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344" r:id="rId8"/>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10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AB5540-556B-9D2B-08E6-B040010816D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C8E4EC87-3585-0670-340E-40725F1419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0076D3A-842B-CC09-A662-BF0C4A697520}"/>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5" name="Marcador de pie de página 4">
            <a:extLst>
              <a:ext uri="{FF2B5EF4-FFF2-40B4-BE49-F238E27FC236}">
                <a16:creationId xmlns:a16="http://schemas.microsoft.com/office/drawing/2014/main" id="{EADBE7ED-1341-B63E-8FC4-C6082411252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CFA2AF9-DFDC-9885-59CD-90E530678843}"/>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884370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C0E7F9-C8EC-DA74-4862-529FBD35739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9B5FB8D1-BF51-F2E4-DEBB-C6EA0895920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5FC71CE5-A7C1-CF2E-C6FD-CB7560FA8A91}"/>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5" name="Marcador de pie de página 4">
            <a:extLst>
              <a:ext uri="{FF2B5EF4-FFF2-40B4-BE49-F238E27FC236}">
                <a16:creationId xmlns:a16="http://schemas.microsoft.com/office/drawing/2014/main" id="{8A3DECE9-A17C-C29C-0E93-0526E132557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710451B-40BA-EDA3-8614-D678EDFFE5EE}"/>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2010522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7DFA78-9A9A-9D18-45E4-CC27B899877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1029D70D-2B8E-01B8-0409-0BD6D75D5EB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423A94C-70F4-7D2B-58D6-E5DBD67FCBE5}"/>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5" name="Marcador de pie de página 4">
            <a:extLst>
              <a:ext uri="{FF2B5EF4-FFF2-40B4-BE49-F238E27FC236}">
                <a16:creationId xmlns:a16="http://schemas.microsoft.com/office/drawing/2014/main" id="{7A62FF2A-44CC-0816-71DD-4485DE9E733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10407272-8B3C-AB87-0795-62E804E89949}"/>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918642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1F6BA6-3682-42AB-618F-3FD8544B5F20}"/>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32B216C-9445-8776-17E0-BFCBAB30BF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475F43C-9203-E524-846D-9F7BA89E823D}"/>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5" name="Marcador de pie de página 4">
            <a:extLst>
              <a:ext uri="{FF2B5EF4-FFF2-40B4-BE49-F238E27FC236}">
                <a16:creationId xmlns:a16="http://schemas.microsoft.com/office/drawing/2014/main" id="{26D17EBD-E927-0784-9D2C-72E4E2F55C4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483CCF2-DDF4-E4F4-54AD-3B3E08674094}"/>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93552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E3C5E6-7EA0-F9D6-AA9A-8AF6CAE67A2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97853CA1-7D44-43D9-D7F6-147E2C6704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73E672A-DEA6-CFAB-9E96-AFDE8502411E}"/>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5" name="Marcador de pie de página 4">
            <a:extLst>
              <a:ext uri="{FF2B5EF4-FFF2-40B4-BE49-F238E27FC236}">
                <a16:creationId xmlns:a16="http://schemas.microsoft.com/office/drawing/2014/main" id="{2ECC67C6-447A-B0E6-5579-EF25DA6F81A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B7DAC7B-890D-4116-A080-08742F394B36}"/>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2111685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D82D2C-E294-A5B5-64AB-4F7DDE0169D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216E4CE-E700-9E0C-6908-A0B7CCD4B70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C2DA370E-8205-1482-6568-E025B1BCE1C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936F4957-EA03-5D60-F46F-5515B6485D5C}"/>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6" name="Marcador de pie de página 5">
            <a:extLst>
              <a:ext uri="{FF2B5EF4-FFF2-40B4-BE49-F238E27FC236}">
                <a16:creationId xmlns:a16="http://schemas.microsoft.com/office/drawing/2014/main" id="{B9CF8DC5-6A04-EE28-7DE7-3C53A6724648}"/>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AA08101-3A18-A2E1-6679-0B6154086085}"/>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995991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B13B79-8232-F4DB-0A8A-D2D2095D79A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3E76DDF-7EAA-EEB3-E393-C2FADFFBB5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01384BA-7682-45A7-A71A-082C96B908B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9F8598A3-3F98-85A4-0FC3-6DD32A21D6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1882A7C7-1309-B21F-6F26-E242864491A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DD4D207D-E608-18E0-4F37-66E396180656}"/>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8" name="Marcador de pie de página 7">
            <a:extLst>
              <a:ext uri="{FF2B5EF4-FFF2-40B4-BE49-F238E27FC236}">
                <a16:creationId xmlns:a16="http://schemas.microsoft.com/office/drawing/2014/main" id="{3E963B57-B03E-1253-DAE9-1322F75A4E15}"/>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EB905C87-27E4-845A-5109-BC7560F66612}"/>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1006260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3093E6-4E0A-1795-BFF4-F1BB5FBD3E2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4381AEAD-3DEC-383B-62B1-2E7AFC1471D4}"/>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4" name="Marcador de pie de página 3">
            <a:extLst>
              <a:ext uri="{FF2B5EF4-FFF2-40B4-BE49-F238E27FC236}">
                <a16:creationId xmlns:a16="http://schemas.microsoft.com/office/drawing/2014/main" id="{D538BFA7-748D-D560-0BC3-2EA532DB0F75}"/>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4CC2568-9EFB-8FA1-A56D-A8CFBFEEA38B}"/>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656482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0D27F0F-5245-9BA3-1ADE-0913F575611E}"/>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3" name="Marcador de pie de página 2">
            <a:extLst>
              <a:ext uri="{FF2B5EF4-FFF2-40B4-BE49-F238E27FC236}">
                <a16:creationId xmlns:a16="http://schemas.microsoft.com/office/drawing/2014/main" id="{16508295-9819-CD70-A25D-8CC2DD2FFFB6}"/>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980F5EA0-A2A3-13A3-A183-3FE14C6C6C23}"/>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02321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66ECA7-51A2-EE0B-ED92-58C89F8A2D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76972EA-547E-B59E-E0B7-9AAE4CC126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25B2AAF-8889-5386-4FA4-4318A27BE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BE85031-3516-C522-C38D-2B3DBA7157E3}"/>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6" name="Marcador de pie de página 5">
            <a:extLst>
              <a:ext uri="{FF2B5EF4-FFF2-40B4-BE49-F238E27FC236}">
                <a16:creationId xmlns:a16="http://schemas.microsoft.com/office/drawing/2014/main" id="{E8EA58E7-43E8-68BB-5C91-B9D1A404FD76}"/>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07670B7-E5E4-3FE4-AF0E-FB4FE487922A}"/>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12035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8D4C35-AD88-3AD3-51F6-4E2AEC3D04F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87E4193E-1528-B3AF-81FB-2E8CE1248E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52F742D6-9558-4E21-60D4-7439975556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29F2DD6-428B-0050-442F-C18466274A0B}"/>
              </a:ext>
            </a:extLst>
          </p:cNvPr>
          <p:cNvSpPr>
            <a:spLocks noGrp="1"/>
          </p:cNvSpPr>
          <p:nvPr>
            <p:ph type="dt" sz="half" idx="10"/>
          </p:nvPr>
        </p:nvSpPr>
        <p:spPr/>
        <p:txBody>
          <a:bodyPr/>
          <a:lstStyle/>
          <a:p>
            <a:fld id="{F3820275-B690-4980-BD95-3F98FFB9C545}" type="datetimeFigureOut">
              <a:rPr lang="es-PE" smtClean="0"/>
              <a:t>29/04/2024</a:t>
            </a:fld>
            <a:endParaRPr lang="es-PE"/>
          </a:p>
        </p:txBody>
      </p:sp>
      <p:sp>
        <p:nvSpPr>
          <p:cNvPr id="6" name="Marcador de pie de página 5">
            <a:extLst>
              <a:ext uri="{FF2B5EF4-FFF2-40B4-BE49-F238E27FC236}">
                <a16:creationId xmlns:a16="http://schemas.microsoft.com/office/drawing/2014/main" id="{031B66C9-5239-AEDC-9DE2-C981FF988B3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EEAAD69-2D9A-D9D2-9017-4385D0843310}"/>
              </a:ext>
            </a:extLst>
          </p:cNvPr>
          <p:cNvSpPr>
            <a:spLocks noGrp="1"/>
          </p:cNvSpPr>
          <p:nvPr>
            <p:ph type="sldNum" sz="quarter" idx="12"/>
          </p:nvPr>
        </p:nvSpPr>
        <p:spPr/>
        <p:txBody>
          <a:bodyPr/>
          <a:lstStyle/>
          <a:p>
            <a:fld id="{8C068F89-83B3-474E-A8E5-6B0ED0B4B10A}" type="slidenum">
              <a:rPr lang="es-PE" smtClean="0"/>
              <a:t>‹Nº›</a:t>
            </a:fld>
            <a:endParaRPr lang="es-PE"/>
          </a:p>
        </p:txBody>
      </p:sp>
    </p:spTree>
    <p:extLst>
      <p:ext uri="{BB962C8B-B14F-4D97-AF65-F5344CB8AC3E}">
        <p14:creationId xmlns:p14="http://schemas.microsoft.com/office/powerpoint/2010/main" val="3208934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02FA71F-769B-547C-151D-E0AF589B32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05B7C982-3AAE-9A70-1A2F-350FA7683B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5316D8CE-C1D0-1E6B-81D6-00FCB2B020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20275-B690-4980-BD95-3F98FFB9C545}" type="datetimeFigureOut">
              <a:rPr lang="es-PE" smtClean="0"/>
              <a:t>29/04/2024</a:t>
            </a:fld>
            <a:endParaRPr lang="es-PE"/>
          </a:p>
        </p:txBody>
      </p:sp>
      <p:sp>
        <p:nvSpPr>
          <p:cNvPr id="5" name="Marcador de pie de página 4">
            <a:extLst>
              <a:ext uri="{FF2B5EF4-FFF2-40B4-BE49-F238E27FC236}">
                <a16:creationId xmlns:a16="http://schemas.microsoft.com/office/drawing/2014/main" id="{D23D7FD5-6088-EDD1-ECE2-3D51466541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9FFEC427-BCBF-9924-86C3-94295A0F55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68F89-83B3-474E-A8E5-6B0ED0B4B10A}" type="slidenum">
              <a:rPr lang="es-PE" smtClean="0"/>
              <a:t>‹Nº›</a:t>
            </a:fld>
            <a:endParaRPr lang="es-PE"/>
          </a:p>
        </p:txBody>
      </p:sp>
    </p:spTree>
    <p:extLst>
      <p:ext uri="{BB962C8B-B14F-4D97-AF65-F5344CB8AC3E}">
        <p14:creationId xmlns:p14="http://schemas.microsoft.com/office/powerpoint/2010/main" val="3164272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8.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file:///C:\EJEMPLO%20DENGUE\MATRIZ%20DENGUE.xlsx!Gr&#225;ficos!F21C3:F35C7" TargetMode="External"/><Relationship Id="rId5" Type="http://schemas.openxmlformats.org/officeDocument/2006/relationships/image" Target="../media/image7.emf"/><Relationship Id="rId4" Type="http://schemas.openxmlformats.org/officeDocument/2006/relationships/oleObject" Target="file:///C:\EJEMPLO%20DENGUE\MATRIZ%20DENGUE.xlsx!Gr&#225;ficos!F6C3:F17C9"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file:///C:\EJEMPLO%20DENGUE\MATRIZ%20DENGUE.xlsx!Gr&#225;ficos!%5bMATRIZ%20DENGUE.xlsx%5dGr&#225;ficos%20Gr&#225;fico%204"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2.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file:///C:\EJEMPLO%20DENGUE\MATRIZ%20DENGUE.xlsx!Gr&#225;ficos!%5bMATRIZ%20DENGUE.xlsx%5dGr&#225;ficos%20Gr&#225;fico%202" TargetMode="External"/><Relationship Id="rId5" Type="http://schemas.openxmlformats.org/officeDocument/2006/relationships/image" Target="../media/image11.emf"/><Relationship Id="rId4" Type="http://schemas.openxmlformats.org/officeDocument/2006/relationships/oleObject" Target="file:///C:\EJEMPLO%20DENGUE\MATRIZ%20DENGUE.xlsx!Gr&#225;ficos!%5bMATRIZ%20DENGUE.xlsx%5dGr&#225;ficos%20Gr&#225;fico%206"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3.emf"/><Relationship Id="rId4" Type="http://schemas.openxmlformats.org/officeDocument/2006/relationships/oleObject" Target="file:///C:\EJEMPLO%20DENGUE\MATRIZ%20DENGUE.xlsx!Gr&#225;ficos!%5bMATRIZ%20DENGUE.xlsx%5dGr&#225;ficos%20Gr&#225;fico%205"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file:///C:\EJEMPLO%20DENGUE\MATRIZ%20DENGUE.xlsx!Gr&#225;ficos!%5bMATRIZ%20DENGUE.xlsx%5dGr&#225;ficos%20Gr&#225;fico%203" TargetMode="External"/><Relationship Id="rId5" Type="http://schemas.openxmlformats.org/officeDocument/2006/relationships/image" Target="../media/image14.emf"/><Relationship Id="rId4" Type="http://schemas.openxmlformats.org/officeDocument/2006/relationships/oleObject" Target="file:///C:\EJEMPLO%20DENGUE\MATRIZ%20DENGUE.xlsx!Gr&#225;ficos!%5bMATRIZ%20DENGUE.xlsx%5dGr&#225;ficos%20Gr&#225;fico%20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67CC79F-B26A-A9B5-3031-26A2CE6D9F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FFABCB0-1656-FDA5-29EB-DB2517F33CCA}"/>
              </a:ext>
            </a:extLst>
          </p:cNvPr>
          <p:cNvSpPr>
            <a:spLocks noChangeArrowheads="1"/>
          </p:cNvSpPr>
          <p:nvPr/>
        </p:nvSpPr>
        <p:spPr bwMode="auto">
          <a:xfrm>
            <a:off x="5715000" y="187526"/>
            <a:ext cx="454442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PE" altLang="es-PE" sz="1200" b="1" i="0" u="none" strike="noStrike" cap="none" normalizeH="0" baseline="0" dirty="0">
                <a:ln>
                  <a:noFill/>
                </a:ln>
                <a:effectLst/>
                <a:latin typeface="Calibri" panose="020F0502020204030204" pitchFamily="34" charset="0"/>
                <a:cs typeface="Calibri" panose="020F0502020204030204" pitchFamily="34" charset="0"/>
              </a:rPr>
              <a:t>DIRECCIÓN REGIONAL DE SALUD SAN MARTÍN</a:t>
            </a:r>
            <a:endParaRPr kumimoji="0" lang="es-PE" altLang="es-PE" sz="1200" b="0" i="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lang="es-PE" altLang="es-PE" sz="1200" b="1" dirty="0">
                <a:latin typeface="Calibri" panose="020F0502020204030204" pitchFamily="34" charset="0"/>
                <a:cs typeface="Calibri" panose="020F0502020204030204" pitchFamily="34" charset="0"/>
              </a:rPr>
              <a:t>OGESS ALTO MAYO</a:t>
            </a:r>
          </a:p>
          <a:p>
            <a:pPr marL="0" marR="0" lvl="0" indent="0" algn="ctr" defTabSz="914400" rtl="0" eaLnBrk="0" fontAlgn="base" latinLnBrk="0" hangingPunct="0">
              <a:lnSpc>
                <a:spcPct val="100000"/>
              </a:lnSpc>
              <a:spcBef>
                <a:spcPct val="0"/>
              </a:spcBef>
              <a:spcAft>
                <a:spcPct val="0"/>
              </a:spcAft>
              <a:buClrTx/>
              <a:buSzTx/>
              <a:buFontTx/>
              <a:buNone/>
              <a:tabLst/>
            </a:pPr>
            <a:r>
              <a:rPr lang="es-PE" altLang="es-PE" sz="1200" b="1" dirty="0">
                <a:latin typeface="Calibri" panose="020F0502020204030204" pitchFamily="34" charset="0"/>
                <a:cs typeface="Calibri" panose="020F0502020204030204" pitchFamily="34" charset="0"/>
              </a:rPr>
              <a:t>UNGET </a:t>
            </a:r>
            <a:r>
              <a:rPr kumimoji="0" lang="es-PE" altLang="es-PE" sz="1200" b="1" i="0" u="none" strike="noStrike" cap="none" normalizeH="0" baseline="0" dirty="0">
                <a:ln>
                  <a:noFill/>
                </a:ln>
                <a:effectLst/>
                <a:latin typeface="Calibri" panose="020F0502020204030204" pitchFamily="34" charset="0"/>
                <a:cs typeface="Calibri" panose="020F0502020204030204" pitchFamily="34" charset="0"/>
              </a:rPr>
              <a:t>MOYOBAMBA</a:t>
            </a:r>
          </a:p>
          <a:p>
            <a:pPr algn="ctr" eaLnBrk="0" fontAlgn="base" hangingPunct="0">
              <a:spcBef>
                <a:spcPct val="0"/>
              </a:spcBef>
              <a:spcAft>
                <a:spcPct val="0"/>
              </a:spcAft>
            </a:pPr>
            <a:r>
              <a:rPr lang="es-PE" altLang="es-PE" sz="1200" b="1" dirty="0">
                <a:latin typeface="Calibri" panose="020F0502020204030204" pitchFamily="34" charset="0"/>
                <a:cs typeface="Calibri" panose="020F0502020204030204" pitchFamily="34" charset="0"/>
              </a:rPr>
              <a:t>-EPIDEMIOLOGÍA-</a:t>
            </a:r>
          </a:p>
        </p:txBody>
      </p:sp>
      <p:pic>
        <p:nvPicPr>
          <p:cNvPr id="1028" name="Picture 4" descr="renace – CDC MINSA">
            <a:extLst>
              <a:ext uri="{FF2B5EF4-FFF2-40B4-BE49-F238E27FC236}">
                <a16:creationId xmlns:a16="http://schemas.microsoft.com/office/drawing/2014/main" id="{ADD740DC-992D-B938-C89B-DC2815C950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8590" y="246998"/>
            <a:ext cx="782045" cy="771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Presentación de PowerPoint">
            <a:extLst>
              <a:ext uri="{FF2B5EF4-FFF2-40B4-BE49-F238E27FC236}">
                <a16:creationId xmlns:a16="http://schemas.microsoft.com/office/drawing/2014/main" id="{42B10DCD-89BD-35B4-E000-F373FDBDF9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17263"/>
            <a:ext cx="5715000" cy="77152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7EDBBD21-EC3F-D190-D482-5FAB3200CD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86" y="4767941"/>
            <a:ext cx="1663287" cy="158408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FECB562A-A5CC-9B0F-D36A-F625ABAD8630}"/>
              </a:ext>
            </a:extLst>
          </p:cNvPr>
          <p:cNvPicPr>
            <a:picLocks noChangeAspect="1"/>
          </p:cNvPicPr>
          <p:nvPr/>
        </p:nvPicPr>
        <p:blipFill>
          <a:blip r:embed="rId6"/>
          <a:stretch>
            <a:fillRect/>
          </a:stretch>
        </p:blipFill>
        <p:spPr>
          <a:xfrm>
            <a:off x="9100578" y="4817282"/>
            <a:ext cx="2910057" cy="1488097"/>
          </a:xfrm>
          <a:prstGeom prst="rect">
            <a:avLst/>
          </a:prstGeom>
        </p:spPr>
      </p:pic>
      <p:pic>
        <p:nvPicPr>
          <p:cNvPr id="6" name="Imagen 5">
            <a:extLst>
              <a:ext uri="{FF2B5EF4-FFF2-40B4-BE49-F238E27FC236}">
                <a16:creationId xmlns:a16="http://schemas.microsoft.com/office/drawing/2014/main" id="{4FFED54E-A598-FFCA-7729-2C6051E27B2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259421" y="233994"/>
            <a:ext cx="592370" cy="830998"/>
          </a:xfrm>
          <a:prstGeom prst="rect">
            <a:avLst/>
          </a:prstGeom>
        </p:spPr>
      </p:pic>
      <p:sp>
        <p:nvSpPr>
          <p:cNvPr id="7" name="Rectángulo 6">
            <a:extLst>
              <a:ext uri="{FF2B5EF4-FFF2-40B4-BE49-F238E27FC236}">
                <a16:creationId xmlns:a16="http://schemas.microsoft.com/office/drawing/2014/main" id="{0DB23C7E-EA5E-0A60-C0AE-190B0237E59C}"/>
              </a:ext>
            </a:extLst>
          </p:cNvPr>
          <p:cNvSpPr/>
          <p:nvPr/>
        </p:nvSpPr>
        <p:spPr>
          <a:xfrm>
            <a:off x="1479158" y="1584849"/>
            <a:ext cx="9233682" cy="2585323"/>
          </a:xfrm>
          <a:prstGeom prst="rect">
            <a:avLst/>
          </a:prstGeom>
          <a:noFill/>
        </p:spPr>
        <p:txBody>
          <a:bodyPr wrap="none" lIns="91440" tIns="45720" rIns="91440" bIns="45720">
            <a:spAutoFit/>
          </a:bodyPr>
          <a:lstStyle/>
          <a:p>
            <a:pPr algn="ctr"/>
            <a:r>
              <a:rPr lang="es-ES" sz="5400" b="1" dirty="0">
                <a:ln w="12700">
                  <a:solidFill>
                    <a:srgbClr val="431018"/>
                  </a:solidFill>
                  <a:prstDash val="solid"/>
                </a:ln>
                <a:solidFill>
                  <a:srgbClr val="00B0F0"/>
                </a:solidFill>
                <a:effectLst>
                  <a:outerShdw dist="38100" dir="2640000" algn="bl" rotWithShape="0">
                    <a:schemeClr val="accent1"/>
                  </a:outerShdw>
                </a:effectLst>
              </a:rPr>
              <a:t>SALA SITUACIONAL DE DENGUE</a:t>
            </a:r>
          </a:p>
          <a:p>
            <a:pPr algn="ctr"/>
            <a:r>
              <a:rPr lang="es-ES" sz="5400" b="1" dirty="0">
                <a:ln w="12700">
                  <a:solidFill>
                    <a:srgbClr val="431018"/>
                  </a:solidFill>
                  <a:prstDash val="solid"/>
                </a:ln>
                <a:solidFill>
                  <a:srgbClr val="00B0F0"/>
                </a:solidFill>
                <a:effectLst>
                  <a:outerShdw dist="38100" dir="2640000" algn="bl" rotWithShape="0">
                    <a:schemeClr val="accent1"/>
                  </a:outerShdw>
                </a:effectLst>
              </a:rPr>
              <a:t>HOSPITAL DE MOYOBAMBA</a:t>
            </a:r>
          </a:p>
          <a:p>
            <a:pPr algn="ctr"/>
            <a:r>
              <a:rPr lang="es-ES" sz="5400" b="1" dirty="0">
                <a:ln w="12700">
                  <a:solidFill>
                    <a:srgbClr val="431018"/>
                  </a:solidFill>
                  <a:prstDash val="solid"/>
                </a:ln>
                <a:solidFill>
                  <a:srgbClr val="00B0F0"/>
                </a:solidFill>
                <a:effectLst>
                  <a:outerShdw dist="38100" dir="2640000" algn="bl" rotWithShape="0">
                    <a:schemeClr val="accent1"/>
                  </a:outerShdw>
                </a:effectLst>
              </a:rPr>
              <a:t>SE16 - 2024</a:t>
            </a:r>
          </a:p>
        </p:txBody>
      </p:sp>
    </p:spTree>
    <p:extLst>
      <p:ext uri="{BB962C8B-B14F-4D97-AF65-F5344CB8AC3E}">
        <p14:creationId xmlns:p14="http://schemas.microsoft.com/office/powerpoint/2010/main" val="3421358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697960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YANTALO,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Distritos de procedencia y establecimientos notificantes</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5" name="Objeto 4">
            <a:extLst>
              <a:ext uri="{FF2B5EF4-FFF2-40B4-BE49-F238E27FC236}">
                <a16:creationId xmlns:a16="http://schemas.microsoft.com/office/drawing/2014/main" id="{3E07A215-16DF-3132-B6F8-A57E246CCDF4}"/>
              </a:ext>
            </a:extLst>
          </p:cNvPr>
          <p:cNvGraphicFramePr>
            <a:graphicFrameLocks noChangeAspect="1"/>
          </p:cNvGraphicFramePr>
          <p:nvPr>
            <p:extLst>
              <p:ext uri="{D42A27DB-BD31-4B8C-83A1-F6EECF244321}">
                <p14:modId xmlns:p14="http://schemas.microsoft.com/office/powerpoint/2010/main" val="2186408364"/>
              </p:ext>
            </p:extLst>
          </p:nvPr>
        </p:nvGraphicFramePr>
        <p:xfrm>
          <a:off x="1500186" y="1115129"/>
          <a:ext cx="9191625" cy="2143125"/>
        </p:xfrm>
        <a:graphic>
          <a:graphicData uri="http://schemas.openxmlformats.org/presentationml/2006/ole">
            <mc:AlternateContent xmlns:mc="http://schemas.openxmlformats.org/markup-compatibility/2006">
              <mc:Choice xmlns:v="urn:schemas-microsoft-com:vml" Requires="v">
                <p:oleObj spid="_x0000_s1026" name="Worksheet" r:id="rId4" imgW="9191542" imgH="2143241" progId="Excel.Sheet.12">
                  <p:link updateAutomatic="1"/>
                </p:oleObj>
              </mc:Choice>
              <mc:Fallback>
                <p:oleObj name="Worksheet" r:id="rId4" imgW="9191542" imgH="2143241" progId="Excel.Sheet.12">
                  <p:link updateAutomatic="1"/>
                  <p:pic>
                    <p:nvPicPr>
                      <p:cNvPr id="0" name=""/>
                      <p:cNvPicPr/>
                      <p:nvPr/>
                    </p:nvPicPr>
                    <p:blipFill>
                      <a:blip r:embed="rId5"/>
                      <a:stretch>
                        <a:fillRect/>
                      </a:stretch>
                    </p:blipFill>
                    <p:spPr>
                      <a:xfrm>
                        <a:off x="1500186" y="1115129"/>
                        <a:ext cx="9191625" cy="2143125"/>
                      </a:xfrm>
                      <a:prstGeom prst="rect">
                        <a:avLst/>
                      </a:prstGeom>
                    </p:spPr>
                  </p:pic>
                </p:oleObj>
              </mc:Fallback>
            </mc:AlternateContent>
          </a:graphicData>
        </a:graphic>
      </p:graphicFrame>
      <p:graphicFrame>
        <p:nvGraphicFramePr>
          <p:cNvPr id="6" name="Objeto 5">
            <a:extLst>
              <a:ext uri="{FF2B5EF4-FFF2-40B4-BE49-F238E27FC236}">
                <a16:creationId xmlns:a16="http://schemas.microsoft.com/office/drawing/2014/main" id="{B607B1B0-14F7-E88B-8281-8CA38F433DC5}"/>
              </a:ext>
            </a:extLst>
          </p:cNvPr>
          <p:cNvGraphicFramePr>
            <a:graphicFrameLocks noChangeAspect="1"/>
          </p:cNvGraphicFramePr>
          <p:nvPr>
            <p:extLst>
              <p:ext uri="{D42A27DB-BD31-4B8C-83A1-F6EECF244321}">
                <p14:modId xmlns:p14="http://schemas.microsoft.com/office/powerpoint/2010/main" val="3740260488"/>
              </p:ext>
            </p:extLst>
          </p:nvPr>
        </p:nvGraphicFramePr>
        <p:xfrm>
          <a:off x="2562225" y="3567113"/>
          <a:ext cx="7067550" cy="2667000"/>
        </p:xfrm>
        <a:graphic>
          <a:graphicData uri="http://schemas.openxmlformats.org/presentationml/2006/ole">
            <mc:AlternateContent xmlns:mc="http://schemas.openxmlformats.org/markup-compatibility/2006">
              <mc:Choice xmlns:v="urn:schemas-microsoft-com:vml" Requires="v">
                <p:oleObj spid="_x0000_s1027" name="Worksheet" r:id="rId6" imgW="7067427" imgH="2666974" progId="Excel.Sheet.12">
                  <p:link updateAutomatic="1"/>
                </p:oleObj>
              </mc:Choice>
              <mc:Fallback>
                <p:oleObj name="Worksheet" r:id="rId6" imgW="7067427" imgH="2666974" progId="Excel.Sheet.12">
                  <p:link updateAutomatic="1"/>
                  <p:pic>
                    <p:nvPicPr>
                      <p:cNvPr id="0" name=""/>
                      <p:cNvPicPr/>
                      <p:nvPr/>
                    </p:nvPicPr>
                    <p:blipFill>
                      <a:blip r:embed="rId7"/>
                      <a:stretch>
                        <a:fillRect/>
                      </a:stretch>
                    </p:blipFill>
                    <p:spPr>
                      <a:xfrm>
                        <a:off x="2562225" y="3567113"/>
                        <a:ext cx="7067550" cy="2667000"/>
                      </a:xfrm>
                      <a:prstGeom prst="rect">
                        <a:avLst/>
                      </a:prstGeom>
                    </p:spPr>
                  </p:pic>
                </p:oleObj>
              </mc:Fallback>
            </mc:AlternateContent>
          </a:graphicData>
        </a:graphic>
      </p:graphicFrame>
    </p:spTree>
    <p:extLst>
      <p:ext uri="{BB962C8B-B14F-4D97-AF65-F5344CB8AC3E}">
        <p14:creationId xmlns:p14="http://schemas.microsoft.com/office/powerpoint/2010/main" val="1302070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5920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Canal endémico del distrito de </a:t>
            </a:r>
            <a:r>
              <a:rPr lang="es-PE" altLang="es-PE" dirty="0" err="1">
                <a:solidFill>
                  <a:srgbClr val="431018"/>
                </a:solidFill>
                <a:latin typeface="Arial" panose="020B0604020202020204" pitchFamily="34" charset="0"/>
              </a:rPr>
              <a:t>Yantalo</a:t>
            </a:r>
            <a:r>
              <a:rPr lang="es-PE" altLang="es-PE" dirty="0">
                <a:solidFill>
                  <a:srgbClr val="431018"/>
                </a:solidFill>
                <a:latin typeface="Arial" panose="020B0604020202020204" pitchFamily="34" charset="0"/>
              </a:rPr>
              <a:t> </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2" name="Objeto 1">
            <a:extLst>
              <a:ext uri="{FF2B5EF4-FFF2-40B4-BE49-F238E27FC236}">
                <a16:creationId xmlns:a16="http://schemas.microsoft.com/office/drawing/2014/main" id="{CF34D2AB-76F7-38BA-588A-A3A1692B4A2D}"/>
              </a:ext>
            </a:extLst>
          </p:cNvPr>
          <p:cNvGraphicFramePr>
            <a:graphicFrameLocks noChangeAspect="1"/>
          </p:cNvGraphicFramePr>
          <p:nvPr>
            <p:extLst>
              <p:ext uri="{D42A27DB-BD31-4B8C-83A1-F6EECF244321}">
                <p14:modId xmlns:p14="http://schemas.microsoft.com/office/powerpoint/2010/main" val="2457882043"/>
              </p:ext>
            </p:extLst>
          </p:nvPr>
        </p:nvGraphicFramePr>
        <p:xfrm>
          <a:off x="310042" y="1193894"/>
          <a:ext cx="8686800" cy="5024438"/>
        </p:xfrm>
        <a:graphic>
          <a:graphicData uri="http://schemas.openxmlformats.org/presentationml/2006/ole">
            <mc:AlternateContent xmlns:mc="http://schemas.openxmlformats.org/markup-compatibility/2006">
              <mc:Choice xmlns:v="urn:schemas-microsoft-com:vml" Requires="v">
                <p:oleObj spid="_x0000_s2050" name="Worksheet" r:id="rId4" imgW="8086627" imgH="4676762" progId="Excel.Sheet.12">
                  <p:link updateAutomatic="1"/>
                </p:oleObj>
              </mc:Choice>
              <mc:Fallback>
                <p:oleObj name="Worksheet" r:id="rId4" imgW="8086627" imgH="4676762" progId="Excel.Sheet.12">
                  <p:link updateAutomatic="1"/>
                  <p:pic>
                    <p:nvPicPr>
                      <p:cNvPr id="0" name=""/>
                      <p:cNvPicPr/>
                      <p:nvPr/>
                    </p:nvPicPr>
                    <p:blipFill>
                      <a:blip r:embed="rId5"/>
                      <a:stretch>
                        <a:fillRect/>
                      </a:stretch>
                    </p:blipFill>
                    <p:spPr>
                      <a:xfrm>
                        <a:off x="310042" y="1193894"/>
                        <a:ext cx="8686800" cy="5024438"/>
                      </a:xfrm>
                      <a:prstGeom prst="rect">
                        <a:avLst/>
                      </a:prstGeom>
                    </p:spPr>
                  </p:pic>
                </p:oleObj>
              </mc:Fallback>
            </mc:AlternateContent>
          </a:graphicData>
        </a:graphic>
      </p:graphicFrame>
      <p:sp>
        <p:nvSpPr>
          <p:cNvPr id="3" name="Rectángulo 2">
            <a:extLst>
              <a:ext uri="{FF2B5EF4-FFF2-40B4-BE49-F238E27FC236}">
                <a16:creationId xmlns:a16="http://schemas.microsoft.com/office/drawing/2014/main" id="{9FB5599D-BFD6-6D93-858B-3C420100B7BF}"/>
              </a:ext>
            </a:extLst>
          </p:cNvPr>
          <p:cNvSpPr/>
          <p:nvPr/>
        </p:nvSpPr>
        <p:spPr>
          <a:xfrm>
            <a:off x="9122735" y="1746288"/>
            <a:ext cx="2849525" cy="40347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ysClr val="windowText" lastClr="000000"/>
                </a:solidFill>
              </a:rPr>
              <a:t>El canal endémico presentado brinda un panorama de la situación del distrito donde se encuentra adscrita la </a:t>
            </a:r>
            <a:r>
              <a:rPr lang="es-ES" sz="1400" dirty="0" err="1">
                <a:solidFill>
                  <a:sysClr val="windowText" lastClr="000000"/>
                </a:solidFill>
              </a:rPr>
              <a:t>microred</a:t>
            </a:r>
            <a:r>
              <a:rPr lang="es-ES" sz="1400" dirty="0">
                <a:solidFill>
                  <a:sysClr val="windowText" lastClr="000000"/>
                </a:solidFill>
              </a:rPr>
              <a:t> de </a:t>
            </a:r>
            <a:r>
              <a:rPr lang="es-ES" sz="1400" dirty="0" err="1">
                <a:solidFill>
                  <a:sysClr val="windowText" lastClr="000000"/>
                </a:solidFill>
              </a:rPr>
              <a:t>Lluyllucucha</a:t>
            </a:r>
            <a:r>
              <a:rPr lang="es-ES" sz="1400" dirty="0">
                <a:solidFill>
                  <a:sysClr val="windowText" lastClr="000000"/>
                </a:solidFill>
              </a:rPr>
              <a:t>.</a:t>
            </a:r>
          </a:p>
          <a:p>
            <a:endParaRPr lang="es-ES" sz="1400" dirty="0">
              <a:solidFill>
                <a:sysClr val="windowText" lastClr="000000"/>
              </a:solidFill>
            </a:endParaRPr>
          </a:p>
          <a:p>
            <a:r>
              <a:rPr lang="es-ES" sz="1400" dirty="0">
                <a:solidFill>
                  <a:sysClr val="windowText" lastClr="000000"/>
                </a:solidFill>
              </a:rPr>
              <a:t>Para la cual se toma en consideración los casos confirmados y probables de aquellos pacientes que su distrito de procedencia es Moyobamba.</a:t>
            </a:r>
          </a:p>
          <a:p>
            <a:endParaRPr lang="es-ES" sz="1400" dirty="0">
              <a:solidFill>
                <a:sysClr val="windowText" lastClr="000000"/>
              </a:solidFill>
            </a:endParaRPr>
          </a:p>
          <a:p>
            <a:r>
              <a:rPr lang="es-ES" sz="1400" dirty="0">
                <a:solidFill>
                  <a:sysClr val="windowText" lastClr="000000"/>
                </a:solidFill>
                <a:highlight>
                  <a:srgbClr val="FFFF00"/>
                </a:highlight>
              </a:rPr>
              <a:t>Si bien el distrito solo presenta un caso notificado por dengue, se sugiere, ya que existe un subregistro alto, la intervención para la identificación del vector en las localidades, así como la vigilancia epidemiológica.</a:t>
            </a:r>
            <a:endParaRPr lang="es-PE" sz="1400" dirty="0">
              <a:solidFill>
                <a:sysClr val="windowText" lastClr="000000"/>
              </a:solidFill>
              <a:highlight>
                <a:srgbClr val="FFFF00"/>
              </a:highlight>
            </a:endParaRPr>
          </a:p>
        </p:txBody>
      </p:sp>
    </p:spTree>
    <p:extLst>
      <p:ext uri="{BB962C8B-B14F-4D97-AF65-F5344CB8AC3E}">
        <p14:creationId xmlns:p14="http://schemas.microsoft.com/office/powerpoint/2010/main" val="1460883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5920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Tendencia histórica de casos confirmados</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3" name="Objeto 2">
            <a:extLst>
              <a:ext uri="{FF2B5EF4-FFF2-40B4-BE49-F238E27FC236}">
                <a16:creationId xmlns:a16="http://schemas.microsoft.com/office/drawing/2014/main" id="{B75BDC70-3F77-868A-4A97-61FE02B41CC6}"/>
              </a:ext>
            </a:extLst>
          </p:cNvPr>
          <p:cNvGraphicFramePr>
            <a:graphicFrameLocks noChangeAspect="1"/>
          </p:cNvGraphicFramePr>
          <p:nvPr>
            <p:extLst>
              <p:ext uri="{D42A27DB-BD31-4B8C-83A1-F6EECF244321}">
                <p14:modId xmlns:p14="http://schemas.microsoft.com/office/powerpoint/2010/main" val="703102045"/>
              </p:ext>
            </p:extLst>
          </p:nvPr>
        </p:nvGraphicFramePr>
        <p:xfrm>
          <a:off x="20085" y="1901826"/>
          <a:ext cx="6162882" cy="3546217"/>
        </p:xfrm>
        <a:graphic>
          <a:graphicData uri="http://schemas.openxmlformats.org/presentationml/2006/ole">
            <mc:AlternateContent xmlns:mc="http://schemas.openxmlformats.org/markup-compatibility/2006">
              <mc:Choice xmlns:v="urn:schemas-microsoft-com:vml" Requires="v">
                <p:oleObj spid="_x0000_s3074" name="Worksheet" r:id="rId4" imgW="10229828" imgH="4791101" progId="Excel.Sheet.12">
                  <p:link updateAutomatic="1"/>
                </p:oleObj>
              </mc:Choice>
              <mc:Fallback>
                <p:oleObj name="Worksheet" r:id="rId4" imgW="10229828" imgH="4791101" progId="Excel.Sheet.12">
                  <p:link updateAutomatic="1"/>
                  <p:pic>
                    <p:nvPicPr>
                      <p:cNvPr id="0" name=""/>
                      <p:cNvPicPr/>
                      <p:nvPr/>
                    </p:nvPicPr>
                    <p:blipFill>
                      <a:blip r:embed="rId5"/>
                      <a:stretch>
                        <a:fillRect/>
                      </a:stretch>
                    </p:blipFill>
                    <p:spPr>
                      <a:xfrm>
                        <a:off x="20085" y="1901826"/>
                        <a:ext cx="6162882" cy="3546217"/>
                      </a:xfrm>
                      <a:prstGeom prst="rect">
                        <a:avLst/>
                      </a:prstGeom>
                    </p:spPr>
                  </p:pic>
                </p:oleObj>
              </mc:Fallback>
            </mc:AlternateContent>
          </a:graphicData>
        </a:graphic>
      </p:graphicFrame>
      <p:graphicFrame>
        <p:nvGraphicFramePr>
          <p:cNvPr id="5" name="Objeto 4">
            <a:extLst>
              <a:ext uri="{FF2B5EF4-FFF2-40B4-BE49-F238E27FC236}">
                <a16:creationId xmlns:a16="http://schemas.microsoft.com/office/drawing/2014/main" id="{8C7695F8-E410-4715-2049-7DD7AD0A47E1}"/>
              </a:ext>
            </a:extLst>
          </p:cNvPr>
          <p:cNvGraphicFramePr>
            <a:graphicFrameLocks noChangeAspect="1"/>
          </p:cNvGraphicFramePr>
          <p:nvPr>
            <p:extLst>
              <p:ext uri="{D42A27DB-BD31-4B8C-83A1-F6EECF244321}">
                <p14:modId xmlns:p14="http://schemas.microsoft.com/office/powerpoint/2010/main" val="3611779189"/>
              </p:ext>
            </p:extLst>
          </p:nvPr>
        </p:nvGraphicFramePr>
        <p:xfrm>
          <a:off x="6096000" y="1901826"/>
          <a:ext cx="6100763" cy="3546217"/>
        </p:xfrm>
        <a:graphic>
          <a:graphicData uri="http://schemas.openxmlformats.org/presentationml/2006/ole">
            <mc:AlternateContent xmlns:mc="http://schemas.openxmlformats.org/markup-compatibility/2006">
              <mc:Choice xmlns:v="urn:schemas-microsoft-com:vml" Requires="v">
                <p:oleObj spid="_x0000_s3075" name="Worksheet" r:id="rId6" imgW="7638970" imgH="4581538" progId="Excel.Sheet.12">
                  <p:link updateAutomatic="1"/>
                </p:oleObj>
              </mc:Choice>
              <mc:Fallback>
                <p:oleObj name="Worksheet" r:id="rId6" imgW="7638970" imgH="4581538" progId="Excel.Sheet.12">
                  <p:link updateAutomatic="1"/>
                  <p:pic>
                    <p:nvPicPr>
                      <p:cNvPr id="0" name=""/>
                      <p:cNvPicPr/>
                      <p:nvPr/>
                    </p:nvPicPr>
                    <p:blipFill>
                      <a:blip r:embed="rId7"/>
                      <a:stretch>
                        <a:fillRect/>
                      </a:stretch>
                    </p:blipFill>
                    <p:spPr>
                      <a:xfrm>
                        <a:off x="6096000" y="1901826"/>
                        <a:ext cx="6100763" cy="3546217"/>
                      </a:xfrm>
                      <a:prstGeom prst="rect">
                        <a:avLst/>
                      </a:prstGeom>
                    </p:spPr>
                  </p:pic>
                </p:oleObj>
              </mc:Fallback>
            </mc:AlternateContent>
          </a:graphicData>
        </a:graphic>
      </p:graphicFrame>
    </p:spTree>
    <p:extLst>
      <p:ext uri="{BB962C8B-B14F-4D97-AF65-F5344CB8AC3E}">
        <p14:creationId xmlns:p14="http://schemas.microsoft.com/office/powerpoint/2010/main" val="269887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7636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lang="es-PE" altLang="es-PE" dirty="0">
                <a:solidFill>
                  <a:srgbClr val="431018"/>
                </a:solidFill>
                <a:latin typeface="Arial" panose="020B0604020202020204" pitchFamily="34" charset="0"/>
              </a:rPr>
              <a:t>Comparativo de los últimos años de la SE1 hasta la SE17*</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2" name="Objeto 1">
            <a:extLst>
              <a:ext uri="{FF2B5EF4-FFF2-40B4-BE49-F238E27FC236}">
                <a16:creationId xmlns:a16="http://schemas.microsoft.com/office/drawing/2014/main" id="{F285926A-5F78-55B3-47DD-56FEF4E7BF2B}"/>
              </a:ext>
            </a:extLst>
          </p:cNvPr>
          <p:cNvGraphicFramePr>
            <a:graphicFrameLocks noChangeAspect="1"/>
          </p:cNvGraphicFramePr>
          <p:nvPr>
            <p:extLst>
              <p:ext uri="{D42A27DB-BD31-4B8C-83A1-F6EECF244321}">
                <p14:modId xmlns:p14="http://schemas.microsoft.com/office/powerpoint/2010/main" val="3706936018"/>
              </p:ext>
            </p:extLst>
          </p:nvPr>
        </p:nvGraphicFramePr>
        <p:xfrm>
          <a:off x="309821" y="1381219"/>
          <a:ext cx="7340600" cy="4649788"/>
        </p:xfrm>
        <a:graphic>
          <a:graphicData uri="http://schemas.openxmlformats.org/presentationml/2006/ole">
            <mc:AlternateContent xmlns:mc="http://schemas.openxmlformats.org/markup-compatibility/2006">
              <mc:Choice xmlns:v="urn:schemas-microsoft-com:vml" Requires="v">
                <p:oleObj spid="_x0000_s4098" name="Worksheet" r:id="rId4" imgW="7381828" imgH="4676762" progId="Excel.Sheet.12">
                  <p:link updateAutomatic="1"/>
                </p:oleObj>
              </mc:Choice>
              <mc:Fallback>
                <p:oleObj name="Worksheet" r:id="rId4" imgW="7381828" imgH="4676762" progId="Excel.Sheet.12">
                  <p:link updateAutomatic="1"/>
                  <p:pic>
                    <p:nvPicPr>
                      <p:cNvPr id="0" name=""/>
                      <p:cNvPicPr/>
                      <p:nvPr/>
                    </p:nvPicPr>
                    <p:blipFill>
                      <a:blip r:embed="rId5"/>
                      <a:stretch>
                        <a:fillRect/>
                      </a:stretch>
                    </p:blipFill>
                    <p:spPr>
                      <a:xfrm>
                        <a:off x="309821" y="1381219"/>
                        <a:ext cx="7340600" cy="4649788"/>
                      </a:xfrm>
                      <a:prstGeom prst="rect">
                        <a:avLst/>
                      </a:prstGeom>
                    </p:spPr>
                  </p:pic>
                </p:oleObj>
              </mc:Fallback>
            </mc:AlternateContent>
          </a:graphicData>
        </a:graphic>
      </p:graphicFrame>
      <p:sp>
        <p:nvSpPr>
          <p:cNvPr id="3" name="Rectángulo 2">
            <a:extLst>
              <a:ext uri="{FF2B5EF4-FFF2-40B4-BE49-F238E27FC236}">
                <a16:creationId xmlns:a16="http://schemas.microsoft.com/office/drawing/2014/main" id="{15C11F6C-0B10-D6B5-11A3-3BCB0369AA20}"/>
              </a:ext>
            </a:extLst>
          </p:cNvPr>
          <p:cNvSpPr/>
          <p:nvPr/>
        </p:nvSpPr>
        <p:spPr>
          <a:xfrm>
            <a:off x="8591107" y="2307872"/>
            <a:ext cx="2849525" cy="27964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1400" dirty="0">
                <a:solidFill>
                  <a:sysClr val="windowText" lastClr="000000"/>
                </a:solidFill>
              </a:rPr>
              <a:t>Este gráfico muestra el comparativo de 05 años, de la semana epidemiológica 01 hasta la semana epidemiológica </a:t>
            </a:r>
            <a:r>
              <a:rPr lang="es-ES" sz="1400" dirty="0">
                <a:solidFill>
                  <a:sysClr val="windowText" lastClr="000000"/>
                </a:solidFill>
                <a:highlight>
                  <a:srgbClr val="FFFF00"/>
                </a:highlight>
              </a:rPr>
              <a:t>17, notándose un silencio epidemiológico en el año 2021 y 2023, </a:t>
            </a:r>
            <a:r>
              <a:rPr lang="es-ES" sz="1400" dirty="0">
                <a:solidFill>
                  <a:sysClr val="windowText" lastClr="000000"/>
                </a:solidFill>
              </a:rPr>
              <a:t>sugiriéndose las intervenciones oportunas tanto en identificación del vector en la zona, como en la vigilancia epidemiológica.</a:t>
            </a:r>
            <a:endParaRPr lang="es-PE" sz="1400" dirty="0">
              <a:solidFill>
                <a:sysClr val="windowText" lastClr="000000"/>
              </a:solidFill>
            </a:endParaRPr>
          </a:p>
        </p:txBody>
      </p:sp>
    </p:spTree>
    <p:extLst>
      <p:ext uri="{BB962C8B-B14F-4D97-AF65-F5344CB8AC3E}">
        <p14:creationId xmlns:p14="http://schemas.microsoft.com/office/powerpoint/2010/main" val="3566355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117D40B-F053-B1C0-B20D-83231D80386A}"/>
              </a:ext>
            </a:extLst>
          </p:cNvPr>
          <p:cNvSpPr>
            <a:spLocks noChangeArrowheads="1"/>
          </p:cNvSpPr>
          <p:nvPr/>
        </p:nvSpPr>
        <p:spPr bwMode="auto">
          <a:xfrm>
            <a:off x="990598" y="201025"/>
            <a:ext cx="75920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1" i="0" u="none" strike="noStrike" cap="none" normalizeH="0" baseline="0" dirty="0">
                <a:ln>
                  <a:noFill/>
                </a:ln>
                <a:solidFill>
                  <a:srgbClr val="431018"/>
                </a:solidFill>
                <a:effectLst/>
                <a:latin typeface="Calibri" panose="020F0502020204030204" pitchFamily="34" charset="0"/>
                <a:cs typeface="Calibri" panose="020F0502020204030204" pitchFamily="34" charset="0"/>
              </a:rPr>
              <a:t>SITUACIÓN ACTUAL DE DENGUE EN LA MICRORED LLUYLLUCUCHA, SE17-2023</a:t>
            </a:r>
          </a:p>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0" i="0" u="none" strike="noStrike" cap="none" normalizeH="0" baseline="0" dirty="0">
                <a:ln>
                  <a:noFill/>
                </a:ln>
                <a:solidFill>
                  <a:srgbClr val="431018"/>
                </a:solidFill>
                <a:effectLst/>
                <a:latin typeface="Arial" panose="020B0604020202020204" pitchFamily="34" charset="0"/>
              </a:rPr>
              <a:t>Distribución de casos por </a:t>
            </a:r>
            <a:r>
              <a:rPr lang="es-PE" altLang="es-PE" dirty="0">
                <a:solidFill>
                  <a:srgbClr val="431018"/>
                </a:solidFill>
                <a:latin typeface="Arial" panose="020B0604020202020204" pitchFamily="34" charset="0"/>
              </a:rPr>
              <a:t>sexo y edad</a:t>
            </a:r>
            <a:endParaRPr kumimoji="0" lang="es-PE" altLang="es-PE" sz="1800" b="0" i="0" u="none" strike="noStrike" cap="none" normalizeH="0" baseline="0" dirty="0">
              <a:ln>
                <a:noFill/>
              </a:ln>
              <a:solidFill>
                <a:srgbClr val="431018"/>
              </a:solidFill>
              <a:effectLst/>
              <a:latin typeface="Arial" panose="020B0604020202020204" pitchFamily="34" charset="0"/>
            </a:endParaRPr>
          </a:p>
        </p:txBody>
      </p:sp>
      <p:pic>
        <p:nvPicPr>
          <p:cNvPr id="2050" name="Picture 2">
            <a:extLst>
              <a:ext uri="{FF2B5EF4-FFF2-40B4-BE49-F238E27FC236}">
                <a16:creationId xmlns:a16="http://schemas.microsoft.com/office/drawing/2014/main" id="{BDE5F728-7698-138A-9810-DCFD849A54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768" y="98639"/>
            <a:ext cx="863830" cy="863830"/>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a:extLst>
              <a:ext uri="{FF2B5EF4-FFF2-40B4-BE49-F238E27FC236}">
                <a16:creationId xmlns:a16="http://schemas.microsoft.com/office/drawing/2014/main" id="{A0A7352B-E7C4-F807-9DED-9BC29BA22BAD}"/>
              </a:ext>
            </a:extLst>
          </p:cNvPr>
          <p:cNvSpPr/>
          <p:nvPr/>
        </p:nvSpPr>
        <p:spPr>
          <a:xfrm>
            <a:off x="0" y="6564870"/>
            <a:ext cx="12192000" cy="276999"/>
          </a:xfrm>
          <a:prstGeom prst="rect">
            <a:avLst/>
          </a:prstGeom>
          <a:solidFill>
            <a:srgbClr val="431018"/>
          </a:solidFill>
          <a:ln>
            <a:solidFill>
              <a:srgbClr val="002060"/>
            </a:solidFill>
          </a:ln>
        </p:spPr>
        <p:txBody>
          <a:bodyPr wrap="square" lIns="91440" tIns="45720" rIns="91440" bIns="45720">
            <a:spAutoFit/>
          </a:bodyPr>
          <a:lstStyle/>
          <a:p>
            <a:pPr algn="ctr"/>
            <a:r>
              <a:rPr lang="es-ES" sz="1200" b="1" dirty="0">
                <a:ln w="0"/>
                <a:solidFill>
                  <a:schemeClr val="bg1"/>
                </a:solidFill>
                <a:effectLst>
                  <a:outerShdw blurRad="38100" dist="19050" dir="2700000" algn="tl" rotWithShape="0">
                    <a:schemeClr val="dk1">
                      <a:alpha val="40000"/>
                    </a:schemeClr>
                  </a:outerShdw>
                </a:effectLst>
              </a:rPr>
              <a:t>Fuente: Noti SP – Notificación Individual Microred </a:t>
            </a:r>
            <a:r>
              <a:rPr lang="es-ES" sz="1200" b="1" dirty="0" err="1">
                <a:ln w="0"/>
                <a:solidFill>
                  <a:schemeClr val="bg1"/>
                </a:solidFill>
                <a:effectLst>
                  <a:outerShdw blurRad="38100" dist="19050" dir="2700000" algn="tl" rotWithShape="0">
                    <a:schemeClr val="dk1">
                      <a:alpha val="40000"/>
                    </a:schemeClr>
                  </a:outerShdw>
                </a:effectLst>
              </a:rPr>
              <a:t>Yantalo</a:t>
            </a:r>
            <a:r>
              <a:rPr lang="es-ES" sz="1200" b="1" dirty="0">
                <a:ln w="0"/>
                <a:solidFill>
                  <a:schemeClr val="bg1"/>
                </a:solidFill>
                <a:effectLst>
                  <a:outerShdw blurRad="38100" dist="19050" dir="2700000" algn="tl" rotWithShape="0">
                    <a:schemeClr val="dk1">
                      <a:alpha val="40000"/>
                    </a:schemeClr>
                  </a:outerShdw>
                </a:effectLst>
              </a:rPr>
              <a:t> | Elaboración: Epidemiología</a:t>
            </a:r>
            <a:endParaRPr lang="es-ES" sz="1200" b="1" cap="none" spc="0" dirty="0">
              <a:ln w="0"/>
              <a:solidFill>
                <a:schemeClr val="bg1"/>
              </a:solidFill>
              <a:effectLst>
                <a:outerShdw blurRad="38100" dist="19050" dir="2700000" algn="tl" rotWithShape="0">
                  <a:schemeClr val="dk1">
                    <a:alpha val="40000"/>
                  </a:schemeClr>
                </a:outerShdw>
              </a:effectLst>
            </a:endParaRPr>
          </a:p>
        </p:txBody>
      </p:sp>
      <p:graphicFrame>
        <p:nvGraphicFramePr>
          <p:cNvPr id="6" name="Objeto 5">
            <a:extLst>
              <a:ext uri="{FF2B5EF4-FFF2-40B4-BE49-F238E27FC236}">
                <a16:creationId xmlns:a16="http://schemas.microsoft.com/office/drawing/2014/main" id="{26540A42-50D7-1522-E684-87435E451822}"/>
              </a:ext>
            </a:extLst>
          </p:cNvPr>
          <p:cNvGraphicFramePr>
            <a:graphicFrameLocks noChangeAspect="1"/>
          </p:cNvGraphicFramePr>
          <p:nvPr>
            <p:extLst>
              <p:ext uri="{D42A27DB-BD31-4B8C-83A1-F6EECF244321}">
                <p14:modId xmlns:p14="http://schemas.microsoft.com/office/powerpoint/2010/main" val="1418148176"/>
              </p:ext>
            </p:extLst>
          </p:nvPr>
        </p:nvGraphicFramePr>
        <p:xfrm>
          <a:off x="0" y="1562100"/>
          <a:ext cx="6096000" cy="3787775"/>
        </p:xfrm>
        <a:graphic>
          <a:graphicData uri="http://schemas.openxmlformats.org/presentationml/2006/ole">
            <mc:AlternateContent xmlns:mc="http://schemas.openxmlformats.org/markup-compatibility/2006">
              <mc:Choice xmlns:v="urn:schemas-microsoft-com:vml" Requires="v">
                <p:oleObj spid="_x0000_s5122" name="Worksheet" r:id="rId4" imgW="7048341" imgH="4381358" progId="Excel.Sheet.12">
                  <p:link updateAutomatic="1"/>
                </p:oleObj>
              </mc:Choice>
              <mc:Fallback>
                <p:oleObj name="Worksheet" r:id="rId4" imgW="7048341" imgH="4381358" progId="Excel.Sheet.12">
                  <p:link updateAutomatic="1"/>
                  <p:pic>
                    <p:nvPicPr>
                      <p:cNvPr id="6" name="Objeto 5">
                        <a:extLst>
                          <a:ext uri="{FF2B5EF4-FFF2-40B4-BE49-F238E27FC236}">
                            <a16:creationId xmlns:a16="http://schemas.microsoft.com/office/drawing/2014/main" id="{26540A42-50D7-1522-E684-87435E451822}"/>
                          </a:ext>
                        </a:extLst>
                      </p:cNvPr>
                      <p:cNvPicPr/>
                      <p:nvPr/>
                    </p:nvPicPr>
                    <p:blipFill>
                      <a:blip r:embed="rId5"/>
                      <a:stretch>
                        <a:fillRect/>
                      </a:stretch>
                    </p:blipFill>
                    <p:spPr>
                      <a:xfrm>
                        <a:off x="0" y="1562100"/>
                        <a:ext cx="6096000" cy="3787775"/>
                      </a:xfrm>
                      <a:prstGeom prst="rect">
                        <a:avLst/>
                      </a:prstGeom>
                    </p:spPr>
                  </p:pic>
                </p:oleObj>
              </mc:Fallback>
            </mc:AlternateContent>
          </a:graphicData>
        </a:graphic>
      </p:graphicFrame>
      <p:graphicFrame>
        <p:nvGraphicFramePr>
          <p:cNvPr id="3" name="Objeto 2">
            <a:extLst>
              <a:ext uri="{FF2B5EF4-FFF2-40B4-BE49-F238E27FC236}">
                <a16:creationId xmlns:a16="http://schemas.microsoft.com/office/drawing/2014/main" id="{8CE84B33-3CBD-EE1E-26C1-F87919C7B0E2}"/>
              </a:ext>
            </a:extLst>
          </p:cNvPr>
          <p:cNvGraphicFramePr>
            <a:graphicFrameLocks noChangeAspect="1"/>
          </p:cNvGraphicFramePr>
          <p:nvPr>
            <p:extLst>
              <p:ext uri="{D42A27DB-BD31-4B8C-83A1-F6EECF244321}">
                <p14:modId xmlns:p14="http://schemas.microsoft.com/office/powerpoint/2010/main" val="3093313381"/>
              </p:ext>
            </p:extLst>
          </p:nvPr>
        </p:nvGraphicFramePr>
        <p:xfrm>
          <a:off x="5591175" y="1566863"/>
          <a:ext cx="6600825" cy="3722687"/>
        </p:xfrm>
        <a:graphic>
          <a:graphicData uri="http://schemas.openxmlformats.org/presentationml/2006/ole">
            <mc:AlternateContent xmlns:mc="http://schemas.openxmlformats.org/markup-compatibility/2006">
              <mc:Choice xmlns:v="urn:schemas-microsoft-com:vml" Requires="v">
                <p:oleObj spid="_x0000_s5123" name="Worksheet" r:id="rId6" imgW="7429370" imgH="4190910" progId="Excel.Sheet.12">
                  <p:link updateAutomatic="1"/>
                </p:oleObj>
              </mc:Choice>
              <mc:Fallback>
                <p:oleObj name="Worksheet" r:id="rId6" imgW="7429370" imgH="4190910" progId="Excel.Sheet.12">
                  <p:link updateAutomatic="1"/>
                  <p:pic>
                    <p:nvPicPr>
                      <p:cNvPr id="0" name=""/>
                      <p:cNvPicPr/>
                      <p:nvPr/>
                    </p:nvPicPr>
                    <p:blipFill>
                      <a:blip r:embed="rId7"/>
                      <a:stretch>
                        <a:fillRect/>
                      </a:stretch>
                    </p:blipFill>
                    <p:spPr>
                      <a:xfrm>
                        <a:off x="5591175" y="1566863"/>
                        <a:ext cx="6600825" cy="3722687"/>
                      </a:xfrm>
                      <a:prstGeom prst="rect">
                        <a:avLst/>
                      </a:prstGeom>
                    </p:spPr>
                  </p:pic>
                </p:oleObj>
              </mc:Fallback>
            </mc:AlternateContent>
          </a:graphicData>
        </a:graphic>
      </p:graphicFrame>
    </p:spTree>
    <p:extLst>
      <p:ext uri="{BB962C8B-B14F-4D97-AF65-F5344CB8AC3E}">
        <p14:creationId xmlns:p14="http://schemas.microsoft.com/office/powerpoint/2010/main" val="405856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67CC79F-B26A-A9B5-3031-26A2CE6D9F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633"/>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5FFABCB0-1656-FDA5-29EB-DB2517F33CCA}"/>
              </a:ext>
            </a:extLst>
          </p:cNvPr>
          <p:cNvSpPr>
            <a:spLocks noChangeArrowheads="1"/>
          </p:cNvSpPr>
          <p:nvPr/>
        </p:nvSpPr>
        <p:spPr bwMode="auto">
          <a:xfrm>
            <a:off x="135686" y="349577"/>
            <a:ext cx="8446366"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lang="es-PE" altLang="es-PE" sz="1600" b="1" u="sng" dirty="0">
                <a:solidFill>
                  <a:srgbClr val="431018"/>
                </a:solidFill>
                <a:latin typeface="Calibri" panose="020F0502020204030204" pitchFamily="34" charset="0"/>
                <a:cs typeface="Calibri" panose="020F0502020204030204" pitchFamily="34" charset="0"/>
              </a:rPr>
              <a:t>JEFE DE MICRORED YANTALO</a:t>
            </a:r>
            <a:endParaRPr kumimoji="0" lang="es-PE" altLang="es-PE" sz="1600" b="1" i="0" u="sng" strike="noStrike" cap="none" normalizeH="0" baseline="0" dirty="0">
              <a:ln>
                <a:noFill/>
              </a:ln>
              <a:solidFill>
                <a:srgbClr val="431018"/>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s-PE" altLang="es-PE" sz="1600" b="0" i="0" strike="noStrike" cap="none" normalizeH="0" baseline="0" dirty="0">
                <a:ln>
                  <a:noFill/>
                </a:ln>
                <a:solidFill>
                  <a:srgbClr val="7030A0"/>
                </a:solidFill>
                <a:effectLst/>
              </a:rPr>
              <a:t>M.C. / LIC. ENF. / TEC. ENF. ___________</a:t>
            </a:r>
          </a:p>
          <a:p>
            <a:pPr marL="0" marR="0" lvl="0" indent="0" defTabSz="914400" rtl="0" eaLnBrk="0" fontAlgn="base" latinLnBrk="0" hangingPunct="0">
              <a:lnSpc>
                <a:spcPct val="100000"/>
              </a:lnSpc>
              <a:spcBef>
                <a:spcPct val="0"/>
              </a:spcBef>
              <a:spcAft>
                <a:spcPct val="0"/>
              </a:spcAft>
              <a:buClrTx/>
              <a:buSzTx/>
              <a:buFontTx/>
              <a:buNone/>
              <a:tabLst/>
            </a:pPr>
            <a:endParaRPr kumimoji="0" lang="es-PE" altLang="es-PE" sz="1600" b="0" i="0" strike="noStrike" cap="none" normalizeH="0" baseline="0" dirty="0">
              <a:ln>
                <a:noFill/>
              </a:ln>
              <a:solidFill>
                <a:srgbClr val="7030A0"/>
              </a:solidFill>
              <a:effectLst/>
            </a:endParaRPr>
          </a:p>
          <a:p>
            <a:pPr marL="0" marR="0" lvl="0" indent="0" defTabSz="914400" rtl="0" eaLnBrk="0" fontAlgn="base" latinLnBrk="0" hangingPunct="0">
              <a:lnSpc>
                <a:spcPct val="100000"/>
              </a:lnSpc>
              <a:spcBef>
                <a:spcPct val="0"/>
              </a:spcBef>
              <a:spcAft>
                <a:spcPct val="0"/>
              </a:spcAft>
              <a:buClrTx/>
              <a:buSzTx/>
              <a:buFontTx/>
              <a:buNone/>
              <a:tabLst/>
            </a:pPr>
            <a:r>
              <a:rPr lang="es-PE" altLang="es-PE" sz="1600" b="1" u="sng" dirty="0">
                <a:solidFill>
                  <a:srgbClr val="431018"/>
                </a:solidFill>
                <a:latin typeface="Calibri" panose="020F0502020204030204" pitchFamily="34" charset="0"/>
                <a:cs typeface="Calibri" panose="020F0502020204030204" pitchFamily="34" charset="0"/>
              </a:rPr>
              <a:t>EQUIPO DE EPIDEMIOLOGÍA</a:t>
            </a:r>
            <a:endParaRPr kumimoji="0" lang="es-PE" altLang="es-PE" sz="1600" b="1" i="0" u="sng" strike="noStrike" cap="none" normalizeH="0" baseline="0" dirty="0">
              <a:ln>
                <a:noFill/>
              </a:ln>
              <a:solidFill>
                <a:srgbClr val="431018"/>
              </a:solidFill>
              <a:effectLst/>
              <a:latin typeface="Calibri" panose="020F0502020204030204" pitchFamily="34" charset="0"/>
              <a:cs typeface="Calibri" panose="020F0502020204030204" pitchFamily="34" charset="0"/>
            </a:endParaRPr>
          </a:p>
          <a:p>
            <a:pPr eaLnBrk="0" fontAlgn="base" hangingPunct="0">
              <a:spcBef>
                <a:spcPct val="0"/>
              </a:spcBef>
              <a:spcAft>
                <a:spcPct val="0"/>
              </a:spcAft>
            </a:pPr>
            <a:r>
              <a:rPr kumimoji="0" lang="es-PE" altLang="es-PE" sz="1600" b="0" i="0" strike="noStrike" cap="none" normalizeH="0" baseline="0" dirty="0">
                <a:ln>
                  <a:noFill/>
                </a:ln>
                <a:solidFill>
                  <a:srgbClr val="7030A0"/>
                </a:solidFill>
                <a:effectLst/>
              </a:rPr>
              <a:t>Responsable de Epidemiología: M.C. / LIC. ENF. / TEC. ENF. ___________</a:t>
            </a:r>
          </a:p>
          <a:p>
            <a:pPr eaLnBrk="0" fontAlgn="base" hangingPunct="0">
              <a:spcBef>
                <a:spcPct val="0"/>
              </a:spcBef>
              <a:spcAft>
                <a:spcPct val="0"/>
              </a:spcAft>
            </a:pPr>
            <a:r>
              <a:rPr kumimoji="0" lang="es-PE" altLang="es-PE" sz="1600" b="0" i="0" strike="noStrike" cap="none" normalizeH="0" baseline="0" dirty="0">
                <a:ln>
                  <a:noFill/>
                </a:ln>
                <a:solidFill>
                  <a:srgbClr val="7030A0"/>
                </a:solidFill>
                <a:effectLst/>
              </a:rPr>
              <a:t>Responsable de </a:t>
            </a:r>
            <a:r>
              <a:rPr lang="es-PE" altLang="es-PE" sz="1600" dirty="0">
                <a:solidFill>
                  <a:srgbClr val="7030A0"/>
                </a:solidFill>
              </a:rPr>
              <a:t>Vigilancia Epidemiológica: </a:t>
            </a:r>
            <a:r>
              <a:rPr kumimoji="0" lang="es-PE" altLang="es-PE" sz="1600" b="0" i="0" strike="noStrike" cap="none" normalizeH="0" baseline="0" dirty="0">
                <a:ln>
                  <a:noFill/>
                </a:ln>
                <a:solidFill>
                  <a:srgbClr val="7030A0"/>
                </a:solidFill>
                <a:effectLst/>
              </a:rPr>
              <a:t>M.C. / LIC. ENF. / TEC. ENF. ___________</a:t>
            </a:r>
          </a:p>
          <a:p>
            <a:pPr eaLnBrk="0" fontAlgn="base" hangingPunct="0">
              <a:spcBef>
                <a:spcPct val="0"/>
              </a:spcBef>
              <a:spcAft>
                <a:spcPct val="0"/>
              </a:spcAft>
            </a:pPr>
            <a:r>
              <a:rPr kumimoji="0" lang="es-PE" altLang="es-PE" sz="1600" b="0" i="0" strike="noStrike" cap="none" normalizeH="0" baseline="0" dirty="0">
                <a:ln>
                  <a:noFill/>
                </a:ln>
                <a:solidFill>
                  <a:srgbClr val="7030A0"/>
                </a:solidFill>
                <a:effectLst/>
              </a:rPr>
              <a:t>Responsable de Notificación Epidemiológica: </a:t>
            </a: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___________</a:t>
            </a:r>
          </a:p>
          <a:p>
            <a:pPr eaLnBrk="0" fontAlgn="base" hangingPunct="0">
              <a:spcBef>
                <a:spcPct val="0"/>
              </a:spcBef>
              <a:spcAft>
                <a:spcPct val="0"/>
              </a:spcAft>
            </a:pPr>
            <a:endParaRPr kumimoji="0" lang="es-PE" altLang="es-PE" sz="1600" b="0" i="0" strike="noStrike" cap="none" normalizeH="0" baseline="0" dirty="0">
              <a:ln>
                <a:noFill/>
              </a:ln>
              <a:solidFill>
                <a:srgbClr val="7030A0"/>
              </a:solidFill>
              <a:effectLst/>
            </a:endParaRPr>
          </a:p>
          <a:p>
            <a:pPr eaLnBrk="0" fontAlgn="base" hangingPunct="0">
              <a:spcBef>
                <a:spcPct val="0"/>
              </a:spcBef>
              <a:spcAft>
                <a:spcPct val="0"/>
              </a:spcAft>
            </a:pPr>
            <a:r>
              <a:rPr lang="es-PE" altLang="es-PE" sz="1600" b="1" u="sng" dirty="0">
                <a:solidFill>
                  <a:srgbClr val="431018"/>
                </a:solidFill>
                <a:latin typeface="Calibri" panose="020F0502020204030204" pitchFamily="34" charset="0"/>
                <a:cs typeface="Calibri" panose="020F0502020204030204" pitchFamily="34" charset="0"/>
              </a:rPr>
              <a:t>APOYO DE NOTIFICACIÓN Y SEGUIMIENTO</a:t>
            </a:r>
            <a:endParaRPr kumimoji="0" lang="es-PE" altLang="es-PE" sz="1600" b="1" i="0" u="sng" strike="noStrike" cap="none" normalizeH="0" baseline="0" dirty="0">
              <a:ln>
                <a:noFill/>
              </a:ln>
              <a:solidFill>
                <a:srgbClr val="431018"/>
              </a:solidFill>
              <a:effectLst/>
              <a:latin typeface="Calibri" panose="020F0502020204030204" pitchFamily="34" charset="0"/>
              <a:cs typeface="Calibri" panose="020F0502020204030204" pitchFamily="34" charset="0"/>
            </a:endParaRPr>
          </a:p>
          <a:p>
            <a:pPr eaLnBrk="0" fontAlgn="base" hangingPunct="0">
              <a:spcBef>
                <a:spcPct val="0"/>
              </a:spcBef>
              <a:spcAft>
                <a:spcPct val="0"/>
              </a:spcAft>
            </a:pP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 TEC. ENF. ___________</a:t>
            </a:r>
          </a:p>
          <a:p>
            <a:pPr eaLnBrk="0" fontAlgn="base" hangingPunct="0">
              <a:spcBef>
                <a:spcPct val="0"/>
              </a:spcBef>
              <a:spcAft>
                <a:spcPct val="0"/>
              </a:spcAft>
            </a:pP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 TEC. ENF. ___________</a:t>
            </a:r>
          </a:p>
          <a:p>
            <a:pPr eaLnBrk="0" fontAlgn="base" hangingPunct="0">
              <a:spcBef>
                <a:spcPct val="0"/>
              </a:spcBef>
              <a:spcAft>
                <a:spcPct val="0"/>
              </a:spcAft>
            </a:pPr>
            <a:r>
              <a:rPr lang="es-PE" altLang="es-PE" sz="1600" dirty="0">
                <a:solidFill>
                  <a:srgbClr val="7030A0"/>
                </a:solidFill>
              </a:rPr>
              <a:t>LIC. ADM.</a:t>
            </a:r>
            <a:r>
              <a:rPr kumimoji="0" lang="es-PE" altLang="es-PE" sz="1600" b="0" i="0" strike="noStrike" cap="none" normalizeH="0" baseline="0" dirty="0">
                <a:ln>
                  <a:noFill/>
                </a:ln>
                <a:solidFill>
                  <a:srgbClr val="7030A0"/>
                </a:solidFill>
                <a:effectLst/>
              </a:rPr>
              <a:t> / TEC. COMP. / TEC. ADM. / TEC. ENF. ___________</a:t>
            </a:r>
          </a:p>
          <a:p>
            <a:pPr eaLnBrk="0" fontAlgn="base" hangingPunct="0">
              <a:spcBef>
                <a:spcPct val="0"/>
              </a:spcBef>
              <a:spcAft>
                <a:spcPct val="0"/>
              </a:spcAft>
            </a:pPr>
            <a:endParaRPr lang="es-PE" altLang="es-PE" sz="1600" dirty="0">
              <a:solidFill>
                <a:srgbClr val="7030A0"/>
              </a:solidFill>
            </a:endParaRPr>
          </a:p>
        </p:txBody>
      </p:sp>
      <p:pic>
        <p:nvPicPr>
          <p:cNvPr id="1028" name="Picture 4" descr="renace – CDC MINSA">
            <a:extLst>
              <a:ext uri="{FF2B5EF4-FFF2-40B4-BE49-F238E27FC236}">
                <a16:creationId xmlns:a16="http://schemas.microsoft.com/office/drawing/2014/main" id="{ADD740DC-992D-B938-C89B-DC2815C950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02552" y="572870"/>
            <a:ext cx="1675788" cy="165324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a:extLst>
              <a:ext uri="{FF2B5EF4-FFF2-40B4-BE49-F238E27FC236}">
                <a16:creationId xmlns:a16="http://schemas.microsoft.com/office/drawing/2014/main" id="{7EDBBD21-EC3F-D190-D482-5FAB3200CD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10528712" y="4687773"/>
            <a:ext cx="1663287" cy="1584083"/>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n 4">
            <a:extLst>
              <a:ext uri="{FF2B5EF4-FFF2-40B4-BE49-F238E27FC236}">
                <a16:creationId xmlns:a16="http://schemas.microsoft.com/office/drawing/2014/main" id="{FECB562A-A5CC-9B0F-D36A-F625ABAD8630}"/>
              </a:ext>
            </a:extLst>
          </p:cNvPr>
          <p:cNvPicPr>
            <a:picLocks noChangeAspect="1"/>
          </p:cNvPicPr>
          <p:nvPr/>
        </p:nvPicPr>
        <p:blipFill>
          <a:blip r:embed="rId5"/>
          <a:stretch>
            <a:fillRect/>
          </a:stretch>
        </p:blipFill>
        <p:spPr>
          <a:xfrm>
            <a:off x="9073683" y="2798986"/>
            <a:ext cx="2910057" cy="1488097"/>
          </a:xfrm>
          <a:prstGeom prst="rect">
            <a:avLst/>
          </a:prstGeom>
        </p:spPr>
      </p:pic>
      <p:pic>
        <p:nvPicPr>
          <p:cNvPr id="6" name="Imagen 5">
            <a:extLst>
              <a:ext uri="{FF2B5EF4-FFF2-40B4-BE49-F238E27FC236}">
                <a16:creationId xmlns:a16="http://schemas.microsoft.com/office/drawing/2014/main" id="{4FFED54E-A598-FFCA-7729-2C6051E27B2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96896" y="346835"/>
            <a:ext cx="1414025" cy="1983645"/>
          </a:xfrm>
          <a:prstGeom prst="rect">
            <a:avLst/>
          </a:prstGeom>
        </p:spPr>
      </p:pic>
      <p:sp>
        <p:nvSpPr>
          <p:cNvPr id="3" name="Rectángulo 2">
            <a:extLst>
              <a:ext uri="{FF2B5EF4-FFF2-40B4-BE49-F238E27FC236}">
                <a16:creationId xmlns:a16="http://schemas.microsoft.com/office/drawing/2014/main" id="{0EFE4C27-266A-4862-1DA8-96278F08A3F4}"/>
              </a:ext>
            </a:extLst>
          </p:cNvPr>
          <p:cNvSpPr/>
          <p:nvPr/>
        </p:nvSpPr>
        <p:spPr>
          <a:xfrm>
            <a:off x="616208" y="3664060"/>
            <a:ext cx="7368843" cy="25121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rgbClr val="002060"/>
                </a:solidFill>
              </a:rPr>
              <a:t>ADJUNTAR FOTO(S)</a:t>
            </a:r>
            <a:endParaRPr lang="es-PE" dirty="0">
              <a:solidFill>
                <a:srgbClr val="002060"/>
              </a:solidFill>
            </a:endParaRPr>
          </a:p>
        </p:txBody>
      </p:sp>
    </p:spTree>
    <p:extLst>
      <p:ext uri="{BB962C8B-B14F-4D97-AF65-F5344CB8AC3E}">
        <p14:creationId xmlns:p14="http://schemas.microsoft.com/office/powerpoint/2010/main" val="381921232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458</Words>
  <Application>Microsoft Office PowerPoint</Application>
  <PresentationFormat>Panorámica</PresentationFormat>
  <Paragraphs>41</Paragraphs>
  <Slides>7</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Vínculos</vt:lpstr>
      </vt:variant>
      <vt:variant>
        <vt:i4>8</vt:i4>
      </vt:variant>
      <vt:variant>
        <vt:lpstr>Títulos de diapositiva</vt:lpstr>
      </vt:variant>
      <vt:variant>
        <vt:i4>7</vt:i4>
      </vt:variant>
    </vt:vector>
  </HeadingPairs>
  <TitlesOfParts>
    <vt:vector size="19" baseType="lpstr">
      <vt:lpstr>Arial</vt:lpstr>
      <vt:lpstr>Calibri</vt:lpstr>
      <vt:lpstr>Calibri Light</vt:lpstr>
      <vt:lpstr>Tema de Office</vt:lpstr>
      <vt:lpstr>C:\EJEMPLO DENGUE\MATRIZ DENGUE.xlsx!Gráficos!F6C3:F17C9</vt:lpstr>
      <vt:lpstr>C:\EJEMPLO DENGUE\MATRIZ DENGUE.xlsx!Gráficos!F21C3:F35C7</vt:lpstr>
      <vt:lpstr>C:\EJEMPLO DENGUE\MATRIZ DENGUE.xlsx!Gráficos![MATRIZ DENGUE.xlsx]Gráficos Gráfico 4</vt:lpstr>
      <vt:lpstr>C:\EJEMPLO DENGUE\MATRIZ DENGUE.xlsx!Gráficos![MATRIZ DENGUE.xlsx]Gráficos Gráfico 6</vt:lpstr>
      <vt:lpstr>C:\EJEMPLO DENGUE\MATRIZ DENGUE.xlsx!Gráficos![MATRIZ DENGUE.xlsx]Gráficos Gráfico 2</vt:lpstr>
      <vt:lpstr>C:\EJEMPLO DENGUE\MATRIZ DENGUE.xlsx!Gráficos![MATRIZ DENGUE.xlsx]Gráficos Gráfico 5</vt:lpstr>
      <vt:lpstr>C:\EJEMPLO DENGUE\MATRIZ DENGUE.xlsx!Gráficos![MATRIZ DENGUE.xlsx]Gráficos Gráfico 1</vt:lpstr>
      <vt:lpstr>C:\EJEMPLO DENGUE\MATRIZ DENGUE.xlsx!Gráficos![MATRIZ DENGUE.xlsx]Gráficos Gráfico 3</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Manuel González Gamarra</dc:creator>
  <cp:lastModifiedBy>LENOVO</cp:lastModifiedBy>
  <cp:revision>6</cp:revision>
  <dcterms:created xsi:type="dcterms:W3CDTF">2023-05-03T22:36:44Z</dcterms:created>
  <dcterms:modified xsi:type="dcterms:W3CDTF">2024-04-29T13:00:27Z</dcterms:modified>
</cp:coreProperties>
</file>