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8" r:id="rId5"/>
    <p:sldMasterId id="2147483736" r:id="rId6"/>
  </p:sldMasterIdLst>
  <p:notesMasterIdLst>
    <p:notesMasterId r:id="rId66"/>
  </p:notesMasterIdLst>
  <p:sldIdLst>
    <p:sldId id="259" r:id="rId7"/>
    <p:sldId id="317" r:id="rId8"/>
    <p:sldId id="475" r:id="rId9"/>
    <p:sldId id="476" r:id="rId10"/>
    <p:sldId id="477" r:id="rId11"/>
    <p:sldId id="474" r:id="rId12"/>
    <p:sldId id="478" r:id="rId13"/>
    <p:sldId id="347" r:id="rId14"/>
    <p:sldId id="385" r:id="rId15"/>
    <p:sldId id="348" r:id="rId16"/>
    <p:sldId id="349" r:id="rId17"/>
    <p:sldId id="293" r:id="rId18"/>
    <p:sldId id="269" r:id="rId19"/>
    <p:sldId id="270" r:id="rId20"/>
    <p:sldId id="271" r:id="rId21"/>
    <p:sldId id="291" r:id="rId22"/>
    <p:sldId id="272" r:id="rId23"/>
    <p:sldId id="273" r:id="rId24"/>
    <p:sldId id="345" r:id="rId25"/>
    <p:sldId id="294" r:id="rId26"/>
    <p:sldId id="278" r:id="rId27"/>
    <p:sldId id="279" r:id="rId28"/>
    <p:sldId id="353" r:id="rId29"/>
    <p:sldId id="281" r:id="rId30"/>
    <p:sldId id="354" r:id="rId31"/>
    <p:sldId id="355" r:id="rId32"/>
    <p:sldId id="356" r:id="rId33"/>
    <p:sldId id="357" r:id="rId34"/>
    <p:sldId id="290" r:id="rId35"/>
    <p:sldId id="358" r:id="rId36"/>
    <p:sldId id="359" r:id="rId37"/>
    <p:sldId id="363" r:id="rId38"/>
    <p:sldId id="364" r:id="rId39"/>
    <p:sldId id="365" r:id="rId40"/>
    <p:sldId id="360" r:id="rId41"/>
    <p:sldId id="367" r:id="rId42"/>
    <p:sldId id="368" r:id="rId43"/>
    <p:sldId id="369" r:id="rId44"/>
    <p:sldId id="370" r:id="rId45"/>
    <p:sldId id="371" r:id="rId46"/>
    <p:sldId id="372" r:id="rId47"/>
    <p:sldId id="373" r:id="rId48"/>
    <p:sldId id="374" r:id="rId49"/>
    <p:sldId id="375" r:id="rId50"/>
    <p:sldId id="376" r:id="rId51"/>
    <p:sldId id="377" r:id="rId52"/>
    <p:sldId id="380" r:id="rId53"/>
    <p:sldId id="383" r:id="rId54"/>
    <p:sldId id="379" r:id="rId55"/>
    <p:sldId id="384" r:id="rId56"/>
    <p:sldId id="308" r:id="rId57"/>
    <p:sldId id="309" r:id="rId58"/>
    <p:sldId id="310" r:id="rId59"/>
    <p:sldId id="311" r:id="rId60"/>
    <p:sldId id="312" r:id="rId61"/>
    <p:sldId id="313" r:id="rId62"/>
    <p:sldId id="386" r:id="rId63"/>
    <p:sldId id="325" r:id="rId64"/>
    <p:sldId id="262" r:id="rId65"/>
  </p:sldIdLst>
  <p:sldSz cx="9906000" cy="6858000" type="A4"/>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8E0"/>
    <a:srgbClr val="B089FF"/>
    <a:srgbClr val="A071FF"/>
    <a:srgbClr val="2BB3DD"/>
    <a:srgbClr val="21DDDD"/>
    <a:srgbClr val="28BED2"/>
    <a:srgbClr val="33CAFF"/>
    <a:srgbClr val="0CC6A7"/>
    <a:srgbClr val="03D7A5"/>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9" autoAdjust="0"/>
    <p:restoredTop sz="94434" autoAdjust="0"/>
  </p:normalViewPr>
  <p:slideViewPr>
    <p:cSldViewPr snapToGrid="0">
      <p:cViewPr varScale="1">
        <p:scale>
          <a:sx n="107" d="100"/>
          <a:sy n="107" d="100"/>
        </p:scale>
        <p:origin x="114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vl1pPr>
          </a:lstStyle>
          <a:p>
            <a:endParaRPr lang="es-PE"/>
          </a:p>
        </p:txBody>
      </p:sp>
      <p:sp>
        <p:nvSpPr>
          <p:cNvPr id="3" name="Marcador de fecha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vl1pPr>
          </a:lstStyle>
          <a:p>
            <a:fld id="{261D25A3-0329-49F3-84D5-4143EFC62214}" type="datetimeFigureOut">
              <a:rPr lang="es-PE" smtClean="0"/>
              <a:t>2/04/2025</a:t>
            </a:fld>
            <a:endParaRPr lang="es-PE"/>
          </a:p>
        </p:txBody>
      </p:sp>
      <p:sp>
        <p:nvSpPr>
          <p:cNvPr id="4" name="Marcador de imagen de diapositiva 3"/>
          <p:cNvSpPr>
            <a:spLocks noGrp="1" noRot="1" noChangeAspect="1"/>
          </p:cNvSpPr>
          <p:nvPr>
            <p:ph type="sldImg" idx="2"/>
          </p:nvPr>
        </p:nvSpPr>
        <p:spPr>
          <a:xfrm>
            <a:off x="2943225" y="877888"/>
            <a:ext cx="3422650" cy="2370137"/>
          </a:xfrm>
          <a:prstGeom prst="rect">
            <a:avLst/>
          </a:prstGeom>
          <a:noFill/>
          <a:ln w="12700">
            <a:solidFill>
              <a:prstClr val="black"/>
            </a:solidFill>
          </a:ln>
        </p:spPr>
        <p:txBody>
          <a:bodyPr vert="horz" lIns="93324" tIns="46662" rIns="93324" bIns="46662" rtlCol="0" anchor="ctr"/>
          <a:lstStyle/>
          <a:p>
            <a:endParaRPr lang="es-PE"/>
          </a:p>
        </p:txBody>
      </p:sp>
      <p:sp>
        <p:nvSpPr>
          <p:cNvPr id="5" name="Marcador de notas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vl1pPr>
          </a:lstStyle>
          <a:p>
            <a:fld id="{39B231A2-EF51-4ECD-8A1E-FDBD7DFA0B7D}" type="slidenum">
              <a:rPr lang="es-PE" smtClean="0"/>
              <a:t>‹Nº›</a:t>
            </a:fld>
            <a:endParaRPr lang="es-PE"/>
          </a:p>
        </p:txBody>
      </p:sp>
    </p:spTree>
    <p:extLst>
      <p:ext uri="{BB962C8B-B14F-4D97-AF65-F5344CB8AC3E}">
        <p14:creationId xmlns:p14="http://schemas.microsoft.com/office/powerpoint/2010/main" val="320307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167" name="Google Shape;167;p2:notes"/>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36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06C0093F-C8F6-BF55-AF8B-48E0CD9E903A}"/>
            </a:ext>
          </a:extLst>
        </p:cNvPr>
        <p:cNvGrpSpPr/>
        <p:nvPr/>
      </p:nvGrpSpPr>
      <p:grpSpPr>
        <a:xfrm>
          <a:off x="0" y="0"/>
          <a:ext cx="0" cy="0"/>
          <a:chOff x="0" y="0"/>
          <a:chExt cx="0" cy="0"/>
        </a:xfrm>
      </p:grpSpPr>
      <p:sp>
        <p:nvSpPr>
          <p:cNvPr id="293" name="Google Shape;293;p7:notes">
            <a:extLst>
              <a:ext uri="{FF2B5EF4-FFF2-40B4-BE49-F238E27FC236}">
                <a16:creationId xmlns:a16="http://schemas.microsoft.com/office/drawing/2014/main" id="{A23549C2-A13F-A670-87CE-65CDA391CA3D}"/>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294" name="Google Shape;294;p7:notes">
            <a:extLst>
              <a:ext uri="{FF2B5EF4-FFF2-40B4-BE49-F238E27FC236}">
                <a16:creationId xmlns:a16="http://schemas.microsoft.com/office/drawing/2014/main" id="{65A0D0D7-1C62-1675-90FD-796E9115EA83}"/>
              </a:ext>
            </a:extLst>
          </p:cNvPr>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12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294" name="Google Shape;294;p7: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27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304" name="Google Shape;304;p8: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46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318" name="Google Shape;318;p9: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33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332" name="Google Shape;332;p10: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026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348" name="Google Shape;348;p11: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07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364" name="Google Shape;364;p12:notes"/>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095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DAAE6ABF-D237-3471-45D2-190F60EEA52B}"/>
            </a:ext>
          </a:extLst>
        </p:cNvPr>
        <p:cNvGrpSpPr/>
        <p:nvPr/>
      </p:nvGrpSpPr>
      <p:grpSpPr>
        <a:xfrm>
          <a:off x="0" y="0"/>
          <a:ext cx="0" cy="0"/>
          <a:chOff x="0" y="0"/>
          <a:chExt cx="0" cy="0"/>
        </a:xfrm>
      </p:grpSpPr>
      <p:sp>
        <p:nvSpPr>
          <p:cNvPr id="293" name="Google Shape;293;p7:notes">
            <a:extLst>
              <a:ext uri="{FF2B5EF4-FFF2-40B4-BE49-F238E27FC236}">
                <a16:creationId xmlns:a16="http://schemas.microsoft.com/office/drawing/2014/main" id="{D2129746-8CB8-A237-0411-8A8CA01D0306}"/>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294" name="Google Shape;294;p7:notes">
            <a:extLst>
              <a:ext uri="{FF2B5EF4-FFF2-40B4-BE49-F238E27FC236}">
                <a16:creationId xmlns:a16="http://schemas.microsoft.com/office/drawing/2014/main" id="{70F3CACF-5BAD-E000-C204-2B003351599E}"/>
              </a:ext>
            </a:extLst>
          </p:cNvPr>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94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1:notes"/>
          <p:cNvSpPr txBox="1">
            <a:spLocks noGrp="1"/>
          </p:cNvSpPr>
          <p:nvPr>
            <p:ph type="body" idx="1"/>
          </p:nvPr>
        </p:nvSpPr>
        <p:spPr>
          <a:xfrm>
            <a:off x="943302" y="3366373"/>
            <a:ext cx="7546415" cy="3189195"/>
          </a:xfrm>
          <a:prstGeom prst="rect">
            <a:avLst/>
          </a:prstGeom>
        </p:spPr>
        <p:txBody>
          <a:bodyPr spcFirstLastPara="1" wrap="square" lIns="94316" tIns="94316" rIns="94316" bIns="94316" anchor="t" anchorCtr="0">
            <a:noAutofit/>
          </a:bodyPr>
          <a:lstStyle/>
          <a:p>
            <a:endParaRPr/>
          </a:p>
        </p:txBody>
      </p:sp>
      <p:sp>
        <p:nvSpPr>
          <p:cNvPr id="604" name="Google Shape;604;p31:notes"/>
          <p:cNvSpPr>
            <a:spLocks noGrp="1" noRot="1" noChangeAspect="1"/>
          </p:cNvSpPr>
          <p:nvPr>
            <p:ph type="sldImg" idx="2"/>
          </p:nvPr>
        </p:nvSpPr>
        <p:spPr>
          <a:xfrm>
            <a:off x="2797175" y="531813"/>
            <a:ext cx="3836988" cy="2657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0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7E66C128-8308-0ACB-E61C-AC208914A2CC}"/>
            </a:ext>
          </a:extLst>
        </p:cNvPr>
        <p:cNvGrpSpPr/>
        <p:nvPr/>
      </p:nvGrpSpPr>
      <p:grpSpPr>
        <a:xfrm>
          <a:off x="0" y="0"/>
          <a:ext cx="0" cy="0"/>
          <a:chOff x="0" y="0"/>
          <a:chExt cx="0" cy="0"/>
        </a:xfrm>
      </p:grpSpPr>
      <p:sp>
        <p:nvSpPr>
          <p:cNvPr id="166" name="Google Shape;166;p2:notes">
            <a:extLst>
              <a:ext uri="{FF2B5EF4-FFF2-40B4-BE49-F238E27FC236}">
                <a16:creationId xmlns:a16="http://schemas.microsoft.com/office/drawing/2014/main" id="{13BA851B-1337-B13E-CEBB-4B8E2EAEFC58}"/>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167" name="Google Shape;167;p2:notes">
            <a:extLst>
              <a:ext uri="{FF2B5EF4-FFF2-40B4-BE49-F238E27FC236}">
                <a16:creationId xmlns:a16="http://schemas.microsoft.com/office/drawing/2014/main" id="{C25D6927-E194-B14C-5E74-DC3F2FC26EC5}"/>
              </a:ext>
            </a:extLst>
          </p:cNvPr>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90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40BAFAE8-6311-EF99-4B58-EE3362005B39}"/>
            </a:ext>
          </a:extLst>
        </p:cNvPr>
        <p:cNvGrpSpPr/>
        <p:nvPr/>
      </p:nvGrpSpPr>
      <p:grpSpPr>
        <a:xfrm>
          <a:off x="0" y="0"/>
          <a:ext cx="0" cy="0"/>
          <a:chOff x="0" y="0"/>
          <a:chExt cx="0" cy="0"/>
        </a:xfrm>
      </p:grpSpPr>
      <p:sp>
        <p:nvSpPr>
          <p:cNvPr id="166" name="Google Shape;166;p2:notes">
            <a:extLst>
              <a:ext uri="{FF2B5EF4-FFF2-40B4-BE49-F238E27FC236}">
                <a16:creationId xmlns:a16="http://schemas.microsoft.com/office/drawing/2014/main" id="{0CC1755F-FAB8-CAC0-3FA2-A19CC440D57C}"/>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167" name="Google Shape;167;p2:notes">
            <a:extLst>
              <a:ext uri="{FF2B5EF4-FFF2-40B4-BE49-F238E27FC236}">
                <a16:creationId xmlns:a16="http://schemas.microsoft.com/office/drawing/2014/main" id="{B2499731-FB9C-F21B-E331-19C22B216D49}"/>
              </a:ext>
            </a:extLst>
          </p:cNvPr>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50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CB5B2A94-B12D-1EE6-5676-E131F6DAB510}"/>
            </a:ext>
          </a:extLst>
        </p:cNvPr>
        <p:cNvGrpSpPr/>
        <p:nvPr/>
      </p:nvGrpSpPr>
      <p:grpSpPr>
        <a:xfrm>
          <a:off x="0" y="0"/>
          <a:ext cx="0" cy="0"/>
          <a:chOff x="0" y="0"/>
          <a:chExt cx="0" cy="0"/>
        </a:xfrm>
      </p:grpSpPr>
      <p:sp>
        <p:nvSpPr>
          <p:cNvPr id="166" name="Google Shape;166;p2:notes">
            <a:extLst>
              <a:ext uri="{FF2B5EF4-FFF2-40B4-BE49-F238E27FC236}">
                <a16:creationId xmlns:a16="http://schemas.microsoft.com/office/drawing/2014/main" id="{0FBD8411-3FFC-2405-A7E1-455D3CCDF765}"/>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167" name="Google Shape;167;p2:notes">
            <a:extLst>
              <a:ext uri="{FF2B5EF4-FFF2-40B4-BE49-F238E27FC236}">
                <a16:creationId xmlns:a16="http://schemas.microsoft.com/office/drawing/2014/main" id="{711595ED-3C75-D50A-DB95-BE4A3AD5433C}"/>
              </a:ext>
            </a:extLst>
          </p:cNvPr>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15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63CE9896-7DF3-1560-4450-FFECF83E4E37}"/>
            </a:ext>
          </a:extLst>
        </p:cNvPr>
        <p:cNvGrpSpPr/>
        <p:nvPr/>
      </p:nvGrpSpPr>
      <p:grpSpPr>
        <a:xfrm>
          <a:off x="0" y="0"/>
          <a:ext cx="0" cy="0"/>
          <a:chOff x="0" y="0"/>
          <a:chExt cx="0" cy="0"/>
        </a:xfrm>
      </p:grpSpPr>
      <p:sp>
        <p:nvSpPr>
          <p:cNvPr id="166" name="Google Shape;166;p2:notes">
            <a:extLst>
              <a:ext uri="{FF2B5EF4-FFF2-40B4-BE49-F238E27FC236}">
                <a16:creationId xmlns:a16="http://schemas.microsoft.com/office/drawing/2014/main" id="{B5CE132E-00C5-CD90-5FC2-CFF2CD1B55CA}"/>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167" name="Google Shape;167;p2:notes">
            <a:extLst>
              <a:ext uri="{FF2B5EF4-FFF2-40B4-BE49-F238E27FC236}">
                <a16:creationId xmlns:a16="http://schemas.microsoft.com/office/drawing/2014/main" id="{94A505A7-33C9-AB5A-95A6-A69F345AF2F4}"/>
              </a:ext>
            </a:extLst>
          </p:cNvPr>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42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dirty="0"/>
          </a:p>
        </p:txBody>
      </p:sp>
      <p:sp>
        <p:nvSpPr>
          <p:cNvPr id="251" name="Google Shape;251;p3:notes"/>
          <p:cNvSpPr>
            <a:spLocks noGrp="1" noRot="1" noChangeAspect="1"/>
          </p:cNvSpPr>
          <p:nvPr>
            <p:ph type="sldImg" idx="2"/>
          </p:nvPr>
        </p:nvSpPr>
        <p:spPr>
          <a:xfrm>
            <a:off x="2768600" y="527050"/>
            <a:ext cx="377190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59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249166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F93F16FF-9A2A-5CAA-DA3E-A11DBE492798}"/>
            </a:ext>
          </a:extLst>
        </p:cNvPr>
        <p:cNvGrpSpPr/>
        <p:nvPr/>
      </p:nvGrpSpPr>
      <p:grpSpPr>
        <a:xfrm>
          <a:off x="0" y="0"/>
          <a:ext cx="0" cy="0"/>
          <a:chOff x="0" y="0"/>
          <a:chExt cx="0" cy="0"/>
        </a:xfrm>
      </p:grpSpPr>
      <p:sp>
        <p:nvSpPr>
          <p:cNvPr id="293" name="Google Shape;293;p7:notes">
            <a:extLst>
              <a:ext uri="{FF2B5EF4-FFF2-40B4-BE49-F238E27FC236}">
                <a16:creationId xmlns:a16="http://schemas.microsoft.com/office/drawing/2014/main" id="{BAB9305D-8D82-6643-925B-226AB98AF564}"/>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294" name="Google Shape;294;p7:notes">
            <a:extLst>
              <a:ext uri="{FF2B5EF4-FFF2-40B4-BE49-F238E27FC236}">
                <a16:creationId xmlns:a16="http://schemas.microsoft.com/office/drawing/2014/main" id="{7D4146F9-51CF-42DA-C684-98A4C67BB565}"/>
              </a:ext>
            </a:extLst>
          </p:cNvPr>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2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6CD3F5B3-CD76-5366-273D-C95E2A851417}"/>
            </a:ext>
          </a:extLst>
        </p:cNvPr>
        <p:cNvGrpSpPr/>
        <p:nvPr/>
      </p:nvGrpSpPr>
      <p:grpSpPr>
        <a:xfrm>
          <a:off x="0" y="0"/>
          <a:ext cx="0" cy="0"/>
          <a:chOff x="0" y="0"/>
          <a:chExt cx="0" cy="0"/>
        </a:xfrm>
      </p:grpSpPr>
      <p:sp>
        <p:nvSpPr>
          <p:cNvPr id="293" name="Google Shape;293;p7:notes">
            <a:extLst>
              <a:ext uri="{FF2B5EF4-FFF2-40B4-BE49-F238E27FC236}">
                <a16:creationId xmlns:a16="http://schemas.microsoft.com/office/drawing/2014/main" id="{4ED13169-7218-9013-4AC0-5E161D15AB54}"/>
              </a:ext>
            </a:extLst>
          </p:cNvPr>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endParaRPr/>
          </a:p>
        </p:txBody>
      </p:sp>
      <p:sp>
        <p:nvSpPr>
          <p:cNvPr id="294" name="Google Shape;294;p7:notes">
            <a:extLst>
              <a:ext uri="{FF2B5EF4-FFF2-40B4-BE49-F238E27FC236}">
                <a16:creationId xmlns:a16="http://schemas.microsoft.com/office/drawing/2014/main" id="{9E8A3383-607B-33EF-444C-D536E12834D3}"/>
              </a:ext>
            </a:extLst>
          </p:cNvPr>
          <p:cNvSpPr>
            <a:spLocks noGrp="1" noRot="1" noChangeAspect="1"/>
          </p:cNvSpPr>
          <p:nvPr>
            <p:ph type="sldImg" idx="2"/>
          </p:nvPr>
        </p:nvSpPr>
        <p:spPr>
          <a:xfrm>
            <a:off x="2752725" y="527050"/>
            <a:ext cx="3803650" cy="26336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3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A5794D-8E95-4541-8608-91F5A134ED17}" type="datetimeFigureOut">
              <a:rPr lang="es-PE" smtClean="0"/>
              <a:t>2/04/2025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69563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A5794D-8E95-4541-8608-91F5A134ED17}" type="datetimeFigureOut">
              <a:rPr lang="es-PE" smtClean="0"/>
              <a:t>2/04/2025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11587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A5794D-8E95-4541-8608-91F5A134ED17}" type="datetimeFigureOut">
              <a:rPr lang="es-PE" smtClean="0"/>
              <a:t>2/04/2025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241496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4875"/>
            </a:lvl1pPr>
          </a:lstStyle>
          <a:p>
            <a:r>
              <a:rPr lang="es-ES"/>
              <a:t>Haga clic para modificar el estilo de título del patrón</a:t>
            </a:r>
            <a:endParaRPr lang="es-PE"/>
          </a:p>
        </p:txBody>
      </p:sp>
      <p:sp>
        <p:nvSpPr>
          <p:cNvPr id="3" name="Subtítulo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pPr>
              <a:defRPr/>
            </a:pPr>
            <a:fld id="{E48FD419-31BC-4EAA-A67E-9A710DB91A9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6E59FAFF-FA8F-4720-87F3-9CB0D2748CB8}" type="slidenum">
              <a:rPr lang="es-PE" altLang="es-PE"/>
              <a:pPr>
                <a:defRPr/>
              </a:pPr>
              <a:t>‹Nº›</a:t>
            </a:fld>
            <a:endParaRPr lang="es-PE" altLang="es-PE"/>
          </a:p>
        </p:txBody>
      </p:sp>
    </p:spTree>
    <p:extLst>
      <p:ext uri="{BB962C8B-B14F-4D97-AF65-F5344CB8AC3E}">
        <p14:creationId xmlns:p14="http://schemas.microsoft.com/office/powerpoint/2010/main" val="423513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CA95E827-64DF-45A9-A1E8-6E71C39B7DD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16E1D00-9C32-412D-A442-A3FAE2F64821}" type="slidenum">
              <a:rPr lang="es-PE" altLang="es-PE"/>
              <a:pPr>
                <a:defRPr/>
              </a:pPr>
              <a:t>‹Nº›</a:t>
            </a:fld>
            <a:endParaRPr lang="es-PE" altLang="es-PE"/>
          </a:p>
        </p:txBody>
      </p:sp>
    </p:spTree>
    <p:extLst>
      <p:ext uri="{BB962C8B-B14F-4D97-AF65-F5344CB8AC3E}">
        <p14:creationId xmlns:p14="http://schemas.microsoft.com/office/powerpoint/2010/main" val="249513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5878" y="1709739"/>
            <a:ext cx="8543925" cy="2852737"/>
          </a:xfrm>
        </p:spPr>
        <p:txBody>
          <a:bodyPr anchor="b"/>
          <a:lstStyle>
            <a:lvl1pPr>
              <a:defRPr sz="487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B84523F-17A7-490F-9136-7D557168D03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1C10E09-1A82-47C4-9F8B-4BED9C7C7D0D}" type="slidenum">
              <a:rPr lang="es-PE" altLang="es-PE"/>
              <a:pPr>
                <a:defRPr/>
              </a:pPr>
              <a:t>‹Nº›</a:t>
            </a:fld>
            <a:endParaRPr lang="es-PE" altLang="es-PE"/>
          </a:p>
        </p:txBody>
      </p:sp>
    </p:spTree>
    <p:extLst>
      <p:ext uri="{BB962C8B-B14F-4D97-AF65-F5344CB8AC3E}">
        <p14:creationId xmlns:p14="http://schemas.microsoft.com/office/powerpoint/2010/main" val="422908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81038"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5014913"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p:cNvSpPr>
            <a:spLocks noGrp="1"/>
          </p:cNvSpPr>
          <p:nvPr>
            <p:ph type="dt" sz="half" idx="10"/>
          </p:nvPr>
        </p:nvSpPr>
        <p:spPr/>
        <p:txBody>
          <a:bodyPr/>
          <a:lstStyle>
            <a:lvl1pPr>
              <a:defRPr/>
            </a:lvl1pPr>
          </a:lstStyle>
          <a:p>
            <a:pPr>
              <a:defRPr/>
            </a:pPr>
            <a:fld id="{1495FB58-6093-432E-BA41-1C7764FCCCD5}"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D1667AE-CBDB-4A55-9CBD-CCCB60F2D4BA}" type="slidenum">
              <a:rPr lang="es-PE" altLang="es-PE"/>
              <a:pPr>
                <a:defRPr/>
              </a:pPr>
              <a:t>‹Nº›</a:t>
            </a:fld>
            <a:endParaRPr lang="es-PE" altLang="es-PE"/>
          </a:p>
        </p:txBody>
      </p:sp>
    </p:spTree>
    <p:extLst>
      <p:ext uri="{BB962C8B-B14F-4D97-AF65-F5344CB8AC3E}">
        <p14:creationId xmlns:p14="http://schemas.microsoft.com/office/powerpoint/2010/main" val="180099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328" y="365126"/>
            <a:ext cx="8543925"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el estilo de texto del patrón</a:t>
            </a:r>
          </a:p>
        </p:txBody>
      </p:sp>
      <p:sp>
        <p:nvSpPr>
          <p:cNvPr id="4" name="Marcador de contenido 3"/>
          <p:cNvSpPr>
            <a:spLocks noGrp="1"/>
          </p:cNvSpPr>
          <p:nvPr>
            <p:ph sz="half" idx="2"/>
          </p:nvPr>
        </p:nvSpPr>
        <p:spPr>
          <a:xfrm>
            <a:off x="682328" y="2505075"/>
            <a:ext cx="419070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el estilo de texto del patrón</a:t>
            </a:r>
          </a:p>
        </p:txBody>
      </p:sp>
      <p:sp>
        <p:nvSpPr>
          <p:cNvPr id="6" name="Marcador de contenido 5"/>
          <p:cNvSpPr>
            <a:spLocks noGrp="1"/>
          </p:cNvSpPr>
          <p:nvPr>
            <p:ph sz="quarter" idx="4"/>
          </p:nvPr>
        </p:nvSpPr>
        <p:spPr>
          <a:xfrm>
            <a:off x="5014913" y="2505075"/>
            <a:ext cx="4211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p:cNvSpPr>
            <a:spLocks noGrp="1"/>
          </p:cNvSpPr>
          <p:nvPr>
            <p:ph type="dt" sz="half" idx="10"/>
          </p:nvPr>
        </p:nvSpPr>
        <p:spPr/>
        <p:txBody>
          <a:bodyPr/>
          <a:lstStyle>
            <a:lvl1pPr>
              <a:defRPr/>
            </a:lvl1pPr>
          </a:lstStyle>
          <a:p>
            <a:pPr>
              <a:defRPr/>
            </a:pPr>
            <a:fld id="{7C024650-D239-41E7-BB79-1DB467499E05}" type="datetimeFigureOut">
              <a:rPr lang="es-PE">
                <a:solidFill>
                  <a:prstClr val="black">
                    <a:tint val="75000"/>
                  </a:prstClr>
                </a:solidFill>
              </a:rPr>
              <a:pPr>
                <a:defRPr/>
              </a:pPr>
              <a:t>2/04/2025</a:t>
            </a:fld>
            <a:endParaRPr lang="es-PE">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3DD62510-FA1E-402B-81B6-C6E23A919567}" type="slidenum">
              <a:rPr lang="es-PE" altLang="es-PE"/>
              <a:pPr>
                <a:defRPr/>
              </a:pPr>
              <a:t>‹Nº›</a:t>
            </a:fld>
            <a:endParaRPr lang="es-PE" altLang="es-PE"/>
          </a:p>
        </p:txBody>
      </p:sp>
    </p:spTree>
    <p:extLst>
      <p:ext uri="{BB962C8B-B14F-4D97-AF65-F5344CB8AC3E}">
        <p14:creationId xmlns:p14="http://schemas.microsoft.com/office/powerpoint/2010/main" val="39285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p:cNvSpPr>
            <a:spLocks noGrp="1"/>
          </p:cNvSpPr>
          <p:nvPr>
            <p:ph type="dt" sz="half" idx="10"/>
          </p:nvPr>
        </p:nvSpPr>
        <p:spPr/>
        <p:txBody>
          <a:bodyPr/>
          <a:lstStyle>
            <a:lvl1pPr>
              <a:defRPr/>
            </a:lvl1pPr>
          </a:lstStyle>
          <a:p>
            <a:pPr>
              <a:defRPr/>
            </a:pPr>
            <a:fld id="{79054408-142F-43ED-BCB6-B645C7F72AED}" type="datetimeFigureOut">
              <a:rPr lang="es-PE">
                <a:solidFill>
                  <a:prstClr val="black">
                    <a:tint val="75000"/>
                  </a:prstClr>
                </a:solidFill>
              </a:rPr>
              <a:pPr>
                <a:defRPr/>
              </a:pPr>
              <a:t>2/04/2025</a:t>
            </a:fld>
            <a:endParaRPr lang="es-PE">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E4FD1548-D96E-4990-A0B2-1666B13DE961}" type="slidenum">
              <a:rPr lang="es-PE" altLang="es-PE"/>
              <a:pPr>
                <a:defRPr/>
              </a:pPr>
              <a:t>‹Nº›</a:t>
            </a:fld>
            <a:endParaRPr lang="es-PE" altLang="es-PE"/>
          </a:p>
        </p:txBody>
      </p:sp>
    </p:spTree>
    <p:extLst>
      <p:ext uri="{BB962C8B-B14F-4D97-AF65-F5344CB8AC3E}">
        <p14:creationId xmlns:p14="http://schemas.microsoft.com/office/powerpoint/2010/main" val="324626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5B9EC8A-E79C-4416-BD12-E66578834152}" type="datetimeFigureOut">
              <a:rPr lang="es-PE">
                <a:solidFill>
                  <a:prstClr val="black">
                    <a:tint val="75000"/>
                  </a:prstClr>
                </a:solidFill>
              </a:rPr>
              <a:pPr>
                <a:defRPr/>
              </a:pPr>
              <a:t>2/04/2025</a:t>
            </a:fld>
            <a:endParaRPr lang="es-PE">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F206A6C0-760A-4734-82A9-A8DE420FD9F0}" type="slidenum">
              <a:rPr lang="es-PE" altLang="es-PE"/>
              <a:pPr>
                <a:defRPr/>
              </a:pPr>
              <a:t>‹Nº›</a:t>
            </a:fld>
            <a:endParaRPr lang="es-PE" altLang="es-PE"/>
          </a:p>
        </p:txBody>
      </p:sp>
    </p:spTree>
    <p:extLst>
      <p:ext uri="{BB962C8B-B14F-4D97-AF65-F5344CB8AC3E}">
        <p14:creationId xmlns:p14="http://schemas.microsoft.com/office/powerpoint/2010/main" val="306440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contenido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5FD3DF1-10B2-452C-AEAB-475CB4714C84}"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F163911D-16E6-4B3F-8F83-4AD961E6FF3E}" type="slidenum">
              <a:rPr lang="es-PE" altLang="es-PE"/>
              <a:pPr>
                <a:defRPr/>
              </a:pPr>
              <a:t>‹Nº›</a:t>
            </a:fld>
            <a:endParaRPr lang="es-PE" altLang="es-PE"/>
          </a:p>
        </p:txBody>
      </p:sp>
    </p:spTree>
    <p:extLst>
      <p:ext uri="{BB962C8B-B14F-4D97-AF65-F5344CB8AC3E}">
        <p14:creationId xmlns:p14="http://schemas.microsoft.com/office/powerpoint/2010/main" val="20931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A5794D-8E95-4541-8608-91F5A134ED17}" type="datetimeFigureOut">
              <a:rPr lang="es-PE" smtClean="0"/>
              <a:t>2/04/2025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1394589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s-PE" noProof="0"/>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FD7CD754-235F-4459-9258-186DAA3775C6}"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CC4DF4C8-608A-447D-983C-1F0FD0C0EB7C}" type="slidenum">
              <a:rPr lang="es-PE" altLang="es-PE"/>
              <a:pPr>
                <a:defRPr/>
              </a:pPr>
              <a:t>‹Nº›</a:t>
            </a:fld>
            <a:endParaRPr lang="es-PE" altLang="es-PE"/>
          </a:p>
        </p:txBody>
      </p:sp>
    </p:spTree>
    <p:extLst>
      <p:ext uri="{BB962C8B-B14F-4D97-AF65-F5344CB8AC3E}">
        <p14:creationId xmlns:p14="http://schemas.microsoft.com/office/powerpoint/2010/main" val="100391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2DE17692-2CF6-4742-AA57-0C1F54ED925B}"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D4EFB4B-4CF4-4337-95A7-BDA2DA2CEC05}" type="slidenum">
              <a:rPr lang="es-PE" altLang="es-PE"/>
              <a:pPr>
                <a:defRPr/>
              </a:pPr>
              <a:t>‹Nº›</a:t>
            </a:fld>
            <a:endParaRPr lang="es-PE" altLang="es-PE"/>
          </a:p>
        </p:txBody>
      </p:sp>
    </p:spTree>
    <p:extLst>
      <p:ext uri="{BB962C8B-B14F-4D97-AF65-F5344CB8AC3E}">
        <p14:creationId xmlns:p14="http://schemas.microsoft.com/office/powerpoint/2010/main" val="30528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81037" y="365125"/>
            <a:ext cx="6284119"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F6AE8D4C-BBCA-4E79-A94E-5030E94407D6}"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FC1BE11-C60F-42B4-B17B-2B2BC7A0CB9D}" type="slidenum">
              <a:rPr lang="es-PE" altLang="es-PE"/>
              <a:pPr>
                <a:defRPr/>
              </a:pPr>
              <a:t>‹Nº›</a:t>
            </a:fld>
            <a:endParaRPr lang="es-PE" altLang="es-PE"/>
          </a:p>
        </p:txBody>
      </p:sp>
    </p:spTree>
    <p:extLst>
      <p:ext uri="{BB962C8B-B14F-4D97-AF65-F5344CB8AC3E}">
        <p14:creationId xmlns:p14="http://schemas.microsoft.com/office/powerpoint/2010/main" val="4261827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4875"/>
            </a:lvl1pPr>
          </a:lstStyle>
          <a:p>
            <a:r>
              <a:rPr lang="es-ES"/>
              <a:t>Haga clic para modificar el estilo de título del patrón</a:t>
            </a:r>
            <a:endParaRPr lang="es-PE"/>
          </a:p>
        </p:txBody>
      </p:sp>
      <p:sp>
        <p:nvSpPr>
          <p:cNvPr id="3" name="Subtítulo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pPr>
              <a:defRPr/>
            </a:pPr>
            <a:fld id="{E48FD419-31BC-4EAA-A67E-9A710DB91A9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6E59FAFF-FA8F-4720-87F3-9CB0D2748CB8}" type="slidenum">
              <a:rPr lang="es-PE" altLang="es-PE"/>
              <a:pPr>
                <a:defRPr/>
              </a:pPr>
              <a:t>‹Nº›</a:t>
            </a:fld>
            <a:endParaRPr lang="es-PE" altLang="es-PE"/>
          </a:p>
        </p:txBody>
      </p:sp>
    </p:spTree>
    <p:extLst>
      <p:ext uri="{BB962C8B-B14F-4D97-AF65-F5344CB8AC3E}">
        <p14:creationId xmlns:p14="http://schemas.microsoft.com/office/powerpoint/2010/main" val="3095277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CA95E827-64DF-45A9-A1E8-6E71C39B7DD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16E1D00-9C32-412D-A442-A3FAE2F64821}" type="slidenum">
              <a:rPr lang="es-PE" altLang="es-PE"/>
              <a:pPr>
                <a:defRPr/>
              </a:pPr>
              <a:t>‹Nº›</a:t>
            </a:fld>
            <a:endParaRPr lang="es-PE" altLang="es-PE"/>
          </a:p>
        </p:txBody>
      </p:sp>
    </p:spTree>
    <p:extLst>
      <p:ext uri="{BB962C8B-B14F-4D97-AF65-F5344CB8AC3E}">
        <p14:creationId xmlns:p14="http://schemas.microsoft.com/office/powerpoint/2010/main" val="3061779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5878" y="1709739"/>
            <a:ext cx="8543925" cy="2852737"/>
          </a:xfrm>
        </p:spPr>
        <p:txBody>
          <a:bodyPr anchor="b"/>
          <a:lstStyle>
            <a:lvl1pPr>
              <a:defRPr sz="4875"/>
            </a:lvl1pPr>
          </a:lstStyle>
          <a:p>
            <a:r>
              <a:rPr lang="es-ES"/>
              <a:t>Haga clic para modificar el estilo de título del patrón</a:t>
            </a:r>
            <a:endParaRPr lang="es-PE"/>
          </a:p>
        </p:txBody>
      </p:sp>
      <p:sp>
        <p:nvSpPr>
          <p:cNvPr id="3" name="Marcador de texto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B84523F-17A7-490F-9136-7D557168D037}"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1C10E09-1A82-47C4-9F8B-4BED9C7C7D0D}" type="slidenum">
              <a:rPr lang="es-PE" altLang="es-PE"/>
              <a:pPr>
                <a:defRPr/>
              </a:pPr>
              <a:t>‹Nº›</a:t>
            </a:fld>
            <a:endParaRPr lang="es-PE" altLang="es-PE"/>
          </a:p>
        </p:txBody>
      </p:sp>
    </p:spTree>
    <p:extLst>
      <p:ext uri="{BB962C8B-B14F-4D97-AF65-F5344CB8AC3E}">
        <p14:creationId xmlns:p14="http://schemas.microsoft.com/office/powerpoint/2010/main" val="3366794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81038"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5014913"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p:cNvSpPr>
            <a:spLocks noGrp="1"/>
          </p:cNvSpPr>
          <p:nvPr>
            <p:ph type="dt" sz="half" idx="10"/>
          </p:nvPr>
        </p:nvSpPr>
        <p:spPr/>
        <p:txBody>
          <a:bodyPr/>
          <a:lstStyle>
            <a:lvl1pPr>
              <a:defRPr/>
            </a:lvl1pPr>
          </a:lstStyle>
          <a:p>
            <a:pPr>
              <a:defRPr/>
            </a:pPr>
            <a:fld id="{1495FB58-6093-432E-BA41-1C7764FCCCD5}"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D1667AE-CBDB-4A55-9CBD-CCCB60F2D4BA}" type="slidenum">
              <a:rPr lang="es-PE" altLang="es-PE"/>
              <a:pPr>
                <a:defRPr/>
              </a:pPr>
              <a:t>‹Nº›</a:t>
            </a:fld>
            <a:endParaRPr lang="es-PE" altLang="es-PE"/>
          </a:p>
        </p:txBody>
      </p:sp>
    </p:spTree>
    <p:extLst>
      <p:ext uri="{BB962C8B-B14F-4D97-AF65-F5344CB8AC3E}">
        <p14:creationId xmlns:p14="http://schemas.microsoft.com/office/powerpoint/2010/main" val="1482506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328" y="365126"/>
            <a:ext cx="8543925"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el estilo de texto del patrón</a:t>
            </a:r>
          </a:p>
        </p:txBody>
      </p:sp>
      <p:sp>
        <p:nvSpPr>
          <p:cNvPr id="4" name="Marcador de contenido 3"/>
          <p:cNvSpPr>
            <a:spLocks noGrp="1"/>
          </p:cNvSpPr>
          <p:nvPr>
            <p:ph sz="half" idx="2"/>
          </p:nvPr>
        </p:nvSpPr>
        <p:spPr>
          <a:xfrm>
            <a:off x="682328" y="2505075"/>
            <a:ext cx="419070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el estilo de texto del patrón</a:t>
            </a:r>
          </a:p>
        </p:txBody>
      </p:sp>
      <p:sp>
        <p:nvSpPr>
          <p:cNvPr id="6" name="Marcador de contenido 5"/>
          <p:cNvSpPr>
            <a:spLocks noGrp="1"/>
          </p:cNvSpPr>
          <p:nvPr>
            <p:ph sz="quarter" idx="4"/>
          </p:nvPr>
        </p:nvSpPr>
        <p:spPr>
          <a:xfrm>
            <a:off x="5014913" y="2505075"/>
            <a:ext cx="4211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p:cNvSpPr>
            <a:spLocks noGrp="1"/>
          </p:cNvSpPr>
          <p:nvPr>
            <p:ph type="dt" sz="half" idx="10"/>
          </p:nvPr>
        </p:nvSpPr>
        <p:spPr/>
        <p:txBody>
          <a:bodyPr/>
          <a:lstStyle>
            <a:lvl1pPr>
              <a:defRPr/>
            </a:lvl1pPr>
          </a:lstStyle>
          <a:p>
            <a:pPr>
              <a:defRPr/>
            </a:pPr>
            <a:fld id="{7C024650-D239-41E7-BB79-1DB467499E05}" type="datetimeFigureOut">
              <a:rPr lang="es-PE">
                <a:solidFill>
                  <a:prstClr val="black">
                    <a:tint val="75000"/>
                  </a:prstClr>
                </a:solidFill>
              </a:rPr>
              <a:pPr>
                <a:defRPr/>
              </a:pPr>
              <a:t>2/04/2025</a:t>
            </a:fld>
            <a:endParaRPr lang="es-PE">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3DD62510-FA1E-402B-81B6-C6E23A919567}" type="slidenum">
              <a:rPr lang="es-PE" altLang="es-PE"/>
              <a:pPr>
                <a:defRPr/>
              </a:pPr>
              <a:t>‹Nº›</a:t>
            </a:fld>
            <a:endParaRPr lang="es-PE" altLang="es-PE"/>
          </a:p>
        </p:txBody>
      </p:sp>
    </p:spTree>
    <p:extLst>
      <p:ext uri="{BB962C8B-B14F-4D97-AF65-F5344CB8AC3E}">
        <p14:creationId xmlns:p14="http://schemas.microsoft.com/office/powerpoint/2010/main" val="76657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p:cNvSpPr>
            <a:spLocks noGrp="1"/>
          </p:cNvSpPr>
          <p:nvPr>
            <p:ph type="dt" sz="half" idx="10"/>
          </p:nvPr>
        </p:nvSpPr>
        <p:spPr/>
        <p:txBody>
          <a:bodyPr/>
          <a:lstStyle>
            <a:lvl1pPr>
              <a:defRPr/>
            </a:lvl1pPr>
          </a:lstStyle>
          <a:p>
            <a:pPr>
              <a:defRPr/>
            </a:pPr>
            <a:fld id="{79054408-142F-43ED-BCB6-B645C7F72AED}" type="datetimeFigureOut">
              <a:rPr lang="es-PE">
                <a:solidFill>
                  <a:prstClr val="black">
                    <a:tint val="75000"/>
                  </a:prstClr>
                </a:solidFill>
              </a:rPr>
              <a:pPr>
                <a:defRPr/>
              </a:pPr>
              <a:t>2/04/2025</a:t>
            </a:fld>
            <a:endParaRPr lang="es-PE">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E4FD1548-D96E-4990-A0B2-1666B13DE961}" type="slidenum">
              <a:rPr lang="es-PE" altLang="es-PE"/>
              <a:pPr>
                <a:defRPr/>
              </a:pPr>
              <a:t>‹Nº›</a:t>
            </a:fld>
            <a:endParaRPr lang="es-PE" altLang="es-PE"/>
          </a:p>
        </p:txBody>
      </p:sp>
    </p:spTree>
    <p:extLst>
      <p:ext uri="{BB962C8B-B14F-4D97-AF65-F5344CB8AC3E}">
        <p14:creationId xmlns:p14="http://schemas.microsoft.com/office/powerpoint/2010/main" val="2137625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5B9EC8A-E79C-4416-BD12-E66578834152}" type="datetimeFigureOut">
              <a:rPr lang="es-PE">
                <a:solidFill>
                  <a:prstClr val="black">
                    <a:tint val="75000"/>
                  </a:prstClr>
                </a:solidFill>
              </a:rPr>
              <a:pPr>
                <a:defRPr/>
              </a:pPr>
              <a:t>2/04/2025</a:t>
            </a:fld>
            <a:endParaRPr lang="es-PE">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F206A6C0-760A-4734-82A9-A8DE420FD9F0}" type="slidenum">
              <a:rPr lang="es-PE" altLang="es-PE"/>
              <a:pPr>
                <a:defRPr/>
              </a:pPr>
              <a:t>‹Nº›</a:t>
            </a:fld>
            <a:endParaRPr lang="es-PE" altLang="es-PE"/>
          </a:p>
        </p:txBody>
      </p:sp>
    </p:spTree>
    <p:extLst>
      <p:ext uri="{BB962C8B-B14F-4D97-AF65-F5344CB8AC3E}">
        <p14:creationId xmlns:p14="http://schemas.microsoft.com/office/powerpoint/2010/main" val="179363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4A5794D-8E95-4541-8608-91F5A134ED17}" type="datetimeFigureOut">
              <a:rPr lang="es-PE" smtClean="0"/>
              <a:t>2/04/2025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48634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contenido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5FD3DF1-10B2-452C-AEAB-475CB4714C84}"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F163911D-16E6-4B3F-8F83-4AD961E6FF3E}" type="slidenum">
              <a:rPr lang="es-PE" altLang="es-PE"/>
              <a:pPr>
                <a:defRPr/>
              </a:pPr>
              <a:t>‹Nº›</a:t>
            </a:fld>
            <a:endParaRPr lang="es-PE" altLang="es-PE"/>
          </a:p>
        </p:txBody>
      </p:sp>
    </p:spTree>
    <p:extLst>
      <p:ext uri="{BB962C8B-B14F-4D97-AF65-F5344CB8AC3E}">
        <p14:creationId xmlns:p14="http://schemas.microsoft.com/office/powerpoint/2010/main" val="386193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s-PE" noProof="0"/>
          </a:p>
        </p:txBody>
      </p:sp>
      <p:sp>
        <p:nvSpPr>
          <p:cNvPr id="4" name="Marcador de texto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FD7CD754-235F-4459-9258-186DAA3775C6}" type="datetimeFigureOut">
              <a:rPr lang="es-PE">
                <a:solidFill>
                  <a:prstClr val="black">
                    <a:tint val="75000"/>
                  </a:prstClr>
                </a:solidFill>
              </a:rPr>
              <a:pPr>
                <a:defRPr/>
              </a:pPr>
              <a:t>2/04/2025</a:t>
            </a:fld>
            <a:endParaRPr lang="es-PE">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CC4DF4C8-608A-447D-983C-1F0FD0C0EB7C}" type="slidenum">
              <a:rPr lang="es-PE" altLang="es-PE"/>
              <a:pPr>
                <a:defRPr/>
              </a:pPr>
              <a:t>‹Nº›</a:t>
            </a:fld>
            <a:endParaRPr lang="es-PE" altLang="es-PE"/>
          </a:p>
        </p:txBody>
      </p:sp>
    </p:spTree>
    <p:extLst>
      <p:ext uri="{BB962C8B-B14F-4D97-AF65-F5344CB8AC3E}">
        <p14:creationId xmlns:p14="http://schemas.microsoft.com/office/powerpoint/2010/main" val="4052278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2DE17692-2CF6-4742-AA57-0C1F54ED925B}"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D4EFB4B-4CF4-4337-95A7-BDA2DA2CEC05}" type="slidenum">
              <a:rPr lang="es-PE" altLang="es-PE"/>
              <a:pPr>
                <a:defRPr/>
              </a:pPr>
              <a:t>‹Nº›</a:t>
            </a:fld>
            <a:endParaRPr lang="es-PE" altLang="es-PE"/>
          </a:p>
        </p:txBody>
      </p:sp>
    </p:spTree>
    <p:extLst>
      <p:ext uri="{BB962C8B-B14F-4D97-AF65-F5344CB8AC3E}">
        <p14:creationId xmlns:p14="http://schemas.microsoft.com/office/powerpoint/2010/main" val="827107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81037" y="365125"/>
            <a:ext cx="6284119"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F6AE8D4C-BBCA-4E79-A94E-5030E94407D6}" type="datetimeFigureOut">
              <a:rPr lang="es-PE">
                <a:solidFill>
                  <a:prstClr val="black">
                    <a:tint val="75000"/>
                  </a:prstClr>
                </a:solidFill>
              </a:rPr>
              <a:pPr>
                <a:defRPr/>
              </a:pPr>
              <a:t>2/04/2025</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FC1BE11-C60F-42B4-B17B-2B2BC7A0CB9D}" type="slidenum">
              <a:rPr lang="es-PE" altLang="es-PE"/>
              <a:pPr>
                <a:defRPr/>
              </a:pPr>
              <a:t>‹Nº›</a:t>
            </a:fld>
            <a:endParaRPr lang="es-PE" altLang="es-PE"/>
          </a:p>
        </p:txBody>
      </p:sp>
    </p:spTree>
    <p:extLst>
      <p:ext uri="{BB962C8B-B14F-4D97-AF65-F5344CB8AC3E}">
        <p14:creationId xmlns:p14="http://schemas.microsoft.com/office/powerpoint/2010/main" val="1109230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86"/>
        <p:cNvGrpSpPr/>
        <p:nvPr/>
      </p:nvGrpSpPr>
      <p:grpSpPr>
        <a:xfrm>
          <a:off x="0" y="0"/>
          <a:ext cx="0" cy="0"/>
          <a:chOff x="0" y="0"/>
          <a:chExt cx="0" cy="0"/>
        </a:xfrm>
      </p:grpSpPr>
      <p:sp>
        <p:nvSpPr>
          <p:cNvPr id="87" name="Google Shape;87;p37"/>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5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7"/>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17"/>
              </a:spcBef>
              <a:spcAft>
                <a:spcPts val="0"/>
              </a:spcAft>
              <a:buClr>
                <a:schemeClr val="dk1"/>
              </a:buClr>
              <a:buSzPts val="2400"/>
              <a:buNone/>
              <a:defRPr sz="2201"/>
            </a:lvl1pPr>
            <a:lvl2pPr lvl="1" algn="ctr">
              <a:lnSpc>
                <a:spcPct val="90000"/>
              </a:lnSpc>
              <a:spcBef>
                <a:spcPts val="459"/>
              </a:spcBef>
              <a:spcAft>
                <a:spcPts val="0"/>
              </a:spcAft>
              <a:buClr>
                <a:schemeClr val="dk1"/>
              </a:buClr>
              <a:buSzPts val="2000"/>
              <a:buNone/>
              <a:defRPr sz="1834"/>
            </a:lvl2pPr>
            <a:lvl3pPr lvl="2" algn="ctr">
              <a:lnSpc>
                <a:spcPct val="90000"/>
              </a:lnSpc>
              <a:spcBef>
                <a:spcPts val="459"/>
              </a:spcBef>
              <a:spcAft>
                <a:spcPts val="0"/>
              </a:spcAft>
              <a:buClr>
                <a:schemeClr val="dk1"/>
              </a:buClr>
              <a:buSzPts val="1800"/>
              <a:buNone/>
              <a:defRPr sz="1651"/>
            </a:lvl3pPr>
            <a:lvl4pPr lvl="3" algn="ctr">
              <a:lnSpc>
                <a:spcPct val="90000"/>
              </a:lnSpc>
              <a:spcBef>
                <a:spcPts val="459"/>
              </a:spcBef>
              <a:spcAft>
                <a:spcPts val="0"/>
              </a:spcAft>
              <a:buClr>
                <a:schemeClr val="dk1"/>
              </a:buClr>
              <a:buSzPts val="1600"/>
              <a:buNone/>
              <a:defRPr sz="1468"/>
            </a:lvl4pPr>
            <a:lvl5pPr lvl="4" algn="ctr">
              <a:lnSpc>
                <a:spcPct val="90000"/>
              </a:lnSpc>
              <a:spcBef>
                <a:spcPts val="459"/>
              </a:spcBef>
              <a:spcAft>
                <a:spcPts val="0"/>
              </a:spcAft>
              <a:buClr>
                <a:schemeClr val="dk1"/>
              </a:buClr>
              <a:buSzPts val="1600"/>
              <a:buNone/>
              <a:defRPr sz="1468"/>
            </a:lvl5pPr>
            <a:lvl6pPr lvl="5" algn="ctr">
              <a:lnSpc>
                <a:spcPct val="90000"/>
              </a:lnSpc>
              <a:spcBef>
                <a:spcPts val="459"/>
              </a:spcBef>
              <a:spcAft>
                <a:spcPts val="0"/>
              </a:spcAft>
              <a:buClr>
                <a:schemeClr val="dk1"/>
              </a:buClr>
              <a:buSzPts val="1600"/>
              <a:buNone/>
              <a:defRPr sz="1468"/>
            </a:lvl6pPr>
            <a:lvl7pPr lvl="6" algn="ctr">
              <a:lnSpc>
                <a:spcPct val="90000"/>
              </a:lnSpc>
              <a:spcBef>
                <a:spcPts val="459"/>
              </a:spcBef>
              <a:spcAft>
                <a:spcPts val="0"/>
              </a:spcAft>
              <a:buClr>
                <a:schemeClr val="dk1"/>
              </a:buClr>
              <a:buSzPts val="1600"/>
              <a:buNone/>
              <a:defRPr sz="1468"/>
            </a:lvl7pPr>
            <a:lvl8pPr lvl="7" algn="ctr">
              <a:lnSpc>
                <a:spcPct val="90000"/>
              </a:lnSpc>
              <a:spcBef>
                <a:spcPts val="459"/>
              </a:spcBef>
              <a:spcAft>
                <a:spcPts val="0"/>
              </a:spcAft>
              <a:buClr>
                <a:schemeClr val="dk1"/>
              </a:buClr>
              <a:buSzPts val="1600"/>
              <a:buNone/>
              <a:defRPr sz="1468"/>
            </a:lvl8pPr>
            <a:lvl9pPr lvl="8" algn="ctr">
              <a:lnSpc>
                <a:spcPct val="90000"/>
              </a:lnSpc>
              <a:spcBef>
                <a:spcPts val="459"/>
              </a:spcBef>
              <a:spcAft>
                <a:spcPts val="0"/>
              </a:spcAft>
              <a:buClr>
                <a:schemeClr val="dk1"/>
              </a:buClr>
              <a:buSzPts val="1600"/>
              <a:buNone/>
              <a:defRPr sz="1468"/>
            </a:lvl9pPr>
          </a:lstStyle>
          <a:p>
            <a:endParaRPr/>
          </a:p>
        </p:txBody>
      </p:sp>
      <p:sp>
        <p:nvSpPr>
          <p:cNvPr id="89" name="Google Shape;89;p3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984660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5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1"/>
          <p:cNvSpPr txBox="1">
            <a:spLocks noGrp="1"/>
          </p:cNvSpPr>
          <p:nvPr>
            <p:ph type="body" idx="1"/>
          </p:nvPr>
        </p:nvSpPr>
        <p:spPr>
          <a:xfrm>
            <a:off x="675879" y="4589466"/>
            <a:ext cx="8543925" cy="1500187"/>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2400"/>
              <a:buNone/>
              <a:defRPr sz="2201">
                <a:solidFill>
                  <a:schemeClr val="dk1"/>
                </a:solidFill>
              </a:defRPr>
            </a:lvl1pPr>
            <a:lvl2pPr marL="838688" lvl="1" indent="-209672" algn="l">
              <a:lnSpc>
                <a:spcPct val="90000"/>
              </a:lnSpc>
              <a:spcBef>
                <a:spcPts val="459"/>
              </a:spcBef>
              <a:spcAft>
                <a:spcPts val="0"/>
              </a:spcAft>
              <a:buClr>
                <a:srgbClr val="888888"/>
              </a:buClr>
              <a:buSzPts val="2000"/>
              <a:buNone/>
              <a:defRPr sz="1834">
                <a:solidFill>
                  <a:srgbClr val="888888"/>
                </a:solidFill>
              </a:defRPr>
            </a:lvl2pPr>
            <a:lvl3pPr marL="1258032" lvl="2" indent="-209672" algn="l">
              <a:lnSpc>
                <a:spcPct val="90000"/>
              </a:lnSpc>
              <a:spcBef>
                <a:spcPts val="459"/>
              </a:spcBef>
              <a:spcAft>
                <a:spcPts val="0"/>
              </a:spcAft>
              <a:buClr>
                <a:srgbClr val="888888"/>
              </a:buClr>
              <a:buSzPts val="1800"/>
              <a:buNone/>
              <a:defRPr sz="1651">
                <a:solidFill>
                  <a:srgbClr val="888888"/>
                </a:solidFill>
              </a:defRPr>
            </a:lvl3pPr>
            <a:lvl4pPr marL="1677375" lvl="3" indent="-209672" algn="l">
              <a:lnSpc>
                <a:spcPct val="90000"/>
              </a:lnSpc>
              <a:spcBef>
                <a:spcPts val="459"/>
              </a:spcBef>
              <a:spcAft>
                <a:spcPts val="0"/>
              </a:spcAft>
              <a:buClr>
                <a:srgbClr val="888888"/>
              </a:buClr>
              <a:buSzPts val="1600"/>
              <a:buNone/>
              <a:defRPr sz="1468">
                <a:solidFill>
                  <a:srgbClr val="888888"/>
                </a:solidFill>
              </a:defRPr>
            </a:lvl4pPr>
            <a:lvl5pPr marL="2096719" lvl="4" indent="-209672" algn="l">
              <a:lnSpc>
                <a:spcPct val="90000"/>
              </a:lnSpc>
              <a:spcBef>
                <a:spcPts val="459"/>
              </a:spcBef>
              <a:spcAft>
                <a:spcPts val="0"/>
              </a:spcAft>
              <a:buClr>
                <a:srgbClr val="888888"/>
              </a:buClr>
              <a:buSzPts val="1600"/>
              <a:buNone/>
              <a:defRPr sz="1468">
                <a:solidFill>
                  <a:srgbClr val="888888"/>
                </a:solidFill>
              </a:defRPr>
            </a:lvl5pPr>
            <a:lvl6pPr marL="2516063" lvl="5" indent="-209672" algn="l">
              <a:lnSpc>
                <a:spcPct val="90000"/>
              </a:lnSpc>
              <a:spcBef>
                <a:spcPts val="459"/>
              </a:spcBef>
              <a:spcAft>
                <a:spcPts val="0"/>
              </a:spcAft>
              <a:buClr>
                <a:srgbClr val="888888"/>
              </a:buClr>
              <a:buSzPts val="1600"/>
              <a:buNone/>
              <a:defRPr sz="1468">
                <a:solidFill>
                  <a:srgbClr val="888888"/>
                </a:solidFill>
              </a:defRPr>
            </a:lvl6pPr>
            <a:lvl7pPr marL="2935407" lvl="6" indent="-209672" algn="l">
              <a:lnSpc>
                <a:spcPct val="90000"/>
              </a:lnSpc>
              <a:spcBef>
                <a:spcPts val="459"/>
              </a:spcBef>
              <a:spcAft>
                <a:spcPts val="0"/>
              </a:spcAft>
              <a:buClr>
                <a:srgbClr val="888888"/>
              </a:buClr>
              <a:buSzPts val="1600"/>
              <a:buNone/>
              <a:defRPr sz="1468">
                <a:solidFill>
                  <a:srgbClr val="888888"/>
                </a:solidFill>
              </a:defRPr>
            </a:lvl7pPr>
            <a:lvl8pPr marL="3354751" lvl="7" indent="-209672" algn="l">
              <a:lnSpc>
                <a:spcPct val="90000"/>
              </a:lnSpc>
              <a:spcBef>
                <a:spcPts val="459"/>
              </a:spcBef>
              <a:spcAft>
                <a:spcPts val="0"/>
              </a:spcAft>
              <a:buClr>
                <a:srgbClr val="888888"/>
              </a:buClr>
              <a:buSzPts val="1600"/>
              <a:buNone/>
              <a:defRPr sz="1468">
                <a:solidFill>
                  <a:srgbClr val="888888"/>
                </a:solidFill>
              </a:defRPr>
            </a:lvl8pPr>
            <a:lvl9pPr marL="3774095" lvl="8" indent="-209672" algn="l">
              <a:lnSpc>
                <a:spcPct val="90000"/>
              </a:lnSpc>
              <a:spcBef>
                <a:spcPts val="459"/>
              </a:spcBef>
              <a:spcAft>
                <a:spcPts val="0"/>
              </a:spcAft>
              <a:buClr>
                <a:srgbClr val="888888"/>
              </a:buClr>
              <a:buSzPts val="1600"/>
              <a:buNone/>
              <a:defRPr sz="1468">
                <a:solidFill>
                  <a:srgbClr val="888888"/>
                </a:solidFill>
              </a:defRPr>
            </a:lvl9pPr>
          </a:lstStyle>
          <a:p>
            <a:endParaRPr/>
          </a:p>
        </p:txBody>
      </p:sp>
      <p:sp>
        <p:nvSpPr>
          <p:cNvPr id="101" name="Google Shape;101;p4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936203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2"/>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07" name="Google Shape;107;p42"/>
          <p:cNvSpPr txBox="1">
            <a:spLocks noGrp="1"/>
          </p:cNvSpPr>
          <p:nvPr>
            <p:ph type="body" idx="2"/>
          </p:nvPr>
        </p:nvSpPr>
        <p:spPr>
          <a:xfrm>
            <a:off x="5014914" y="1825625"/>
            <a:ext cx="4210050" cy="435133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770616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8232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3"/>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19344" lvl="0" indent="-209672" algn="l">
              <a:lnSpc>
                <a:spcPct val="90000"/>
              </a:lnSpc>
              <a:spcBef>
                <a:spcPts val="917"/>
              </a:spcBef>
              <a:spcAft>
                <a:spcPts val="0"/>
              </a:spcAft>
              <a:buClr>
                <a:schemeClr val="dk1"/>
              </a:buClr>
              <a:buSzPts val="2400"/>
              <a:buNone/>
              <a:defRPr sz="2201" b="1"/>
            </a:lvl1pPr>
            <a:lvl2pPr marL="838688" lvl="1" indent="-209672" algn="l">
              <a:lnSpc>
                <a:spcPct val="90000"/>
              </a:lnSpc>
              <a:spcBef>
                <a:spcPts val="459"/>
              </a:spcBef>
              <a:spcAft>
                <a:spcPts val="0"/>
              </a:spcAft>
              <a:buClr>
                <a:schemeClr val="dk1"/>
              </a:buClr>
              <a:buSzPts val="2000"/>
              <a:buNone/>
              <a:defRPr sz="1834" b="1"/>
            </a:lvl2pPr>
            <a:lvl3pPr marL="1258032" lvl="2" indent="-209672" algn="l">
              <a:lnSpc>
                <a:spcPct val="90000"/>
              </a:lnSpc>
              <a:spcBef>
                <a:spcPts val="459"/>
              </a:spcBef>
              <a:spcAft>
                <a:spcPts val="0"/>
              </a:spcAft>
              <a:buClr>
                <a:schemeClr val="dk1"/>
              </a:buClr>
              <a:buSzPts val="1800"/>
              <a:buNone/>
              <a:defRPr sz="1651" b="1"/>
            </a:lvl3pPr>
            <a:lvl4pPr marL="1677375" lvl="3" indent="-209672" algn="l">
              <a:lnSpc>
                <a:spcPct val="90000"/>
              </a:lnSpc>
              <a:spcBef>
                <a:spcPts val="459"/>
              </a:spcBef>
              <a:spcAft>
                <a:spcPts val="0"/>
              </a:spcAft>
              <a:buClr>
                <a:schemeClr val="dk1"/>
              </a:buClr>
              <a:buSzPts val="1600"/>
              <a:buNone/>
              <a:defRPr sz="1468" b="1"/>
            </a:lvl4pPr>
            <a:lvl5pPr marL="2096719" lvl="4" indent="-209672" algn="l">
              <a:lnSpc>
                <a:spcPct val="90000"/>
              </a:lnSpc>
              <a:spcBef>
                <a:spcPts val="459"/>
              </a:spcBef>
              <a:spcAft>
                <a:spcPts val="0"/>
              </a:spcAft>
              <a:buClr>
                <a:schemeClr val="dk1"/>
              </a:buClr>
              <a:buSzPts val="1600"/>
              <a:buNone/>
              <a:defRPr sz="1468" b="1"/>
            </a:lvl5pPr>
            <a:lvl6pPr marL="2516063" lvl="5" indent="-209672" algn="l">
              <a:lnSpc>
                <a:spcPct val="90000"/>
              </a:lnSpc>
              <a:spcBef>
                <a:spcPts val="459"/>
              </a:spcBef>
              <a:spcAft>
                <a:spcPts val="0"/>
              </a:spcAft>
              <a:buClr>
                <a:schemeClr val="dk1"/>
              </a:buClr>
              <a:buSzPts val="1600"/>
              <a:buNone/>
              <a:defRPr sz="1468" b="1"/>
            </a:lvl6pPr>
            <a:lvl7pPr marL="2935407" lvl="6" indent="-209672" algn="l">
              <a:lnSpc>
                <a:spcPct val="90000"/>
              </a:lnSpc>
              <a:spcBef>
                <a:spcPts val="459"/>
              </a:spcBef>
              <a:spcAft>
                <a:spcPts val="0"/>
              </a:spcAft>
              <a:buClr>
                <a:schemeClr val="dk1"/>
              </a:buClr>
              <a:buSzPts val="1600"/>
              <a:buNone/>
              <a:defRPr sz="1468" b="1"/>
            </a:lvl7pPr>
            <a:lvl8pPr marL="3354751" lvl="7" indent="-209672" algn="l">
              <a:lnSpc>
                <a:spcPct val="90000"/>
              </a:lnSpc>
              <a:spcBef>
                <a:spcPts val="459"/>
              </a:spcBef>
              <a:spcAft>
                <a:spcPts val="0"/>
              </a:spcAft>
              <a:buClr>
                <a:schemeClr val="dk1"/>
              </a:buClr>
              <a:buSzPts val="1600"/>
              <a:buNone/>
              <a:defRPr sz="1468" b="1"/>
            </a:lvl8pPr>
            <a:lvl9pPr marL="3774095" lvl="8" indent="-209672" algn="l">
              <a:lnSpc>
                <a:spcPct val="90000"/>
              </a:lnSpc>
              <a:spcBef>
                <a:spcPts val="459"/>
              </a:spcBef>
              <a:spcAft>
                <a:spcPts val="0"/>
              </a:spcAft>
              <a:buClr>
                <a:schemeClr val="dk1"/>
              </a:buClr>
              <a:buSzPts val="1600"/>
              <a:buNone/>
              <a:defRPr sz="1468" b="1"/>
            </a:lvl9pPr>
          </a:lstStyle>
          <a:p>
            <a:endParaRPr/>
          </a:p>
        </p:txBody>
      </p:sp>
      <p:sp>
        <p:nvSpPr>
          <p:cNvPr id="114" name="Google Shape;114;p43"/>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15" name="Google Shape;115;p43"/>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19344" lvl="0" indent="-209672" algn="l">
              <a:lnSpc>
                <a:spcPct val="90000"/>
              </a:lnSpc>
              <a:spcBef>
                <a:spcPts val="917"/>
              </a:spcBef>
              <a:spcAft>
                <a:spcPts val="0"/>
              </a:spcAft>
              <a:buClr>
                <a:schemeClr val="dk1"/>
              </a:buClr>
              <a:buSzPts val="2400"/>
              <a:buNone/>
              <a:defRPr sz="2201" b="1"/>
            </a:lvl1pPr>
            <a:lvl2pPr marL="838688" lvl="1" indent="-209672" algn="l">
              <a:lnSpc>
                <a:spcPct val="90000"/>
              </a:lnSpc>
              <a:spcBef>
                <a:spcPts val="459"/>
              </a:spcBef>
              <a:spcAft>
                <a:spcPts val="0"/>
              </a:spcAft>
              <a:buClr>
                <a:schemeClr val="dk1"/>
              </a:buClr>
              <a:buSzPts val="2000"/>
              <a:buNone/>
              <a:defRPr sz="1834" b="1"/>
            </a:lvl2pPr>
            <a:lvl3pPr marL="1258032" lvl="2" indent="-209672" algn="l">
              <a:lnSpc>
                <a:spcPct val="90000"/>
              </a:lnSpc>
              <a:spcBef>
                <a:spcPts val="459"/>
              </a:spcBef>
              <a:spcAft>
                <a:spcPts val="0"/>
              </a:spcAft>
              <a:buClr>
                <a:schemeClr val="dk1"/>
              </a:buClr>
              <a:buSzPts val="1800"/>
              <a:buNone/>
              <a:defRPr sz="1651" b="1"/>
            </a:lvl3pPr>
            <a:lvl4pPr marL="1677375" lvl="3" indent="-209672" algn="l">
              <a:lnSpc>
                <a:spcPct val="90000"/>
              </a:lnSpc>
              <a:spcBef>
                <a:spcPts val="459"/>
              </a:spcBef>
              <a:spcAft>
                <a:spcPts val="0"/>
              </a:spcAft>
              <a:buClr>
                <a:schemeClr val="dk1"/>
              </a:buClr>
              <a:buSzPts val="1600"/>
              <a:buNone/>
              <a:defRPr sz="1468" b="1"/>
            </a:lvl4pPr>
            <a:lvl5pPr marL="2096719" lvl="4" indent="-209672" algn="l">
              <a:lnSpc>
                <a:spcPct val="90000"/>
              </a:lnSpc>
              <a:spcBef>
                <a:spcPts val="459"/>
              </a:spcBef>
              <a:spcAft>
                <a:spcPts val="0"/>
              </a:spcAft>
              <a:buClr>
                <a:schemeClr val="dk1"/>
              </a:buClr>
              <a:buSzPts val="1600"/>
              <a:buNone/>
              <a:defRPr sz="1468" b="1"/>
            </a:lvl5pPr>
            <a:lvl6pPr marL="2516063" lvl="5" indent="-209672" algn="l">
              <a:lnSpc>
                <a:spcPct val="90000"/>
              </a:lnSpc>
              <a:spcBef>
                <a:spcPts val="459"/>
              </a:spcBef>
              <a:spcAft>
                <a:spcPts val="0"/>
              </a:spcAft>
              <a:buClr>
                <a:schemeClr val="dk1"/>
              </a:buClr>
              <a:buSzPts val="1600"/>
              <a:buNone/>
              <a:defRPr sz="1468" b="1"/>
            </a:lvl6pPr>
            <a:lvl7pPr marL="2935407" lvl="6" indent="-209672" algn="l">
              <a:lnSpc>
                <a:spcPct val="90000"/>
              </a:lnSpc>
              <a:spcBef>
                <a:spcPts val="459"/>
              </a:spcBef>
              <a:spcAft>
                <a:spcPts val="0"/>
              </a:spcAft>
              <a:buClr>
                <a:schemeClr val="dk1"/>
              </a:buClr>
              <a:buSzPts val="1600"/>
              <a:buNone/>
              <a:defRPr sz="1468" b="1"/>
            </a:lvl7pPr>
            <a:lvl8pPr marL="3354751" lvl="7" indent="-209672" algn="l">
              <a:lnSpc>
                <a:spcPct val="90000"/>
              </a:lnSpc>
              <a:spcBef>
                <a:spcPts val="459"/>
              </a:spcBef>
              <a:spcAft>
                <a:spcPts val="0"/>
              </a:spcAft>
              <a:buClr>
                <a:schemeClr val="dk1"/>
              </a:buClr>
              <a:buSzPts val="1600"/>
              <a:buNone/>
              <a:defRPr sz="1468" b="1"/>
            </a:lvl8pPr>
            <a:lvl9pPr marL="3774095" lvl="8" indent="-209672" algn="l">
              <a:lnSpc>
                <a:spcPct val="90000"/>
              </a:lnSpc>
              <a:spcBef>
                <a:spcPts val="459"/>
              </a:spcBef>
              <a:spcAft>
                <a:spcPts val="0"/>
              </a:spcAft>
              <a:buClr>
                <a:schemeClr val="dk1"/>
              </a:buClr>
              <a:buSzPts val="1600"/>
              <a:buNone/>
              <a:defRPr sz="1468" b="1"/>
            </a:lvl9pPr>
          </a:lstStyle>
          <a:p>
            <a:endParaRPr/>
          </a:p>
        </p:txBody>
      </p:sp>
      <p:sp>
        <p:nvSpPr>
          <p:cNvPr id="116" name="Google Shape;116;p43"/>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17" name="Google Shape;117;p4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198760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95835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5"/>
        <p:cNvGrpSpPr/>
        <p:nvPr/>
      </p:nvGrpSpPr>
      <p:grpSpPr>
        <a:xfrm>
          <a:off x="0" y="0"/>
          <a:ext cx="0" cy="0"/>
          <a:chOff x="0" y="0"/>
          <a:chExt cx="0" cy="0"/>
        </a:xfrm>
      </p:grpSpPr>
      <p:sp>
        <p:nvSpPr>
          <p:cNvPr id="126" name="Google Shape;126;p4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04733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A5794D-8E95-4541-8608-91F5A134ED17}" type="datetimeFigureOut">
              <a:rPr lang="es-PE" smtClean="0"/>
              <a:t>2/04/2025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3015935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682329"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4211341" y="987427"/>
            <a:ext cx="5014913" cy="4873625"/>
          </a:xfrm>
          <a:prstGeom prst="rect">
            <a:avLst/>
          </a:prstGeom>
          <a:noFill/>
          <a:ln>
            <a:noFill/>
          </a:ln>
        </p:spPr>
        <p:txBody>
          <a:bodyPr spcFirstLastPara="1" wrap="square" lIns="91425" tIns="45700" rIns="91425" bIns="45700" anchor="t" anchorCtr="0">
            <a:normAutofit/>
          </a:bodyPr>
          <a:lstStyle>
            <a:lvl1pPr marL="419344" lvl="0" indent="-396047" algn="l">
              <a:lnSpc>
                <a:spcPct val="90000"/>
              </a:lnSpc>
              <a:spcBef>
                <a:spcPts val="917"/>
              </a:spcBef>
              <a:spcAft>
                <a:spcPts val="0"/>
              </a:spcAft>
              <a:buClr>
                <a:schemeClr val="dk1"/>
              </a:buClr>
              <a:buSzPts val="3200"/>
              <a:buChar char="•"/>
              <a:defRPr sz="2935"/>
            </a:lvl1pPr>
            <a:lvl2pPr marL="838688" lvl="1" indent="-372750" algn="l">
              <a:lnSpc>
                <a:spcPct val="90000"/>
              </a:lnSpc>
              <a:spcBef>
                <a:spcPts val="459"/>
              </a:spcBef>
              <a:spcAft>
                <a:spcPts val="0"/>
              </a:spcAft>
              <a:buClr>
                <a:schemeClr val="dk1"/>
              </a:buClr>
              <a:buSzPts val="2800"/>
              <a:buChar char="•"/>
              <a:defRPr sz="2568"/>
            </a:lvl2pPr>
            <a:lvl3pPr marL="1258032" lvl="2" indent="-349453" algn="l">
              <a:lnSpc>
                <a:spcPct val="90000"/>
              </a:lnSpc>
              <a:spcBef>
                <a:spcPts val="459"/>
              </a:spcBef>
              <a:spcAft>
                <a:spcPts val="0"/>
              </a:spcAft>
              <a:buClr>
                <a:schemeClr val="dk1"/>
              </a:buClr>
              <a:buSzPts val="2400"/>
              <a:buChar char="•"/>
              <a:defRPr sz="2201"/>
            </a:lvl3pPr>
            <a:lvl4pPr marL="1677375" lvl="3" indent="-326156" algn="l">
              <a:lnSpc>
                <a:spcPct val="90000"/>
              </a:lnSpc>
              <a:spcBef>
                <a:spcPts val="459"/>
              </a:spcBef>
              <a:spcAft>
                <a:spcPts val="0"/>
              </a:spcAft>
              <a:buClr>
                <a:schemeClr val="dk1"/>
              </a:buClr>
              <a:buSzPts val="2000"/>
              <a:buChar char="•"/>
              <a:defRPr sz="1834"/>
            </a:lvl4pPr>
            <a:lvl5pPr marL="2096719" lvl="4" indent="-326156" algn="l">
              <a:lnSpc>
                <a:spcPct val="90000"/>
              </a:lnSpc>
              <a:spcBef>
                <a:spcPts val="459"/>
              </a:spcBef>
              <a:spcAft>
                <a:spcPts val="0"/>
              </a:spcAft>
              <a:buClr>
                <a:schemeClr val="dk1"/>
              </a:buClr>
              <a:buSzPts val="2000"/>
              <a:buChar char="•"/>
              <a:defRPr sz="1834"/>
            </a:lvl5pPr>
            <a:lvl6pPr marL="2516063" lvl="5" indent="-326156" algn="l">
              <a:lnSpc>
                <a:spcPct val="90000"/>
              </a:lnSpc>
              <a:spcBef>
                <a:spcPts val="459"/>
              </a:spcBef>
              <a:spcAft>
                <a:spcPts val="0"/>
              </a:spcAft>
              <a:buClr>
                <a:schemeClr val="dk1"/>
              </a:buClr>
              <a:buSzPts val="2000"/>
              <a:buChar char="•"/>
              <a:defRPr sz="1834"/>
            </a:lvl6pPr>
            <a:lvl7pPr marL="2935407" lvl="6" indent="-326156" algn="l">
              <a:lnSpc>
                <a:spcPct val="90000"/>
              </a:lnSpc>
              <a:spcBef>
                <a:spcPts val="459"/>
              </a:spcBef>
              <a:spcAft>
                <a:spcPts val="0"/>
              </a:spcAft>
              <a:buClr>
                <a:schemeClr val="dk1"/>
              </a:buClr>
              <a:buSzPts val="2000"/>
              <a:buChar char="•"/>
              <a:defRPr sz="1834"/>
            </a:lvl7pPr>
            <a:lvl8pPr marL="3354751" lvl="7" indent="-326156" algn="l">
              <a:lnSpc>
                <a:spcPct val="90000"/>
              </a:lnSpc>
              <a:spcBef>
                <a:spcPts val="459"/>
              </a:spcBef>
              <a:spcAft>
                <a:spcPts val="0"/>
              </a:spcAft>
              <a:buClr>
                <a:schemeClr val="dk1"/>
              </a:buClr>
              <a:buSzPts val="2000"/>
              <a:buChar char="•"/>
              <a:defRPr sz="1834"/>
            </a:lvl8pPr>
            <a:lvl9pPr marL="3774095" lvl="8" indent="-326156" algn="l">
              <a:lnSpc>
                <a:spcPct val="90000"/>
              </a:lnSpc>
              <a:spcBef>
                <a:spcPts val="459"/>
              </a:spcBef>
              <a:spcAft>
                <a:spcPts val="0"/>
              </a:spcAft>
              <a:buClr>
                <a:schemeClr val="dk1"/>
              </a:buClr>
              <a:buSzPts val="2000"/>
              <a:buChar char="•"/>
              <a:defRPr sz="1834"/>
            </a:lvl9pPr>
          </a:lstStyle>
          <a:p>
            <a:endParaRPr/>
          </a:p>
        </p:txBody>
      </p:sp>
      <p:sp>
        <p:nvSpPr>
          <p:cNvPr id="132" name="Google Shape;132;p46"/>
          <p:cNvSpPr txBox="1">
            <a:spLocks noGrp="1"/>
          </p:cNvSpPr>
          <p:nvPr>
            <p:ph type="body" idx="2"/>
          </p:nvPr>
        </p:nvSpPr>
        <p:spPr>
          <a:xfrm>
            <a:off x="682329" y="2057401"/>
            <a:ext cx="3194943" cy="3811588"/>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1600"/>
              <a:buNone/>
              <a:defRPr sz="1468"/>
            </a:lvl1pPr>
            <a:lvl2pPr marL="838688" lvl="1" indent="-209672" algn="l">
              <a:lnSpc>
                <a:spcPct val="90000"/>
              </a:lnSpc>
              <a:spcBef>
                <a:spcPts val="459"/>
              </a:spcBef>
              <a:spcAft>
                <a:spcPts val="0"/>
              </a:spcAft>
              <a:buClr>
                <a:schemeClr val="dk1"/>
              </a:buClr>
              <a:buSzPts val="1400"/>
              <a:buNone/>
              <a:defRPr sz="1284"/>
            </a:lvl2pPr>
            <a:lvl3pPr marL="1258032" lvl="2" indent="-209672" algn="l">
              <a:lnSpc>
                <a:spcPct val="90000"/>
              </a:lnSpc>
              <a:spcBef>
                <a:spcPts val="459"/>
              </a:spcBef>
              <a:spcAft>
                <a:spcPts val="0"/>
              </a:spcAft>
              <a:buClr>
                <a:schemeClr val="dk1"/>
              </a:buClr>
              <a:buSzPts val="1200"/>
              <a:buNone/>
              <a:defRPr sz="1101"/>
            </a:lvl3pPr>
            <a:lvl4pPr marL="1677375" lvl="3" indent="-209672" algn="l">
              <a:lnSpc>
                <a:spcPct val="90000"/>
              </a:lnSpc>
              <a:spcBef>
                <a:spcPts val="459"/>
              </a:spcBef>
              <a:spcAft>
                <a:spcPts val="0"/>
              </a:spcAft>
              <a:buClr>
                <a:schemeClr val="dk1"/>
              </a:buClr>
              <a:buSzPts val="1000"/>
              <a:buNone/>
              <a:defRPr sz="917"/>
            </a:lvl4pPr>
            <a:lvl5pPr marL="2096719" lvl="4" indent="-209672" algn="l">
              <a:lnSpc>
                <a:spcPct val="90000"/>
              </a:lnSpc>
              <a:spcBef>
                <a:spcPts val="459"/>
              </a:spcBef>
              <a:spcAft>
                <a:spcPts val="0"/>
              </a:spcAft>
              <a:buClr>
                <a:schemeClr val="dk1"/>
              </a:buClr>
              <a:buSzPts val="1000"/>
              <a:buNone/>
              <a:defRPr sz="917"/>
            </a:lvl5pPr>
            <a:lvl6pPr marL="2516063" lvl="5" indent="-209672" algn="l">
              <a:lnSpc>
                <a:spcPct val="90000"/>
              </a:lnSpc>
              <a:spcBef>
                <a:spcPts val="459"/>
              </a:spcBef>
              <a:spcAft>
                <a:spcPts val="0"/>
              </a:spcAft>
              <a:buClr>
                <a:schemeClr val="dk1"/>
              </a:buClr>
              <a:buSzPts val="1000"/>
              <a:buNone/>
              <a:defRPr sz="917"/>
            </a:lvl6pPr>
            <a:lvl7pPr marL="2935407" lvl="6" indent="-209672" algn="l">
              <a:lnSpc>
                <a:spcPct val="90000"/>
              </a:lnSpc>
              <a:spcBef>
                <a:spcPts val="459"/>
              </a:spcBef>
              <a:spcAft>
                <a:spcPts val="0"/>
              </a:spcAft>
              <a:buClr>
                <a:schemeClr val="dk1"/>
              </a:buClr>
              <a:buSzPts val="1000"/>
              <a:buNone/>
              <a:defRPr sz="917"/>
            </a:lvl7pPr>
            <a:lvl8pPr marL="3354751" lvl="7" indent="-209672" algn="l">
              <a:lnSpc>
                <a:spcPct val="90000"/>
              </a:lnSpc>
              <a:spcBef>
                <a:spcPts val="459"/>
              </a:spcBef>
              <a:spcAft>
                <a:spcPts val="0"/>
              </a:spcAft>
              <a:buClr>
                <a:schemeClr val="dk1"/>
              </a:buClr>
              <a:buSzPts val="1000"/>
              <a:buNone/>
              <a:defRPr sz="917"/>
            </a:lvl8pPr>
            <a:lvl9pPr marL="3774095" lvl="8" indent="-209672" algn="l">
              <a:lnSpc>
                <a:spcPct val="90000"/>
              </a:lnSpc>
              <a:spcBef>
                <a:spcPts val="459"/>
              </a:spcBef>
              <a:spcAft>
                <a:spcPts val="0"/>
              </a:spcAft>
              <a:buClr>
                <a:schemeClr val="dk1"/>
              </a:buClr>
              <a:buSzPts val="1000"/>
              <a:buNone/>
              <a:defRPr sz="917"/>
            </a:lvl9pPr>
          </a:lstStyle>
          <a:p>
            <a:endParaRPr/>
          </a:p>
        </p:txBody>
      </p:sp>
      <p:sp>
        <p:nvSpPr>
          <p:cNvPr id="133" name="Google Shape;133;p4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964016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682329"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7"/>
          <p:cNvSpPr>
            <a:spLocks noGrp="1"/>
          </p:cNvSpPr>
          <p:nvPr>
            <p:ph type="pic" idx="2"/>
          </p:nvPr>
        </p:nvSpPr>
        <p:spPr>
          <a:xfrm>
            <a:off x="4211341" y="987427"/>
            <a:ext cx="5014913" cy="4873625"/>
          </a:xfrm>
          <a:prstGeom prst="rect">
            <a:avLst/>
          </a:prstGeom>
          <a:noFill/>
          <a:ln>
            <a:noFill/>
          </a:ln>
        </p:spPr>
      </p:sp>
      <p:sp>
        <p:nvSpPr>
          <p:cNvPr id="139" name="Google Shape;139;p47"/>
          <p:cNvSpPr txBox="1">
            <a:spLocks noGrp="1"/>
          </p:cNvSpPr>
          <p:nvPr>
            <p:ph type="body" idx="1"/>
          </p:nvPr>
        </p:nvSpPr>
        <p:spPr>
          <a:xfrm>
            <a:off x="682329" y="2057401"/>
            <a:ext cx="3194943" cy="3811588"/>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1600"/>
              <a:buNone/>
              <a:defRPr sz="1468"/>
            </a:lvl1pPr>
            <a:lvl2pPr marL="838688" lvl="1" indent="-209672" algn="l">
              <a:lnSpc>
                <a:spcPct val="90000"/>
              </a:lnSpc>
              <a:spcBef>
                <a:spcPts val="459"/>
              </a:spcBef>
              <a:spcAft>
                <a:spcPts val="0"/>
              </a:spcAft>
              <a:buClr>
                <a:schemeClr val="dk1"/>
              </a:buClr>
              <a:buSzPts val="1400"/>
              <a:buNone/>
              <a:defRPr sz="1284"/>
            </a:lvl2pPr>
            <a:lvl3pPr marL="1258032" lvl="2" indent="-209672" algn="l">
              <a:lnSpc>
                <a:spcPct val="90000"/>
              </a:lnSpc>
              <a:spcBef>
                <a:spcPts val="459"/>
              </a:spcBef>
              <a:spcAft>
                <a:spcPts val="0"/>
              </a:spcAft>
              <a:buClr>
                <a:schemeClr val="dk1"/>
              </a:buClr>
              <a:buSzPts val="1200"/>
              <a:buNone/>
              <a:defRPr sz="1101"/>
            </a:lvl3pPr>
            <a:lvl4pPr marL="1677375" lvl="3" indent="-209672" algn="l">
              <a:lnSpc>
                <a:spcPct val="90000"/>
              </a:lnSpc>
              <a:spcBef>
                <a:spcPts val="459"/>
              </a:spcBef>
              <a:spcAft>
                <a:spcPts val="0"/>
              </a:spcAft>
              <a:buClr>
                <a:schemeClr val="dk1"/>
              </a:buClr>
              <a:buSzPts val="1000"/>
              <a:buNone/>
              <a:defRPr sz="917"/>
            </a:lvl4pPr>
            <a:lvl5pPr marL="2096719" lvl="4" indent="-209672" algn="l">
              <a:lnSpc>
                <a:spcPct val="90000"/>
              </a:lnSpc>
              <a:spcBef>
                <a:spcPts val="459"/>
              </a:spcBef>
              <a:spcAft>
                <a:spcPts val="0"/>
              </a:spcAft>
              <a:buClr>
                <a:schemeClr val="dk1"/>
              </a:buClr>
              <a:buSzPts val="1000"/>
              <a:buNone/>
              <a:defRPr sz="917"/>
            </a:lvl5pPr>
            <a:lvl6pPr marL="2516063" lvl="5" indent="-209672" algn="l">
              <a:lnSpc>
                <a:spcPct val="90000"/>
              </a:lnSpc>
              <a:spcBef>
                <a:spcPts val="459"/>
              </a:spcBef>
              <a:spcAft>
                <a:spcPts val="0"/>
              </a:spcAft>
              <a:buClr>
                <a:schemeClr val="dk1"/>
              </a:buClr>
              <a:buSzPts val="1000"/>
              <a:buNone/>
              <a:defRPr sz="917"/>
            </a:lvl6pPr>
            <a:lvl7pPr marL="2935407" lvl="6" indent="-209672" algn="l">
              <a:lnSpc>
                <a:spcPct val="90000"/>
              </a:lnSpc>
              <a:spcBef>
                <a:spcPts val="459"/>
              </a:spcBef>
              <a:spcAft>
                <a:spcPts val="0"/>
              </a:spcAft>
              <a:buClr>
                <a:schemeClr val="dk1"/>
              </a:buClr>
              <a:buSzPts val="1000"/>
              <a:buNone/>
              <a:defRPr sz="917"/>
            </a:lvl7pPr>
            <a:lvl8pPr marL="3354751" lvl="7" indent="-209672" algn="l">
              <a:lnSpc>
                <a:spcPct val="90000"/>
              </a:lnSpc>
              <a:spcBef>
                <a:spcPts val="459"/>
              </a:spcBef>
              <a:spcAft>
                <a:spcPts val="0"/>
              </a:spcAft>
              <a:buClr>
                <a:schemeClr val="dk1"/>
              </a:buClr>
              <a:buSzPts val="1000"/>
              <a:buNone/>
              <a:defRPr sz="917"/>
            </a:lvl8pPr>
            <a:lvl9pPr marL="3774095" lvl="8" indent="-209672" algn="l">
              <a:lnSpc>
                <a:spcPct val="90000"/>
              </a:lnSpc>
              <a:spcBef>
                <a:spcPts val="459"/>
              </a:spcBef>
              <a:spcAft>
                <a:spcPts val="0"/>
              </a:spcAft>
              <a:buClr>
                <a:schemeClr val="dk1"/>
              </a:buClr>
              <a:buSzPts val="1000"/>
              <a:buNone/>
              <a:defRPr sz="917"/>
            </a:lvl9pPr>
          </a:lstStyle>
          <a:p>
            <a:endParaRPr/>
          </a:p>
        </p:txBody>
      </p:sp>
      <p:sp>
        <p:nvSpPr>
          <p:cNvPr id="140" name="Google Shape;140;p4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7"/>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1518912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8"/>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46" name="Google Shape;146;p4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8"/>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210598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49"/>
        <p:cNvGrpSpPr/>
        <p:nvPr/>
      </p:nvGrpSpPr>
      <p:grpSpPr>
        <a:xfrm>
          <a:off x="0" y="0"/>
          <a:ext cx="0" cy="0"/>
          <a:chOff x="0" y="0"/>
          <a:chExt cx="0" cy="0"/>
        </a:xfrm>
      </p:grpSpPr>
      <p:sp>
        <p:nvSpPr>
          <p:cNvPr id="150" name="Google Shape;150;p49"/>
          <p:cNvSpPr txBox="1">
            <a:spLocks noGrp="1"/>
          </p:cNvSpPr>
          <p:nvPr>
            <p:ph type="title"/>
          </p:nvPr>
        </p:nvSpPr>
        <p:spPr>
          <a:xfrm rot="5400000">
            <a:off x="5251054" y="2203055"/>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9"/>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52" name="Google Shape;152;p4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9"/>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825196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86"/>
        <p:cNvGrpSpPr/>
        <p:nvPr/>
      </p:nvGrpSpPr>
      <p:grpSpPr>
        <a:xfrm>
          <a:off x="0" y="0"/>
          <a:ext cx="0" cy="0"/>
          <a:chOff x="0" y="0"/>
          <a:chExt cx="0" cy="0"/>
        </a:xfrm>
      </p:grpSpPr>
      <p:sp>
        <p:nvSpPr>
          <p:cNvPr id="87" name="Google Shape;87;p3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3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3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3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1809019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4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42400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5"/>
        <p:cNvGrpSpPr/>
        <p:nvPr/>
      </p:nvGrpSpPr>
      <p:grpSpPr>
        <a:xfrm>
          <a:off x="0" y="0"/>
          <a:ext cx="0" cy="0"/>
          <a:chOff x="0" y="0"/>
          <a:chExt cx="0" cy="0"/>
        </a:xfrm>
      </p:grpSpPr>
      <p:sp>
        <p:nvSpPr>
          <p:cNvPr id="126" name="Google Shape;126;p4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4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4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1959019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29"/>
        <p:cNvGrpSpPr/>
        <p:nvPr/>
      </p:nvGrpSpPr>
      <p:grpSpPr>
        <a:xfrm>
          <a:off x="0" y="0"/>
          <a:ext cx="0" cy="0"/>
          <a:chOff x="0" y="0"/>
          <a:chExt cx="0" cy="0"/>
        </a:xfrm>
      </p:grpSpPr>
      <p:sp>
        <p:nvSpPr>
          <p:cNvPr id="130" name="Google Shape;130;p43"/>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3"/>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43"/>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4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4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4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2367790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36"/>
        <p:cNvGrpSpPr/>
        <p:nvPr/>
      </p:nvGrpSpPr>
      <p:grpSpPr>
        <a:xfrm>
          <a:off x="0" y="0"/>
          <a:ext cx="0" cy="0"/>
          <a:chOff x="0" y="0"/>
          <a:chExt cx="0" cy="0"/>
        </a:xfrm>
      </p:grpSpPr>
      <p:sp>
        <p:nvSpPr>
          <p:cNvPr id="137" name="Google Shape;137;p44"/>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4"/>
          <p:cNvSpPr>
            <a:spLocks noGrp="1"/>
          </p:cNvSpPr>
          <p:nvPr>
            <p:ph type="pic" idx="2"/>
          </p:nvPr>
        </p:nvSpPr>
        <p:spPr>
          <a:xfrm>
            <a:off x="4211340" y="987427"/>
            <a:ext cx="5014913" cy="4873625"/>
          </a:xfrm>
          <a:prstGeom prst="rect">
            <a:avLst/>
          </a:prstGeom>
          <a:noFill/>
          <a:ln>
            <a:noFill/>
          </a:ln>
        </p:spPr>
      </p:sp>
      <p:sp>
        <p:nvSpPr>
          <p:cNvPr id="139" name="Google Shape;139;p44"/>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4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4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2" name="Google Shape;142;p4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2593771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3"/>
        <p:cNvGrpSpPr/>
        <p:nvPr/>
      </p:nvGrpSpPr>
      <p:grpSpPr>
        <a:xfrm>
          <a:off x="0" y="0"/>
          <a:ext cx="0" cy="0"/>
          <a:chOff x="0" y="0"/>
          <a:chExt cx="0" cy="0"/>
        </a:xfrm>
      </p:grpSpPr>
      <p:sp>
        <p:nvSpPr>
          <p:cNvPr id="144" name="Google Shape;144;p45"/>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5"/>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7" name="Google Shape;147;p4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8" name="Google Shape;148;p4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146791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A5794D-8E95-4541-8608-91F5A134ED17}" type="datetimeFigureOut">
              <a:rPr lang="es-PE" smtClean="0"/>
              <a:t>2/04/2025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1083786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49"/>
        <p:cNvGrpSpPr/>
        <p:nvPr/>
      </p:nvGrpSpPr>
      <p:grpSpPr>
        <a:xfrm>
          <a:off x="0" y="0"/>
          <a:ext cx="0" cy="0"/>
          <a:chOff x="0" y="0"/>
          <a:chExt cx="0" cy="0"/>
        </a:xfrm>
      </p:grpSpPr>
      <p:sp>
        <p:nvSpPr>
          <p:cNvPr id="150" name="Google Shape;150;p46"/>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6"/>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3" name="Google Shape;153;p4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4" name="Google Shape;154;p4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a:pPr/>
              <a:t>‹Nº›</a:t>
            </a:fld>
            <a:endParaRPr dirty="0"/>
          </a:p>
        </p:txBody>
      </p:sp>
    </p:spTree>
    <p:extLst>
      <p:ext uri="{BB962C8B-B14F-4D97-AF65-F5344CB8AC3E}">
        <p14:creationId xmlns:p14="http://schemas.microsoft.com/office/powerpoint/2010/main" val="3768375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ACE0D334-D6D5-407C-9591-16A5CF170412}" type="datetimeFigureOut">
              <a:rPr lang="es-PE"/>
              <a:pPr>
                <a:defRPr/>
              </a:pPr>
              <a:t>2/04/2025</a:t>
            </a:fld>
            <a:endParaRPr lang="es-PE"/>
          </a:p>
        </p:txBody>
      </p:sp>
      <p:sp>
        <p:nvSpPr>
          <p:cNvPr id="5" name="Marcador de pie de página 4"/>
          <p:cNvSpPr>
            <a:spLocks noGrp="1"/>
          </p:cNvSpPr>
          <p:nvPr>
            <p:ph type="ftr" sz="quarter" idx="11"/>
          </p:nvPr>
        </p:nvSpPr>
        <p:spPr/>
        <p:txBody>
          <a:bodyPr/>
          <a:lstStyle>
            <a:lvl1pPr>
              <a:defRPr/>
            </a:lvl1pPr>
          </a:lstStyle>
          <a:p>
            <a:pPr>
              <a:defRPr/>
            </a:pPr>
            <a:endParaRPr lang="es-PE"/>
          </a:p>
        </p:txBody>
      </p:sp>
      <p:sp>
        <p:nvSpPr>
          <p:cNvPr id="6" name="Marcador de número de diapositiva 5"/>
          <p:cNvSpPr>
            <a:spLocks noGrp="1"/>
          </p:cNvSpPr>
          <p:nvPr>
            <p:ph type="sldNum" sz="quarter" idx="12"/>
          </p:nvPr>
        </p:nvSpPr>
        <p:spPr/>
        <p:txBody>
          <a:bodyPr/>
          <a:lstStyle>
            <a:lvl1pPr>
              <a:defRPr/>
            </a:lvl1pPr>
          </a:lstStyle>
          <a:p>
            <a:pPr>
              <a:defRPr/>
            </a:pPr>
            <a:fld id="{A052706B-2AD1-46B6-8FBC-BACCC3A88275}" type="slidenum">
              <a:rPr lang="es-PE" altLang="es-PE"/>
              <a:pPr>
                <a:defRPr/>
              </a:pPr>
              <a:t>‹Nº›</a:t>
            </a:fld>
            <a:endParaRPr lang="es-PE" altLang="es-PE"/>
          </a:p>
        </p:txBody>
      </p:sp>
    </p:spTree>
    <p:extLst>
      <p:ext uri="{BB962C8B-B14F-4D97-AF65-F5344CB8AC3E}">
        <p14:creationId xmlns:p14="http://schemas.microsoft.com/office/powerpoint/2010/main" val="3364921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86"/>
        <p:cNvGrpSpPr/>
        <p:nvPr/>
      </p:nvGrpSpPr>
      <p:grpSpPr>
        <a:xfrm>
          <a:off x="0" y="0"/>
          <a:ext cx="0" cy="0"/>
          <a:chOff x="0" y="0"/>
          <a:chExt cx="0" cy="0"/>
        </a:xfrm>
      </p:grpSpPr>
      <p:sp>
        <p:nvSpPr>
          <p:cNvPr id="87" name="Google Shape;87;p37"/>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5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7"/>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17"/>
              </a:spcBef>
              <a:spcAft>
                <a:spcPts val="0"/>
              </a:spcAft>
              <a:buClr>
                <a:schemeClr val="dk1"/>
              </a:buClr>
              <a:buSzPts val="2400"/>
              <a:buNone/>
              <a:defRPr sz="2201"/>
            </a:lvl1pPr>
            <a:lvl2pPr lvl="1" algn="ctr">
              <a:lnSpc>
                <a:spcPct val="90000"/>
              </a:lnSpc>
              <a:spcBef>
                <a:spcPts val="459"/>
              </a:spcBef>
              <a:spcAft>
                <a:spcPts val="0"/>
              </a:spcAft>
              <a:buClr>
                <a:schemeClr val="dk1"/>
              </a:buClr>
              <a:buSzPts val="2000"/>
              <a:buNone/>
              <a:defRPr sz="1834"/>
            </a:lvl2pPr>
            <a:lvl3pPr lvl="2" algn="ctr">
              <a:lnSpc>
                <a:spcPct val="90000"/>
              </a:lnSpc>
              <a:spcBef>
                <a:spcPts val="459"/>
              </a:spcBef>
              <a:spcAft>
                <a:spcPts val="0"/>
              </a:spcAft>
              <a:buClr>
                <a:schemeClr val="dk1"/>
              </a:buClr>
              <a:buSzPts val="1800"/>
              <a:buNone/>
              <a:defRPr sz="1651"/>
            </a:lvl3pPr>
            <a:lvl4pPr lvl="3" algn="ctr">
              <a:lnSpc>
                <a:spcPct val="90000"/>
              </a:lnSpc>
              <a:spcBef>
                <a:spcPts val="459"/>
              </a:spcBef>
              <a:spcAft>
                <a:spcPts val="0"/>
              </a:spcAft>
              <a:buClr>
                <a:schemeClr val="dk1"/>
              </a:buClr>
              <a:buSzPts val="1600"/>
              <a:buNone/>
              <a:defRPr sz="1468"/>
            </a:lvl4pPr>
            <a:lvl5pPr lvl="4" algn="ctr">
              <a:lnSpc>
                <a:spcPct val="90000"/>
              </a:lnSpc>
              <a:spcBef>
                <a:spcPts val="459"/>
              </a:spcBef>
              <a:spcAft>
                <a:spcPts val="0"/>
              </a:spcAft>
              <a:buClr>
                <a:schemeClr val="dk1"/>
              </a:buClr>
              <a:buSzPts val="1600"/>
              <a:buNone/>
              <a:defRPr sz="1468"/>
            </a:lvl5pPr>
            <a:lvl6pPr lvl="5" algn="ctr">
              <a:lnSpc>
                <a:spcPct val="90000"/>
              </a:lnSpc>
              <a:spcBef>
                <a:spcPts val="459"/>
              </a:spcBef>
              <a:spcAft>
                <a:spcPts val="0"/>
              </a:spcAft>
              <a:buClr>
                <a:schemeClr val="dk1"/>
              </a:buClr>
              <a:buSzPts val="1600"/>
              <a:buNone/>
              <a:defRPr sz="1468"/>
            </a:lvl6pPr>
            <a:lvl7pPr lvl="6" algn="ctr">
              <a:lnSpc>
                <a:spcPct val="90000"/>
              </a:lnSpc>
              <a:spcBef>
                <a:spcPts val="459"/>
              </a:spcBef>
              <a:spcAft>
                <a:spcPts val="0"/>
              </a:spcAft>
              <a:buClr>
                <a:schemeClr val="dk1"/>
              </a:buClr>
              <a:buSzPts val="1600"/>
              <a:buNone/>
              <a:defRPr sz="1468"/>
            </a:lvl7pPr>
            <a:lvl8pPr lvl="7" algn="ctr">
              <a:lnSpc>
                <a:spcPct val="90000"/>
              </a:lnSpc>
              <a:spcBef>
                <a:spcPts val="459"/>
              </a:spcBef>
              <a:spcAft>
                <a:spcPts val="0"/>
              </a:spcAft>
              <a:buClr>
                <a:schemeClr val="dk1"/>
              </a:buClr>
              <a:buSzPts val="1600"/>
              <a:buNone/>
              <a:defRPr sz="1468"/>
            </a:lvl8pPr>
            <a:lvl9pPr lvl="8" algn="ctr">
              <a:lnSpc>
                <a:spcPct val="90000"/>
              </a:lnSpc>
              <a:spcBef>
                <a:spcPts val="459"/>
              </a:spcBef>
              <a:spcAft>
                <a:spcPts val="0"/>
              </a:spcAft>
              <a:buClr>
                <a:schemeClr val="dk1"/>
              </a:buClr>
              <a:buSzPts val="1600"/>
              <a:buNone/>
              <a:defRPr sz="1468"/>
            </a:lvl9pPr>
          </a:lstStyle>
          <a:p>
            <a:endParaRPr/>
          </a:p>
        </p:txBody>
      </p:sp>
      <p:sp>
        <p:nvSpPr>
          <p:cNvPr id="89" name="Google Shape;89;p3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075029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5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1"/>
          <p:cNvSpPr txBox="1">
            <a:spLocks noGrp="1"/>
          </p:cNvSpPr>
          <p:nvPr>
            <p:ph type="body" idx="1"/>
          </p:nvPr>
        </p:nvSpPr>
        <p:spPr>
          <a:xfrm>
            <a:off x="675879" y="4589466"/>
            <a:ext cx="8543925" cy="1500187"/>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2400"/>
              <a:buNone/>
              <a:defRPr sz="2201">
                <a:solidFill>
                  <a:schemeClr val="dk1"/>
                </a:solidFill>
              </a:defRPr>
            </a:lvl1pPr>
            <a:lvl2pPr marL="838688" lvl="1" indent="-209672" algn="l">
              <a:lnSpc>
                <a:spcPct val="90000"/>
              </a:lnSpc>
              <a:spcBef>
                <a:spcPts val="459"/>
              </a:spcBef>
              <a:spcAft>
                <a:spcPts val="0"/>
              </a:spcAft>
              <a:buClr>
                <a:srgbClr val="888888"/>
              </a:buClr>
              <a:buSzPts val="2000"/>
              <a:buNone/>
              <a:defRPr sz="1834">
                <a:solidFill>
                  <a:srgbClr val="888888"/>
                </a:solidFill>
              </a:defRPr>
            </a:lvl2pPr>
            <a:lvl3pPr marL="1258032" lvl="2" indent="-209672" algn="l">
              <a:lnSpc>
                <a:spcPct val="90000"/>
              </a:lnSpc>
              <a:spcBef>
                <a:spcPts val="459"/>
              </a:spcBef>
              <a:spcAft>
                <a:spcPts val="0"/>
              </a:spcAft>
              <a:buClr>
                <a:srgbClr val="888888"/>
              </a:buClr>
              <a:buSzPts val="1800"/>
              <a:buNone/>
              <a:defRPr sz="1651">
                <a:solidFill>
                  <a:srgbClr val="888888"/>
                </a:solidFill>
              </a:defRPr>
            </a:lvl3pPr>
            <a:lvl4pPr marL="1677375" lvl="3" indent="-209672" algn="l">
              <a:lnSpc>
                <a:spcPct val="90000"/>
              </a:lnSpc>
              <a:spcBef>
                <a:spcPts val="459"/>
              </a:spcBef>
              <a:spcAft>
                <a:spcPts val="0"/>
              </a:spcAft>
              <a:buClr>
                <a:srgbClr val="888888"/>
              </a:buClr>
              <a:buSzPts val="1600"/>
              <a:buNone/>
              <a:defRPr sz="1468">
                <a:solidFill>
                  <a:srgbClr val="888888"/>
                </a:solidFill>
              </a:defRPr>
            </a:lvl4pPr>
            <a:lvl5pPr marL="2096719" lvl="4" indent="-209672" algn="l">
              <a:lnSpc>
                <a:spcPct val="90000"/>
              </a:lnSpc>
              <a:spcBef>
                <a:spcPts val="459"/>
              </a:spcBef>
              <a:spcAft>
                <a:spcPts val="0"/>
              </a:spcAft>
              <a:buClr>
                <a:srgbClr val="888888"/>
              </a:buClr>
              <a:buSzPts val="1600"/>
              <a:buNone/>
              <a:defRPr sz="1468">
                <a:solidFill>
                  <a:srgbClr val="888888"/>
                </a:solidFill>
              </a:defRPr>
            </a:lvl5pPr>
            <a:lvl6pPr marL="2516063" lvl="5" indent="-209672" algn="l">
              <a:lnSpc>
                <a:spcPct val="90000"/>
              </a:lnSpc>
              <a:spcBef>
                <a:spcPts val="459"/>
              </a:spcBef>
              <a:spcAft>
                <a:spcPts val="0"/>
              </a:spcAft>
              <a:buClr>
                <a:srgbClr val="888888"/>
              </a:buClr>
              <a:buSzPts val="1600"/>
              <a:buNone/>
              <a:defRPr sz="1468">
                <a:solidFill>
                  <a:srgbClr val="888888"/>
                </a:solidFill>
              </a:defRPr>
            </a:lvl6pPr>
            <a:lvl7pPr marL="2935407" lvl="6" indent="-209672" algn="l">
              <a:lnSpc>
                <a:spcPct val="90000"/>
              </a:lnSpc>
              <a:spcBef>
                <a:spcPts val="459"/>
              </a:spcBef>
              <a:spcAft>
                <a:spcPts val="0"/>
              </a:spcAft>
              <a:buClr>
                <a:srgbClr val="888888"/>
              </a:buClr>
              <a:buSzPts val="1600"/>
              <a:buNone/>
              <a:defRPr sz="1468">
                <a:solidFill>
                  <a:srgbClr val="888888"/>
                </a:solidFill>
              </a:defRPr>
            </a:lvl7pPr>
            <a:lvl8pPr marL="3354751" lvl="7" indent="-209672" algn="l">
              <a:lnSpc>
                <a:spcPct val="90000"/>
              </a:lnSpc>
              <a:spcBef>
                <a:spcPts val="459"/>
              </a:spcBef>
              <a:spcAft>
                <a:spcPts val="0"/>
              </a:spcAft>
              <a:buClr>
                <a:srgbClr val="888888"/>
              </a:buClr>
              <a:buSzPts val="1600"/>
              <a:buNone/>
              <a:defRPr sz="1468">
                <a:solidFill>
                  <a:srgbClr val="888888"/>
                </a:solidFill>
              </a:defRPr>
            </a:lvl8pPr>
            <a:lvl9pPr marL="3774095" lvl="8" indent="-209672" algn="l">
              <a:lnSpc>
                <a:spcPct val="90000"/>
              </a:lnSpc>
              <a:spcBef>
                <a:spcPts val="459"/>
              </a:spcBef>
              <a:spcAft>
                <a:spcPts val="0"/>
              </a:spcAft>
              <a:buClr>
                <a:srgbClr val="888888"/>
              </a:buClr>
              <a:buSzPts val="1600"/>
              <a:buNone/>
              <a:defRPr sz="1468">
                <a:solidFill>
                  <a:srgbClr val="888888"/>
                </a:solidFill>
              </a:defRPr>
            </a:lvl9pPr>
          </a:lstStyle>
          <a:p>
            <a:endParaRPr/>
          </a:p>
        </p:txBody>
      </p:sp>
      <p:sp>
        <p:nvSpPr>
          <p:cNvPr id="101" name="Google Shape;101;p4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621384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2"/>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07" name="Google Shape;107;p42"/>
          <p:cNvSpPr txBox="1">
            <a:spLocks noGrp="1"/>
          </p:cNvSpPr>
          <p:nvPr>
            <p:ph type="body" idx="2"/>
          </p:nvPr>
        </p:nvSpPr>
        <p:spPr>
          <a:xfrm>
            <a:off x="5014914" y="1825625"/>
            <a:ext cx="4210050" cy="435133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161965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8232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3"/>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19344" lvl="0" indent="-209672" algn="l">
              <a:lnSpc>
                <a:spcPct val="90000"/>
              </a:lnSpc>
              <a:spcBef>
                <a:spcPts val="917"/>
              </a:spcBef>
              <a:spcAft>
                <a:spcPts val="0"/>
              </a:spcAft>
              <a:buClr>
                <a:schemeClr val="dk1"/>
              </a:buClr>
              <a:buSzPts val="2400"/>
              <a:buNone/>
              <a:defRPr sz="2201" b="1"/>
            </a:lvl1pPr>
            <a:lvl2pPr marL="838688" lvl="1" indent="-209672" algn="l">
              <a:lnSpc>
                <a:spcPct val="90000"/>
              </a:lnSpc>
              <a:spcBef>
                <a:spcPts val="459"/>
              </a:spcBef>
              <a:spcAft>
                <a:spcPts val="0"/>
              </a:spcAft>
              <a:buClr>
                <a:schemeClr val="dk1"/>
              </a:buClr>
              <a:buSzPts val="2000"/>
              <a:buNone/>
              <a:defRPr sz="1834" b="1"/>
            </a:lvl2pPr>
            <a:lvl3pPr marL="1258032" lvl="2" indent="-209672" algn="l">
              <a:lnSpc>
                <a:spcPct val="90000"/>
              </a:lnSpc>
              <a:spcBef>
                <a:spcPts val="459"/>
              </a:spcBef>
              <a:spcAft>
                <a:spcPts val="0"/>
              </a:spcAft>
              <a:buClr>
                <a:schemeClr val="dk1"/>
              </a:buClr>
              <a:buSzPts val="1800"/>
              <a:buNone/>
              <a:defRPr sz="1651" b="1"/>
            </a:lvl3pPr>
            <a:lvl4pPr marL="1677375" lvl="3" indent="-209672" algn="l">
              <a:lnSpc>
                <a:spcPct val="90000"/>
              </a:lnSpc>
              <a:spcBef>
                <a:spcPts val="459"/>
              </a:spcBef>
              <a:spcAft>
                <a:spcPts val="0"/>
              </a:spcAft>
              <a:buClr>
                <a:schemeClr val="dk1"/>
              </a:buClr>
              <a:buSzPts val="1600"/>
              <a:buNone/>
              <a:defRPr sz="1468" b="1"/>
            </a:lvl4pPr>
            <a:lvl5pPr marL="2096719" lvl="4" indent="-209672" algn="l">
              <a:lnSpc>
                <a:spcPct val="90000"/>
              </a:lnSpc>
              <a:spcBef>
                <a:spcPts val="459"/>
              </a:spcBef>
              <a:spcAft>
                <a:spcPts val="0"/>
              </a:spcAft>
              <a:buClr>
                <a:schemeClr val="dk1"/>
              </a:buClr>
              <a:buSzPts val="1600"/>
              <a:buNone/>
              <a:defRPr sz="1468" b="1"/>
            </a:lvl5pPr>
            <a:lvl6pPr marL="2516063" lvl="5" indent="-209672" algn="l">
              <a:lnSpc>
                <a:spcPct val="90000"/>
              </a:lnSpc>
              <a:spcBef>
                <a:spcPts val="459"/>
              </a:spcBef>
              <a:spcAft>
                <a:spcPts val="0"/>
              </a:spcAft>
              <a:buClr>
                <a:schemeClr val="dk1"/>
              </a:buClr>
              <a:buSzPts val="1600"/>
              <a:buNone/>
              <a:defRPr sz="1468" b="1"/>
            </a:lvl6pPr>
            <a:lvl7pPr marL="2935407" lvl="6" indent="-209672" algn="l">
              <a:lnSpc>
                <a:spcPct val="90000"/>
              </a:lnSpc>
              <a:spcBef>
                <a:spcPts val="459"/>
              </a:spcBef>
              <a:spcAft>
                <a:spcPts val="0"/>
              </a:spcAft>
              <a:buClr>
                <a:schemeClr val="dk1"/>
              </a:buClr>
              <a:buSzPts val="1600"/>
              <a:buNone/>
              <a:defRPr sz="1468" b="1"/>
            </a:lvl7pPr>
            <a:lvl8pPr marL="3354751" lvl="7" indent="-209672" algn="l">
              <a:lnSpc>
                <a:spcPct val="90000"/>
              </a:lnSpc>
              <a:spcBef>
                <a:spcPts val="459"/>
              </a:spcBef>
              <a:spcAft>
                <a:spcPts val="0"/>
              </a:spcAft>
              <a:buClr>
                <a:schemeClr val="dk1"/>
              </a:buClr>
              <a:buSzPts val="1600"/>
              <a:buNone/>
              <a:defRPr sz="1468" b="1"/>
            </a:lvl8pPr>
            <a:lvl9pPr marL="3774095" lvl="8" indent="-209672" algn="l">
              <a:lnSpc>
                <a:spcPct val="90000"/>
              </a:lnSpc>
              <a:spcBef>
                <a:spcPts val="459"/>
              </a:spcBef>
              <a:spcAft>
                <a:spcPts val="0"/>
              </a:spcAft>
              <a:buClr>
                <a:schemeClr val="dk1"/>
              </a:buClr>
              <a:buSzPts val="1600"/>
              <a:buNone/>
              <a:defRPr sz="1468" b="1"/>
            </a:lvl9pPr>
          </a:lstStyle>
          <a:p>
            <a:endParaRPr/>
          </a:p>
        </p:txBody>
      </p:sp>
      <p:sp>
        <p:nvSpPr>
          <p:cNvPr id="114" name="Google Shape;114;p43"/>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15" name="Google Shape;115;p43"/>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19344" lvl="0" indent="-209672" algn="l">
              <a:lnSpc>
                <a:spcPct val="90000"/>
              </a:lnSpc>
              <a:spcBef>
                <a:spcPts val="917"/>
              </a:spcBef>
              <a:spcAft>
                <a:spcPts val="0"/>
              </a:spcAft>
              <a:buClr>
                <a:schemeClr val="dk1"/>
              </a:buClr>
              <a:buSzPts val="2400"/>
              <a:buNone/>
              <a:defRPr sz="2201" b="1"/>
            </a:lvl1pPr>
            <a:lvl2pPr marL="838688" lvl="1" indent="-209672" algn="l">
              <a:lnSpc>
                <a:spcPct val="90000"/>
              </a:lnSpc>
              <a:spcBef>
                <a:spcPts val="459"/>
              </a:spcBef>
              <a:spcAft>
                <a:spcPts val="0"/>
              </a:spcAft>
              <a:buClr>
                <a:schemeClr val="dk1"/>
              </a:buClr>
              <a:buSzPts val="2000"/>
              <a:buNone/>
              <a:defRPr sz="1834" b="1"/>
            </a:lvl2pPr>
            <a:lvl3pPr marL="1258032" lvl="2" indent="-209672" algn="l">
              <a:lnSpc>
                <a:spcPct val="90000"/>
              </a:lnSpc>
              <a:spcBef>
                <a:spcPts val="459"/>
              </a:spcBef>
              <a:spcAft>
                <a:spcPts val="0"/>
              </a:spcAft>
              <a:buClr>
                <a:schemeClr val="dk1"/>
              </a:buClr>
              <a:buSzPts val="1800"/>
              <a:buNone/>
              <a:defRPr sz="1651" b="1"/>
            </a:lvl3pPr>
            <a:lvl4pPr marL="1677375" lvl="3" indent="-209672" algn="l">
              <a:lnSpc>
                <a:spcPct val="90000"/>
              </a:lnSpc>
              <a:spcBef>
                <a:spcPts val="459"/>
              </a:spcBef>
              <a:spcAft>
                <a:spcPts val="0"/>
              </a:spcAft>
              <a:buClr>
                <a:schemeClr val="dk1"/>
              </a:buClr>
              <a:buSzPts val="1600"/>
              <a:buNone/>
              <a:defRPr sz="1468" b="1"/>
            </a:lvl4pPr>
            <a:lvl5pPr marL="2096719" lvl="4" indent="-209672" algn="l">
              <a:lnSpc>
                <a:spcPct val="90000"/>
              </a:lnSpc>
              <a:spcBef>
                <a:spcPts val="459"/>
              </a:spcBef>
              <a:spcAft>
                <a:spcPts val="0"/>
              </a:spcAft>
              <a:buClr>
                <a:schemeClr val="dk1"/>
              </a:buClr>
              <a:buSzPts val="1600"/>
              <a:buNone/>
              <a:defRPr sz="1468" b="1"/>
            </a:lvl5pPr>
            <a:lvl6pPr marL="2516063" lvl="5" indent="-209672" algn="l">
              <a:lnSpc>
                <a:spcPct val="90000"/>
              </a:lnSpc>
              <a:spcBef>
                <a:spcPts val="459"/>
              </a:spcBef>
              <a:spcAft>
                <a:spcPts val="0"/>
              </a:spcAft>
              <a:buClr>
                <a:schemeClr val="dk1"/>
              </a:buClr>
              <a:buSzPts val="1600"/>
              <a:buNone/>
              <a:defRPr sz="1468" b="1"/>
            </a:lvl6pPr>
            <a:lvl7pPr marL="2935407" lvl="6" indent="-209672" algn="l">
              <a:lnSpc>
                <a:spcPct val="90000"/>
              </a:lnSpc>
              <a:spcBef>
                <a:spcPts val="459"/>
              </a:spcBef>
              <a:spcAft>
                <a:spcPts val="0"/>
              </a:spcAft>
              <a:buClr>
                <a:schemeClr val="dk1"/>
              </a:buClr>
              <a:buSzPts val="1600"/>
              <a:buNone/>
              <a:defRPr sz="1468" b="1"/>
            </a:lvl7pPr>
            <a:lvl8pPr marL="3354751" lvl="7" indent="-209672" algn="l">
              <a:lnSpc>
                <a:spcPct val="90000"/>
              </a:lnSpc>
              <a:spcBef>
                <a:spcPts val="459"/>
              </a:spcBef>
              <a:spcAft>
                <a:spcPts val="0"/>
              </a:spcAft>
              <a:buClr>
                <a:schemeClr val="dk1"/>
              </a:buClr>
              <a:buSzPts val="1600"/>
              <a:buNone/>
              <a:defRPr sz="1468" b="1"/>
            </a:lvl8pPr>
            <a:lvl9pPr marL="3774095" lvl="8" indent="-209672" algn="l">
              <a:lnSpc>
                <a:spcPct val="90000"/>
              </a:lnSpc>
              <a:spcBef>
                <a:spcPts val="459"/>
              </a:spcBef>
              <a:spcAft>
                <a:spcPts val="0"/>
              </a:spcAft>
              <a:buClr>
                <a:schemeClr val="dk1"/>
              </a:buClr>
              <a:buSzPts val="1600"/>
              <a:buNone/>
              <a:defRPr sz="1468" b="1"/>
            </a:lvl9pPr>
          </a:lstStyle>
          <a:p>
            <a:endParaRPr/>
          </a:p>
        </p:txBody>
      </p:sp>
      <p:sp>
        <p:nvSpPr>
          <p:cNvPr id="116" name="Google Shape;116;p43"/>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17" name="Google Shape;117;p4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413798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1122583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25"/>
        <p:cNvGrpSpPr/>
        <p:nvPr/>
      </p:nvGrpSpPr>
      <p:grpSpPr>
        <a:xfrm>
          <a:off x="0" y="0"/>
          <a:ext cx="0" cy="0"/>
          <a:chOff x="0" y="0"/>
          <a:chExt cx="0" cy="0"/>
        </a:xfrm>
      </p:grpSpPr>
      <p:sp>
        <p:nvSpPr>
          <p:cNvPr id="126" name="Google Shape;126;p4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899020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682329"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4211341" y="987427"/>
            <a:ext cx="5014913" cy="4873625"/>
          </a:xfrm>
          <a:prstGeom prst="rect">
            <a:avLst/>
          </a:prstGeom>
          <a:noFill/>
          <a:ln>
            <a:noFill/>
          </a:ln>
        </p:spPr>
        <p:txBody>
          <a:bodyPr spcFirstLastPara="1" wrap="square" lIns="91425" tIns="45700" rIns="91425" bIns="45700" anchor="t" anchorCtr="0">
            <a:normAutofit/>
          </a:bodyPr>
          <a:lstStyle>
            <a:lvl1pPr marL="419344" lvl="0" indent="-396047" algn="l">
              <a:lnSpc>
                <a:spcPct val="90000"/>
              </a:lnSpc>
              <a:spcBef>
                <a:spcPts val="917"/>
              </a:spcBef>
              <a:spcAft>
                <a:spcPts val="0"/>
              </a:spcAft>
              <a:buClr>
                <a:schemeClr val="dk1"/>
              </a:buClr>
              <a:buSzPts val="3200"/>
              <a:buChar char="•"/>
              <a:defRPr sz="2935"/>
            </a:lvl1pPr>
            <a:lvl2pPr marL="838688" lvl="1" indent="-372750" algn="l">
              <a:lnSpc>
                <a:spcPct val="90000"/>
              </a:lnSpc>
              <a:spcBef>
                <a:spcPts val="459"/>
              </a:spcBef>
              <a:spcAft>
                <a:spcPts val="0"/>
              </a:spcAft>
              <a:buClr>
                <a:schemeClr val="dk1"/>
              </a:buClr>
              <a:buSzPts val="2800"/>
              <a:buChar char="•"/>
              <a:defRPr sz="2568"/>
            </a:lvl2pPr>
            <a:lvl3pPr marL="1258032" lvl="2" indent="-349453" algn="l">
              <a:lnSpc>
                <a:spcPct val="90000"/>
              </a:lnSpc>
              <a:spcBef>
                <a:spcPts val="459"/>
              </a:spcBef>
              <a:spcAft>
                <a:spcPts val="0"/>
              </a:spcAft>
              <a:buClr>
                <a:schemeClr val="dk1"/>
              </a:buClr>
              <a:buSzPts val="2400"/>
              <a:buChar char="•"/>
              <a:defRPr sz="2201"/>
            </a:lvl3pPr>
            <a:lvl4pPr marL="1677375" lvl="3" indent="-326156" algn="l">
              <a:lnSpc>
                <a:spcPct val="90000"/>
              </a:lnSpc>
              <a:spcBef>
                <a:spcPts val="459"/>
              </a:spcBef>
              <a:spcAft>
                <a:spcPts val="0"/>
              </a:spcAft>
              <a:buClr>
                <a:schemeClr val="dk1"/>
              </a:buClr>
              <a:buSzPts val="2000"/>
              <a:buChar char="•"/>
              <a:defRPr sz="1834"/>
            </a:lvl4pPr>
            <a:lvl5pPr marL="2096719" lvl="4" indent="-326156" algn="l">
              <a:lnSpc>
                <a:spcPct val="90000"/>
              </a:lnSpc>
              <a:spcBef>
                <a:spcPts val="459"/>
              </a:spcBef>
              <a:spcAft>
                <a:spcPts val="0"/>
              </a:spcAft>
              <a:buClr>
                <a:schemeClr val="dk1"/>
              </a:buClr>
              <a:buSzPts val="2000"/>
              <a:buChar char="•"/>
              <a:defRPr sz="1834"/>
            </a:lvl5pPr>
            <a:lvl6pPr marL="2516063" lvl="5" indent="-326156" algn="l">
              <a:lnSpc>
                <a:spcPct val="90000"/>
              </a:lnSpc>
              <a:spcBef>
                <a:spcPts val="459"/>
              </a:spcBef>
              <a:spcAft>
                <a:spcPts val="0"/>
              </a:spcAft>
              <a:buClr>
                <a:schemeClr val="dk1"/>
              </a:buClr>
              <a:buSzPts val="2000"/>
              <a:buChar char="•"/>
              <a:defRPr sz="1834"/>
            </a:lvl6pPr>
            <a:lvl7pPr marL="2935407" lvl="6" indent="-326156" algn="l">
              <a:lnSpc>
                <a:spcPct val="90000"/>
              </a:lnSpc>
              <a:spcBef>
                <a:spcPts val="459"/>
              </a:spcBef>
              <a:spcAft>
                <a:spcPts val="0"/>
              </a:spcAft>
              <a:buClr>
                <a:schemeClr val="dk1"/>
              </a:buClr>
              <a:buSzPts val="2000"/>
              <a:buChar char="•"/>
              <a:defRPr sz="1834"/>
            </a:lvl7pPr>
            <a:lvl8pPr marL="3354751" lvl="7" indent="-326156" algn="l">
              <a:lnSpc>
                <a:spcPct val="90000"/>
              </a:lnSpc>
              <a:spcBef>
                <a:spcPts val="459"/>
              </a:spcBef>
              <a:spcAft>
                <a:spcPts val="0"/>
              </a:spcAft>
              <a:buClr>
                <a:schemeClr val="dk1"/>
              </a:buClr>
              <a:buSzPts val="2000"/>
              <a:buChar char="•"/>
              <a:defRPr sz="1834"/>
            </a:lvl8pPr>
            <a:lvl9pPr marL="3774095" lvl="8" indent="-326156" algn="l">
              <a:lnSpc>
                <a:spcPct val="90000"/>
              </a:lnSpc>
              <a:spcBef>
                <a:spcPts val="459"/>
              </a:spcBef>
              <a:spcAft>
                <a:spcPts val="0"/>
              </a:spcAft>
              <a:buClr>
                <a:schemeClr val="dk1"/>
              </a:buClr>
              <a:buSzPts val="2000"/>
              <a:buChar char="•"/>
              <a:defRPr sz="1834"/>
            </a:lvl9pPr>
          </a:lstStyle>
          <a:p>
            <a:endParaRPr/>
          </a:p>
        </p:txBody>
      </p:sp>
      <p:sp>
        <p:nvSpPr>
          <p:cNvPr id="132" name="Google Shape;132;p46"/>
          <p:cNvSpPr txBox="1">
            <a:spLocks noGrp="1"/>
          </p:cNvSpPr>
          <p:nvPr>
            <p:ph type="body" idx="2"/>
          </p:nvPr>
        </p:nvSpPr>
        <p:spPr>
          <a:xfrm>
            <a:off x="682329" y="2057401"/>
            <a:ext cx="3194943" cy="3811588"/>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1600"/>
              <a:buNone/>
              <a:defRPr sz="1468"/>
            </a:lvl1pPr>
            <a:lvl2pPr marL="838688" lvl="1" indent="-209672" algn="l">
              <a:lnSpc>
                <a:spcPct val="90000"/>
              </a:lnSpc>
              <a:spcBef>
                <a:spcPts val="459"/>
              </a:spcBef>
              <a:spcAft>
                <a:spcPts val="0"/>
              </a:spcAft>
              <a:buClr>
                <a:schemeClr val="dk1"/>
              </a:buClr>
              <a:buSzPts val="1400"/>
              <a:buNone/>
              <a:defRPr sz="1284"/>
            </a:lvl2pPr>
            <a:lvl3pPr marL="1258032" lvl="2" indent="-209672" algn="l">
              <a:lnSpc>
                <a:spcPct val="90000"/>
              </a:lnSpc>
              <a:spcBef>
                <a:spcPts val="459"/>
              </a:spcBef>
              <a:spcAft>
                <a:spcPts val="0"/>
              </a:spcAft>
              <a:buClr>
                <a:schemeClr val="dk1"/>
              </a:buClr>
              <a:buSzPts val="1200"/>
              <a:buNone/>
              <a:defRPr sz="1101"/>
            </a:lvl3pPr>
            <a:lvl4pPr marL="1677375" lvl="3" indent="-209672" algn="l">
              <a:lnSpc>
                <a:spcPct val="90000"/>
              </a:lnSpc>
              <a:spcBef>
                <a:spcPts val="459"/>
              </a:spcBef>
              <a:spcAft>
                <a:spcPts val="0"/>
              </a:spcAft>
              <a:buClr>
                <a:schemeClr val="dk1"/>
              </a:buClr>
              <a:buSzPts val="1000"/>
              <a:buNone/>
              <a:defRPr sz="917"/>
            </a:lvl4pPr>
            <a:lvl5pPr marL="2096719" lvl="4" indent="-209672" algn="l">
              <a:lnSpc>
                <a:spcPct val="90000"/>
              </a:lnSpc>
              <a:spcBef>
                <a:spcPts val="459"/>
              </a:spcBef>
              <a:spcAft>
                <a:spcPts val="0"/>
              </a:spcAft>
              <a:buClr>
                <a:schemeClr val="dk1"/>
              </a:buClr>
              <a:buSzPts val="1000"/>
              <a:buNone/>
              <a:defRPr sz="917"/>
            </a:lvl5pPr>
            <a:lvl6pPr marL="2516063" lvl="5" indent="-209672" algn="l">
              <a:lnSpc>
                <a:spcPct val="90000"/>
              </a:lnSpc>
              <a:spcBef>
                <a:spcPts val="459"/>
              </a:spcBef>
              <a:spcAft>
                <a:spcPts val="0"/>
              </a:spcAft>
              <a:buClr>
                <a:schemeClr val="dk1"/>
              </a:buClr>
              <a:buSzPts val="1000"/>
              <a:buNone/>
              <a:defRPr sz="917"/>
            </a:lvl6pPr>
            <a:lvl7pPr marL="2935407" lvl="6" indent="-209672" algn="l">
              <a:lnSpc>
                <a:spcPct val="90000"/>
              </a:lnSpc>
              <a:spcBef>
                <a:spcPts val="459"/>
              </a:spcBef>
              <a:spcAft>
                <a:spcPts val="0"/>
              </a:spcAft>
              <a:buClr>
                <a:schemeClr val="dk1"/>
              </a:buClr>
              <a:buSzPts val="1000"/>
              <a:buNone/>
              <a:defRPr sz="917"/>
            </a:lvl7pPr>
            <a:lvl8pPr marL="3354751" lvl="7" indent="-209672" algn="l">
              <a:lnSpc>
                <a:spcPct val="90000"/>
              </a:lnSpc>
              <a:spcBef>
                <a:spcPts val="459"/>
              </a:spcBef>
              <a:spcAft>
                <a:spcPts val="0"/>
              </a:spcAft>
              <a:buClr>
                <a:schemeClr val="dk1"/>
              </a:buClr>
              <a:buSzPts val="1000"/>
              <a:buNone/>
              <a:defRPr sz="917"/>
            </a:lvl8pPr>
            <a:lvl9pPr marL="3774095" lvl="8" indent="-209672" algn="l">
              <a:lnSpc>
                <a:spcPct val="90000"/>
              </a:lnSpc>
              <a:spcBef>
                <a:spcPts val="459"/>
              </a:spcBef>
              <a:spcAft>
                <a:spcPts val="0"/>
              </a:spcAft>
              <a:buClr>
                <a:schemeClr val="dk1"/>
              </a:buClr>
              <a:buSzPts val="1000"/>
              <a:buNone/>
              <a:defRPr sz="917"/>
            </a:lvl9pPr>
          </a:lstStyle>
          <a:p>
            <a:endParaRPr/>
          </a:p>
        </p:txBody>
      </p:sp>
      <p:sp>
        <p:nvSpPr>
          <p:cNvPr id="133" name="Google Shape;133;p4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665065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682329"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9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7"/>
          <p:cNvSpPr>
            <a:spLocks noGrp="1"/>
          </p:cNvSpPr>
          <p:nvPr>
            <p:ph type="pic" idx="2"/>
          </p:nvPr>
        </p:nvSpPr>
        <p:spPr>
          <a:xfrm>
            <a:off x="4211341" y="987427"/>
            <a:ext cx="5014913" cy="4873625"/>
          </a:xfrm>
          <a:prstGeom prst="rect">
            <a:avLst/>
          </a:prstGeom>
          <a:noFill/>
          <a:ln>
            <a:noFill/>
          </a:ln>
        </p:spPr>
      </p:sp>
      <p:sp>
        <p:nvSpPr>
          <p:cNvPr id="139" name="Google Shape;139;p47"/>
          <p:cNvSpPr txBox="1">
            <a:spLocks noGrp="1"/>
          </p:cNvSpPr>
          <p:nvPr>
            <p:ph type="body" idx="1"/>
          </p:nvPr>
        </p:nvSpPr>
        <p:spPr>
          <a:xfrm>
            <a:off x="682329" y="2057401"/>
            <a:ext cx="3194943" cy="3811588"/>
          </a:xfrm>
          <a:prstGeom prst="rect">
            <a:avLst/>
          </a:prstGeom>
          <a:noFill/>
          <a:ln>
            <a:noFill/>
          </a:ln>
        </p:spPr>
        <p:txBody>
          <a:bodyPr spcFirstLastPara="1" wrap="square" lIns="91425" tIns="45700" rIns="91425" bIns="45700" anchor="t" anchorCtr="0">
            <a:normAutofit/>
          </a:bodyPr>
          <a:lstStyle>
            <a:lvl1pPr marL="419344" lvl="0" indent="-209672" algn="l">
              <a:lnSpc>
                <a:spcPct val="90000"/>
              </a:lnSpc>
              <a:spcBef>
                <a:spcPts val="917"/>
              </a:spcBef>
              <a:spcAft>
                <a:spcPts val="0"/>
              </a:spcAft>
              <a:buClr>
                <a:schemeClr val="dk1"/>
              </a:buClr>
              <a:buSzPts val="1600"/>
              <a:buNone/>
              <a:defRPr sz="1468"/>
            </a:lvl1pPr>
            <a:lvl2pPr marL="838688" lvl="1" indent="-209672" algn="l">
              <a:lnSpc>
                <a:spcPct val="90000"/>
              </a:lnSpc>
              <a:spcBef>
                <a:spcPts val="459"/>
              </a:spcBef>
              <a:spcAft>
                <a:spcPts val="0"/>
              </a:spcAft>
              <a:buClr>
                <a:schemeClr val="dk1"/>
              </a:buClr>
              <a:buSzPts val="1400"/>
              <a:buNone/>
              <a:defRPr sz="1284"/>
            </a:lvl2pPr>
            <a:lvl3pPr marL="1258032" lvl="2" indent="-209672" algn="l">
              <a:lnSpc>
                <a:spcPct val="90000"/>
              </a:lnSpc>
              <a:spcBef>
                <a:spcPts val="459"/>
              </a:spcBef>
              <a:spcAft>
                <a:spcPts val="0"/>
              </a:spcAft>
              <a:buClr>
                <a:schemeClr val="dk1"/>
              </a:buClr>
              <a:buSzPts val="1200"/>
              <a:buNone/>
              <a:defRPr sz="1101"/>
            </a:lvl3pPr>
            <a:lvl4pPr marL="1677375" lvl="3" indent="-209672" algn="l">
              <a:lnSpc>
                <a:spcPct val="90000"/>
              </a:lnSpc>
              <a:spcBef>
                <a:spcPts val="459"/>
              </a:spcBef>
              <a:spcAft>
                <a:spcPts val="0"/>
              </a:spcAft>
              <a:buClr>
                <a:schemeClr val="dk1"/>
              </a:buClr>
              <a:buSzPts val="1000"/>
              <a:buNone/>
              <a:defRPr sz="917"/>
            </a:lvl4pPr>
            <a:lvl5pPr marL="2096719" lvl="4" indent="-209672" algn="l">
              <a:lnSpc>
                <a:spcPct val="90000"/>
              </a:lnSpc>
              <a:spcBef>
                <a:spcPts val="459"/>
              </a:spcBef>
              <a:spcAft>
                <a:spcPts val="0"/>
              </a:spcAft>
              <a:buClr>
                <a:schemeClr val="dk1"/>
              </a:buClr>
              <a:buSzPts val="1000"/>
              <a:buNone/>
              <a:defRPr sz="917"/>
            </a:lvl5pPr>
            <a:lvl6pPr marL="2516063" lvl="5" indent="-209672" algn="l">
              <a:lnSpc>
                <a:spcPct val="90000"/>
              </a:lnSpc>
              <a:spcBef>
                <a:spcPts val="459"/>
              </a:spcBef>
              <a:spcAft>
                <a:spcPts val="0"/>
              </a:spcAft>
              <a:buClr>
                <a:schemeClr val="dk1"/>
              </a:buClr>
              <a:buSzPts val="1000"/>
              <a:buNone/>
              <a:defRPr sz="917"/>
            </a:lvl6pPr>
            <a:lvl7pPr marL="2935407" lvl="6" indent="-209672" algn="l">
              <a:lnSpc>
                <a:spcPct val="90000"/>
              </a:lnSpc>
              <a:spcBef>
                <a:spcPts val="459"/>
              </a:spcBef>
              <a:spcAft>
                <a:spcPts val="0"/>
              </a:spcAft>
              <a:buClr>
                <a:schemeClr val="dk1"/>
              </a:buClr>
              <a:buSzPts val="1000"/>
              <a:buNone/>
              <a:defRPr sz="917"/>
            </a:lvl7pPr>
            <a:lvl8pPr marL="3354751" lvl="7" indent="-209672" algn="l">
              <a:lnSpc>
                <a:spcPct val="90000"/>
              </a:lnSpc>
              <a:spcBef>
                <a:spcPts val="459"/>
              </a:spcBef>
              <a:spcAft>
                <a:spcPts val="0"/>
              </a:spcAft>
              <a:buClr>
                <a:schemeClr val="dk1"/>
              </a:buClr>
              <a:buSzPts val="1000"/>
              <a:buNone/>
              <a:defRPr sz="917"/>
            </a:lvl8pPr>
            <a:lvl9pPr marL="3774095" lvl="8" indent="-209672" algn="l">
              <a:lnSpc>
                <a:spcPct val="90000"/>
              </a:lnSpc>
              <a:spcBef>
                <a:spcPts val="459"/>
              </a:spcBef>
              <a:spcAft>
                <a:spcPts val="0"/>
              </a:spcAft>
              <a:buClr>
                <a:schemeClr val="dk1"/>
              </a:buClr>
              <a:buSzPts val="1000"/>
              <a:buNone/>
              <a:defRPr sz="917"/>
            </a:lvl9pPr>
          </a:lstStyle>
          <a:p>
            <a:endParaRPr/>
          </a:p>
        </p:txBody>
      </p:sp>
      <p:sp>
        <p:nvSpPr>
          <p:cNvPr id="140" name="Google Shape;140;p4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7"/>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76708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A5794D-8E95-4541-8608-91F5A134ED17}" type="datetimeFigureOut">
              <a:rPr lang="es-PE" smtClean="0"/>
              <a:t>2/04/2025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3314669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8"/>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46" name="Google Shape;146;p4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8"/>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314349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49"/>
        <p:cNvGrpSpPr/>
        <p:nvPr/>
      </p:nvGrpSpPr>
      <p:grpSpPr>
        <a:xfrm>
          <a:off x="0" y="0"/>
          <a:ext cx="0" cy="0"/>
          <a:chOff x="0" y="0"/>
          <a:chExt cx="0" cy="0"/>
        </a:xfrm>
      </p:grpSpPr>
      <p:sp>
        <p:nvSpPr>
          <p:cNvPr id="150" name="Google Shape;150;p49"/>
          <p:cNvSpPr txBox="1">
            <a:spLocks noGrp="1"/>
          </p:cNvSpPr>
          <p:nvPr>
            <p:ph type="title"/>
          </p:nvPr>
        </p:nvSpPr>
        <p:spPr>
          <a:xfrm rot="5400000">
            <a:off x="5251054" y="2203055"/>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9"/>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19344" lvl="0" indent="-314508" algn="l">
              <a:lnSpc>
                <a:spcPct val="90000"/>
              </a:lnSpc>
              <a:spcBef>
                <a:spcPts val="917"/>
              </a:spcBef>
              <a:spcAft>
                <a:spcPts val="0"/>
              </a:spcAft>
              <a:buClr>
                <a:schemeClr val="dk1"/>
              </a:buClr>
              <a:buSzPts val="1800"/>
              <a:buChar char="•"/>
              <a:defRPr/>
            </a:lvl1pPr>
            <a:lvl2pPr marL="838688" lvl="1" indent="-314508" algn="l">
              <a:lnSpc>
                <a:spcPct val="90000"/>
              </a:lnSpc>
              <a:spcBef>
                <a:spcPts val="459"/>
              </a:spcBef>
              <a:spcAft>
                <a:spcPts val="0"/>
              </a:spcAft>
              <a:buClr>
                <a:schemeClr val="dk1"/>
              </a:buClr>
              <a:buSzPts val="1800"/>
              <a:buChar char="•"/>
              <a:defRPr/>
            </a:lvl2pPr>
            <a:lvl3pPr marL="1258032" lvl="2" indent="-314508" algn="l">
              <a:lnSpc>
                <a:spcPct val="90000"/>
              </a:lnSpc>
              <a:spcBef>
                <a:spcPts val="459"/>
              </a:spcBef>
              <a:spcAft>
                <a:spcPts val="0"/>
              </a:spcAft>
              <a:buClr>
                <a:schemeClr val="dk1"/>
              </a:buClr>
              <a:buSzPts val="1800"/>
              <a:buChar char="•"/>
              <a:defRPr/>
            </a:lvl3pPr>
            <a:lvl4pPr marL="1677375" lvl="3" indent="-314508" algn="l">
              <a:lnSpc>
                <a:spcPct val="90000"/>
              </a:lnSpc>
              <a:spcBef>
                <a:spcPts val="459"/>
              </a:spcBef>
              <a:spcAft>
                <a:spcPts val="0"/>
              </a:spcAft>
              <a:buClr>
                <a:schemeClr val="dk1"/>
              </a:buClr>
              <a:buSzPts val="1800"/>
              <a:buChar char="•"/>
              <a:defRPr/>
            </a:lvl4pPr>
            <a:lvl5pPr marL="2096719" lvl="4" indent="-314508" algn="l">
              <a:lnSpc>
                <a:spcPct val="90000"/>
              </a:lnSpc>
              <a:spcBef>
                <a:spcPts val="459"/>
              </a:spcBef>
              <a:spcAft>
                <a:spcPts val="0"/>
              </a:spcAft>
              <a:buClr>
                <a:schemeClr val="dk1"/>
              </a:buClr>
              <a:buSzPts val="1800"/>
              <a:buChar char="•"/>
              <a:defRPr/>
            </a:lvl5pPr>
            <a:lvl6pPr marL="2516063" lvl="5" indent="-314508" algn="l">
              <a:lnSpc>
                <a:spcPct val="90000"/>
              </a:lnSpc>
              <a:spcBef>
                <a:spcPts val="459"/>
              </a:spcBef>
              <a:spcAft>
                <a:spcPts val="0"/>
              </a:spcAft>
              <a:buClr>
                <a:schemeClr val="dk1"/>
              </a:buClr>
              <a:buSzPts val="1800"/>
              <a:buChar char="•"/>
              <a:defRPr/>
            </a:lvl6pPr>
            <a:lvl7pPr marL="2935407" lvl="6" indent="-314508" algn="l">
              <a:lnSpc>
                <a:spcPct val="90000"/>
              </a:lnSpc>
              <a:spcBef>
                <a:spcPts val="459"/>
              </a:spcBef>
              <a:spcAft>
                <a:spcPts val="0"/>
              </a:spcAft>
              <a:buClr>
                <a:schemeClr val="dk1"/>
              </a:buClr>
              <a:buSzPts val="1800"/>
              <a:buChar char="•"/>
              <a:defRPr/>
            </a:lvl7pPr>
            <a:lvl8pPr marL="3354751" lvl="7" indent="-314508" algn="l">
              <a:lnSpc>
                <a:spcPct val="90000"/>
              </a:lnSpc>
              <a:spcBef>
                <a:spcPts val="459"/>
              </a:spcBef>
              <a:spcAft>
                <a:spcPts val="0"/>
              </a:spcAft>
              <a:buClr>
                <a:schemeClr val="dk1"/>
              </a:buClr>
              <a:buSzPts val="1800"/>
              <a:buChar char="•"/>
              <a:defRPr/>
            </a:lvl8pPr>
            <a:lvl9pPr marL="3774095" lvl="8" indent="-314508" algn="l">
              <a:lnSpc>
                <a:spcPct val="90000"/>
              </a:lnSpc>
              <a:spcBef>
                <a:spcPts val="459"/>
              </a:spcBef>
              <a:spcAft>
                <a:spcPts val="0"/>
              </a:spcAft>
              <a:buClr>
                <a:schemeClr val="dk1"/>
              </a:buClr>
              <a:buSzPts val="1800"/>
              <a:buChar char="•"/>
              <a:defRPr/>
            </a:lvl9pPr>
          </a:lstStyle>
          <a:p>
            <a:endParaRPr/>
          </a:p>
        </p:txBody>
      </p:sp>
      <p:sp>
        <p:nvSpPr>
          <p:cNvPr id="152" name="Google Shape;152;p4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9"/>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60756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794D-8E95-4541-8608-91F5A134ED17}" type="datetimeFigureOut">
              <a:rPr lang="es-PE" smtClean="0"/>
              <a:t>2/04/2025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407613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4A5794D-8E95-4541-8608-91F5A134ED17}" type="datetimeFigureOut">
              <a:rPr lang="es-PE" smtClean="0"/>
              <a:t>2/04/2025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150562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4A5794D-8E95-4541-8608-91F5A134ED17}" type="datetimeFigureOut">
              <a:rPr lang="es-PE" smtClean="0"/>
              <a:t>2/04/2025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3EAC20-4B58-451D-84F9-6E344935C8A6}" type="slidenum">
              <a:rPr lang="es-PE" smtClean="0"/>
              <a:t>‹Nº›</a:t>
            </a:fld>
            <a:endParaRPr lang="es-PE"/>
          </a:p>
        </p:txBody>
      </p:sp>
    </p:spTree>
    <p:extLst>
      <p:ext uri="{BB962C8B-B14F-4D97-AF65-F5344CB8AC3E}">
        <p14:creationId xmlns:p14="http://schemas.microsoft.com/office/powerpoint/2010/main" val="59493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794D-8E95-4541-8608-91F5A134ED17}" type="datetimeFigureOut">
              <a:rPr lang="es-PE" smtClean="0"/>
              <a:t>2/04/2025</a:t>
            </a:fld>
            <a:endParaRPr lang="es-P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EAC20-4B58-451D-84F9-6E344935C8A6}" type="slidenum">
              <a:rPr lang="es-PE" smtClean="0"/>
              <a:t>‹Nº›</a:t>
            </a:fld>
            <a:endParaRPr lang="es-PE"/>
          </a:p>
        </p:txBody>
      </p:sp>
    </p:spTree>
    <p:extLst>
      <p:ext uri="{BB962C8B-B14F-4D97-AF65-F5344CB8AC3E}">
        <p14:creationId xmlns:p14="http://schemas.microsoft.com/office/powerpoint/2010/main" val="426289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81038"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975">
                <a:solidFill>
                  <a:schemeClr val="tx1">
                    <a:tint val="75000"/>
                  </a:schemeClr>
                </a:solidFill>
                <a:latin typeface="+mn-lt"/>
              </a:defRPr>
            </a:lvl1pPr>
          </a:lstStyle>
          <a:p>
            <a:pPr defTabSz="742950">
              <a:defRPr/>
            </a:pPr>
            <a:fld id="{2F9DF87E-52C6-437B-9F8D-4B1D8AB8A3AB}" type="datetimeFigureOut">
              <a:rPr lang="es-PE" smtClean="0">
                <a:solidFill>
                  <a:prstClr val="black">
                    <a:tint val="75000"/>
                  </a:prstClr>
                </a:solidFill>
              </a:rPr>
              <a:pPr defTabSz="742950">
                <a:defRPr/>
              </a:pPr>
              <a:t>2/04/2025</a:t>
            </a:fld>
            <a:endParaRPr lang="es-PE">
              <a:solidFill>
                <a:prstClr val="black">
                  <a:tint val="75000"/>
                </a:prstClr>
              </a:solidFill>
            </a:endParaRPr>
          </a:p>
        </p:txBody>
      </p:sp>
      <p:sp>
        <p:nvSpPr>
          <p:cNvPr id="5" name="Marcador de pie de página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975">
                <a:solidFill>
                  <a:schemeClr val="tx1">
                    <a:tint val="75000"/>
                  </a:schemeClr>
                </a:solidFill>
                <a:latin typeface="+mn-lt"/>
              </a:defRPr>
            </a:lvl1pPr>
          </a:lstStyle>
          <a:p>
            <a:pPr defTabSz="742950">
              <a:defRPr/>
            </a:pPr>
            <a:endParaRPr lang="es-PE">
              <a:solidFill>
                <a:prstClr val="black">
                  <a:tint val="75000"/>
                </a:prstClr>
              </a:solidFill>
            </a:endParaRPr>
          </a:p>
        </p:txBody>
      </p:sp>
      <p:sp>
        <p:nvSpPr>
          <p:cNvPr id="6" name="Marcador de número de diapositiva 5"/>
          <p:cNvSpPr>
            <a:spLocks noGrp="1"/>
          </p:cNvSpPr>
          <p:nvPr>
            <p:ph type="sldNum" sz="quarter" idx="4"/>
          </p:nvPr>
        </p:nvSpPr>
        <p:spPr>
          <a:xfrm>
            <a:off x="6996113" y="6356351"/>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75">
                <a:solidFill>
                  <a:srgbClr val="898989"/>
                </a:solidFill>
              </a:defRPr>
            </a:lvl1pPr>
          </a:lstStyle>
          <a:p>
            <a:pPr defTabSz="742950" fontAlgn="base">
              <a:spcBef>
                <a:spcPct val="0"/>
              </a:spcBef>
              <a:spcAft>
                <a:spcPct val="0"/>
              </a:spcAft>
              <a:defRPr/>
            </a:pPr>
            <a:fld id="{A104A6C0-CE01-4E72-BF4A-19CB0E9078BD}" type="slidenum">
              <a:rPr lang="es-PE" altLang="es-PE" smtClean="0"/>
              <a:pPr defTabSz="742950" fontAlgn="base">
                <a:spcBef>
                  <a:spcPct val="0"/>
                </a:spcBef>
                <a:spcAft>
                  <a:spcPct val="0"/>
                </a:spcAft>
                <a:defRPr/>
              </a:pPr>
              <a:t>‹Nº›</a:t>
            </a:fld>
            <a:endParaRPr lang="es-PE" altLang="es-PE"/>
          </a:p>
        </p:txBody>
      </p:sp>
    </p:spTree>
    <p:extLst>
      <p:ext uri="{BB962C8B-B14F-4D97-AF65-F5344CB8AC3E}">
        <p14:creationId xmlns:p14="http://schemas.microsoft.com/office/powerpoint/2010/main" val="2613204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575" kern="1200">
          <a:solidFill>
            <a:schemeClr val="tx1"/>
          </a:solidFill>
          <a:latin typeface="+mj-lt"/>
          <a:ea typeface="+mj-ea"/>
          <a:cs typeface="+mj-cs"/>
        </a:defRPr>
      </a:lvl1pPr>
      <a:lvl2pPr algn="l" rtl="0" eaLnBrk="0" fontAlgn="base" hangingPunct="0">
        <a:lnSpc>
          <a:spcPct val="90000"/>
        </a:lnSpc>
        <a:spcBef>
          <a:spcPct val="0"/>
        </a:spcBef>
        <a:spcAft>
          <a:spcPct val="0"/>
        </a:spcAft>
        <a:defRPr sz="3575">
          <a:solidFill>
            <a:schemeClr val="tx1"/>
          </a:solidFill>
          <a:latin typeface="Calibri Light" pitchFamily="34" charset="0"/>
        </a:defRPr>
      </a:lvl2pPr>
      <a:lvl3pPr algn="l" rtl="0" eaLnBrk="0" fontAlgn="base" hangingPunct="0">
        <a:lnSpc>
          <a:spcPct val="90000"/>
        </a:lnSpc>
        <a:spcBef>
          <a:spcPct val="0"/>
        </a:spcBef>
        <a:spcAft>
          <a:spcPct val="0"/>
        </a:spcAft>
        <a:defRPr sz="3575">
          <a:solidFill>
            <a:schemeClr val="tx1"/>
          </a:solidFill>
          <a:latin typeface="Calibri Light" pitchFamily="34" charset="0"/>
        </a:defRPr>
      </a:lvl3pPr>
      <a:lvl4pPr algn="l" rtl="0" eaLnBrk="0" fontAlgn="base" hangingPunct="0">
        <a:lnSpc>
          <a:spcPct val="90000"/>
        </a:lnSpc>
        <a:spcBef>
          <a:spcPct val="0"/>
        </a:spcBef>
        <a:spcAft>
          <a:spcPct val="0"/>
        </a:spcAft>
        <a:defRPr sz="3575">
          <a:solidFill>
            <a:schemeClr val="tx1"/>
          </a:solidFill>
          <a:latin typeface="Calibri Light" pitchFamily="34" charset="0"/>
        </a:defRPr>
      </a:lvl4pPr>
      <a:lvl5pPr algn="l" rtl="0" eaLnBrk="0" fontAlgn="base" hangingPunct="0">
        <a:lnSpc>
          <a:spcPct val="90000"/>
        </a:lnSpc>
        <a:spcBef>
          <a:spcPct val="0"/>
        </a:spcBef>
        <a:spcAft>
          <a:spcPct val="0"/>
        </a:spcAft>
        <a:defRPr sz="3575">
          <a:solidFill>
            <a:schemeClr val="tx1"/>
          </a:solidFill>
          <a:latin typeface="Calibri Light" pitchFamily="34" charset="0"/>
        </a:defRPr>
      </a:lvl5pPr>
      <a:lvl6pPr marL="371475" algn="l" rtl="0" fontAlgn="base">
        <a:lnSpc>
          <a:spcPct val="90000"/>
        </a:lnSpc>
        <a:spcBef>
          <a:spcPct val="0"/>
        </a:spcBef>
        <a:spcAft>
          <a:spcPct val="0"/>
        </a:spcAft>
        <a:defRPr sz="3575">
          <a:solidFill>
            <a:schemeClr val="tx1"/>
          </a:solidFill>
          <a:latin typeface="Calibri Light" pitchFamily="34" charset="0"/>
        </a:defRPr>
      </a:lvl6pPr>
      <a:lvl7pPr marL="742950" algn="l" rtl="0" fontAlgn="base">
        <a:lnSpc>
          <a:spcPct val="90000"/>
        </a:lnSpc>
        <a:spcBef>
          <a:spcPct val="0"/>
        </a:spcBef>
        <a:spcAft>
          <a:spcPct val="0"/>
        </a:spcAft>
        <a:defRPr sz="3575">
          <a:solidFill>
            <a:schemeClr val="tx1"/>
          </a:solidFill>
          <a:latin typeface="Calibri Light" pitchFamily="34" charset="0"/>
        </a:defRPr>
      </a:lvl7pPr>
      <a:lvl8pPr marL="1114425" algn="l" rtl="0" fontAlgn="base">
        <a:lnSpc>
          <a:spcPct val="90000"/>
        </a:lnSpc>
        <a:spcBef>
          <a:spcPct val="0"/>
        </a:spcBef>
        <a:spcAft>
          <a:spcPct val="0"/>
        </a:spcAft>
        <a:defRPr sz="3575">
          <a:solidFill>
            <a:schemeClr val="tx1"/>
          </a:solidFill>
          <a:latin typeface="Calibri Light" pitchFamily="34" charset="0"/>
        </a:defRPr>
      </a:lvl8pPr>
      <a:lvl9pPr marL="1485900" algn="l" rtl="0" fontAlgn="base">
        <a:lnSpc>
          <a:spcPct val="90000"/>
        </a:lnSpc>
        <a:spcBef>
          <a:spcPct val="0"/>
        </a:spcBef>
        <a:spcAft>
          <a:spcPct val="0"/>
        </a:spcAft>
        <a:defRPr sz="3575">
          <a:solidFill>
            <a:schemeClr val="tx1"/>
          </a:solidFill>
          <a:latin typeface="Calibri Light" pitchFamily="34" charset="0"/>
        </a:defRPr>
      </a:lvl9pPr>
    </p:titleStyle>
    <p:bodyStyle>
      <a:lvl1pPr marL="185738" indent="-185738" algn="l" rtl="0" eaLnBrk="0" fontAlgn="base" hangingPunct="0">
        <a:lnSpc>
          <a:spcPct val="90000"/>
        </a:lnSpc>
        <a:spcBef>
          <a:spcPts val="813"/>
        </a:spcBef>
        <a:spcAft>
          <a:spcPct val="0"/>
        </a:spcAft>
        <a:buFont typeface="Arial" panose="020B0604020202020204" pitchFamily="34" charset="0"/>
        <a:buChar char="•"/>
        <a:defRPr sz="2275" kern="1200">
          <a:solidFill>
            <a:schemeClr val="tx1"/>
          </a:solidFill>
          <a:latin typeface="+mn-lt"/>
          <a:ea typeface="+mn-ea"/>
          <a:cs typeface="+mn-cs"/>
        </a:defRPr>
      </a:lvl1pPr>
      <a:lvl2pPr marL="557213" indent="-185738" algn="l" rtl="0" eaLnBrk="0" fontAlgn="base" hangingPunct="0">
        <a:lnSpc>
          <a:spcPct val="90000"/>
        </a:lnSpc>
        <a:spcBef>
          <a:spcPts val="406"/>
        </a:spcBef>
        <a:spcAft>
          <a:spcPct val="0"/>
        </a:spcAft>
        <a:buFont typeface="Arial" panose="020B0604020202020204" pitchFamily="34" charset="0"/>
        <a:buChar char="•"/>
        <a:defRPr sz="1950" kern="1200">
          <a:solidFill>
            <a:schemeClr val="tx1"/>
          </a:solidFill>
          <a:latin typeface="+mn-lt"/>
          <a:ea typeface="+mn-ea"/>
          <a:cs typeface="+mn-cs"/>
        </a:defRPr>
      </a:lvl2pPr>
      <a:lvl3pPr marL="928688" indent="-185738" algn="l" rtl="0" eaLnBrk="0" fontAlgn="base" hangingPunct="0">
        <a:lnSpc>
          <a:spcPct val="90000"/>
        </a:lnSpc>
        <a:spcBef>
          <a:spcPts val="406"/>
        </a:spcBef>
        <a:spcAft>
          <a:spcPct val="0"/>
        </a:spcAft>
        <a:buFont typeface="Arial" panose="020B0604020202020204" pitchFamily="34" charset="0"/>
        <a:buChar char="•"/>
        <a:defRPr sz="1625" kern="1200">
          <a:solidFill>
            <a:schemeClr val="tx1"/>
          </a:solidFill>
          <a:latin typeface="+mn-lt"/>
          <a:ea typeface="+mn-ea"/>
          <a:cs typeface="+mn-cs"/>
        </a:defRPr>
      </a:lvl3pPr>
      <a:lvl4pPr marL="1300163" indent="-185738" algn="l" rtl="0" eaLnBrk="0" fontAlgn="base" hangingPunct="0">
        <a:lnSpc>
          <a:spcPct val="90000"/>
        </a:lnSpc>
        <a:spcBef>
          <a:spcPts val="406"/>
        </a:spcBef>
        <a:spcAft>
          <a:spcPct val="0"/>
        </a:spcAft>
        <a:buFont typeface="Arial" panose="020B0604020202020204" pitchFamily="34" charset="0"/>
        <a:buChar char="•"/>
        <a:defRPr kern="1200">
          <a:solidFill>
            <a:schemeClr val="tx1"/>
          </a:solidFill>
          <a:latin typeface="+mn-lt"/>
          <a:ea typeface="+mn-ea"/>
          <a:cs typeface="+mn-cs"/>
        </a:defRPr>
      </a:lvl4pPr>
      <a:lvl5pPr marL="1671638" indent="-185738" algn="l" rtl="0" eaLnBrk="0" fontAlgn="base" hangingPunct="0">
        <a:lnSpc>
          <a:spcPct val="90000"/>
        </a:lnSpc>
        <a:spcBef>
          <a:spcPts val="406"/>
        </a:spcBef>
        <a:spcAft>
          <a:spcPct val="0"/>
        </a:spcAft>
        <a:buFont typeface="Arial" panose="020B0604020202020204" pitchFamily="34" charset="0"/>
        <a:buChar char="•"/>
        <a:defRPr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P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81038"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el estilo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975">
                <a:solidFill>
                  <a:schemeClr val="tx1">
                    <a:tint val="75000"/>
                  </a:schemeClr>
                </a:solidFill>
                <a:latin typeface="+mn-lt"/>
              </a:defRPr>
            </a:lvl1pPr>
          </a:lstStyle>
          <a:p>
            <a:pPr defTabSz="742950">
              <a:defRPr/>
            </a:pPr>
            <a:fld id="{2F9DF87E-52C6-437B-9F8D-4B1D8AB8A3AB}" type="datetimeFigureOut">
              <a:rPr lang="es-PE" smtClean="0">
                <a:solidFill>
                  <a:prstClr val="black">
                    <a:tint val="75000"/>
                  </a:prstClr>
                </a:solidFill>
              </a:rPr>
              <a:pPr defTabSz="742950">
                <a:defRPr/>
              </a:pPr>
              <a:t>2/04/2025</a:t>
            </a:fld>
            <a:endParaRPr lang="es-PE">
              <a:solidFill>
                <a:prstClr val="black">
                  <a:tint val="75000"/>
                </a:prstClr>
              </a:solidFill>
            </a:endParaRPr>
          </a:p>
        </p:txBody>
      </p:sp>
      <p:sp>
        <p:nvSpPr>
          <p:cNvPr id="5" name="Marcador de pie de página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975">
                <a:solidFill>
                  <a:schemeClr val="tx1">
                    <a:tint val="75000"/>
                  </a:schemeClr>
                </a:solidFill>
                <a:latin typeface="+mn-lt"/>
              </a:defRPr>
            </a:lvl1pPr>
          </a:lstStyle>
          <a:p>
            <a:pPr defTabSz="742950">
              <a:defRPr/>
            </a:pPr>
            <a:endParaRPr lang="es-PE">
              <a:solidFill>
                <a:prstClr val="black">
                  <a:tint val="75000"/>
                </a:prstClr>
              </a:solidFill>
            </a:endParaRPr>
          </a:p>
        </p:txBody>
      </p:sp>
      <p:sp>
        <p:nvSpPr>
          <p:cNvPr id="6" name="Marcador de número de diapositiva 5"/>
          <p:cNvSpPr>
            <a:spLocks noGrp="1"/>
          </p:cNvSpPr>
          <p:nvPr>
            <p:ph type="sldNum" sz="quarter" idx="4"/>
          </p:nvPr>
        </p:nvSpPr>
        <p:spPr>
          <a:xfrm>
            <a:off x="6996113" y="6356351"/>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75">
                <a:solidFill>
                  <a:srgbClr val="898989"/>
                </a:solidFill>
              </a:defRPr>
            </a:lvl1pPr>
          </a:lstStyle>
          <a:p>
            <a:pPr defTabSz="742950" fontAlgn="base">
              <a:spcBef>
                <a:spcPct val="0"/>
              </a:spcBef>
              <a:spcAft>
                <a:spcPct val="0"/>
              </a:spcAft>
              <a:defRPr/>
            </a:pPr>
            <a:fld id="{A104A6C0-CE01-4E72-BF4A-19CB0E9078BD}" type="slidenum">
              <a:rPr lang="es-PE" altLang="es-PE" smtClean="0"/>
              <a:pPr defTabSz="742950" fontAlgn="base">
                <a:spcBef>
                  <a:spcPct val="0"/>
                </a:spcBef>
                <a:spcAft>
                  <a:spcPct val="0"/>
                </a:spcAft>
                <a:defRPr/>
              </a:pPr>
              <a:t>‹Nº›</a:t>
            </a:fld>
            <a:endParaRPr lang="es-PE" altLang="es-PE"/>
          </a:p>
        </p:txBody>
      </p:sp>
    </p:spTree>
    <p:extLst>
      <p:ext uri="{BB962C8B-B14F-4D97-AF65-F5344CB8AC3E}">
        <p14:creationId xmlns:p14="http://schemas.microsoft.com/office/powerpoint/2010/main" val="37108777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3575" kern="1200">
          <a:solidFill>
            <a:schemeClr val="tx1"/>
          </a:solidFill>
          <a:latin typeface="+mj-lt"/>
          <a:ea typeface="+mj-ea"/>
          <a:cs typeface="+mj-cs"/>
        </a:defRPr>
      </a:lvl1pPr>
      <a:lvl2pPr algn="l" rtl="0" eaLnBrk="0" fontAlgn="base" hangingPunct="0">
        <a:lnSpc>
          <a:spcPct val="90000"/>
        </a:lnSpc>
        <a:spcBef>
          <a:spcPct val="0"/>
        </a:spcBef>
        <a:spcAft>
          <a:spcPct val="0"/>
        </a:spcAft>
        <a:defRPr sz="3575">
          <a:solidFill>
            <a:schemeClr val="tx1"/>
          </a:solidFill>
          <a:latin typeface="Calibri Light" pitchFamily="34" charset="0"/>
        </a:defRPr>
      </a:lvl2pPr>
      <a:lvl3pPr algn="l" rtl="0" eaLnBrk="0" fontAlgn="base" hangingPunct="0">
        <a:lnSpc>
          <a:spcPct val="90000"/>
        </a:lnSpc>
        <a:spcBef>
          <a:spcPct val="0"/>
        </a:spcBef>
        <a:spcAft>
          <a:spcPct val="0"/>
        </a:spcAft>
        <a:defRPr sz="3575">
          <a:solidFill>
            <a:schemeClr val="tx1"/>
          </a:solidFill>
          <a:latin typeface="Calibri Light" pitchFamily="34" charset="0"/>
        </a:defRPr>
      </a:lvl3pPr>
      <a:lvl4pPr algn="l" rtl="0" eaLnBrk="0" fontAlgn="base" hangingPunct="0">
        <a:lnSpc>
          <a:spcPct val="90000"/>
        </a:lnSpc>
        <a:spcBef>
          <a:spcPct val="0"/>
        </a:spcBef>
        <a:spcAft>
          <a:spcPct val="0"/>
        </a:spcAft>
        <a:defRPr sz="3575">
          <a:solidFill>
            <a:schemeClr val="tx1"/>
          </a:solidFill>
          <a:latin typeface="Calibri Light" pitchFamily="34" charset="0"/>
        </a:defRPr>
      </a:lvl4pPr>
      <a:lvl5pPr algn="l" rtl="0" eaLnBrk="0" fontAlgn="base" hangingPunct="0">
        <a:lnSpc>
          <a:spcPct val="90000"/>
        </a:lnSpc>
        <a:spcBef>
          <a:spcPct val="0"/>
        </a:spcBef>
        <a:spcAft>
          <a:spcPct val="0"/>
        </a:spcAft>
        <a:defRPr sz="3575">
          <a:solidFill>
            <a:schemeClr val="tx1"/>
          </a:solidFill>
          <a:latin typeface="Calibri Light" pitchFamily="34" charset="0"/>
        </a:defRPr>
      </a:lvl5pPr>
      <a:lvl6pPr marL="371475" algn="l" rtl="0" fontAlgn="base">
        <a:lnSpc>
          <a:spcPct val="90000"/>
        </a:lnSpc>
        <a:spcBef>
          <a:spcPct val="0"/>
        </a:spcBef>
        <a:spcAft>
          <a:spcPct val="0"/>
        </a:spcAft>
        <a:defRPr sz="3575">
          <a:solidFill>
            <a:schemeClr val="tx1"/>
          </a:solidFill>
          <a:latin typeface="Calibri Light" pitchFamily="34" charset="0"/>
        </a:defRPr>
      </a:lvl6pPr>
      <a:lvl7pPr marL="742950" algn="l" rtl="0" fontAlgn="base">
        <a:lnSpc>
          <a:spcPct val="90000"/>
        </a:lnSpc>
        <a:spcBef>
          <a:spcPct val="0"/>
        </a:spcBef>
        <a:spcAft>
          <a:spcPct val="0"/>
        </a:spcAft>
        <a:defRPr sz="3575">
          <a:solidFill>
            <a:schemeClr val="tx1"/>
          </a:solidFill>
          <a:latin typeface="Calibri Light" pitchFamily="34" charset="0"/>
        </a:defRPr>
      </a:lvl7pPr>
      <a:lvl8pPr marL="1114425" algn="l" rtl="0" fontAlgn="base">
        <a:lnSpc>
          <a:spcPct val="90000"/>
        </a:lnSpc>
        <a:spcBef>
          <a:spcPct val="0"/>
        </a:spcBef>
        <a:spcAft>
          <a:spcPct val="0"/>
        </a:spcAft>
        <a:defRPr sz="3575">
          <a:solidFill>
            <a:schemeClr val="tx1"/>
          </a:solidFill>
          <a:latin typeface="Calibri Light" pitchFamily="34" charset="0"/>
        </a:defRPr>
      </a:lvl8pPr>
      <a:lvl9pPr marL="1485900" algn="l" rtl="0" fontAlgn="base">
        <a:lnSpc>
          <a:spcPct val="90000"/>
        </a:lnSpc>
        <a:spcBef>
          <a:spcPct val="0"/>
        </a:spcBef>
        <a:spcAft>
          <a:spcPct val="0"/>
        </a:spcAft>
        <a:defRPr sz="3575">
          <a:solidFill>
            <a:schemeClr val="tx1"/>
          </a:solidFill>
          <a:latin typeface="Calibri Light" pitchFamily="34" charset="0"/>
        </a:defRPr>
      </a:lvl9pPr>
    </p:titleStyle>
    <p:bodyStyle>
      <a:lvl1pPr marL="185738" indent="-185738" algn="l" rtl="0" eaLnBrk="0" fontAlgn="base" hangingPunct="0">
        <a:lnSpc>
          <a:spcPct val="90000"/>
        </a:lnSpc>
        <a:spcBef>
          <a:spcPts val="813"/>
        </a:spcBef>
        <a:spcAft>
          <a:spcPct val="0"/>
        </a:spcAft>
        <a:buFont typeface="Arial" panose="020B0604020202020204" pitchFamily="34" charset="0"/>
        <a:buChar char="•"/>
        <a:defRPr sz="2275" kern="1200">
          <a:solidFill>
            <a:schemeClr val="tx1"/>
          </a:solidFill>
          <a:latin typeface="+mn-lt"/>
          <a:ea typeface="+mn-ea"/>
          <a:cs typeface="+mn-cs"/>
        </a:defRPr>
      </a:lvl1pPr>
      <a:lvl2pPr marL="557213" indent="-185738" algn="l" rtl="0" eaLnBrk="0" fontAlgn="base" hangingPunct="0">
        <a:lnSpc>
          <a:spcPct val="90000"/>
        </a:lnSpc>
        <a:spcBef>
          <a:spcPts val="406"/>
        </a:spcBef>
        <a:spcAft>
          <a:spcPct val="0"/>
        </a:spcAft>
        <a:buFont typeface="Arial" panose="020B0604020202020204" pitchFamily="34" charset="0"/>
        <a:buChar char="•"/>
        <a:defRPr sz="1950" kern="1200">
          <a:solidFill>
            <a:schemeClr val="tx1"/>
          </a:solidFill>
          <a:latin typeface="+mn-lt"/>
          <a:ea typeface="+mn-ea"/>
          <a:cs typeface="+mn-cs"/>
        </a:defRPr>
      </a:lvl2pPr>
      <a:lvl3pPr marL="928688" indent="-185738" algn="l" rtl="0" eaLnBrk="0" fontAlgn="base" hangingPunct="0">
        <a:lnSpc>
          <a:spcPct val="90000"/>
        </a:lnSpc>
        <a:spcBef>
          <a:spcPts val="406"/>
        </a:spcBef>
        <a:spcAft>
          <a:spcPct val="0"/>
        </a:spcAft>
        <a:buFont typeface="Arial" panose="020B0604020202020204" pitchFamily="34" charset="0"/>
        <a:buChar char="•"/>
        <a:defRPr sz="1625" kern="1200">
          <a:solidFill>
            <a:schemeClr val="tx1"/>
          </a:solidFill>
          <a:latin typeface="+mn-lt"/>
          <a:ea typeface="+mn-ea"/>
          <a:cs typeface="+mn-cs"/>
        </a:defRPr>
      </a:lvl3pPr>
      <a:lvl4pPr marL="1300163" indent="-185738" algn="l" rtl="0" eaLnBrk="0" fontAlgn="base" hangingPunct="0">
        <a:lnSpc>
          <a:spcPct val="90000"/>
        </a:lnSpc>
        <a:spcBef>
          <a:spcPts val="406"/>
        </a:spcBef>
        <a:spcAft>
          <a:spcPct val="0"/>
        </a:spcAft>
        <a:buFont typeface="Arial" panose="020B0604020202020204" pitchFamily="34" charset="0"/>
        <a:buChar char="•"/>
        <a:defRPr kern="1200">
          <a:solidFill>
            <a:schemeClr val="tx1"/>
          </a:solidFill>
          <a:latin typeface="+mn-lt"/>
          <a:ea typeface="+mn-ea"/>
          <a:cs typeface="+mn-cs"/>
        </a:defRPr>
      </a:lvl4pPr>
      <a:lvl5pPr marL="1671638" indent="-185738" algn="l" rtl="0" eaLnBrk="0" fontAlgn="base" hangingPunct="0">
        <a:lnSpc>
          <a:spcPct val="90000"/>
        </a:lnSpc>
        <a:spcBef>
          <a:spcPts val="406"/>
        </a:spcBef>
        <a:spcAft>
          <a:spcPct val="0"/>
        </a:spcAft>
        <a:buFont typeface="Arial" panose="020B0604020202020204" pitchFamily="34" charset="0"/>
        <a:buChar char="•"/>
        <a:defRPr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P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6"/>
          <p:cNvSpPr txBox="1">
            <a:spLocks noGrp="1"/>
          </p:cNvSpPr>
          <p:nvPr>
            <p:ph type="body" idx="1"/>
          </p:nvPr>
        </p:nvSpPr>
        <p:spPr>
          <a:xfrm>
            <a:off x="681039"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9pPr>
          </a:lstStyle>
          <a:p>
            <a:pPr defTabSz="838688">
              <a:buClr>
                <a:srgbClr val="000000"/>
              </a:buClr>
            </a:pPr>
            <a:endParaRPr lang="es-PE" kern="0"/>
          </a:p>
        </p:txBody>
      </p:sp>
      <p:sp>
        <p:nvSpPr>
          <p:cNvPr id="84" name="Google Shape;84;p36"/>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9pPr>
          </a:lstStyle>
          <a:p>
            <a:pPr defTabSz="838688">
              <a:buClr>
                <a:srgbClr val="000000"/>
              </a:buClr>
            </a:pPr>
            <a:endParaRPr lang="es-PE" kern="0"/>
          </a:p>
        </p:txBody>
      </p:sp>
      <p:sp>
        <p:nvSpPr>
          <p:cNvPr id="85" name="Google Shape;85;p3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1" b="0" i="0" u="none" strike="noStrike" cap="none">
                <a:solidFill>
                  <a:srgbClr val="888888"/>
                </a:solidFill>
                <a:latin typeface="Calibri"/>
                <a:ea typeface="Calibri"/>
                <a:cs typeface="Calibri"/>
                <a:sym typeface="Calibri"/>
              </a:defRPr>
            </a:lvl1pPr>
            <a:lvl2pPr marL="0" marR="0" lvl="1" indent="0" algn="r" rtl="0">
              <a:spcBef>
                <a:spcPts val="0"/>
              </a:spcBef>
              <a:buNone/>
              <a:defRPr sz="1101" b="0" i="0" u="none" strike="noStrike" cap="none">
                <a:solidFill>
                  <a:srgbClr val="888888"/>
                </a:solidFill>
                <a:latin typeface="Calibri"/>
                <a:ea typeface="Calibri"/>
                <a:cs typeface="Calibri"/>
                <a:sym typeface="Calibri"/>
              </a:defRPr>
            </a:lvl2pPr>
            <a:lvl3pPr marL="0" marR="0" lvl="2" indent="0" algn="r" rtl="0">
              <a:spcBef>
                <a:spcPts val="0"/>
              </a:spcBef>
              <a:buNone/>
              <a:defRPr sz="1101" b="0" i="0" u="none" strike="noStrike" cap="none">
                <a:solidFill>
                  <a:srgbClr val="888888"/>
                </a:solidFill>
                <a:latin typeface="Calibri"/>
                <a:ea typeface="Calibri"/>
                <a:cs typeface="Calibri"/>
                <a:sym typeface="Calibri"/>
              </a:defRPr>
            </a:lvl3pPr>
            <a:lvl4pPr marL="0" marR="0" lvl="3" indent="0" algn="r" rtl="0">
              <a:spcBef>
                <a:spcPts val="0"/>
              </a:spcBef>
              <a:buNone/>
              <a:defRPr sz="1101" b="0" i="0" u="none" strike="noStrike" cap="none">
                <a:solidFill>
                  <a:srgbClr val="888888"/>
                </a:solidFill>
                <a:latin typeface="Calibri"/>
                <a:ea typeface="Calibri"/>
                <a:cs typeface="Calibri"/>
                <a:sym typeface="Calibri"/>
              </a:defRPr>
            </a:lvl4pPr>
            <a:lvl5pPr marL="0" marR="0" lvl="4" indent="0" algn="r" rtl="0">
              <a:spcBef>
                <a:spcPts val="0"/>
              </a:spcBef>
              <a:buNone/>
              <a:defRPr sz="1101" b="0" i="0" u="none" strike="noStrike" cap="none">
                <a:solidFill>
                  <a:srgbClr val="888888"/>
                </a:solidFill>
                <a:latin typeface="Calibri"/>
                <a:ea typeface="Calibri"/>
                <a:cs typeface="Calibri"/>
                <a:sym typeface="Calibri"/>
              </a:defRPr>
            </a:lvl5pPr>
            <a:lvl6pPr marL="0" marR="0" lvl="5" indent="0" algn="r" rtl="0">
              <a:spcBef>
                <a:spcPts val="0"/>
              </a:spcBef>
              <a:buNone/>
              <a:defRPr sz="1101" b="0" i="0" u="none" strike="noStrike" cap="none">
                <a:solidFill>
                  <a:srgbClr val="888888"/>
                </a:solidFill>
                <a:latin typeface="Calibri"/>
                <a:ea typeface="Calibri"/>
                <a:cs typeface="Calibri"/>
                <a:sym typeface="Calibri"/>
              </a:defRPr>
            </a:lvl6pPr>
            <a:lvl7pPr marL="0" marR="0" lvl="6" indent="0" algn="r" rtl="0">
              <a:spcBef>
                <a:spcPts val="0"/>
              </a:spcBef>
              <a:buNone/>
              <a:defRPr sz="1101" b="0" i="0" u="none" strike="noStrike" cap="none">
                <a:solidFill>
                  <a:srgbClr val="888888"/>
                </a:solidFill>
                <a:latin typeface="Calibri"/>
                <a:ea typeface="Calibri"/>
                <a:cs typeface="Calibri"/>
                <a:sym typeface="Calibri"/>
              </a:defRPr>
            </a:lvl7pPr>
            <a:lvl8pPr marL="0" marR="0" lvl="7" indent="0" algn="r" rtl="0">
              <a:spcBef>
                <a:spcPts val="0"/>
              </a:spcBef>
              <a:buNone/>
              <a:defRPr sz="1101" b="0" i="0" u="none" strike="noStrike" cap="none">
                <a:solidFill>
                  <a:srgbClr val="888888"/>
                </a:solidFill>
                <a:latin typeface="Calibri"/>
                <a:ea typeface="Calibri"/>
                <a:cs typeface="Calibri"/>
                <a:sym typeface="Calibri"/>
              </a:defRPr>
            </a:lvl8pPr>
            <a:lvl9pPr marL="0" marR="0" lvl="8" indent="0" algn="r" rtl="0">
              <a:spcBef>
                <a:spcPts val="0"/>
              </a:spcBef>
              <a:buNone/>
              <a:defRPr sz="1101" b="0" i="0" u="none" strike="noStrike" cap="none">
                <a:solidFill>
                  <a:srgbClr val="888888"/>
                </a:solidFill>
                <a:latin typeface="Calibri"/>
                <a:ea typeface="Calibri"/>
                <a:cs typeface="Calibri"/>
                <a:sym typeface="Calibri"/>
              </a:defRPr>
            </a:lvl9pPr>
          </a:lstStyle>
          <a:p>
            <a:pPr defTabSz="838688">
              <a:buClr>
                <a:srgbClr val="000000"/>
              </a:buClr>
            </a:pPr>
            <a:fld id="{00000000-1234-1234-1234-123412341234}" type="slidenum">
              <a:rPr lang="es-PE" kern="0" smtClean="0"/>
              <a:pPr defTabSz="838688">
                <a:buClr>
                  <a:srgbClr val="000000"/>
                </a:buClr>
              </a:pPr>
              <a:t>‹Nº›</a:t>
            </a:fld>
            <a:endParaRPr lang="es-PE" kern="0"/>
          </a:p>
        </p:txBody>
      </p:sp>
    </p:spTree>
    <p:extLst>
      <p:ext uri="{BB962C8B-B14F-4D97-AF65-F5344CB8AC3E}">
        <p14:creationId xmlns:p14="http://schemas.microsoft.com/office/powerpoint/2010/main" val="398459028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a:buClr>
                <a:srgbClr val="000000"/>
              </a:buClr>
              <a:buFont typeface="Arial"/>
              <a:buNone/>
            </a:pPr>
            <a:endParaRPr kern="0" dirty="0"/>
          </a:p>
        </p:txBody>
      </p:sp>
      <p:sp>
        <p:nvSpPr>
          <p:cNvPr id="84" name="Google Shape;84;p3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a:buClr>
                <a:srgbClr val="000000"/>
              </a:buClr>
              <a:buFont typeface="Arial"/>
              <a:buNone/>
            </a:pPr>
            <a:endParaRPr kern="0" dirty="0"/>
          </a:p>
        </p:txBody>
      </p:sp>
      <p:sp>
        <p:nvSpPr>
          <p:cNvPr id="85" name="Google Shape;85;p3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914400">
              <a:buClr>
                <a:srgbClr val="000000"/>
              </a:buClr>
              <a:buFont typeface="Arial"/>
              <a:buNone/>
            </a:pPr>
            <a:fld id="{00000000-1234-1234-1234-123412341234}" type="slidenum">
              <a:rPr lang="es-PE" kern="0"/>
              <a:pPr defTabSz="914400">
                <a:buClr>
                  <a:srgbClr val="000000"/>
                </a:buClr>
                <a:buFont typeface="Arial"/>
                <a:buNone/>
              </a:pPr>
              <a:t>‹Nº›</a:t>
            </a:fld>
            <a:endParaRPr kern="0" dirty="0"/>
          </a:p>
        </p:txBody>
      </p:sp>
    </p:spTree>
    <p:extLst>
      <p:ext uri="{BB962C8B-B14F-4D97-AF65-F5344CB8AC3E}">
        <p14:creationId xmlns:p14="http://schemas.microsoft.com/office/powerpoint/2010/main" val="4259354258"/>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681039" y="365128"/>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6"/>
          <p:cNvSpPr txBox="1">
            <a:spLocks noGrp="1"/>
          </p:cNvSpPr>
          <p:nvPr>
            <p:ph type="body" idx="1"/>
          </p:nvPr>
        </p:nvSpPr>
        <p:spPr>
          <a:xfrm>
            <a:off x="681039"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9pPr>
          </a:lstStyle>
          <a:p>
            <a:pPr defTabSz="838688">
              <a:buClr>
                <a:srgbClr val="000000"/>
              </a:buClr>
            </a:pPr>
            <a:endParaRPr lang="es-PE" kern="0"/>
          </a:p>
        </p:txBody>
      </p:sp>
      <p:sp>
        <p:nvSpPr>
          <p:cNvPr id="84" name="Google Shape;84;p36"/>
          <p:cNvSpPr txBox="1">
            <a:spLocks noGrp="1"/>
          </p:cNvSpPr>
          <p:nvPr>
            <p:ph type="ftr" idx="11"/>
          </p:nvPr>
        </p:nvSpPr>
        <p:spPr>
          <a:xfrm>
            <a:off x="3281364"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51" b="0" i="0" u="none" strike="noStrike" cap="none">
                <a:solidFill>
                  <a:schemeClr val="dk1"/>
                </a:solidFill>
                <a:latin typeface="Calibri"/>
                <a:ea typeface="Calibri"/>
                <a:cs typeface="Calibri"/>
                <a:sym typeface="Calibri"/>
              </a:defRPr>
            </a:lvl9pPr>
          </a:lstStyle>
          <a:p>
            <a:pPr defTabSz="838688">
              <a:buClr>
                <a:srgbClr val="000000"/>
              </a:buClr>
            </a:pPr>
            <a:endParaRPr lang="es-PE" kern="0"/>
          </a:p>
        </p:txBody>
      </p:sp>
      <p:sp>
        <p:nvSpPr>
          <p:cNvPr id="85" name="Google Shape;85;p3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1" b="0" i="0" u="none" strike="noStrike" cap="none">
                <a:solidFill>
                  <a:srgbClr val="888888"/>
                </a:solidFill>
                <a:latin typeface="Calibri"/>
                <a:ea typeface="Calibri"/>
                <a:cs typeface="Calibri"/>
                <a:sym typeface="Calibri"/>
              </a:defRPr>
            </a:lvl1pPr>
            <a:lvl2pPr marL="0" marR="0" lvl="1" indent="0" algn="r" rtl="0">
              <a:spcBef>
                <a:spcPts val="0"/>
              </a:spcBef>
              <a:buNone/>
              <a:defRPr sz="1101" b="0" i="0" u="none" strike="noStrike" cap="none">
                <a:solidFill>
                  <a:srgbClr val="888888"/>
                </a:solidFill>
                <a:latin typeface="Calibri"/>
                <a:ea typeface="Calibri"/>
                <a:cs typeface="Calibri"/>
                <a:sym typeface="Calibri"/>
              </a:defRPr>
            </a:lvl2pPr>
            <a:lvl3pPr marL="0" marR="0" lvl="2" indent="0" algn="r" rtl="0">
              <a:spcBef>
                <a:spcPts val="0"/>
              </a:spcBef>
              <a:buNone/>
              <a:defRPr sz="1101" b="0" i="0" u="none" strike="noStrike" cap="none">
                <a:solidFill>
                  <a:srgbClr val="888888"/>
                </a:solidFill>
                <a:latin typeface="Calibri"/>
                <a:ea typeface="Calibri"/>
                <a:cs typeface="Calibri"/>
                <a:sym typeface="Calibri"/>
              </a:defRPr>
            </a:lvl3pPr>
            <a:lvl4pPr marL="0" marR="0" lvl="3" indent="0" algn="r" rtl="0">
              <a:spcBef>
                <a:spcPts val="0"/>
              </a:spcBef>
              <a:buNone/>
              <a:defRPr sz="1101" b="0" i="0" u="none" strike="noStrike" cap="none">
                <a:solidFill>
                  <a:srgbClr val="888888"/>
                </a:solidFill>
                <a:latin typeface="Calibri"/>
                <a:ea typeface="Calibri"/>
                <a:cs typeface="Calibri"/>
                <a:sym typeface="Calibri"/>
              </a:defRPr>
            </a:lvl4pPr>
            <a:lvl5pPr marL="0" marR="0" lvl="4" indent="0" algn="r" rtl="0">
              <a:spcBef>
                <a:spcPts val="0"/>
              </a:spcBef>
              <a:buNone/>
              <a:defRPr sz="1101" b="0" i="0" u="none" strike="noStrike" cap="none">
                <a:solidFill>
                  <a:srgbClr val="888888"/>
                </a:solidFill>
                <a:latin typeface="Calibri"/>
                <a:ea typeface="Calibri"/>
                <a:cs typeface="Calibri"/>
                <a:sym typeface="Calibri"/>
              </a:defRPr>
            </a:lvl5pPr>
            <a:lvl6pPr marL="0" marR="0" lvl="5" indent="0" algn="r" rtl="0">
              <a:spcBef>
                <a:spcPts val="0"/>
              </a:spcBef>
              <a:buNone/>
              <a:defRPr sz="1101" b="0" i="0" u="none" strike="noStrike" cap="none">
                <a:solidFill>
                  <a:srgbClr val="888888"/>
                </a:solidFill>
                <a:latin typeface="Calibri"/>
                <a:ea typeface="Calibri"/>
                <a:cs typeface="Calibri"/>
                <a:sym typeface="Calibri"/>
              </a:defRPr>
            </a:lvl6pPr>
            <a:lvl7pPr marL="0" marR="0" lvl="6" indent="0" algn="r" rtl="0">
              <a:spcBef>
                <a:spcPts val="0"/>
              </a:spcBef>
              <a:buNone/>
              <a:defRPr sz="1101" b="0" i="0" u="none" strike="noStrike" cap="none">
                <a:solidFill>
                  <a:srgbClr val="888888"/>
                </a:solidFill>
                <a:latin typeface="Calibri"/>
                <a:ea typeface="Calibri"/>
                <a:cs typeface="Calibri"/>
                <a:sym typeface="Calibri"/>
              </a:defRPr>
            </a:lvl7pPr>
            <a:lvl8pPr marL="0" marR="0" lvl="7" indent="0" algn="r" rtl="0">
              <a:spcBef>
                <a:spcPts val="0"/>
              </a:spcBef>
              <a:buNone/>
              <a:defRPr sz="1101" b="0" i="0" u="none" strike="noStrike" cap="none">
                <a:solidFill>
                  <a:srgbClr val="888888"/>
                </a:solidFill>
                <a:latin typeface="Calibri"/>
                <a:ea typeface="Calibri"/>
                <a:cs typeface="Calibri"/>
                <a:sym typeface="Calibri"/>
              </a:defRPr>
            </a:lvl8pPr>
            <a:lvl9pPr marL="0" marR="0" lvl="8" indent="0" algn="r" rtl="0">
              <a:spcBef>
                <a:spcPts val="0"/>
              </a:spcBef>
              <a:buNone/>
              <a:defRPr sz="1101" b="0" i="0" u="none" strike="noStrike" cap="none">
                <a:solidFill>
                  <a:srgbClr val="888888"/>
                </a:solidFill>
                <a:latin typeface="Calibri"/>
                <a:ea typeface="Calibri"/>
                <a:cs typeface="Calibri"/>
                <a:sym typeface="Calibri"/>
              </a:defRPr>
            </a:lvl9pPr>
          </a:lstStyle>
          <a:p>
            <a:pPr defTabSz="838688">
              <a:buClr>
                <a:srgbClr val="000000"/>
              </a:buClr>
            </a:pPr>
            <a:fld id="{00000000-1234-1234-1234-123412341234}" type="slidenum">
              <a:rPr lang="es-PE" kern="0" smtClean="0"/>
              <a:pPr defTabSz="838688">
                <a:buClr>
                  <a:srgbClr val="000000"/>
                </a:buClr>
              </a:pPr>
              <a:t>‹Nº›</a:t>
            </a:fld>
            <a:endParaRPr lang="es-PE" kern="0"/>
          </a:p>
        </p:txBody>
      </p:sp>
    </p:spTree>
    <p:extLst>
      <p:ext uri="{BB962C8B-B14F-4D97-AF65-F5344CB8AC3E}">
        <p14:creationId xmlns:p14="http://schemas.microsoft.com/office/powerpoint/2010/main" val="1072335801"/>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5.em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www.minsa.gob.pe/reunis/?op=2&amp;niv=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7.png"/><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4.emf"/><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www.minsa.gob.pe/reunis/?op=2&amp;niv=2&amp;tbl=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5.emf"/><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6.emf"/><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3.emf"/></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www.minsa.gob.pe/reunis/?op=2&amp;niv=2&amp;tbl=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8.emf"/></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5.emf"/></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7.emf"/></Relationships>
</file>

<file path=ppt/slides/_rels/slide5.xml.rels><?xml version="1.0" encoding="UTF-8" standalone="yes"?>
<Relationships xmlns="http://schemas.openxmlformats.org/package/2006/relationships"><Relationship Id="rId3" Type="http://schemas.openxmlformats.org/officeDocument/2006/relationships/hyperlink" Target="https://www.minsa.gob.pe/reunis/?op=2&amp;niv=2&amp;tbl=3"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69.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70.emf"/><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71.emf"/><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72.emf"/><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73.emf"/><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74.emf"/><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2.xml"/><Relationship Id="rId5" Type="http://schemas.openxmlformats.org/officeDocument/2006/relationships/image" Target="../media/image75.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image" Target="../media/image76.emf"/></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bvs.minsa.gob.pe/manuales-del-sistema-de-informacion-hi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3000" r="-13000"/>
          </a:stretch>
        </a:blipFill>
        <a:effectLst/>
      </p:bgPr>
    </p:bg>
    <p:spTree>
      <p:nvGrpSpPr>
        <p:cNvPr id="1" name=""/>
        <p:cNvGrpSpPr/>
        <p:nvPr/>
      </p:nvGrpSpPr>
      <p:grpSpPr>
        <a:xfrm>
          <a:off x="0" y="0"/>
          <a:ext cx="0" cy="0"/>
          <a:chOff x="0" y="0"/>
          <a:chExt cx="0" cy="0"/>
        </a:xfrm>
      </p:grpSpPr>
      <p:grpSp>
        <p:nvGrpSpPr>
          <p:cNvPr id="10" name="Grupo 9"/>
          <p:cNvGrpSpPr>
            <a:grpSpLocks/>
          </p:cNvGrpSpPr>
          <p:nvPr/>
        </p:nvGrpSpPr>
        <p:grpSpPr bwMode="auto">
          <a:xfrm>
            <a:off x="0" y="1924864"/>
            <a:ext cx="4056844" cy="1978625"/>
            <a:chOff x="-1" y="1837834"/>
            <a:chExt cx="4992298" cy="2824151"/>
          </a:xfrm>
        </p:grpSpPr>
        <p:sp>
          <p:nvSpPr>
            <p:cNvPr id="9" name="Recortar rectángulo de esquina sencilla 8"/>
            <p:cNvSpPr/>
            <p:nvPr/>
          </p:nvSpPr>
          <p:spPr>
            <a:xfrm flipV="1">
              <a:off x="-1" y="1837834"/>
              <a:ext cx="4992298" cy="2824151"/>
            </a:xfrm>
            <a:prstGeom prst="snip1Rect">
              <a:avLst>
                <a:gd name="adj" fmla="val 475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eaLnBrk="0" fontAlgn="base" hangingPunct="0">
                <a:spcBef>
                  <a:spcPct val="0"/>
                </a:spcBef>
                <a:spcAft>
                  <a:spcPct val="0"/>
                </a:spcAft>
                <a:defRPr/>
              </a:pPr>
              <a:endParaRPr lang="es-PE" sz="1463">
                <a:solidFill>
                  <a:prstClr val="white"/>
                </a:solidFill>
              </a:endParaRPr>
            </a:p>
          </p:txBody>
        </p:sp>
        <p:sp>
          <p:nvSpPr>
            <p:cNvPr id="3080" name="Rectángulo 6"/>
            <p:cNvSpPr>
              <a:spLocks noChangeArrowheads="1"/>
            </p:cNvSpPr>
            <p:nvPr/>
          </p:nvSpPr>
          <p:spPr bwMode="auto">
            <a:xfrm>
              <a:off x="-1" y="2149476"/>
              <a:ext cx="4808843" cy="12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742950" eaLnBrk="0" fontAlgn="base" hangingPunct="0">
                <a:lnSpc>
                  <a:spcPct val="100000"/>
                </a:lnSpc>
                <a:spcBef>
                  <a:spcPct val="0"/>
                </a:spcBef>
                <a:spcAft>
                  <a:spcPct val="0"/>
                </a:spcAft>
                <a:buNone/>
              </a:pPr>
              <a:r>
                <a:rPr lang="es-ES" altLang="es-PE" sz="2000" b="1" dirty="0">
                  <a:solidFill>
                    <a:srgbClr val="2E75B6"/>
                  </a:solidFill>
                </a:rPr>
                <a:t>REGISTRO Y CODIFICACION DE LA ATENCION EN LA CONSULTA EXTERNA – HIS MINSA</a:t>
              </a:r>
            </a:p>
          </p:txBody>
        </p:sp>
      </p:grpSp>
      <p:pic>
        <p:nvPicPr>
          <p:cNvPr id="3076" name="Imagen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803" y="366937"/>
            <a:ext cx="1443336" cy="303113"/>
          </a:xfrm>
          <a:prstGeom prst="rect">
            <a:avLst/>
          </a:prstGeom>
          <a:noFill/>
          <a:ln>
            <a:noFill/>
          </a:ln>
        </p:spPr>
      </p:pic>
      <p:sp>
        <p:nvSpPr>
          <p:cNvPr id="8" name="Rectángulo 5"/>
          <p:cNvSpPr>
            <a:spLocks noChangeArrowheads="1"/>
          </p:cNvSpPr>
          <p:nvPr/>
        </p:nvSpPr>
        <p:spPr bwMode="auto">
          <a:xfrm>
            <a:off x="0" y="3179468"/>
            <a:ext cx="3010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PE" altLang="es-PE" sz="1400" b="1" dirty="0">
                <a:solidFill>
                  <a:srgbClr val="33AFB8"/>
                </a:solidFill>
              </a:rPr>
              <a:t>DIRECCION DE PREVENCION Y CONTROL DEL CANCER</a:t>
            </a:r>
          </a:p>
        </p:txBody>
      </p:sp>
      <p:sp>
        <p:nvSpPr>
          <p:cNvPr id="4" name="Recortar rectángulo de esquina sencilla 8">
            <a:extLst>
              <a:ext uri="{FF2B5EF4-FFF2-40B4-BE49-F238E27FC236}">
                <a16:creationId xmlns:a16="http://schemas.microsoft.com/office/drawing/2014/main" id="{22EF5DDC-1E13-E808-486F-AAAD8F0FE75F}"/>
              </a:ext>
            </a:extLst>
          </p:cNvPr>
          <p:cNvSpPr/>
          <p:nvPr/>
        </p:nvSpPr>
        <p:spPr bwMode="auto">
          <a:xfrm rot="10800000" flipV="1">
            <a:off x="7668666" y="5755341"/>
            <a:ext cx="2237334" cy="1102659"/>
          </a:xfrm>
          <a:prstGeom prst="snip1Rect">
            <a:avLst>
              <a:gd name="adj" fmla="val 475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eaLnBrk="0" fontAlgn="base" hangingPunct="0">
              <a:spcBef>
                <a:spcPct val="0"/>
              </a:spcBef>
              <a:spcAft>
                <a:spcPct val="0"/>
              </a:spcAft>
              <a:defRPr/>
            </a:pPr>
            <a:endParaRPr lang="es-PE" sz="1463">
              <a:solidFill>
                <a:prstClr val="white"/>
              </a:solidFill>
            </a:endParaRPr>
          </a:p>
        </p:txBody>
      </p:sp>
      <p:pic>
        <p:nvPicPr>
          <p:cNvPr id="6" name="Imagen 1">
            <a:extLst>
              <a:ext uri="{FF2B5EF4-FFF2-40B4-BE49-F238E27FC236}">
                <a16:creationId xmlns:a16="http://schemas.microsoft.com/office/drawing/2014/main" id="{0B90DAC5-BD10-92F2-EB10-B5C1D855DC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1459" y="5934402"/>
            <a:ext cx="12763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39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3"/>
          <a:stretch>
            <a:fillRect/>
          </a:stretch>
        </p:blipFill>
        <p:spPr>
          <a:xfrm>
            <a:off x="506600" y="2038595"/>
            <a:ext cx="8982942" cy="2231349"/>
          </a:xfrm>
          <a:prstGeom prst="rect">
            <a:avLst/>
          </a:prstGeom>
        </p:spPr>
      </p:pic>
      <p:pic>
        <p:nvPicPr>
          <p:cNvPr id="8" name="Imagen 7"/>
          <p:cNvPicPr/>
          <p:nvPr/>
        </p:nvPicPr>
        <p:blipFill rotWithShape="1">
          <a:blip r:embed="rId4">
            <a:extLst>
              <a:ext uri="{28A0092B-C50C-407E-A947-70E740481C1C}">
                <a14:useLocalDpi xmlns:a14="http://schemas.microsoft.com/office/drawing/2010/main" val="0"/>
              </a:ext>
            </a:extLst>
          </a:blip>
          <a:srcRect t="-78" r="54095"/>
          <a:stretch/>
        </p:blipFill>
        <p:spPr bwMode="auto">
          <a:xfrm>
            <a:off x="204624" y="242620"/>
            <a:ext cx="2894780" cy="513565"/>
          </a:xfrm>
          <a:prstGeom prst="rect">
            <a:avLst/>
          </a:prstGeom>
          <a:noFill/>
        </p:spPr>
      </p:pic>
      <p:sp>
        <p:nvSpPr>
          <p:cNvPr id="10" name="Título 1"/>
          <p:cNvSpPr txBox="1">
            <a:spLocks/>
          </p:cNvSpPr>
          <p:nvPr/>
        </p:nvSpPr>
        <p:spPr>
          <a:xfrm>
            <a:off x="992735" y="1050309"/>
            <a:ext cx="7804561" cy="74240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553" b="1" dirty="0">
                <a:solidFill>
                  <a:srgbClr val="1E88E0"/>
                </a:solidFill>
                <a:latin typeface="Calibri"/>
              </a:rPr>
              <a:t>CONSEJERÍA PREVENTIVA EN FACTORES DE RIESGO PARA EL CÁNCER</a:t>
            </a:r>
          </a:p>
        </p:txBody>
      </p:sp>
      <p:sp>
        <p:nvSpPr>
          <p:cNvPr id="14" name="Elipse 13"/>
          <p:cNvSpPr/>
          <p:nvPr/>
        </p:nvSpPr>
        <p:spPr>
          <a:xfrm>
            <a:off x="7828095" y="3298334"/>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5" name="Elipse 14"/>
          <p:cNvSpPr/>
          <p:nvPr/>
        </p:nvSpPr>
        <p:spPr>
          <a:xfrm>
            <a:off x="8248513" y="3298333"/>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6" name="Flecha: a la derecha 7">
            <a:extLst>
              <a:ext uri="{FF2B5EF4-FFF2-40B4-BE49-F238E27FC236}">
                <a16:creationId xmlns:a16="http://schemas.microsoft.com/office/drawing/2014/main" id="{54346A5F-2D91-361E-FC9A-2A71FCFF3882}"/>
              </a:ext>
            </a:extLst>
          </p:cNvPr>
          <p:cNvSpPr/>
          <p:nvPr/>
        </p:nvSpPr>
        <p:spPr>
          <a:xfrm flipH="1">
            <a:off x="9489541" y="3366704"/>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8" name="Rectángulo redondeado 17"/>
          <p:cNvSpPr/>
          <p:nvPr/>
        </p:nvSpPr>
        <p:spPr>
          <a:xfrm>
            <a:off x="5757759" y="4390167"/>
            <a:ext cx="3428293" cy="1433538"/>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dirty="0"/>
          </a:p>
        </p:txBody>
      </p:sp>
      <p:sp>
        <p:nvSpPr>
          <p:cNvPr id="19" name="CuadroTexto 18"/>
          <p:cNvSpPr txBox="1"/>
          <p:nvPr/>
        </p:nvSpPr>
        <p:spPr>
          <a:xfrm>
            <a:off x="5801947" y="4545766"/>
            <a:ext cx="3563707" cy="487569"/>
          </a:xfrm>
          <a:prstGeom prst="rect">
            <a:avLst/>
          </a:prstGeom>
          <a:noFill/>
        </p:spPr>
        <p:txBody>
          <a:bodyPr wrap="square" rtlCol="0">
            <a:spAutoFit/>
          </a:bodyPr>
          <a:lstStyle/>
          <a:p>
            <a:r>
              <a:rPr lang="es-ES" sz="1284" dirty="0"/>
              <a:t>CPMS. </a:t>
            </a:r>
            <a:r>
              <a:rPr lang="es-ES" sz="1284" b="1" dirty="0"/>
              <a:t>Consejería preventiva en factores de riesgo para el de cáncer </a:t>
            </a:r>
            <a:r>
              <a:rPr lang="es-ES" sz="1101" dirty="0"/>
              <a:t>: </a:t>
            </a:r>
            <a:r>
              <a:rPr lang="es-ES" sz="1284" b="1" dirty="0"/>
              <a:t>99402.08</a:t>
            </a:r>
          </a:p>
        </p:txBody>
      </p:sp>
      <p:sp>
        <p:nvSpPr>
          <p:cNvPr id="20" name="CuadroTexto 19"/>
          <p:cNvSpPr txBox="1"/>
          <p:nvPr/>
        </p:nvSpPr>
        <p:spPr>
          <a:xfrm>
            <a:off x="5801948" y="5130672"/>
            <a:ext cx="3499449" cy="487569"/>
          </a:xfrm>
          <a:prstGeom prst="rect">
            <a:avLst/>
          </a:prstGeom>
          <a:noFill/>
        </p:spPr>
        <p:txBody>
          <a:bodyPr wrap="square" rtlCol="0">
            <a:spAutoFit/>
          </a:bodyPr>
          <a:lstStyle/>
          <a:p>
            <a:r>
              <a:rPr lang="es-ES" sz="1284" dirty="0"/>
              <a:t>Nota: Se agrega en Lab “1” si es la primera consejería y “2” si es la segunda consejería</a:t>
            </a:r>
            <a:endParaRPr lang="es-PE" sz="1284" b="1" dirty="0"/>
          </a:p>
        </p:txBody>
      </p:sp>
      <p:graphicFrame>
        <p:nvGraphicFramePr>
          <p:cNvPr id="11" name="Tabla 10"/>
          <p:cNvGraphicFramePr>
            <a:graphicFrameLocks noGrp="1"/>
          </p:cNvGraphicFramePr>
          <p:nvPr>
            <p:extLst>
              <p:ext uri="{D42A27DB-BD31-4B8C-83A1-F6EECF244321}">
                <p14:modId xmlns:p14="http://schemas.microsoft.com/office/powerpoint/2010/main" val="1843370739"/>
              </p:ext>
            </p:extLst>
          </p:nvPr>
        </p:nvGraphicFramePr>
        <p:xfrm>
          <a:off x="625717" y="4464787"/>
          <a:ext cx="4947375" cy="1356464"/>
        </p:xfrm>
        <a:graphic>
          <a:graphicData uri="http://schemas.openxmlformats.org/drawingml/2006/table">
            <a:tbl>
              <a:tblPr firstRow="1" bandRow="1"/>
              <a:tblGrid>
                <a:gridCol w="1649125">
                  <a:extLst>
                    <a:ext uri="{9D8B030D-6E8A-4147-A177-3AD203B41FA5}">
                      <a16:colId xmlns:a16="http://schemas.microsoft.com/office/drawing/2014/main" val="20000"/>
                    </a:ext>
                  </a:extLst>
                </a:gridCol>
                <a:gridCol w="1649125">
                  <a:extLst>
                    <a:ext uri="{9D8B030D-6E8A-4147-A177-3AD203B41FA5}">
                      <a16:colId xmlns:a16="http://schemas.microsoft.com/office/drawing/2014/main" val="20001"/>
                    </a:ext>
                  </a:extLst>
                </a:gridCol>
                <a:gridCol w="1649125">
                  <a:extLst>
                    <a:ext uri="{9D8B030D-6E8A-4147-A177-3AD203B41FA5}">
                      <a16:colId xmlns:a16="http://schemas.microsoft.com/office/drawing/2014/main" val="20002"/>
                    </a:ext>
                  </a:extLst>
                </a:gridCol>
              </a:tblGrid>
              <a:tr h="353256">
                <a:tc>
                  <a:txBody>
                    <a:bodyPr/>
                    <a:lstStyle>
                      <a:lvl1pPr marL="0" algn="l" defTabSz="979140" rtl="0" eaLnBrk="1" latinLnBrk="0" hangingPunct="1">
                        <a:defRPr sz="1927" b="1" kern="1200">
                          <a:solidFill>
                            <a:schemeClr val="lt1"/>
                          </a:solidFill>
                          <a:latin typeface="Calibri" panose="020F0502020204030204"/>
                          <a:ea typeface=""/>
                          <a:cs typeface=""/>
                        </a:defRPr>
                      </a:lvl1pPr>
                      <a:lvl2pPr marL="489570" algn="l" defTabSz="979140" rtl="0" eaLnBrk="1" latinLnBrk="0" hangingPunct="1">
                        <a:defRPr sz="1927" b="1" kern="1200">
                          <a:solidFill>
                            <a:schemeClr val="lt1"/>
                          </a:solidFill>
                          <a:latin typeface="Calibri" panose="020F0502020204030204"/>
                          <a:ea typeface=""/>
                          <a:cs typeface=""/>
                        </a:defRPr>
                      </a:lvl2pPr>
                      <a:lvl3pPr marL="979140" algn="l" defTabSz="979140" rtl="0" eaLnBrk="1" latinLnBrk="0" hangingPunct="1">
                        <a:defRPr sz="1927" b="1" kern="1200">
                          <a:solidFill>
                            <a:schemeClr val="lt1"/>
                          </a:solidFill>
                          <a:latin typeface="Calibri" panose="020F0502020204030204"/>
                          <a:ea typeface=""/>
                          <a:cs typeface=""/>
                        </a:defRPr>
                      </a:lvl3pPr>
                      <a:lvl4pPr marL="1468709" algn="l" defTabSz="979140" rtl="0" eaLnBrk="1" latinLnBrk="0" hangingPunct="1">
                        <a:defRPr sz="1927" b="1" kern="1200">
                          <a:solidFill>
                            <a:schemeClr val="lt1"/>
                          </a:solidFill>
                          <a:latin typeface="Calibri" panose="020F0502020204030204"/>
                          <a:ea typeface=""/>
                          <a:cs typeface=""/>
                        </a:defRPr>
                      </a:lvl4pPr>
                      <a:lvl5pPr marL="1958279" algn="l" defTabSz="979140" rtl="0" eaLnBrk="1" latinLnBrk="0" hangingPunct="1">
                        <a:defRPr sz="1927" b="1" kern="1200">
                          <a:solidFill>
                            <a:schemeClr val="lt1"/>
                          </a:solidFill>
                          <a:latin typeface="Calibri" panose="020F0502020204030204"/>
                          <a:ea typeface=""/>
                          <a:cs typeface=""/>
                        </a:defRPr>
                      </a:lvl5pPr>
                      <a:lvl6pPr marL="2447849" algn="l" defTabSz="979140" rtl="0" eaLnBrk="1" latinLnBrk="0" hangingPunct="1">
                        <a:defRPr sz="1927" b="1" kern="1200">
                          <a:solidFill>
                            <a:schemeClr val="lt1"/>
                          </a:solidFill>
                          <a:latin typeface="Calibri" panose="020F0502020204030204"/>
                          <a:ea typeface=""/>
                          <a:cs typeface=""/>
                        </a:defRPr>
                      </a:lvl6pPr>
                      <a:lvl7pPr marL="2937419" algn="l" defTabSz="979140" rtl="0" eaLnBrk="1" latinLnBrk="0" hangingPunct="1">
                        <a:defRPr sz="1927" b="1" kern="1200">
                          <a:solidFill>
                            <a:schemeClr val="lt1"/>
                          </a:solidFill>
                          <a:latin typeface="Calibri" panose="020F0502020204030204"/>
                          <a:ea typeface=""/>
                          <a:cs typeface=""/>
                        </a:defRPr>
                      </a:lvl7pPr>
                      <a:lvl8pPr marL="3426988" algn="l" defTabSz="979140" rtl="0" eaLnBrk="1" latinLnBrk="0" hangingPunct="1">
                        <a:defRPr sz="1927" b="1" kern="1200">
                          <a:solidFill>
                            <a:schemeClr val="lt1"/>
                          </a:solidFill>
                          <a:latin typeface="Calibri" panose="020F0502020204030204"/>
                          <a:ea typeface=""/>
                          <a:cs typeface=""/>
                        </a:defRPr>
                      </a:lvl8pPr>
                      <a:lvl9pPr marL="3916558" algn="l" defTabSz="979140" rtl="0" eaLnBrk="1" latinLnBrk="0" hangingPunct="1">
                        <a:defRPr sz="1927" b="1" kern="1200">
                          <a:solidFill>
                            <a:schemeClr val="lt1"/>
                          </a:solidFill>
                          <a:latin typeface="Calibri" panose="020F0502020204030204"/>
                          <a:ea typeface=""/>
                          <a:cs typeface=""/>
                        </a:defRPr>
                      </a:lvl9pPr>
                    </a:lstStyle>
                    <a:p>
                      <a:pPr algn="ctr"/>
                      <a:r>
                        <a:rPr lang="es-PE" sz="1800" dirty="0"/>
                        <a:t>Actividad</a:t>
                      </a:r>
                    </a:p>
                  </a:txBody>
                  <a:tcPr marL="83873" marR="83873" marT="41936" marB="4193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79140" rtl="0" eaLnBrk="1" latinLnBrk="0" hangingPunct="1">
                        <a:defRPr sz="1927" b="1" kern="1200">
                          <a:solidFill>
                            <a:schemeClr val="lt1"/>
                          </a:solidFill>
                          <a:latin typeface="Calibri" panose="020F0502020204030204"/>
                          <a:ea typeface=""/>
                          <a:cs typeface=""/>
                        </a:defRPr>
                      </a:lvl1pPr>
                      <a:lvl2pPr marL="489570" algn="l" defTabSz="979140" rtl="0" eaLnBrk="1" latinLnBrk="0" hangingPunct="1">
                        <a:defRPr sz="1927" b="1" kern="1200">
                          <a:solidFill>
                            <a:schemeClr val="lt1"/>
                          </a:solidFill>
                          <a:latin typeface="Calibri" panose="020F0502020204030204"/>
                          <a:ea typeface=""/>
                          <a:cs typeface=""/>
                        </a:defRPr>
                      </a:lvl2pPr>
                      <a:lvl3pPr marL="979140" algn="l" defTabSz="979140" rtl="0" eaLnBrk="1" latinLnBrk="0" hangingPunct="1">
                        <a:defRPr sz="1927" b="1" kern="1200">
                          <a:solidFill>
                            <a:schemeClr val="lt1"/>
                          </a:solidFill>
                          <a:latin typeface="Calibri" panose="020F0502020204030204"/>
                          <a:ea typeface=""/>
                          <a:cs typeface=""/>
                        </a:defRPr>
                      </a:lvl3pPr>
                      <a:lvl4pPr marL="1468709" algn="l" defTabSz="979140" rtl="0" eaLnBrk="1" latinLnBrk="0" hangingPunct="1">
                        <a:defRPr sz="1927" b="1" kern="1200">
                          <a:solidFill>
                            <a:schemeClr val="lt1"/>
                          </a:solidFill>
                          <a:latin typeface="Calibri" panose="020F0502020204030204"/>
                          <a:ea typeface=""/>
                          <a:cs typeface=""/>
                        </a:defRPr>
                      </a:lvl4pPr>
                      <a:lvl5pPr marL="1958279" algn="l" defTabSz="979140" rtl="0" eaLnBrk="1" latinLnBrk="0" hangingPunct="1">
                        <a:defRPr sz="1927" b="1" kern="1200">
                          <a:solidFill>
                            <a:schemeClr val="lt1"/>
                          </a:solidFill>
                          <a:latin typeface="Calibri" panose="020F0502020204030204"/>
                          <a:ea typeface=""/>
                          <a:cs typeface=""/>
                        </a:defRPr>
                      </a:lvl5pPr>
                      <a:lvl6pPr marL="2447849" algn="l" defTabSz="979140" rtl="0" eaLnBrk="1" latinLnBrk="0" hangingPunct="1">
                        <a:defRPr sz="1927" b="1" kern="1200">
                          <a:solidFill>
                            <a:schemeClr val="lt1"/>
                          </a:solidFill>
                          <a:latin typeface="Calibri" panose="020F0502020204030204"/>
                          <a:ea typeface=""/>
                          <a:cs typeface=""/>
                        </a:defRPr>
                      </a:lvl6pPr>
                      <a:lvl7pPr marL="2937419" algn="l" defTabSz="979140" rtl="0" eaLnBrk="1" latinLnBrk="0" hangingPunct="1">
                        <a:defRPr sz="1927" b="1" kern="1200">
                          <a:solidFill>
                            <a:schemeClr val="lt1"/>
                          </a:solidFill>
                          <a:latin typeface="Calibri" panose="020F0502020204030204"/>
                          <a:ea typeface=""/>
                          <a:cs typeface=""/>
                        </a:defRPr>
                      </a:lvl7pPr>
                      <a:lvl8pPr marL="3426988" algn="l" defTabSz="979140" rtl="0" eaLnBrk="1" latinLnBrk="0" hangingPunct="1">
                        <a:defRPr sz="1927" b="1" kern="1200">
                          <a:solidFill>
                            <a:schemeClr val="lt1"/>
                          </a:solidFill>
                          <a:latin typeface="Calibri" panose="020F0502020204030204"/>
                          <a:ea typeface=""/>
                          <a:cs typeface=""/>
                        </a:defRPr>
                      </a:lvl8pPr>
                      <a:lvl9pPr marL="3916558" algn="l" defTabSz="979140" rtl="0" eaLnBrk="1" latinLnBrk="0" hangingPunct="1">
                        <a:defRPr sz="1927" b="1" kern="1200">
                          <a:solidFill>
                            <a:schemeClr val="lt1"/>
                          </a:solidFill>
                          <a:latin typeface="Calibri" panose="020F0502020204030204"/>
                          <a:ea typeface=""/>
                          <a:cs typeface=""/>
                        </a:defRPr>
                      </a:lvl9pPr>
                    </a:lstStyle>
                    <a:p>
                      <a:pPr algn="ctr"/>
                      <a:r>
                        <a:rPr lang="es-PE" sz="1800" dirty="0"/>
                        <a:t>Edad</a:t>
                      </a:r>
                    </a:p>
                  </a:txBody>
                  <a:tcPr marL="83873" marR="83873" marT="41936" marB="4193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79140" rtl="0" eaLnBrk="1" latinLnBrk="0" hangingPunct="1">
                        <a:defRPr sz="1927" b="1" kern="1200">
                          <a:solidFill>
                            <a:schemeClr val="lt1"/>
                          </a:solidFill>
                          <a:latin typeface="Calibri" panose="020F0502020204030204"/>
                          <a:ea typeface=""/>
                          <a:cs typeface=""/>
                        </a:defRPr>
                      </a:lvl1pPr>
                      <a:lvl2pPr marL="489570" algn="l" defTabSz="979140" rtl="0" eaLnBrk="1" latinLnBrk="0" hangingPunct="1">
                        <a:defRPr sz="1927" b="1" kern="1200">
                          <a:solidFill>
                            <a:schemeClr val="lt1"/>
                          </a:solidFill>
                          <a:latin typeface="Calibri" panose="020F0502020204030204"/>
                          <a:ea typeface=""/>
                          <a:cs typeface=""/>
                        </a:defRPr>
                      </a:lvl2pPr>
                      <a:lvl3pPr marL="979140" algn="l" defTabSz="979140" rtl="0" eaLnBrk="1" latinLnBrk="0" hangingPunct="1">
                        <a:defRPr sz="1927" b="1" kern="1200">
                          <a:solidFill>
                            <a:schemeClr val="lt1"/>
                          </a:solidFill>
                          <a:latin typeface="Calibri" panose="020F0502020204030204"/>
                          <a:ea typeface=""/>
                          <a:cs typeface=""/>
                        </a:defRPr>
                      </a:lvl3pPr>
                      <a:lvl4pPr marL="1468709" algn="l" defTabSz="979140" rtl="0" eaLnBrk="1" latinLnBrk="0" hangingPunct="1">
                        <a:defRPr sz="1927" b="1" kern="1200">
                          <a:solidFill>
                            <a:schemeClr val="lt1"/>
                          </a:solidFill>
                          <a:latin typeface="Calibri" panose="020F0502020204030204"/>
                          <a:ea typeface=""/>
                          <a:cs typeface=""/>
                        </a:defRPr>
                      </a:lvl4pPr>
                      <a:lvl5pPr marL="1958279" algn="l" defTabSz="979140" rtl="0" eaLnBrk="1" latinLnBrk="0" hangingPunct="1">
                        <a:defRPr sz="1927" b="1" kern="1200">
                          <a:solidFill>
                            <a:schemeClr val="lt1"/>
                          </a:solidFill>
                          <a:latin typeface="Calibri" panose="020F0502020204030204"/>
                          <a:ea typeface=""/>
                          <a:cs typeface=""/>
                        </a:defRPr>
                      </a:lvl5pPr>
                      <a:lvl6pPr marL="2447849" algn="l" defTabSz="979140" rtl="0" eaLnBrk="1" latinLnBrk="0" hangingPunct="1">
                        <a:defRPr sz="1927" b="1" kern="1200">
                          <a:solidFill>
                            <a:schemeClr val="lt1"/>
                          </a:solidFill>
                          <a:latin typeface="Calibri" panose="020F0502020204030204"/>
                          <a:ea typeface=""/>
                          <a:cs typeface=""/>
                        </a:defRPr>
                      </a:lvl6pPr>
                      <a:lvl7pPr marL="2937419" algn="l" defTabSz="979140" rtl="0" eaLnBrk="1" latinLnBrk="0" hangingPunct="1">
                        <a:defRPr sz="1927" b="1" kern="1200">
                          <a:solidFill>
                            <a:schemeClr val="lt1"/>
                          </a:solidFill>
                          <a:latin typeface="Calibri" panose="020F0502020204030204"/>
                          <a:ea typeface=""/>
                          <a:cs typeface=""/>
                        </a:defRPr>
                      </a:lvl7pPr>
                      <a:lvl8pPr marL="3426988" algn="l" defTabSz="979140" rtl="0" eaLnBrk="1" latinLnBrk="0" hangingPunct="1">
                        <a:defRPr sz="1927" b="1" kern="1200">
                          <a:solidFill>
                            <a:schemeClr val="lt1"/>
                          </a:solidFill>
                          <a:latin typeface="Calibri" panose="020F0502020204030204"/>
                          <a:ea typeface=""/>
                          <a:cs typeface=""/>
                        </a:defRPr>
                      </a:lvl8pPr>
                      <a:lvl9pPr marL="3916558" algn="l" defTabSz="979140" rtl="0" eaLnBrk="1" latinLnBrk="0" hangingPunct="1">
                        <a:defRPr sz="1927" b="1" kern="1200">
                          <a:solidFill>
                            <a:schemeClr val="lt1"/>
                          </a:solidFill>
                          <a:latin typeface="Calibri" panose="020F0502020204030204"/>
                          <a:ea typeface=""/>
                          <a:cs typeface=""/>
                        </a:defRPr>
                      </a:lvl9pPr>
                    </a:lstStyle>
                    <a:p>
                      <a:pPr algn="ctr"/>
                      <a:r>
                        <a:rPr lang="es-PE" sz="1800" dirty="0"/>
                        <a:t>Frecuencia </a:t>
                      </a:r>
                    </a:p>
                  </a:txBody>
                  <a:tcPr marL="83873" marR="83873" marT="41936" marB="4193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978514">
                <a:tc>
                  <a:txBody>
                    <a:bodyPr/>
                    <a:lstStyle>
                      <a:lvl1pPr marL="0" algn="l" defTabSz="979140" rtl="0" eaLnBrk="1" latinLnBrk="0" hangingPunct="1">
                        <a:defRPr sz="1927" kern="1200">
                          <a:solidFill>
                            <a:schemeClr val="dk1"/>
                          </a:solidFill>
                          <a:latin typeface="Calibri" panose="020F0502020204030204"/>
                          <a:ea typeface=""/>
                          <a:cs typeface=""/>
                        </a:defRPr>
                      </a:lvl1pPr>
                      <a:lvl2pPr marL="489570" algn="l" defTabSz="979140" rtl="0" eaLnBrk="1" latinLnBrk="0" hangingPunct="1">
                        <a:defRPr sz="1927" kern="1200">
                          <a:solidFill>
                            <a:schemeClr val="dk1"/>
                          </a:solidFill>
                          <a:latin typeface="Calibri" panose="020F0502020204030204"/>
                          <a:ea typeface=""/>
                          <a:cs typeface=""/>
                        </a:defRPr>
                      </a:lvl2pPr>
                      <a:lvl3pPr marL="979140" algn="l" defTabSz="979140" rtl="0" eaLnBrk="1" latinLnBrk="0" hangingPunct="1">
                        <a:defRPr sz="1927" kern="1200">
                          <a:solidFill>
                            <a:schemeClr val="dk1"/>
                          </a:solidFill>
                          <a:latin typeface="Calibri" panose="020F0502020204030204"/>
                          <a:ea typeface=""/>
                          <a:cs typeface=""/>
                        </a:defRPr>
                      </a:lvl3pPr>
                      <a:lvl4pPr marL="1468709" algn="l" defTabSz="979140" rtl="0" eaLnBrk="1" latinLnBrk="0" hangingPunct="1">
                        <a:defRPr sz="1927" kern="1200">
                          <a:solidFill>
                            <a:schemeClr val="dk1"/>
                          </a:solidFill>
                          <a:latin typeface="Calibri" panose="020F0502020204030204"/>
                          <a:ea typeface=""/>
                          <a:cs typeface=""/>
                        </a:defRPr>
                      </a:lvl4pPr>
                      <a:lvl5pPr marL="1958279" algn="l" defTabSz="979140" rtl="0" eaLnBrk="1" latinLnBrk="0" hangingPunct="1">
                        <a:defRPr sz="1927" kern="1200">
                          <a:solidFill>
                            <a:schemeClr val="dk1"/>
                          </a:solidFill>
                          <a:latin typeface="Calibri" panose="020F0502020204030204"/>
                          <a:ea typeface=""/>
                          <a:cs typeface=""/>
                        </a:defRPr>
                      </a:lvl5pPr>
                      <a:lvl6pPr marL="2447849" algn="l" defTabSz="979140" rtl="0" eaLnBrk="1" latinLnBrk="0" hangingPunct="1">
                        <a:defRPr sz="1927" kern="1200">
                          <a:solidFill>
                            <a:schemeClr val="dk1"/>
                          </a:solidFill>
                          <a:latin typeface="Calibri" panose="020F0502020204030204"/>
                          <a:ea typeface=""/>
                          <a:cs typeface=""/>
                        </a:defRPr>
                      </a:lvl6pPr>
                      <a:lvl7pPr marL="2937419" algn="l" defTabSz="979140" rtl="0" eaLnBrk="1" latinLnBrk="0" hangingPunct="1">
                        <a:defRPr sz="1927" kern="1200">
                          <a:solidFill>
                            <a:schemeClr val="dk1"/>
                          </a:solidFill>
                          <a:latin typeface="Calibri" panose="020F0502020204030204"/>
                          <a:ea typeface=""/>
                          <a:cs typeface=""/>
                        </a:defRPr>
                      </a:lvl7pPr>
                      <a:lvl8pPr marL="3426988" algn="l" defTabSz="979140" rtl="0" eaLnBrk="1" latinLnBrk="0" hangingPunct="1">
                        <a:defRPr sz="1927" kern="1200">
                          <a:solidFill>
                            <a:schemeClr val="dk1"/>
                          </a:solidFill>
                          <a:latin typeface="Calibri" panose="020F0502020204030204"/>
                          <a:ea typeface=""/>
                          <a:cs typeface=""/>
                        </a:defRPr>
                      </a:lvl8pPr>
                      <a:lvl9pPr marL="3916558" algn="l" defTabSz="979140" rtl="0" eaLnBrk="1" latinLnBrk="0" hangingPunct="1">
                        <a:defRPr sz="1927" kern="1200">
                          <a:solidFill>
                            <a:schemeClr val="dk1"/>
                          </a:solidFill>
                          <a:latin typeface="Calibri" panose="020F0502020204030204"/>
                          <a:ea typeface=""/>
                          <a:cs typeface=""/>
                        </a:defRPr>
                      </a:lvl9pPr>
                    </a:lstStyle>
                    <a:p>
                      <a:pPr algn="ctr"/>
                      <a:r>
                        <a:rPr lang="es-PE" sz="1500" dirty="0"/>
                        <a:t>Consejería preventiva</a:t>
                      </a:r>
                      <a:r>
                        <a:rPr lang="es-PE" sz="1500" baseline="0" dirty="0"/>
                        <a:t> </a:t>
                      </a:r>
                      <a:r>
                        <a:rPr lang="es-PE" sz="1500" dirty="0"/>
                        <a:t>en factores de riesgo para cáncer</a:t>
                      </a:r>
                    </a:p>
                  </a:txBody>
                  <a:tcPr marL="83873" marR="83873" marT="41936" marB="4193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79140" rtl="0" eaLnBrk="1" latinLnBrk="0" hangingPunct="1">
                        <a:defRPr sz="1927" kern="1200">
                          <a:solidFill>
                            <a:schemeClr val="dk1"/>
                          </a:solidFill>
                          <a:latin typeface="Calibri" panose="020F0502020204030204"/>
                          <a:ea typeface=""/>
                          <a:cs typeface=""/>
                        </a:defRPr>
                      </a:lvl1pPr>
                      <a:lvl2pPr marL="489570" algn="l" defTabSz="979140" rtl="0" eaLnBrk="1" latinLnBrk="0" hangingPunct="1">
                        <a:defRPr sz="1927" kern="1200">
                          <a:solidFill>
                            <a:schemeClr val="dk1"/>
                          </a:solidFill>
                          <a:latin typeface="Calibri" panose="020F0502020204030204"/>
                          <a:ea typeface=""/>
                          <a:cs typeface=""/>
                        </a:defRPr>
                      </a:lvl2pPr>
                      <a:lvl3pPr marL="979140" algn="l" defTabSz="979140" rtl="0" eaLnBrk="1" latinLnBrk="0" hangingPunct="1">
                        <a:defRPr sz="1927" kern="1200">
                          <a:solidFill>
                            <a:schemeClr val="dk1"/>
                          </a:solidFill>
                          <a:latin typeface="Calibri" panose="020F0502020204030204"/>
                          <a:ea typeface=""/>
                          <a:cs typeface=""/>
                        </a:defRPr>
                      </a:lvl3pPr>
                      <a:lvl4pPr marL="1468709" algn="l" defTabSz="979140" rtl="0" eaLnBrk="1" latinLnBrk="0" hangingPunct="1">
                        <a:defRPr sz="1927" kern="1200">
                          <a:solidFill>
                            <a:schemeClr val="dk1"/>
                          </a:solidFill>
                          <a:latin typeface="Calibri" panose="020F0502020204030204"/>
                          <a:ea typeface=""/>
                          <a:cs typeface=""/>
                        </a:defRPr>
                      </a:lvl4pPr>
                      <a:lvl5pPr marL="1958279" algn="l" defTabSz="979140" rtl="0" eaLnBrk="1" latinLnBrk="0" hangingPunct="1">
                        <a:defRPr sz="1927" kern="1200">
                          <a:solidFill>
                            <a:schemeClr val="dk1"/>
                          </a:solidFill>
                          <a:latin typeface="Calibri" panose="020F0502020204030204"/>
                          <a:ea typeface=""/>
                          <a:cs typeface=""/>
                        </a:defRPr>
                      </a:lvl5pPr>
                      <a:lvl6pPr marL="2447849" algn="l" defTabSz="979140" rtl="0" eaLnBrk="1" latinLnBrk="0" hangingPunct="1">
                        <a:defRPr sz="1927" kern="1200">
                          <a:solidFill>
                            <a:schemeClr val="dk1"/>
                          </a:solidFill>
                          <a:latin typeface="Calibri" panose="020F0502020204030204"/>
                          <a:ea typeface=""/>
                          <a:cs typeface=""/>
                        </a:defRPr>
                      </a:lvl6pPr>
                      <a:lvl7pPr marL="2937419" algn="l" defTabSz="979140" rtl="0" eaLnBrk="1" latinLnBrk="0" hangingPunct="1">
                        <a:defRPr sz="1927" kern="1200">
                          <a:solidFill>
                            <a:schemeClr val="dk1"/>
                          </a:solidFill>
                          <a:latin typeface="Calibri" panose="020F0502020204030204"/>
                          <a:ea typeface=""/>
                          <a:cs typeface=""/>
                        </a:defRPr>
                      </a:lvl7pPr>
                      <a:lvl8pPr marL="3426988" algn="l" defTabSz="979140" rtl="0" eaLnBrk="1" latinLnBrk="0" hangingPunct="1">
                        <a:defRPr sz="1927" kern="1200">
                          <a:solidFill>
                            <a:schemeClr val="dk1"/>
                          </a:solidFill>
                          <a:latin typeface="Calibri" panose="020F0502020204030204"/>
                          <a:ea typeface=""/>
                          <a:cs typeface=""/>
                        </a:defRPr>
                      </a:lvl8pPr>
                      <a:lvl9pPr marL="3916558" algn="l" defTabSz="979140" rtl="0" eaLnBrk="1" latinLnBrk="0" hangingPunct="1">
                        <a:defRPr sz="1927" kern="1200">
                          <a:solidFill>
                            <a:schemeClr val="dk1"/>
                          </a:solidFill>
                          <a:latin typeface="Calibri" panose="020F0502020204030204"/>
                          <a:ea typeface=""/>
                          <a:cs typeface=""/>
                        </a:defRPr>
                      </a:lvl9pPr>
                    </a:lstStyle>
                    <a:p>
                      <a:pPr algn="ctr"/>
                      <a:r>
                        <a:rPr lang="es-PE" sz="1500" dirty="0"/>
                        <a:t>18 – 75 años</a:t>
                      </a:r>
                    </a:p>
                  </a:txBody>
                  <a:tcPr marL="83873" marR="83873" marT="41936" marB="4193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79140" rtl="0" eaLnBrk="1" latinLnBrk="0" hangingPunct="1">
                        <a:defRPr sz="1927" kern="1200">
                          <a:solidFill>
                            <a:schemeClr val="dk1"/>
                          </a:solidFill>
                          <a:latin typeface="Calibri" panose="020F0502020204030204"/>
                          <a:ea typeface=""/>
                          <a:cs typeface=""/>
                        </a:defRPr>
                      </a:lvl1pPr>
                      <a:lvl2pPr marL="489570" algn="l" defTabSz="979140" rtl="0" eaLnBrk="1" latinLnBrk="0" hangingPunct="1">
                        <a:defRPr sz="1927" kern="1200">
                          <a:solidFill>
                            <a:schemeClr val="dk1"/>
                          </a:solidFill>
                          <a:latin typeface="Calibri" panose="020F0502020204030204"/>
                          <a:ea typeface=""/>
                          <a:cs typeface=""/>
                        </a:defRPr>
                      </a:lvl2pPr>
                      <a:lvl3pPr marL="979140" algn="l" defTabSz="979140" rtl="0" eaLnBrk="1" latinLnBrk="0" hangingPunct="1">
                        <a:defRPr sz="1927" kern="1200">
                          <a:solidFill>
                            <a:schemeClr val="dk1"/>
                          </a:solidFill>
                          <a:latin typeface="Calibri" panose="020F0502020204030204"/>
                          <a:ea typeface=""/>
                          <a:cs typeface=""/>
                        </a:defRPr>
                      </a:lvl3pPr>
                      <a:lvl4pPr marL="1468709" algn="l" defTabSz="979140" rtl="0" eaLnBrk="1" latinLnBrk="0" hangingPunct="1">
                        <a:defRPr sz="1927" kern="1200">
                          <a:solidFill>
                            <a:schemeClr val="dk1"/>
                          </a:solidFill>
                          <a:latin typeface="Calibri" panose="020F0502020204030204"/>
                          <a:ea typeface=""/>
                          <a:cs typeface=""/>
                        </a:defRPr>
                      </a:lvl4pPr>
                      <a:lvl5pPr marL="1958279" algn="l" defTabSz="979140" rtl="0" eaLnBrk="1" latinLnBrk="0" hangingPunct="1">
                        <a:defRPr sz="1927" kern="1200">
                          <a:solidFill>
                            <a:schemeClr val="dk1"/>
                          </a:solidFill>
                          <a:latin typeface="Calibri" panose="020F0502020204030204"/>
                          <a:ea typeface=""/>
                          <a:cs typeface=""/>
                        </a:defRPr>
                      </a:lvl5pPr>
                      <a:lvl6pPr marL="2447849" algn="l" defTabSz="979140" rtl="0" eaLnBrk="1" latinLnBrk="0" hangingPunct="1">
                        <a:defRPr sz="1927" kern="1200">
                          <a:solidFill>
                            <a:schemeClr val="dk1"/>
                          </a:solidFill>
                          <a:latin typeface="Calibri" panose="020F0502020204030204"/>
                          <a:ea typeface=""/>
                          <a:cs typeface=""/>
                        </a:defRPr>
                      </a:lvl6pPr>
                      <a:lvl7pPr marL="2937419" algn="l" defTabSz="979140" rtl="0" eaLnBrk="1" latinLnBrk="0" hangingPunct="1">
                        <a:defRPr sz="1927" kern="1200">
                          <a:solidFill>
                            <a:schemeClr val="dk1"/>
                          </a:solidFill>
                          <a:latin typeface="Calibri" panose="020F0502020204030204"/>
                          <a:ea typeface=""/>
                          <a:cs typeface=""/>
                        </a:defRPr>
                      </a:lvl7pPr>
                      <a:lvl8pPr marL="3426988" algn="l" defTabSz="979140" rtl="0" eaLnBrk="1" latinLnBrk="0" hangingPunct="1">
                        <a:defRPr sz="1927" kern="1200">
                          <a:solidFill>
                            <a:schemeClr val="dk1"/>
                          </a:solidFill>
                          <a:latin typeface="Calibri" panose="020F0502020204030204"/>
                          <a:ea typeface=""/>
                          <a:cs typeface=""/>
                        </a:defRPr>
                      </a:lvl8pPr>
                      <a:lvl9pPr marL="3916558" algn="l" defTabSz="979140" rtl="0" eaLnBrk="1" latinLnBrk="0" hangingPunct="1">
                        <a:defRPr sz="1927" kern="1200">
                          <a:solidFill>
                            <a:schemeClr val="dk1"/>
                          </a:solidFill>
                          <a:latin typeface="Calibri" panose="020F0502020204030204"/>
                          <a:ea typeface=""/>
                          <a:cs typeface=""/>
                        </a:defRPr>
                      </a:lvl9pPr>
                    </a:lstStyle>
                    <a:p>
                      <a:pPr algn="ctr"/>
                      <a:r>
                        <a:rPr lang="es-PE" sz="1500" dirty="0"/>
                        <a:t>2 consejerías al</a:t>
                      </a:r>
                      <a:r>
                        <a:rPr lang="es-PE" sz="1500" baseline="0" dirty="0"/>
                        <a:t> año (con intervalo mínimo de 1 mes)</a:t>
                      </a:r>
                      <a:endParaRPr lang="es-PE" sz="1500" dirty="0"/>
                    </a:p>
                  </a:txBody>
                  <a:tcPr marL="83873" marR="83873" marT="41936" marB="4193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bl>
          </a:graphicData>
        </a:graphic>
      </p:graphicFrame>
      <p:pic>
        <p:nvPicPr>
          <p:cNvPr id="3" name="Imagen 2">
            <a:extLst>
              <a:ext uri="{FF2B5EF4-FFF2-40B4-BE49-F238E27FC236}">
                <a16:creationId xmlns:a16="http://schemas.microsoft.com/office/drawing/2014/main" id="{5AA33008-DE88-88A3-8889-561A4DF508EA}"/>
              </a:ext>
            </a:extLst>
          </p:cNvPr>
          <p:cNvPicPr>
            <a:picLocks noChangeAspect="1"/>
          </p:cNvPicPr>
          <p:nvPr/>
        </p:nvPicPr>
        <p:blipFill>
          <a:blip r:embed="rId5"/>
          <a:stretch>
            <a:fillRect/>
          </a:stretch>
        </p:blipFill>
        <p:spPr>
          <a:xfrm>
            <a:off x="8520684" y="275303"/>
            <a:ext cx="1009171" cy="608050"/>
          </a:xfrm>
          <a:prstGeom prst="rect">
            <a:avLst/>
          </a:prstGeom>
        </p:spPr>
      </p:pic>
    </p:spTree>
    <p:extLst>
      <p:ext uri="{BB962C8B-B14F-4D97-AF65-F5344CB8AC3E}">
        <p14:creationId xmlns:p14="http://schemas.microsoft.com/office/powerpoint/2010/main" val="19129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8" grpId="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336793" y="258036"/>
            <a:ext cx="2894780" cy="513565"/>
          </a:xfrm>
          <a:prstGeom prst="rect">
            <a:avLst/>
          </a:prstGeom>
          <a:noFill/>
        </p:spPr>
      </p:pic>
      <p:sp>
        <p:nvSpPr>
          <p:cNvPr id="10" name="Título 1"/>
          <p:cNvSpPr txBox="1">
            <a:spLocks/>
          </p:cNvSpPr>
          <p:nvPr/>
        </p:nvSpPr>
        <p:spPr>
          <a:xfrm>
            <a:off x="992735" y="1050309"/>
            <a:ext cx="7804561" cy="74240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553" b="1" dirty="0">
                <a:solidFill>
                  <a:srgbClr val="1E88E0"/>
                </a:solidFill>
                <a:latin typeface="Calibri"/>
              </a:rPr>
              <a:t>CONSEJERÍA PREVENTIVA EN FACTORES DE RIESGO PARA EL CÁNCER</a:t>
            </a:r>
          </a:p>
        </p:txBody>
      </p:sp>
      <p:sp>
        <p:nvSpPr>
          <p:cNvPr id="2" name="Rectángulo 1"/>
          <p:cNvSpPr/>
          <p:nvPr/>
        </p:nvSpPr>
        <p:spPr>
          <a:xfrm>
            <a:off x="992734" y="1697417"/>
            <a:ext cx="4674507" cy="303929"/>
          </a:xfrm>
          <a:prstGeom prst="rect">
            <a:avLst/>
          </a:prstGeom>
        </p:spPr>
        <p:txBody>
          <a:bodyPr wrap="square">
            <a:spAutoFit/>
          </a:bodyPr>
          <a:lstStyle/>
          <a:p>
            <a:pPr lvl="1"/>
            <a:r>
              <a:rPr lang="es-PE" sz="1375" b="1" dirty="0"/>
              <a:t>Telemedicina </a:t>
            </a:r>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861791" y="2202491"/>
            <a:ext cx="8281771" cy="1918586"/>
          </a:xfrm>
          <a:prstGeom prst="rect">
            <a:avLst/>
          </a:prstGeom>
          <a:noFill/>
          <a:ln>
            <a:noFill/>
          </a:ln>
        </p:spPr>
      </p:pic>
      <p:sp>
        <p:nvSpPr>
          <p:cNvPr id="9" name="Elipse 8"/>
          <p:cNvSpPr/>
          <p:nvPr/>
        </p:nvSpPr>
        <p:spPr>
          <a:xfrm>
            <a:off x="7647093" y="3252728"/>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1" name="Elipse 10"/>
          <p:cNvSpPr/>
          <p:nvPr/>
        </p:nvSpPr>
        <p:spPr>
          <a:xfrm>
            <a:off x="7647093" y="3626396"/>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3" name="Elipse 12"/>
          <p:cNvSpPr/>
          <p:nvPr/>
        </p:nvSpPr>
        <p:spPr>
          <a:xfrm>
            <a:off x="8067511" y="3252727"/>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4" name="Flecha: a la derecha 7">
            <a:extLst>
              <a:ext uri="{FF2B5EF4-FFF2-40B4-BE49-F238E27FC236}">
                <a16:creationId xmlns:a16="http://schemas.microsoft.com/office/drawing/2014/main" id="{54346A5F-2D91-361E-FC9A-2A71FCFF3882}"/>
              </a:ext>
            </a:extLst>
          </p:cNvPr>
          <p:cNvSpPr/>
          <p:nvPr/>
        </p:nvSpPr>
        <p:spPr>
          <a:xfrm flipH="1">
            <a:off x="9164806" y="333919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5" name="Flecha: a la derecha 7">
            <a:extLst>
              <a:ext uri="{FF2B5EF4-FFF2-40B4-BE49-F238E27FC236}">
                <a16:creationId xmlns:a16="http://schemas.microsoft.com/office/drawing/2014/main" id="{54346A5F-2D91-361E-FC9A-2A71FCFF3882}"/>
              </a:ext>
            </a:extLst>
          </p:cNvPr>
          <p:cNvSpPr/>
          <p:nvPr/>
        </p:nvSpPr>
        <p:spPr>
          <a:xfrm flipH="1">
            <a:off x="9143561" y="3658664"/>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6" name="Rectángulo redondeado 15"/>
          <p:cNvSpPr/>
          <p:nvPr/>
        </p:nvSpPr>
        <p:spPr>
          <a:xfrm>
            <a:off x="2429479" y="4329847"/>
            <a:ext cx="4985928" cy="1548975"/>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dirty="0"/>
          </a:p>
        </p:txBody>
      </p:sp>
      <p:sp>
        <p:nvSpPr>
          <p:cNvPr id="17" name="CuadroTexto 16"/>
          <p:cNvSpPr txBox="1"/>
          <p:nvPr/>
        </p:nvSpPr>
        <p:spPr>
          <a:xfrm>
            <a:off x="2429479" y="4546381"/>
            <a:ext cx="4985928" cy="770019"/>
          </a:xfrm>
          <a:prstGeom prst="rect">
            <a:avLst/>
          </a:prstGeom>
          <a:noFill/>
        </p:spPr>
        <p:txBody>
          <a:bodyPr wrap="square" rtlCol="0">
            <a:spAutoFit/>
          </a:bodyPr>
          <a:lstStyle/>
          <a:p>
            <a:r>
              <a:rPr lang="es-ES" sz="1284" dirty="0"/>
              <a:t>CPMS: -  </a:t>
            </a:r>
            <a:r>
              <a:rPr lang="es-ES" sz="1468" b="1" dirty="0"/>
              <a:t>Consejería preventiva en factores de riesgo</a:t>
            </a:r>
          </a:p>
          <a:p>
            <a:r>
              <a:rPr lang="es-ES" sz="1468" b="1" dirty="0"/>
              <a:t>              para el de cáncer </a:t>
            </a:r>
            <a:r>
              <a:rPr lang="es-ES" sz="1284" dirty="0"/>
              <a:t>: </a:t>
            </a:r>
            <a:r>
              <a:rPr lang="es-ES" sz="1468" b="1" dirty="0"/>
              <a:t>99402.08</a:t>
            </a:r>
          </a:p>
          <a:p>
            <a:r>
              <a:rPr lang="es-ES" sz="1468" b="1" dirty="0"/>
              <a:t>           - Teleorientación síncrona : 99499.08</a:t>
            </a:r>
            <a:endParaRPr lang="es-PE" sz="1468" b="1" dirty="0"/>
          </a:p>
        </p:txBody>
      </p:sp>
      <p:sp>
        <p:nvSpPr>
          <p:cNvPr id="18" name="CuadroTexto 17"/>
          <p:cNvSpPr txBox="1"/>
          <p:nvPr/>
        </p:nvSpPr>
        <p:spPr>
          <a:xfrm>
            <a:off x="2900467" y="5281324"/>
            <a:ext cx="4289396" cy="487569"/>
          </a:xfrm>
          <a:prstGeom prst="rect">
            <a:avLst/>
          </a:prstGeom>
          <a:noFill/>
        </p:spPr>
        <p:txBody>
          <a:bodyPr wrap="square" rtlCol="0">
            <a:spAutoFit/>
          </a:bodyPr>
          <a:lstStyle/>
          <a:p>
            <a:r>
              <a:rPr lang="es-ES" sz="1284" dirty="0"/>
              <a:t>Nota: Se agrega en Lab “1” si es la primera consejería y “2” si es la segunda consejería</a:t>
            </a:r>
            <a:endParaRPr lang="es-PE" sz="1284" b="1" dirty="0"/>
          </a:p>
        </p:txBody>
      </p:sp>
      <p:pic>
        <p:nvPicPr>
          <p:cNvPr id="3" name="Imagen 2">
            <a:extLst>
              <a:ext uri="{FF2B5EF4-FFF2-40B4-BE49-F238E27FC236}">
                <a16:creationId xmlns:a16="http://schemas.microsoft.com/office/drawing/2014/main" id="{71C72DFA-C95B-3FAD-9A94-F506B6B39882}"/>
              </a:ext>
            </a:extLst>
          </p:cNvPr>
          <p:cNvPicPr>
            <a:picLocks noChangeAspect="1"/>
          </p:cNvPicPr>
          <p:nvPr/>
        </p:nvPicPr>
        <p:blipFill>
          <a:blip r:embed="rId4"/>
          <a:stretch>
            <a:fillRect/>
          </a:stretch>
        </p:blipFill>
        <p:spPr>
          <a:xfrm>
            <a:off x="8277720" y="201066"/>
            <a:ext cx="1252135" cy="754442"/>
          </a:xfrm>
          <a:prstGeom prst="rect">
            <a:avLst/>
          </a:prstGeom>
        </p:spPr>
      </p:pic>
    </p:spTree>
    <p:extLst>
      <p:ext uri="{BB962C8B-B14F-4D97-AF65-F5344CB8AC3E}">
        <p14:creationId xmlns:p14="http://schemas.microsoft.com/office/powerpoint/2010/main" val="303338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animBg="1"/>
      <p:bldP spid="11" grpId="0" animBg="1"/>
      <p:bldP spid="13" grpId="0" animBg="1"/>
      <p:bldP spid="14" grpId="0" animBg="1"/>
      <p:bldP spid="15" grpId="0" animBg="1"/>
      <p:bldP spid="16"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946078" y="1227445"/>
            <a:ext cx="8013843"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3600" b="1" dirty="0">
                <a:solidFill>
                  <a:srgbClr val="1E88E0"/>
                </a:solidFill>
                <a:latin typeface="Calibri"/>
              </a:rPr>
              <a:t>TAMIZAJE EN CÁNCER DE CUELLO UTERINO</a:t>
            </a:r>
          </a:p>
        </p:txBody>
      </p:sp>
      <p:pic>
        <p:nvPicPr>
          <p:cNvPr id="2" name="Imagen 1">
            <a:extLst>
              <a:ext uri="{FF2B5EF4-FFF2-40B4-BE49-F238E27FC236}">
                <a16:creationId xmlns:a16="http://schemas.microsoft.com/office/drawing/2014/main" id="{038E748B-F71A-9181-EE4F-D1A9488FA9BD}"/>
              </a:ext>
            </a:extLst>
          </p:cNvPr>
          <p:cNvPicPr>
            <a:picLocks noChangeAspect="1"/>
          </p:cNvPicPr>
          <p:nvPr/>
        </p:nvPicPr>
        <p:blipFill>
          <a:blip r:embed="rId3"/>
          <a:stretch>
            <a:fillRect/>
          </a:stretch>
        </p:blipFill>
        <p:spPr>
          <a:xfrm>
            <a:off x="8291072" y="275302"/>
            <a:ext cx="1238783" cy="746397"/>
          </a:xfrm>
          <a:prstGeom prst="rect">
            <a:avLst/>
          </a:prstGeom>
        </p:spPr>
      </p:pic>
      <p:pic>
        <p:nvPicPr>
          <p:cNvPr id="5" name="Imagen 4">
            <a:extLst>
              <a:ext uri="{FF2B5EF4-FFF2-40B4-BE49-F238E27FC236}">
                <a16:creationId xmlns:a16="http://schemas.microsoft.com/office/drawing/2014/main" id="{E14FFF73-D7DE-37CB-B2F9-71A4271D7A1D}"/>
              </a:ext>
            </a:extLst>
          </p:cNvPr>
          <p:cNvPicPr>
            <a:picLocks noChangeAspect="1"/>
          </p:cNvPicPr>
          <p:nvPr/>
        </p:nvPicPr>
        <p:blipFill>
          <a:blip r:embed="rId4"/>
          <a:stretch>
            <a:fillRect/>
          </a:stretch>
        </p:blipFill>
        <p:spPr>
          <a:xfrm>
            <a:off x="5014421" y="4172428"/>
            <a:ext cx="3614658" cy="1876211"/>
          </a:xfrm>
          <a:prstGeom prst="rect">
            <a:avLst/>
          </a:prstGeom>
        </p:spPr>
      </p:pic>
      <p:pic>
        <p:nvPicPr>
          <p:cNvPr id="11" name="Imagen 10">
            <a:extLst>
              <a:ext uri="{FF2B5EF4-FFF2-40B4-BE49-F238E27FC236}">
                <a16:creationId xmlns:a16="http://schemas.microsoft.com/office/drawing/2014/main" id="{B34FA91B-0D79-8263-25DB-5348DD6BB069}"/>
              </a:ext>
            </a:extLst>
          </p:cNvPr>
          <p:cNvPicPr>
            <a:picLocks noChangeAspect="1"/>
          </p:cNvPicPr>
          <p:nvPr/>
        </p:nvPicPr>
        <p:blipFill>
          <a:blip r:embed="rId5"/>
          <a:stretch>
            <a:fillRect/>
          </a:stretch>
        </p:blipFill>
        <p:spPr>
          <a:xfrm>
            <a:off x="1068495" y="2460649"/>
            <a:ext cx="3614659" cy="2012991"/>
          </a:xfrm>
          <a:prstGeom prst="rect">
            <a:avLst/>
          </a:prstGeom>
        </p:spPr>
      </p:pic>
    </p:spTree>
    <p:extLst>
      <p:ext uri="{BB962C8B-B14F-4D97-AF65-F5344CB8AC3E}">
        <p14:creationId xmlns:p14="http://schemas.microsoft.com/office/powerpoint/2010/main" val="19315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253200" y="1030616"/>
            <a:ext cx="6337455"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CUELLO UTERINO</a:t>
            </a:r>
          </a:p>
        </p:txBody>
      </p:sp>
      <p:sp>
        <p:nvSpPr>
          <p:cNvPr id="2" name="Rectángulo 1"/>
          <p:cNvSpPr/>
          <p:nvPr/>
        </p:nvSpPr>
        <p:spPr>
          <a:xfrm>
            <a:off x="407596" y="1638346"/>
            <a:ext cx="6979807" cy="307777"/>
          </a:xfrm>
          <a:prstGeom prst="rect">
            <a:avLst/>
          </a:prstGeom>
        </p:spPr>
        <p:txBody>
          <a:bodyPr wrap="square">
            <a:spAutoFit/>
          </a:bodyPr>
          <a:lstStyle/>
          <a:p>
            <a:r>
              <a:rPr lang="es-PE" sz="1400" b="1" dirty="0"/>
              <a:t>Toma de muestra por Papanicolaou (PAP)  </a:t>
            </a:r>
            <a:endParaRPr lang="es-PE" sz="1400" dirty="0"/>
          </a:p>
        </p:txBody>
      </p:sp>
      <p:grpSp>
        <p:nvGrpSpPr>
          <p:cNvPr id="11" name="Grupo 10"/>
          <p:cNvGrpSpPr/>
          <p:nvPr/>
        </p:nvGrpSpPr>
        <p:grpSpPr>
          <a:xfrm>
            <a:off x="774077" y="4431705"/>
            <a:ext cx="7952509" cy="992093"/>
            <a:chOff x="1094509" y="4599709"/>
            <a:chExt cx="7952509" cy="726671"/>
          </a:xfrm>
        </p:grpSpPr>
        <p:sp>
          <p:nvSpPr>
            <p:cNvPr id="13" name="Rectángulo redondeado 12"/>
            <p:cNvSpPr/>
            <p:nvPr/>
          </p:nvSpPr>
          <p:spPr>
            <a:xfrm>
              <a:off x="1094509" y="4599709"/>
              <a:ext cx="7952509" cy="726671"/>
            </a:xfrm>
            <a:prstGeom prst="roundRect">
              <a:avLst/>
            </a:prstGeom>
            <a:solidFill>
              <a:srgbClr val="1E8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p:cNvSpPr/>
            <p:nvPr/>
          </p:nvSpPr>
          <p:spPr>
            <a:xfrm>
              <a:off x="1094509" y="4694112"/>
              <a:ext cx="7756903" cy="492153"/>
            </a:xfrm>
            <a:prstGeom prst="rect">
              <a:avLst/>
            </a:prstGeom>
          </p:spPr>
          <p:txBody>
            <a:bodyPr wrap="square">
              <a:spAutoFit/>
            </a:bodyPr>
            <a:lstStyle/>
            <a:p>
              <a:pPr algn="ctr">
                <a:lnSpc>
                  <a:spcPct val="107000"/>
                </a:lnSpc>
                <a:spcAft>
                  <a:spcPts val="0"/>
                </a:spcAft>
              </a:pPr>
              <a:r>
                <a:rPr lang="es-PE" b="1" dirty="0"/>
                <a:t>Este procedimiento se toma a mujeres de 25 a 29 años y de 50 a 64 años, cada 02 años, siempre y cuando el resultado sea negativo. </a:t>
              </a:r>
              <a:endParaRPr lang="es-PE"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655" y="961360"/>
            <a:ext cx="1591154" cy="984763"/>
          </a:xfrm>
          <a:prstGeom prst="rect">
            <a:avLst/>
          </a:prstGeom>
        </p:spPr>
      </p:pic>
      <p:pic>
        <p:nvPicPr>
          <p:cNvPr id="4" name="Imagen 3"/>
          <p:cNvPicPr>
            <a:picLocks noChangeAspect="1"/>
          </p:cNvPicPr>
          <p:nvPr/>
        </p:nvPicPr>
        <p:blipFill>
          <a:blip r:embed="rId4"/>
          <a:stretch>
            <a:fillRect/>
          </a:stretch>
        </p:blipFill>
        <p:spPr>
          <a:xfrm>
            <a:off x="418136" y="2291186"/>
            <a:ext cx="8664392" cy="1731712"/>
          </a:xfrm>
          <a:prstGeom prst="rect">
            <a:avLst/>
          </a:prstGeom>
        </p:spPr>
      </p:pic>
      <p:pic>
        <p:nvPicPr>
          <p:cNvPr id="3" name="Imagen 2">
            <a:extLst>
              <a:ext uri="{FF2B5EF4-FFF2-40B4-BE49-F238E27FC236}">
                <a16:creationId xmlns:a16="http://schemas.microsoft.com/office/drawing/2014/main" id="{5394EFC1-FDC5-4F1C-53B3-FA79F32465A7}"/>
              </a:ext>
            </a:extLst>
          </p:cNvPr>
          <p:cNvPicPr>
            <a:picLocks noChangeAspect="1"/>
          </p:cNvPicPr>
          <p:nvPr/>
        </p:nvPicPr>
        <p:blipFill>
          <a:blip r:embed="rId5"/>
          <a:stretch>
            <a:fillRect/>
          </a:stretch>
        </p:blipFill>
        <p:spPr>
          <a:xfrm>
            <a:off x="8259525" y="5808782"/>
            <a:ext cx="1377908" cy="830223"/>
          </a:xfrm>
          <a:prstGeom prst="rect">
            <a:avLst/>
          </a:prstGeom>
        </p:spPr>
      </p:pic>
      <p:sp>
        <p:nvSpPr>
          <p:cNvPr id="15" name="Elipse 14">
            <a:extLst>
              <a:ext uri="{FF2B5EF4-FFF2-40B4-BE49-F238E27FC236}">
                <a16:creationId xmlns:a16="http://schemas.microsoft.com/office/drawing/2014/main" id="{B2FC2700-9A13-30B5-F70B-1D0D3C61F524}"/>
              </a:ext>
            </a:extLst>
          </p:cNvPr>
          <p:cNvSpPr/>
          <p:nvPr/>
        </p:nvSpPr>
        <p:spPr>
          <a:xfrm>
            <a:off x="7387403" y="3309271"/>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6" name="Flecha: a la derecha 7">
            <a:extLst>
              <a:ext uri="{FF2B5EF4-FFF2-40B4-BE49-F238E27FC236}">
                <a16:creationId xmlns:a16="http://schemas.microsoft.com/office/drawing/2014/main" id="{0B26D294-CFE8-A7FC-04D4-BB73A27FB84C}"/>
              </a:ext>
            </a:extLst>
          </p:cNvPr>
          <p:cNvSpPr/>
          <p:nvPr/>
        </p:nvSpPr>
        <p:spPr>
          <a:xfrm flipH="1">
            <a:off x="9082528" y="3358597"/>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Tree>
    <p:extLst>
      <p:ext uri="{BB962C8B-B14F-4D97-AF65-F5344CB8AC3E}">
        <p14:creationId xmlns:p14="http://schemas.microsoft.com/office/powerpoint/2010/main" val="16146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5"/>
            <a:ext cx="1998222" cy="399212"/>
          </a:xfrm>
          <a:prstGeom prst="rect">
            <a:avLst/>
          </a:prstGeom>
          <a:noFill/>
        </p:spPr>
      </p:pic>
      <p:sp>
        <p:nvSpPr>
          <p:cNvPr id="10" name="Título 1"/>
          <p:cNvSpPr txBox="1">
            <a:spLocks/>
          </p:cNvSpPr>
          <p:nvPr/>
        </p:nvSpPr>
        <p:spPr>
          <a:xfrm>
            <a:off x="451380" y="929509"/>
            <a:ext cx="6212764"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CUELLO UTERINO</a:t>
            </a:r>
          </a:p>
        </p:txBody>
      </p:sp>
      <p:sp>
        <p:nvSpPr>
          <p:cNvPr id="2" name="Rectángulo 1"/>
          <p:cNvSpPr/>
          <p:nvPr/>
        </p:nvSpPr>
        <p:spPr>
          <a:xfrm>
            <a:off x="1122211" y="1510910"/>
            <a:ext cx="6979807" cy="307777"/>
          </a:xfrm>
          <a:prstGeom prst="rect">
            <a:avLst/>
          </a:prstGeom>
        </p:spPr>
        <p:txBody>
          <a:bodyPr wrap="square">
            <a:spAutoFit/>
          </a:bodyPr>
          <a:lstStyle/>
          <a:p>
            <a:pPr lvl="0"/>
            <a:r>
              <a:rPr lang="es-PE" sz="1400" b="1" dirty="0"/>
              <a:t>Entrega de resultado por Papanicolaou (PAP) </a:t>
            </a:r>
            <a:endParaRPr lang="es-PE" sz="1400" dirty="0"/>
          </a:p>
        </p:txBody>
      </p:sp>
      <p:sp>
        <p:nvSpPr>
          <p:cNvPr id="3" name="Rectángulo 2"/>
          <p:cNvSpPr/>
          <p:nvPr/>
        </p:nvSpPr>
        <p:spPr>
          <a:xfrm>
            <a:off x="671007" y="1884858"/>
            <a:ext cx="3199402" cy="281231"/>
          </a:xfrm>
          <a:prstGeom prst="rect">
            <a:avLst/>
          </a:prstGeom>
        </p:spPr>
        <p:txBody>
          <a:bodyPr wrap="none">
            <a:spAutoFit/>
          </a:bodyPr>
          <a:lstStyle/>
          <a:p>
            <a:pPr marL="450215">
              <a:lnSpc>
                <a:spcPct val="107000"/>
              </a:lnSpc>
            </a:pPr>
            <a:r>
              <a:rPr lang="es-PE"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Cuando el resultado de PAP es negativo:</a:t>
            </a:r>
            <a:endParaRPr lang="es-PE"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144" y="862586"/>
            <a:ext cx="1825486" cy="1022272"/>
          </a:xfrm>
          <a:prstGeom prst="rect">
            <a:avLst/>
          </a:prstGeom>
        </p:spPr>
      </p:pic>
      <p:pic>
        <p:nvPicPr>
          <p:cNvPr id="4" name="Imagen 3"/>
          <p:cNvPicPr>
            <a:picLocks noChangeAspect="1"/>
          </p:cNvPicPr>
          <p:nvPr/>
        </p:nvPicPr>
        <p:blipFill>
          <a:blip r:embed="rId4"/>
          <a:stretch>
            <a:fillRect/>
          </a:stretch>
        </p:blipFill>
        <p:spPr>
          <a:xfrm>
            <a:off x="671007" y="2347975"/>
            <a:ext cx="8125263" cy="1931866"/>
          </a:xfrm>
          <a:prstGeom prst="rect">
            <a:avLst/>
          </a:prstGeom>
        </p:spPr>
      </p:pic>
      <p:pic>
        <p:nvPicPr>
          <p:cNvPr id="5" name="Imagen 4">
            <a:extLst>
              <a:ext uri="{FF2B5EF4-FFF2-40B4-BE49-F238E27FC236}">
                <a16:creationId xmlns:a16="http://schemas.microsoft.com/office/drawing/2014/main" id="{C5B41AA2-7A4A-0D08-A4BA-0B8045609049}"/>
              </a:ext>
            </a:extLst>
          </p:cNvPr>
          <p:cNvPicPr>
            <a:picLocks noChangeAspect="1"/>
          </p:cNvPicPr>
          <p:nvPr/>
        </p:nvPicPr>
        <p:blipFill>
          <a:blip r:embed="rId5"/>
          <a:stretch>
            <a:fillRect/>
          </a:stretch>
        </p:blipFill>
        <p:spPr>
          <a:xfrm>
            <a:off x="8390965" y="5766260"/>
            <a:ext cx="1274814" cy="862455"/>
          </a:xfrm>
          <a:prstGeom prst="rect">
            <a:avLst/>
          </a:prstGeom>
        </p:spPr>
      </p:pic>
      <p:sp>
        <p:nvSpPr>
          <p:cNvPr id="11" name="Elipse 10">
            <a:extLst>
              <a:ext uri="{FF2B5EF4-FFF2-40B4-BE49-F238E27FC236}">
                <a16:creationId xmlns:a16="http://schemas.microsoft.com/office/drawing/2014/main" id="{9B04C2DB-EFBB-DAB5-822F-CA024161427F}"/>
              </a:ext>
            </a:extLst>
          </p:cNvPr>
          <p:cNvSpPr/>
          <p:nvPr/>
        </p:nvSpPr>
        <p:spPr>
          <a:xfrm>
            <a:off x="7186658" y="3429000"/>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2" name="Flecha: a la derecha 7">
            <a:extLst>
              <a:ext uri="{FF2B5EF4-FFF2-40B4-BE49-F238E27FC236}">
                <a16:creationId xmlns:a16="http://schemas.microsoft.com/office/drawing/2014/main" id="{65CF5BB7-3636-F17F-8A58-5B6921488379}"/>
              </a:ext>
            </a:extLst>
          </p:cNvPr>
          <p:cNvSpPr/>
          <p:nvPr/>
        </p:nvSpPr>
        <p:spPr>
          <a:xfrm flipH="1">
            <a:off x="8830916" y="347832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6" name="Elipse 15">
            <a:extLst>
              <a:ext uri="{FF2B5EF4-FFF2-40B4-BE49-F238E27FC236}">
                <a16:creationId xmlns:a16="http://schemas.microsoft.com/office/drawing/2014/main" id="{3A68922B-4362-D898-2408-439AF725A8D4}"/>
              </a:ext>
            </a:extLst>
          </p:cNvPr>
          <p:cNvSpPr/>
          <p:nvPr/>
        </p:nvSpPr>
        <p:spPr>
          <a:xfrm>
            <a:off x="7596653" y="3441391"/>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Tree>
    <p:extLst>
      <p:ext uri="{BB962C8B-B14F-4D97-AF65-F5344CB8AC3E}">
        <p14:creationId xmlns:p14="http://schemas.microsoft.com/office/powerpoint/2010/main" val="32962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animBg="1"/>
      <p:bldP spid="1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775855" y="1029494"/>
            <a:ext cx="646214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CUELLO UTERINO</a:t>
            </a:r>
          </a:p>
        </p:txBody>
      </p:sp>
      <p:sp>
        <p:nvSpPr>
          <p:cNvPr id="2" name="Rectángulo 1"/>
          <p:cNvSpPr/>
          <p:nvPr/>
        </p:nvSpPr>
        <p:spPr>
          <a:xfrm>
            <a:off x="1008748" y="1467294"/>
            <a:ext cx="6979807" cy="307777"/>
          </a:xfrm>
          <a:prstGeom prst="rect">
            <a:avLst/>
          </a:prstGeom>
        </p:spPr>
        <p:txBody>
          <a:bodyPr wrap="square">
            <a:spAutoFit/>
          </a:bodyPr>
          <a:lstStyle/>
          <a:p>
            <a:pPr lvl="0"/>
            <a:r>
              <a:rPr lang="es-PE" sz="1400" b="1" dirty="0"/>
              <a:t>Entrega de resultado por Papanicolaou (PAP) </a:t>
            </a:r>
            <a:endParaRPr lang="es-PE" sz="1400" dirty="0"/>
          </a:p>
        </p:txBody>
      </p:sp>
      <p:sp>
        <p:nvSpPr>
          <p:cNvPr id="13" name="Rectángulo 12"/>
          <p:cNvSpPr/>
          <p:nvPr/>
        </p:nvSpPr>
        <p:spPr>
          <a:xfrm>
            <a:off x="1008748" y="1787768"/>
            <a:ext cx="3739806" cy="276999"/>
          </a:xfrm>
          <a:prstGeom prst="rect">
            <a:avLst/>
          </a:prstGeom>
        </p:spPr>
        <p:txBody>
          <a:bodyPr wrap="none">
            <a:spAutoFit/>
          </a:bodyPr>
          <a:lstStyle/>
          <a:p>
            <a:r>
              <a:rPr lang="es-PE"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Cuando el resultado de PAP es negativo: Telemedicina  </a:t>
            </a:r>
            <a:endParaRPr lang="es-PE"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123" y="989910"/>
            <a:ext cx="1539973" cy="967771"/>
          </a:xfrm>
          <a:prstGeom prst="rect">
            <a:avLst/>
          </a:prstGeom>
        </p:spPr>
      </p:pic>
      <p:sp>
        <p:nvSpPr>
          <p:cNvPr id="5" name="Elipse 4">
            <a:extLst>
              <a:ext uri="{FF2B5EF4-FFF2-40B4-BE49-F238E27FC236}">
                <a16:creationId xmlns:a16="http://schemas.microsoft.com/office/drawing/2014/main" id="{F1A044EE-5B18-AE67-88F0-6D8D1B41FE21}"/>
              </a:ext>
            </a:extLst>
          </p:cNvPr>
          <p:cNvSpPr/>
          <p:nvPr/>
        </p:nvSpPr>
        <p:spPr>
          <a:xfrm>
            <a:off x="7547123" y="3045528"/>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1" name="Elipse 10">
            <a:extLst>
              <a:ext uri="{FF2B5EF4-FFF2-40B4-BE49-F238E27FC236}">
                <a16:creationId xmlns:a16="http://schemas.microsoft.com/office/drawing/2014/main" id="{78BAFDBE-5969-49D8-00E6-BF0B9242A27A}"/>
              </a:ext>
            </a:extLst>
          </p:cNvPr>
          <p:cNvSpPr/>
          <p:nvPr/>
        </p:nvSpPr>
        <p:spPr>
          <a:xfrm>
            <a:off x="7142846" y="3024901"/>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2" name="Elipse 11">
            <a:extLst>
              <a:ext uri="{FF2B5EF4-FFF2-40B4-BE49-F238E27FC236}">
                <a16:creationId xmlns:a16="http://schemas.microsoft.com/office/drawing/2014/main" id="{3BF1A86C-521C-BA07-426E-0C780F823F5F}"/>
              </a:ext>
            </a:extLst>
          </p:cNvPr>
          <p:cNvSpPr/>
          <p:nvPr/>
        </p:nvSpPr>
        <p:spPr>
          <a:xfrm>
            <a:off x="7132896" y="3311959"/>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6" name="Flecha: a la derecha 7">
            <a:extLst>
              <a:ext uri="{FF2B5EF4-FFF2-40B4-BE49-F238E27FC236}">
                <a16:creationId xmlns:a16="http://schemas.microsoft.com/office/drawing/2014/main" id="{AEAFCB30-955A-6C3D-2D79-F4F9A5B18956}"/>
              </a:ext>
            </a:extLst>
          </p:cNvPr>
          <p:cNvSpPr/>
          <p:nvPr/>
        </p:nvSpPr>
        <p:spPr>
          <a:xfrm flipH="1">
            <a:off x="8743396" y="3072564"/>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Flecha: a la derecha 7">
            <a:extLst>
              <a:ext uri="{FF2B5EF4-FFF2-40B4-BE49-F238E27FC236}">
                <a16:creationId xmlns:a16="http://schemas.microsoft.com/office/drawing/2014/main" id="{DA349DB8-ED8C-803C-0B45-8D004F923840}"/>
              </a:ext>
            </a:extLst>
          </p:cNvPr>
          <p:cNvSpPr/>
          <p:nvPr/>
        </p:nvSpPr>
        <p:spPr>
          <a:xfrm flipH="1">
            <a:off x="8768852" y="3406095"/>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20" name="Imagen 19">
            <a:extLst>
              <a:ext uri="{FF2B5EF4-FFF2-40B4-BE49-F238E27FC236}">
                <a16:creationId xmlns:a16="http://schemas.microsoft.com/office/drawing/2014/main" id="{66FFAD16-995B-2954-326D-DF6C151D7823}"/>
              </a:ext>
            </a:extLst>
          </p:cNvPr>
          <p:cNvPicPr>
            <a:picLocks noChangeAspect="1"/>
          </p:cNvPicPr>
          <p:nvPr/>
        </p:nvPicPr>
        <p:blipFill>
          <a:blip r:embed="rId4"/>
          <a:stretch>
            <a:fillRect/>
          </a:stretch>
        </p:blipFill>
        <p:spPr>
          <a:xfrm>
            <a:off x="660916" y="2196996"/>
            <a:ext cx="8107936" cy="1615705"/>
          </a:xfrm>
          <a:prstGeom prst="rect">
            <a:avLst/>
          </a:prstGeom>
        </p:spPr>
      </p:pic>
      <p:pic>
        <p:nvPicPr>
          <p:cNvPr id="21" name="Imagen 20">
            <a:extLst>
              <a:ext uri="{FF2B5EF4-FFF2-40B4-BE49-F238E27FC236}">
                <a16:creationId xmlns:a16="http://schemas.microsoft.com/office/drawing/2014/main" id="{593EEAAF-7B30-4DAF-4B7C-4467ED81B5FF}"/>
              </a:ext>
            </a:extLst>
          </p:cNvPr>
          <p:cNvPicPr>
            <a:picLocks noChangeAspect="1"/>
          </p:cNvPicPr>
          <p:nvPr/>
        </p:nvPicPr>
        <p:blipFill>
          <a:blip r:embed="rId5"/>
          <a:stretch>
            <a:fillRect/>
          </a:stretch>
        </p:blipFill>
        <p:spPr>
          <a:xfrm>
            <a:off x="8296583" y="5681735"/>
            <a:ext cx="1274814" cy="862455"/>
          </a:xfrm>
          <a:prstGeom prst="rect">
            <a:avLst/>
          </a:prstGeom>
        </p:spPr>
      </p:pic>
    </p:spTree>
    <p:extLst>
      <p:ext uri="{BB962C8B-B14F-4D97-AF65-F5344CB8AC3E}">
        <p14:creationId xmlns:p14="http://schemas.microsoft.com/office/powerpoint/2010/main" val="38535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3" grpId="0"/>
      <p:bldP spid="5" grpId="0" animBg="1"/>
      <p:bldP spid="11" grpId="0" animBg="1"/>
      <p:bldP spid="12"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775855" y="1029494"/>
            <a:ext cx="646214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CUELLO UTERINO</a:t>
            </a:r>
          </a:p>
        </p:txBody>
      </p:sp>
      <p:sp>
        <p:nvSpPr>
          <p:cNvPr id="2" name="Rectángulo 1"/>
          <p:cNvSpPr/>
          <p:nvPr/>
        </p:nvSpPr>
        <p:spPr>
          <a:xfrm>
            <a:off x="1008748" y="1467294"/>
            <a:ext cx="6979807" cy="307777"/>
          </a:xfrm>
          <a:prstGeom prst="rect">
            <a:avLst/>
          </a:prstGeom>
        </p:spPr>
        <p:txBody>
          <a:bodyPr wrap="square">
            <a:spAutoFit/>
          </a:bodyPr>
          <a:lstStyle/>
          <a:p>
            <a:pPr lvl="0"/>
            <a:r>
              <a:rPr lang="es-PE" sz="1400" b="1" dirty="0"/>
              <a:t>Entrega de resultado por Papanicolaou (PAP) </a:t>
            </a:r>
            <a:endParaRPr lang="es-PE" sz="1400" dirty="0"/>
          </a:p>
        </p:txBody>
      </p:sp>
      <p:sp>
        <p:nvSpPr>
          <p:cNvPr id="13" name="Rectángulo 12"/>
          <p:cNvSpPr/>
          <p:nvPr/>
        </p:nvSpPr>
        <p:spPr>
          <a:xfrm>
            <a:off x="1008748" y="1787768"/>
            <a:ext cx="2705549" cy="276999"/>
          </a:xfrm>
          <a:prstGeom prst="rect">
            <a:avLst/>
          </a:prstGeom>
        </p:spPr>
        <p:txBody>
          <a:bodyPr wrap="none">
            <a:spAutoFit/>
          </a:bodyPr>
          <a:lstStyle/>
          <a:p>
            <a:r>
              <a:rPr lang="es-PE"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Cuando el resultado de PAP es positivo:</a:t>
            </a:r>
            <a:endParaRPr lang="es-PE"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3"/>
          <a:stretch>
            <a:fillRect/>
          </a:stretch>
        </p:blipFill>
        <p:spPr>
          <a:xfrm>
            <a:off x="1004670" y="3996168"/>
            <a:ext cx="6762593" cy="2023195"/>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161" y="838637"/>
            <a:ext cx="1784203" cy="999154"/>
          </a:xfrm>
          <a:prstGeom prst="rect">
            <a:avLst/>
          </a:prstGeom>
        </p:spPr>
      </p:pic>
      <p:pic>
        <p:nvPicPr>
          <p:cNvPr id="3" name="Imagen 2"/>
          <p:cNvPicPr>
            <a:picLocks noChangeAspect="1"/>
          </p:cNvPicPr>
          <p:nvPr/>
        </p:nvPicPr>
        <p:blipFill>
          <a:blip r:embed="rId5"/>
          <a:stretch>
            <a:fillRect/>
          </a:stretch>
        </p:blipFill>
        <p:spPr>
          <a:xfrm>
            <a:off x="865542" y="2133932"/>
            <a:ext cx="8068862" cy="1662422"/>
          </a:xfrm>
          <a:prstGeom prst="rect">
            <a:avLst/>
          </a:prstGeom>
        </p:spPr>
      </p:pic>
      <p:sp>
        <p:nvSpPr>
          <p:cNvPr id="4" name="Flecha: a la derecha 7">
            <a:extLst>
              <a:ext uri="{FF2B5EF4-FFF2-40B4-BE49-F238E27FC236}">
                <a16:creationId xmlns:a16="http://schemas.microsoft.com/office/drawing/2014/main" id="{5DA03493-4F19-FB74-D1F3-54E8D1D0427E}"/>
              </a:ext>
            </a:extLst>
          </p:cNvPr>
          <p:cNvSpPr/>
          <p:nvPr/>
        </p:nvSpPr>
        <p:spPr>
          <a:xfrm flipH="1">
            <a:off x="8934403" y="3157088"/>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5" name="Flecha: a la derecha 7">
            <a:extLst>
              <a:ext uri="{FF2B5EF4-FFF2-40B4-BE49-F238E27FC236}">
                <a16:creationId xmlns:a16="http://schemas.microsoft.com/office/drawing/2014/main" id="{35729AA3-7595-EF94-7BD1-7A40F7E77704}"/>
              </a:ext>
            </a:extLst>
          </p:cNvPr>
          <p:cNvSpPr/>
          <p:nvPr/>
        </p:nvSpPr>
        <p:spPr>
          <a:xfrm flipH="1">
            <a:off x="8934404" y="342900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6" name="Elipse 15">
            <a:extLst>
              <a:ext uri="{FF2B5EF4-FFF2-40B4-BE49-F238E27FC236}">
                <a16:creationId xmlns:a16="http://schemas.microsoft.com/office/drawing/2014/main" id="{47F25DA4-6835-48FE-7C6F-549B2F163DEA}"/>
              </a:ext>
            </a:extLst>
          </p:cNvPr>
          <p:cNvSpPr/>
          <p:nvPr/>
        </p:nvSpPr>
        <p:spPr>
          <a:xfrm>
            <a:off x="7331880" y="3073177"/>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7" name="Elipse 16">
            <a:extLst>
              <a:ext uri="{FF2B5EF4-FFF2-40B4-BE49-F238E27FC236}">
                <a16:creationId xmlns:a16="http://schemas.microsoft.com/office/drawing/2014/main" id="{0952D083-7E0D-F9C7-1A87-7553E3676ABB}"/>
              </a:ext>
            </a:extLst>
          </p:cNvPr>
          <p:cNvSpPr/>
          <p:nvPr/>
        </p:nvSpPr>
        <p:spPr>
          <a:xfrm>
            <a:off x="7132896" y="3347217"/>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8" name="Elipse 17">
            <a:extLst>
              <a:ext uri="{FF2B5EF4-FFF2-40B4-BE49-F238E27FC236}">
                <a16:creationId xmlns:a16="http://schemas.microsoft.com/office/drawing/2014/main" id="{172A2098-1836-1370-1523-4EA703CAA37F}"/>
              </a:ext>
            </a:extLst>
          </p:cNvPr>
          <p:cNvSpPr/>
          <p:nvPr/>
        </p:nvSpPr>
        <p:spPr>
          <a:xfrm>
            <a:off x="7767262" y="3107760"/>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19" name="Imagen 18">
            <a:extLst>
              <a:ext uri="{FF2B5EF4-FFF2-40B4-BE49-F238E27FC236}">
                <a16:creationId xmlns:a16="http://schemas.microsoft.com/office/drawing/2014/main" id="{D23FBE75-656D-E67F-60C9-0461D0EE5A1E}"/>
              </a:ext>
            </a:extLst>
          </p:cNvPr>
          <p:cNvPicPr>
            <a:picLocks noChangeAspect="1"/>
          </p:cNvPicPr>
          <p:nvPr/>
        </p:nvPicPr>
        <p:blipFill>
          <a:blip r:embed="rId6"/>
          <a:stretch>
            <a:fillRect/>
          </a:stretch>
        </p:blipFill>
        <p:spPr>
          <a:xfrm>
            <a:off x="8352545" y="5804681"/>
            <a:ext cx="1274814" cy="862455"/>
          </a:xfrm>
          <a:prstGeom prst="rect">
            <a:avLst/>
          </a:prstGeom>
        </p:spPr>
      </p:pic>
    </p:spTree>
    <p:extLst>
      <p:ext uri="{BB962C8B-B14F-4D97-AF65-F5344CB8AC3E}">
        <p14:creationId xmlns:p14="http://schemas.microsoft.com/office/powerpoint/2010/main" val="27757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3" grpId="0"/>
      <p:bldP spid="4" grpId="0" animBg="1"/>
      <p:bldP spid="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1004336" y="1029531"/>
            <a:ext cx="8775371"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r>
              <a:rPr lang="es-PE" sz="2600" b="1" dirty="0">
                <a:solidFill>
                  <a:srgbClr val="1E88E0"/>
                </a:solidFill>
                <a:latin typeface="Calibri"/>
              </a:rPr>
              <a:t>TAMIZAJE EN CÁNCER DE CUELLO UTERINO</a:t>
            </a:r>
          </a:p>
        </p:txBody>
      </p:sp>
      <p:sp>
        <p:nvSpPr>
          <p:cNvPr id="2" name="Rectángulo 1"/>
          <p:cNvSpPr/>
          <p:nvPr/>
        </p:nvSpPr>
        <p:spPr>
          <a:xfrm>
            <a:off x="1122211" y="1457191"/>
            <a:ext cx="7518355" cy="338554"/>
          </a:xfrm>
          <a:prstGeom prst="rect">
            <a:avLst/>
          </a:prstGeom>
        </p:spPr>
        <p:txBody>
          <a:bodyPr wrap="square">
            <a:spAutoFit/>
          </a:bodyPr>
          <a:lstStyle/>
          <a:p>
            <a:pPr marL="0" lvl="1"/>
            <a:r>
              <a:rPr lang="es-PE" sz="1600" b="1" dirty="0"/>
              <a:t>Inspección Visual con Ácido Acético (IVAA)</a:t>
            </a:r>
          </a:p>
        </p:txBody>
      </p:sp>
      <p:sp>
        <p:nvSpPr>
          <p:cNvPr id="11" name="Rectángulo 10"/>
          <p:cNvSpPr/>
          <p:nvPr/>
        </p:nvSpPr>
        <p:spPr>
          <a:xfrm>
            <a:off x="1122211" y="1824194"/>
            <a:ext cx="2032864" cy="276999"/>
          </a:xfrm>
          <a:prstGeom prst="rect">
            <a:avLst/>
          </a:prstGeom>
        </p:spPr>
        <p:txBody>
          <a:bodyPr wrap="none">
            <a:spAutoFit/>
          </a:bodyPr>
          <a:lstStyle/>
          <a:p>
            <a:r>
              <a:rPr lang="es-PE" sz="1200" b="1" dirty="0">
                <a:solidFill>
                  <a:srgbClr val="FFC000"/>
                </a:solidFill>
              </a:rPr>
              <a:t>Cuando la IVAA es negativa: </a:t>
            </a:r>
            <a:r>
              <a:rPr lang="es-PE"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s-PE"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1027420" y="2137509"/>
            <a:ext cx="7585712" cy="1833666"/>
          </a:xfrm>
          <a:prstGeom prst="rect">
            <a:avLst/>
          </a:prstGeom>
          <a:noFill/>
          <a:ln>
            <a:noFill/>
          </a:ln>
        </p:spPr>
      </p:pic>
      <p:grpSp>
        <p:nvGrpSpPr>
          <p:cNvPr id="17" name="Grupo 16"/>
          <p:cNvGrpSpPr/>
          <p:nvPr/>
        </p:nvGrpSpPr>
        <p:grpSpPr>
          <a:xfrm>
            <a:off x="1140463" y="4226548"/>
            <a:ext cx="7472669" cy="1004358"/>
            <a:chOff x="1094509" y="4602357"/>
            <a:chExt cx="7982523" cy="776814"/>
          </a:xfrm>
        </p:grpSpPr>
        <p:sp>
          <p:nvSpPr>
            <p:cNvPr id="18" name="Rectángulo redondeado 17"/>
            <p:cNvSpPr/>
            <p:nvPr/>
          </p:nvSpPr>
          <p:spPr>
            <a:xfrm>
              <a:off x="1124523" y="4602357"/>
              <a:ext cx="7952509" cy="726671"/>
            </a:xfrm>
            <a:prstGeom prst="roundRect">
              <a:avLst/>
            </a:prstGeom>
            <a:solidFill>
              <a:srgbClr val="1E8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p:cNvSpPr/>
            <p:nvPr/>
          </p:nvSpPr>
          <p:spPr>
            <a:xfrm>
              <a:off x="1094509" y="4694112"/>
              <a:ext cx="7756903" cy="685059"/>
            </a:xfrm>
            <a:prstGeom prst="rect">
              <a:avLst/>
            </a:prstGeom>
          </p:spPr>
          <p:txBody>
            <a:bodyPr wrap="square">
              <a:spAutoFit/>
            </a:bodyPr>
            <a:lstStyle/>
            <a:p>
              <a:pPr algn="ctr">
                <a:lnSpc>
                  <a:spcPct val="107000"/>
                </a:lnSpc>
                <a:spcAft>
                  <a:spcPts val="0"/>
                </a:spcAft>
              </a:pPr>
              <a:r>
                <a:rPr lang="es-PE" b="1" dirty="0"/>
                <a:t>Este procedimiento se toma a mujeres de 30 a 49 años, cada 02 años, siempre y cuando el resultado sea normal. </a:t>
              </a:r>
              <a:endParaRPr lang="es-PE"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498" y="930080"/>
            <a:ext cx="1769068" cy="1049597"/>
          </a:xfrm>
          <a:prstGeom prst="rect">
            <a:avLst/>
          </a:prstGeom>
        </p:spPr>
      </p:pic>
      <p:sp>
        <p:nvSpPr>
          <p:cNvPr id="3" name="Elipse 2">
            <a:extLst>
              <a:ext uri="{FF2B5EF4-FFF2-40B4-BE49-F238E27FC236}">
                <a16:creationId xmlns:a16="http://schemas.microsoft.com/office/drawing/2014/main" id="{2B6E2AA5-726E-8705-E3D8-2DDAD9491A09}"/>
              </a:ext>
            </a:extLst>
          </p:cNvPr>
          <p:cNvSpPr/>
          <p:nvPr/>
        </p:nvSpPr>
        <p:spPr>
          <a:xfrm>
            <a:off x="7233722" y="3153384"/>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4" name="Elipse 3">
            <a:extLst>
              <a:ext uri="{FF2B5EF4-FFF2-40B4-BE49-F238E27FC236}">
                <a16:creationId xmlns:a16="http://schemas.microsoft.com/office/drawing/2014/main" id="{00BB3993-A31A-A830-49C5-CC97DB9CB36B}"/>
              </a:ext>
            </a:extLst>
          </p:cNvPr>
          <p:cNvSpPr/>
          <p:nvPr/>
        </p:nvSpPr>
        <p:spPr>
          <a:xfrm>
            <a:off x="7559294" y="3153384"/>
            <a:ext cx="210210" cy="239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5" name="Flecha: a la derecha 7">
            <a:extLst>
              <a:ext uri="{FF2B5EF4-FFF2-40B4-BE49-F238E27FC236}">
                <a16:creationId xmlns:a16="http://schemas.microsoft.com/office/drawing/2014/main" id="{C39DEE09-5100-A2F2-0997-18ACCAAD1F34}"/>
              </a:ext>
            </a:extLst>
          </p:cNvPr>
          <p:cNvSpPr/>
          <p:nvPr/>
        </p:nvSpPr>
        <p:spPr>
          <a:xfrm flipH="1">
            <a:off x="8640566" y="320271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Tree>
    <p:extLst>
      <p:ext uri="{BB962C8B-B14F-4D97-AF65-F5344CB8AC3E}">
        <p14:creationId xmlns:p14="http://schemas.microsoft.com/office/powerpoint/2010/main" val="32399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964580" y="1114790"/>
            <a:ext cx="8775371"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r>
              <a:rPr lang="es-PE" sz="2600" b="1" dirty="0">
                <a:solidFill>
                  <a:srgbClr val="1E88E0"/>
                </a:solidFill>
                <a:latin typeface="Calibri"/>
              </a:rPr>
              <a:t>TAMIZAJE EN CÁNCER DE CUELLO UTERINO</a:t>
            </a:r>
          </a:p>
        </p:txBody>
      </p:sp>
      <p:sp>
        <p:nvSpPr>
          <p:cNvPr id="11" name="Rectángulo 10"/>
          <p:cNvSpPr/>
          <p:nvPr/>
        </p:nvSpPr>
        <p:spPr>
          <a:xfrm>
            <a:off x="1122211" y="1824194"/>
            <a:ext cx="2770310" cy="276999"/>
          </a:xfrm>
          <a:prstGeom prst="rect">
            <a:avLst/>
          </a:prstGeom>
        </p:spPr>
        <p:txBody>
          <a:bodyPr wrap="none">
            <a:spAutoFit/>
          </a:bodyPr>
          <a:lstStyle/>
          <a:p>
            <a:r>
              <a:rPr lang="es-PE" sz="1200" b="1" dirty="0">
                <a:solidFill>
                  <a:srgbClr val="FFC000"/>
                </a:solidFill>
              </a:rPr>
              <a:t>Cuando el resultado de IVAA es positivo:</a:t>
            </a:r>
            <a:endParaRPr lang="es-PE" sz="1200" dirty="0">
              <a:solidFill>
                <a:srgbClr val="FFC000"/>
              </a:solidFill>
            </a:endParaRPr>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1059834" y="2271846"/>
            <a:ext cx="7516377" cy="1872673"/>
          </a:xfrm>
          <a:prstGeom prst="rect">
            <a:avLst/>
          </a:prstGeom>
          <a:noFill/>
          <a:ln>
            <a:noFill/>
          </a:ln>
        </p:spPr>
      </p:pic>
      <p:sp>
        <p:nvSpPr>
          <p:cNvPr id="13" name="Rectángulo 12"/>
          <p:cNvSpPr/>
          <p:nvPr/>
        </p:nvSpPr>
        <p:spPr>
          <a:xfrm>
            <a:off x="1122211" y="1457191"/>
            <a:ext cx="7518355" cy="338554"/>
          </a:xfrm>
          <a:prstGeom prst="rect">
            <a:avLst/>
          </a:prstGeom>
        </p:spPr>
        <p:txBody>
          <a:bodyPr wrap="square">
            <a:spAutoFit/>
          </a:bodyPr>
          <a:lstStyle/>
          <a:p>
            <a:pPr marL="0" lvl="1"/>
            <a:r>
              <a:rPr lang="es-PE" sz="1600" b="1" dirty="0"/>
              <a:t>Inspección Visual con Ácido Acético (IVAA)</a:t>
            </a: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174" y="1009611"/>
            <a:ext cx="1801392" cy="1008779"/>
          </a:xfrm>
          <a:prstGeom prst="rect">
            <a:avLst/>
          </a:prstGeom>
        </p:spPr>
      </p:pic>
      <p:sp>
        <p:nvSpPr>
          <p:cNvPr id="2" name="Elipse 1">
            <a:extLst>
              <a:ext uri="{FF2B5EF4-FFF2-40B4-BE49-F238E27FC236}">
                <a16:creationId xmlns:a16="http://schemas.microsoft.com/office/drawing/2014/main" id="{2E85937C-EFBB-DE86-D0A6-C664BDC8B783}"/>
              </a:ext>
            </a:extLst>
          </p:cNvPr>
          <p:cNvSpPr/>
          <p:nvPr/>
        </p:nvSpPr>
        <p:spPr>
          <a:xfrm>
            <a:off x="7241406" y="3325492"/>
            <a:ext cx="158318" cy="202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3" name="Elipse 2">
            <a:extLst>
              <a:ext uri="{FF2B5EF4-FFF2-40B4-BE49-F238E27FC236}">
                <a16:creationId xmlns:a16="http://schemas.microsoft.com/office/drawing/2014/main" id="{76D14AFF-9FC3-FAFE-0619-6DB1C54AB527}"/>
              </a:ext>
            </a:extLst>
          </p:cNvPr>
          <p:cNvSpPr/>
          <p:nvPr/>
        </p:nvSpPr>
        <p:spPr>
          <a:xfrm>
            <a:off x="7580978" y="331710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4" name="Flecha: a la derecha 7">
            <a:extLst>
              <a:ext uri="{FF2B5EF4-FFF2-40B4-BE49-F238E27FC236}">
                <a16:creationId xmlns:a16="http://schemas.microsoft.com/office/drawing/2014/main" id="{A79D258C-2E50-87F9-BF87-5F61B217F132}"/>
              </a:ext>
            </a:extLst>
          </p:cNvPr>
          <p:cNvSpPr/>
          <p:nvPr/>
        </p:nvSpPr>
        <p:spPr>
          <a:xfrm flipH="1">
            <a:off x="8662358" y="335609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5" name="Imagen 4">
            <a:extLst>
              <a:ext uri="{FF2B5EF4-FFF2-40B4-BE49-F238E27FC236}">
                <a16:creationId xmlns:a16="http://schemas.microsoft.com/office/drawing/2014/main" id="{B539DB68-9492-4834-311C-2A215F25DF5D}"/>
              </a:ext>
            </a:extLst>
          </p:cNvPr>
          <p:cNvPicPr>
            <a:picLocks noChangeAspect="1"/>
          </p:cNvPicPr>
          <p:nvPr/>
        </p:nvPicPr>
        <p:blipFill>
          <a:blip r:embed="rId5"/>
          <a:stretch>
            <a:fillRect/>
          </a:stretch>
        </p:blipFill>
        <p:spPr>
          <a:xfrm>
            <a:off x="8390965" y="5766260"/>
            <a:ext cx="1274814" cy="862455"/>
          </a:xfrm>
          <a:prstGeom prst="rect">
            <a:avLst/>
          </a:prstGeom>
        </p:spPr>
      </p:pic>
    </p:spTree>
    <p:extLst>
      <p:ext uri="{BB962C8B-B14F-4D97-AF65-F5344CB8AC3E}">
        <p14:creationId xmlns:p14="http://schemas.microsoft.com/office/powerpoint/2010/main" val="39777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504538" y="424065"/>
            <a:ext cx="2894780" cy="513565"/>
          </a:xfrm>
          <a:prstGeom prst="rect">
            <a:avLst/>
          </a:prstGeom>
          <a:noFill/>
        </p:spPr>
      </p:pic>
      <p:sp>
        <p:nvSpPr>
          <p:cNvPr id="13" name="Rectángulo 12"/>
          <p:cNvSpPr/>
          <p:nvPr/>
        </p:nvSpPr>
        <p:spPr>
          <a:xfrm>
            <a:off x="175419" y="1704987"/>
            <a:ext cx="7384631" cy="334066"/>
          </a:xfrm>
          <a:prstGeom prst="rect">
            <a:avLst/>
          </a:prstGeom>
        </p:spPr>
        <p:txBody>
          <a:bodyPr wrap="square">
            <a:spAutoFit/>
          </a:bodyPr>
          <a:lstStyle/>
          <a:p>
            <a:pPr lvl="1"/>
            <a:r>
              <a:rPr lang="es-PE" sz="1571" b="1" dirty="0"/>
              <a:t>Detección Molecular VPH</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233" y="658208"/>
            <a:ext cx="1769352" cy="990836"/>
          </a:xfrm>
          <a:prstGeom prst="rect">
            <a:avLst/>
          </a:prstGeom>
        </p:spPr>
      </p:pic>
      <p:pic>
        <p:nvPicPr>
          <p:cNvPr id="3" name="Imagen 2">
            <a:extLst>
              <a:ext uri="{FF2B5EF4-FFF2-40B4-BE49-F238E27FC236}">
                <a16:creationId xmlns:a16="http://schemas.microsoft.com/office/drawing/2014/main" id="{DC039A70-188B-2BDF-8023-0CC299E7CCE6}"/>
              </a:ext>
            </a:extLst>
          </p:cNvPr>
          <p:cNvPicPr>
            <a:picLocks noChangeAspect="1"/>
          </p:cNvPicPr>
          <p:nvPr/>
        </p:nvPicPr>
        <p:blipFill>
          <a:blip r:embed="rId4"/>
          <a:stretch>
            <a:fillRect/>
          </a:stretch>
        </p:blipFill>
        <p:spPr>
          <a:xfrm>
            <a:off x="689138" y="2150939"/>
            <a:ext cx="8020511" cy="3187928"/>
          </a:xfrm>
          <a:prstGeom prst="rect">
            <a:avLst/>
          </a:prstGeom>
          <a:ln>
            <a:solidFill>
              <a:srgbClr val="FF0000"/>
            </a:solidFill>
          </a:ln>
        </p:spPr>
      </p:pic>
      <p:sp>
        <p:nvSpPr>
          <p:cNvPr id="4" name="Título 1">
            <a:extLst>
              <a:ext uri="{FF2B5EF4-FFF2-40B4-BE49-F238E27FC236}">
                <a16:creationId xmlns:a16="http://schemas.microsoft.com/office/drawing/2014/main" id="{FFC539BA-56FE-3F12-2A56-3B2ED02D1F3B}"/>
              </a:ext>
            </a:extLst>
          </p:cNvPr>
          <p:cNvSpPr txBox="1">
            <a:spLocks/>
          </p:cNvSpPr>
          <p:nvPr/>
        </p:nvSpPr>
        <p:spPr>
          <a:xfrm>
            <a:off x="948015" y="1193890"/>
            <a:ext cx="6212764"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CUELLO UTERINO</a:t>
            </a:r>
          </a:p>
        </p:txBody>
      </p:sp>
      <p:pic>
        <p:nvPicPr>
          <p:cNvPr id="2" name="Imagen 1">
            <a:extLst>
              <a:ext uri="{FF2B5EF4-FFF2-40B4-BE49-F238E27FC236}">
                <a16:creationId xmlns:a16="http://schemas.microsoft.com/office/drawing/2014/main" id="{FF0DFCC4-38AC-AA23-44D3-525501CB4E54}"/>
              </a:ext>
            </a:extLst>
          </p:cNvPr>
          <p:cNvPicPr>
            <a:picLocks noChangeAspect="1"/>
          </p:cNvPicPr>
          <p:nvPr/>
        </p:nvPicPr>
        <p:blipFill>
          <a:blip r:embed="rId5"/>
          <a:stretch>
            <a:fillRect/>
          </a:stretch>
        </p:blipFill>
        <p:spPr>
          <a:xfrm>
            <a:off x="8605388" y="5993546"/>
            <a:ext cx="1151024" cy="778707"/>
          </a:xfrm>
          <a:prstGeom prst="rect">
            <a:avLst/>
          </a:prstGeom>
        </p:spPr>
      </p:pic>
    </p:spTree>
    <p:extLst>
      <p:ext uri="{BB962C8B-B14F-4D97-AF65-F5344CB8AC3E}">
        <p14:creationId xmlns:p14="http://schemas.microsoft.com/office/powerpoint/2010/main" val="30066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Imagen 2">
            <a:extLst>
              <a:ext uri="{FF2B5EF4-FFF2-40B4-BE49-F238E27FC236}">
                <a16:creationId xmlns:a16="http://schemas.microsoft.com/office/drawing/2014/main" id="{889F3191-3A60-2FB3-34F8-C44C3CBD584E}"/>
              </a:ext>
            </a:extLst>
          </p:cNvPr>
          <p:cNvPicPr>
            <a:picLocks noChangeAspect="1"/>
          </p:cNvPicPr>
          <p:nvPr/>
        </p:nvPicPr>
        <p:blipFill>
          <a:blip r:embed="rId3"/>
          <a:stretch>
            <a:fillRect/>
          </a:stretch>
        </p:blipFill>
        <p:spPr>
          <a:xfrm>
            <a:off x="391502" y="844100"/>
            <a:ext cx="9122997" cy="3174182"/>
          </a:xfrm>
          <a:prstGeom prst="rect">
            <a:avLst/>
          </a:prstGeom>
        </p:spPr>
      </p:pic>
      <p:sp>
        <p:nvSpPr>
          <p:cNvPr id="7" name="CuadroTexto 6">
            <a:extLst>
              <a:ext uri="{FF2B5EF4-FFF2-40B4-BE49-F238E27FC236}">
                <a16:creationId xmlns:a16="http://schemas.microsoft.com/office/drawing/2014/main" id="{D56D9A2E-6CCC-4A5D-5AD0-BBF37605FA28}"/>
              </a:ext>
            </a:extLst>
          </p:cNvPr>
          <p:cNvSpPr txBox="1"/>
          <p:nvPr/>
        </p:nvSpPr>
        <p:spPr>
          <a:xfrm>
            <a:off x="2649685" y="4425281"/>
            <a:ext cx="4911943" cy="634724"/>
          </a:xfrm>
          <a:prstGeom prst="rect">
            <a:avLst/>
          </a:prstGeom>
          <a:noFill/>
        </p:spPr>
        <p:txBody>
          <a:bodyPr wrap="square">
            <a:spAutoFit/>
          </a:bodyPr>
          <a:lstStyle/>
          <a:p>
            <a:r>
              <a:rPr lang="es-PE" sz="1768" dirty="0">
                <a:hlinkClick r:id="rId4"/>
              </a:rPr>
              <a:t>https://www.minsa.gob.pe/reunis/?op=2&amp;niv=2</a:t>
            </a:r>
            <a:endParaRPr lang="es-PE" sz="1768" dirty="0"/>
          </a:p>
          <a:p>
            <a:endParaRPr lang="es-PE" sz="1768" dirty="0"/>
          </a:p>
        </p:txBody>
      </p:sp>
    </p:spTree>
    <p:extLst>
      <p:ext uri="{BB962C8B-B14F-4D97-AF65-F5344CB8AC3E}">
        <p14:creationId xmlns:p14="http://schemas.microsoft.com/office/powerpoint/2010/main" val="413655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2080886" y="1193763"/>
            <a:ext cx="5881694"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3200" b="1" dirty="0">
                <a:solidFill>
                  <a:srgbClr val="1E88E0"/>
                </a:solidFill>
                <a:latin typeface="Calibri"/>
              </a:rPr>
              <a:t>TAMIZAJE EN CÁNCER DE MAMA </a:t>
            </a:r>
          </a:p>
        </p:txBody>
      </p:sp>
      <p:pic>
        <p:nvPicPr>
          <p:cNvPr id="4" name="Imagen 3">
            <a:extLst>
              <a:ext uri="{FF2B5EF4-FFF2-40B4-BE49-F238E27FC236}">
                <a16:creationId xmlns:a16="http://schemas.microsoft.com/office/drawing/2014/main" id="{C4467424-912D-7C8E-36A0-9AC397F007E1}"/>
              </a:ext>
            </a:extLst>
          </p:cNvPr>
          <p:cNvPicPr>
            <a:picLocks noChangeAspect="1"/>
          </p:cNvPicPr>
          <p:nvPr/>
        </p:nvPicPr>
        <p:blipFill>
          <a:blip r:embed="rId3"/>
          <a:stretch>
            <a:fillRect/>
          </a:stretch>
        </p:blipFill>
        <p:spPr>
          <a:xfrm>
            <a:off x="8162564" y="200614"/>
            <a:ext cx="1280271" cy="859611"/>
          </a:xfrm>
          <a:prstGeom prst="rect">
            <a:avLst/>
          </a:prstGeom>
        </p:spPr>
      </p:pic>
      <p:pic>
        <p:nvPicPr>
          <p:cNvPr id="9" name="Imagen 8">
            <a:extLst>
              <a:ext uri="{FF2B5EF4-FFF2-40B4-BE49-F238E27FC236}">
                <a16:creationId xmlns:a16="http://schemas.microsoft.com/office/drawing/2014/main" id="{A86C192A-04AA-667A-2B51-9355DE46AE53}"/>
              </a:ext>
            </a:extLst>
          </p:cNvPr>
          <p:cNvPicPr>
            <a:picLocks noChangeAspect="1"/>
          </p:cNvPicPr>
          <p:nvPr/>
        </p:nvPicPr>
        <p:blipFill>
          <a:blip r:embed="rId4"/>
          <a:stretch>
            <a:fillRect/>
          </a:stretch>
        </p:blipFill>
        <p:spPr>
          <a:xfrm>
            <a:off x="4879888" y="3671087"/>
            <a:ext cx="3482462" cy="1926771"/>
          </a:xfrm>
          <a:prstGeom prst="rect">
            <a:avLst/>
          </a:prstGeom>
        </p:spPr>
      </p:pic>
      <p:pic>
        <p:nvPicPr>
          <p:cNvPr id="14" name="Imagen 13">
            <a:extLst>
              <a:ext uri="{FF2B5EF4-FFF2-40B4-BE49-F238E27FC236}">
                <a16:creationId xmlns:a16="http://schemas.microsoft.com/office/drawing/2014/main" id="{2DAB3443-738F-7380-BEF6-8CCF52B796D4}"/>
              </a:ext>
            </a:extLst>
          </p:cNvPr>
          <p:cNvPicPr>
            <a:picLocks noChangeAspect="1"/>
          </p:cNvPicPr>
          <p:nvPr/>
        </p:nvPicPr>
        <p:blipFill>
          <a:blip r:embed="rId5"/>
          <a:stretch>
            <a:fillRect/>
          </a:stretch>
        </p:blipFill>
        <p:spPr>
          <a:xfrm>
            <a:off x="1318873" y="1901237"/>
            <a:ext cx="3338934" cy="2248216"/>
          </a:xfrm>
          <a:prstGeom prst="rect">
            <a:avLst/>
          </a:prstGeom>
        </p:spPr>
      </p:pic>
    </p:spTree>
    <p:extLst>
      <p:ext uri="{BB962C8B-B14F-4D97-AF65-F5344CB8AC3E}">
        <p14:creationId xmlns:p14="http://schemas.microsoft.com/office/powerpoint/2010/main" val="42319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496808" y="342346"/>
            <a:ext cx="2292496" cy="430745"/>
          </a:xfrm>
          <a:prstGeom prst="rect">
            <a:avLst/>
          </a:prstGeom>
          <a:noFill/>
        </p:spPr>
      </p:pic>
      <p:sp>
        <p:nvSpPr>
          <p:cNvPr id="10" name="Título 1"/>
          <p:cNvSpPr txBox="1">
            <a:spLocks/>
          </p:cNvSpPr>
          <p:nvPr/>
        </p:nvSpPr>
        <p:spPr>
          <a:xfrm>
            <a:off x="433455" y="1047476"/>
            <a:ext cx="6480162"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ES" sz="1600" b="1" dirty="0">
                <a:solidFill>
                  <a:srgbClr val="1E88E0"/>
                </a:solidFill>
                <a:latin typeface="Calibri"/>
              </a:rPr>
              <a:t>TAMIZAJE EN MUJER  CON EXAMEN CLINICO DE MAMA PARA DETECCION DE CANCER DE MAMA</a:t>
            </a:r>
            <a:endParaRPr lang="es-PE" sz="1600" b="1" dirty="0">
              <a:solidFill>
                <a:srgbClr val="1E88E0"/>
              </a:solidFill>
              <a:latin typeface="Calibri"/>
            </a:endParaRPr>
          </a:p>
        </p:txBody>
      </p:sp>
      <p:sp>
        <p:nvSpPr>
          <p:cNvPr id="2" name="Rectángulo 1"/>
          <p:cNvSpPr/>
          <p:nvPr/>
        </p:nvSpPr>
        <p:spPr>
          <a:xfrm>
            <a:off x="496808" y="1676042"/>
            <a:ext cx="7436161" cy="369332"/>
          </a:xfrm>
          <a:prstGeom prst="rect">
            <a:avLst/>
          </a:prstGeom>
        </p:spPr>
        <p:txBody>
          <a:bodyPr wrap="square">
            <a:spAutoFit/>
          </a:bodyPr>
          <a:lstStyle/>
          <a:p>
            <a:pPr marL="0" lvl="1"/>
            <a:r>
              <a:rPr lang="es-PE" b="1" dirty="0"/>
              <a:t>Tamizaje en Cáncer de Mama con Examen Clínico de Mama (ECM)</a:t>
            </a:r>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45851" y="2319759"/>
            <a:ext cx="8044791" cy="1860098"/>
          </a:xfrm>
          <a:prstGeom prst="rect">
            <a:avLst/>
          </a:prstGeom>
          <a:noFill/>
          <a:ln>
            <a:noFill/>
          </a:ln>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263" y="575236"/>
            <a:ext cx="1742902" cy="1742902"/>
          </a:xfrm>
          <a:prstGeom prst="rect">
            <a:avLst/>
          </a:prstGeom>
        </p:spPr>
      </p:pic>
      <p:pic>
        <p:nvPicPr>
          <p:cNvPr id="3" name="Imagen 2">
            <a:extLst>
              <a:ext uri="{FF2B5EF4-FFF2-40B4-BE49-F238E27FC236}">
                <a16:creationId xmlns:a16="http://schemas.microsoft.com/office/drawing/2014/main" id="{2FE7F783-9EF6-AC57-9F25-39A74239B976}"/>
              </a:ext>
            </a:extLst>
          </p:cNvPr>
          <p:cNvPicPr>
            <a:picLocks noChangeAspect="1"/>
          </p:cNvPicPr>
          <p:nvPr/>
        </p:nvPicPr>
        <p:blipFill>
          <a:blip r:embed="rId5"/>
          <a:stretch>
            <a:fillRect/>
          </a:stretch>
        </p:blipFill>
        <p:spPr>
          <a:xfrm>
            <a:off x="8147197" y="5757763"/>
            <a:ext cx="1280271" cy="859611"/>
          </a:xfrm>
          <a:prstGeom prst="rect">
            <a:avLst/>
          </a:prstGeom>
        </p:spPr>
      </p:pic>
      <p:sp>
        <p:nvSpPr>
          <p:cNvPr id="4" name="Elipse 3">
            <a:extLst>
              <a:ext uri="{FF2B5EF4-FFF2-40B4-BE49-F238E27FC236}">
                <a16:creationId xmlns:a16="http://schemas.microsoft.com/office/drawing/2014/main" id="{4961E280-435F-11F0-37DD-98BB4481B365}"/>
              </a:ext>
            </a:extLst>
          </p:cNvPr>
          <p:cNvSpPr/>
          <p:nvPr/>
        </p:nvSpPr>
        <p:spPr>
          <a:xfrm>
            <a:off x="7222227" y="3429000"/>
            <a:ext cx="169814" cy="171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5" name="Elipse 4">
            <a:extLst>
              <a:ext uri="{FF2B5EF4-FFF2-40B4-BE49-F238E27FC236}">
                <a16:creationId xmlns:a16="http://schemas.microsoft.com/office/drawing/2014/main" id="{1CA2EB5D-450A-775B-C502-E7E0657BE800}"/>
              </a:ext>
            </a:extLst>
          </p:cNvPr>
          <p:cNvSpPr/>
          <p:nvPr/>
        </p:nvSpPr>
        <p:spPr>
          <a:xfrm>
            <a:off x="7610651" y="3418944"/>
            <a:ext cx="222126" cy="230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9" name="Flecha: a la derecha 7">
            <a:extLst>
              <a:ext uri="{FF2B5EF4-FFF2-40B4-BE49-F238E27FC236}">
                <a16:creationId xmlns:a16="http://schemas.microsoft.com/office/drawing/2014/main" id="{271C3F93-CC81-9FDF-200C-ABC233E7AAB8}"/>
              </a:ext>
            </a:extLst>
          </p:cNvPr>
          <p:cNvSpPr/>
          <p:nvPr/>
        </p:nvSpPr>
        <p:spPr>
          <a:xfrm flipH="1">
            <a:off x="8744113" y="3459604"/>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Tree>
    <p:extLst>
      <p:ext uri="{BB962C8B-B14F-4D97-AF65-F5344CB8AC3E}">
        <p14:creationId xmlns:p14="http://schemas.microsoft.com/office/powerpoint/2010/main" val="25494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animBg="1"/>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390221" y="1281855"/>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p:cNvSpPr/>
          <p:nvPr/>
        </p:nvSpPr>
        <p:spPr>
          <a:xfrm>
            <a:off x="665857" y="1768091"/>
            <a:ext cx="7436161" cy="369332"/>
          </a:xfrm>
          <a:prstGeom prst="rect">
            <a:avLst/>
          </a:prstGeom>
        </p:spPr>
        <p:txBody>
          <a:bodyPr wrap="square">
            <a:spAutoFit/>
          </a:bodyPr>
          <a:lstStyle/>
          <a:p>
            <a:pPr marL="0" lvl="1"/>
            <a:r>
              <a:rPr lang="es-PE" b="1" dirty="0"/>
              <a:t>Tamizaje en Cáncer de Mama con Examen Clínico de Mama (ECM)</a:t>
            </a:r>
          </a:p>
        </p:txBody>
      </p:sp>
      <p:sp>
        <p:nvSpPr>
          <p:cNvPr id="12" name="Rectángulo 11"/>
          <p:cNvSpPr/>
          <p:nvPr/>
        </p:nvSpPr>
        <p:spPr>
          <a:xfrm>
            <a:off x="665857" y="2153908"/>
            <a:ext cx="3429400" cy="276999"/>
          </a:xfrm>
          <a:prstGeom prst="rect">
            <a:avLst/>
          </a:prstGeom>
        </p:spPr>
        <p:txBody>
          <a:bodyPr wrap="none">
            <a:spAutoFit/>
          </a:bodyPr>
          <a:lstStyle/>
          <a:p>
            <a:r>
              <a:rPr lang="es-PE" sz="1200" b="1" dirty="0">
                <a:solidFill>
                  <a:srgbClr val="FFC000"/>
                </a:solidFill>
              </a:rPr>
              <a:t>Cuando el resultado de ECM es Positivo (Anormal):</a:t>
            </a:r>
            <a:endParaRPr lang="es-PE" sz="1200" dirty="0">
              <a:solidFill>
                <a:srgbClr val="FFC000"/>
              </a:solidFill>
            </a:endParaRPr>
          </a:p>
        </p:txBody>
      </p:sp>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698944" y="2613676"/>
            <a:ext cx="7559452" cy="1630647"/>
          </a:xfrm>
          <a:prstGeom prst="rect">
            <a:avLst/>
          </a:prstGeom>
          <a:noFill/>
          <a:ln>
            <a:noFill/>
          </a:ln>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76" y="880215"/>
            <a:ext cx="1640723" cy="1640723"/>
          </a:xfrm>
          <a:prstGeom prst="rect">
            <a:avLst/>
          </a:prstGeom>
        </p:spPr>
      </p:pic>
      <p:pic>
        <p:nvPicPr>
          <p:cNvPr id="3" name="Imagen 2">
            <a:extLst>
              <a:ext uri="{FF2B5EF4-FFF2-40B4-BE49-F238E27FC236}">
                <a16:creationId xmlns:a16="http://schemas.microsoft.com/office/drawing/2014/main" id="{3E3187F4-FF86-F25D-5D48-A23A1BC379CA}"/>
              </a:ext>
            </a:extLst>
          </p:cNvPr>
          <p:cNvPicPr>
            <a:picLocks noChangeAspect="1"/>
          </p:cNvPicPr>
          <p:nvPr/>
        </p:nvPicPr>
        <p:blipFill>
          <a:blip r:embed="rId5"/>
          <a:stretch>
            <a:fillRect/>
          </a:stretch>
        </p:blipFill>
        <p:spPr>
          <a:xfrm>
            <a:off x="8258396" y="5849971"/>
            <a:ext cx="1280271" cy="859611"/>
          </a:xfrm>
          <a:prstGeom prst="rect">
            <a:avLst/>
          </a:prstGeom>
        </p:spPr>
      </p:pic>
      <p:sp>
        <p:nvSpPr>
          <p:cNvPr id="4" name="Elipse 3">
            <a:extLst>
              <a:ext uri="{FF2B5EF4-FFF2-40B4-BE49-F238E27FC236}">
                <a16:creationId xmlns:a16="http://schemas.microsoft.com/office/drawing/2014/main" id="{84FDF203-AAF8-D2E0-28E2-B71133916D7B}"/>
              </a:ext>
            </a:extLst>
          </p:cNvPr>
          <p:cNvSpPr/>
          <p:nvPr/>
        </p:nvSpPr>
        <p:spPr>
          <a:xfrm>
            <a:off x="6884365" y="3487094"/>
            <a:ext cx="158318" cy="202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5" name="Elipse 4">
            <a:extLst>
              <a:ext uri="{FF2B5EF4-FFF2-40B4-BE49-F238E27FC236}">
                <a16:creationId xmlns:a16="http://schemas.microsoft.com/office/drawing/2014/main" id="{CCD67407-CEDF-A702-2D6E-14B4ABCF7F8A}"/>
              </a:ext>
            </a:extLst>
          </p:cNvPr>
          <p:cNvSpPr/>
          <p:nvPr/>
        </p:nvSpPr>
        <p:spPr>
          <a:xfrm>
            <a:off x="7262121" y="349558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9" name="Flecha: a la derecha 7">
            <a:extLst>
              <a:ext uri="{FF2B5EF4-FFF2-40B4-BE49-F238E27FC236}">
                <a16:creationId xmlns:a16="http://schemas.microsoft.com/office/drawing/2014/main" id="{1754B0E7-7A0C-6691-0FD0-C688BE7D1D6A}"/>
              </a:ext>
            </a:extLst>
          </p:cNvPr>
          <p:cNvSpPr/>
          <p:nvPr/>
        </p:nvSpPr>
        <p:spPr>
          <a:xfrm flipH="1">
            <a:off x="8312695" y="3548301"/>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Tree>
    <p:extLst>
      <p:ext uri="{BB962C8B-B14F-4D97-AF65-F5344CB8AC3E}">
        <p14:creationId xmlns:p14="http://schemas.microsoft.com/office/powerpoint/2010/main" val="197193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animBg="1"/>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3B40-25E3-C799-4B00-AF1F3CF930E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AE8873A-EE61-FEE1-D69C-C69B1211C261}"/>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03589" y="382479"/>
            <a:ext cx="2947200" cy="522865"/>
          </a:xfrm>
          <a:prstGeom prst="rect">
            <a:avLst/>
          </a:prstGeom>
          <a:noFill/>
        </p:spPr>
      </p:pic>
      <p:sp>
        <p:nvSpPr>
          <p:cNvPr id="10" name="Título 1">
            <a:extLst>
              <a:ext uri="{FF2B5EF4-FFF2-40B4-BE49-F238E27FC236}">
                <a16:creationId xmlns:a16="http://schemas.microsoft.com/office/drawing/2014/main" id="{0657F404-BA91-5CCF-34B5-31A779769E97}"/>
              </a:ext>
            </a:extLst>
          </p:cNvPr>
          <p:cNvSpPr txBox="1">
            <a:spLocks/>
          </p:cNvSpPr>
          <p:nvPr/>
        </p:nvSpPr>
        <p:spPr>
          <a:xfrm>
            <a:off x="374853" y="1239088"/>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85D6244D-C67B-C820-2AB8-0D0416A03D26}"/>
              </a:ext>
            </a:extLst>
          </p:cNvPr>
          <p:cNvSpPr/>
          <p:nvPr/>
        </p:nvSpPr>
        <p:spPr>
          <a:xfrm>
            <a:off x="665857" y="1768091"/>
            <a:ext cx="7436161" cy="369332"/>
          </a:xfrm>
          <a:prstGeom prst="rect">
            <a:avLst/>
          </a:prstGeom>
        </p:spPr>
        <p:txBody>
          <a:bodyPr wrap="square">
            <a:spAutoFit/>
          </a:bodyPr>
          <a:lstStyle/>
          <a:p>
            <a:pPr marL="0" lvl="1"/>
            <a:r>
              <a:rPr lang="es-PE" b="1" dirty="0"/>
              <a:t>Tamizaje en Cáncer de Mama con Examen Clínico de Mama (ECM)</a:t>
            </a:r>
          </a:p>
        </p:txBody>
      </p:sp>
      <p:sp>
        <p:nvSpPr>
          <p:cNvPr id="12" name="Rectángulo 11">
            <a:extLst>
              <a:ext uri="{FF2B5EF4-FFF2-40B4-BE49-F238E27FC236}">
                <a16:creationId xmlns:a16="http://schemas.microsoft.com/office/drawing/2014/main" id="{6E8E39A1-6A1B-5268-F5E7-69A633784015}"/>
              </a:ext>
            </a:extLst>
          </p:cNvPr>
          <p:cNvSpPr/>
          <p:nvPr/>
        </p:nvSpPr>
        <p:spPr>
          <a:xfrm>
            <a:off x="665857" y="2153908"/>
            <a:ext cx="6379503" cy="461665"/>
          </a:xfrm>
          <a:prstGeom prst="rect">
            <a:avLst/>
          </a:prstGeom>
        </p:spPr>
        <p:txBody>
          <a:bodyPr wrap="none">
            <a:spAutoFit/>
          </a:bodyPr>
          <a:lstStyle/>
          <a:p>
            <a:r>
              <a:rPr lang="es-PE" sz="1200" b="1" dirty="0">
                <a:solidFill>
                  <a:srgbClr val="FFC000"/>
                </a:solidFill>
              </a:rPr>
              <a:t>Cuando el resultado de ECM es Positivo y referido a un hospital o instituto de mayor complejidad</a:t>
            </a:r>
          </a:p>
          <a:p>
            <a:endParaRPr lang="es-PE" sz="1200" dirty="0">
              <a:solidFill>
                <a:srgbClr val="FFC000"/>
              </a:solidFill>
            </a:endParaRPr>
          </a:p>
        </p:txBody>
      </p:sp>
      <p:pic>
        <p:nvPicPr>
          <p:cNvPr id="11" name="Imagen 10">
            <a:extLst>
              <a:ext uri="{FF2B5EF4-FFF2-40B4-BE49-F238E27FC236}">
                <a16:creationId xmlns:a16="http://schemas.microsoft.com/office/drawing/2014/main" id="{2F7FF5FF-1CBD-AE39-2404-42BA29359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176" y="880215"/>
            <a:ext cx="1640723" cy="1640723"/>
          </a:xfrm>
          <a:prstGeom prst="rect">
            <a:avLst/>
          </a:prstGeom>
        </p:spPr>
      </p:pic>
      <p:pic>
        <p:nvPicPr>
          <p:cNvPr id="3" name="Imagen 2">
            <a:extLst>
              <a:ext uri="{FF2B5EF4-FFF2-40B4-BE49-F238E27FC236}">
                <a16:creationId xmlns:a16="http://schemas.microsoft.com/office/drawing/2014/main" id="{11AB1BAE-1620-F34D-0441-2C3E1AD352B6}"/>
              </a:ext>
            </a:extLst>
          </p:cNvPr>
          <p:cNvPicPr>
            <a:picLocks noChangeAspect="1"/>
          </p:cNvPicPr>
          <p:nvPr/>
        </p:nvPicPr>
        <p:blipFill>
          <a:blip r:embed="rId4"/>
          <a:stretch>
            <a:fillRect/>
          </a:stretch>
        </p:blipFill>
        <p:spPr>
          <a:xfrm>
            <a:off x="8258396" y="5849971"/>
            <a:ext cx="1280271" cy="859611"/>
          </a:xfrm>
          <a:prstGeom prst="rect">
            <a:avLst/>
          </a:prstGeom>
        </p:spPr>
      </p:pic>
      <p:sp>
        <p:nvSpPr>
          <p:cNvPr id="4" name="Elipse 3">
            <a:extLst>
              <a:ext uri="{FF2B5EF4-FFF2-40B4-BE49-F238E27FC236}">
                <a16:creationId xmlns:a16="http://schemas.microsoft.com/office/drawing/2014/main" id="{3B2D01D8-CE33-472B-33A0-09DA9C9212A9}"/>
              </a:ext>
            </a:extLst>
          </p:cNvPr>
          <p:cNvSpPr/>
          <p:nvPr/>
        </p:nvSpPr>
        <p:spPr>
          <a:xfrm>
            <a:off x="6884365" y="3487094"/>
            <a:ext cx="158318" cy="2020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5" name="Elipse 4">
            <a:extLst>
              <a:ext uri="{FF2B5EF4-FFF2-40B4-BE49-F238E27FC236}">
                <a16:creationId xmlns:a16="http://schemas.microsoft.com/office/drawing/2014/main" id="{3F8BB4A6-45D0-CC93-1D3F-2EBD61B9CE12}"/>
              </a:ext>
            </a:extLst>
          </p:cNvPr>
          <p:cNvSpPr/>
          <p:nvPr/>
        </p:nvSpPr>
        <p:spPr>
          <a:xfrm>
            <a:off x="7262121" y="349558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9" name="Flecha: a la derecha 7">
            <a:extLst>
              <a:ext uri="{FF2B5EF4-FFF2-40B4-BE49-F238E27FC236}">
                <a16:creationId xmlns:a16="http://schemas.microsoft.com/office/drawing/2014/main" id="{DC95ACD2-5363-C635-8591-9FAE4BEE17B3}"/>
              </a:ext>
            </a:extLst>
          </p:cNvPr>
          <p:cNvSpPr/>
          <p:nvPr/>
        </p:nvSpPr>
        <p:spPr>
          <a:xfrm flipH="1">
            <a:off x="8429896" y="3517697"/>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6" name="Imagen 5">
            <a:extLst>
              <a:ext uri="{FF2B5EF4-FFF2-40B4-BE49-F238E27FC236}">
                <a16:creationId xmlns:a16="http://schemas.microsoft.com/office/drawing/2014/main" id="{760656B4-FB3A-E578-1412-9FFD7C626223}"/>
              </a:ext>
            </a:extLst>
          </p:cNvPr>
          <p:cNvPicPr>
            <a:picLocks noChangeAspect="1"/>
          </p:cNvPicPr>
          <p:nvPr/>
        </p:nvPicPr>
        <p:blipFill>
          <a:blip r:embed="rId5"/>
          <a:stretch>
            <a:fillRect/>
          </a:stretch>
        </p:blipFill>
        <p:spPr>
          <a:xfrm>
            <a:off x="811109" y="2636833"/>
            <a:ext cx="7553404" cy="1584333"/>
          </a:xfrm>
          <a:prstGeom prst="rect">
            <a:avLst/>
          </a:prstGeom>
        </p:spPr>
      </p:pic>
      <p:sp>
        <p:nvSpPr>
          <p:cNvPr id="7" name="Elipse 6">
            <a:extLst>
              <a:ext uri="{FF2B5EF4-FFF2-40B4-BE49-F238E27FC236}">
                <a16:creationId xmlns:a16="http://schemas.microsoft.com/office/drawing/2014/main" id="{4554D386-F99B-22FA-CF4C-C5523CF1CB1A}"/>
              </a:ext>
            </a:extLst>
          </p:cNvPr>
          <p:cNvSpPr/>
          <p:nvPr/>
        </p:nvSpPr>
        <p:spPr>
          <a:xfrm>
            <a:off x="7490694" y="349488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Tree>
    <p:extLst>
      <p:ext uri="{BB962C8B-B14F-4D97-AF65-F5344CB8AC3E}">
        <p14:creationId xmlns:p14="http://schemas.microsoft.com/office/powerpoint/2010/main" val="15129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animBg="1"/>
      <p:bldP spid="5" grpId="0" animBg="1"/>
      <p:bldP spid="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784565" y="593025"/>
            <a:ext cx="2545515" cy="449144"/>
          </a:xfrm>
          <a:prstGeom prst="rect">
            <a:avLst/>
          </a:prstGeom>
          <a:noFill/>
        </p:spPr>
      </p:pic>
      <p:sp>
        <p:nvSpPr>
          <p:cNvPr id="10" name="Título 1"/>
          <p:cNvSpPr txBox="1">
            <a:spLocks/>
          </p:cNvSpPr>
          <p:nvPr/>
        </p:nvSpPr>
        <p:spPr>
          <a:xfrm>
            <a:off x="505046" y="1220956"/>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p:cNvSpPr/>
          <p:nvPr/>
        </p:nvSpPr>
        <p:spPr>
          <a:xfrm>
            <a:off x="784565" y="1712207"/>
            <a:ext cx="6069593"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p:cNvSpPr/>
          <p:nvPr/>
        </p:nvSpPr>
        <p:spPr>
          <a:xfrm>
            <a:off x="784565" y="2179936"/>
            <a:ext cx="5574283" cy="276999"/>
          </a:xfrm>
          <a:prstGeom prst="rect">
            <a:avLst/>
          </a:prstGeom>
        </p:spPr>
        <p:txBody>
          <a:bodyPr wrap="none">
            <a:spAutoFit/>
          </a:bodyPr>
          <a:lstStyle/>
          <a:p>
            <a:r>
              <a:rPr lang="es-PE" sz="1200" b="1" dirty="0">
                <a:solidFill>
                  <a:srgbClr val="FFC000"/>
                </a:solidFill>
              </a:rPr>
              <a:t>Indicación del Tamizaje en Cáncer de Mama con “Mamografía Bilateral de Tamizaje” </a:t>
            </a:r>
            <a:endParaRPr lang="es-PE" sz="1200" dirty="0">
              <a:solidFill>
                <a:srgbClr val="FFC000"/>
              </a:solidFill>
            </a:endParaRPr>
          </a:p>
        </p:txBody>
      </p:sp>
      <p:grpSp>
        <p:nvGrpSpPr>
          <p:cNvPr id="17" name="Grupo 16"/>
          <p:cNvGrpSpPr/>
          <p:nvPr/>
        </p:nvGrpSpPr>
        <p:grpSpPr>
          <a:xfrm>
            <a:off x="1078347" y="4252820"/>
            <a:ext cx="7376393" cy="892973"/>
            <a:chOff x="1094509" y="4602357"/>
            <a:chExt cx="7982523" cy="726671"/>
          </a:xfrm>
          <a:solidFill>
            <a:srgbClr val="A071FF"/>
          </a:solidFill>
        </p:grpSpPr>
        <p:sp>
          <p:nvSpPr>
            <p:cNvPr id="18" name="Rectángulo redondeado 17"/>
            <p:cNvSpPr/>
            <p:nvPr/>
          </p:nvSpPr>
          <p:spPr>
            <a:xfrm>
              <a:off x="1124523" y="4602357"/>
              <a:ext cx="7952509" cy="72667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p:cNvSpPr/>
            <p:nvPr/>
          </p:nvSpPr>
          <p:spPr>
            <a:xfrm>
              <a:off x="1094509" y="4694112"/>
              <a:ext cx="7756903" cy="601100"/>
            </a:xfrm>
            <a:prstGeom prst="rect">
              <a:avLst/>
            </a:prstGeom>
            <a:noFill/>
          </p:spPr>
          <p:txBody>
            <a:bodyPr wrap="square">
              <a:spAutoFit/>
            </a:bodyPr>
            <a:lstStyle/>
            <a:p>
              <a:pPr algn="ctr"/>
              <a:r>
                <a:rPr lang="es-PE" sz="1400" b="1" dirty="0"/>
                <a:t>El Tamizaje de Cáncer de Mama mediante la Mamografía (Mamografía Bilateral de Tamizaje), Se brinda a mujeres de 40 a 69 años, con una frecuencia bianual siempre y cuando el resultado sea normal</a:t>
              </a:r>
              <a:r>
                <a:rPr lang="es-PE" sz="1400" dirty="0"/>
                <a:t>.</a:t>
              </a:r>
            </a:p>
          </p:txBody>
        </p:sp>
      </p:grpSp>
      <p:pic>
        <p:nvPicPr>
          <p:cNvPr id="3" name="Imagen 2">
            <a:extLst>
              <a:ext uri="{FF2B5EF4-FFF2-40B4-BE49-F238E27FC236}">
                <a16:creationId xmlns:a16="http://schemas.microsoft.com/office/drawing/2014/main" id="{00F6879E-F7DC-90AD-01AA-2AA0BB4EDE6F}"/>
              </a:ext>
            </a:extLst>
          </p:cNvPr>
          <p:cNvPicPr>
            <a:picLocks noChangeAspect="1"/>
          </p:cNvPicPr>
          <p:nvPr/>
        </p:nvPicPr>
        <p:blipFill>
          <a:blip r:embed="rId3"/>
          <a:stretch>
            <a:fillRect/>
          </a:stretch>
        </p:blipFill>
        <p:spPr>
          <a:xfrm>
            <a:off x="8347163" y="5935035"/>
            <a:ext cx="1280271" cy="859611"/>
          </a:xfrm>
          <a:prstGeom prst="rect">
            <a:avLst/>
          </a:prstGeom>
        </p:spPr>
      </p:pic>
      <p:sp>
        <p:nvSpPr>
          <p:cNvPr id="9" name="Elipse 8">
            <a:extLst>
              <a:ext uri="{FF2B5EF4-FFF2-40B4-BE49-F238E27FC236}">
                <a16:creationId xmlns:a16="http://schemas.microsoft.com/office/drawing/2014/main" id="{308EC87C-B0BB-D1E6-BC6B-2BE8ABBFD7C5}"/>
              </a:ext>
            </a:extLst>
          </p:cNvPr>
          <p:cNvSpPr/>
          <p:nvPr/>
        </p:nvSpPr>
        <p:spPr>
          <a:xfrm>
            <a:off x="7155010" y="3338369"/>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1" name="Flecha: a la derecha 7">
            <a:extLst>
              <a:ext uri="{FF2B5EF4-FFF2-40B4-BE49-F238E27FC236}">
                <a16:creationId xmlns:a16="http://schemas.microsoft.com/office/drawing/2014/main" id="{9CDA2B13-3DD8-426A-B35A-CBF9014E730B}"/>
              </a:ext>
            </a:extLst>
          </p:cNvPr>
          <p:cNvSpPr/>
          <p:nvPr/>
        </p:nvSpPr>
        <p:spPr>
          <a:xfrm flipH="1">
            <a:off x="8628587" y="342135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13" name="Imagen 12">
            <a:extLst>
              <a:ext uri="{FF2B5EF4-FFF2-40B4-BE49-F238E27FC236}">
                <a16:creationId xmlns:a16="http://schemas.microsoft.com/office/drawing/2014/main" id="{3AE8B6AE-C785-C0C5-6CCA-F56445AC7671}"/>
              </a:ext>
            </a:extLst>
          </p:cNvPr>
          <p:cNvPicPr>
            <a:picLocks noChangeAspect="1"/>
          </p:cNvPicPr>
          <p:nvPr/>
        </p:nvPicPr>
        <p:blipFill>
          <a:blip r:embed="rId4"/>
          <a:stretch>
            <a:fillRect/>
          </a:stretch>
        </p:blipFill>
        <p:spPr>
          <a:xfrm>
            <a:off x="855838" y="2602706"/>
            <a:ext cx="7702534" cy="1471327"/>
          </a:xfrm>
          <a:prstGeom prst="rect">
            <a:avLst/>
          </a:prstGeom>
        </p:spPr>
      </p:pic>
      <p:pic>
        <p:nvPicPr>
          <p:cNvPr id="16" name="Imagen 15">
            <a:extLst>
              <a:ext uri="{FF2B5EF4-FFF2-40B4-BE49-F238E27FC236}">
                <a16:creationId xmlns:a16="http://schemas.microsoft.com/office/drawing/2014/main" id="{5C37CF45-0EE2-71E5-4227-8E8CBE68E707}"/>
              </a:ext>
            </a:extLst>
          </p:cNvPr>
          <p:cNvPicPr>
            <a:picLocks noChangeAspect="1"/>
          </p:cNvPicPr>
          <p:nvPr/>
        </p:nvPicPr>
        <p:blipFill>
          <a:blip r:embed="rId5"/>
          <a:srcRect t="6869"/>
          <a:stretch/>
        </p:blipFill>
        <p:spPr>
          <a:xfrm>
            <a:off x="6712308" y="1181666"/>
            <a:ext cx="1634855" cy="951346"/>
          </a:xfrm>
          <a:prstGeom prst="rect">
            <a:avLst/>
          </a:prstGeom>
        </p:spPr>
      </p:pic>
    </p:spTree>
    <p:extLst>
      <p:ext uri="{BB962C8B-B14F-4D97-AF65-F5344CB8AC3E}">
        <p14:creationId xmlns:p14="http://schemas.microsoft.com/office/powerpoint/2010/main" val="300410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F2E1-08CC-EEC3-8C1E-7677C2C7C403}"/>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C5A3847A-6ADC-43EA-C074-835420A8A53D}"/>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505046" y="400253"/>
            <a:ext cx="2947200" cy="522865"/>
          </a:xfrm>
          <a:prstGeom prst="rect">
            <a:avLst/>
          </a:prstGeom>
          <a:noFill/>
        </p:spPr>
      </p:pic>
      <p:sp>
        <p:nvSpPr>
          <p:cNvPr id="10" name="Título 1">
            <a:extLst>
              <a:ext uri="{FF2B5EF4-FFF2-40B4-BE49-F238E27FC236}">
                <a16:creationId xmlns:a16="http://schemas.microsoft.com/office/drawing/2014/main" id="{4CFB85E2-E82C-3FE2-C4AD-8610EAFD3D6B}"/>
              </a:ext>
            </a:extLst>
          </p:cNvPr>
          <p:cNvSpPr txBox="1">
            <a:spLocks/>
          </p:cNvSpPr>
          <p:nvPr/>
        </p:nvSpPr>
        <p:spPr>
          <a:xfrm>
            <a:off x="505046" y="1220956"/>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3719369C-9C60-4C53-1912-2FFE72F83723}"/>
              </a:ext>
            </a:extLst>
          </p:cNvPr>
          <p:cNvSpPr/>
          <p:nvPr/>
        </p:nvSpPr>
        <p:spPr>
          <a:xfrm>
            <a:off x="784565" y="1712207"/>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a:extLst>
              <a:ext uri="{FF2B5EF4-FFF2-40B4-BE49-F238E27FC236}">
                <a16:creationId xmlns:a16="http://schemas.microsoft.com/office/drawing/2014/main" id="{5811BA04-3A62-E6C2-EC02-18F27CE9E91E}"/>
              </a:ext>
            </a:extLst>
          </p:cNvPr>
          <p:cNvSpPr/>
          <p:nvPr/>
        </p:nvSpPr>
        <p:spPr>
          <a:xfrm>
            <a:off x="784565" y="2194894"/>
            <a:ext cx="6671891" cy="276999"/>
          </a:xfrm>
          <a:prstGeom prst="rect">
            <a:avLst/>
          </a:prstGeom>
        </p:spPr>
        <p:txBody>
          <a:bodyPr wrap="none">
            <a:spAutoFit/>
          </a:bodyPr>
          <a:lstStyle/>
          <a:p>
            <a:r>
              <a:rPr lang="es-PE" sz="1200" b="1" dirty="0">
                <a:solidFill>
                  <a:srgbClr val="FFC000"/>
                </a:solidFill>
              </a:rPr>
              <a:t>Indicación del Tamizaje en Cáncer de Mama con “Mamografía Bilateral de Tamizaje” por Telemedicina</a:t>
            </a:r>
            <a:endParaRPr lang="es-PE" sz="1200" dirty="0">
              <a:solidFill>
                <a:srgbClr val="FFC000"/>
              </a:solidFill>
            </a:endParaRPr>
          </a:p>
        </p:txBody>
      </p:sp>
      <p:grpSp>
        <p:nvGrpSpPr>
          <p:cNvPr id="17" name="Grupo 16">
            <a:extLst>
              <a:ext uri="{FF2B5EF4-FFF2-40B4-BE49-F238E27FC236}">
                <a16:creationId xmlns:a16="http://schemas.microsoft.com/office/drawing/2014/main" id="{DAD44475-3A49-47EC-447B-5F14E62E34A0}"/>
              </a:ext>
            </a:extLst>
          </p:cNvPr>
          <p:cNvGrpSpPr/>
          <p:nvPr/>
        </p:nvGrpSpPr>
        <p:grpSpPr>
          <a:xfrm>
            <a:off x="4033768" y="4454639"/>
            <a:ext cx="4186958" cy="1551431"/>
            <a:chOff x="1094509" y="4602356"/>
            <a:chExt cx="7982523" cy="855304"/>
          </a:xfrm>
          <a:solidFill>
            <a:srgbClr val="A071FF"/>
          </a:solidFill>
        </p:grpSpPr>
        <p:sp>
          <p:nvSpPr>
            <p:cNvPr id="18" name="Rectángulo redondeado 17">
              <a:extLst>
                <a:ext uri="{FF2B5EF4-FFF2-40B4-BE49-F238E27FC236}">
                  <a16:creationId xmlns:a16="http://schemas.microsoft.com/office/drawing/2014/main" id="{5A85CADC-EC29-064A-95E3-DE4E36B707E0}"/>
                </a:ext>
              </a:extLst>
            </p:cNvPr>
            <p:cNvSpPr/>
            <p:nvPr/>
          </p:nvSpPr>
          <p:spPr>
            <a:xfrm>
              <a:off x="1124523" y="4602356"/>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8F0FE787-73A7-435C-BA93-2365C44E81C0}"/>
                </a:ext>
              </a:extLst>
            </p:cNvPr>
            <p:cNvSpPr/>
            <p:nvPr/>
          </p:nvSpPr>
          <p:spPr>
            <a:xfrm>
              <a:off x="1094509" y="4694112"/>
              <a:ext cx="7756903" cy="763548"/>
            </a:xfrm>
            <a:prstGeom prst="rect">
              <a:avLst/>
            </a:prstGeom>
            <a:noFill/>
          </p:spPr>
          <p:txBody>
            <a:bodyPr wrap="square">
              <a:spAutoFit/>
            </a:bodyPr>
            <a:lstStyle/>
            <a:p>
              <a:pPr algn="ctr"/>
              <a:r>
                <a:rPr lang="es-PE" sz="1400" b="1" dirty="0"/>
                <a:t>En la segunda actividad registre únicamente si la atención se realizó mediante teleinterconsulta síncrona o teleinterconsulta asíncrona. La IPRESS Consultante registra 1, y de ser una IPRESS Consultora registra 2.</a:t>
              </a:r>
            </a:p>
            <a:p>
              <a:pPr algn="ctr"/>
              <a:endParaRPr lang="es-PE" sz="1400" dirty="0"/>
            </a:p>
          </p:txBody>
        </p:sp>
      </p:grpSp>
      <p:pic>
        <p:nvPicPr>
          <p:cNvPr id="3" name="Imagen 2">
            <a:extLst>
              <a:ext uri="{FF2B5EF4-FFF2-40B4-BE49-F238E27FC236}">
                <a16:creationId xmlns:a16="http://schemas.microsoft.com/office/drawing/2014/main" id="{682E1A8A-9F53-B1C9-4C1C-F17D8E507E95}"/>
              </a:ext>
            </a:extLst>
          </p:cNvPr>
          <p:cNvPicPr>
            <a:picLocks noChangeAspect="1"/>
          </p:cNvPicPr>
          <p:nvPr/>
        </p:nvPicPr>
        <p:blipFill>
          <a:blip r:embed="rId3"/>
          <a:stretch>
            <a:fillRect/>
          </a:stretch>
        </p:blipFill>
        <p:spPr>
          <a:xfrm>
            <a:off x="8347163" y="5935035"/>
            <a:ext cx="1280271" cy="859611"/>
          </a:xfrm>
          <a:prstGeom prst="rect">
            <a:avLst/>
          </a:prstGeom>
        </p:spPr>
      </p:pic>
      <p:sp>
        <p:nvSpPr>
          <p:cNvPr id="11" name="Flecha: a la derecha 7">
            <a:extLst>
              <a:ext uri="{FF2B5EF4-FFF2-40B4-BE49-F238E27FC236}">
                <a16:creationId xmlns:a16="http://schemas.microsoft.com/office/drawing/2014/main" id="{72A20594-1260-6552-E244-F5DB0B3914CB}"/>
              </a:ext>
            </a:extLst>
          </p:cNvPr>
          <p:cNvSpPr/>
          <p:nvPr/>
        </p:nvSpPr>
        <p:spPr>
          <a:xfrm flipH="1">
            <a:off x="8628587" y="342135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4" name="Imagen 3">
            <a:extLst>
              <a:ext uri="{FF2B5EF4-FFF2-40B4-BE49-F238E27FC236}">
                <a16:creationId xmlns:a16="http://schemas.microsoft.com/office/drawing/2014/main" id="{FC3F58EC-7DDB-B752-8608-D015DDBC7FC6}"/>
              </a:ext>
            </a:extLst>
          </p:cNvPr>
          <p:cNvPicPr>
            <a:picLocks noChangeAspect="1"/>
          </p:cNvPicPr>
          <p:nvPr/>
        </p:nvPicPr>
        <p:blipFill>
          <a:blip r:embed="rId4"/>
          <a:stretch>
            <a:fillRect/>
          </a:stretch>
        </p:blipFill>
        <p:spPr>
          <a:xfrm>
            <a:off x="851790" y="2562368"/>
            <a:ext cx="7706582" cy="1581124"/>
          </a:xfrm>
          <a:prstGeom prst="rect">
            <a:avLst/>
          </a:prstGeom>
        </p:spPr>
      </p:pic>
      <p:sp>
        <p:nvSpPr>
          <p:cNvPr id="5" name="Elipse 4">
            <a:extLst>
              <a:ext uri="{FF2B5EF4-FFF2-40B4-BE49-F238E27FC236}">
                <a16:creationId xmlns:a16="http://schemas.microsoft.com/office/drawing/2014/main" id="{D3A8E450-D9FE-4C3E-9F1B-7DCC84C4BC64}"/>
              </a:ext>
            </a:extLst>
          </p:cNvPr>
          <p:cNvSpPr/>
          <p:nvPr/>
        </p:nvSpPr>
        <p:spPr>
          <a:xfrm>
            <a:off x="7400364" y="363360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6" name="Elipse 5">
            <a:extLst>
              <a:ext uri="{FF2B5EF4-FFF2-40B4-BE49-F238E27FC236}">
                <a16:creationId xmlns:a16="http://schemas.microsoft.com/office/drawing/2014/main" id="{E8B8E5B7-1D27-9F7F-61CA-A70104A7776F}"/>
              </a:ext>
            </a:extLst>
          </p:cNvPr>
          <p:cNvSpPr/>
          <p:nvPr/>
        </p:nvSpPr>
        <p:spPr>
          <a:xfrm>
            <a:off x="7043591" y="337986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Elipse 6">
            <a:extLst>
              <a:ext uri="{FF2B5EF4-FFF2-40B4-BE49-F238E27FC236}">
                <a16:creationId xmlns:a16="http://schemas.microsoft.com/office/drawing/2014/main" id="{E5CCB8B9-48A3-F76D-29D3-90C66369355D}"/>
              </a:ext>
            </a:extLst>
          </p:cNvPr>
          <p:cNvSpPr/>
          <p:nvPr/>
        </p:nvSpPr>
        <p:spPr>
          <a:xfrm>
            <a:off x="7043591" y="3664106"/>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4" name="Flecha: a la derecha 7">
            <a:extLst>
              <a:ext uri="{FF2B5EF4-FFF2-40B4-BE49-F238E27FC236}">
                <a16:creationId xmlns:a16="http://schemas.microsoft.com/office/drawing/2014/main" id="{3D1E04A6-B030-780A-3898-42544FCFB815}"/>
              </a:ext>
            </a:extLst>
          </p:cNvPr>
          <p:cNvSpPr/>
          <p:nvPr/>
        </p:nvSpPr>
        <p:spPr>
          <a:xfrm flipH="1">
            <a:off x="8628586" y="374549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20" name="Imagen 19">
            <a:extLst>
              <a:ext uri="{FF2B5EF4-FFF2-40B4-BE49-F238E27FC236}">
                <a16:creationId xmlns:a16="http://schemas.microsoft.com/office/drawing/2014/main" id="{4487E394-6DEE-9DCA-1243-492308384D71}"/>
              </a:ext>
            </a:extLst>
          </p:cNvPr>
          <p:cNvPicPr>
            <a:picLocks noChangeAspect="1"/>
          </p:cNvPicPr>
          <p:nvPr/>
        </p:nvPicPr>
        <p:blipFill>
          <a:blip r:embed="rId5"/>
          <a:srcRect t="6869"/>
          <a:stretch/>
        </p:blipFill>
        <p:spPr>
          <a:xfrm>
            <a:off x="7029507" y="1151741"/>
            <a:ext cx="1634855" cy="951346"/>
          </a:xfrm>
          <a:prstGeom prst="rect">
            <a:avLst/>
          </a:prstGeom>
        </p:spPr>
      </p:pic>
      <p:pic>
        <p:nvPicPr>
          <p:cNvPr id="24" name="Imagen 23">
            <a:extLst>
              <a:ext uri="{FF2B5EF4-FFF2-40B4-BE49-F238E27FC236}">
                <a16:creationId xmlns:a16="http://schemas.microsoft.com/office/drawing/2014/main" id="{4FB8BF71-50FB-1703-8C7C-0060DA8D6468}"/>
              </a:ext>
            </a:extLst>
          </p:cNvPr>
          <p:cNvPicPr>
            <a:picLocks noChangeAspect="1"/>
          </p:cNvPicPr>
          <p:nvPr/>
        </p:nvPicPr>
        <p:blipFill>
          <a:blip r:embed="rId6"/>
          <a:stretch>
            <a:fillRect/>
          </a:stretch>
        </p:blipFill>
        <p:spPr>
          <a:xfrm>
            <a:off x="1426605" y="4551713"/>
            <a:ext cx="2390775" cy="1162050"/>
          </a:xfrm>
          <a:prstGeom prst="rect">
            <a:avLst/>
          </a:prstGeom>
        </p:spPr>
      </p:pic>
    </p:spTree>
    <p:extLst>
      <p:ext uri="{BB962C8B-B14F-4D97-AF65-F5344CB8AC3E}">
        <p14:creationId xmlns:p14="http://schemas.microsoft.com/office/powerpoint/2010/main" val="27639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heel(1)">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heel(1)">
                                      <p:cBhvr>
                                        <p:cTn id="5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5" grpId="0" animBg="1"/>
      <p:bldP spid="6" grpId="0" animBg="1"/>
      <p:bldP spid="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3586-D7CA-30AC-41D1-814C8CF6DD6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8A1F6EC-C834-7CE0-149A-8F38E3A1202B}"/>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84565" y="559740"/>
            <a:ext cx="2265996" cy="421132"/>
          </a:xfrm>
          <a:prstGeom prst="rect">
            <a:avLst/>
          </a:prstGeom>
          <a:noFill/>
        </p:spPr>
      </p:pic>
      <p:sp>
        <p:nvSpPr>
          <p:cNvPr id="10" name="Título 1">
            <a:extLst>
              <a:ext uri="{FF2B5EF4-FFF2-40B4-BE49-F238E27FC236}">
                <a16:creationId xmlns:a16="http://schemas.microsoft.com/office/drawing/2014/main" id="{89EA25AF-B9C9-BC70-97B3-4571E2777750}"/>
              </a:ext>
            </a:extLst>
          </p:cNvPr>
          <p:cNvSpPr txBox="1">
            <a:spLocks/>
          </p:cNvSpPr>
          <p:nvPr/>
        </p:nvSpPr>
        <p:spPr>
          <a:xfrm>
            <a:off x="505046" y="1220956"/>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FCAB345C-F35C-0785-01E1-3A69556C5EF4}"/>
              </a:ext>
            </a:extLst>
          </p:cNvPr>
          <p:cNvSpPr/>
          <p:nvPr/>
        </p:nvSpPr>
        <p:spPr>
          <a:xfrm>
            <a:off x="784565" y="1712207"/>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a:extLst>
              <a:ext uri="{FF2B5EF4-FFF2-40B4-BE49-F238E27FC236}">
                <a16:creationId xmlns:a16="http://schemas.microsoft.com/office/drawing/2014/main" id="{75FAA463-5903-60A5-23E4-9D752F464C27}"/>
              </a:ext>
            </a:extLst>
          </p:cNvPr>
          <p:cNvSpPr/>
          <p:nvPr/>
        </p:nvSpPr>
        <p:spPr>
          <a:xfrm>
            <a:off x="784565" y="2194894"/>
            <a:ext cx="2997039" cy="276999"/>
          </a:xfrm>
          <a:prstGeom prst="rect">
            <a:avLst/>
          </a:prstGeom>
        </p:spPr>
        <p:txBody>
          <a:bodyPr wrap="none">
            <a:spAutoFit/>
          </a:bodyPr>
          <a:lstStyle/>
          <a:p>
            <a:r>
              <a:rPr lang="es-PE" sz="1200" b="1" dirty="0">
                <a:solidFill>
                  <a:srgbClr val="FFC000"/>
                </a:solidFill>
              </a:rPr>
              <a:t>Toma de Mamografía Bilateral de Tamizaje </a:t>
            </a:r>
            <a:endParaRPr lang="es-PE" sz="1200" dirty="0">
              <a:solidFill>
                <a:srgbClr val="FFC000"/>
              </a:solidFill>
            </a:endParaRPr>
          </a:p>
        </p:txBody>
      </p:sp>
      <p:pic>
        <p:nvPicPr>
          <p:cNvPr id="3" name="Imagen 2">
            <a:extLst>
              <a:ext uri="{FF2B5EF4-FFF2-40B4-BE49-F238E27FC236}">
                <a16:creationId xmlns:a16="http://schemas.microsoft.com/office/drawing/2014/main" id="{E0286680-480F-A810-DF07-8B1EC8AED53F}"/>
              </a:ext>
            </a:extLst>
          </p:cNvPr>
          <p:cNvPicPr>
            <a:picLocks noChangeAspect="1"/>
          </p:cNvPicPr>
          <p:nvPr/>
        </p:nvPicPr>
        <p:blipFill>
          <a:blip r:embed="rId3"/>
          <a:stretch>
            <a:fillRect/>
          </a:stretch>
        </p:blipFill>
        <p:spPr>
          <a:xfrm>
            <a:off x="8347163" y="5935035"/>
            <a:ext cx="1280271" cy="859611"/>
          </a:xfrm>
          <a:prstGeom prst="rect">
            <a:avLst/>
          </a:prstGeom>
        </p:spPr>
      </p:pic>
      <p:sp>
        <p:nvSpPr>
          <p:cNvPr id="9" name="Elipse 8">
            <a:extLst>
              <a:ext uri="{FF2B5EF4-FFF2-40B4-BE49-F238E27FC236}">
                <a16:creationId xmlns:a16="http://schemas.microsoft.com/office/drawing/2014/main" id="{8280BB5F-3B91-EEAC-AA24-BC3B3010F5E6}"/>
              </a:ext>
            </a:extLst>
          </p:cNvPr>
          <p:cNvSpPr/>
          <p:nvPr/>
        </p:nvSpPr>
        <p:spPr>
          <a:xfrm>
            <a:off x="7155010" y="3338369"/>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1" name="Flecha: a la derecha 7">
            <a:extLst>
              <a:ext uri="{FF2B5EF4-FFF2-40B4-BE49-F238E27FC236}">
                <a16:creationId xmlns:a16="http://schemas.microsoft.com/office/drawing/2014/main" id="{EA97AA43-1AC8-FB5A-6D22-449F47337737}"/>
              </a:ext>
            </a:extLst>
          </p:cNvPr>
          <p:cNvSpPr/>
          <p:nvPr/>
        </p:nvSpPr>
        <p:spPr>
          <a:xfrm flipH="1">
            <a:off x="8628587" y="342135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4" name="Imagen 3">
            <a:extLst>
              <a:ext uri="{FF2B5EF4-FFF2-40B4-BE49-F238E27FC236}">
                <a16:creationId xmlns:a16="http://schemas.microsoft.com/office/drawing/2014/main" id="{3FE2EADE-A3D5-712D-268A-F2ED32C45F80}"/>
              </a:ext>
            </a:extLst>
          </p:cNvPr>
          <p:cNvPicPr>
            <a:picLocks noChangeAspect="1"/>
          </p:cNvPicPr>
          <p:nvPr/>
        </p:nvPicPr>
        <p:blipFill>
          <a:blip r:embed="rId4"/>
          <a:stretch>
            <a:fillRect/>
          </a:stretch>
        </p:blipFill>
        <p:spPr>
          <a:xfrm>
            <a:off x="893258" y="2501411"/>
            <a:ext cx="7808259" cy="1505900"/>
          </a:xfrm>
          <a:prstGeom prst="rect">
            <a:avLst/>
          </a:prstGeom>
        </p:spPr>
      </p:pic>
      <p:pic>
        <p:nvPicPr>
          <p:cNvPr id="5" name="Imagen 4">
            <a:extLst>
              <a:ext uri="{FF2B5EF4-FFF2-40B4-BE49-F238E27FC236}">
                <a16:creationId xmlns:a16="http://schemas.microsoft.com/office/drawing/2014/main" id="{A581BC30-9158-09AD-44FE-F7A8485D0979}"/>
              </a:ext>
            </a:extLst>
          </p:cNvPr>
          <p:cNvPicPr>
            <a:picLocks noChangeAspect="1"/>
          </p:cNvPicPr>
          <p:nvPr/>
        </p:nvPicPr>
        <p:blipFill>
          <a:blip r:embed="rId5"/>
          <a:srcRect t="6869"/>
          <a:stretch/>
        </p:blipFill>
        <p:spPr>
          <a:xfrm>
            <a:off x="6783617" y="1247791"/>
            <a:ext cx="1634855" cy="951346"/>
          </a:xfrm>
          <a:prstGeom prst="rect">
            <a:avLst/>
          </a:prstGeom>
        </p:spPr>
      </p:pic>
      <p:sp>
        <p:nvSpPr>
          <p:cNvPr id="6" name="Elipse 5">
            <a:extLst>
              <a:ext uri="{FF2B5EF4-FFF2-40B4-BE49-F238E27FC236}">
                <a16:creationId xmlns:a16="http://schemas.microsoft.com/office/drawing/2014/main" id="{C254E2DD-71BD-85B9-FEE9-EC85377A5520}"/>
              </a:ext>
            </a:extLst>
          </p:cNvPr>
          <p:cNvSpPr/>
          <p:nvPr/>
        </p:nvSpPr>
        <p:spPr>
          <a:xfrm>
            <a:off x="7521886" y="331710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Tree>
    <p:extLst>
      <p:ext uri="{BB962C8B-B14F-4D97-AF65-F5344CB8AC3E}">
        <p14:creationId xmlns:p14="http://schemas.microsoft.com/office/powerpoint/2010/main" val="11769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animBg="1"/>
      <p:bldP spid="11"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797D3-81C1-AE89-7D39-58D5739FBE52}"/>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5815F39-E11A-C4E2-1636-939A34F8CECF}"/>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84565" y="559740"/>
            <a:ext cx="2265996" cy="421132"/>
          </a:xfrm>
          <a:prstGeom prst="rect">
            <a:avLst/>
          </a:prstGeom>
          <a:noFill/>
        </p:spPr>
      </p:pic>
      <p:sp>
        <p:nvSpPr>
          <p:cNvPr id="10" name="Título 1">
            <a:extLst>
              <a:ext uri="{FF2B5EF4-FFF2-40B4-BE49-F238E27FC236}">
                <a16:creationId xmlns:a16="http://schemas.microsoft.com/office/drawing/2014/main" id="{F5F52CC7-8515-E9A8-2B37-3BA0C318ED68}"/>
              </a:ext>
            </a:extLst>
          </p:cNvPr>
          <p:cNvSpPr txBox="1">
            <a:spLocks/>
          </p:cNvSpPr>
          <p:nvPr/>
        </p:nvSpPr>
        <p:spPr>
          <a:xfrm>
            <a:off x="505046" y="1220956"/>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FC886FF2-3869-B525-8143-03C1C6DA678E}"/>
              </a:ext>
            </a:extLst>
          </p:cNvPr>
          <p:cNvSpPr/>
          <p:nvPr/>
        </p:nvSpPr>
        <p:spPr>
          <a:xfrm>
            <a:off x="784565" y="1712207"/>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a:extLst>
              <a:ext uri="{FF2B5EF4-FFF2-40B4-BE49-F238E27FC236}">
                <a16:creationId xmlns:a16="http://schemas.microsoft.com/office/drawing/2014/main" id="{02CDE2D0-C983-7A9A-4C95-2043D92BFE24}"/>
              </a:ext>
            </a:extLst>
          </p:cNvPr>
          <p:cNvSpPr/>
          <p:nvPr/>
        </p:nvSpPr>
        <p:spPr>
          <a:xfrm>
            <a:off x="784565" y="2194894"/>
            <a:ext cx="2862002" cy="276999"/>
          </a:xfrm>
          <a:prstGeom prst="rect">
            <a:avLst/>
          </a:prstGeom>
        </p:spPr>
        <p:txBody>
          <a:bodyPr wrap="none">
            <a:spAutoFit/>
          </a:bodyPr>
          <a:lstStyle/>
          <a:p>
            <a:r>
              <a:rPr lang="es-PE" sz="1200" b="1" dirty="0">
                <a:solidFill>
                  <a:srgbClr val="FFC000"/>
                </a:solidFill>
              </a:rPr>
              <a:t>Telemamografía: En la IPRESS Consultante</a:t>
            </a:r>
            <a:endParaRPr lang="es-PE" sz="1200" dirty="0">
              <a:solidFill>
                <a:srgbClr val="FFC000"/>
              </a:solidFill>
            </a:endParaRPr>
          </a:p>
        </p:txBody>
      </p:sp>
      <p:pic>
        <p:nvPicPr>
          <p:cNvPr id="3" name="Imagen 2">
            <a:extLst>
              <a:ext uri="{FF2B5EF4-FFF2-40B4-BE49-F238E27FC236}">
                <a16:creationId xmlns:a16="http://schemas.microsoft.com/office/drawing/2014/main" id="{C82042B3-7F10-79B6-D759-368608CA131A}"/>
              </a:ext>
            </a:extLst>
          </p:cNvPr>
          <p:cNvPicPr>
            <a:picLocks noChangeAspect="1"/>
          </p:cNvPicPr>
          <p:nvPr/>
        </p:nvPicPr>
        <p:blipFill>
          <a:blip r:embed="rId3"/>
          <a:stretch>
            <a:fillRect/>
          </a:stretch>
        </p:blipFill>
        <p:spPr>
          <a:xfrm>
            <a:off x="8347163" y="5935035"/>
            <a:ext cx="1280271" cy="859611"/>
          </a:xfrm>
          <a:prstGeom prst="rect">
            <a:avLst/>
          </a:prstGeom>
        </p:spPr>
      </p:pic>
      <p:sp>
        <p:nvSpPr>
          <p:cNvPr id="11" name="Flecha: a la derecha 7">
            <a:extLst>
              <a:ext uri="{FF2B5EF4-FFF2-40B4-BE49-F238E27FC236}">
                <a16:creationId xmlns:a16="http://schemas.microsoft.com/office/drawing/2014/main" id="{1EAD6FBE-A84B-5CEB-80CA-73B9DEDDF36F}"/>
              </a:ext>
            </a:extLst>
          </p:cNvPr>
          <p:cNvSpPr/>
          <p:nvPr/>
        </p:nvSpPr>
        <p:spPr>
          <a:xfrm flipH="1">
            <a:off x="9130855" y="3509695"/>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5" name="Imagen 4">
            <a:extLst>
              <a:ext uri="{FF2B5EF4-FFF2-40B4-BE49-F238E27FC236}">
                <a16:creationId xmlns:a16="http://schemas.microsoft.com/office/drawing/2014/main" id="{D47F4C8E-39A2-189F-1D1E-3C97C8FE66D0}"/>
              </a:ext>
            </a:extLst>
          </p:cNvPr>
          <p:cNvPicPr>
            <a:picLocks noChangeAspect="1"/>
          </p:cNvPicPr>
          <p:nvPr/>
        </p:nvPicPr>
        <p:blipFill>
          <a:blip r:embed="rId4"/>
          <a:srcRect t="6869"/>
          <a:stretch/>
        </p:blipFill>
        <p:spPr>
          <a:xfrm>
            <a:off x="6783617" y="1247791"/>
            <a:ext cx="1634855" cy="951346"/>
          </a:xfrm>
          <a:prstGeom prst="rect">
            <a:avLst/>
          </a:prstGeom>
        </p:spPr>
      </p:pic>
      <p:sp>
        <p:nvSpPr>
          <p:cNvPr id="6" name="Elipse 5">
            <a:extLst>
              <a:ext uri="{FF2B5EF4-FFF2-40B4-BE49-F238E27FC236}">
                <a16:creationId xmlns:a16="http://schemas.microsoft.com/office/drawing/2014/main" id="{4A2A9E30-9B7A-6825-DB98-DE45BA7688D7}"/>
              </a:ext>
            </a:extLst>
          </p:cNvPr>
          <p:cNvSpPr/>
          <p:nvPr/>
        </p:nvSpPr>
        <p:spPr>
          <a:xfrm>
            <a:off x="7386380" y="342900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7" name="Imagen 6">
            <a:extLst>
              <a:ext uri="{FF2B5EF4-FFF2-40B4-BE49-F238E27FC236}">
                <a16:creationId xmlns:a16="http://schemas.microsoft.com/office/drawing/2014/main" id="{E251A8FB-FC58-0329-B14F-5094B0143BA3}"/>
              </a:ext>
            </a:extLst>
          </p:cNvPr>
          <p:cNvPicPr>
            <a:picLocks noChangeAspect="1"/>
          </p:cNvPicPr>
          <p:nvPr/>
        </p:nvPicPr>
        <p:blipFill>
          <a:blip r:embed="rId5"/>
          <a:stretch>
            <a:fillRect/>
          </a:stretch>
        </p:blipFill>
        <p:spPr>
          <a:xfrm>
            <a:off x="714615" y="2570411"/>
            <a:ext cx="8326931" cy="1560803"/>
          </a:xfrm>
          <a:prstGeom prst="rect">
            <a:avLst/>
          </a:prstGeom>
        </p:spPr>
      </p:pic>
    </p:spTree>
    <p:extLst>
      <p:ext uri="{BB962C8B-B14F-4D97-AF65-F5344CB8AC3E}">
        <p14:creationId xmlns:p14="http://schemas.microsoft.com/office/powerpoint/2010/main" val="25483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494D-E7AC-B1AB-7135-A9ACCFD00F10}"/>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B4FF148-A688-20F7-11BA-8451B89DA794}"/>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84565" y="559740"/>
            <a:ext cx="2265996" cy="421132"/>
          </a:xfrm>
          <a:prstGeom prst="rect">
            <a:avLst/>
          </a:prstGeom>
          <a:noFill/>
        </p:spPr>
      </p:pic>
      <p:sp>
        <p:nvSpPr>
          <p:cNvPr id="10" name="Título 1">
            <a:extLst>
              <a:ext uri="{FF2B5EF4-FFF2-40B4-BE49-F238E27FC236}">
                <a16:creationId xmlns:a16="http://schemas.microsoft.com/office/drawing/2014/main" id="{D60395E1-73BD-00BE-F19C-34E2B551D337}"/>
              </a:ext>
            </a:extLst>
          </p:cNvPr>
          <p:cNvSpPr txBox="1">
            <a:spLocks/>
          </p:cNvSpPr>
          <p:nvPr/>
        </p:nvSpPr>
        <p:spPr>
          <a:xfrm>
            <a:off x="505046" y="1220956"/>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7CFE33FB-29F3-B36E-74E5-FDF9422BC866}"/>
              </a:ext>
            </a:extLst>
          </p:cNvPr>
          <p:cNvSpPr/>
          <p:nvPr/>
        </p:nvSpPr>
        <p:spPr>
          <a:xfrm>
            <a:off x="784565" y="1712207"/>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a:extLst>
              <a:ext uri="{FF2B5EF4-FFF2-40B4-BE49-F238E27FC236}">
                <a16:creationId xmlns:a16="http://schemas.microsoft.com/office/drawing/2014/main" id="{0AEEFE49-24BE-6134-79EB-05CE516BC4A7}"/>
              </a:ext>
            </a:extLst>
          </p:cNvPr>
          <p:cNvSpPr/>
          <p:nvPr/>
        </p:nvSpPr>
        <p:spPr>
          <a:xfrm>
            <a:off x="784565" y="2194894"/>
            <a:ext cx="2786532" cy="276999"/>
          </a:xfrm>
          <a:prstGeom prst="rect">
            <a:avLst/>
          </a:prstGeom>
        </p:spPr>
        <p:txBody>
          <a:bodyPr wrap="none">
            <a:spAutoFit/>
          </a:bodyPr>
          <a:lstStyle/>
          <a:p>
            <a:r>
              <a:rPr lang="es-PE" sz="1200" b="1" dirty="0">
                <a:solidFill>
                  <a:srgbClr val="FFC000"/>
                </a:solidFill>
              </a:rPr>
              <a:t>Telemamografía: En la IPRESS Consultora</a:t>
            </a:r>
            <a:endParaRPr lang="es-PE" sz="1200" dirty="0">
              <a:solidFill>
                <a:srgbClr val="FFC000"/>
              </a:solidFill>
            </a:endParaRPr>
          </a:p>
        </p:txBody>
      </p:sp>
      <p:pic>
        <p:nvPicPr>
          <p:cNvPr id="3" name="Imagen 2">
            <a:extLst>
              <a:ext uri="{FF2B5EF4-FFF2-40B4-BE49-F238E27FC236}">
                <a16:creationId xmlns:a16="http://schemas.microsoft.com/office/drawing/2014/main" id="{24A3C7EA-6896-4093-22A4-EDCB8C537745}"/>
              </a:ext>
            </a:extLst>
          </p:cNvPr>
          <p:cNvPicPr>
            <a:picLocks noChangeAspect="1"/>
          </p:cNvPicPr>
          <p:nvPr/>
        </p:nvPicPr>
        <p:blipFill>
          <a:blip r:embed="rId3"/>
          <a:stretch>
            <a:fillRect/>
          </a:stretch>
        </p:blipFill>
        <p:spPr>
          <a:xfrm>
            <a:off x="8347163" y="5935035"/>
            <a:ext cx="1280271" cy="859611"/>
          </a:xfrm>
          <a:prstGeom prst="rect">
            <a:avLst/>
          </a:prstGeom>
        </p:spPr>
      </p:pic>
      <p:sp>
        <p:nvSpPr>
          <p:cNvPr id="11" name="Flecha: a la derecha 7">
            <a:extLst>
              <a:ext uri="{FF2B5EF4-FFF2-40B4-BE49-F238E27FC236}">
                <a16:creationId xmlns:a16="http://schemas.microsoft.com/office/drawing/2014/main" id="{C0056F75-D4E6-5160-2E2C-37B8BEEFB442}"/>
              </a:ext>
            </a:extLst>
          </p:cNvPr>
          <p:cNvSpPr/>
          <p:nvPr/>
        </p:nvSpPr>
        <p:spPr>
          <a:xfrm flipH="1">
            <a:off x="8763053" y="349394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pic>
        <p:nvPicPr>
          <p:cNvPr id="5" name="Imagen 4">
            <a:extLst>
              <a:ext uri="{FF2B5EF4-FFF2-40B4-BE49-F238E27FC236}">
                <a16:creationId xmlns:a16="http://schemas.microsoft.com/office/drawing/2014/main" id="{232BAEE4-1693-81D2-728E-F72FF9F80329}"/>
              </a:ext>
            </a:extLst>
          </p:cNvPr>
          <p:cNvPicPr>
            <a:picLocks noChangeAspect="1"/>
          </p:cNvPicPr>
          <p:nvPr/>
        </p:nvPicPr>
        <p:blipFill>
          <a:blip r:embed="rId4"/>
          <a:srcRect t="6869"/>
          <a:stretch/>
        </p:blipFill>
        <p:spPr>
          <a:xfrm>
            <a:off x="6783617" y="1247791"/>
            <a:ext cx="1634855" cy="951346"/>
          </a:xfrm>
          <a:prstGeom prst="rect">
            <a:avLst/>
          </a:prstGeom>
        </p:spPr>
      </p:pic>
      <p:sp>
        <p:nvSpPr>
          <p:cNvPr id="6" name="Elipse 5">
            <a:extLst>
              <a:ext uri="{FF2B5EF4-FFF2-40B4-BE49-F238E27FC236}">
                <a16:creationId xmlns:a16="http://schemas.microsoft.com/office/drawing/2014/main" id="{AC2F5355-E4E9-0F55-A91E-0D7663752C0B}"/>
              </a:ext>
            </a:extLst>
          </p:cNvPr>
          <p:cNvSpPr/>
          <p:nvPr/>
        </p:nvSpPr>
        <p:spPr>
          <a:xfrm>
            <a:off x="7148175" y="342900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4" name="Imagen 3">
            <a:extLst>
              <a:ext uri="{FF2B5EF4-FFF2-40B4-BE49-F238E27FC236}">
                <a16:creationId xmlns:a16="http://schemas.microsoft.com/office/drawing/2014/main" id="{3E0979D0-4754-97DB-AC46-AAA5E1EFA3FC}"/>
              </a:ext>
            </a:extLst>
          </p:cNvPr>
          <p:cNvPicPr>
            <a:picLocks noChangeAspect="1"/>
          </p:cNvPicPr>
          <p:nvPr/>
        </p:nvPicPr>
        <p:blipFill>
          <a:blip r:embed="rId5"/>
          <a:stretch>
            <a:fillRect/>
          </a:stretch>
        </p:blipFill>
        <p:spPr>
          <a:xfrm>
            <a:off x="784565" y="2616026"/>
            <a:ext cx="7928235" cy="1459954"/>
          </a:xfrm>
          <a:prstGeom prst="rect">
            <a:avLst/>
          </a:prstGeom>
        </p:spPr>
      </p:pic>
      <p:sp>
        <p:nvSpPr>
          <p:cNvPr id="9" name="Elipse 8">
            <a:extLst>
              <a:ext uri="{FF2B5EF4-FFF2-40B4-BE49-F238E27FC236}">
                <a16:creationId xmlns:a16="http://schemas.microsoft.com/office/drawing/2014/main" id="{A0ABFB2A-1FCF-9769-186F-3C36ED0F032F}"/>
              </a:ext>
            </a:extLst>
          </p:cNvPr>
          <p:cNvSpPr/>
          <p:nvPr/>
        </p:nvSpPr>
        <p:spPr>
          <a:xfrm>
            <a:off x="7521885" y="342900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7" name="Imagen 6">
            <a:extLst>
              <a:ext uri="{FF2B5EF4-FFF2-40B4-BE49-F238E27FC236}">
                <a16:creationId xmlns:a16="http://schemas.microsoft.com/office/drawing/2014/main" id="{9F53A6DC-3A74-24EE-3CF0-21B23F222F1B}"/>
              </a:ext>
            </a:extLst>
          </p:cNvPr>
          <p:cNvPicPr>
            <a:picLocks noChangeAspect="1"/>
          </p:cNvPicPr>
          <p:nvPr/>
        </p:nvPicPr>
        <p:blipFill>
          <a:blip r:embed="rId6"/>
          <a:stretch>
            <a:fillRect/>
          </a:stretch>
        </p:blipFill>
        <p:spPr>
          <a:xfrm>
            <a:off x="784565" y="4467212"/>
            <a:ext cx="3995613" cy="1357162"/>
          </a:xfrm>
          <a:prstGeom prst="rect">
            <a:avLst/>
          </a:prstGeom>
        </p:spPr>
      </p:pic>
    </p:spTree>
    <p:extLst>
      <p:ext uri="{BB962C8B-B14F-4D97-AF65-F5344CB8AC3E}">
        <p14:creationId xmlns:p14="http://schemas.microsoft.com/office/powerpoint/2010/main" val="2082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p:cNvSpPr txBox="1">
            <a:spLocks/>
          </p:cNvSpPr>
          <p:nvPr/>
        </p:nvSpPr>
        <p:spPr>
          <a:xfrm>
            <a:off x="757525" y="843533"/>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p:cNvSpPr/>
          <p:nvPr/>
        </p:nvSpPr>
        <p:spPr>
          <a:xfrm>
            <a:off x="757525" y="1343169"/>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p:cNvSpPr/>
          <p:nvPr/>
        </p:nvSpPr>
        <p:spPr>
          <a:xfrm>
            <a:off x="835415" y="1770101"/>
            <a:ext cx="6316409" cy="276999"/>
          </a:xfrm>
          <a:prstGeom prst="rect">
            <a:avLst/>
          </a:prstGeom>
        </p:spPr>
        <p:txBody>
          <a:bodyPr wrap="none">
            <a:spAutoFit/>
          </a:bodyPr>
          <a:lstStyle/>
          <a:p>
            <a:r>
              <a:rPr lang="es-PE" sz="1200" b="1" dirty="0">
                <a:solidFill>
                  <a:srgbClr val="FFC000"/>
                </a:solidFill>
              </a:rPr>
              <a:t>Entrega  del resultado del Tamizaje en Cáncer de Mama con “Mamografía Bilateral de Tamizaje” </a:t>
            </a:r>
            <a:endParaRPr lang="es-PE" sz="1200" dirty="0">
              <a:solidFill>
                <a:srgbClr val="FFC000"/>
              </a:solidFill>
            </a:endParaRPr>
          </a:p>
        </p:txBody>
      </p:sp>
      <p:pic>
        <p:nvPicPr>
          <p:cNvPr id="9" name="Imagen 8"/>
          <p:cNvPicPr>
            <a:picLocks noChangeAspect="1"/>
          </p:cNvPicPr>
          <p:nvPr/>
        </p:nvPicPr>
        <p:blipFill>
          <a:blip r:embed="rId3"/>
          <a:stretch>
            <a:fillRect/>
          </a:stretch>
        </p:blipFill>
        <p:spPr>
          <a:xfrm>
            <a:off x="957387" y="3958586"/>
            <a:ext cx="3995613" cy="1357162"/>
          </a:xfrm>
          <a:prstGeom prst="rect">
            <a:avLst/>
          </a:prstGeom>
        </p:spPr>
      </p:pic>
      <p:pic>
        <p:nvPicPr>
          <p:cNvPr id="4" name="Imagen 3">
            <a:extLst>
              <a:ext uri="{FF2B5EF4-FFF2-40B4-BE49-F238E27FC236}">
                <a16:creationId xmlns:a16="http://schemas.microsoft.com/office/drawing/2014/main" id="{96EECE4D-8563-38EC-5B43-38FF1405B7A2}"/>
              </a:ext>
            </a:extLst>
          </p:cNvPr>
          <p:cNvPicPr>
            <a:picLocks noChangeAspect="1"/>
          </p:cNvPicPr>
          <p:nvPr/>
        </p:nvPicPr>
        <p:blipFill>
          <a:blip r:embed="rId4"/>
          <a:stretch>
            <a:fillRect/>
          </a:stretch>
        </p:blipFill>
        <p:spPr>
          <a:xfrm>
            <a:off x="8299096" y="5811551"/>
            <a:ext cx="1280271" cy="859611"/>
          </a:xfrm>
          <a:prstGeom prst="rect">
            <a:avLst/>
          </a:prstGeom>
        </p:spPr>
      </p:pic>
      <p:pic>
        <p:nvPicPr>
          <p:cNvPr id="11" name="Imagen 10">
            <a:extLst>
              <a:ext uri="{FF2B5EF4-FFF2-40B4-BE49-F238E27FC236}">
                <a16:creationId xmlns:a16="http://schemas.microsoft.com/office/drawing/2014/main" id="{7718759C-51D0-9740-B608-0496546CE0F7}"/>
              </a:ext>
            </a:extLst>
          </p:cNvPr>
          <p:cNvPicPr>
            <a:picLocks noChangeAspect="1"/>
          </p:cNvPicPr>
          <p:nvPr/>
        </p:nvPicPr>
        <p:blipFill>
          <a:blip r:embed="rId5"/>
          <a:stretch>
            <a:fillRect/>
          </a:stretch>
        </p:blipFill>
        <p:spPr>
          <a:xfrm>
            <a:off x="757525" y="2230942"/>
            <a:ext cx="8029154" cy="1505900"/>
          </a:xfrm>
          <a:prstGeom prst="rect">
            <a:avLst/>
          </a:prstGeom>
        </p:spPr>
      </p:pic>
      <p:pic>
        <p:nvPicPr>
          <p:cNvPr id="13" name="Imagen 12">
            <a:extLst>
              <a:ext uri="{FF2B5EF4-FFF2-40B4-BE49-F238E27FC236}">
                <a16:creationId xmlns:a16="http://schemas.microsoft.com/office/drawing/2014/main" id="{CD49D2D1-E204-4437-7529-49C00526CDFE}"/>
              </a:ext>
            </a:extLst>
          </p:cNvPr>
          <p:cNvPicPr>
            <a:picLocks noChangeAspect="1"/>
          </p:cNvPicPr>
          <p:nvPr/>
        </p:nvPicPr>
        <p:blipFill>
          <a:blip r:embed="rId6"/>
          <a:srcRect t="6869"/>
          <a:stretch/>
        </p:blipFill>
        <p:spPr>
          <a:xfrm>
            <a:off x="7151824" y="955289"/>
            <a:ext cx="1634855" cy="951346"/>
          </a:xfrm>
          <a:prstGeom prst="rect">
            <a:avLst/>
          </a:prstGeom>
        </p:spPr>
      </p:pic>
      <p:sp>
        <p:nvSpPr>
          <p:cNvPr id="17" name="Flecha: a la derecha 7">
            <a:extLst>
              <a:ext uri="{FF2B5EF4-FFF2-40B4-BE49-F238E27FC236}">
                <a16:creationId xmlns:a16="http://schemas.microsoft.com/office/drawing/2014/main" id="{C89C6236-AF40-0FFB-F04F-2E424B9D4F42}"/>
              </a:ext>
            </a:extLst>
          </p:cNvPr>
          <p:cNvSpPr/>
          <p:nvPr/>
        </p:nvSpPr>
        <p:spPr>
          <a:xfrm flipH="1">
            <a:off x="8818198" y="3091859"/>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8" name="Elipse 17">
            <a:extLst>
              <a:ext uri="{FF2B5EF4-FFF2-40B4-BE49-F238E27FC236}">
                <a16:creationId xmlns:a16="http://schemas.microsoft.com/office/drawing/2014/main" id="{9888063E-FFA8-2A63-2F17-6A19682FAAA0}"/>
              </a:ext>
            </a:extLst>
          </p:cNvPr>
          <p:cNvSpPr/>
          <p:nvPr/>
        </p:nvSpPr>
        <p:spPr>
          <a:xfrm>
            <a:off x="7226295" y="3061015"/>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9" name="Elipse 18">
            <a:extLst>
              <a:ext uri="{FF2B5EF4-FFF2-40B4-BE49-F238E27FC236}">
                <a16:creationId xmlns:a16="http://schemas.microsoft.com/office/drawing/2014/main" id="{EEB313CB-3577-E490-6801-6E29CCBE4693}"/>
              </a:ext>
            </a:extLst>
          </p:cNvPr>
          <p:cNvSpPr/>
          <p:nvPr/>
        </p:nvSpPr>
        <p:spPr>
          <a:xfrm>
            <a:off x="7592162" y="3072663"/>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21" name="Elipse 20">
            <a:extLst>
              <a:ext uri="{FF2B5EF4-FFF2-40B4-BE49-F238E27FC236}">
                <a16:creationId xmlns:a16="http://schemas.microsoft.com/office/drawing/2014/main" id="{416E4904-62AD-1D9F-ECF4-02DCDA101E62}"/>
              </a:ext>
            </a:extLst>
          </p:cNvPr>
          <p:cNvSpPr/>
          <p:nvPr/>
        </p:nvSpPr>
        <p:spPr>
          <a:xfrm>
            <a:off x="7845398" y="3050366"/>
            <a:ext cx="203012" cy="2460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Tree>
    <p:extLst>
      <p:ext uri="{BB962C8B-B14F-4D97-AF65-F5344CB8AC3E}">
        <p14:creationId xmlns:p14="http://schemas.microsoft.com/office/powerpoint/2010/main" val="13675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BBA8128E-22B1-2D39-4FA6-D24C3292BEBB}"/>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80CE0924-AA20-CB5A-4CB4-8166F48BE0B1}"/>
              </a:ext>
            </a:extLst>
          </p:cNvPr>
          <p:cNvSpPr txBox="1"/>
          <p:nvPr/>
        </p:nvSpPr>
        <p:spPr>
          <a:xfrm>
            <a:off x="7139578" y="3733838"/>
            <a:ext cx="2471936" cy="1178773"/>
          </a:xfrm>
          <a:prstGeom prst="rect">
            <a:avLst/>
          </a:prstGeom>
          <a:noFill/>
        </p:spPr>
        <p:txBody>
          <a:bodyPr wrap="square">
            <a:spAutoFit/>
          </a:bodyPr>
          <a:lstStyle/>
          <a:p>
            <a:r>
              <a:rPr lang="es-PE" sz="1768" dirty="0">
                <a:hlinkClick r:id="rId3"/>
              </a:rPr>
              <a:t>https://www.minsa.gob.pe/reunis/?op=2&amp;niv=2&amp;tbl=1</a:t>
            </a:r>
            <a:endParaRPr lang="es-PE" sz="1768" dirty="0"/>
          </a:p>
          <a:p>
            <a:endParaRPr lang="es-PE" sz="1768" dirty="0"/>
          </a:p>
        </p:txBody>
      </p:sp>
      <p:pic>
        <p:nvPicPr>
          <p:cNvPr id="4" name="Imagen 3">
            <a:extLst>
              <a:ext uri="{FF2B5EF4-FFF2-40B4-BE49-F238E27FC236}">
                <a16:creationId xmlns:a16="http://schemas.microsoft.com/office/drawing/2014/main" id="{8B9F265A-B099-5DB1-804B-8D5A2EC9C98F}"/>
              </a:ext>
            </a:extLst>
          </p:cNvPr>
          <p:cNvPicPr>
            <a:picLocks noChangeAspect="1"/>
          </p:cNvPicPr>
          <p:nvPr/>
        </p:nvPicPr>
        <p:blipFill>
          <a:blip r:embed="rId4"/>
          <a:stretch>
            <a:fillRect/>
          </a:stretch>
        </p:blipFill>
        <p:spPr>
          <a:xfrm>
            <a:off x="354180" y="340271"/>
            <a:ext cx="6785398" cy="5664650"/>
          </a:xfrm>
          <a:prstGeom prst="rect">
            <a:avLst/>
          </a:prstGeom>
        </p:spPr>
      </p:pic>
      <p:sp>
        <p:nvSpPr>
          <p:cNvPr id="6" name="CuadroTexto 5">
            <a:extLst>
              <a:ext uri="{FF2B5EF4-FFF2-40B4-BE49-F238E27FC236}">
                <a16:creationId xmlns:a16="http://schemas.microsoft.com/office/drawing/2014/main" id="{5625E23F-5D23-F05D-4670-01E7A7F3D33B}"/>
              </a:ext>
            </a:extLst>
          </p:cNvPr>
          <p:cNvSpPr txBox="1"/>
          <p:nvPr/>
        </p:nvSpPr>
        <p:spPr>
          <a:xfrm>
            <a:off x="7320003" y="1977475"/>
            <a:ext cx="2111085" cy="1571696"/>
          </a:xfrm>
          <a:prstGeom prst="rect">
            <a:avLst/>
          </a:prstGeom>
          <a:noFill/>
        </p:spPr>
        <p:txBody>
          <a:bodyPr wrap="square">
            <a:spAutoFit/>
          </a:bodyPr>
          <a:lstStyle/>
          <a:p>
            <a:r>
              <a:rPr lang="es-MX" sz="1375" dirty="0">
                <a:solidFill>
                  <a:srgbClr val="000000"/>
                </a:solidFill>
                <a:latin typeface="Calibri" panose="020F0502020204030204" pitchFamily="34" charset="0"/>
              </a:rPr>
              <a:t>Fue creado en el marco del cumplimiento del V Plan de Acción de Gobierno Abierto(PAGA), este observatorio muestra los registros de cáncer con fuente HIS MINSA.</a:t>
            </a:r>
            <a:endParaRPr lang="es-PE" sz="1375" dirty="0"/>
          </a:p>
        </p:txBody>
      </p:sp>
    </p:spTree>
    <p:extLst>
      <p:ext uri="{BB962C8B-B14F-4D97-AF65-F5344CB8AC3E}">
        <p14:creationId xmlns:p14="http://schemas.microsoft.com/office/powerpoint/2010/main" val="203858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1C45-F265-9887-0BC8-40A3E2D595C7}"/>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A9D192-3256-68BE-5635-D5E1E64EB6DC}"/>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a:extLst>
              <a:ext uri="{FF2B5EF4-FFF2-40B4-BE49-F238E27FC236}">
                <a16:creationId xmlns:a16="http://schemas.microsoft.com/office/drawing/2014/main" id="{BF2F08E5-ED26-0814-A8D3-1C3D6CE71CC5}"/>
              </a:ext>
            </a:extLst>
          </p:cNvPr>
          <p:cNvSpPr txBox="1">
            <a:spLocks/>
          </p:cNvSpPr>
          <p:nvPr/>
        </p:nvSpPr>
        <p:spPr>
          <a:xfrm>
            <a:off x="757525" y="843533"/>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1FC6692D-4047-37E5-A15F-75576D6EE25D}"/>
              </a:ext>
            </a:extLst>
          </p:cNvPr>
          <p:cNvSpPr/>
          <p:nvPr/>
        </p:nvSpPr>
        <p:spPr>
          <a:xfrm>
            <a:off x="862935" y="1383177"/>
            <a:ext cx="7436161" cy="338554"/>
          </a:xfrm>
          <a:prstGeom prst="rect">
            <a:avLst/>
          </a:prstGeom>
        </p:spPr>
        <p:txBody>
          <a:bodyPr wrap="square">
            <a:spAutoFit/>
          </a:bodyPr>
          <a:lstStyle/>
          <a:p>
            <a:pPr marL="0" lvl="1"/>
            <a:r>
              <a:rPr lang="es-PE" sz="1600" b="1" dirty="0"/>
              <a:t>Tamizaje en Cáncer de Mama con Mamografía Bilateral de Tamizaje</a:t>
            </a:r>
          </a:p>
        </p:txBody>
      </p:sp>
      <p:sp>
        <p:nvSpPr>
          <p:cNvPr id="12" name="Rectángulo 11">
            <a:extLst>
              <a:ext uri="{FF2B5EF4-FFF2-40B4-BE49-F238E27FC236}">
                <a16:creationId xmlns:a16="http://schemas.microsoft.com/office/drawing/2014/main" id="{7BCE9B84-BBA1-F2B2-5954-B497E4AF00BF}"/>
              </a:ext>
            </a:extLst>
          </p:cNvPr>
          <p:cNvSpPr/>
          <p:nvPr/>
        </p:nvSpPr>
        <p:spPr>
          <a:xfrm>
            <a:off x="991240" y="1872123"/>
            <a:ext cx="1772152" cy="276999"/>
          </a:xfrm>
          <a:prstGeom prst="rect">
            <a:avLst/>
          </a:prstGeom>
        </p:spPr>
        <p:txBody>
          <a:bodyPr wrap="none">
            <a:spAutoFit/>
          </a:bodyPr>
          <a:lstStyle/>
          <a:p>
            <a:r>
              <a:rPr lang="es-PE" sz="1200" b="1" dirty="0">
                <a:solidFill>
                  <a:srgbClr val="FFC000"/>
                </a:solidFill>
              </a:rPr>
              <a:t>Mamografía de Control </a:t>
            </a:r>
            <a:endParaRPr lang="es-PE" sz="1200" dirty="0">
              <a:solidFill>
                <a:srgbClr val="FFC000"/>
              </a:solidFill>
            </a:endParaRPr>
          </a:p>
        </p:txBody>
      </p:sp>
      <p:pic>
        <p:nvPicPr>
          <p:cNvPr id="4" name="Imagen 3">
            <a:extLst>
              <a:ext uri="{FF2B5EF4-FFF2-40B4-BE49-F238E27FC236}">
                <a16:creationId xmlns:a16="http://schemas.microsoft.com/office/drawing/2014/main" id="{28A1C8C6-AF19-AE29-340E-9912A97FB430}"/>
              </a:ext>
            </a:extLst>
          </p:cNvPr>
          <p:cNvPicPr>
            <a:picLocks noChangeAspect="1"/>
          </p:cNvPicPr>
          <p:nvPr/>
        </p:nvPicPr>
        <p:blipFill>
          <a:blip r:embed="rId3"/>
          <a:stretch>
            <a:fillRect/>
          </a:stretch>
        </p:blipFill>
        <p:spPr>
          <a:xfrm>
            <a:off x="8299096" y="5811551"/>
            <a:ext cx="1280271" cy="859611"/>
          </a:xfrm>
          <a:prstGeom prst="rect">
            <a:avLst/>
          </a:prstGeom>
        </p:spPr>
      </p:pic>
      <p:pic>
        <p:nvPicPr>
          <p:cNvPr id="13" name="Imagen 12">
            <a:extLst>
              <a:ext uri="{FF2B5EF4-FFF2-40B4-BE49-F238E27FC236}">
                <a16:creationId xmlns:a16="http://schemas.microsoft.com/office/drawing/2014/main" id="{B86A914C-34AD-1C55-605D-BCD12234A766}"/>
              </a:ext>
            </a:extLst>
          </p:cNvPr>
          <p:cNvPicPr>
            <a:picLocks noChangeAspect="1"/>
          </p:cNvPicPr>
          <p:nvPr/>
        </p:nvPicPr>
        <p:blipFill>
          <a:blip r:embed="rId4"/>
          <a:srcRect t="6869"/>
          <a:stretch/>
        </p:blipFill>
        <p:spPr>
          <a:xfrm>
            <a:off x="7151824" y="955289"/>
            <a:ext cx="1634855" cy="951346"/>
          </a:xfrm>
          <a:prstGeom prst="rect">
            <a:avLst/>
          </a:prstGeom>
        </p:spPr>
      </p:pic>
      <p:pic>
        <p:nvPicPr>
          <p:cNvPr id="3" name="Imagen 2">
            <a:extLst>
              <a:ext uri="{FF2B5EF4-FFF2-40B4-BE49-F238E27FC236}">
                <a16:creationId xmlns:a16="http://schemas.microsoft.com/office/drawing/2014/main" id="{2C01F739-1A7A-F3E8-C4BF-FC104A29E5A1}"/>
              </a:ext>
            </a:extLst>
          </p:cNvPr>
          <p:cNvPicPr>
            <a:picLocks noChangeAspect="1"/>
          </p:cNvPicPr>
          <p:nvPr/>
        </p:nvPicPr>
        <p:blipFill>
          <a:blip r:embed="rId5"/>
          <a:stretch>
            <a:fillRect/>
          </a:stretch>
        </p:blipFill>
        <p:spPr>
          <a:xfrm>
            <a:off x="991240" y="2294515"/>
            <a:ext cx="8054148" cy="1505900"/>
          </a:xfrm>
          <a:prstGeom prst="rect">
            <a:avLst/>
          </a:prstGeom>
        </p:spPr>
      </p:pic>
      <p:sp>
        <p:nvSpPr>
          <p:cNvPr id="5" name="Flecha: a la derecha 7">
            <a:extLst>
              <a:ext uri="{FF2B5EF4-FFF2-40B4-BE49-F238E27FC236}">
                <a16:creationId xmlns:a16="http://schemas.microsoft.com/office/drawing/2014/main" id="{F584ADA1-6C49-7F46-EAAD-756C44D46BEA}"/>
              </a:ext>
            </a:extLst>
          </p:cNvPr>
          <p:cNvSpPr/>
          <p:nvPr/>
        </p:nvSpPr>
        <p:spPr>
          <a:xfrm flipH="1">
            <a:off x="9008676" y="316829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6" name="Elipse 5">
            <a:extLst>
              <a:ext uri="{FF2B5EF4-FFF2-40B4-BE49-F238E27FC236}">
                <a16:creationId xmlns:a16="http://schemas.microsoft.com/office/drawing/2014/main" id="{15CBF1C0-B030-040C-F83D-223643CACED9}"/>
              </a:ext>
            </a:extLst>
          </p:cNvPr>
          <p:cNvSpPr/>
          <p:nvPr/>
        </p:nvSpPr>
        <p:spPr>
          <a:xfrm>
            <a:off x="7456327" y="3126805"/>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Elipse 6">
            <a:extLst>
              <a:ext uri="{FF2B5EF4-FFF2-40B4-BE49-F238E27FC236}">
                <a16:creationId xmlns:a16="http://schemas.microsoft.com/office/drawing/2014/main" id="{FAE54BDD-D1D3-A6B4-6C63-A392557C8D74}"/>
              </a:ext>
            </a:extLst>
          </p:cNvPr>
          <p:cNvSpPr/>
          <p:nvPr/>
        </p:nvSpPr>
        <p:spPr>
          <a:xfrm>
            <a:off x="7871497" y="3130927"/>
            <a:ext cx="158318" cy="219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4" name="Elipse 13">
            <a:extLst>
              <a:ext uri="{FF2B5EF4-FFF2-40B4-BE49-F238E27FC236}">
                <a16:creationId xmlns:a16="http://schemas.microsoft.com/office/drawing/2014/main" id="{24C0255B-DCF8-89F2-E646-8BA104CA95C7}"/>
              </a:ext>
            </a:extLst>
          </p:cNvPr>
          <p:cNvSpPr/>
          <p:nvPr/>
        </p:nvSpPr>
        <p:spPr>
          <a:xfrm>
            <a:off x="8085863" y="3133966"/>
            <a:ext cx="239564" cy="219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9" name="Imagen 8">
            <a:extLst>
              <a:ext uri="{FF2B5EF4-FFF2-40B4-BE49-F238E27FC236}">
                <a16:creationId xmlns:a16="http://schemas.microsoft.com/office/drawing/2014/main" id="{F2ABAF72-F731-6102-F9A8-56144146B101}"/>
              </a:ext>
            </a:extLst>
          </p:cNvPr>
          <p:cNvPicPr>
            <a:picLocks noChangeAspect="1"/>
          </p:cNvPicPr>
          <p:nvPr/>
        </p:nvPicPr>
        <p:blipFill>
          <a:blip r:embed="rId6"/>
          <a:stretch>
            <a:fillRect/>
          </a:stretch>
        </p:blipFill>
        <p:spPr>
          <a:xfrm>
            <a:off x="957387" y="3958586"/>
            <a:ext cx="3995613" cy="1357162"/>
          </a:xfrm>
          <a:prstGeom prst="rect">
            <a:avLst/>
          </a:prstGeom>
        </p:spPr>
      </p:pic>
    </p:spTree>
    <p:extLst>
      <p:ext uri="{BB962C8B-B14F-4D97-AF65-F5344CB8AC3E}">
        <p14:creationId xmlns:p14="http://schemas.microsoft.com/office/powerpoint/2010/main" val="26161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5" grpId="0" animBg="1"/>
      <p:bldP spid="6" grpId="0" animBg="1"/>
      <p:bldP spid="7"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CEBD-6158-5C9F-E05C-3E98D9784C01}"/>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F298476-02B6-3577-3022-C757FC537A59}"/>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83398" y="510826"/>
            <a:ext cx="2251795" cy="399211"/>
          </a:xfrm>
          <a:prstGeom prst="rect">
            <a:avLst/>
          </a:prstGeom>
          <a:noFill/>
        </p:spPr>
      </p:pic>
      <p:sp>
        <p:nvSpPr>
          <p:cNvPr id="10" name="Título 1">
            <a:extLst>
              <a:ext uri="{FF2B5EF4-FFF2-40B4-BE49-F238E27FC236}">
                <a16:creationId xmlns:a16="http://schemas.microsoft.com/office/drawing/2014/main" id="{8A5CCD6F-6F4F-04BE-30AF-F1328BD7FEC4}"/>
              </a:ext>
            </a:extLst>
          </p:cNvPr>
          <p:cNvSpPr txBox="1">
            <a:spLocks/>
          </p:cNvSpPr>
          <p:nvPr/>
        </p:nvSpPr>
        <p:spPr>
          <a:xfrm>
            <a:off x="624397" y="1058103"/>
            <a:ext cx="515200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MAMA </a:t>
            </a:r>
          </a:p>
        </p:txBody>
      </p:sp>
      <p:sp>
        <p:nvSpPr>
          <p:cNvPr id="2" name="Rectángulo 1">
            <a:extLst>
              <a:ext uri="{FF2B5EF4-FFF2-40B4-BE49-F238E27FC236}">
                <a16:creationId xmlns:a16="http://schemas.microsoft.com/office/drawing/2014/main" id="{0494192A-6A3B-8A80-B8F0-43A58B66BFEB}"/>
              </a:ext>
            </a:extLst>
          </p:cNvPr>
          <p:cNvSpPr/>
          <p:nvPr/>
        </p:nvSpPr>
        <p:spPr>
          <a:xfrm>
            <a:off x="862935" y="1560448"/>
            <a:ext cx="7436161" cy="338554"/>
          </a:xfrm>
          <a:prstGeom prst="rect">
            <a:avLst/>
          </a:prstGeom>
        </p:spPr>
        <p:txBody>
          <a:bodyPr wrap="square">
            <a:spAutoFit/>
          </a:bodyPr>
          <a:lstStyle/>
          <a:p>
            <a:pPr marL="0" lvl="1"/>
            <a:r>
              <a:rPr lang="es-PE" sz="1600" b="1" dirty="0"/>
              <a:t>Tamizaje en Cáncer de Mama con Mamografía Bilateral de Tamizaje</a:t>
            </a:r>
          </a:p>
        </p:txBody>
      </p:sp>
      <p:pic>
        <p:nvPicPr>
          <p:cNvPr id="4" name="Imagen 3">
            <a:extLst>
              <a:ext uri="{FF2B5EF4-FFF2-40B4-BE49-F238E27FC236}">
                <a16:creationId xmlns:a16="http://schemas.microsoft.com/office/drawing/2014/main" id="{1173F012-2E1B-4858-6B8A-D8E6D6D0A70D}"/>
              </a:ext>
            </a:extLst>
          </p:cNvPr>
          <p:cNvPicPr>
            <a:picLocks noChangeAspect="1"/>
          </p:cNvPicPr>
          <p:nvPr/>
        </p:nvPicPr>
        <p:blipFill>
          <a:blip r:embed="rId3"/>
          <a:stretch>
            <a:fillRect/>
          </a:stretch>
        </p:blipFill>
        <p:spPr>
          <a:xfrm>
            <a:off x="8299096" y="5811551"/>
            <a:ext cx="1280271" cy="859611"/>
          </a:xfrm>
          <a:prstGeom prst="rect">
            <a:avLst/>
          </a:prstGeom>
        </p:spPr>
      </p:pic>
      <p:pic>
        <p:nvPicPr>
          <p:cNvPr id="13" name="Imagen 12">
            <a:extLst>
              <a:ext uri="{FF2B5EF4-FFF2-40B4-BE49-F238E27FC236}">
                <a16:creationId xmlns:a16="http://schemas.microsoft.com/office/drawing/2014/main" id="{5D2AC717-E81D-F363-8EE4-0EA1B9460C8C}"/>
              </a:ext>
            </a:extLst>
          </p:cNvPr>
          <p:cNvPicPr>
            <a:picLocks noChangeAspect="1"/>
          </p:cNvPicPr>
          <p:nvPr/>
        </p:nvPicPr>
        <p:blipFill>
          <a:blip r:embed="rId4"/>
          <a:srcRect t="6869"/>
          <a:stretch/>
        </p:blipFill>
        <p:spPr>
          <a:xfrm>
            <a:off x="7481668" y="1095722"/>
            <a:ext cx="1634855" cy="951346"/>
          </a:xfrm>
          <a:prstGeom prst="rect">
            <a:avLst/>
          </a:prstGeom>
        </p:spPr>
      </p:pic>
      <p:sp>
        <p:nvSpPr>
          <p:cNvPr id="5" name="Rectángulo 4">
            <a:extLst>
              <a:ext uri="{FF2B5EF4-FFF2-40B4-BE49-F238E27FC236}">
                <a16:creationId xmlns:a16="http://schemas.microsoft.com/office/drawing/2014/main" id="{448B2BF5-753D-0153-C347-C599BD419BB6}"/>
              </a:ext>
            </a:extLst>
          </p:cNvPr>
          <p:cNvSpPr/>
          <p:nvPr/>
        </p:nvSpPr>
        <p:spPr>
          <a:xfrm>
            <a:off x="862935" y="2047068"/>
            <a:ext cx="6730048" cy="276999"/>
          </a:xfrm>
          <a:prstGeom prst="rect">
            <a:avLst/>
          </a:prstGeom>
        </p:spPr>
        <p:txBody>
          <a:bodyPr wrap="none">
            <a:spAutoFit/>
          </a:bodyPr>
          <a:lstStyle/>
          <a:p>
            <a:r>
              <a:rPr lang="es-PE" sz="1200" b="1" dirty="0">
                <a:solidFill>
                  <a:srgbClr val="FFC000"/>
                </a:solidFill>
              </a:rPr>
              <a:t>Entrega  de resultado de Mamografía Bilateral de Tamizaje con el uso de los servicios de Telemedicina </a:t>
            </a:r>
          </a:p>
        </p:txBody>
      </p:sp>
      <p:pic>
        <p:nvPicPr>
          <p:cNvPr id="6" name="Imagen 5">
            <a:extLst>
              <a:ext uri="{FF2B5EF4-FFF2-40B4-BE49-F238E27FC236}">
                <a16:creationId xmlns:a16="http://schemas.microsoft.com/office/drawing/2014/main" id="{40B4A15B-E448-C00E-61A1-BDF18ED2BE0C}"/>
              </a:ext>
            </a:extLst>
          </p:cNvPr>
          <p:cNvPicPr>
            <a:picLocks noChangeAspect="1"/>
          </p:cNvPicPr>
          <p:nvPr/>
        </p:nvPicPr>
        <p:blipFill>
          <a:blip r:embed="rId5"/>
          <a:stretch>
            <a:fillRect/>
          </a:stretch>
        </p:blipFill>
        <p:spPr>
          <a:xfrm>
            <a:off x="922010" y="2405809"/>
            <a:ext cx="8061980" cy="1576650"/>
          </a:xfrm>
          <a:prstGeom prst="rect">
            <a:avLst/>
          </a:prstGeom>
        </p:spPr>
      </p:pic>
      <p:sp>
        <p:nvSpPr>
          <p:cNvPr id="7" name="Flecha: a la derecha 7">
            <a:extLst>
              <a:ext uri="{FF2B5EF4-FFF2-40B4-BE49-F238E27FC236}">
                <a16:creationId xmlns:a16="http://schemas.microsoft.com/office/drawing/2014/main" id="{0BDF5F2F-6C82-C024-FCAC-C8EDC7A6150C}"/>
              </a:ext>
            </a:extLst>
          </p:cNvPr>
          <p:cNvSpPr/>
          <p:nvPr/>
        </p:nvSpPr>
        <p:spPr>
          <a:xfrm flipH="1">
            <a:off x="8983990" y="3150907"/>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9" name="Elipse 8">
            <a:extLst>
              <a:ext uri="{FF2B5EF4-FFF2-40B4-BE49-F238E27FC236}">
                <a16:creationId xmlns:a16="http://schemas.microsoft.com/office/drawing/2014/main" id="{C9142DC8-1DBB-C319-1AB8-2DA9923BB55A}"/>
              </a:ext>
            </a:extLst>
          </p:cNvPr>
          <p:cNvSpPr/>
          <p:nvPr/>
        </p:nvSpPr>
        <p:spPr>
          <a:xfrm>
            <a:off x="7371901" y="3759026"/>
            <a:ext cx="219534" cy="2234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1" name="Elipse 10">
            <a:extLst>
              <a:ext uri="{FF2B5EF4-FFF2-40B4-BE49-F238E27FC236}">
                <a16:creationId xmlns:a16="http://schemas.microsoft.com/office/drawing/2014/main" id="{8B8B6858-5FCA-5C5F-AF60-2592B7619FA5}"/>
              </a:ext>
            </a:extLst>
          </p:cNvPr>
          <p:cNvSpPr/>
          <p:nvPr/>
        </p:nvSpPr>
        <p:spPr>
          <a:xfrm>
            <a:off x="7790825" y="3099327"/>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4" name="Flecha: a la derecha 7">
            <a:extLst>
              <a:ext uri="{FF2B5EF4-FFF2-40B4-BE49-F238E27FC236}">
                <a16:creationId xmlns:a16="http://schemas.microsoft.com/office/drawing/2014/main" id="{5355BA68-088D-DDAA-02DA-5C82D8B8349B}"/>
              </a:ext>
            </a:extLst>
          </p:cNvPr>
          <p:cNvSpPr/>
          <p:nvPr/>
        </p:nvSpPr>
        <p:spPr>
          <a:xfrm flipH="1">
            <a:off x="8983990" y="3454895"/>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5" name="Flecha: a la derecha 7">
            <a:extLst>
              <a:ext uri="{FF2B5EF4-FFF2-40B4-BE49-F238E27FC236}">
                <a16:creationId xmlns:a16="http://schemas.microsoft.com/office/drawing/2014/main" id="{98CEE026-0613-5422-4FD7-2B14F5764451}"/>
              </a:ext>
            </a:extLst>
          </p:cNvPr>
          <p:cNvSpPr/>
          <p:nvPr/>
        </p:nvSpPr>
        <p:spPr>
          <a:xfrm flipH="1">
            <a:off x="8983990" y="3775069"/>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6" name="Elipse 15">
            <a:extLst>
              <a:ext uri="{FF2B5EF4-FFF2-40B4-BE49-F238E27FC236}">
                <a16:creationId xmlns:a16="http://schemas.microsoft.com/office/drawing/2014/main" id="{63A84B8B-8037-C25A-5647-5530392532A8}"/>
              </a:ext>
            </a:extLst>
          </p:cNvPr>
          <p:cNvSpPr/>
          <p:nvPr/>
        </p:nvSpPr>
        <p:spPr>
          <a:xfrm>
            <a:off x="7790825" y="342900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7" name="Elipse 16">
            <a:extLst>
              <a:ext uri="{FF2B5EF4-FFF2-40B4-BE49-F238E27FC236}">
                <a16:creationId xmlns:a16="http://schemas.microsoft.com/office/drawing/2014/main" id="{0895CAAE-E5A1-5E32-FE7F-4CA22F632825}"/>
              </a:ext>
            </a:extLst>
          </p:cNvPr>
          <p:cNvSpPr/>
          <p:nvPr/>
        </p:nvSpPr>
        <p:spPr>
          <a:xfrm>
            <a:off x="8027750" y="3089399"/>
            <a:ext cx="201850" cy="2094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8" name="Elipse 17">
            <a:extLst>
              <a:ext uri="{FF2B5EF4-FFF2-40B4-BE49-F238E27FC236}">
                <a16:creationId xmlns:a16="http://schemas.microsoft.com/office/drawing/2014/main" id="{779FE32A-1D4D-08F7-AE46-F135ACF19766}"/>
              </a:ext>
            </a:extLst>
          </p:cNvPr>
          <p:cNvSpPr/>
          <p:nvPr/>
        </p:nvSpPr>
        <p:spPr>
          <a:xfrm>
            <a:off x="7371901" y="3409201"/>
            <a:ext cx="219534" cy="2234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9" name="Elipse 18">
            <a:extLst>
              <a:ext uri="{FF2B5EF4-FFF2-40B4-BE49-F238E27FC236}">
                <a16:creationId xmlns:a16="http://schemas.microsoft.com/office/drawing/2014/main" id="{FE32E4DE-2DC7-9139-E6C1-F8F393A0A5F9}"/>
              </a:ext>
            </a:extLst>
          </p:cNvPr>
          <p:cNvSpPr/>
          <p:nvPr/>
        </p:nvSpPr>
        <p:spPr>
          <a:xfrm>
            <a:off x="7375392" y="3089399"/>
            <a:ext cx="219534" cy="2234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pic>
        <p:nvPicPr>
          <p:cNvPr id="3" name="Imagen 2">
            <a:extLst>
              <a:ext uri="{FF2B5EF4-FFF2-40B4-BE49-F238E27FC236}">
                <a16:creationId xmlns:a16="http://schemas.microsoft.com/office/drawing/2014/main" id="{2491D5D1-2FBE-F1DC-D381-F7B6BA77C26E}"/>
              </a:ext>
            </a:extLst>
          </p:cNvPr>
          <p:cNvPicPr>
            <a:picLocks noChangeAspect="1"/>
          </p:cNvPicPr>
          <p:nvPr/>
        </p:nvPicPr>
        <p:blipFill>
          <a:blip r:embed="rId6"/>
          <a:stretch>
            <a:fillRect/>
          </a:stretch>
        </p:blipFill>
        <p:spPr>
          <a:xfrm>
            <a:off x="1100822" y="4341200"/>
            <a:ext cx="3995613" cy="1357162"/>
          </a:xfrm>
          <a:prstGeom prst="rect">
            <a:avLst/>
          </a:prstGeom>
        </p:spPr>
      </p:pic>
    </p:spTree>
    <p:extLst>
      <p:ext uri="{BB962C8B-B14F-4D97-AF65-F5344CB8AC3E}">
        <p14:creationId xmlns:p14="http://schemas.microsoft.com/office/powerpoint/2010/main" val="39475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circle(in)">
                                      <p:cBhvr>
                                        <p:cTn id="7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animBg="1"/>
      <p:bldP spid="9" grpId="0" animBg="1"/>
      <p:bldP spid="11"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8C63EEEA-50CD-8057-FCDF-816D0F6F9413}"/>
            </a:ext>
          </a:extLst>
        </p:cNvPr>
        <p:cNvGrpSpPr/>
        <p:nvPr/>
      </p:nvGrpSpPr>
      <p:grpSpPr>
        <a:xfrm>
          <a:off x="0" y="0"/>
          <a:ext cx="0" cy="0"/>
          <a:chOff x="0" y="0"/>
          <a:chExt cx="0" cy="0"/>
        </a:xfrm>
      </p:grpSpPr>
      <p:pic>
        <p:nvPicPr>
          <p:cNvPr id="299" name="Google Shape;299;p7">
            <a:extLst>
              <a:ext uri="{FF2B5EF4-FFF2-40B4-BE49-F238E27FC236}">
                <a16:creationId xmlns:a16="http://schemas.microsoft.com/office/drawing/2014/main" id="{0A0FEACD-7F3E-D406-5EF3-8CDA2CDB3D59}"/>
              </a:ext>
            </a:extLst>
          </p:cNvPr>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pic>
        <p:nvPicPr>
          <p:cNvPr id="2" name="Imagen 1">
            <a:extLst>
              <a:ext uri="{FF2B5EF4-FFF2-40B4-BE49-F238E27FC236}">
                <a16:creationId xmlns:a16="http://schemas.microsoft.com/office/drawing/2014/main" id="{21E17F3A-FD70-178E-907E-3F7204864086}"/>
              </a:ext>
            </a:extLst>
          </p:cNvPr>
          <p:cNvPicPr>
            <a:picLocks noChangeAspect="1"/>
          </p:cNvPicPr>
          <p:nvPr/>
        </p:nvPicPr>
        <p:blipFill>
          <a:blip r:embed="rId4"/>
          <a:stretch>
            <a:fillRect/>
          </a:stretch>
        </p:blipFill>
        <p:spPr>
          <a:xfrm>
            <a:off x="8070356" y="333426"/>
            <a:ext cx="1280271" cy="859611"/>
          </a:xfrm>
          <a:prstGeom prst="rect">
            <a:avLst/>
          </a:prstGeom>
        </p:spPr>
      </p:pic>
      <p:sp>
        <p:nvSpPr>
          <p:cNvPr id="4" name="Título 1">
            <a:extLst>
              <a:ext uri="{FF2B5EF4-FFF2-40B4-BE49-F238E27FC236}">
                <a16:creationId xmlns:a16="http://schemas.microsoft.com/office/drawing/2014/main" id="{BCE954B5-2DCA-313F-F3DA-4F7339F901B2}"/>
              </a:ext>
            </a:extLst>
          </p:cNvPr>
          <p:cNvSpPr txBox="1">
            <a:spLocks/>
          </p:cNvSpPr>
          <p:nvPr/>
        </p:nvSpPr>
        <p:spPr>
          <a:xfrm>
            <a:off x="1311588" y="1515608"/>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3302" b="1" kern="0" dirty="0">
                <a:solidFill>
                  <a:srgbClr val="1E88E0"/>
                </a:solidFill>
                <a:latin typeface="Calibri"/>
                <a:ea typeface="Calibri"/>
                <a:cs typeface="Calibri"/>
              </a:rPr>
              <a:t>TAMIZAJE EN CÁNCER DE </a:t>
            </a:r>
            <a:r>
              <a:rPr lang="es-ES" sz="3302" b="1" kern="0" dirty="0">
                <a:solidFill>
                  <a:srgbClr val="1E88E0"/>
                </a:solidFill>
                <a:latin typeface="Calibri"/>
                <a:ea typeface="Calibri"/>
                <a:cs typeface="Calibri"/>
              </a:rPr>
              <a:t>COLON Y RECTO</a:t>
            </a:r>
            <a:r>
              <a:rPr lang="es-PE" sz="3302" b="1" kern="0" dirty="0">
                <a:solidFill>
                  <a:srgbClr val="1E88E0"/>
                </a:solidFill>
                <a:latin typeface="Calibri"/>
                <a:ea typeface="Calibri"/>
                <a:cs typeface="Calibri"/>
              </a:rPr>
              <a:t> </a:t>
            </a:r>
          </a:p>
        </p:txBody>
      </p:sp>
      <p:pic>
        <p:nvPicPr>
          <p:cNvPr id="6" name="Imagen 5">
            <a:extLst>
              <a:ext uri="{FF2B5EF4-FFF2-40B4-BE49-F238E27FC236}">
                <a16:creationId xmlns:a16="http://schemas.microsoft.com/office/drawing/2014/main" id="{C63BD35E-E144-37CE-BD5F-F2B534041122}"/>
              </a:ext>
            </a:extLst>
          </p:cNvPr>
          <p:cNvPicPr>
            <a:picLocks noChangeAspect="1"/>
          </p:cNvPicPr>
          <p:nvPr/>
        </p:nvPicPr>
        <p:blipFill>
          <a:blip r:embed="rId5"/>
          <a:stretch>
            <a:fillRect/>
          </a:stretch>
        </p:blipFill>
        <p:spPr>
          <a:xfrm>
            <a:off x="3672966" y="2721189"/>
            <a:ext cx="1990167" cy="2907267"/>
          </a:xfrm>
          <a:prstGeom prst="rect">
            <a:avLst/>
          </a:prstGeom>
        </p:spPr>
      </p:pic>
    </p:spTree>
    <p:extLst>
      <p:ext uri="{BB962C8B-B14F-4D97-AF65-F5344CB8AC3E}">
        <p14:creationId xmlns:p14="http://schemas.microsoft.com/office/powerpoint/2010/main" val="39653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CAAC-CD7F-DD68-137A-5D9164CB3DA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789C6DD6-157E-118A-D83E-1C4EC3899B40}"/>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4FF51E00-82E1-8A18-D3CD-6868A2FBB957}"/>
              </a:ext>
            </a:extLst>
          </p:cNvPr>
          <p:cNvSpPr/>
          <p:nvPr/>
        </p:nvSpPr>
        <p:spPr>
          <a:xfrm>
            <a:off x="375080" y="1950748"/>
            <a:ext cx="7303899" cy="321306"/>
          </a:xfrm>
          <a:prstGeom prst="rect">
            <a:avLst/>
          </a:prstGeom>
        </p:spPr>
        <p:txBody>
          <a:bodyPr wrap="square">
            <a:spAutoFit/>
          </a:bodyPr>
          <a:lstStyle/>
          <a:p>
            <a:pPr lvl="1"/>
            <a:r>
              <a:rPr lang="es-PE" sz="1488" b="1" dirty="0"/>
              <a:t>Indicación del Test de Sangre Oculta en Heces</a:t>
            </a:r>
          </a:p>
        </p:txBody>
      </p:sp>
      <p:pic>
        <p:nvPicPr>
          <p:cNvPr id="4" name="Imagen 3">
            <a:extLst>
              <a:ext uri="{FF2B5EF4-FFF2-40B4-BE49-F238E27FC236}">
                <a16:creationId xmlns:a16="http://schemas.microsoft.com/office/drawing/2014/main" id="{E8AC4AC2-0B65-B1C8-3EE6-0F47CF335FFC}"/>
              </a:ext>
            </a:extLst>
          </p:cNvPr>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166786" y="1106822"/>
            <a:ext cx="1433707" cy="1205649"/>
          </a:xfrm>
          <a:prstGeom prst="rect">
            <a:avLst/>
          </a:prstGeom>
        </p:spPr>
      </p:pic>
      <p:sp>
        <p:nvSpPr>
          <p:cNvPr id="16" name="Flecha: a la derecha 7">
            <a:extLst>
              <a:ext uri="{FF2B5EF4-FFF2-40B4-BE49-F238E27FC236}">
                <a16:creationId xmlns:a16="http://schemas.microsoft.com/office/drawing/2014/main" id="{3A763994-C8B8-ACCB-AF25-AB20A346CB4B}"/>
              </a:ext>
            </a:extLst>
          </p:cNvPr>
          <p:cNvSpPr/>
          <p:nvPr/>
        </p:nvSpPr>
        <p:spPr>
          <a:xfrm flipH="1">
            <a:off x="9131640" y="331932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48EB3531-D590-CEF7-D4CD-DD62C6E56209}"/>
              </a:ext>
            </a:extLst>
          </p:cNvPr>
          <p:cNvSpPr/>
          <p:nvPr/>
        </p:nvSpPr>
        <p:spPr>
          <a:xfrm>
            <a:off x="7431764" y="3264266"/>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C31B041D-EA8D-5220-C12F-D241240A7EC8}"/>
              </a:ext>
            </a:extLst>
          </p:cNvPr>
          <p:cNvSpPr txBox="1">
            <a:spLocks/>
          </p:cNvSpPr>
          <p:nvPr/>
        </p:nvSpPr>
        <p:spPr>
          <a:xfrm>
            <a:off x="636337" y="1354745"/>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pic>
        <p:nvPicPr>
          <p:cNvPr id="9" name="Imagen 8">
            <a:extLst>
              <a:ext uri="{FF2B5EF4-FFF2-40B4-BE49-F238E27FC236}">
                <a16:creationId xmlns:a16="http://schemas.microsoft.com/office/drawing/2014/main" id="{E6621BEA-3A71-00BB-66B6-EA3B4AC85BF8}"/>
              </a:ext>
            </a:extLst>
          </p:cNvPr>
          <p:cNvPicPr>
            <a:picLocks noChangeAspect="1"/>
          </p:cNvPicPr>
          <p:nvPr/>
        </p:nvPicPr>
        <p:blipFill>
          <a:blip r:embed="rId4"/>
          <a:stretch>
            <a:fillRect/>
          </a:stretch>
        </p:blipFill>
        <p:spPr>
          <a:xfrm>
            <a:off x="837307" y="2560394"/>
            <a:ext cx="8231385" cy="1407743"/>
          </a:xfrm>
          <a:prstGeom prst="rect">
            <a:avLst/>
          </a:prstGeom>
        </p:spPr>
      </p:pic>
    </p:spTree>
    <p:extLst>
      <p:ext uri="{BB962C8B-B14F-4D97-AF65-F5344CB8AC3E}">
        <p14:creationId xmlns:p14="http://schemas.microsoft.com/office/powerpoint/2010/main" val="21331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0B9BA-CF55-4D6E-3FF7-3AD46730362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A224543A-1233-754D-8A86-B566374793BF}"/>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8AEFF8B9-DAD8-0601-3925-30573BFB4619}"/>
              </a:ext>
            </a:extLst>
          </p:cNvPr>
          <p:cNvSpPr/>
          <p:nvPr/>
        </p:nvSpPr>
        <p:spPr>
          <a:xfrm>
            <a:off x="375080" y="1950748"/>
            <a:ext cx="7303899" cy="321306"/>
          </a:xfrm>
          <a:prstGeom prst="rect">
            <a:avLst/>
          </a:prstGeom>
        </p:spPr>
        <p:txBody>
          <a:bodyPr wrap="square">
            <a:spAutoFit/>
          </a:bodyPr>
          <a:lstStyle/>
          <a:p>
            <a:pPr lvl="1"/>
            <a:r>
              <a:rPr lang="es-PE" sz="1488" b="1" dirty="0"/>
              <a:t>Indicación del Test de Sangre Oculta en Heces por Telemedicina</a:t>
            </a:r>
          </a:p>
        </p:txBody>
      </p:sp>
      <p:pic>
        <p:nvPicPr>
          <p:cNvPr id="4" name="Imagen 3">
            <a:extLst>
              <a:ext uri="{FF2B5EF4-FFF2-40B4-BE49-F238E27FC236}">
                <a16:creationId xmlns:a16="http://schemas.microsoft.com/office/drawing/2014/main" id="{3A979486-76B4-46E2-732B-D9930E60B515}"/>
              </a:ext>
            </a:extLst>
          </p:cNvPr>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166786" y="1106822"/>
            <a:ext cx="1433707" cy="1205649"/>
          </a:xfrm>
          <a:prstGeom prst="rect">
            <a:avLst/>
          </a:prstGeom>
        </p:spPr>
      </p:pic>
      <p:sp>
        <p:nvSpPr>
          <p:cNvPr id="16" name="Flecha: a la derecha 7">
            <a:extLst>
              <a:ext uri="{FF2B5EF4-FFF2-40B4-BE49-F238E27FC236}">
                <a16:creationId xmlns:a16="http://schemas.microsoft.com/office/drawing/2014/main" id="{08C07972-AA79-F9F7-BBB8-3347AC44F426}"/>
              </a:ext>
            </a:extLst>
          </p:cNvPr>
          <p:cNvSpPr/>
          <p:nvPr/>
        </p:nvSpPr>
        <p:spPr>
          <a:xfrm flipH="1">
            <a:off x="8847331" y="3358598"/>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2C76ECC2-9511-F312-BC3C-2A523A1820F8}"/>
              </a:ext>
            </a:extLst>
          </p:cNvPr>
          <p:cNvSpPr/>
          <p:nvPr/>
        </p:nvSpPr>
        <p:spPr>
          <a:xfrm>
            <a:off x="7194893" y="3275115"/>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EA98BE8D-0B8A-9A3E-D9AE-0CA08ABDD757}"/>
              </a:ext>
            </a:extLst>
          </p:cNvPr>
          <p:cNvSpPr txBox="1">
            <a:spLocks/>
          </p:cNvSpPr>
          <p:nvPr/>
        </p:nvSpPr>
        <p:spPr>
          <a:xfrm>
            <a:off x="636337" y="1354745"/>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sp>
        <p:nvSpPr>
          <p:cNvPr id="6" name="Flecha: a la derecha 7">
            <a:extLst>
              <a:ext uri="{FF2B5EF4-FFF2-40B4-BE49-F238E27FC236}">
                <a16:creationId xmlns:a16="http://schemas.microsoft.com/office/drawing/2014/main" id="{BE208E4A-7D71-8004-1CB6-E6BDBF200A96}"/>
              </a:ext>
            </a:extLst>
          </p:cNvPr>
          <p:cNvSpPr/>
          <p:nvPr/>
        </p:nvSpPr>
        <p:spPr>
          <a:xfrm flipH="1">
            <a:off x="8847331" y="3656995"/>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Elipse 6">
            <a:extLst>
              <a:ext uri="{FF2B5EF4-FFF2-40B4-BE49-F238E27FC236}">
                <a16:creationId xmlns:a16="http://schemas.microsoft.com/office/drawing/2014/main" id="{BFBC5A64-EA06-F333-066C-A41BBA9A2C59}"/>
              </a:ext>
            </a:extLst>
          </p:cNvPr>
          <p:cNvSpPr/>
          <p:nvPr/>
        </p:nvSpPr>
        <p:spPr>
          <a:xfrm>
            <a:off x="7207078" y="3594303"/>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grpSp>
        <p:nvGrpSpPr>
          <p:cNvPr id="10" name="Grupo 9">
            <a:extLst>
              <a:ext uri="{FF2B5EF4-FFF2-40B4-BE49-F238E27FC236}">
                <a16:creationId xmlns:a16="http://schemas.microsoft.com/office/drawing/2014/main" id="{3DBB3C92-08B1-EF6E-86AA-5D92B95E3827}"/>
              </a:ext>
            </a:extLst>
          </p:cNvPr>
          <p:cNvGrpSpPr/>
          <p:nvPr/>
        </p:nvGrpSpPr>
        <p:grpSpPr>
          <a:xfrm>
            <a:off x="4027029" y="4490497"/>
            <a:ext cx="4171215" cy="1515572"/>
            <a:chOff x="1081661" y="4622125"/>
            <a:chExt cx="7952509" cy="835535"/>
          </a:xfrm>
          <a:solidFill>
            <a:srgbClr val="1E88E0"/>
          </a:solidFill>
        </p:grpSpPr>
        <p:sp>
          <p:nvSpPr>
            <p:cNvPr id="11" name="Rectángulo redondeado 17">
              <a:extLst>
                <a:ext uri="{FF2B5EF4-FFF2-40B4-BE49-F238E27FC236}">
                  <a16:creationId xmlns:a16="http://schemas.microsoft.com/office/drawing/2014/main" id="{CE9E33B7-2A61-A580-CFD2-E6D0EDA14071}"/>
                </a:ext>
              </a:extLst>
            </p:cNvPr>
            <p:cNvSpPr/>
            <p:nvPr/>
          </p:nvSpPr>
          <p:spPr>
            <a:xfrm>
              <a:off x="1081661" y="4622125"/>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a:extLst>
                <a:ext uri="{FF2B5EF4-FFF2-40B4-BE49-F238E27FC236}">
                  <a16:creationId xmlns:a16="http://schemas.microsoft.com/office/drawing/2014/main" id="{61EC9994-F3D5-3869-0544-F8EFBEA46316}"/>
                </a:ext>
              </a:extLst>
            </p:cNvPr>
            <p:cNvSpPr/>
            <p:nvPr/>
          </p:nvSpPr>
          <p:spPr>
            <a:xfrm>
              <a:off x="1094509" y="4694112"/>
              <a:ext cx="7756903" cy="763548"/>
            </a:xfrm>
            <a:prstGeom prst="rect">
              <a:avLst/>
            </a:prstGeom>
            <a:noFill/>
          </p:spPr>
          <p:txBody>
            <a:bodyPr wrap="square">
              <a:spAutoFit/>
            </a:bodyPr>
            <a:lstStyle/>
            <a:p>
              <a:pPr algn="ctr"/>
              <a:r>
                <a:rPr lang="es-PE" sz="1400" b="1" dirty="0">
                  <a:solidFill>
                    <a:schemeClr val="bg1"/>
                  </a:solidFill>
                </a:rPr>
                <a:t>En la segunda actividad registre únicamente si la atención se realizó mediante teleinterconsulta síncrona o teleinterconsulta asíncrona. La IPRESS Consultante registra 1, y de ser una IPRESS Consultora registra 2.</a:t>
              </a:r>
            </a:p>
            <a:p>
              <a:pPr algn="ctr"/>
              <a:endParaRPr lang="es-PE" sz="1400" dirty="0">
                <a:solidFill>
                  <a:schemeClr val="bg1"/>
                </a:solidFill>
              </a:endParaRPr>
            </a:p>
          </p:txBody>
        </p:sp>
      </p:grpSp>
      <p:graphicFrame>
        <p:nvGraphicFramePr>
          <p:cNvPr id="19" name="Tabla 18">
            <a:extLst>
              <a:ext uri="{FF2B5EF4-FFF2-40B4-BE49-F238E27FC236}">
                <a16:creationId xmlns:a16="http://schemas.microsoft.com/office/drawing/2014/main" id="{BC707676-555B-A104-C80C-3FBD910D8558}"/>
              </a:ext>
            </a:extLst>
          </p:cNvPr>
          <p:cNvGraphicFramePr>
            <a:graphicFrameLocks noGrp="1"/>
          </p:cNvGraphicFramePr>
          <p:nvPr>
            <p:extLst>
              <p:ext uri="{D42A27DB-BD31-4B8C-83A1-F6EECF244321}">
                <p14:modId xmlns:p14="http://schemas.microsoft.com/office/powerpoint/2010/main" val="3062212395"/>
              </p:ext>
            </p:extLst>
          </p:nvPr>
        </p:nvGraphicFramePr>
        <p:xfrm>
          <a:off x="1128539" y="4424920"/>
          <a:ext cx="2654300" cy="1762125"/>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90500">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r" fontAlgn="ctr"/>
                      <a:r>
                        <a:rPr lang="es-PE" sz="800" b="0" i="0" u="none" strike="noStrike">
                          <a:solidFill>
                            <a:srgbClr val="000000"/>
                          </a:solidFill>
                          <a:effectLst/>
                          <a:latin typeface="Calibri" panose="020F0502020204030204" pitchFamily="34" charset="0"/>
                        </a:rPr>
                        <a:t>99499.01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TELECONSULTA EN LINEA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r" fontAlgn="ctr"/>
                      <a:r>
                        <a:rPr lang="es-PE" sz="800" b="0" i="0" u="none" strike="noStrike">
                          <a:solidFill>
                            <a:srgbClr val="000000"/>
                          </a:solidFill>
                          <a:effectLst/>
                          <a:latin typeface="Calibri" panose="020F0502020204030204" pitchFamily="34" charset="0"/>
                        </a:rPr>
                        <a:t>99499.03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TELECONSULTA FUERA DE LINEA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r" fontAlgn="ctr"/>
                      <a:r>
                        <a:rPr lang="es-PE" sz="800" b="0" i="0" u="none" strike="noStrike">
                          <a:solidFill>
                            <a:srgbClr val="000000"/>
                          </a:solidFill>
                          <a:effectLst/>
                          <a:latin typeface="Calibri" panose="020F0502020204030204" pitchFamily="34" charset="0"/>
                        </a:rPr>
                        <a:t>99499.10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TELEMONITOREO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r" fontAlgn="ctr"/>
                      <a:r>
                        <a:rPr lang="es-PE" sz="800" b="0" i="0" u="none" strike="noStrike">
                          <a:solidFill>
                            <a:srgbClr val="000000"/>
                          </a:solidFill>
                          <a:effectLst/>
                          <a:latin typeface="Calibri" panose="020F0502020204030204" pitchFamily="34" charset="0"/>
                        </a:rPr>
                        <a:t>99499.11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TELEINTERCONSULTA 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428625">
                <a:tc>
                  <a:txBody>
                    <a:bodyPr/>
                    <a:lstStyle/>
                    <a:p>
                      <a:pPr algn="r" fontAlgn="ctr"/>
                      <a:r>
                        <a:rPr lang="es-PE" sz="800" b="0" i="0" u="none" strike="noStrike">
                          <a:solidFill>
                            <a:srgbClr val="000000"/>
                          </a:solidFill>
                          <a:effectLst/>
                          <a:latin typeface="Calibri" panose="020F0502020204030204" pitchFamily="34" charset="0"/>
                        </a:rPr>
                        <a:t>99499.12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TELEINTERCONSULTA ASINCRONA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249429"/>
                  </a:ext>
                </a:extLst>
              </a:tr>
            </a:tbl>
          </a:graphicData>
        </a:graphic>
      </p:graphicFrame>
      <p:pic>
        <p:nvPicPr>
          <p:cNvPr id="9" name="Imagen 8">
            <a:extLst>
              <a:ext uri="{FF2B5EF4-FFF2-40B4-BE49-F238E27FC236}">
                <a16:creationId xmlns:a16="http://schemas.microsoft.com/office/drawing/2014/main" id="{FF876DEF-B3D8-70AC-D7B4-D4897DC16EDF}"/>
              </a:ext>
            </a:extLst>
          </p:cNvPr>
          <p:cNvPicPr>
            <a:picLocks noChangeAspect="1"/>
          </p:cNvPicPr>
          <p:nvPr/>
        </p:nvPicPr>
        <p:blipFill>
          <a:blip r:embed="rId4"/>
          <a:stretch>
            <a:fillRect/>
          </a:stretch>
        </p:blipFill>
        <p:spPr>
          <a:xfrm>
            <a:off x="564620" y="2425864"/>
            <a:ext cx="8210994" cy="1652275"/>
          </a:xfrm>
          <a:prstGeom prst="rect">
            <a:avLst/>
          </a:prstGeom>
        </p:spPr>
      </p:pic>
      <p:sp>
        <p:nvSpPr>
          <p:cNvPr id="13" name="Elipse 12">
            <a:extLst>
              <a:ext uri="{FF2B5EF4-FFF2-40B4-BE49-F238E27FC236}">
                <a16:creationId xmlns:a16="http://schemas.microsoft.com/office/drawing/2014/main" id="{D9BCD0A4-A3CB-74B3-8AE9-7225D23E9AAE}"/>
              </a:ext>
            </a:extLst>
          </p:cNvPr>
          <p:cNvSpPr/>
          <p:nvPr/>
        </p:nvSpPr>
        <p:spPr>
          <a:xfrm>
            <a:off x="7595106" y="3573512"/>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Tree>
    <p:extLst>
      <p:ext uri="{BB962C8B-B14F-4D97-AF65-F5344CB8AC3E}">
        <p14:creationId xmlns:p14="http://schemas.microsoft.com/office/powerpoint/2010/main" val="14503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P spid="6" grpId="0" animBg="1"/>
      <p:bldP spid="7"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p:cNvSpPr/>
          <p:nvPr/>
        </p:nvSpPr>
        <p:spPr>
          <a:xfrm>
            <a:off x="336793" y="1733814"/>
            <a:ext cx="7303899" cy="321306"/>
          </a:xfrm>
          <a:prstGeom prst="rect">
            <a:avLst/>
          </a:prstGeom>
        </p:spPr>
        <p:txBody>
          <a:bodyPr wrap="square">
            <a:spAutoFit/>
          </a:bodyPr>
          <a:lstStyle/>
          <a:p>
            <a:pPr lvl="1"/>
            <a:r>
              <a:rPr lang="es-PE" sz="1488" b="1" dirty="0"/>
              <a:t>Entrega de resultado Negativo de Test de Sangre Oculta en Heces</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083855" y="630099"/>
            <a:ext cx="1729312" cy="1454232"/>
          </a:xfrm>
          <a:prstGeom prst="rect">
            <a:avLst/>
          </a:prstGeom>
        </p:spPr>
      </p:pic>
      <p:sp>
        <p:nvSpPr>
          <p:cNvPr id="16" name="Flecha: a la derecha 7">
            <a:extLst>
              <a:ext uri="{FF2B5EF4-FFF2-40B4-BE49-F238E27FC236}">
                <a16:creationId xmlns:a16="http://schemas.microsoft.com/office/drawing/2014/main" id="{54346A5F-2D91-361E-FC9A-2A71FCFF3882}"/>
              </a:ext>
            </a:extLst>
          </p:cNvPr>
          <p:cNvSpPr/>
          <p:nvPr/>
        </p:nvSpPr>
        <p:spPr>
          <a:xfrm flipH="1">
            <a:off x="9023618" y="3198049"/>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p:cNvSpPr/>
          <p:nvPr/>
        </p:nvSpPr>
        <p:spPr>
          <a:xfrm>
            <a:off x="7714770" y="3149199"/>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9A0BF967-594B-36B9-1B49-8AD7E781148A}"/>
              </a:ext>
            </a:extLst>
          </p:cNvPr>
          <p:cNvSpPr txBox="1">
            <a:spLocks/>
          </p:cNvSpPr>
          <p:nvPr/>
        </p:nvSpPr>
        <p:spPr>
          <a:xfrm>
            <a:off x="479795" y="1229811"/>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sp>
        <p:nvSpPr>
          <p:cNvPr id="9" name="Elipse 8">
            <a:extLst>
              <a:ext uri="{FF2B5EF4-FFF2-40B4-BE49-F238E27FC236}">
                <a16:creationId xmlns:a16="http://schemas.microsoft.com/office/drawing/2014/main" id="{DB5D0DA9-450A-59CD-263D-D5AB39DA46C1}"/>
              </a:ext>
            </a:extLst>
          </p:cNvPr>
          <p:cNvSpPr/>
          <p:nvPr/>
        </p:nvSpPr>
        <p:spPr>
          <a:xfrm>
            <a:off x="7347351" y="3147307"/>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13" name="Imagen 12">
            <a:extLst>
              <a:ext uri="{FF2B5EF4-FFF2-40B4-BE49-F238E27FC236}">
                <a16:creationId xmlns:a16="http://schemas.microsoft.com/office/drawing/2014/main" id="{A4E4C158-1566-BADB-B13D-E6DC7BC5E5BA}"/>
              </a:ext>
            </a:extLst>
          </p:cNvPr>
          <p:cNvPicPr>
            <a:picLocks noChangeAspect="1"/>
          </p:cNvPicPr>
          <p:nvPr/>
        </p:nvPicPr>
        <p:blipFill>
          <a:blip r:embed="rId4"/>
          <a:stretch>
            <a:fillRect/>
          </a:stretch>
        </p:blipFill>
        <p:spPr>
          <a:xfrm>
            <a:off x="829875" y="2264705"/>
            <a:ext cx="8100252" cy="1866689"/>
          </a:xfrm>
          <a:prstGeom prst="rect">
            <a:avLst/>
          </a:prstGeom>
        </p:spPr>
      </p:pic>
    </p:spTree>
    <p:extLst>
      <p:ext uri="{BB962C8B-B14F-4D97-AF65-F5344CB8AC3E}">
        <p14:creationId xmlns:p14="http://schemas.microsoft.com/office/powerpoint/2010/main" val="37562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E1640-36A2-3707-7CA2-780FCEDE03ED}"/>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B406656-838A-1D6A-FEE2-9F1E549E7293}"/>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8F2F7DD8-5EA5-AD14-F026-75D45DDFD742}"/>
              </a:ext>
            </a:extLst>
          </p:cNvPr>
          <p:cNvSpPr/>
          <p:nvPr/>
        </p:nvSpPr>
        <p:spPr>
          <a:xfrm>
            <a:off x="261825" y="1809396"/>
            <a:ext cx="7303899" cy="321306"/>
          </a:xfrm>
          <a:prstGeom prst="rect">
            <a:avLst/>
          </a:prstGeom>
        </p:spPr>
        <p:txBody>
          <a:bodyPr wrap="square">
            <a:spAutoFit/>
          </a:bodyPr>
          <a:lstStyle/>
          <a:p>
            <a:pPr lvl="1"/>
            <a:r>
              <a:rPr lang="es-PE" sz="1488" b="1" dirty="0"/>
              <a:t>Entrega de resultado Negativo de Test de Sangre Oculta en Heces por Telemedicina</a:t>
            </a:r>
          </a:p>
        </p:txBody>
      </p:sp>
      <p:pic>
        <p:nvPicPr>
          <p:cNvPr id="4" name="Imagen 3">
            <a:extLst>
              <a:ext uri="{FF2B5EF4-FFF2-40B4-BE49-F238E27FC236}">
                <a16:creationId xmlns:a16="http://schemas.microsoft.com/office/drawing/2014/main" id="{87E47BBF-7682-DB7D-4549-23A495CFF193}"/>
              </a:ext>
            </a:extLst>
          </p:cNvPr>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083855" y="630099"/>
            <a:ext cx="1729312" cy="1454232"/>
          </a:xfrm>
          <a:prstGeom prst="rect">
            <a:avLst/>
          </a:prstGeom>
        </p:spPr>
      </p:pic>
      <p:sp>
        <p:nvSpPr>
          <p:cNvPr id="16" name="Flecha: a la derecha 7">
            <a:extLst>
              <a:ext uri="{FF2B5EF4-FFF2-40B4-BE49-F238E27FC236}">
                <a16:creationId xmlns:a16="http://schemas.microsoft.com/office/drawing/2014/main" id="{32517F25-A01F-514B-9B56-C021BBE4ACCE}"/>
              </a:ext>
            </a:extLst>
          </p:cNvPr>
          <p:cNvSpPr/>
          <p:nvPr/>
        </p:nvSpPr>
        <p:spPr>
          <a:xfrm flipH="1">
            <a:off x="8962246" y="309359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9F30040D-BCD8-964A-48FB-B38A30DC63B5}"/>
              </a:ext>
            </a:extLst>
          </p:cNvPr>
          <p:cNvSpPr/>
          <p:nvPr/>
        </p:nvSpPr>
        <p:spPr>
          <a:xfrm>
            <a:off x="7683210" y="3130192"/>
            <a:ext cx="20746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2FC1EE11-0F35-0B8C-EACE-C7F6083C6337}"/>
              </a:ext>
            </a:extLst>
          </p:cNvPr>
          <p:cNvSpPr txBox="1">
            <a:spLocks/>
          </p:cNvSpPr>
          <p:nvPr/>
        </p:nvSpPr>
        <p:spPr>
          <a:xfrm>
            <a:off x="479795" y="1229811"/>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pic>
        <p:nvPicPr>
          <p:cNvPr id="3" name="Imagen 2">
            <a:extLst>
              <a:ext uri="{FF2B5EF4-FFF2-40B4-BE49-F238E27FC236}">
                <a16:creationId xmlns:a16="http://schemas.microsoft.com/office/drawing/2014/main" id="{1C1D9331-8FCA-DA89-565B-9C0274EED868}"/>
              </a:ext>
            </a:extLst>
          </p:cNvPr>
          <p:cNvPicPr>
            <a:picLocks noChangeAspect="1"/>
          </p:cNvPicPr>
          <p:nvPr/>
        </p:nvPicPr>
        <p:blipFill>
          <a:blip r:embed="rId4"/>
          <a:stretch>
            <a:fillRect/>
          </a:stretch>
        </p:blipFill>
        <p:spPr>
          <a:xfrm>
            <a:off x="479795" y="2339548"/>
            <a:ext cx="8474007" cy="1638517"/>
          </a:xfrm>
          <a:prstGeom prst="rect">
            <a:avLst/>
          </a:prstGeom>
        </p:spPr>
      </p:pic>
      <p:sp>
        <p:nvSpPr>
          <p:cNvPr id="6" name="Flecha: a la derecha 7">
            <a:extLst>
              <a:ext uri="{FF2B5EF4-FFF2-40B4-BE49-F238E27FC236}">
                <a16:creationId xmlns:a16="http://schemas.microsoft.com/office/drawing/2014/main" id="{67FCBD44-11EC-E472-EA52-F23A6D812353}"/>
              </a:ext>
            </a:extLst>
          </p:cNvPr>
          <p:cNvSpPr/>
          <p:nvPr/>
        </p:nvSpPr>
        <p:spPr>
          <a:xfrm flipH="1">
            <a:off x="8978305" y="343179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Flecha: a la derecha 7">
            <a:extLst>
              <a:ext uri="{FF2B5EF4-FFF2-40B4-BE49-F238E27FC236}">
                <a16:creationId xmlns:a16="http://schemas.microsoft.com/office/drawing/2014/main" id="{C092CB3A-A05F-B863-0509-7959465AF960}"/>
              </a:ext>
            </a:extLst>
          </p:cNvPr>
          <p:cNvSpPr/>
          <p:nvPr/>
        </p:nvSpPr>
        <p:spPr>
          <a:xfrm flipH="1">
            <a:off x="8962246" y="374410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0" name="Elipse 9">
            <a:extLst>
              <a:ext uri="{FF2B5EF4-FFF2-40B4-BE49-F238E27FC236}">
                <a16:creationId xmlns:a16="http://schemas.microsoft.com/office/drawing/2014/main" id="{E9688C60-1470-4BE2-CEFD-DD0A5908AC7F}"/>
              </a:ext>
            </a:extLst>
          </p:cNvPr>
          <p:cNvSpPr/>
          <p:nvPr/>
        </p:nvSpPr>
        <p:spPr>
          <a:xfrm>
            <a:off x="7682386" y="3504022"/>
            <a:ext cx="20746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1" name="Elipse 10">
            <a:extLst>
              <a:ext uri="{FF2B5EF4-FFF2-40B4-BE49-F238E27FC236}">
                <a16:creationId xmlns:a16="http://schemas.microsoft.com/office/drawing/2014/main" id="{D20B7476-0761-A576-504E-6EDA9364E0A5}"/>
              </a:ext>
            </a:extLst>
          </p:cNvPr>
          <p:cNvSpPr/>
          <p:nvPr/>
        </p:nvSpPr>
        <p:spPr>
          <a:xfrm>
            <a:off x="7260363" y="3130192"/>
            <a:ext cx="223885"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2" name="Elipse 11">
            <a:extLst>
              <a:ext uri="{FF2B5EF4-FFF2-40B4-BE49-F238E27FC236}">
                <a16:creationId xmlns:a16="http://schemas.microsoft.com/office/drawing/2014/main" id="{30E8C483-BFB9-95BF-6A94-891C25DFC89F}"/>
              </a:ext>
            </a:extLst>
          </p:cNvPr>
          <p:cNvSpPr/>
          <p:nvPr/>
        </p:nvSpPr>
        <p:spPr>
          <a:xfrm>
            <a:off x="7260363" y="3511402"/>
            <a:ext cx="19314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4" name="Elipse 13">
            <a:extLst>
              <a:ext uri="{FF2B5EF4-FFF2-40B4-BE49-F238E27FC236}">
                <a16:creationId xmlns:a16="http://schemas.microsoft.com/office/drawing/2014/main" id="{A988C755-C58E-2359-B80F-E6503CC261E1}"/>
              </a:ext>
            </a:extLst>
          </p:cNvPr>
          <p:cNvSpPr/>
          <p:nvPr/>
        </p:nvSpPr>
        <p:spPr>
          <a:xfrm>
            <a:off x="7267223" y="3771584"/>
            <a:ext cx="200832" cy="2064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20" name="Rectángulo redondeado 15">
            <a:extLst>
              <a:ext uri="{FF2B5EF4-FFF2-40B4-BE49-F238E27FC236}">
                <a16:creationId xmlns:a16="http://schemas.microsoft.com/office/drawing/2014/main" id="{2DA8BED5-C231-5216-C63A-90091ABF236B}"/>
              </a:ext>
            </a:extLst>
          </p:cNvPr>
          <p:cNvSpPr/>
          <p:nvPr/>
        </p:nvSpPr>
        <p:spPr>
          <a:xfrm>
            <a:off x="2381711" y="4452755"/>
            <a:ext cx="4985928" cy="760719"/>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dirty="0"/>
          </a:p>
        </p:txBody>
      </p:sp>
      <p:sp>
        <p:nvSpPr>
          <p:cNvPr id="22" name="CuadroTexto 21">
            <a:extLst>
              <a:ext uri="{FF2B5EF4-FFF2-40B4-BE49-F238E27FC236}">
                <a16:creationId xmlns:a16="http://schemas.microsoft.com/office/drawing/2014/main" id="{412849BF-F912-8988-AD7B-531FAE4B4091}"/>
              </a:ext>
            </a:extLst>
          </p:cNvPr>
          <p:cNvSpPr txBox="1"/>
          <p:nvPr/>
        </p:nvSpPr>
        <p:spPr>
          <a:xfrm>
            <a:off x="2529775" y="4589329"/>
            <a:ext cx="4689799" cy="487569"/>
          </a:xfrm>
          <a:prstGeom prst="rect">
            <a:avLst/>
          </a:prstGeom>
          <a:noFill/>
        </p:spPr>
        <p:txBody>
          <a:bodyPr wrap="square" rtlCol="0">
            <a:spAutoFit/>
          </a:bodyPr>
          <a:lstStyle/>
          <a:p>
            <a:r>
              <a:rPr lang="es-ES" sz="1284" b="1" dirty="0"/>
              <a:t>Nota: </a:t>
            </a:r>
            <a:r>
              <a:rPr lang="es-ES" sz="1284" dirty="0"/>
              <a:t>Se agrega en la segunda actividad en Lab: “1” si es la primera consejería y “2” si es la segunda consejería</a:t>
            </a:r>
            <a:endParaRPr lang="es-PE" sz="1284" b="1" dirty="0"/>
          </a:p>
        </p:txBody>
      </p:sp>
    </p:spTree>
    <p:extLst>
      <p:ext uri="{BB962C8B-B14F-4D97-AF65-F5344CB8AC3E}">
        <p14:creationId xmlns:p14="http://schemas.microsoft.com/office/powerpoint/2010/main" val="19318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P spid="6" grpId="0" animBg="1"/>
      <p:bldP spid="7" grpId="0" animBg="1"/>
      <p:bldP spid="10" grpId="0" animBg="1"/>
      <p:bldP spid="11" grpId="0" animBg="1"/>
      <p:bldP spid="12" grpId="0" animBg="1"/>
      <p:bldP spid="14" grpId="0" animBg="1"/>
      <p:bldP spid="20"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00A6-7ADF-B37B-51B5-CD581702DEEF}"/>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4F969E4A-B551-EE35-7431-D72FCB22FDD5}"/>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E01C631B-6BA0-E20D-F3DC-A0554898B26D}"/>
              </a:ext>
            </a:extLst>
          </p:cNvPr>
          <p:cNvSpPr/>
          <p:nvPr/>
        </p:nvSpPr>
        <p:spPr>
          <a:xfrm>
            <a:off x="336793" y="1733814"/>
            <a:ext cx="7303899" cy="321306"/>
          </a:xfrm>
          <a:prstGeom prst="rect">
            <a:avLst/>
          </a:prstGeom>
        </p:spPr>
        <p:txBody>
          <a:bodyPr wrap="square">
            <a:spAutoFit/>
          </a:bodyPr>
          <a:lstStyle/>
          <a:p>
            <a:pPr lvl="1"/>
            <a:r>
              <a:rPr lang="es-PE" sz="1488" b="1" dirty="0"/>
              <a:t>Entrega de resultado Positivo de Test de Sangre Oculta en Heces</a:t>
            </a:r>
          </a:p>
        </p:txBody>
      </p:sp>
      <p:pic>
        <p:nvPicPr>
          <p:cNvPr id="4" name="Imagen 3">
            <a:extLst>
              <a:ext uri="{FF2B5EF4-FFF2-40B4-BE49-F238E27FC236}">
                <a16:creationId xmlns:a16="http://schemas.microsoft.com/office/drawing/2014/main" id="{4258C3FB-2FF6-FACE-C5D2-3141E0A5B854}"/>
              </a:ext>
            </a:extLst>
          </p:cNvPr>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083855" y="630099"/>
            <a:ext cx="1729312" cy="1454232"/>
          </a:xfrm>
          <a:prstGeom prst="rect">
            <a:avLst/>
          </a:prstGeom>
        </p:spPr>
      </p:pic>
      <p:sp>
        <p:nvSpPr>
          <p:cNvPr id="16" name="Flecha: a la derecha 7">
            <a:extLst>
              <a:ext uri="{FF2B5EF4-FFF2-40B4-BE49-F238E27FC236}">
                <a16:creationId xmlns:a16="http://schemas.microsoft.com/office/drawing/2014/main" id="{2CB5791F-0055-2C25-8270-26D8A10A6400}"/>
              </a:ext>
            </a:extLst>
          </p:cNvPr>
          <p:cNvSpPr/>
          <p:nvPr/>
        </p:nvSpPr>
        <p:spPr>
          <a:xfrm flipH="1">
            <a:off x="8544645" y="3144261"/>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53159751-3E0E-A6FB-1761-92DDE97CC5C0}"/>
              </a:ext>
            </a:extLst>
          </p:cNvPr>
          <p:cNvSpPr/>
          <p:nvPr/>
        </p:nvSpPr>
        <p:spPr>
          <a:xfrm>
            <a:off x="7382459" y="3074761"/>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66BFE676-3AF2-11AF-1CEE-25A1662653FF}"/>
              </a:ext>
            </a:extLst>
          </p:cNvPr>
          <p:cNvSpPr txBox="1">
            <a:spLocks/>
          </p:cNvSpPr>
          <p:nvPr/>
        </p:nvSpPr>
        <p:spPr>
          <a:xfrm>
            <a:off x="479795" y="1229811"/>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sp>
        <p:nvSpPr>
          <p:cNvPr id="9" name="Elipse 8">
            <a:extLst>
              <a:ext uri="{FF2B5EF4-FFF2-40B4-BE49-F238E27FC236}">
                <a16:creationId xmlns:a16="http://schemas.microsoft.com/office/drawing/2014/main" id="{2CFB4D93-301F-80CD-906D-13BCD498CCCC}"/>
              </a:ext>
            </a:extLst>
          </p:cNvPr>
          <p:cNvSpPr/>
          <p:nvPr/>
        </p:nvSpPr>
        <p:spPr>
          <a:xfrm>
            <a:off x="6974668" y="3074761"/>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3" name="Imagen 2">
            <a:extLst>
              <a:ext uri="{FF2B5EF4-FFF2-40B4-BE49-F238E27FC236}">
                <a16:creationId xmlns:a16="http://schemas.microsoft.com/office/drawing/2014/main" id="{B6ABC45F-C083-5CDE-A9DB-391684EB2BF2}"/>
              </a:ext>
            </a:extLst>
          </p:cNvPr>
          <p:cNvPicPr>
            <a:picLocks noChangeAspect="1"/>
          </p:cNvPicPr>
          <p:nvPr/>
        </p:nvPicPr>
        <p:blipFill>
          <a:blip r:embed="rId4"/>
          <a:stretch>
            <a:fillRect/>
          </a:stretch>
        </p:blipFill>
        <p:spPr>
          <a:xfrm>
            <a:off x="676195" y="2153152"/>
            <a:ext cx="7868450" cy="1694138"/>
          </a:xfrm>
          <a:prstGeom prst="rect">
            <a:avLst/>
          </a:prstGeom>
        </p:spPr>
      </p:pic>
    </p:spTree>
    <p:extLst>
      <p:ext uri="{BB962C8B-B14F-4D97-AF65-F5344CB8AC3E}">
        <p14:creationId xmlns:p14="http://schemas.microsoft.com/office/powerpoint/2010/main" val="25617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2AFA5-90AA-D06E-FA2A-B1FE8B6614FD}"/>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BF65A92B-6E50-3754-BAFF-27374E45CEDE}"/>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00417FFF-EB67-61D4-126D-736D817A455C}"/>
              </a:ext>
            </a:extLst>
          </p:cNvPr>
          <p:cNvSpPr/>
          <p:nvPr/>
        </p:nvSpPr>
        <p:spPr>
          <a:xfrm>
            <a:off x="182103" y="1754128"/>
            <a:ext cx="6856248" cy="550279"/>
          </a:xfrm>
          <a:prstGeom prst="rect">
            <a:avLst/>
          </a:prstGeom>
        </p:spPr>
        <p:txBody>
          <a:bodyPr wrap="square">
            <a:spAutoFit/>
          </a:bodyPr>
          <a:lstStyle/>
          <a:p>
            <a:pPr lvl="1"/>
            <a:r>
              <a:rPr lang="es-PE" sz="1488" b="1" dirty="0"/>
              <a:t>Entrega de resultado Positivo de Test de Sangre Oculta en Heces y referido a un hospital o instituto de mayor complejidad</a:t>
            </a:r>
          </a:p>
        </p:txBody>
      </p:sp>
      <p:pic>
        <p:nvPicPr>
          <p:cNvPr id="4" name="Imagen 3">
            <a:extLst>
              <a:ext uri="{FF2B5EF4-FFF2-40B4-BE49-F238E27FC236}">
                <a16:creationId xmlns:a16="http://schemas.microsoft.com/office/drawing/2014/main" id="{E375A9C9-3608-520E-4442-677D6241263E}"/>
              </a:ext>
            </a:extLst>
          </p:cNvPr>
          <p:cNvPicPr>
            <a:picLocks noChangeAspect="1"/>
          </p:cNvPicPr>
          <p:nvPr/>
        </p:nvPicPr>
        <p:blipFill rotWithShape="1">
          <a:blip r:embed="rId3">
            <a:extLst>
              <a:ext uri="{28A0092B-C50C-407E-A947-70E740481C1C}">
                <a14:useLocalDpi xmlns:a14="http://schemas.microsoft.com/office/drawing/2010/main" val="0"/>
              </a:ext>
            </a:extLst>
          </a:blip>
          <a:srcRect b="13860"/>
          <a:stretch/>
        </p:blipFill>
        <p:spPr>
          <a:xfrm>
            <a:off x="7083855" y="630099"/>
            <a:ext cx="1729312" cy="1454232"/>
          </a:xfrm>
          <a:prstGeom prst="rect">
            <a:avLst/>
          </a:prstGeom>
        </p:spPr>
      </p:pic>
      <p:sp>
        <p:nvSpPr>
          <p:cNvPr id="16" name="Flecha: a la derecha 7">
            <a:extLst>
              <a:ext uri="{FF2B5EF4-FFF2-40B4-BE49-F238E27FC236}">
                <a16:creationId xmlns:a16="http://schemas.microsoft.com/office/drawing/2014/main" id="{80B4F8D1-5177-0D80-2E9A-6A5786D3EA12}"/>
              </a:ext>
            </a:extLst>
          </p:cNvPr>
          <p:cNvSpPr/>
          <p:nvPr/>
        </p:nvSpPr>
        <p:spPr>
          <a:xfrm flipH="1">
            <a:off x="8896307" y="342900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F9706874-BA81-B98C-828D-CE880EB15953}"/>
              </a:ext>
            </a:extLst>
          </p:cNvPr>
          <p:cNvSpPr/>
          <p:nvPr/>
        </p:nvSpPr>
        <p:spPr>
          <a:xfrm>
            <a:off x="7865104" y="3371026"/>
            <a:ext cx="211933" cy="244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E6330276-4F17-C4B2-694C-218705116E3B}"/>
              </a:ext>
            </a:extLst>
          </p:cNvPr>
          <p:cNvSpPr txBox="1">
            <a:spLocks/>
          </p:cNvSpPr>
          <p:nvPr/>
        </p:nvSpPr>
        <p:spPr>
          <a:xfrm>
            <a:off x="479795" y="1229811"/>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a:t>
            </a:r>
            <a:r>
              <a:rPr lang="es-ES" sz="2600" b="1" dirty="0">
                <a:solidFill>
                  <a:srgbClr val="1E88E0"/>
                </a:solidFill>
                <a:latin typeface="Calibri"/>
              </a:rPr>
              <a:t>COLON Y RECTO</a:t>
            </a:r>
            <a:r>
              <a:rPr lang="es-PE" sz="2600" b="1" dirty="0">
                <a:solidFill>
                  <a:srgbClr val="1E88E0"/>
                </a:solidFill>
                <a:latin typeface="Calibri"/>
              </a:rPr>
              <a:t> </a:t>
            </a:r>
          </a:p>
        </p:txBody>
      </p:sp>
      <p:sp>
        <p:nvSpPr>
          <p:cNvPr id="9" name="Elipse 8">
            <a:extLst>
              <a:ext uri="{FF2B5EF4-FFF2-40B4-BE49-F238E27FC236}">
                <a16:creationId xmlns:a16="http://schemas.microsoft.com/office/drawing/2014/main" id="{8C00F08E-101F-E86A-0E3D-77C56D2A9E2E}"/>
              </a:ext>
            </a:extLst>
          </p:cNvPr>
          <p:cNvSpPr/>
          <p:nvPr/>
        </p:nvSpPr>
        <p:spPr>
          <a:xfrm>
            <a:off x="7198819" y="3382338"/>
            <a:ext cx="218373"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6" name="Imagen 5">
            <a:extLst>
              <a:ext uri="{FF2B5EF4-FFF2-40B4-BE49-F238E27FC236}">
                <a16:creationId xmlns:a16="http://schemas.microsoft.com/office/drawing/2014/main" id="{3010144D-C97D-BEB9-40E3-E36B9FD9F5D7}"/>
              </a:ext>
            </a:extLst>
          </p:cNvPr>
          <p:cNvPicPr>
            <a:picLocks noChangeAspect="1"/>
          </p:cNvPicPr>
          <p:nvPr/>
        </p:nvPicPr>
        <p:blipFill>
          <a:blip r:embed="rId4"/>
          <a:stretch>
            <a:fillRect/>
          </a:stretch>
        </p:blipFill>
        <p:spPr>
          <a:xfrm>
            <a:off x="679415" y="2414511"/>
            <a:ext cx="8133752" cy="1694138"/>
          </a:xfrm>
          <a:prstGeom prst="rect">
            <a:avLst/>
          </a:prstGeom>
        </p:spPr>
      </p:pic>
      <p:sp>
        <p:nvSpPr>
          <p:cNvPr id="7" name="Elipse 6">
            <a:extLst>
              <a:ext uri="{FF2B5EF4-FFF2-40B4-BE49-F238E27FC236}">
                <a16:creationId xmlns:a16="http://schemas.microsoft.com/office/drawing/2014/main" id="{71943BE5-3CB0-C6A4-8382-D4C6AC64F35A}"/>
              </a:ext>
            </a:extLst>
          </p:cNvPr>
          <p:cNvSpPr/>
          <p:nvPr/>
        </p:nvSpPr>
        <p:spPr>
          <a:xfrm>
            <a:off x="7599508" y="3382338"/>
            <a:ext cx="189247"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Tree>
    <p:extLst>
      <p:ext uri="{BB962C8B-B14F-4D97-AF65-F5344CB8AC3E}">
        <p14:creationId xmlns:p14="http://schemas.microsoft.com/office/powerpoint/2010/main" val="306812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P spid="9"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C2F77E69-30E7-73F7-37CC-A59E05FA6F58}"/>
            </a:ext>
          </a:extLst>
        </p:cNvPr>
        <p:cNvGrpSpPr/>
        <p:nvPr/>
      </p:nvGrpSpPr>
      <p:grpSpPr>
        <a:xfrm>
          <a:off x="0" y="0"/>
          <a:ext cx="0" cy="0"/>
          <a:chOff x="0" y="0"/>
          <a:chExt cx="0" cy="0"/>
        </a:xfrm>
      </p:grpSpPr>
      <p:pic>
        <p:nvPicPr>
          <p:cNvPr id="299" name="Google Shape;299;p7">
            <a:extLst>
              <a:ext uri="{FF2B5EF4-FFF2-40B4-BE49-F238E27FC236}">
                <a16:creationId xmlns:a16="http://schemas.microsoft.com/office/drawing/2014/main" id="{405272B9-3245-77BE-13DE-1ED0E6C0846E}"/>
              </a:ext>
            </a:extLst>
          </p:cNvPr>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pic>
        <p:nvPicPr>
          <p:cNvPr id="2" name="Imagen 1">
            <a:extLst>
              <a:ext uri="{FF2B5EF4-FFF2-40B4-BE49-F238E27FC236}">
                <a16:creationId xmlns:a16="http://schemas.microsoft.com/office/drawing/2014/main" id="{95115E98-D7AB-7A58-7BC0-CF0EED8047FA}"/>
              </a:ext>
            </a:extLst>
          </p:cNvPr>
          <p:cNvPicPr>
            <a:picLocks noChangeAspect="1"/>
          </p:cNvPicPr>
          <p:nvPr/>
        </p:nvPicPr>
        <p:blipFill>
          <a:blip r:embed="rId4"/>
          <a:stretch>
            <a:fillRect/>
          </a:stretch>
        </p:blipFill>
        <p:spPr>
          <a:xfrm>
            <a:off x="8070356" y="333426"/>
            <a:ext cx="1280271" cy="859611"/>
          </a:xfrm>
          <a:prstGeom prst="rect">
            <a:avLst/>
          </a:prstGeom>
        </p:spPr>
      </p:pic>
      <p:sp>
        <p:nvSpPr>
          <p:cNvPr id="4" name="Título 1">
            <a:extLst>
              <a:ext uri="{FF2B5EF4-FFF2-40B4-BE49-F238E27FC236}">
                <a16:creationId xmlns:a16="http://schemas.microsoft.com/office/drawing/2014/main" id="{F09225A1-9A8E-A0B6-1AB6-B2A582771605}"/>
              </a:ext>
            </a:extLst>
          </p:cNvPr>
          <p:cNvSpPr txBox="1">
            <a:spLocks/>
          </p:cNvSpPr>
          <p:nvPr/>
        </p:nvSpPr>
        <p:spPr>
          <a:xfrm>
            <a:off x="1311588" y="1515608"/>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3302" b="1" kern="0" dirty="0">
                <a:solidFill>
                  <a:srgbClr val="1E88E0"/>
                </a:solidFill>
                <a:latin typeface="Calibri"/>
                <a:ea typeface="Calibri"/>
                <a:cs typeface="Calibri"/>
              </a:rPr>
              <a:t>TAMIZAJE EN CÁNCER DE </a:t>
            </a:r>
            <a:r>
              <a:rPr lang="es-ES" sz="3302" b="1" kern="0" dirty="0">
                <a:solidFill>
                  <a:srgbClr val="1E88E0"/>
                </a:solidFill>
                <a:latin typeface="Calibri"/>
                <a:ea typeface="Calibri"/>
                <a:cs typeface="Calibri"/>
              </a:rPr>
              <a:t>PRÓSTATA</a:t>
            </a:r>
            <a:endParaRPr lang="es-PE" sz="3302" b="1" kern="0" dirty="0">
              <a:solidFill>
                <a:srgbClr val="1E88E0"/>
              </a:solidFill>
              <a:latin typeface="Calibri"/>
              <a:ea typeface="Calibri"/>
              <a:cs typeface="Calibri"/>
            </a:endParaRPr>
          </a:p>
        </p:txBody>
      </p:sp>
      <p:pic>
        <p:nvPicPr>
          <p:cNvPr id="5" name="Imagen 4">
            <a:extLst>
              <a:ext uri="{FF2B5EF4-FFF2-40B4-BE49-F238E27FC236}">
                <a16:creationId xmlns:a16="http://schemas.microsoft.com/office/drawing/2014/main" id="{17A067B5-A56D-726D-7507-BBD4003C6F1A}"/>
              </a:ext>
            </a:extLst>
          </p:cNvPr>
          <p:cNvPicPr>
            <a:picLocks noChangeAspect="1"/>
          </p:cNvPicPr>
          <p:nvPr/>
        </p:nvPicPr>
        <p:blipFill>
          <a:blip r:embed="rId5"/>
          <a:stretch>
            <a:fillRect/>
          </a:stretch>
        </p:blipFill>
        <p:spPr>
          <a:xfrm>
            <a:off x="2560317" y="2302964"/>
            <a:ext cx="4401164" cy="2943636"/>
          </a:xfrm>
          <a:prstGeom prst="rect">
            <a:avLst/>
          </a:prstGeom>
        </p:spPr>
      </p:pic>
    </p:spTree>
    <p:extLst>
      <p:ext uri="{BB962C8B-B14F-4D97-AF65-F5344CB8AC3E}">
        <p14:creationId xmlns:p14="http://schemas.microsoft.com/office/powerpoint/2010/main" val="32061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E709698B-0932-223F-FC7F-A5497F35076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F0265589-0403-9960-7674-257B76F39769}"/>
              </a:ext>
            </a:extLst>
          </p:cNvPr>
          <p:cNvSpPr txBox="1"/>
          <p:nvPr/>
        </p:nvSpPr>
        <p:spPr>
          <a:xfrm>
            <a:off x="7191960" y="4083896"/>
            <a:ext cx="2471936" cy="1178773"/>
          </a:xfrm>
          <a:prstGeom prst="rect">
            <a:avLst/>
          </a:prstGeom>
          <a:noFill/>
        </p:spPr>
        <p:txBody>
          <a:bodyPr wrap="square">
            <a:spAutoFit/>
          </a:bodyPr>
          <a:lstStyle/>
          <a:p>
            <a:r>
              <a:rPr lang="es-PE" sz="1768" dirty="0">
                <a:hlinkClick r:id="rId3"/>
              </a:rPr>
              <a:t>https://www.minsa.gob.pe/reunis/?op=2&amp;niv=2&amp;tbl=2</a:t>
            </a:r>
            <a:endParaRPr lang="es-PE" sz="1768" dirty="0"/>
          </a:p>
          <a:p>
            <a:endParaRPr lang="es-PE" sz="1768" dirty="0"/>
          </a:p>
        </p:txBody>
      </p:sp>
      <p:pic>
        <p:nvPicPr>
          <p:cNvPr id="3" name="Imagen 2">
            <a:extLst>
              <a:ext uri="{FF2B5EF4-FFF2-40B4-BE49-F238E27FC236}">
                <a16:creationId xmlns:a16="http://schemas.microsoft.com/office/drawing/2014/main" id="{BCB3B88F-5D32-B324-C392-FD2ABD238FED}"/>
              </a:ext>
            </a:extLst>
          </p:cNvPr>
          <p:cNvPicPr>
            <a:picLocks noChangeAspect="1"/>
          </p:cNvPicPr>
          <p:nvPr/>
        </p:nvPicPr>
        <p:blipFill>
          <a:blip r:embed="rId4"/>
          <a:stretch>
            <a:fillRect/>
          </a:stretch>
        </p:blipFill>
        <p:spPr>
          <a:xfrm>
            <a:off x="377842" y="499113"/>
            <a:ext cx="6761737" cy="5816345"/>
          </a:xfrm>
          <a:prstGeom prst="rect">
            <a:avLst/>
          </a:prstGeom>
        </p:spPr>
      </p:pic>
      <p:sp>
        <p:nvSpPr>
          <p:cNvPr id="11" name="CuadroTexto 10">
            <a:extLst>
              <a:ext uri="{FF2B5EF4-FFF2-40B4-BE49-F238E27FC236}">
                <a16:creationId xmlns:a16="http://schemas.microsoft.com/office/drawing/2014/main" id="{122D2100-3714-C978-6830-1526328E53C9}"/>
              </a:ext>
            </a:extLst>
          </p:cNvPr>
          <p:cNvSpPr txBox="1"/>
          <p:nvPr/>
        </p:nvSpPr>
        <p:spPr>
          <a:xfrm>
            <a:off x="7405978" y="1998376"/>
            <a:ext cx="2043899" cy="2085520"/>
          </a:xfrm>
          <a:prstGeom prst="rect">
            <a:avLst/>
          </a:prstGeom>
          <a:noFill/>
        </p:spPr>
        <p:txBody>
          <a:bodyPr wrap="square">
            <a:spAutoFit/>
          </a:bodyPr>
          <a:lstStyle/>
          <a:p>
            <a:pPr algn="ctr"/>
            <a:r>
              <a:rPr lang="es-MX" sz="1080" dirty="0">
                <a:solidFill>
                  <a:srgbClr val="000000"/>
                </a:solidFill>
                <a:latin typeface="Calibri" panose="020F0502020204030204" pitchFamily="34" charset="0"/>
              </a:rPr>
              <a:t>Fue creado en el marco Decreto Supremo N° 008-2017-SA en cumplimiento al literal d; y en cumplimiento al Plan de Acción para resolver las recomendaciones del Equipo Auditor de la Contraloría General de la República. Este observatorio es creado según indicadores priorizados en coordinación con ESSALUD, SALUD POL, OGTI MINSA</a:t>
            </a:r>
            <a:endParaRPr lang="es-PE" sz="1768" dirty="0"/>
          </a:p>
        </p:txBody>
      </p:sp>
    </p:spTree>
    <p:extLst>
      <p:ext uri="{BB962C8B-B14F-4D97-AF65-F5344CB8AC3E}">
        <p14:creationId xmlns:p14="http://schemas.microsoft.com/office/powerpoint/2010/main" val="8955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1705-7A53-5996-2CD2-9B0ED460D76D}"/>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5E4DC27-C5A3-9F47-C042-AC32F80393BE}"/>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C7E883D4-BDF8-DE09-EB8C-E50749B48FD6}"/>
              </a:ext>
            </a:extLst>
          </p:cNvPr>
          <p:cNvSpPr/>
          <p:nvPr/>
        </p:nvSpPr>
        <p:spPr>
          <a:xfrm>
            <a:off x="375080" y="1950748"/>
            <a:ext cx="7303899" cy="321306"/>
          </a:xfrm>
          <a:prstGeom prst="rect">
            <a:avLst/>
          </a:prstGeom>
        </p:spPr>
        <p:txBody>
          <a:bodyPr wrap="square">
            <a:spAutoFit/>
          </a:bodyPr>
          <a:lstStyle/>
          <a:p>
            <a:pPr lvl="1"/>
            <a:r>
              <a:rPr lang="es-PE" sz="1488" b="1" dirty="0"/>
              <a:t>Indicación del Examen de Antígeno Prostático Especifico</a:t>
            </a:r>
          </a:p>
        </p:txBody>
      </p:sp>
      <p:sp>
        <p:nvSpPr>
          <p:cNvPr id="16" name="Flecha: a la derecha 7">
            <a:extLst>
              <a:ext uri="{FF2B5EF4-FFF2-40B4-BE49-F238E27FC236}">
                <a16:creationId xmlns:a16="http://schemas.microsoft.com/office/drawing/2014/main" id="{D3A1E837-8B48-7E16-D746-538F0E11D554}"/>
              </a:ext>
            </a:extLst>
          </p:cNvPr>
          <p:cNvSpPr/>
          <p:nvPr/>
        </p:nvSpPr>
        <p:spPr>
          <a:xfrm flipH="1">
            <a:off x="9009385" y="322883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7DE9B5B4-0101-12A0-7421-854DFCEAECB8}"/>
              </a:ext>
            </a:extLst>
          </p:cNvPr>
          <p:cNvSpPr/>
          <p:nvPr/>
        </p:nvSpPr>
        <p:spPr>
          <a:xfrm>
            <a:off x="7339555" y="3204714"/>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5" name="Título 1">
            <a:extLst>
              <a:ext uri="{FF2B5EF4-FFF2-40B4-BE49-F238E27FC236}">
                <a16:creationId xmlns:a16="http://schemas.microsoft.com/office/drawing/2014/main" id="{B33785B1-F2C9-DD6A-79AC-597A436EFCC9}"/>
              </a:ext>
            </a:extLst>
          </p:cNvPr>
          <p:cNvSpPr txBox="1">
            <a:spLocks/>
          </p:cNvSpPr>
          <p:nvPr/>
        </p:nvSpPr>
        <p:spPr>
          <a:xfrm>
            <a:off x="0" y="1384286"/>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pic>
        <p:nvPicPr>
          <p:cNvPr id="3" name="Imagen 2">
            <a:extLst>
              <a:ext uri="{FF2B5EF4-FFF2-40B4-BE49-F238E27FC236}">
                <a16:creationId xmlns:a16="http://schemas.microsoft.com/office/drawing/2014/main" id="{244F02C5-066A-C16F-50E0-435889830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168" y="1155181"/>
            <a:ext cx="1362001" cy="1026822"/>
          </a:xfrm>
          <a:prstGeom prst="rect">
            <a:avLst/>
          </a:prstGeom>
        </p:spPr>
      </p:pic>
      <p:pic>
        <p:nvPicPr>
          <p:cNvPr id="7" name="Imagen 6">
            <a:extLst>
              <a:ext uri="{FF2B5EF4-FFF2-40B4-BE49-F238E27FC236}">
                <a16:creationId xmlns:a16="http://schemas.microsoft.com/office/drawing/2014/main" id="{0EFA3CD4-C687-6723-8F71-999235C5443E}"/>
              </a:ext>
            </a:extLst>
          </p:cNvPr>
          <p:cNvPicPr>
            <a:picLocks noChangeAspect="1"/>
          </p:cNvPicPr>
          <p:nvPr/>
        </p:nvPicPr>
        <p:blipFill>
          <a:blip r:embed="rId4"/>
          <a:stretch>
            <a:fillRect/>
          </a:stretch>
        </p:blipFill>
        <p:spPr>
          <a:xfrm>
            <a:off x="849608" y="2350414"/>
            <a:ext cx="8092568" cy="1631392"/>
          </a:xfrm>
          <a:prstGeom prst="rect">
            <a:avLst/>
          </a:prstGeom>
        </p:spPr>
      </p:pic>
    </p:spTree>
    <p:extLst>
      <p:ext uri="{BB962C8B-B14F-4D97-AF65-F5344CB8AC3E}">
        <p14:creationId xmlns:p14="http://schemas.microsoft.com/office/powerpoint/2010/main" val="1224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0557-F27E-DBDB-7846-5118211CACE5}"/>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9A96D82E-881E-B5E2-FD09-6A9E7F27CC10}"/>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B0EFE2CA-4B93-E05A-6EA4-141E1475DD58}"/>
              </a:ext>
            </a:extLst>
          </p:cNvPr>
          <p:cNvSpPr/>
          <p:nvPr/>
        </p:nvSpPr>
        <p:spPr>
          <a:xfrm>
            <a:off x="375080" y="1950748"/>
            <a:ext cx="7303899" cy="321306"/>
          </a:xfrm>
          <a:prstGeom prst="rect">
            <a:avLst/>
          </a:prstGeom>
        </p:spPr>
        <p:txBody>
          <a:bodyPr wrap="square">
            <a:spAutoFit/>
          </a:bodyPr>
          <a:lstStyle/>
          <a:p>
            <a:pPr lvl="1"/>
            <a:r>
              <a:rPr lang="es-PE" sz="1488" b="1" dirty="0"/>
              <a:t>Indicación del Examen de Antígeno Prostático Especifico por Telemedicina</a:t>
            </a:r>
          </a:p>
        </p:txBody>
      </p:sp>
      <p:sp>
        <p:nvSpPr>
          <p:cNvPr id="16" name="Flecha: a la derecha 7">
            <a:extLst>
              <a:ext uri="{FF2B5EF4-FFF2-40B4-BE49-F238E27FC236}">
                <a16:creationId xmlns:a16="http://schemas.microsoft.com/office/drawing/2014/main" id="{69492334-EDBC-3B41-27AB-021173A8FE56}"/>
              </a:ext>
            </a:extLst>
          </p:cNvPr>
          <p:cNvSpPr/>
          <p:nvPr/>
        </p:nvSpPr>
        <p:spPr>
          <a:xfrm flipH="1">
            <a:off x="8847331" y="3358598"/>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611E3E03-3B52-08FB-78AA-45E6A03E9C2C}"/>
              </a:ext>
            </a:extLst>
          </p:cNvPr>
          <p:cNvSpPr/>
          <p:nvPr/>
        </p:nvSpPr>
        <p:spPr>
          <a:xfrm>
            <a:off x="7194893" y="3275115"/>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Flecha: a la derecha 7">
            <a:extLst>
              <a:ext uri="{FF2B5EF4-FFF2-40B4-BE49-F238E27FC236}">
                <a16:creationId xmlns:a16="http://schemas.microsoft.com/office/drawing/2014/main" id="{04DCC108-08AB-3E06-06C2-931FA599487A}"/>
              </a:ext>
            </a:extLst>
          </p:cNvPr>
          <p:cNvSpPr/>
          <p:nvPr/>
        </p:nvSpPr>
        <p:spPr>
          <a:xfrm flipH="1">
            <a:off x="8847331" y="3656995"/>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Elipse 6">
            <a:extLst>
              <a:ext uri="{FF2B5EF4-FFF2-40B4-BE49-F238E27FC236}">
                <a16:creationId xmlns:a16="http://schemas.microsoft.com/office/drawing/2014/main" id="{E5E3B5D5-F41E-2224-1743-62DD5AD99752}"/>
              </a:ext>
            </a:extLst>
          </p:cNvPr>
          <p:cNvSpPr/>
          <p:nvPr/>
        </p:nvSpPr>
        <p:spPr>
          <a:xfrm>
            <a:off x="7207078" y="3594303"/>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grpSp>
        <p:nvGrpSpPr>
          <p:cNvPr id="10" name="Grupo 9">
            <a:extLst>
              <a:ext uri="{FF2B5EF4-FFF2-40B4-BE49-F238E27FC236}">
                <a16:creationId xmlns:a16="http://schemas.microsoft.com/office/drawing/2014/main" id="{0692BF25-AB59-0E42-4AC9-7EEB4580A84E}"/>
              </a:ext>
            </a:extLst>
          </p:cNvPr>
          <p:cNvGrpSpPr/>
          <p:nvPr/>
        </p:nvGrpSpPr>
        <p:grpSpPr>
          <a:xfrm>
            <a:off x="4033768" y="4454639"/>
            <a:ext cx="4186958" cy="1551431"/>
            <a:chOff x="1094509" y="4602356"/>
            <a:chExt cx="7982523" cy="855304"/>
          </a:xfrm>
          <a:solidFill>
            <a:srgbClr val="1E88E0"/>
          </a:solidFill>
        </p:grpSpPr>
        <p:sp>
          <p:nvSpPr>
            <p:cNvPr id="11" name="Rectángulo redondeado 17">
              <a:extLst>
                <a:ext uri="{FF2B5EF4-FFF2-40B4-BE49-F238E27FC236}">
                  <a16:creationId xmlns:a16="http://schemas.microsoft.com/office/drawing/2014/main" id="{CD15756A-0404-3ADE-78A5-BDF7755857F9}"/>
                </a:ext>
              </a:extLst>
            </p:cNvPr>
            <p:cNvSpPr/>
            <p:nvPr/>
          </p:nvSpPr>
          <p:spPr>
            <a:xfrm>
              <a:off x="1124523" y="4602356"/>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a:extLst>
                <a:ext uri="{FF2B5EF4-FFF2-40B4-BE49-F238E27FC236}">
                  <a16:creationId xmlns:a16="http://schemas.microsoft.com/office/drawing/2014/main" id="{5A32E2E5-A6A3-FC81-668D-3F70EBEB2433}"/>
                </a:ext>
              </a:extLst>
            </p:cNvPr>
            <p:cNvSpPr/>
            <p:nvPr/>
          </p:nvSpPr>
          <p:spPr>
            <a:xfrm>
              <a:off x="1094509" y="4694112"/>
              <a:ext cx="7756903" cy="763548"/>
            </a:xfrm>
            <a:prstGeom prst="rect">
              <a:avLst/>
            </a:prstGeom>
            <a:noFill/>
          </p:spPr>
          <p:txBody>
            <a:bodyPr wrap="square">
              <a:spAutoFit/>
            </a:bodyPr>
            <a:lstStyle/>
            <a:p>
              <a:pPr algn="ctr"/>
              <a:r>
                <a:rPr lang="es-PE" sz="1400" b="1" dirty="0">
                  <a:solidFill>
                    <a:schemeClr val="bg1"/>
                  </a:solidFill>
                </a:rPr>
                <a:t>En la segunda actividad registre únicamente si la atención se realizó mediante teleinterconsulta síncrona o teleinterconsulta asíncrona. La IPRESS Consultante registra 1, y de ser una IPRESS Consultora registra 2.</a:t>
              </a:r>
            </a:p>
            <a:p>
              <a:pPr algn="ctr"/>
              <a:endParaRPr lang="es-PE" sz="1400" dirty="0">
                <a:solidFill>
                  <a:schemeClr val="bg1"/>
                </a:solidFill>
              </a:endParaRPr>
            </a:p>
          </p:txBody>
        </p:sp>
      </p:grpSp>
      <p:graphicFrame>
        <p:nvGraphicFramePr>
          <p:cNvPr id="19" name="Tabla 18">
            <a:extLst>
              <a:ext uri="{FF2B5EF4-FFF2-40B4-BE49-F238E27FC236}">
                <a16:creationId xmlns:a16="http://schemas.microsoft.com/office/drawing/2014/main" id="{BDEC0848-71D7-EEF6-2942-12AA3D80F3D2}"/>
              </a:ext>
            </a:extLst>
          </p:cNvPr>
          <p:cNvGraphicFramePr>
            <a:graphicFrameLocks noGrp="1"/>
          </p:cNvGraphicFramePr>
          <p:nvPr/>
        </p:nvGraphicFramePr>
        <p:xfrm>
          <a:off x="1128539" y="4424920"/>
          <a:ext cx="2654300" cy="1762125"/>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90500">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r" fontAlgn="ctr"/>
                      <a:r>
                        <a:rPr lang="es-PE" sz="800" b="0" i="0" u="none" strike="noStrike">
                          <a:solidFill>
                            <a:srgbClr val="000000"/>
                          </a:solidFill>
                          <a:effectLst/>
                          <a:latin typeface="Calibri" panose="020F0502020204030204" pitchFamily="34" charset="0"/>
                        </a:rPr>
                        <a:t>99499.01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TELECONSULTA EN LINEA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r" fontAlgn="ctr"/>
                      <a:r>
                        <a:rPr lang="es-PE" sz="800" b="0" i="0" u="none" strike="noStrike">
                          <a:solidFill>
                            <a:srgbClr val="000000"/>
                          </a:solidFill>
                          <a:effectLst/>
                          <a:latin typeface="Calibri" panose="020F0502020204030204" pitchFamily="34" charset="0"/>
                        </a:rPr>
                        <a:t>99499.03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TELECONSULTA FUERA DE </a:t>
                      </a:r>
                      <a:r>
                        <a:rPr lang="es-PE" sz="800" b="0" i="0" u="none" strike="noStrike" dirty="0" err="1">
                          <a:solidFill>
                            <a:srgbClr val="000000"/>
                          </a:solidFill>
                          <a:effectLst/>
                          <a:latin typeface="Calibri" panose="020F0502020204030204" pitchFamily="34" charset="0"/>
                        </a:rPr>
                        <a:t>LINEA</a:t>
                      </a:r>
                      <a:endParaRPr lang="es-PE" sz="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r" fontAlgn="ctr"/>
                      <a:r>
                        <a:rPr lang="es-PE" sz="800" b="0" i="0" u="none" strike="noStrike">
                          <a:solidFill>
                            <a:srgbClr val="000000"/>
                          </a:solidFill>
                          <a:effectLst/>
                          <a:latin typeface="Calibri" panose="020F0502020204030204" pitchFamily="34" charset="0"/>
                        </a:rPr>
                        <a:t>99499.10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TELEMONITOREO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r" fontAlgn="ctr"/>
                      <a:r>
                        <a:rPr lang="es-PE" sz="800" b="0" i="0" u="none" strike="noStrike">
                          <a:solidFill>
                            <a:srgbClr val="000000"/>
                          </a:solidFill>
                          <a:effectLst/>
                          <a:latin typeface="Calibri" panose="020F0502020204030204" pitchFamily="34" charset="0"/>
                        </a:rPr>
                        <a:t>99499.11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TELEINTERCONSULTA 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428625">
                <a:tc>
                  <a:txBody>
                    <a:bodyPr/>
                    <a:lstStyle/>
                    <a:p>
                      <a:pPr algn="r" fontAlgn="ctr"/>
                      <a:r>
                        <a:rPr lang="es-PE" sz="800" b="0" i="0" u="none" strike="noStrike">
                          <a:solidFill>
                            <a:srgbClr val="000000"/>
                          </a:solidFill>
                          <a:effectLst/>
                          <a:latin typeface="Calibri" panose="020F0502020204030204" pitchFamily="34" charset="0"/>
                        </a:rPr>
                        <a:t>99499.12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TELEINTERCONSULTA ASINCRONA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249429"/>
                  </a:ext>
                </a:extLst>
              </a:tr>
            </a:tbl>
          </a:graphicData>
        </a:graphic>
      </p:graphicFrame>
      <p:pic>
        <p:nvPicPr>
          <p:cNvPr id="9" name="Imagen 8">
            <a:extLst>
              <a:ext uri="{FF2B5EF4-FFF2-40B4-BE49-F238E27FC236}">
                <a16:creationId xmlns:a16="http://schemas.microsoft.com/office/drawing/2014/main" id="{95D42405-6D2D-9C1E-3CFE-FD49887E5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712" y="1232000"/>
            <a:ext cx="1258534" cy="948818"/>
          </a:xfrm>
          <a:prstGeom prst="rect">
            <a:avLst/>
          </a:prstGeom>
        </p:spPr>
      </p:pic>
      <p:sp>
        <p:nvSpPr>
          <p:cNvPr id="13" name="Título 1">
            <a:extLst>
              <a:ext uri="{FF2B5EF4-FFF2-40B4-BE49-F238E27FC236}">
                <a16:creationId xmlns:a16="http://schemas.microsoft.com/office/drawing/2014/main" id="{D6DA23B0-8703-C8E0-3751-EE3BAE8730F7}"/>
              </a:ext>
            </a:extLst>
          </p:cNvPr>
          <p:cNvSpPr txBox="1">
            <a:spLocks/>
          </p:cNvSpPr>
          <p:nvPr/>
        </p:nvSpPr>
        <p:spPr>
          <a:xfrm>
            <a:off x="636337" y="1354745"/>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sp>
        <p:nvSpPr>
          <p:cNvPr id="3" name="Elipse 2">
            <a:extLst>
              <a:ext uri="{FF2B5EF4-FFF2-40B4-BE49-F238E27FC236}">
                <a16:creationId xmlns:a16="http://schemas.microsoft.com/office/drawing/2014/main" id="{BF4A7C31-E1BB-7A28-C82A-C1AE0211B07C}"/>
              </a:ext>
            </a:extLst>
          </p:cNvPr>
          <p:cNvSpPr/>
          <p:nvPr/>
        </p:nvSpPr>
        <p:spPr>
          <a:xfrm>
            <a:off x="7595106" y="3573512"/>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4" name="Imagen 3">
            <a:extLst>
              <a:ext uri="{FF2B5EF4-FFF2-40B4-BE49-F238E27FC236}">
                <a16:creationId xmlns:a16="http://schemas.microsoft.com/office/drawing/2014/main" id="{F71C1C5E-2B9C-F628-0DB5-28930C305001}"/>
              </a:ext>
            </a:extLst>
          </p:cNvPr>
          <p:cNvPicPr>
            <a:picLocks noChangeAspect="1"/>
          </p:cNvPicPr>
          <p:nvPr/>
        </p:nvPicPr>
        <p:blipFill>
          <a:blip r:embed="rId4"/>
          <a:stretch>
            <a:fillRect/>
          </a:stretch>
        </p:blipFill>
        <p:spPr>
          <a:xfrm>
            <a:off x="555812" y="2468846"/>
            <a:ext cx="8211671" cy="1591080"/>
          </a:xfrm>
          <a:prstGeom prst="rect">
            <a:avLst/>
          </a:prstGeom>
        </p:spPr>
      </p:pic>
    </p:spTree>
    <p:extLst>
      <p:ext uri="{BB962C8B-B14F-4D97-AF65-F5344CB8AC3E}">
        <p14:creationId xmlns:p14="http://schemas.microsoft.com/office/powerpoint/2010/main" val="6820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anim calcmode="lin" valueType="num">
                                      <p:cBhvr>
                                        <p:cTn id="54" dur="2000" fill="hold"/>
                                        <p:tgtEl>
                                          <p:spTgt spid="19"/>
                                        </p:tgtEl>
                                        <p:attrNameLst>
                                          <p:attrName>ppt_w</p:attrName>
                                        </p:attrNameLst>
                                      </p:cBhvr>
                                      <p:tavLst>
                                        <p:tav tm="0" fmla="#ppt_w*sin(2.5*pi*$)">
                                          <p:val>
                                            <p:fltVal val="0"/>
                                          </p:val>
                                        </p:tav>
                                        <p:tav tm="100000">
                                          <p:val>
                                            <p:fltVal val="1"/>
                                          </p:val>
                                        </p:tav>
                                      </p:tavLst>
                                    </p:anim>
                                    <p:anim calcmode="lin" valueType="num">
                                      <p:cBhvr>
                                        <p:cTn id="55" dur="2000" fill="hold"/>
                                        <p:tgtEl>
                                          <p:spTgt spid="19"/>
                                        </p:tgtEl>
                                        <p:attrNameLst>
                                          <p:attrName>ppt_h</p:attrName>
                                        </p:attrNameLst>
                                      </p:cBhvr>
                                      <p:tavLst>
                                        <p:tav tm="0">
                                          <p:val>
                                            <p:strVal val="#ppt_h"/>
                                          </p:val>
                                        </p:tav>
                                        <p:tav tm="100000">
                                          <p:val>
                                            <p:strVal val="#ppt_h"/>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animBg="1"/>
      <p:bldP spid="7" grpId="0" animBg="1"/>
      <p:bldP spid="13"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8437D-657A-0978-5246-23393EF9575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84B1A0E1-68A6-DF79-24FD-45471EA35D6A}"/>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B6E5504A-A297-48C8-4FDE-9F8BB96BADF1}"/>
              </a:ext>
            </a:extLst>
          </p:cNvPr>
          <p:cNvSpPr/>
          <p:nvPr/>
        </p:nvSpPr>
        <p:spPr>
          <a:xfrm>
            <a:off x="336793" y="1733814"/>
            <a:ext cx="7303899" cy="321306"/>
          </a:xfrm>
          <a:prstGeom prst="rect">
            <a:avLst/>
          </a:prstGeom>
        </p:spPr>
        <p:txBody>
          <a:bodyPr wrap="square">
            <a:spAutoFit/>
          </a:bodyPr>
          <a:lstStyle/>
          <a:p>
            <a:pPr lvl="1"/>
            <a:r>
              <a:rPr lang="es-PE" sz="1488" b="1" dirty="0"/>
              <a:t>Entrega de resultado Negativo del Examen de Antígeno Prostático Especifico</a:t>
            </a:r>
          </a:p>
        </p:txBody>
      </p:sp>
      <p:sp>
        <p:nvSpPr>
          <p:cNvPr id="16" name="Flecha: a la derecha 7">
            <a:extLst>
              <a:ext uri="{FF2B5EF4-FFF2-40B4-BE49-F238E27FC236}">
                <a16:creationId xmlns:a16="http://schemas.microsoft.com/office/drawing/2014/main" id="{37C17861-8BA5-E457-F68B-8D2F6E688838}"/>
              </a:ext>
            </a:extLst>
          </p:cNvPr>
          <p:cNvSpPr/>
          <p:nvPr/>
        </p:nvSpPr>
        <p:spPr>
          <a:xfrm flipH="1">
            <a:off x="8606117" y="3034511"/>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0085BC48-1F31-E010-3B01-405419821CFF}"/>
              </a:ext>
            </a:extLst>
          </p:cNvPr>
          <p:cNvSpPr/>
          <p:nvPr/>
        </p:nvSpPr>
        <p:spPr>
          <a:xfrm>
            <a:off x="7427411" y="3011100"/>
            <a:ext cx="218373" cy="222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3" name="Imagen 2">
            <a:extLst>
              <a:ext uri="{FF2B5EF4-FFF2-40B4-BE49-F238E27FC236}">
                <a16:creationId xmlns:a16="http://schemas.microsoft.com/office/drawing/2014/main" id="{14F9C793-FA4C-27CE-3DF1-DC04B7B9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612" y="963265"/>
            <a:ext cx="1448263" cy="1091856"/>
          </a:xfrm>
          <a:prstGeom prst="rect">
            <a:avLst/>
          </a:prstGeom>
        </p:spPr>
      </p:pic>
      <p:sp>
        <p:nvSpPr>
          <p:cNvPr id="6" name="Título 1">
            <a:extLst>
              <a:ext uri="{FF2B5EF4-FFF2-40B4-BE49-F238E27FC236}">
                <a16:creationId xmlns:a16="http://schemas.microsoft.com/office/drawing/2014/main" id="{BE408ACD-5424-635D-7300-965B17DACCCA}"/>
              </a:ext>
            </a:extLst>
          </p:cNvPr>
          <p:cNvSpPr txBox="1">
            <a:spLocks/>
          </p:cNvSpPr>
          <p:nvPr/>
        </p:nvSpPr>
        <p:spPr>
          <a:xfrm>
            <a:off x="0" y="1259022"/>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pic>
        <p:nvPicPr>
          <p:cNvPr id="10" name="Imagen 9">
            <a:extLst>
              <a:ext uri="{FF2B5EF4-FFF2-40B4-BE49-F238E27FC236}">
                <a16:creationId xmlns:a16="http://schemas.microsoft.com/office/drawing/2014/main" id="{B4FD4014-2630-C5DA-65DC-480FC42AF05E}"/>
              </a:ext>
            </a:extLst>
          </p:cNvPr>
          <p:cNvPicPr>
            <a:picLocks noChangeAspect="1"/>
          </p:cNvPicPr>
          <p:nvPr/>
        </p:nvPicPr>
        <p:blipFill>
          <a:blip r:embed="rId4"/>
          <a:stretch>
            <a:fillRect/>
          </a:stretch>
        </p:blipFill>
        <p:spPr>
          <a:xfrm>
            <a:off x="780608" y="2264707"/>
            <a:ext cx="7825509" cy="1492786"/>
          </a:xfrm>
          <a:prstGeom prst="rect">
            <a:avLst/>
          </a:prstGeom>
        </p:spPr>
      </p:pic>
      <p:sp>
        <p:nvSpPr>
          <p:cNvPr id="11" name="Elipse 10">
            <a:extLst>
              <a:ext uri="{FF2B5EF4-FFF2-40B4-BE49-F238E27FC236}">
                <a16:creationId xmlns:a16="http://schemas.microsoft.com/office/drawing/2014/main" id="{A9DB5921-1764-C318-0A3D-DE0C7BA2A747}"/>
              </a:ext>
            </a:extLst>
          </p:cNvPr>
          <p:cNvSpPr/>
          <p:nvPr/>
        </p:nvSpPr>
        <p:spPr>
          <a:xfrm>
            <a:off x="7022816" y="3011100"/>
            <a:ext cx="218373" cy="222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Tree>
    <p:extLst>
      <p:ext uri="{BB962C8B-B14F-4D97-AF65-F5344CB8AC3E}">
        <p14:creationId xmlns:p14="http://schemas.microsoft.com/office/powerpoint/2010/main" val="3152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ABA1-AAD0-761F-6D69-75152B393BD5}"/>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9A57939-AC6F-E975-8139-B6436B12F5AA}"/>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6608322D-9A33-B8F1-A4FA-FDDC88803B34}"/>
              </a:ext>
            </a:extLst>
          </p:cNvPr>
          <p:cNvSpPr/>
          <p:nvPr/>
        </p:nvSpPr>
        <p:spPr>
          <a:xfrm>
            <a:off x="261825" y="1809396"/>
            <a:ext cx="7303899" cy="550279"/>
          </a:xfrm>
          <a:prstGeom prst="rect">
            <a:avLst/>
          </a:prstGeom>
        </p:spPr>
        <p:txBody>
          <a:bodyPr wrap="square">
            <a:spAutoFit/>
          </a:bodyPr>
          <a:lstStyle/>
          <a:p>
            <a:pPr lvl="1"/>
            <a:r>
              <a:rPr lang="es-PE" sz="1488" b="1" dirty="0"/>
              <a:t>Entrega de resultado Negativo del Examen de Antígeno Prostático Especifico por Telemedicina</a:t>
            </a:r>
          </a:p>
        </p:txBody>
      </p:sp>
      <p:sp>
        <p:nvSpPr>
          <p:cNvPr id="16" name="Flecha: a la derecha 7">
            <a:extLst>
              <a:ext uri="{FF2B5EF4-FFF2-40B4-BE49-F238E27FC236}">
                <a16:creationId xmlns:a16="http://schemas.microsoft.com/office/drawing/2014/main" id="{E1CB6F36-A226-3FDB-72BA-44F78E061B55}"/>
              </a:ext>
            </a:extLst>
          </p:cNvPr>
          <p:cNvSpPr/>
          <p:nvPr/>
        </p:nvSpPr>
        <p:spPr>
          <a:xfrm flipH="1">
            <a:off x="8962246" y="309359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243A4C52-3667-EB64-B332-128175A5ADC9}"/>
              </a:ext>
            </a:extLst>
          </p:cNvPr>
          <p:cNvSpPr/>
          <p:nvPr/>
        </p:nvSpPr>
        <p:spPr>
          <a:xfrm>
            <a:off x="7683210" y="3130192"/>
            <a:ext cx="20746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Flecha: a la derecha 7">
            <a:extLst>
              <a:ext uri="{FF2B5EF4-FFF2-40B4-BE49-F238E27FC236}">
                <a16:creationId xmlns:a16="http://schemas.microsoft.com/office/drawing/2014/main" id="{0DA039E8-3A70-2564-3677-523E7F5CCBEB}"/>
              </a:ext>
            </a:extLst>
          </p:cNvPr>
          <p:cNvSpPr/>
          <p:nvPr/>
        </p:nvSpPr>
        <p:spPr>
          <a:xfrm flipH="1">
            <a:off x="8978305" y="343179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Flecha: a la derecha 7">
            <a:extLst>
              <a:ext uri="{FF2B5EF4-FFF2-40B4-BE49-F238E27FC236}">
                <a16:creationId xmlns:a16="http://schemas.microsoft.com/office/drawing/2014/main" id="{B25B0D85-973D-512B-0537-1F0AB74DA37B}"/>
              </a:ext>
            </a:extLst>
          </p:cNvPr>
          <p:cNvSpPr/>
          <p:nvPr/>
        </p:nvSpPr>
        <p:spPr>
          <a:xfrm flipH="1">
            <a:off x="8962246" y="374410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0" name="Elipse 9">
            <a:extLst>
              <a:ext uri="{FF2B5EF4-FFF2-40B4-BE49-F238E27FC236}">
                <a16:creationId xmlns:a16="http://schemas.microsoft.com/office/drawing/2014/main" id="{F5C6694F-D35E-28D3-12A0-7EC1EB94D7CC}"/>
              </a:ext>
            </a:extLst>
          </p:cNvPr>
          <p:cNvSpPr/>
          <p:nvPr/>
        </p:nvSpPr>
        <p:spPr>
          <a:xfrm>
            <a:off x="7682386" y="3504022"/>
            <a:ext cx="20746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1" name="Elipse 10">
            <a:extLst>
              <a:ext uri="{FF2B5EF4-FFF2-40B4-BE49-F238E27FC236}">
                <a16:creationId xmlns:a16="http://schemas.microsoft.com/office/drawing/2014/main" id="{C1A46DBD-7B7C-9497-ECE4-640C95E3084D}"/>
              </a:ext>
            </a:extLst>
          </p:cNvPr>
          <p:cNvSpPr/>
          <p:nvPr/>
        </p:nvSpPr>
        <p:spPr>
          <a:xfrm>
            <a:off x="7260363" y="3130192"/>
            <a:ext cx="223885"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2" name="Elipse 11">
            <a:extLst>
              <a:ext uri="{FF2B5EF4-FFF2-40B4-BE49-F238E27FC236}">
                <a16:creationId xmlns:a16="http://schemas.microsoft.com/office/drawing/2014/main" id="{1B42D749-71F9-BB13-6398-AB41CA9C9A62}"/>
              </a:ext>
            </a:extLst>
          </p:cNvPr>
          <p:cNvSpPr/>
          <p:nvPr/>
        </p:nvSpPr>
        <p:spPr>
          <a:xfrm>
            <a:off x="7260363" y="3511402"/>
            <a:ext cx="193148" cy="216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4" name="Elipse 13">
            <a:extLst>
              <a:ext uri="{FF2B5EF4-FFF2-40B4-BE49-F238E27FC236}">
                <a16:creationId xmlns:a16="http://schemas.microsoft.com/office/drawing/2014/main" id="{0EBA435B-BBF1-7CBB-A02A-71C90A731139}"/>
              </a:ext>
            </a:extLst>
          </p:cNvPr>
          <p:cNvSpPr/>
          <p:nvPr/>
        </p:nvSpPr>
        <p:spPr>
          <a:xfrm>
            <a:off x="7267223" y="3771584"/>
            <a:ext cx="200832" cy="2064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20" name="Rectángulo redondeado 15">
            <a:extLst>
              <a:ext uri="{FF2B5EF4-FFF2-40B4-BE49-F238E27FC236}">
                <a16:creationId xmlns:a16="http://schemas.microsoft.com/office/drawing/2014/main" id="{56D53888-7543-F411-FAA7-9B937F8A198D}"/>
              </a:ext>
            </a:extLst>
          </p:cNvPr>
          <p:cNvSpPr/>
          <p:nvPr/>
        </p:nvSpPr>
        <p:spPr>
          <a:xfrm>
            <a:off x="2281295" y="4378933"/>
            <a:ext cx="4985928" cy="760719"/>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dirty="0"/>
          </a:p>
        </p:txBody>
      </p:sp>
      <p:sp>
        <p:nvSpPr>
          <p:cNvPr id="22" name="CuadroTexto 21">
            <a:extLst>
              <a:ext uri="{FF2B5EF4-FFF2-40B4-BE49-F238E27FC236}">
                <a16:creationId xmlns:a16="http://schemas.microsoft.com/office/drawing/2014/main" id="{012C6D61-2EA6-9D76-8AE1-D90A84B62FDC}"/>
              </a:ext>
            </a:extLst>
          </p:cNvPr>
          <p:cNvSpPr txBox="1"/>
          <p:nvPr/>
        </p:nvSpPr>
        <p:spPr>
          <a:xfrm>
            <a:off x="2429359" y="4518589"/>
            <a:ext cx="4689799" cy="487569"/>
          </a:xfrm>
          <a:prstGeom prst="rect">
            <a:avLst/>
          </a:prstGeom>
          <a:noFill/>
        </p:spPr>
        <p:txBody>
          <a:bodyPr wrap="square" rtlCol="0">
            <a:spAutoFit/>
          </a:bodyPr>
          <a:lstStyle/>
          <a:p>
            <a:r>
              <a:rPr lang="es-ES" sz="1284" b="1" dirty="0"/>
              <a:t>Nota: </a:t>
            </a:r>
            <a:r>
              <a:rPr lang="es-ES" sz="1284" dirty="0"/>
              <a:t>Se agrega en la segunda actividad en Lab: “1” si es la primera consejería y “2” si es la segunda consejería</a:t>
            </a:r>
            <a:endParaRPr lang="es-PE" sz="1284" b="1" dirty="0"/>
          </a:p>
        </p:txBody>
      </p:sp>
      <p:pic>
        <p:nvPicPr>
          <p:cNvPr id="9" name="Imagen 8">
            <a:extLst>
              <a:ext uri="{FF2B5EF4-FFF2-40B4-BE49-F238E27FC236}">
                <a16:creationId xmlns:a16="http://schemas.microsoft.com/office/drawing/2014/main" id="{A66F96F6-F1F6-138F-2F6A-174C92A13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37" y="1137633"/>
            <a:ext cx="1305897" cy="984525"/>
          </a:xfrm>
          <a:prstGeom prst="rect">
            <a:avLst/>
          </a:prstGeom>
        </p:spPr>
      </p:pic>
      <p:sp>
        <p:nvSpPr>
          <p:cNvPr id="13" name="Título 1">
            <a:extLst>
              <a:ext uri="{FF2B5EF4-FFF2-40B4-BE49-F238E27FC236}">
                <a16:creationId xmlns:a16="http://schemas.microsoft.com/office/drawing/2014/main" id="{4CDDDEEC-C8AF-5071-341D-23F9BA0BE57E}"/>
              </a:ext>
            </a:extLst>
          </p:cNvPr>
          <p:cNvSpPr txBox="1">
            <a:spLocks/>
          </p:cNvSpPr>
          <p:nvPr/>
        </p:nvSpPr>
        <p:spPr>
          <a:xfrm>
            <a:off x="-120876" y="1289689"/>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pic>
        <p:nvPicPr>
          <p:cNvPr id="15" name="Imagen 14">
            <a:extLst>
              <a:ext uri="{FF2B5EF4-FFF2-40B4-BE49-F238E27FC236}">
                <a16:creationId xmlns:a16="http://schemas.microsoft.com/office/drawing/2014/main" id="{FBF4C3B1-796B-FFE3-E135-4E3D16F577AC}"/>
              </a:ext>
            </a:extLst>
          </p:cNvPr>
          <p:cNvPicPr>
            <a:picLocks noChangeAspect="1"/>
          </p:cNvPicPr>
          <p:nvPr/>
        </p:nvPicPr>
        <p:blipFill>
          <a:blip r:embed="rId4"/>
          <a:stretch>
            <a:fillRect/>
          </a:stretch>
        </p:blipFill>
        <p:spPr>
          <a:xfrm>
            <a:off x="479795" y="2339209"/>
            <a:ext cx="8474007" cy="1649567"/>
          </a:xfrm>
          <a:prstGeom prst="rect">
            <a:avLst/>
          </a:prstGeom>
        </p:spPr>
      </p:pic>
    </p:spTree>
    <p:extLst>
      <p:ext uri="{BB962C8B-B14F-4D97-AF65-F5344CB8AC3E}">
        <p14:creationId xmlns:p14="http://schemas.microsoft.com/office/powerpoint/2010/main" val="40981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animBg="1"/>
      <p:bldP spid="7" grpId="0" animBg="1"/>
      <p:bldP spid="10" grpId="0" animBg="1"/>
      <p:bldP spid="11" grpId="0" animBg="1"/>
      <p:bldP spid="12" grpId="0" animBg="1"/>
      <p:bldP spid="14" grpId="0" animBg="1"/>
      <p:bldP spid="20" grpId="0" animBg="1"/>
      <p:bldP spid="2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17CC-E0BF-6413-042E-510C39102758}"/>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C68FBB96-7532-D596-1553-567F02EA4493}"/>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479795" y="535872"/>
            <a:ext cx="2894780" cy="513565"/>
          </a:xfrm>
          <a:prstGeom prst="rect">
            <a:avLst/>
          </a:prstGeom>
          <a:noFill/>
        </p:spPr>
      </p:pic>
      <p:sp>
        <p:nvSpPr>
          <p:cNvPr id="2" name="Rectángulo 1">
            <a:extLst>
              <a:ext uri="{FF2B5EF4-FFF2-40B4-BE49-F238E27FC236}">
                <a16:creationId xmlns:a16="http://schemas.microsoft.com/office/drawing/2014/main" id="{27EAAA65-FE64-853E-D546-413BE583F075}"/>
              </a:ext>
            </a:extLst>
          </p:cNvPr>
          <p:cNvSpPr/>
          <p:nvPr/>
        </p:nvSpPr>
        <p:spPr>
          <a:xfrm>
            <a:off x="336793" y="1733814"/>
            <a:ext cx="7303899" cy="321306"/>
          </a:xfrm>
          <a:prstGeom prst="rect">
            <a:avLst/>
          </a:prstGeom>
        </p:spPr>
        <p:txBody>
          <a:bodyPr wrap="square">
            <a:spAutoFit/>
          </a:bodyPr>
          <a:lstStyle/>
          <a:p>
            <a:pPr lvl="1"/>
            <a:r>
              <a:rPr lang="es-PE" sz="1488" b="1" dirty="0"/>
              <a:t>Entrega de resultado Positivo del Examen de Antígeno Prostático Especifico</a:t>
            </a:r>
          </a:p>
        </p:txBody>
      </p:sp>
      <p:sp>
        <p:nvSpPr>
          <p:cNvPr id="16" name="Flecha: a la derecha 7">
            <a:extLst>
              <a:ext uri="{FF2B5EF4-FFF2-40B4-BE49-F238E27FC236}">
                <a16:creationId xmlns:a16="http://schemas.microsoft.com/office/drawing/2014/main" id="{14ABE73B-BF3E-89DB-CAC9-114398C0D576}"/>
              </a:ext>
            </a:extLst>
          </p:cNvPr>
          <p:cNvSpPr/>
          <p:nvPr/>
        </p:nvSpPr>
        <p:spPr>
          <a:xfrm flipH="1">
            <a:off x="8544645" y="3144261"/>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C93BC40A-D125-B435-4C07-7419218A324A}"/>
              </a:ext>
            </a:extLst>
          </p:cNvPr>
          <p:cNvSpPr/>
          <p:nvPr/>
        </p:nvSpPr>
        <p:spPr>
          <a:xfrm>
            <a:off x="7382459" y="3074761"/>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9" name="Elipse 8">
            <a:extLst>
              <a:ext uri="{FF2B5EF4-FFF2-40B4-BE49-F238E27FC236}">
                <a16:creationId xmlns:a16="http://schemas.microsoft.com/office/drawing/2014/main" id="{AA5DED5B-0B5C-1FBB-B57C-4D22106CBB36}"/>
              </a:ext>
            </a:extLst>
          </p:cNvPr>
          <p:cNvSpPr/>
          <p:nvPr/>
        </p:nvSpPr>
        <p:spPr>
          <a:xfrm>
            <a:off x="6974668" y="3074761"/>
            <a:ext cx="218373" cy="279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Título 1">
            <a:extLst>
              <a:ext uri="{FF2B5EF4-FFF2-40B4-BE49-F238E27FC236}">
                <a16:creationId xmlns:a16="http://schemas.microsoft.com/office/drawing/2014/main" id="{C94E09CC-E872-C1F7-0C61-189AEEB65ED3}"/>
              </a:ext>
            </a:extLst>
          </p:cNvPr>
          <p:cNvSpPr txBox="1">
            <a:spLocks/>
          </p:cNvSpPr>
          <p:nvPr/>
        </p:nvSpPr>
        <p:spPr>
          <a:xfrm>
            <a:off x="-124382" y="1236571"/>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pic>
        <p:nvPicPr>
          <p:cNvPr id="7" name="Imagen 6">
            <a:extLst>
              <a:ext uri="{FF2B5EF4-FFF2-40B4-BE49-F238E27FC236}">
                <a16:creationId xmlns:a16="http://schemas.microsoft.com/office/drawing/2014/main" id="{16BCAFC2-FAEF-E869-44A8-E32B61234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883" y="1070595"/>
            <a:ext cx="1305897" cy="984525"/>
          </a:xfrm>
          <a:prstGeom prst="rect">
            <a:avLst/>
          </a:prstGeom>
        </p:spPr>
      </p:pic>
      <p:pic>
        <p:nvPicPr>
          <p:cNvPr id="10" name="Imagen 9">
            <a:extLst>
              <a:ext uri="{FF2B5EF4-FFF2-40B4-BE49-F238E27FC236}">
                <a16:creationId xmlns:a16="http://schemas.microsoft.com/office/drawing/2014/main" id="{88F7A094-CCE6-5DAF-A6C4-522F1002AACA}"/>
              </a:ext>
            </a:extLst>
          </p:cNvPr>
          <p:cNvPicPr>
            <a:picLocks noChangeAspect="1"/>
          </p:cNvPicPr>
          <p:nvPr/>
        </p:nvPicPr>
        <p:blipFill>
          <a:blip r:embed="rId4"/>
          <a:stretch>
            <a:fillRect/>
          </a:stretch>
        </p:blipFill>
        <p:spPr>
          <a:xfrm>
            <a:off x="676194" y="2276972"/>
            <a:ext cx="7868451" cy="1505900"/>
          </a:xfrm>
          <a:prstGeom prst="rect">
            <a:avLst/>
          </a:prstGeom>
        </p:spPr>
      </p:pic>
    </p:spTree>
    <p:extLst>
      <p:ext uri="{BB962C8B-B14F-4D97-AF65-F5344CB8AC3E}">
        <p14:creationId xmlns:p14="http://schemas.microsoft.com/office/powerpoint/2010/main" val="3717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9"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B2BA-86C2-731D-7B05-5FB99D09CA1E}"/>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AF4DC63D-2411-18D1-DBBA-144A2A4273E0}"/>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623038" y="605028"/>
            <a:ext cx="2611940" cy="399211"/>
          </a:xfrm>
          <a:prstGeom prst="rect">
            <a:avLst/>
          </a:prstGeom>
          <a:noFill/>
        </p:spPr>
      </p:pic>
      <p:sp>
        <p:nvSpPr>
          <p:cNvPr id="2" name="Rectángulo 1">
            <a:extLst>
              <a:ext uri="{FF2B5EF4-FFF2-40B4-BE49-F238E27FC236}">
                <a16:creationId xmlns:a16="http://schemas.microsoft.com/office/drawing/2014/main" id="{32A8883B-6245-32C0-401B-ACEEA05C7B11}"/>
              </a:ext>
            </a:extLst>
          </p:cNvPr>
          <p:cNvSpPr/>
          <p:nvPr/>
        </p:nvSpPr>
        <p:spPr>
          <a:xfrm>
            <a:off x="228208" y="1855361"/>
            <a:ext cx="6856248" cy="550279"/>
          </a:xfrm>
          <a:prstGeom prst="rect">
            <a:avLst/>
          </a:prstGeom>
        </p:spPr>
        <p:txBody>
          <a:bodyPr wrap="square">
            <a:spAutoFit/>
          </a:bodyPr>
          <a:lstStyle/>
          <a:p>
            <a:pPr lvl="1"/>
            <a:r>
              <a:rPr lang="es-PE" sz="1488" b="1" dirty="0"/>
              <a:t>Entrega de resultado Positivo del Examen de Antígeno Prostático Especifico y referido a un hospital o instituto de mayor complejidad</a:t>
            </a:r>
          </a:p>
        </p:txBody>
      </p:sp>
      <p:sp>
        <p:nvSpPr>
          <p:cNvPr id="16" name="Flecha: a la derecha 7">
            <a:extLst>
              <a:ext uri="{FF2B5EF4-FFF2-40B4-BE49-F238E27FC236}">
                <a16:creationId xmlns:a16="http://schemas.microsoft.com/office/drawing/2014/main" id="{163C8193-D062-79AE-D497-2BCDFEDBE839}"/>
              </a:ext>
            </a:extLst>
          </p:cNvPr>
          <p:cNvSpPr/>
          <p:nvPr/>
        </p:nvSpPr>
        <p:spPr>
          <a:xfrm flipH="1">
            <a:off x="8896307" y="342900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3C7E2592-C1FC-A26D-9278-03B5E70142EC}"/>
              </a:ext>
            </a:extLst>
          </p:cNvPr>
          <p:cNvSpPr/>
          <p:nvPr/>
        </p:nvSpPr>
        <p:spPr>
          <a:xfrm>
            <a:off x="7865104" y="3371026"/>
            <a:ext cx="211933" cy="244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9" name="Elipse 8">
            <a:extLst>
              <a:ext uri="{FF2B5EF4-FFF2-40B4-BE49-F238E27FC236}">
                <a16:creationId xmlns:a16="http://schemas.microsoft.com/office/drawing/2014/main" id="{556C8945-4D83-1DB8-FAF9-DB8FB32C051D}"/>
              </a:ext>
            </a:extLst>
          </p:cNvPr>
          <p:cNvSpPr/>
          <p:nvPr/>
        </p:nvSpPr>
        <p:spPr>
          <a:xfrm>
            <a:off x="7198819" y="3382338"/>
            <a:ext cx="218373"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7" name="Elipse 6">
            <a:extLst>
              <a:ext uri="{FF2B5EF4-FFF2-40B4-BE49-F238E27FC236}">
                <a16:creationId xmlns:a16="http://schemas.microsoft.com/office/drawing/2014/main" id="{553CDE71-9341-6BB1-C823-66ED2C01C0DF}"/>
              </a:ext>
            </a:extLst>
          </p:cNvPr>
          <p:cNvSpPr/>
          <p:nvPr/>
        </p:nvSpPr>
        <p:spPr>
          <a:xfrm>
            <a:off x="7599508" y="3382338"/>
            <a:ext cx="189247"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3" name="Imagen 2">
            <a:extLst>
              <a:ext uri="{FF2B5EF4-FFF2-40B4-BE49-F238E27FC236}">
                <a16:creationId xmlns:a16="http://schemas.microsoft.com/office/drawing/2014/main" id="{1E9ECC8A-B769-BE88-C5F3-5CDE304BA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428" y="1063867"/>
            <a:ext cx="1584159" cy="1194309"/>
          </a:xfrm>
          <a:prstGeom prst="rect">
            <a:avLst/>
          </a:prstGeom>
        </p:spPr>
      </p:pic>
      <p:sp>
        <p:nvSpPr>
          <p:cNvPr id="10" name="Título 1">
            <a:extLst>
              <a:ext uri="{FF2B5EF4-FFF2-40B4-BE49-F238E27FC236}">
                <a16:creationId xmlns:a16="http://schemas.microsoft.com/office/drawing/2014/main" id="{595B226E-882A-A59A-8E3B-E248C314E77D}"/>
              </a:ext>
            </a:extLst>
          </p:cNvPr>
          <p:cNvSpPr txBox="1">
            <a:spLocks/>
          </p:cNvSpPr>
          <p:nvPr/>
        </p:nvSpPr>
        <p:spPr>
          <a:xfrm>
            <a:off x="479795" y="1344193"/>
            <a:ext cx="5481354"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PRÓSTATA</a:t>
            </a:r>
          </a:p>
        </p:txBody>
      </p:sp>
      <p:pic>
        <p:nvPicPr>
          <p:cNvPr id="11" name="Imagen 10">
            <a:extLst>
              <a:ext uri="{FF2B5EF4-FFF2-40B4-BE49-F238E27FC236}">
                <a16:creationId xmlns:a16="http://schemas.microsoft.com/office/drawing/2014/main" id="{007C0E01-25FC-81E2-7732-999BED3F263C}"/>
              </a:ext>
            </a:extLst>
          </p:cNvPr>
          <p:cNvPicPr>
            <a:picLocks noChangeAspect="1"/>
          </p:cNvPicPr>
          <p:nvPr/>
        </p:nvPicPr>
        <p:blipFill>
          <a:blip r:embed="rId4"/>
          <a:stretch>
            <a:fillRect/>
          </a:stretch>
        </p:blipFill>
        <p:spPr>
          <a:xfrm>
            <a:off x="679416" y="2553105"/>
            <a:ext cx="8133753" cy="1505900"/>
          </a:xfrm>
          <a:prstGeom prst="rect">
            <a:avLst/>
          </a:prstGeom>
        </p:spPr>
      </p:pic>
    </p:spTree>
    <p:extLst>
      <p:ext uri="{BB962C8B-B14F-4D97-AF65-F5344CB8AC3E}">
        <p14:creationId xmlns:p14="http://schemas.microsoft.com/office/powerpoint/2010/main" val="1787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9" grpId="0" animBg="1"/>
      <p:bldP spid="7"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720257B4-55C2-9A4F-8E44-A759CA5ACCAB}"/>
            </a:ext>
          </a:extLst>
        </p:cNvPr>
        <p:cNvGrpSpPr/>
        <p:nvPr/>
      </p:nvGrpSpPr>
      <p:grpSpPr>
        <a:xfrm>
          <a:off x="0" y="0"/>
          <a:ext cx="0" cy="0"/>
          <a:chOff x="0" y="0"/>
          <a:chExt cx="0" cy="0"/>
        </a:xfrm>
      </p:grpSpPr>
      <p:pic>
        <p:nvPicPr>
          <p:cNvPr id="299" name="Google Shape;299;p7">
            <a:extLst>
              <a:ext uri="{FF2B5EF4-FFF2-40B4-BE49-F238E27FC236}">
                <a16:creationId xmlns:a16="http://schemas.microsoft.com/office/drawing/2014/main" id="{4B7741C7-8439-4DEE-2058-BBB408FC192B}"/>
              </a:ext>
            </a:extLst>
          </p:cNvPr>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pic>
        <p:nvPicPr>
          <p:cNvPr id="2" name="Imagen 1">
            <a:extLst>
              <a:ext uri="{FF2B5EF4-FFF2-40B4-BE49-F238E27FC236}">
                <a16:creationId xmlns:a16="http://schemas.microsoft.com/office/drawing/2014/main" id="{8CB43815-794D-8F58-EADC-D905F0851025}"/>
              </a:ext>
            </a:extLst>
          </p:cNvPr>
          <p:cNvPicPr>
            <a:picLocks noChangeAspect="1"/>
          </p:cNvPicPr>
          <p:nvPr/>
        </p:nvPicPr>
        <p:blipFill>
          <a:blip r:embed="rId4"/>
          <a:stretch>
            <a:fillRect/>
          </a:stretch>
        </p:blipFill>
        <p:spPr>
          <a:xfrm>
            <a:off x="8070356" y="333426"/>
            <a:ext cx="1280271" cy="859611"/>
          </a:xfrm>
          <a:prstGeom prst="rect">
            <a:avLst/>
          </a:prstGeom>
        </p:spPr>
      </p:pic>
      <p:sp>
        <p:nvSpPr>
          <p:cNvPr id="4" name="Título 1">
            <a:extLst>
              <a:ext uri="{FF2B5EF4-FFF2-40B4-BE49-F238E27FC236}">
                <a16:creationId xmlns:a16="http://schemas.microsoft.com/office/drawing/2014/main" id="{AB3604D0-29AF-79B3-0198-9984F000C78F}"/>
              </a:ext>
            </a:extLst>
          </p:cNvPr>
          <p:cNvSpPr txBox="1">
            <a:spLocks/>
          </p:cNvSpPr>
          <p:nvPr/>
        </p:nvSpPr>
        <p:spPr>
          <a:xfrm>
            <a:off x="1311588" y="1515608"/>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3302" b="1" kern="0" dirty="0">
                <a:solidFill>
                  <a:srgbClr val="1E88E0"/>
                </a:solidFill>
                <a:latin typeface="Calibri"/>
                <a:ea typeface="Calibri"/>
                <a:cs typeface="Calibri"/>
              </a:rPr>
              <a:t>TAMIZAJE EN CÁNCER DE </a:t>
            </a:r>
            <a:r>
              <a:rPr lang="es-ES" sz="3302" b="1" kern="0" dirty="0">
                <a:solidFill>
                  <a:srgbClr val="1E88E0"/>
                </a:solidFill>
                <a:latin typeface="Calibri"/>
                <a:ea typeface="Calibri"/>
                <a:cs typeface="Calibri"/>
              </a:rPr>
              <a:t>PIEL</a:t>
            </a:r>
            <a:endParaRPr lang="es-PE" sz="3302" b="1" kern="0" dirty="0">
              <a:solidFill>
                <a:srgbClr val="1E88E0"/>
              </a:solidFill>
              <a:latin typeface="Calibri"/>
              <a:ea typeface="Calibri"/>
              <a:cs typeface="Calibri"/>
            </a:endParaRPr>
          </a:p>
        </p:txBody>
      </p:sp>
      <p:pic>
        <p:nvPicPr>
          <p:cNvPr id="6" name="Imagen 5">
            <a:extLst>
              <a:ext uri="{FF2B5EF4-FFF2-40B4-BE49-F238E27FC236}">
                <a16:creationId xmlns:a16="http://schemas.microsoft.com/office/drawing/2014/main" id="{00F840BE-0110-906B-5EE0-AC0852D497D5}"/>
              </a:ext>
            </a:extLst>
          </p:cNvPr>
          <p:cNvPicPr>
            <a:picLocks noChangeAspect="1"/>
          </p:cNvPicPr>
          <p:nvPr/>
        </p:nvPicPr>
        <p:blipFill>
          <a:blip r:embed="rId5"/>
          <a:stretch>
            <a:fillRect/>
          </a:stretch>
        </p:blipFill>
        <p:spPr>
          <a:xfrm>
            <a:off x="2499790" y="2242757"/>
            <a:ext cx="4182152" cy="2700425"/>
          </a:xfrm>
          <a:prstGeom prst="rect">
            <a:avLst/>
          </a:prstGeom>
        </p:spPr>
      </p:pic>
    </p:spTree>
    <p:extLst>
      <p:ext uri="{BB962C8B-B14F-4D97-AF65-F5344CB8AC3E}">
        <p14:creationId xmlns:p14="http://schemas.microsoft.com/office/powerpoint/2010/main" val="5687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9C88-1CC9-27FB-315B-1B10B5E0035A}"/>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3A8BF1F6-E9F4-AE1F-4CC2-A70EB5EA8096}"/>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79472" y="592030"/>
            <a:ext cx="2540030" cy="455368"/>
          </a:xfrm>
          <a:prstGeom prst="rect">
            <a:avLst/>
          </a:prstGeom>
          <a:noFill/>
        </p:spPr>
      </p:pic>
      <p:sp>
        <p:nvSpPr>
          <p:cNvPr id="2" name="Rectángulo 1">
            <a:extLst>
              <a:ext uri="{FF2B5EF4-FFF2-40B4-BE49-F238E27FC236}">
                <a16:creationId xmlns:a16="http://schemas.microsoft.com/office/drawing/2014/main" id="{84D691F3-1286-839B-97FB-449A4E7FE6D3}"/>
              </a:ext>
            </a:extLst>
          </p:cNvPr>
          <p:cNvSpPr/>
          <p:nvPr/>
        </p:nvSpPr>
        <p:spPr>
          <a:xfrm>
            <a:off x="337444" y="1968157"/>
            <a:ext cx="5964115" cy="321306"/>
          </a:xfrm>
          <a:prstGeom prst="rect">
            <a:avLst/>
          </a:prstGeom>
        </p:spPr>
        <p:txBody>
          <a:bodyPr wrap="square">
            <a:spAutoFit/>
          </a:bodyPr>
          <a:lstStyle/>
          <a:p>
            <a:pPr lvl="1"/>
            <a:r>
              <a:rPr lang="es-PE" sz="1488" b="1" dirty="0"/>
              <a:t>Entrega de resultado del Examen Clínico de Piel</a:t>
            </a:r>
          </a:p>
        </p:txBody>
      </p:sp>
      <p:sp>
        <p:nvSpPr>
          <p:cNvPr id="16" name="Flecha: a la derecha 7">
            <a:extLst>
              <a:ext uri="{FF2B5EF4-FFF2-40B4-BE49-F238E27FC236}">
                <a16:creationId xmlns:a16="http://schemas.microsoft.com/office/drawing/2014/main" id="{DB33526D-2343-ACC1-B321-4461CDF19502}"/>
              </a:ext>
            </a:extLst>
          </p:cNvPr>
          <p:cNvSpPr/>
          <p:nvPr/>
        </p:nvSpPr>
        <p:spPr>
          <a:xfrm flipH="1">
            <a:off x="8606117" y="342956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934DDFDD-2EA6-6224-9D05-C810C85E4BFD}"/>
              </a:ext>
            </a:extLst>
          </p:cNvPr>
          <p:cNvSpPr/>
          <p:nvPr/>
        </p:nvSpPr>
        <p:spPr>
          <a:xfrm>
            <a:off x="7356449" y="3388876"/>
            <a:ext cx="218373" cy="222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Título 1">
            <a:extLst>
              <a:ext uri="{FF2B5EF4-FFF2-40B4-BE49-F238E27FC236}">
                <a16:creationId xmlns:a16="http://schemas.microsoft.com/office/drawing/2014/main" id="{8AF6D972-D7A2-1DE2-1CEC-999E32989561}"/>
              </a:ext>
            </a:extLst>
          </p:cNvPr>
          <p:cNvSpPr txBox="1">
            <a:spLocks/>
          </p:cNvSpPr>
          <p:nvPr/>
        </p:nvSpPr>
        <p:spPr>
          <a:xfrm>
            <a:off x="-407254" y="1366406"/>
            <a:ext cx="6558556"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PIEL</a:t>
            </a:r>
          </a:p>
        </p:txBody>
      </p:sp>
      <p:sp>
        <p:nvSpPr>
          <p:cNvPr id="11" name="Elipse 10">
            <a:extLst>
              <a:ext uri="{FF2B5EF4-FFF2-40B4-BE49-F238E27FC236}">
                <a16:creationId xmlns:a16="http://schemas.microsoft.com/office/drawing/2014/main" id="{760BE9EA-97AD-9BC4-035C-151A8A106F9A}"/>
              </a:ext>
            </a:extLst>
          </p:cNvPr>
          <p:cNvSpPr/>
          <p:nvPr/>
        </p:nvSpPr>
        <p:spPr>
          <a:xfrm>
            <a:off x="6982786" y="3388876"/>
            <a:ext cx="218373" cy="222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4" name="Imagen 3">
            <a:extLst>
              <a:ext uri="{FF2B5EF4-FFF2-40B4-BE49-F238E27FC236}">
                <a16:creationId xmlns:a16="http://schemas.microsoft.com/office/drawing/2014/main" id="{18493B04-1B9A-5924-8719-F286F6B2F93D}"/>
              </a:ext>
            </a:extLst>
          </p:cNvPr>
          <p:cNvPicPr>
            <a:picLocks noChangeAspect="1"/>
          </p:cNvPicPr>
          <p:nvPr/>
        </p:nvPicPr>
        <p:blipFill>
          <a:blip r:embed="rId3"/>
          <a:stretch>
            <a:fillRect/>
          </a:stretch>
        </p:blipFill>
        <p:spPr>
          <a:xfrm>
            <a:off x="6151302" y="1384273"/>
            <a:ext cx="2157866" cy="965228"/>
          </a:xfrm>
          <a:prstGeom prst="rect">
            <a:avLst/>
          </a:prstGeom>
        </p:spPr>
      </p:pic>
      <p:pic>
        <p:nvPicPr>
          <p:cNvPr id="5" name="Imagen 4">
            <a:extLst>
              <a:ext uri="{FF2B5EF4-FFF2-40B4-BE49-F238E27FC236}">
                <a16:creationId xmlns:a16="http://schemas.microsoft.com/office/drawing/2014/main" id="{075C5A86-39EA-CE43-02D4-AADC23B19076}"/>
              </a:ext>
            </a:extLst>
          </p:cNvPr>
          <p:cNvPicPr>
            <a:picLocks noChangeAspect="1"/>
          </p:cNvPicPr>
          <p:nvPr/>
        </p:nvPicPr>
        <p:blipFill>
          <a:blip r:embed="rId4"/>
          <a:stretch>
            <a:fillRect/>
          </a:stretch>
        </p:blipFill>
        <p:spPr>
          <a:xfrm>
            <a:off x="877398" y="2555815"/>
            <a:ext cx="7636511" cy="1505900"/>
          </a:xfrm>
          <a:prstGeom prst="rect">
            <a:avLst/>
          </a:prstGeom>
        </p:spPr>
      </p:pic>
      <p:sp>
        <p:nvSpPr>
          <p:cNvPr id="7" name="Rectángulo redondeado 15">
            <a:extLst>
              <a:ext uri="{FF2B5EF4-FFF2-40B4-BE49-F238E27FC236}">
                <a16:creationId xmlns:a16="http://schemas.microsoft.com/office/drawing/2014/main" id="{DC721AEE-E1EF-FF3C-3F08-DC5706F2E81D}"/>
              </a:ext>
            </a:extLst>
          </p:cNvPr>
          <p:cNvSpPr/>
          <p:nvPr/>
        </p:nvSpPr>
        <p:spPr>
          <a:xfrm>
            <a:off x="2281295" y="4378933"/>
            <a:ext cx="4985928" cy="760719"/>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dirty="0"/>
          </a:p>
        </p:txBody>
      </p:sp>
      <p:sp>
        <p:nvSpPr>
          <p:cNvPr id="9" name="CuadroTexto 8">
            <a:extLst>
              <a:ext uri="{FF2B5EF4-FFF2-40B4-BE49-F238E27FC236}">
                <a16:creationId xmlns:a16="http://schemas.microsoft.com/office/drawing/2014/main" id="{71D7E3BC-2126-C0B4-076C-4BF28C45C6D8}"/>
              </a:ext>
            </a:extLst>
          </p:cNvPr>
          <p:cNvSpPr txBox="1"/>
          <p:nvPr/>
        </p:nvSpPr>
        <p:spPr>
          <a:xfrm>
            <a:off x="2429359" y="4518589"/>
            <a:ext cx="4689799" cy="685188"/>
          </a:xfrm>
          <a:prstGeom prst="rect">
            <a:avLst/>
          </a:prstGeom>
          <a:noFill/>
        </p:spPr>
        <p:txBody>
          <a:bodyPr wrap="square" rtlCol="0">
            <a:spAutoFit/>
          </a:bodyPr>
          <a:lstStyle/>
          <a:p>
            <a:r>
              <a:rPr lang="es-ES" sz="1284" b="1" dirty="0"/>
              <a:t>Nota: </a:t>
            </a:r>
            <a:r>
              <a:rPr lang="es-ES" sz="1284" dirty="0"/>
              <a:t>Se agrega en Lab: </a:t>
            </a:r>
            <a:r>
              <a:rPr lang="es-PE" sz="1284" dirty="0"/>
              <a:t>“N” para resultado de Examen Clínico de Piel Negativo o “A” cuando el examen clínico de piel Positivo.</a:t>
            </a:r>
          </a:p>
          <a:p>
            <a:endParaRPr lang="es-PE" sz="1284" b="1" dirty="0"/>
          </a:p>
        </p:txBody>
      </p:sp>
    </p:spTree>
    <p:extLst>
      <p:ext uri="{BB962C8B-B14F-4D97-AF65-F5344CB8AC3E}">
        <p14:creationId xmlns:p14="http://schemas.microsoft.com/office/powerpoint/2010/main" val="433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p:bldP spid="11" grpId="0" animBg="1"/>
      <p:bldP spid="7"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C1E8-5699-C29F-2DE1-10B2B19D157C}"/>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0A2B537C-E0EB-BBFC-6D91-0DA61DF43DC2}"/>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623038" y="756598"/>
            <a:ext cx="2358367" cy="399211"/>
          </a:xfrm>
          <a:prstGeom prst="rect">
            <a:avLst/>
          </a:prstGeom>
          <a:noFill/>
        </p:spPr>
      </p:pic>
      <p:sp>
        <p:nvSpPr>
          <p:cNvPr id="2" name="Rectángulo 1">
            <a:extLst>
              <a:ext uri="{FF2B5EF4-FFF2-40B4-BE49-F238E27FC236}">
                <a16:creationId xmlns:a16="http://schemas.microsoft.com/office/drawing/2014/main" id="{A34DC912-3596-7E66-B5BF-9697620CAC4B}"/>
              </a:ext>
            </a:extLst>
          </p:cNvPr>
          <p:cNvSpPr/>
          <p:nvPr/>
        </p:nvSpPr>
        <p:spPr>
          <a:xfrm>
            <a:off x="94410" y="1934587"/>
            <a:ext cx="6426165" cy="550279"/>
          </a:xfrm>
          <a:prstGeom prst="rect">
            <a:avLst/>
          </a:prstGeom>
        </p:spPr>
        <p:txBody>
          <a:bodyPr wrap="square">
            <a:spAutoFit/>
          </a:bodyPr>
          <a:lstStyle/>
          <a:p>
            <a:pPr lvl="1"/>
            <a:r>
              <a:rPr lang="es-PE" sz="1488" b="1" dirty="0"/>
              <a:t>Entrega de resultado Positivo del Examen Clínico de Piel Especifico y referido a un hospital o instituto de mayor complejidad</a:t>
            </a:r>
          </a:p>
        </p:txBody>
      </p:sp>
      <p:sp>
        <p:nvSpPr>
          <p:cNvPr id="16" name="Flecha: a la derecha 7">
            <a:extLst>
              <a:ext uri="{FF2B5EF4-FFF2-40B4-BE49-F238E27FC236}">
                <a16:creationId xmlns:a16="http://schemas.microsoft.com/office/drawing/2014/main" id="{8BF721E8-1E0E-0A66-35A5-E3333C01AFDE}"/>
              </a:ext>
            </a:extLst>
          </p:cNvPr>
          <p:cNvSpPr/>
          <p:nvPr/>
        </p:nvSpPr>
        <p:spPr>
          <a:xfrm flipH="1">
            <a:off x="8896307" y="342900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14CF5ED5-9700-115D-4BCC-2B46EFA798B5}"/>
              </a:ext>
            </a:extLst>
          </p:cNvPr>
          <p:cNvSpPr/>
          <p:nvPr/>
        </p:nvSpPr>
        <p:spPr>
          <a:xfrm>
            <a:off x="7865104" y="3371026"/>
            <a:ext cx="211933" cy="244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9" name="Elipse 8">
            <a:extLst>
              <a:ext uri="{FF2B5EF4-FFF2-40B4-BE49-F238E27FC236}">
                <a16:creationId xmlns:a16="http://schemas.microsoft.com/office/drawing/2014/main" id="{7F1F4C4A-068C-EA65-CE95-C11458CF9EF6}"/>
              </a:ext>
            </a:extLst>
          </p:cNvPr>
          <p:cNvSpPr/>
          <p:nvPr/>
        </p:nvSpPr>
        <p:spPr>
          <a:xfrm>
            <a:off x="7198819" y="3382338"/>
            <a:ext cx="218373"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7" name="Elipse 6">
            <a:extLst>
              <a:ext uri="{FF2B5EF4-FFF2-40B4-BE49-F238E27FC236}">
                <a16:creationId xmlns:a16="http://schemas.microsoft.com/office/drawing/2014/main" id="{AD11CD05-92CF-6F6A-948D-81116C4C5378}"/>
              </a:ext>
            </a:extLst>
          </p:cNvPr>
          <p:cNvSpPr/>
          <p:nvPr/>
        </p:nvSpPr>
        <p:spPr>
          <a:xfrm>
            <a:off x="7599508" y="3382338"/>
            <a:ext cx="189247" cy="221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0" name="Título 1">
            <a:extLst>
              <a:ext uri="{FF2B5EF4-FFF2-40B4-BE49-F238E27FC236}">
                <a16:creationId xmlns:a16="http://schemas.microsoft.com/office/drawing/2014/main" id="{05BA8B88-5B96-30E2-62F8-6BC4AA38A112}"/>
              </a:ext>
            </a:extLst>
          </p:cNvPr>
          <p:cNvSpPr txBox="1">
            <a:spLocks/>
          </p:cNvSpPr>
          <p:nvPr/>
        </p:nvSpPr>
        <p:spPr>
          <a:xfrm>
            <a:off x="-81139" y="1439784"/>
            <a:ext cx="5481354"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PIEL</a:t>
            </a:r>
          </a:p>
        </p:txBody>
      </p:sp>
      <p:pic>
        <p:nvPicPr>
          <p:cNvPr id="4" name="Imagen 3">
            <a:extLst>
              <a:ext uri="{FF2B5EF4-FFF2-40B4-BE49-F238E27FC236}">
                <a16:creationId xmlns:a16="http://schemas.microsoft.com/office/drawing/2014/main" id="{F679A90A-D779-0E44-1972-D3A82B0E88C4}"/>
              </a:ext>
            </a:extLst>
          </p:cNvPr>
          <p:cNvPicPr>
            <a:picLocks noChangeAspect="1"/>
          </p:cNvPicPr>
          <p:nvPr/>
        </p:nvPicPr>
        <p:blipFill>
          <a:blip r:embed="rId3"/>
          <a:stretch>
            <a:fillRect/>
          </a:stretch>
        </p:blipFill>
        <p:spPr>
          <a:xfrm>
            <a:off x="6436051" y="1382471"/>
            <a:ext cx="2157866" cy="965228"/>
          </a:xfrm>
          <a:prstGeom prst="rect">
            <a:avLst/>
          </a:prstGeom>
        </p:spPr>
      </p:pic>
      <p:pic>
        <p:nvPicPr>
          <p:cNvPr id="5" name="Imagen 4">
            <a:extLst>
              <a:ext uri="{FF2B5EF4-FFF2-40B4-BE49-F238E27FC236}">
                <a16:creationId xmlns:a16="http://schemas.microsoft.com/office/drawing/2014/main" id="{DF9D7DE7-15C4-A919-9E05-FFF1B63D1B75}"/>
              </a:ext>
            </a:extLst>
          </p:cNvPr>
          <p:cNvPicPr>
            <a:picLocks noChangeAspect="1"/>
          </p:cNvPicPr>
          <p:nvPr/>
        </p:nvPicPr>
        <p:blipFill>
          <a:blip r:embed="rId4"/>
          <a:stretch>
            <a:fillRect/>
          </a:stretch>
        </p:blipFill>
        <p:spPr>
          <a:xfrm>
            <a:off x="679416" y="2676049"/>
            <a:ext cx="8133753" cy="1505901"/>
          </a:xfrm>
          <a:prstGeom prst="rect">
            <a:avLst/>
          </a:prstGeom>
        </p:spPr>
      </p:pic>
    </p:spTree>
    <p:extLst>
      <p:ext uri="{BB962C8B-B14F-4D97-AF65-F5344CB8AC3E}">
        <p14:creationId xmlns:p14="http://schemas.microsoft.com/office/powerpoint/2010/main" val="7608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9" grpId="0" animBg="1"/>
      <p:bldP spid="7"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40C4-DFCC-C67B-92D0-CD649405798F}"/>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5E2834E9-FBC3-92E7-C105-6028A1E1F33B}"/>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511C9CD8-3B6B-6444-58B6-6F291C47B8E2}"/>
              </a:ext>
            </a:extLst>
          </p:cNvPr>
          <p:cNvSpPr/>
          <p:nvPr/>
        </p:nvSpPr>
        <p:spPr>
          <a:xfrm>
            <a:off x="375080" y="1950748"/>
            <a:ext cx="7303899" cy="321306"/>
          </a:xfrm>
          <a:prstGeom prst="rect">
            <a:avLst/>
          </a:prstGeom>
        </p:spPr>
        <p:txBody>
          <a:bodyPr wrap="square">
            <a:spAutoFit/>
          </a:bodyPr>
          <a:lstStyle/>
          <a:p>
            <a:pPr lvl="1"/>
            <a:r>
              <a:rPr lang="es-PE" sz="1488" b="1" dirty="0"/>
              <a:t>Examen Clínico de Piel por Telemedicina por IPRESS Consultante</a:t>
            </a:r>
          </a:p>
        </p:txBody>
      </p:sp>
      <p:sp>
        <p:nvSpPr>
          <p:cNvPr id="16" name="Flecha: a la derecha 7">
            <a:extLst>
              <a:ext uri="{FF2B5EF4-FFF2-40B4-BE49-F238E27FC236}">
                <a16:creationId xmlns:a16="http://schemas.microsoft.com/office/drawing/2014/main" id="{072D0CF7-7645-21AE-F1C9-F09E8DA65EC3}"/>
              </a:ext>
            </a:extLst>
          </p:cNvPr>
          <p:cNvSpPr/>
          <p:nvPr/>
        </p:nvSpPr>
        <p:spPr>
          <a:xfrm flipH="1">
            <a:off x="8957191" y="3173329"/>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5DACBB6E-8EAB-23C3-2938-0EF195A84EC2}"/>
              </a:ext>
            </a:extLst>
          </p:cNvPr>
          <p:cNvSpPr/>
          <p:nvPr/>
        </p:nvSpPr>
        <p:spPr>
          <a:xfrm>
            <a:off x="7744961" y="4063356"/>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Flecha: a la derecha 7">
            <a:extLst>
              <a:ext uri="{FF2B5EF4-FFF2-40B4-BE49-F238E27FC236}">
                <a16:creationId xmlns:a16="http://schemas.microsoft.com/office/drawing/2014/main" id="{34B3A758-4A7E-9947-1A08-96216D9E3C2C}"/>
              </a:ext>
            </a:extLst>
          </p:cNvPr>
          <p:cNvSpPr/>
          <p:nvPr/>
        </p:nvSpPr>
        <p:spPr>
          <a:xfrm flipH="1">
            <a:off x="8994665" y="359092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Elipse 6">
            <a:extLst>
              <a:ext uri="{FF2B5EF4-FFF2-40B4-BE49-F238E27FC236}">
                <a16:creationId xmlns:a16="http://schemas.microsoft.com/office/drawing/2014/main" id="{A5A5C6BC-4998-90A7-57D9-BC7DD62ABE07}"/>
              </a:ext>
            </a:extLst>
          </p:cNvPr>
          <p:cNvSpPr/>
          <p:nvPr/>
        </p:nvSpPr>
        <p:spPr>
          <a:xfrm>
            <a:off x="7744961" y="3089846"/>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grpSp>
        <p:nvGrpSpPr>
          <p:cNvPr id="10" name="Grupo 9">
            <a:extLst>
              <a:ext uri="{FF2B5EF4-FFF2-40B4-BE49-F238E27FC236}">
                <a16:creationId xmlns:a16="http://schemas.microsoft.com/office/drawing/2014/main" id="{5C21A7EA-933E-7A5D-D75B-C9B27ECD5A35}"/>
              </a:ext>
            </a:extLst>
          </p:cNvPr>
          <p:cNvGrpSpPr/>
          <p:nvPr/>
        </p:nvGrpSpPr>
        <p:grpSpPr>
          <a:xfrm>
            <a:off x="4206238" y="4585624"/>
            <a:ext cx="4186958" cy="1384995"/>
            <a:chOff x="1094509" y="4602356"/>
            <a:chExt cx="7982523" cy="763548"/>
          </a:xfrm>
          <a:solidFill>
            <a:srgbClr val="1E88E0"/>
          </a:solidFill>
        </p:grpSpPr>
        <p:sp>
          <p:nvSpPr>
            <p:cNvPr id="11" name="Rectángulo redondeado 17">
              <a:extLst>
                <a:ext uri="{FF2B5EF4-FFF2-40B4-BE49-F238E27FC236}">
                  <a16:creationId xmlns:a16="http://schemas.microsoft.com/office/drawing/2014/main" id="{CE4D706E-6F97-490A-4AD2-D1E730D16705}"/>
                </a:ext>
              </a:extLst>
            </p:cNvPr>
            <p:cNvSpPr/>
            <p:nvPr/>
          </p:nvSpPr>
          <p:spPr>
            <a:xfrm>
              <a:off x="1124523" y="4602356"/>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a:extLst>
                <a:ext uri="{FF2B5EF4-FFF2-40B4-BE49-F238E27FC236}">
                  <a16:creationId xmlns:a16="http://schemas.microsoft.com/office/drawing/2014/main" id="{1BE262BD-6D31-95E9-2D7C-824D506F6F33}"/>
                </a:ext>
              </a:extLst>
            </p:cNvPr>
            <p:cNvSpPr/>
            <p:nvPr/>
          </p:nvSpPr>
          <p:spPr>
            <a:xfrm>
              <a:off x="1094509" y="4694112"/>
              <a:ext cx="7756903" cy="644774"/>
            </a:xfrm>
            <a:prstGeom prst="rect">
              <a:avLst/>
            </a:prstGeom>
            <a:noFill/>
          </p:spPr>
          <p:txBody>
            <a:bodyPr wrap="square">
              <a:spAutoFit/>
            </a:bodyPr>
            <a:lstStyle/>
            <a:p>
              <a:pPr algn="ctr"/>
              <a:r>
                <a:rPr lang="es-PE" sz="1400" b="1" dirty="0">
                  <a:solidFill>
                    <a:schemeClr val="bg1"/>
                  </a:solidFill>
                </a:rPr>
                <a:t>En la segunda actividad registre únicamente si la atención se realizó mediante teleinterconsulta síncrona o teleinterconsulta asíncrona. La IPRESS Consultante registra 1.</a:t>
              </a:r>
            </a:p>
            <a:p>
              <a:pPr algn="ctr"/>
              <a:endParaRPr lang="es-PE" sz="1400" dirty="0">
                <a:solidFill>
                  <a:schemeClr val="bg1"/>
                </a:solidFill>
              </a:endParaRPr>
            </a:p>
          </p:txBody>
        </p:sp>
      </p:grpSp>
      <p:graphicFrame>
        <p:nvGraphicFramePr>
          <p:cNvPr id="19" name="Tabla 18">
            <a:extLst>
              <a:ext uri="{FF2B5EF4-FFF2-40B4-BE49-F238E27FC236}">
                <a16:creationId xmlns:a16="http://schemas.microsoft.com/office/drawing/2014/main" id="{0B6B2E05-0B8E-4532-E19F-72FE1D407A1F}"/>
              </a:ext>
            </a:extLst>
          </p:cNvPr>
          <p:cNvGraphicFramePr>
            <a:graphicFrameLocks noGrp="1"/>
          </p:cNvGraphicFramePr>
          <p:nvPr>
            <p:extLst>
              <p:ext uri="{D42A27DB-BD31-4B8C-83A1-F6EECF244321}">
                <p14:modId xmlns:p14="http://schemas.microsoft.com/office/powerpoint/2010/main" val="1470749383"/>
              </p:ext>
            </p:extLst>
          </p:nvPr>
        </p:nvGraphicFramePr>
        <p:xfrm>
          <a:off x="1097803" y="4610637"/>
          <a:ext cx="2654300" cy="1634490"/>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90500">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r" fontAlgn="ctr"/>
                      <a:r>
                        <a:rPr lang="es-PE" sz="800" b="0" i="0" u="none" strike="noStrike">
                          <a:solidFill>
                            <a:srgbClr val="000000"/>
                          </a:solidFill>
                          <a:effectLst/>
                          <a:latin typeface="Calibri" panose="020F0502020204030204" pitchFamily="34" charset="0"/>
                        </a:rPr>
                        <a:t>96904.01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MX" sz="800" b="0" i="0" u="none" strike="noStrike" dirty="0" err="1">
                          <a:solidFill>
                            <a:srgbClr val="000000"/>
                          </a:solidFill>
                          <a:effectLst/>
                          <a:latin typeface="Calibri" panose="020F0502020204030204" pitchFamily="34" charset="0"/>
                        </a:rPr>
                        <a:t>DETECCION</a:t>
                      </a:r>
                      <a:r>
                        <a:rPr lang="es-MX" sz="800" b="0" i="0" u="none" strike="noStrike" dirty="0">
                          <a:solidFill>
                            <a:srgbClr val="000000"/>
                          </a:solidFill>
                          <a:effectLst/>
                          <a:latin typeface="Calibri" panose="020F0502020204030204" pitchFamily="34" charset="0"/>
                        </a:rPr>
                        <a:t> Y </a:t>
                      </a:r>
                      <a:r>
                        <a:rPr lang="es-MX" sz="800" b="0" i="0" u="none" strike="noStrike" dirty="0" err="1">
                          <a:solidFill>
                            <a:srgbClr val="000000"/>
                          </a:solidFill>
                          <a:effectLst/>
                          <a:latin typeface="Calibri" panose="020F0502020204030204" pitchFamily="34" charset="0"/>
                        </a:rPr>
                        <a:t>BUSQUEDA</a:t>
                      </a:r>
                      <a:r>
                        <a:rPr lang="es-MX" sz="800" b="0" i="0" u="none" strike="noStrike" dirty="0">
                          <a:solidFill>
                            <a:srgbClr val="000000"/>
                          </a:solidFill>
                          <a:effectLst/>
                          <a:latin typeface="Calibri" panose="020F0502020204030204" pitchFamily="34" charset="0"/>
                        </a:rPr>
                        <a:t> ACTIVA, COMPARATIVA DE </a:t>
                      </a:r>
                      <a:r>
                        <a:rPr lang="es-MX" sz="800" b="0" i="0" u="none" strike="noStrike" dirty="0" err="1">
                          <a:solidFill>
                            <a:srgbClr val="000000"/>
                          </a:solidFill>
                          <a:effectLst/>
                          <a:latin typeface="Calibri" panose="020F0502020204030204" pitchFamily="34" charset="0"/>
                        </a:rPr>
                        <a:t>LESION</a:t>
                      </a:r>
                      <a:r>
                        <a:rPr lang="es-MX" sz="800" b="0" i="0" u="none" strike="noStrike" dirty="0">
                          <a:solidFill>
                            <a:srgbClr val="000000"/>
                          </a:solidFill>
                          <a:effectLst/>
                          <a:latin typeface="Calibri" panose="020F0502020204030204" pitchFamily="34" charset="0"/>
                        </a:rPr>
                        <a:t> CON SOSPECHA DE </a:t>
                      </a:r>
                      <a:r>
                        <a:rPr lang="es-MX" sz="800" b="0" i="0" u="none" strike="noStrike" dirty="0" err="1">
                          <a:solidFill>
                            <a:srgbClr val="000000"/>
                          </a:solidFill>
                          <a:effectLst/>
                          <a:latin typeface="Calibri" panose="020F0502020204030204" pitchFamily="34" charset="0"/>
                        </a:rPr>
                        <a:t>CANCER</a:t>
                      </a:r>
                      <a:r>
                        <a:rPr lang="es-MX" sz="800" b="0" i="0" u="none" strike="noStrike" dirty="0">
                          <a:solidFill>
                            <a:srgbClr val="000000"/>
                          </a:solidFill>
                          <a:effectLst/>
                          <a:latin typeface="Calibri" panose="020F0502020204030204" pitchFamily="34" charset="0"/>
                        </a:rPr>
                        <a:t> DE PIEL MEDIANTE DERMATOSCOPIA DIGITAL (</a:t>
                      </a:r>
                      <a:r>
                        <a:rPr lang="es-MX" sz="800" b="0" i="0" u="none" strike="noStrike" dirty="0" err="1">
                          <a:solidFill>
                            <a:srgbClr val="000000"/>
                          </a:solidFill>
                          <a:effectLst/>
                          <a:latin typeface="Calibri" panose="020F0502020204030204" pitchFamily="34" charset="0"/>
                        </a:rPr>
                        <a:t>LESION</a:t>
                      </a:r>
                      <a:r>
                        <a:rPr lang="es-MX" sz="800" b="0" i="0" u="none" strike="noStrike" dirty="0">
                          <a:solidFill>
                            <a:srgbClr val="000000"/>
                          </a:solidFill>
                          <a:effectLst/>
                          <a:latin typeface="Calibri" panose="020F0502020204030204" pitchFamily="34" charset="0"/>
                        </a:rPr>
                        <a:t> UNICA)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r" fontAlgn="ctr"/>
                      <a:r>
                        <a:rPr lang="es-PE" sz="800" b="0" i="0" u="none" strike="noStrike">
                          <a:solidFill>
                            <a:srgbClr val="000000"/>
                          </a:solidFill>
                          <a:effectLst/>
                          <a:latin typeface="Calibri" panose="020F0502020204030204" pitchFamily="34" charset="0"/>
                        </a:rPr>
                        <a:t>96904.02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panose="020F0502020204030204" pitchFamily="34" charset="0"/>
                        </a:rPr>
                        <a:t>DETECCION Y BUSQUEDA ACTIVA, DE CANCER DE PIEL MEDIANTE DERMATOSCOPIA DIGITAL (MAPEO DIGITAL)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r" fontAlgn="ctr"/>
                      <a:r>
                        <a:rPr lang="es-PE" sz="800" b="0" i="0" u="none" strike="noStrike">
                          <a:solidFill>
                            <a:srgbClr val="000000"/>
                          </a:solidFill>
                          <a:effectLst/>
                          <a:latin typeface="Calibri" panose="020F0502020204030204" pitchFamily="34" charset="0"/>
                        </a:rPr>
                        <a:t>99499.11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TELEINTERCONSULTA 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r" fontAlgn="ctr"/>
                      <a:r>
                        <a:rPr lang="es-PE" sz="800" b="0" i="0" u="none" strike="noStrike">
                          <a:solidFill>
                            <a:srgbClr val="000000"/>
                          </a:solidFill>
                          <a:effectLst/>
                          <a:latin typeface="Calibri" panose="020F0502020204030204" pitchFamily="34" charset="0"/>
                        </a:rPr>
                        <a:t>99499.12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TELEINTERCONSULTA ASINCRONA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bl>
          </a:graphicData>
        </a:graphic>
      </p:graphicFrame>
      <p:sp>
        <p:nvSpPr>
          <p:cNvPr id="13" name="Título 1">
            <a:extLst>
              <a:ext uri="{FF2B5EF4-FFF2-40B4-BE49-F238E27FC236}">
                <a16:creationId xmlns:a16="http://schemas.microsoft.com/office/drawing/2014/main" id="{AF8692B7-BEC1-3C00-20B1-6C286B276BAB}"/>
              </a:ext>
            </a:extLst>
          </p:cNvPr>
          <p:cNvSpPr txBox="1">
            <a:spLocks/>
          </p:cNvSpPr>
          <p:nvPr/>
        </p:nvSpPr>
        <p:spPr>
          <a:xfrm>
            <a:off x="286492" y="1411440"/>
            <a:ext cx="5241587"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PIEL</a:t>
            </a:r>
          </a:p>
        </p:txBody>
      </p:sp>
      <p:pic>
        <p:nvPicPr>
          <p:cNvPr id="3" name="Imagen 2">
            <a:extLst>
              <a:ext uri="{FF2B5EF4-FFF2-40B4-BE49-F238E27FC236}">
                <a16:creationId xmlns:a16="http://schemas.microsoft.com/office/drawing/2014/main" id="{9A2D573D-EF72-0156-90B9-F085FA34D570}"/>
              </a:ext>
            </a:extLst>
          </p:cNvPr>
          <p:cNvPicPr>
            <a:picLocks noChangeAspect="1"/>
          </p:cNvPicPr>
          <p:nvPr/>
        </p:nvPicPr>
        <p:blipFill>
          <a:blip r:embed="rId3"/>
          <a:stretch>
            <a:fillRect/>
          </a:stretch>
        </p:blipFill>
        <p:spPr>
          <a:xfrm>
            <a:off x="6199833" y="1209919"/>
            <a:ext cx="2157866" cy="965228"/>
          </a:xfrm>
          <a:prstGeom prst="rect">
            <a:avLst/>
          </a:prstGeom>
        </p:spPr>
      </p:pic>
      <p:pic>
        <p:nvPicPr>
          <p:cNvPr id="4" name="Imagen 3">
            <a:extLst>
              <a:ext uri="{FF2B5EF4-FFF2-40B4-BE49-F238E27FC236}">
                <a16:creationId xmlns:a16="http://schemas.microsoft.com/office/drawing/2014/main" id="{B16F1583-1218-EC84-F005-EEF6DE39E9F4}"/>
              </a:ext>
            </a:extLst>
          </p:cNvPr>
          <p:cNvPicPr>
            <a:picLocks noChangeAspect="1"/>
          </p:cNvPicPr>
          <p:nvPr/>
        </p:nvPicPr>
        <p:blipFill>
          <a:blip r:embed="rId4"/>
          <a:stretch>
            <a:fillRect/>
          </a:stretch>
        </p:blipFill>
        <p:spPr>
          <a:xfrm>
            <a:off x="746196" y="2340622"/>
            <a:ext cx="8210995" cy="1949502"/>
          </a:xfrm>
          <a:prstGeom prst="rect">
            <a:avLst/>
          </a:prstGeom>
        </p:spPr>
      </p:pic>
      <p:sp>
        <p:nvSpPr>
          <p:cNvPr id="5" name="Elipse 4">
            <a:extLst>
              <a:ext uri="{FF2B5EF4-FFF2-40B4-BE49-F238E27FC236}">
                <a16:creationId xmlns:a16="http://schemas.microsoft.com/office/drawing/2014/main" id="{6B8A4771-CC38-E1DC-4897-9A36932DEF13}"/>
              </a:ext>
            </a:extLst>
          </p:cNvPr>
          <p:cNvSpPr/>
          <p:nvPr/>
        </p:nvSpPr>
        <p:spPr>
          <a:xfrm>
            <a:off x="7330811" y="3089846"/>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5" name="Elipse 14">
            <a:extLst>
              <a:ext uri="{FF2B5EF4-FFF2-40B4-BE49-F238E27FC236}">
                <a16:creationId xmlns:a16="http://schemas.microsoft.com/office/drawing/2014/main" id="{186F4474-31A9-9156-4CA1-FFEE4C4BC95C}"/>
              </a:ext>
            </a:extLst>
          </p:cNvPr>
          <p:cNvSpPr/>
          <p:nvPr/>
        </p:nvSpPr>
        <p:spPr>
          <a:xfrm>
            <a:off x="7341072" y="3625845"/>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8" name="Elipse 17">
            <a:extLst>
              <a:ext uri="{FF2B5EF4-FFF2-40B4-BE49-F238E27FC236}">
                <a16:creationId xmlns:a16="http://schemas.microsoft.com/office/drawing/2014/main" id="{874A35A8-0D36-503F-87C8-089C1AB5D830}"/>
              </a:ext>
            </a:extLst>
          </p:cNvPr>
          <p:cNvSpPr/>
          <p:nvPr/>
        </p:nvSpPr>
        <p:spPr>
          <a:xfrm>
            <a:off x="7341072" y="4095028"/>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Tree>
    <p:extLst>
      <p:ext uri="{BB962C8B-B14F-4D97-AF65-F5344CB8AC3E}">
        <p14:creationId xmlns:p14="http://schemas.microsoft.com/office/powerpoint/2010/main" val="24988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animBg="1"/>
      <p:bldP spid="7" grpId="0" animBg="1"/>
      <p:bldP spid="13" grpId="0"/>
      <p:bldP spid="5"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E26B811B-4B40-75DD-F3DE-D51A3ACA9CD0}"/>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B013E60F-930F-8930-C3E5-E8DC1EF911EF}"/>
              </a:ext>
            </a:extLst>
          </p:cNvPr>
          <p:cNvSpPr txBox="1"/>
          <p:nvPr/>
        </p:nvSpPr>
        <p:spPr>
          <a:xfrm>
            <a:off x="7147333" y="3994252"/>
            <a:ext cx="2471936" cy="1178773"/>
          </a:xfrm>
          <a:prstGeom prst="rect">
            <a:avLst/>
          </a:prstGeom>
          <a:noFill/>
        </p:spPr>
        <p:txBody>
          <a:bodyPr wrap="square">
            <a:spAutoFit/>
          </a:bodyPr>
          <a:lstStyle/>
          <a:p>
            <a:r>
              <a:rPr lang="es-PE" sz="1768" dirty="0">
                <a:hlinkClick r:id="rId3"/>
              </a:rPr>
              <a:t>https://www.minsa.gob.pe/reunis/?op=2&amp;niv=2&amp;tbl=3</a:t>
            </a:r>
            <a:endParaRPr lang="es-PE" sz="1768" dirty="0"/>
          </a:p>
          <a:p>
            <a:endParaRPr lang="es-PE" sz="1768" dirty="0"/>
          </a:p>
        </p:txBody>
      </p:sp>
      <p:pic>
        <p:nvPicPr>
          <p:cNvPr id="3" name="Imagen 2">
            <a:extLst>
              <a:ext uri="{FF2B5EF4-FFF2-40B4-BE49-F238E27FC236}">
                <a16:creationId xmlns:a16="http://schemas.microsoft.com/office/drawing/2014/main" id="{11A990D9-AA2A-19BB-3E1C-DF6F58657533}"/>
              </a:ext>
            </a:extLst>
          </p:cNvPr>
          <p:cNvPicPr>
            <a:picLocks noChangeAspect="1"/>
          </p:cNvPicPr>
          <p:nvPr/>
        </p:nvPicPr>
        <p:blipFill>
          <a:blip r:embed="rId4"/>
          <a:stretch>
            <a:fillRect/>
          </a:stretch>
        </p:blipFill>
        <p:spPr>
          <a:xfrm>
            <a:off x="294487" y="468840"/>
            <a:ext cx="6918699" cy="5920321"/>
          </a:xfrm>
          <a:prstGeom prst="rect">
            <a:avLst/>
          </a:prstGeom>
        </p:spPr>
      </p:pic>
      <p:sp>
        <p:nvSpPr>
          <p:cNvPr id="6" name="CuadroTexto 5">
            <a:extLst>
              <a:ext uri="{FF2B5EF4-FFF2-40B4-BE49-F238E27FC236}">
                <a16:creationId xmlns:a16="http://schemas.microsoft.com/office/drawing/2014/main" id="{97A0AC97-8AD3-3A6B-B463-E0B060B823A3}"/>
              </a:ext>
            </a:extLst>
          </p:cNvPr>
          <p:cNvSpPr txBox="1"/>
          <p:nvPr/>
        </p:nvSpPr>
        <p:spPr>
          <a:xfrm>
            <a:off x="7213185" y="2473451"/>
            <a:ext cx="2340232" cy="1722821"/>
          </a:xfrm>
          <a:prstGeom prst="rect">
            <a:avLst/>
          </a:prstGeom>
          <a:noFill/>
        </p:spPr>
        <p:txBody>
          <a:bodyPr wrap="square">
            <a:spAutoFit/>
          </a:bodyPr>
          <a:lstStyle/>
          <a:p>
            <a:pPr algn="ctr"/>
            <a:r>
              <a:rPr lang="es-MX" sz="1178" dirty="0">
                <a:solidFill>
                  <a:srgbClr val="000000"/>
                </a:solidFill>
                <a:latin typeface="Calibri" panose="020F0502020204030204" pitchFamily="34" charset="0"/>
              </a:rPr>
              <a:t>“Observatorio de Cáncer Infantil”, </a:t>
            </a:r>
            <a:r>
              <a:rPr lang="es-MX" sz="1178" dirty="0">
                <a:solidFill>
                  <a:srgbClr val="000000"/>
                </a:solidFill>
                <a:latin typeface="Arial" panose="020B0604020202020204" pitchFamily="34" charset="0"/>
              </a:rPr>
              <a:t>fue creado en el marco del reglamentación de la Ley </a:t>
            </a:r>
            <a:r>
              <a:rPr lang="es-MX" sz="1178" dirty="0" err="1">
                <a:solidFill>
                  <a:srgbClr val="000000"/>
                </a:solidFill>
                <a:latin typeface="Arial" panose="020B0604020202020204" pitchFamily="34" charset="0"/>
              </a:rPr>
              <a:t>N.°</a:t>
            </a:r>
            <a:r>
              <a:rPr lang="es-MX" sz="1178" dirty="0">
                <a:solidFill>
                  <a:srgbClr val="000000"/>
                </a:solidFill>
                <a:latin typeface="Arial" panose="020B0604020202020204" pitchFamily="34" charset="0"/>
              </a:rPr>
              <a:t> 31041, Ley de Urgencia Médica para la Detección Oportuna y Atención Integral del Cáncer del Niño y del Adolescente</a:t>
            </a:r>
            <a:br>
              <a:rPr lang="es-MX" sz="1178" dirty="0"/>
            </a:br>
            <a:endParaRPr lang="es-PE" sz="1178" dirty="0"/>
          </a:p>
        </p:txBody>
      </p:sp>
    </p:spTree>
    <p:extLst>
      <p:ext uri="{BB962C8B-B14F-4D97-AF65-F5344CB8AC3E}">
        <p14:creationId xmlns:p14="http://schemas.microsoft.com/office/powerpoint/2010/main" val="401786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C93A6-F059-3382-D082-60691DCD520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612D6592-BFF1-B631-EF5B-7E81E401DDB6}"/>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759282" y="659533"/>
            <a:ext cx="2452645" cy="465295"/>
          </a:xfrm>
          <a:prstGeom prst="rect">
            <a:avLst/>
          </a:prstGeom>
          <a:noFill/>
        </p:spPr>
      </p:pic>
      <p:sp>
        <p:nvSpPr>
          <p:cNvPr id="2" name="Rectángulo 1">
            <a:extLst>
              <a:ext uri="{FF2B5EF4-FFF2-40B4-BE49-F238E27FC236}">
                <a16:creationId xmlns:a16="http://schemas.microsoft.com/office/drawing/2014/main" id="{65717E50-B572-4697-B875-C698AD7B4540}"/>
              </a:ext>
            </a:extLst>
          </p:cNvPr>
          <p:cNvSpPr/>
          <p:nvPr/>
        </p:nvSpPr>
        <p:spPr>
          <a:xfrm>
            <a:off x="375080" y="1950748"/>
            <a:ext cx="7303899" cy="321306"/>
          </a:xfrm>
          <a:prstGeom prst="rect">
            <a:avLst/>
          </a:prstGeom>
        </p:spPr>
        <p:txBody>
          <a:bodyPr wrap="square">
            <a:spAutoFit/>
          </a:bodyPr>
          <a:lstStyle/>
          <a:p>
            <a:pPr lvl="1"/>
            <a:r>
              <a:rPr lang="es-PE" sz="1488" b="1" dirty="0"/>
              <a:t>Examen Clínico de Piel por Telemedicina por IPRESS Consultora</a:t>
            </a:r>
          </a:p>
        </p:txBody>
      </p:sp>
      <p:sp>
        <p:nvSpPr>
          <p:cNvPr id="16" name="Flecha: a la derecha 7">
            <a:extLst>
              <a:ext uri="{FF2B5EF4-FFF2-40B4-BE49-F238E27FC236}">
                <a16:creationId xmlns:a16="http://schemas.microsoft.com/office/drawing/2014/main" id="{B95289D2-0D4C-26DE-B25B-6682A22A4BBC}"/>
              </a:ext>
            </a:extLst>
          </p:cNvPr>
          <p:cNvSpPr/>
          <p:nvPr/>
        </p:nvSpPr>
        <p:spPr>
          <a:xfrm flipH="1">
            <a:off x="9120792" y="340307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7" name="Elipse 16">
            <a:extLst>
              <a:ext uri="{FF2B5EF4-FFF2-40B4-BE49-F238E27FC236}">
                <a16:creationId xmlns:a16="http://schemas.microsoft.com/office/drawing/2014/main" id="{BA03D938-805F-2730-2300-4BBDA2ECEE3D}"/>
              </a:ext>
            </a:extLst>
          </p:cNvPr>
          <p:cNvSpPr/>
          <p:nvPr/>
        </p:nvSpPr>
        <p:spPr>
          <a:xfrm>
            <a:off x="7848422" y="3895380"/>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6" name="Flecha: a la derecha 7">
            <a:extLst>
              <a:ext uri="{FF2B5EF4-FFF2-40B4-BE49-F238E27FC236}">
                <a16:creationId xmlns:a16="http://schemas.microsoft.com/office/drawing/2014/main" id="{31513099-447E-F191-ED96-832E1A5D9D44}"/>
              </a:ext>
            </a:extLst>
          </p:cNvPr>
          <p:cNvSpPr/>
          <p:nvPr/>
        </p:nvSpPr>
        <p:spPr>
          <a:xfrm flipH="1">
            <a:off x="9120792" y="397886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7" name="Elipse 6">
            <a:extLst>
              <a:ext uri="{FF2B5EF4-FFF2-40B4-BE49-F238E27FC236}">
                <a16:creationId xmlns:a16="http://schemas.microsoft.com/office/drawing/2014/main" id="{EE49C137-CB56-916E-6BDC-B91CD38879BA}"/>
              </a:ext>
            </a:extLst>
          </p:cNvPr>
          <p:cNvSpPr/>
          <p:nvPr/>
        </p:nvSpPr>
        <p:spPr>
          <a:xfrm>
            <a:off x="7866446" y="5375742"/>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grpSp>
        <p:nvGrpSpPr>
          <p:cNvPr id="10" name="Grupo 9">
            <a:extLst>
              <a:ext uri="{FF2B5EF4-FFF2-40B4-BE49-F238E27FC236}">
                <a16:creationId xmlns:a16="http://schemas.microsoft.com/office/drawing/2014/main" id="{B9B04B06-9C0B-25A9-D724-4BB2816E8CE3}"/>
              </a:ext>
            </a:extLst>
          </p:cNvPr>
          <p:cNvGrpSpPr/>
          <p:nvPr/>
        </p:nvGrpSpPr>
        <p:grpSpPr>
          <a:xfrm>
            <a:off x="4206238" y="4585624"/>
            <a:ext cx="4186958" cy="1384995"/>
            <a:chOff x="1094509" y="4602356"/>
            <a:chExt cx="7982523" cy="763548"/>
          </a:xfrm>
          <a:solidFill>
            <a:srgbClr val="1E88E0"/>
          </a:solidFill>
        </p:grpSpPr>
        <p:sp>
          <p:nvSpPr>
            <p:cNvPr id="11" name="Rectángulo redondeado 17">
              <a:extLst>
                <a:ext uri="{FF2B5EF4-FFF2-40B4-BE49-F238E27FC236}">
                  <a16:creationId xmlns:a16="http://schemas.microsoft.com/office/drawing/2014/main" id="{44ED4F7B-6052-08F0-4DAD-A1FFA08696B3}"/>
                </a:ext>
              </a:extLst>
            </p:cNvPr>
            <p:cNvSpPr/>
            <p:nvPr/>
          </p:nvSpPr>
          <p:spPr>
            <a:xfrm>
              <a:off x="1124523" y="4602356"/>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11">
              <a:extLst>
                <a:ext uri="{FF2B5EF4-FFF2-40B4-BE49-F238E27FC236}">
                  <a16:creationId xmlns:a16="http://schemas.microsoft.com/office/drawing/2014/main" id="{2B156158-DB69-0431-0EC4-69EE5AEE2AEF}"/>
                </a:ext>
              </a:extLst>
            </p:cNvPr>
            <p:cNvSpPr/>
            <p:nvPr/>
          </p:nvSpPr>
          <p:spPr>
            <a:xfrm>
              <a:off x="1094509" y="4694112"/>
              <a:ext cx="7756903" cy="644774"/>
            </a:xfrm>
            <a:prstGeom prst="rect">
              <a:avLst/>
            </a:prstGeom>
            <a:noFill/>
          </p:spPr>
          <p:txBody>
            <a:bodyPr wrap="square">
              <a:spAutoFit/>
            </a:bodyPr>
            <a:lstStyle/>
            <a:p>
              <a:pPr algn="ctr"/>
              <a:r>
                <a:rPr lang="es-PE" sz="1400" b="1" dirty="0">
                  <a:solidFill>
                    <a:schemeClr val="bg1"/>
                  </a:solidFill>
                </a:rPr>
                <a:t>En la segunda actividad registre únicamente si la atención se realizó mediante teleinterconsulta síncrona o teleinterconsulta asíncrona. La IPRESS Consultora registra 2.</a:t>
              </a:r>
            </a:p>
            <a:p>
              <a:pPr algn="ctr"/>
              <a:endParaRPr lang="es-PE" sz="1400" dirty="0">
                <a:solidFill>
                  <a:schemeClr val="bg1"/>
                </a:solidFill>
              </a:endParaRPr>
            </a:p>
          </p:txBody>
        </p:sp>
      </p:grpSp>
      <p:graphicFrame>
        <p:nvGraphicFramePr>
          <p:cNvPr id="19" name="Tabla 18">
            <a:extLst>
              <a:ext uri="{FF2B5EF4-FFF2-40B4-BE49-F238E27FC236}">
                <a16:creationId xmlns:a16="http://schemas.microsoft.com/office/drawing/2014/main" id="{7A01BCB7-31BE-EDEB-DF56-2A5674B69276}"/>
              </a:ext>
            </a:extLst>
          </p:cNvPr>
          <p:cNvGraphicFramePr>
            <a:graphicFrameLocks noGrp="1"/>
          </p:cNvGraphicFramePr>
          <p:nvPr/>
        </p:nvGraphicFramePr>
        <p:xfrm>
          <a:off x="1097803" y="4610637"/>
          <a:ext cx="2654300" cy="1634490"/>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90500">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r" fontAlgn="ctr"/>
                      <a:r>
                        <a:rPr lang="es-PE" sz="800" b="0" i="0" u="none" strike="noStrike" dirty="0">
                          <a:solidFill>
                            <a:srgbClr val="000000"/>
                          </a:solidFill>
                          <a:effectLst/>
                          <a:latin typeface="Calibri" panose="020F0502020204030204" pitchFamily="34" charset="0"/>
                        </a:rPr>
                        <a:t>96904.01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panose="020F0502020204030204" pitchFamily="34" charset="0"/>
                        </a:rPr>
                        <a:t>DETECCION Y BUSQUEDA ACTIVA, COMPARATIVA DE LESION CON SOSPECHA DE CANCER DE PIEL MEDIANTE DERMATOSCOPIA DIGITAL (LESION UNICA)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r" fontAlgn="ctr"/>
                      <a:r>
                        <a:rPr lang="es-PE" sz="800" b="0" i="0" u="none" strike="noStrike">
                          <a:solidFill>
                            <a:srgbClr val="000000"/>
                          </a:solidFill>
                          <a:effectLst/>
                          <a:latin typeface="Calibri" panose="020F0502020204030204" pitchFamily="34" charset="0"/>
                        </a:rPr>
                        <a:t>96904.02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panose="020F0502020204030204" pitchFamily="34" charset="0"/>
                        </a:rPr>
                        <a:t>DETECCION Y BUSQUEDA ACTIVA, DE CANCER DE PIEL MEDIANTE DERMATOSCOPIA DIGITAL (MAPEO DIGITAL)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r" fontAlgn="ctr"/>
                      <a:r>
                        <a:rPr lang="es-PE" sz="800" b="0" i="0" u="none" strike="noStrike">
                          <a:solidFill>
                            <a:srgbClr val="000000"/>
                          </a:solidFill>
                          <a:effectLst/>
                          <a:latin typeface="Calibri" panose="020F0502020204030204" pitchFamily="34" charset="0"/>
                        </a:rPr>
                        <a:t>99499.11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a:solidFill>
                            <a:srgbClr val="000000"/>
                          </a:solidFill>
                          <a:effectLst/>
                          <a:latin typeface="Calibri" panose="020F0502020204030204" pitchFamily="34" charset="0"/>
                        </a:rPr>
                        <a:t>TELEINTERCONSULTA 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r" fontAlgn="ctr"/>
                      <a:r>
                        <a:rPr lang="es-PE" sz="800" b="0" i="0" u="none" strike="noStrike">
                          <a:solidFill>
                            <a:srgbClr val="000000"/>
                          </a:solidFill>
                          <a:effectLst/>
                          <a:latin typeface="Calibri" panose="020F0502020204030204" pitchFamily="34" charset="0"/>
                        </a:rPr>
                        <a:t>99499.12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PE" sz="800" b="0" i="0" u="none" strike="noStrike" dirty="0">
                          <a:solidFill>
                            <a:srgbClr val="000000"/>
                          </a:solidFill>
                          <a:effectLst/>
                          <a:latin typeface="Calibri" panose="020F0502020204030204" pitchFamily="34" charset="0"/>
                        </a:rPr>
                        <a:t>TELEINTERCONSULTA ASINCRONA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bl>
          </a:graphicData>
        </a:graphic>
      </p:graphicFrame>
      <p:sp>
        <p:nvSpPr>
          <p:cNvPr id="13" name="Título 1">
            <a:extLst>
              <a:ext uri="{FF2B5EF4-FFF2-40B4-BE49-F238E27FC236}">
                <a16:creationId xmlns:a16="http://schemas.microsoft.com/office/drawing/2014/main" id="{510FA388-E01D-F8CF-C8C0-8895E1FA2012}"/>
              </a:ext>
            </a:extLst>
          </p:cNvPr>
          <p:cNvSpPr txBox="1">
            <a:spLocks/>
          </p:cNvSpPr>
          <p:nvPr/>
        </p:nvSpPr>
        <p:spPr>
          <a:xfrm>
            <a:off x="286492" y="1411440"/>
            <a:ext cx="5241587" cy="39921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600" b="1" dirty="0">
                <a:solidFill>
                  <a:srgbClr val="1E88E0"/>
                </a:solidFill>
                <a:latin typeface="Calibri"/>
              </a:rPr>
              <a:t>TAMIZAJE EN CÁNCER DE PIEL</a:t>
            </a:r>
          </a:p>
        </p:txBody>
      </p:sp>
      <p:pic>
        <p:nvPicPr>
          <p:cNvPr id="3" name="Imagen 2">
            <a:extLst>
              <a:ext uri="{FF2B5EF4-FFF2-40B4-BE49-F238E27FC236}">
                <a16:creationId xmlns:a16="http://schemas.microsoft.com/office/drawing/2014/main" id="{2ED9D05E-4712-98BA-BCDB-9F8DF5103A96}"/>
              </a:ext>
            </a:extLst>
          </p:cNvPr>
          <p:cNvPicPr>
            <a:picLocks noChangeAspect="1"/>
          </p:cNvPicPr>
          <p:nvPr/>
        </p:nvPicPr>
        <p:blipFill>
          <a:blip r:embed="rId3"/>
          <a:stretch>
            <a:fillRect/>
          </a:stretch>
        </p:blipFill>
        <p:spPr>
          <a:xfrm>
            <a:off x="6199833" y="1209919"/>
            <a:ext cx="2157866" cy="965228"/>
          </a:xfrm>
          <a:prstGeom prst="rect">
            <a:avLst/>
          </a:prstGeom>
        </p:spPr>
      </p:pic>
      <p:sp>
        <p:nvSpPr>
          <p:cNvPr id="15" name="Elipse 14">
            <a:extLst>
              <a:ext uri="{FF2B5EF4-FFF2-40B4-BE49-F238E27FC236}">
                <a16:creationId xmlns:a16="http://schemas.microsoft.com/office/drawing/2014/main" id="{F28BF9A9-10D1-DB35-122F-E0B28CD283B7}"/>
              </a:ext>
            </a:extLst>
          </p:cNvPr>
          <p:cNvSpPr/>
          <p:nvPr/>
        </p:nvSpPr>
        <p:spPr>
          <a:xfrm>
            <a:off x="7414585" y="3386386"/>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sp>
        <p:nvSpPr>
          <p:cNvPr id="18" name="Elipse 17">
            <a:extLst>
              <a:ext uri="{FF2B5EF4-FFF2-40B4-BE49-F238E27FC236}">
                <a16:creationId xmlns:a16="http://schemas.microsoft.com/office/drawing/2014/main" id="{F4A05A1D-DE32-0A18-3C82-3AE0647190F3}"/>
              </a:ext>
            </a:extLst>
          </p:cNvPr>
          <p:cNvSpPr/>
          <p:nvPr/>
        </p:nvSpPr>
        <p:spPr>
          <a:xfrm>
            <a:off x="7414585" y="3866720"/>
            <a:ext cx="167746" cy="224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solidFill>
                <a:srgbClr val="FFFFFF"/>
              </a:solidFill>
            </a:endParaRPr>
          </a:p>
        </p:txBody>
      </p:sp>
      <p:pic>
        <p:nvPicPr>
          <p:cNvPr id="9" name="Imagen 8">
            <a:extLst>
              <a:ext uri="{FF2B5EF4-FFF2-40B4-BE49-F238E27FC236}">
                <a16:creationId xmlns:a16="http://schemas.microsoft.com/office/drawing/2014/main" id="{11AE89FB-BE97-090C-28E2-4B4E106F1CA6}"/>
              </a:ext>
            </a:extLst>
          </p:cNvPr>
          <p:cNvPicPr>
            <a:picLocks noChangeAspect="1"/>
          </p:cNvPicPr>
          <p:nvPr/>
        </p:nvPicPr>
        <p:blipFill>
          <a:blip r:embed="rId4"/>
          <a:stretch>
            <a:fillRect/>
          </a:stretch>
        </p:blipFill>
        <p:spPr>
          <a:xfrm>
            <a:off x="733815" y="2288931"/>
            <a:ext cx="8344861" cy="2040313"/>
          </a:xfrm>
          <a:prstGeom prst="rect">
            <a:avLst/>
          </a:prstGeom>
        </p:spPr>
      </p:pic>
    </p:spTree>
    <p:extLst>
      <p:ext uri="{BB962C8B-B14F-4D97-AF65-F5344CB8AC3E}">
        <p14:creationId xmlns:p14="http://schemas.microsoft.com/office/powerpoint/2010/main" val="23217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6" grpId="0" animBg="1"/>
      <p:bldP spid="7" grpId="0" animBg="1"/>
      <p:bldP spid="13" grpId="0"/>
      <p:bldP spid="15"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9" name="Google Shape;299;p7"/>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00" name="Google Shape;300;p7"/>
          <p:cNvSpPr txBox="1"/>
          <p:nvPr/>
        </p:nvSpPr>
        <p:spPr>
          <a:xfrm>
            <a:off x="1469460" y="1277328"/>
            <a:ext cx="6705943" cy="366173"/>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3302"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p:txBody>
      </p:sp>
      <p:pic>
        <p:nvPicPr>
          <p:cNvPr id="2" name="Imagen 1">
            <a:extLst>
              <a:ext uri="{FF2B5EF4-FFF2-40B4-BE49-F238E27FC236}">
                <a16:creationId xmlns:a16="http://schemas.microsoft.com/office/drawing/2014/main" id="{7074EDB9-25D5-FDBC-8014-E1BE9E7E9B29}"/>
              </a:ext>
            </a:extLst>
          </p:cNvPr>
          <p:cNvPicPr>
            <a:picLocks noChangeAspect="1"/>
          </p:cNvPicPr>
          <p:nvPr/>
        </p:nvPicPr>
        <p:blipFill>
          <a:blip r:embed="rId4"/>
          <a:stretch>
            <a:fillRect/>
          </a:stretch>
        </p:blipFill>
        <p:spPr>
          <a:xfrm>
            <a:off x="8070356" y="333426"/>
            <a:ext cx="1280271" cy="859611"/>
          </a:xfrm>
          <a:prstGeom prst="rect">
            <a:avLst/>
          </a:prstGeom>
        </p:spPr>
      </p:pic>
      <p:pic>
        <p:nvPicPr>
          <p:cNvPr id="4" name="Imagen 3">
            <a:extLst>
              <a:ext uri="{FF2B5EF4-FFF2-40B4-BE49-F238E27FC236}">
                <a16:creationId xmlns:a16="http://schemas.microsoft.com/office/drawing/2014/main" id="{FEE5D312-8786-C0CD-F3D6-1D4E3DD1F7F8}"/>
              </a:ext>
            </a:extLst>
          </p:cNvPr>
          <p:cNvPicPr>
            <a:picLocks noChangeAspect="1"/>
          </p:cNvPicPr>
          <p:nvPr/>
        </p:nvPicPr>
        <p:blipFill>
          <a:blip r:embed="rId5"/>
          <a:stretch>
            <a:fillRect/>
          </a:stretch>
        </p:blipFill>
        <p:spPr>
          <a:xfrm>
            <a:off x="2798482" y="2896343"/>
            <a:ext cx="4047898" cy="2553290"/>
          </a:xfrm>
          <a:prstGeom prst="rect">
            <a:avLst/>
          </a:prstGeom>
        </p:spPr>
      </p:pic>
    </p:spTree>
    <p:extLst>
      <p:ext uri="{BB962C8B-B14F-4D97-AF65-F5344CB8AC3E}">
        <p14:creationId xmlns:p14="http://schemas.microsoft.com/office/powerpoint/2010/main" val="37534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anim calcmode="lin" valueType="num">
                                      <p:cBhvr>
                                        <p:cTn id="8" dur="1000" fill="hold"/>
                                        <p:tgtEl>
                                          <p:spTgt spid="300"/>
                                        </p:tgtEl>
                                        <p:attrNameLst>
                                          <p:attrName>ppt_x</p:attrName>
                                        </p:attrNameLst>
                                      </p:cBhvr>
                                      <p:tavLst>
                                        <p:tav tm="0">
                                          <p:val>
                                            <p:strVal val="#ppt_x"/>
                                          </p:val>
                                        </p:tav>
                                        <p:tav tm="100000">
                                          <p:val>
                                            <p:strVal val="#ppt_x"/>
                                          </p:val>
                                        </p:tav>
                                      </p:tavLst>
                                    </p:anim>
                                    <p:anim calcmode="lin" valueType="num">
                                      <p:cBhvr>
                                        <p:cTn id="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9" name="Google Shape;309;p8"/>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10" name="Google Shape;310;p8"/>
          <p:cNvSpPr txBox="1"/>
          <p:nvPr/>
        </p:nvSpPr>
        <p:spPr>
          <a:xfrm>
            <a:off x="991289" y="1054390"/>
            <a:ext cx="6730584" cy="693296"/>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2385"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a:p>
            <a:pPr algn="ctr" defTabSz="838688">
              <a:lnSpc>
                <a:spcPct val="90000"/>
              </a:lnSpc>
              <a:buClr>
                <a:srgbClr val="000000"/>
              </a:buClr>
            </a:pPr>
            <a:endParaRPr sz="2385" b="1" kern="0" dirty="0">
              <a:solidFill>
                <a:srgbClr val="1E88E0"/>
              </a:solidFill>
              <a:latin typeface="Calibri"/>
              <a:ea typeface="Calibri"/>
              <a:cs typeface="Calibri"/>
              <a:sym typeface="Calibri"/>
            </a:endParaRPr>
          </a:p>
        </p:txBody>
      </p:sp>
      <p:sp>
        <p:nvSpPr>
          <p:cNvPr id="311" name="Google Shape;311;p8"/>
          <p:cNvSpPr/>
          <p:nvPr/>
        </p:nvSpPr>
        <p:spPr>
          <a:xfrm>
            <a:off x="991287" y="1755953"/>
            <a:ext cx="4004348" cy="282273"/>
          </a:xfrm>
          <a:prstGeom prst="rect">
            <a:avLst/>
          </a:prstGeom>
          <a:noFill/>
          <a:ln>
            <a:noFill/>
          </a:ln>
        </p:spPr>
        <p:txBody>
          <a:bodyPr spcFirstLastPara="1" wrap="square" lIns="83859" tIns="41918" rIns="83859" bIns="41918" anchor="t" anchorCtr="0">
            <a:spAutoFit/>
          </a:bodyPr>
          <a:lstStyle/>
          <a:p>
            <a:pPr marL="0" lvl="1" defTabSz="838688">
              <a:buClr>
                <a:srgbClr val="000000"/>
              </a:buClr>
            </a:pPr>
            <a:r>
              <a:rPr lang="es-PE" sz="1284" b="1" kern="0" dirty="0">
                <a:solidFill>
                  <a:srgbClr val="000000"/>
                </a:solidFill>
                <a:latin typeface="Calibri"/>
                <a:ea typeface="Calibri"/>
                <a:cs typeface="Calibri"/>
                <a:sym typeface="Calibri"/>
              </a:rPr>
              <a:t>Mujer Examinada con Triaje Visual para el Tratamiento</a:t>
            </a:r>
            <a:endParaRPr sz="1390" kern="0" dirty="0">
              <a:solidFill>
                <a:srgbClr val="000000"/>
              </a:solidFill>
              <a:cs typeface="Arial"/>
              <a:sym typeface="Arial"/>
            </a:endParaRPr>
          </a:p>
        </p:txBody>
      </p:sp>
      <p:pic>
        <p:nvPicPr>
          <p:cNvPr id="312" name="Google Shape;312;p8"/>
          <p:cNvPicPr preferRelativeResize="0"/>
          <p:nvPr/>
        </p:nvPicPr>
        <p:blipFill rotWithShape="1">
          <a:blip r:embed="rId4">
            <a:alphaModFix/>
          </a:blip>
          <a:srcRect/>
          <a:stretch/>
        </p:blipFill>
        <p:spPr>
          <a:xfrm>
            <a:off x="7338459" y="1023661"/>
            <a:ext cx="1632100" cy="1010104"/>
          </a:xfrm>
          <a:prstGeom prst="rect">
            <a:avLst/>
          </a:prstGeom>
          <a:noFill/>
          <a:ln>
            <a:noFill/>
          </a:ln>
        </p:spPr>
      </p:pic>
      <p:pic>
        <p:nvPicPr>
          <p:cNvPr id="3" name="Imagen 2"/>
          <p:cNvPicPr>
            <a:picLocks noChangeAspect="1"/>
          </p:cNvPicPr>
          <p:nvPr/>
        </p:nvPicPr>
        <p:blipFill>
          <a:blip r:embed="rId5"/>
          <a:stretch>
            <a:fillRect/>
          </a:stretch>
        </p:blipFill>
        <p:spPr>
          <a:xfrm>
            <a:off x="785364" y="2129827"/>
            <a:ext cx="8094232" cy="1905703"/>
          </a:xfrm>
          <a:prstGeom prst="rect">
            <a:avLst/>
          </a:prstGeom>
        </p:spPr>
      </p:pic>
      <p:pic>
        <p:nvPicPr>
          <p:cNvPr id="2" name="Imagen 1">
            <a:extLst>
              <a:ext uri="{FF2B5EF4-FFF2-40B4-BE49-F238E27FC236}">
                <a16:creationId xmlns:a16="http://schemas.microsoft.com/office/drawing/2014/main" id="{EF3BAF8E-EB39-1C25-2AFC-4181E728022B}"/>
              </a:ext>
            </a:extLst>
          </p:cNvPr>
          <p:cNvPicPr>
            <a:picLocks noChangeAspect="1"/>
          </p:cNvPicPr>
          <p:nvPr/>
        </p:nvPicPr>
        <p:blipFill>
          <a:blip r:embed="rId6"/>
          <a:stretch>
            <a:fillRect/>
          </a:stretch>
        </p:blipFill>
        <p:spPr>
          <a:xfrm>
            <a:off x="8385402" y="5895761"/>
            <a:ext cx="1280271" cy="859611"/>
          </a:xfrm>
          <a:prstGeom prst="rect">
            <a:avLst/>
          </a:prstGeom>
        </p:spPr>
      </p:pic>
      <p:sp>
        <p:nvSpPr>
          <p:cNvPr id="7" name="Flecha: a la derecha 7">
            <a:extLst>
              <a:ext uri="{FF2B5EF4-FFF2-40B4-BE49-F238E27FC236}">
                <a16:creationId xmlns:a16="http://schemas.microsoft.com/office/drawing/2014/main" id="{60DD87ED-DD68-07CD-788D-81CFDD9CD877}"/>
              </a:ext>
            </a:extLst>
          </p:cNvPr>
          <p:cNvSpPr/>
          <p:nvPr/>
        </p:nvSpPr>
        <p:spPr>
          <a:xfrm flipH="1">
            <a:off x="8955497" y="3095523"/>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8" name="Elipse 7">
            <a:extLst>
              <a:ext uri="{FF2B5EF4-FFF2-40B4-BE49-F238E27FC236}">
                <a16:creationId xmlns:a16="http://schemas.microsoft.com/office/drawing/2014/main" id="{888E8FA8-D4C1-B8F1-81F2-39B2FB758440}"/>
              </a:ext>
            </a:extLst>
          </p:cNvPr>
          <p:cNvSpPr/>
          <p:nvPr/>
        </p:nvSpPr>
        <p:spPr>
          <a:xfrm>
            <a:off x="7276780" y="3429000"/>
            <a:ext cx="196853" cy="192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9" name="Elipse 8">
            <a:extLst>
              <a:ext uri="{FF2B5EF4-FFF2-40B4-BE49-F238E27FC236}">
                <a16:creationId xmlns:a16="http://schemas.microsoft.com/office/drawing/2014/main" id="{0B2A0ADA-CE98-5D55-047C-8B6170528207}"/>
              </a:ext>
            </a:extLst>
          </p:cNvPr>
          <p:cNvSpPr/>
          <p:nvPr/>
        </p:nvSpPr>
        <p:spPr>
          <a:xfrm>
            <a:off x="7718974" y="3397889"/>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2" name="Flecha: a la derecha 7">
            <a:extLst>
              <a:ext uri="{FF2B5EF4-FFF2-40B4-BE49-F238E27FC236}">
                <a16:creationId xmlns:a16="http://schemas.microsoft.com/office/drawing/2014/main" id="{3081FADC-7DFA-5172-A154-A59BD8579838}"/>
              </a:ext>
            </a:extLst>
          </p:cNvPr>
          <p:cNvSpPr/>
          <p:nvPr/>
        </p:nvSpPr>
        <p:spPr>
          <a:xfrm flipH="1">
            <a:off x="8970559" y="348087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3" name="Elipse 12">
            <a:extLst>
              <a:ext uri="{FF2B5EF4-FFF2-40B4-BE49-F238E27FC236}">
                <a16:creationId xmlns:a16="http://schemas.microsoft.com/office/drawing/2014/main" id="{118C03CF-3040-8056-B84C-DAE6789DC85C}"/>
              </a:ext>
            </a:extLst>
          </p:cNvPr>
          <p:cNvSpPr/>
          <p:nvPr/>
        </p:nvSpPr>
        <p:spPr>
          <a:xfrm>
            <a:off x="7079927" y="3091957"/>
            <a:ext cx="196853" cy="192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graphicFrame>
        <p:nvGraphicFramePr>
          <p:cNvPr id="17" name="Tabla 16">
            <a:extLst>
              <a:ext uri="{FF2B5EF4-FFF2-40B4-BE49-F238E27FC236}">
                <a16:creationId xmlns:a16="http://schemas.microsoft.com/office/drawing/2014/main" id="{BF9970DA-BC7D-26C7-1A49-6EE22732CE62}"/>
              </a:ext>
            </a:extLst>
          </p:cNvPr>
          <p:cNvGraphicFramePr>
            <a:graphicFrameLocks noGrp="1"/>
          </p:cNvGraphicFramePr>
          <p:nvPr>
            <p:extLst>
              <p:ext uri="{D42A27DB-BD31-4B8C-83A1-F6EECF244321}">
                <p14:modId xmlns:p14="http://schemas.microsoft.com/office/powerpoint/2010/main" val="2287670651"/>
              </p:ext>
            </p:extLst>
          </p:nvPr>
        </p:nvGraphicFramePr>
        <p:xfrm>
          <a:off x="1625288" y="4254831"/>
          <a:ext cx="2654300" cy="2070735"/>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ctr" fontAlgn="ctr"/>
                      <a:r>
                        <a:rPr lang="es-PE" sz="800" b="0" i="0" u="none" strike="noStrike" dirty="0">
                          <a:solidFill>
                            <a:srgbClr val="000000"/>
                          </a:solidFill>
                          <a:effectLst/>
                          <a:latin typeface="Calibri" panose="020F0502020204030204" pitchFamily="34" charset="0"/>
                        </a:rPr>
                        <a:t>N870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LEVE / NEOPLASIA INTRAEPITELIAL CERVICAL GRADO  1 (NIC1)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ctr" fontAlgn="ctr"/>
                      <a:r>
                        <a:rPr lang="es-PE" sz="800" b="0" i="0" u="none" strike="noStrike">
                          <a:solidFill>
                            <a:srgbClr val="000000"/>
                          </a:solidFill>
                          <a:effectLst/>
                          <a:latin typeface="Calibri" panose="020F0502020204030204" pitchFamily="34" charset="0"/>
                        </a:rPr>
                        <a:t>N871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MODERADA / NEOPLASA INTRAEPITELIAL CERVICAL GRADO 2 (NIC2)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ctr" fontAlgn="ctr"/>
                      <a:r>
                        <a:rPr lang="es-PE" sz="800" b="0" i="0" u="none" strike="noStrike" dirty="0">
                          <a:solidFill>
                            <a:srgbClr val="000000"/>
                          </a:solidFill>
                          <a:effectLst/>
                          <a:latin typeface="Calibri" panose="020F0502020204030204" pitchFamily="34" charset="0"/>
                        </a:rPr>
                        <a:t>N872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SEVERA/NEOPLASIA INTRAEPITELIAL CERVICAL GRADO 3 (NIC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ctr" fontAlgn="ctr"/>
                      <a:r>
                        <a:rPr lang="es-PE" sz="800" b="0" i="0" u="none" strike="noStrike" dirty="0">
                          <a:solidFill>
                            <a:srgbClr val="000000"/>
                          </a:solidFill>
                          <a:effectLst/>
                          <a:latin typeface="Calibri" panose="020F0502020204030204" pitchFamily="34" charset="0"/>
                        </a:rPr>
                        <a:t>D069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CARCINOMA IN SITU DEL CUELLO DEL UTERO PARTE NO ESPECIFICADA / NEOPLASIA INTRAEPITELIAL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285750">
                <a:tc>
                  <a:txBody>
                    <a:bodyPr/>
                    <a:lstStyle/>
                    <a:p>
                      <a:pPr algn="ctr" fontAlgn="ctr"/>
                      <a:r>
                        <a:rPr lang="es-PE" sz="800" b="0" i="0" u="none" strike="noStrike">
                          <a:solidFill>
                            <a:srgbClr val="000000"/>
                          </a:solidFill>
                          <a:effectLst/>
                          <a:latin typeface="Calibri" panose="020F0502020204030204" pitchFamily="34" charset="0"/>
                        </a:rPr>
                        <a:t>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800" b="0" i="0" u="none" strike="noStrike" dirty="0">
                          <a:solidFill>
                            <a:srgbClr val="000000"/>
                          </a:solidFill>
                          <a:effectLst/>
                          <a:latin typeface="Calibri" panose="020F0502020204030204" pitchFamily="34" charset="0"/>
                        </a:rPr>
                        <a:t>TUMOR MALIGNO DEL CUELLO DEL UTERO SIN OTRA ESPECIFICACIÓN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285750">
                <a:tc>
                  <a:txBody>
                    <a:bodyPr/>
                    <a:lstStyle/>
                    <a:p>
                      <a:pPr algn="ctr" fontAlgn="ctr"/>
                      <a:r>
                        <a:rPr lang="es-PE" sz="800" b="0" i="0" u="none" strike="noStrike">
                          <a:solidFill>
                            <a:srgbClr val="000000"/>
                          </a:solidFill>
                          <a:effectLst/>
                          <a:latin typeface="Calibri" panose="020F0502020204030204" pitchFamily="34" charset="0"/>
                        </a:rPr>
                        <a:t>B977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PAPILOMA VIRUS HUMANO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bl>
          </a:graphicData>
        </a:graphic>
      </p:graphicFrame>
      <p:grpSp>
        <p:nvGrpSpPr>
          <p:cNvPr id="18" name="Grupo 17">
            <a:extLst>
              <a:ext uri="{FF2B5EF4-FFF2-40B4-BE49-F238E27FC236}">
                <a16:creationId xmlns:a16="http://schemas.microsoft.com/office/drawing/2014/main" id="{D12607D8-60DA-ACD0-E982-ED4994916443}"/>
              </a:ext>
            </a:extLst>
          </p:cNvPr>
          <p:cNvGrpSpPr/>
          <p:nvPr/>
        </p:nvGrpSpPr>
        <p:grpSpPr>
          <a:xfrm>
            <a:off x="4681432" y="4343746"/>
            <a:ext cx="3703970" cy="1307827"/>
            <a:chOff x="1094509" y="4602356"/>
            <a:chExt cx="7982523" cy="902664"/>
          </a:xfrm>
          <a:solidFill>
            <a:srgbClr val="1E88E0"/>
          </a:solidFill>
        </p:grpSpPr>
        <p:sp>
          <p:nvSpPr>
            <p:cNvPr id="19" name="Rectángulo redondeado 17">
              <a:extLst>
                <a:ext uri="{FF2B5EF4-FFF2-40B4-BE49-F238E27FC236}">
                  <a16:creationId xmlns:a16="http://schemas.microsoft.com/office/drawing/2014/main" id="{F7F7E70E-330D-3F9C-AD67-77B8E631C0D4}"/>
                </a:ext>
              </a:extLst>
            </p:cNvPr>
            <p:cNvSpPr/>
            <p:nvPr/>
          </p:nvSpPr>
          <p:spPr>
            <a:xfrm>
              <a:off x="1124523" y="4602356"/>
              <a:ext cx="7952509" cy="76354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p>
          </p:txBody>
        </p:sp>
        <p:sp>
          <p:nvSpPr>
            <p:cNvPr id="20" name="Rectángulo 19">
              <a:extLst>
                <a:ext uri="{FF2B5EF4-FFF2-40B4-BE49-F238E27FC236}">
                  <a16:creationId xmlns:a16="http://schemas.microsoft.com/office/drawing/2014/main" id="{EDDF0574-C999-6657-9196-B82D6B339DFC}"/>
                </a:ext>
              </a:extLst>
            </p:cNvPr>
            <p:cNvSpPr/>
            <p:nvPr/>
          </p:nvSpPr>
          <p:spPr>
            <a:xfrm>
              <a:off x="1094509" y="4694112"/>
              <a:ext cx="7756903" cy="810908"/>
            </a:xfrm>
            <a:prstGeom prst="rect">
              <a:avLst/>
            </a:prstGeom>
            <a:noFill/>
          </p:spPr>
          <p:txBody>
            <a:bodyPr wrap="square">
              <a:spAutoFit/>
            </a:bodyPr>
            <a:lstStyle/>
            <a:p>
              <a:pPr lvl="0"/>
              <a:r>
                <a:rPr lang="es-MX" sz="1200" b="1" dirty="0">
                  <a:solidFill>
                    <a:schemeClr val="bg1"/>
                  </a:solidFill>
                </a:rPr>
                <a:t>En Lab en el segundo casillero registre:</a:t>
              </a:r>
            </a:p>
            <a:p>
              <a:pPr lvl="0"/>
              <a:endParaRPr lang="es-MX" sz="1200" b="1" dirty="0">
                <a:solidFill>
                  <a:schemeClr val="bg1"/>
                </a:solidFill>
              </a:endParaRPr>
            </a:p>
            <a:p>
              <a:pPr lvl="0"/>
              <a:r>
                <a:rPr lang="es-MX" sz="1200" b="1" dirty="0">
                  <a:solidFill>
                    <a:schemeClr val="bg1"/>
                  </a:solidFill>
                </a:rPr>
                <a:t>RN = Triaje visual para el tratamiento negativo.</a:t>
              </a:r>
            </a:p>
            <a:p>
              <a:r>
                <a:rPr lang="es-MX" sz="1200" b="1" dirty="0">
                  <a:solidFill>
                    <a:schemeClr val="bg1"/>
                  </a:solidFill>
                </a:rPr>
                <a:t>RP = Triaje visual para el tratamiento positivo</a:t>
              </a:r>
              <a:endParaRPr lang="es-MX" sz="1200" b="1" dirty="0">
                <a:solidFill>
                  <a:schemeClr val="bg1"/>
                </a:solidFill>
                <a:sym typeface="Arial"/>
              </a:endParaRPr>
            </a:p>
            <a:p>
              <a:pPr algn="ctr"/>
              <a:endParaRPr lang="es-PE" sz="1200" dirty="0">
                <a:solidFill>
                  <a:schemeClr val="bg1"/>
                </a:solidFill>
              </a:endParaRPr>
            </a:p>
          </p:txBody>
        </p:sp>
      </p:grpSp>
    </p:spTree>
    <p:extLst>
      <p:ext uri="{BB962C8B-B14F-4D97-AF65-F5344CB8AC3E}">
        <p14:creationId xmlns:p14="http://schemas.microsoft.com/office/powerpoint/2010/main" val="396257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circle(in)">
                                      <p:cBhvr>
                                        <p:cTn id="7" dur="20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1000"/>
                                        <p:tgtEl>
                                          <p:spTgt spid="312"/>
                                        </p:tgtEl>
                                      </p:cBhvr>
                                    </p:animEffect>
                                    <p:anim calcmode="lin" valueType="num">
                                      <p:cBhvr>
                                        <p:cTn id="13" dur="1000" fill="hold"/>
                                        <p:tgtEl>
                                          <p:spTgt spid="312"/>
                                        </p:tgtEl>
                                        <p:attrNameLst>
                                          <p:attrName>ppt_x</p:attrName>
                                        </p:attrNameLst>
                                      </p:cBhvr>
                                      <p:tavLst>
                                        <p:tav tm="0">
                                          <p:val>
                                            <p:strVal val="#ppt_x"/>
                                          </p:val>
                                        </p:tav>
                                        <p:tav tm="100000">
                                          <p:val>
                                            <p:strVal val="#ppt_x"/>
                                          </p:val>
                                        </p:tav>
                                      </p:tavLst>
                                    </p:anim>
                                    <p:anim calcmode="lin" valueType="num">
                                      <p:cBhvr>
                                        <p:cTn id="14" dur="1000" fill="hold"/>
                                        <p:tgtEl>
                                          <p:spTgt spid="3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1"/>
                                        </p:tgtEl>
                                        <p:attrNameLst>
                                          <p:attrName>style.visibility</p:attrName>
                                        </p:attrNameLst>
                                      </p:cBhvr>
                                      <p:to>
                                        <p:strVal val="visible"/>
                                      </p:to>
                                    </p:set>
                                    <p:animEffect transition="in" filter="circle(in)">
                                      <p:cBhvr>
                                        <p:cTn id="19" dur="2000"/>
                                        <p:tgtEl>
                                          <p:spTgt spid="3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P spid="311" grpId="0"/>
      <p:bldP spid="7" grpId="0" animBg="1"/>
      <p:bldP spid="8" grpId="0" animBg="1"/>
      <p:bldP spid="9"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3" name="Google Shape;323;p9"/>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24" name="Google Shape;324;p9"/>
          <p:cNvSpPr txBox="1"/>
          <p:nvPr/>
        </p:nvSpPr>
        <p:spPr>
          <a:xfrm>
            <a:off x="547797" y="1059891"/>
            <a:ext cx="6676821" cy="693296"/>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2385"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a:p>
            <a:pPr algn="ctr" defTabSz="838688">
              <a:lnSpc>
                <a:spcPct val="90000"/>
              </a:lnSpc>
              <a:buClr>
                <a:srgbClr val="000000"/>
              </a:buClr>
            </a:pPr>
            <a:endParaRPr sz="2385" b="1" kern="0" dirty="0">
              <a:solidFill>
                <a:srgbClr val="1E88E0"/>
              </a:solidFill>
              <a:latin typeface="Calibri"/>
              <a:ea typeface="Calibri"/>
              <a:cs typeface="Calibri"/>
              <a:sym typeface="Calibri"/>
            </a:endParaRPr>
          </a:p>
        </p:txBody>
      </p:sp>
      <p:sp>
        <p:nvSpPr>
          <p:cNvPr id="325" name="Google Shape;325;p9"/>
          <p:cNvSpPr/>
          <p:nvPr/>
        </p:nvSpPr>
        <p:spPr>
          <a:xfrm>
            <a:off x="991287" y="1755953"/>
            <a:ext cx="4004348" cy="282273"/>
          </a:xfrm>
          <a:prstGeom prst="rect">
            <a:avLst/>
          </a:prstGeom>
          <a:noFill/>
          <a:ln>
            <a:noFill/>
          </a:ln>
        </p:spPr>
        <p:txBody>
          <a:bodyPr spcFirstLastPara="1" wrap="square" lIns="83859" tIns="41918" rIns="83859" bIns="41918" anchor="t" anchorCtr="0">
            <a:spAutoFit/>
          </a:bodyPr>
          <a:lstStyle/>
          <a:p>
            <a:pPr marL="0" lvl="1" defTabSz="838688">
              <a:buClr>
                <a:srgbClr val="000000"/>
              </a:buClr>
            </a:pPr>
            <a:r>
              <a:rPr lang="es-PE" sz="1284" b="1" kern="0" dirty="0">
                <a:solidFill>
                  <a:srgbClr val="000000"/>
                </a:solidFill>
                <a:latin typeface="Calibri"/>
                <a:ea typeface="Calibri"/>
                <a:cs typeface="Calibri"/>
                <a:sym typeface="Calibri"/>
              </a:rPr>
              <a:t>Mujer Examinada con Colposcopia</a:t>
            </a:r>
            <a:endParaRPr sz="1390" kern="0" dirty="0">
              <a:solidFill>
                <a:srgbClr val="000000"/>
              </a:solidFill>
              <a:cs typeface="Arial"/>
              <a:sym typeface="Arial"/>
            </a:endParaRPr>
          </a:p>
        </p:txBody>
      </p:sp>
      <p:pic>
        <p:nvPicPr>
          <p:cNvPr id="326" name="Google Shape;326;p9"/>
          <p:cNvPicPr preferRelativeResize="0"/>
          <p:nvPr/>
        </p:nvPicPr>
        <p:blipFill rotWithShape="1">
          <a:blip r:embed="rId4">
            <a:alphaModFix/>
          </a:blip>
          <a:srcRect/>
          <a:stretch/>
        </p:blipFill>
        <p:spPr>
          <a:xfrm>
            <a:off x="7014993" y="725616"/>
            <a:ext cx="1632100" cy="1010104"/>
          </a:xfrm>
          <a:prstGeom prst="rect">
            <a:avLst/>
          </a:prstGeom>
          <a:noFill/>
          <a:ln>
            <a:noFill/>
          </a:ln>
        </p:spPr>
      </p:pic>
      <p:pic>
        <p:nvPicPr>
          <p:cNvPr id="2" name="Imagen 1"/>
          <p:cNvPicPr>
            <a:picLocks noChangeAspect="1"/>
          </p:cNvPicPr>
          <p:nvPr/>
        </p:nvPicPr>
        <p:blipFill>
          <a:blip r:embed="rId5"/>
          <a:stretch>
            <a:fillRect/>
          </a:stretch>
        </p:blipFill>
        <p:spPr>
          <a:xfrm>
            <a:off x="717270" y="2034311"/>
            <a:ext cx="7991396" cy="2028821"/>
          </a:xfrm>
          <a:prstGeom prst="rect">
            <a:avLst/>
          </a:prstGeom>
        </p:spPr>
      </p:pic>
      <p:pic>
        <p:nvPicPr>
          <p:cNvPr id="4" name="Imagen 3">
            <a:extLst>
              <a:ext uri="{FF2B5EF4-FFF2-40B4-BE49-F238E27FC236}">
                <a16:creationId xmlns:a16="http://schemas.microsoft.com/office/drawing/2014/main" id="{BBC6A5F4-EEE7-F1C6-8902-CB348A3D7A2C}"/>
              </a:ext>
            </a:extLst>
          </p:cNvPr>
          <p:cNvPicPr>
            <a:picLocks noChangeAspect="1"/>
          </p:cNvPicPr>
          <p:nvPr/>
        </p:nvPicPr>
        <p:blipFill>
          <a:blip r:embed="rId6"/>
          <a:stretch>
            <a:fillRect/>
          </a:stretch>
        </p:blipFill>
        <p:spPr>
          <a:xfrm>
            <a:off x="8423822" y="5834339"/>
            <a:ext cx="1280271" cy="859611"/>
          </a:xfrm>
          <a:prstGeom prst="rect">
            <a:avLst/>
          </a:prstGeom>
        </p:spPr>
      </p:pic>
      <p:sp>
        <p:nvSpPr>
          <p:cNvPr id="5" name="Flecha: a la derecha 7">
            <a:extLst>
              <a:ext uri="{FF2B5EF4-FFF2-40B4-BE49-F238E27FC236}">
                <a16:creationId xmlns:a16="http://schemas.microsoft.com/office/drawing/2014/main" id="{8F9FEE9C-87E0-E108-B688-9803DB40C531}"/>
              </a:ext>
            </a:extLst>
          </p:cNvPr>
          <p:cNvSpPr/>
          <p:nvPr/>
        </p:nvSpPr>
        <p:spPr>
          <a:xfrm flipH="1">
            <a:off x="8733680" y="3048721"/>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6" name="Elipse 5">
            <a:extLst>
              <a:ext uri="{FF2B5EF4-FFF2-40B4-BE49-F238E27FC236}">
                <a16:creationId xmlns:a16="http://schemas.microsoft.com/office/drawing/2014/main" id="{413D0BFF-C837-87DD-34D1-2B82D2D8A00C}"/>
              </a:ext>
            </a:extLst>
          </p:cNvPr>
          <p:cNvSpPr/>
          <p:nvPr/>
        </p:nvSpPr>
        <p:spPr>
          <a:xfrm>
            <a:off x="7110777" y="3378552"/>
            <a:ext cx="227681"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Elipse 6">
            <a:extLst>
              <a:ext uri="{FF2B5EF4-FFF2-40B4-BE49-F238E27FC236}">
                <a16:creationId xmlns:a16="http://schemas.microsoft.com/office/drawing/2014/main" id="{716580D6-2717-37C2-A07C-909C5CCD6B3E}"/>
              </a:ext>
            </a:extLst>
          </p:cNvPr>
          <p:cNvSpPr/>
          <p:nvPr/>
        </p:nvSpPr>
        <p:spPr>
          <a:xfrm>
            <a:off x="7555107" y="3384899"/>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8" name="Elipse 7">
            <a:extLst>
              <a:ext uri="{FF2B5EF4-FFF2-40B4-BE49-F238E27FC236}">
                <a16:creationId xmlns:a16="http://schemas.microsoft.com/office/drawing/2014/main" id="{9770941A-0535-8641-42D0-0197926165D7}"/>
              </a:ext>
            </a:extLst>
          </p:cNvPr>
          <p:cNvSpPr/>
          <p:nvPr/>
        </p:nvSpPr>
        <p:spPr>
          <a:xfrm>
            <a:off x="6924730" y="3005471"/>
            <a:ext cx="227681"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9" name="Flecha: a la derecha 7">
            <a:extLst>
              <a:ext uri="{FF2B5EF4-FFF2-40B4-BE49-F238E27FC236}">
                <a16:creationId xmlns:a16="http://schemas.microsoft.com/office/drawing/2014/main" id="{DF15A90C-B1E2-336D-1743-97E662E1B460}"/>
              </a:ext>
            </a:extLst>
          </p:cNvPr>
          <p:cNvSpPr/>
          <p:nvPr/>
        </p:nvSpPr>
        <p:spPr>
          <a:xfrm flipH="1">
            <a:off x="8733680" y="346788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graphicFrame>
        <p:nvGraphicFramePr>
          <p:cNvPr id="10" name="Tabla 9">
            <a:extLst>
              <a:ext uri="{FF2B5EF4-FFF2-40B4-BE49-F238E27FC236}">
                <a16:creationId xmlns:a16="http://schemas.microsoft.com/office/drawing/2014/main" id="{EE52B8CE-62D3-360D-7D4C-AC648FF6AAE2}"/>
              </a:ext>
            </a:extLst>
          </p:cNvPr>
          <p:cNvGraphicFramePr>
            <a:graphicFrameLocks noGrp="1"/>
          </p:cNvGraphicFramePr>
          <p:nvPr>
            <p:extLst>
              <p:ext uri="{D42A27DB-BD31-4B8C-83A1-F6EECF244321}">
                <p14:modId xmlns:p14="http://schemas.microsoft.com/office/powerpoint/2010/main" val="3063832152"/>
              </p:ext>
            </p:extLst>
          </p:nvPr>
        </p:nvGraphicFramePr>
        <p:xfrm>
          <a:off x="1417819" y="4361723"/>
          <a:ext cx="2654300" cy="2070735"/>
        </p:xfrm>
        <a:graphic>
          <a:graphicData uri="http://schemas.openxmlformats.org/drawingml/2006/table">
            <a:tbl>
              <a:tblPr/>
              <a:tblGrid>
                <a:gridCol w="761090">
                  <a:extLst>
                    <a:ext uri="{9D8B030D-6E8A-4147-A177-3AD203B41FA5}">
                      <a16:colId xmlns:a16="http://schemas.microsoft.com/office/drawing/2014/main" val="1438871476"/>
                    </a:ext>
                  </a:extLst>
                </a:gridCol>
                <a:gridCol w="1893210">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285750">
                <a:tc>
                  <a:txBody>
                    <a:bodyPr/>
                    <a:lstStyle/>
                    <a:p>
                      <a:pPr algn="ctr" fontAlgn="ctr"/>
                      <a:r>
                        <a:rPr lang="es-PE" sz="800" b="0" i="0" u="none" strike="noStrike" dirty="0">
                          <a:solidFill>
                            <a:srgbClr val="000000"/>
                          </a:solidFill>
                          <a:effectLst/>
                          <a:latin typeface="Calibri" panose="020F0502020204030204" pitchFamily="34" charset="0"/>
                        </a:rPr>
                        <a:t>N870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LEVE / NEOPLASIA INTRAEPITELIAL CERVICAL GRADO  1 (NIC1)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85750">
                <a:tc>
                  <a:txBody>
                    <a:bodyPr/>
                    <a:lstStyle/>
                    <a:p>
                      <a:pPr algn="ctr" fontAlgn="ctr"/>
                      <a:r>
                        <a:rPr lang="es-PE" sz="800" b="0" i="0" u="none" strike="noStrike">
                          <a:solidFill>
                            <a:srgbClr val="000000"/>
                          </a:solidFill>
                          <a:effectLst/>
                          <a:latin typeface="Calibri" panose="020F0502020204030204" pitchFamily="34" charset="0"/>
                        </a:rPr>
                        <a:t>N871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MODERADA / NEOPLASA INTRAEPITELIAL CERVICAL GRADO 2 (NIC2)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285750">
                <a:tc>
                  <a:txBody>
                    <a:bodyPr/>
                    <a:lstStyle/>
                    <a:p>
                      <a:pPr algn="ctr" fontAlgn="ctr"/>
                      <a:r>
                        <a:rPr lang="es-PE" sz="800" b="0" i="0" u="none" strike="noStrike" dirty="0">
                          <a:solidFill>
                            <a:srgbClr val="000000"/>
                          </a:solidFill>
                          <a:effectLst/>
                          <a:latin typeface="Calibri" panose="020F0502020204030204" pitchFamily="34" charset="0"/>
                        </a:rPr>
                        <a:t>N872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DISPLASIA CERVICAL SEVERA/NEOPLASIA INTRAEPITELIAL CERVICAL GRADO 3 (NIC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285750">
                <a:tc>
                  <a:txBody>
                    <a:bodyPr/>
                    <a:lstStyle/>
                    <a:p>
                      <a:pPr algn="ctr" fontAlgn="ctr"/>
                      <a:r>
                        <a:rPr lang="es-PE" sz="800" b="0" i="0" u="none" strike="noStrike" dirty="0">
                          <a:solidFill>
                            <a:srgbClr val="000000"/>
                          </a:solidFill>
                          <a:effectLst/>
                          <a:latin typeface="Calibri" panose="020F0502020204030204" pitchFamily="34" charset="0"/>
                        </a:rPr>
                        <a:t>D069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CARCINOMA IN SITU DEL CUELLO DEL UTERO PARTE NO ESPECIFICADA / NEOPLASIA INTRAEPITELIAL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285750">
                <a:tc>
                  <a:txBody>
                    <a:bodyPr/>
                    <a:lstStyle/>
                    <a:p>
                      <a:pPr algn="ctr" fontAlgn="ctr"/>
                      <a:r>
                        <a:rPr lang="es-PE" sz="800" b="0" i="0" u="none" strike="noStrike">
                          <a:solidFill>
                            <a:srgbClr val="000000"/>
                          </a:solidFill>
                          <a:effectLst/>
                          <a:latin typeface="Calibri" panose="020F0502020204030204" pitchFamily="34" charset="0"/>
                        </a:rPr>
                        <a:t>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800" b="0" i="0" u="none" strike="noStrike" dirty="0">
                          <a:solidFill>
                            <a:srgbClr val="000000"/>
                          </a:solidFill>
                          <a:effectLst/>
                          <a:latin typeface="Calibri" panose="020F0502020204030204" pitchFamily="34" charset="0"/>
                        </a:rPr>
                        <a:t>TUMOR MALIGNO DEL CUELLO DEL UTERO SIN OTRA ESPECIFICACIÓN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285750">
                <a:tc>
                  <a:txBody>
                    <a:bodyPr/>
                    <a:lstStyle/>
                    <a:p>
                      <a:pPr algn="ctr" fontAlgn="ctr"/>
                      <a:r>
                        <a:rPr lang="es-PE" sz="800" b="0" i="0" u="none" strike="noStrike">
                          <a:solidFill>
                            <a:srgbClr val="000000"/>
                          </a:solidFill>
                          <a:effectLst/>
                          <a:latin typeface="Calibri" panose="020F0502020204030204" pitchFamily="34" charset="0"/>
                        </a:rPr>
                        <a:t>B977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800" b="0" i="0" u="none" strike="noStrike" dirty="0">
                          <a:solidFill>
                            <a:srgbClr val="000000"/>
                          </a:solidFill>
                          <a:effectLst/>
                          <a:latin typeface="Calibri" panose="020F0502020204030204" pitchFamily="34" charset="0"/>
                        </a:rPr>
                        <a:t>PAPILOMA VIRUS HUMANO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bl>
          </a:graphicData>
        </a:graphic>
      </p:graphicFrame>
      <p:sp>
        <p:nvSpPr>
          <p:cNvPr id="12" name="Rectángulo redondeado 17">
            <a:extLst>
              <a:ext uri="{FF2B5EF4-FFF2-40B4-BE49-F238E27FC236}">
                <a16:creationId xmlns:a16="http://schemas.microsoft.com/office/drawing/2014/main" id="{2B7F8FB4-0816-AF8A-AB68-97B4BD5453B3}"/>
              </a:ext>
            </a:extLst>
          </p:cNvPr>
          <p:cNvSpPr/>
          <p:nvPr/>
        </p:nvSpPr>
        <p:spPr>
          <a:xfrm>
            <a:off x="4445043" y="4502947"/>
            <a:ext cx="4729693" cy="984301"/>
          </a:xfrm>
          <a:prstGeom prst="roundRect">
            <a:avLst/>
          </a:prstGeom>
          <a:solidFill>
            <a:srgbClr val="1E8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p>
        </p:txBody>
      </p:sp>
      <p:sp>
        <p:nvSpPr>
          <p:cNvPr id="13" name="Rectángulo 12">
            <a:extLst>
              <a:ext uri="{FF2B5EF4-FFF2-40B4-BE49-F238E27FC236}">
                <a16:creationId xmlns:a16="http://schemas.microsoft.com/office/drawing/2014/main" id="{E65AB222-4FF0-3DC2-5121-7222C16B0AF6}"/>
              </a:ext>
            </a:extLst>
          </p:cNvPr>
          <p:cNvSpPr/>
          <p:nvPr/>
        </p:nvSpPr>
        <p:spPr>
          <a:xfrm>
            <a:off x="4445043" y="4509295"/>
            <a:ext cx="4877507" cy="1133131"/>
          </a:xfrm>
          <a:prstGeom prst="rect">
            <a:avLst/>
          </a:prstGeom>
          <a:noFill/>
        </p:spPr>
        <p:txBody>
          <a:bodyPr wrap="square">
            <a:spAutoFit/>
          </a:bodyPr>
          <a:lstStyle/>
          <a:p>
            <a:pPr lvl="0"/>
            <a:r>
              <a:rPr lang="es-MX" sz="1100" b="1" dirty="0">
                <a:solidFill>
                  <a:schemeClr val="bg1"/>
                </a:solidFill>
              </a:rPr>
              <a:t>En Lab en el segundo casillero registre:</a:t>
            </a:r>
          </a:p>
          <a:p>
            <a:pPr lvl="0"/>
            <a:endParaRPr lang="es-MX" sz="1100" b="1" dirty="0">
              <a:solidFill>
                <a:schemeClr val="bg1"/>
              </a:solidFill>
            </a:endParaRPr>
          </a:p>
          <a:p>
            <a:pPr marL="342900" lvl="0" indent="-342900" algn="just">
              <a:lnSpc>
                <a:spcPct val="115000"/>
              </a:lnSpc>
              <a:buFont typeface="Wingdings" panose="05000000000000000000" pitchFamily="2" charset="2"/>
              <a:buChar char=""/>
            </a:pPr>
            <a:r>
              <a:rPr lang="es-PE" sz="1100" b="1" dirty="0">
                <a:solidFill>
                  <a:schemeClr val="bg1"/>
                </a:solidFill>
              </a:rPr>
              <a:t>N = colposcopia sin imágenes colposcópicas anormales - ICA.</a:t>
            </a:r>
          </a:p>
          <a:p>
            <a:pPr marL="342900" lvl="0" indent="-342900" algn="just">
              <a:lnSpc>
                <a:spcPct val="115000"/>
              </a:lnSpc>
              <a:spcAft>
                <a:spcPts val="1000"/>
              </a:spcAft>
              <a:buFont typeface="Wingdings" panose="05000000000000000000" pitchFamily="2" charset="2"/>
              <a:buChar char=""/>
            </a:pPr>
            <a:r>
              <a:rPr lang="es-PE" sz="1100" b="1" dirty="0">
                <a:solidFill>
                  <a:schemeClr val="bg1"/>
                </a:solidFill>
              </a:rPr>
              <a:t>A = colposcopia con imágenes colposcópicas anormales - ICA.</a:t>
            </a:r>
          </a:p>
          <a:p>
            <a:pPr algn="ctr"/>
            <a:endParaRPr lang="es-PE" sz="1200" dirty="0">
              <a:solidFill>
                <a:schemeClr val="bg1"/>
              </a:solidFill>
            </a:endParaRPr>
          </a:p>
        </p:txBody>
      </p:sp>
    </p:spTree>
    <p:extLst>
      <p:ext uri="{BB962C8B-B14F-4D97-AF65-F5344CB8AC3E}">
        <p14:creationId xmlns:p14="http://schemas.microsoft.com/office/powerpoint/2010/main" val="14232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anim calcmode="lin" valueType="num">
                                      <p:cBhvr>
                                        <p:cTn id="8" dur="1000" fill="hold"/>
                                        <p:tgtEl>
                                          <p:spTgt spid="324"/>
                                        </p:tgtEl>
                                        <p:attrNameLst>
                                          <p:attrName>ppt_x</p:attrName>
                                        </p:attrNameLst>
                                      </p:cBhvr>
                                      <p:tavLst>
                                        <p:tav tm="0">
                                          <p:val>
                                            <p:strVal val="#ppt_x"/>
                                          </p:val>
                                        </p:tav>
                                        <p:tav tm="100000">
                                          <p:val>
                                            <p:strVal val="#ppt_x"/>
                                          </p:val>
                                        </p:tav>
                                      </p:tavLst>
                                    </p:anim>
                                    <p:anim calcmode="lin" valueType="num">
                                      <p:cBhvr>
                                        <p:cTn id="9" dur="1000" fill="hold"/>
                                        <p:tgtEl>
                                          <p:spTgt spid="3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26"/>
                                        </p:tgtEl>
                                        <p:attrNameLst>
                                          <p:attrName>style.visibility</p:attrName>
                                        </p:attrNameLst>
                                      </p:cBhvr>
                                      <p:to>
                                        <p:strVal val="visible"/>
                                      </p:to>
                                    </p:set>
                                    <p:animEffect transition="in" filter="circle(in)">
                                      <p:cBhvr>
                                        <p:cTn id="14" dur="2000"/>
                                        <p:tgtEl>
                                          <p:spTgt spid="3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5"/>
                                        </p:tgtEl>
                                        <p:attrNameLst>
                                          <p:attrName>style.visibility</p:attrName>
                                        </p:attrNameLst>
                                      </p:cBhvr>
                                      <p:to>
                                        <p:strVal val="visible"/>
                                      </p:to>
                                    </p:set>
                                    <p:animEffect transition="in" filter="fade">
                                      <p:cBhvr>
                                        <p:cTn id="19" dur="1000"/>
                                        <p:tgtEl>
                                          <p:spTgt spid="32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heel(1)">
                                      <p:cBhvr>
                                        <p:cTn id="6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5" grpId="0" animBg="1"/>
      <p:bldP spid="6" grpId="0" animBg="1"/>
      <p:bldP spid="7" grpId="0" animBg="1"/>
      <p:bldP spid="8" grpId="0" animBg="1"/>
      <p:bldP spid="9" grpId="0" animBg="1"/>
      <p:bldP spid="1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7" name="Google Shape;337;p10"/>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38" name="Google Shape;338;p10"/>
          <p:cNvSpPr txBox="1"/>
          <p:nvPr/>
        </p:nvSpPr>
        <p:spPr>
          <a:xfrm>
            <a:off x="991288" y="1054390"/>
            <a:ext cx="6741338" cy="693296"/>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2385"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a:p>
            <a:pPr algn="ctr" defTabSz="838688">
              <a:lnSpc>
                <a:spcPct val="90000"/>
              </a:lnSpc>
              <a:buClr>
                <a:srgbClr val="000000"/>
              </a:buClr>
            </a:pPr>
            <a:endParaRPr sz="2385" b="1" kern="0" dirty="0">
              <a:solidFill>
                <a:srgbClr val="1E88E0"/>
              </a:solidFill>
              <a:latin typeface="Calibri"/>
              <a:ea typeface="Calibri"/>
              <a:cs typeface="Calibri"/>
              <a:sym typeface="Calibri"/>
            </a:endParaRPr>
          </a:p>
        </p:txBody>
      </p:sp>
      <p:sp>
        <p:nvSpPr>
          <p:cNvPr id="339" name="Google Shape;339;p10"/>
          <p:cNvSpPr/>
          <p:nvPr/>
        </p:nvSpPr>
        <p:spPr>
          <a:xfrm>
            <a:off x="991287" y="1755953"/>
            <a:ext cx="4004348" cy="282273"/>
          </a:xfrm>
          <a:prstGeom prst="rect">
            <a:avLst/>
          </a:prstGeom>
          <a:noFill/>
          <a:ln>
            <a:noFill/>
          </a:ln>
        </p:spPr>
        <p:txBody>
          <a:bodyPr spcFirstLastPara="1" wrap="square" lIns="83859" tIns="41918" rIns="83859" bIns="41918" anchor="t" anchorCtr="0">
            <a:spAutoFit/>
          </a:bodyPr>
          <a:lstStyle/>
          <a:p>
            <a:pPr marL="0" lvl="1" defTabSz="838688">
              <a:buClr>
                <a:srgbClr val="000000"/>
              </a:buClr>
            </a:pPr>
            <a:r>
              <a:rPr lang="es-PE" sz="1284" b="1" kern="0" dirty="0">
                <a:solidFill>
                  <a:srgbClr val="000000"/>
                </a:solidFill>
                <a:latin typeface="Calibri"/>
                <a:ea typeface="Calibri"/>
                <a:cs typeface="Calibri"/>
                <a:sym typeface="Calibri"/>
              </a:rPr>
              <a:t>Toma de Biopsia durante la Colposcopia</a:t>
            </a:r>
            <a:endParaRPr sz="1284" b="1" kern="0" dirty="0">
              <a:solidFill>
                <a:srgbClr val="000000"/>
              </a:solidFill>
              <a:latin typeface="Calibri"/>
              <a:ea typeface="Calibri"/>
              <a:cs typeface="Calibri"/>
              <a:sym typeface="Calibri"/>
            </a:endParaRPr>
          </a:p>
        </p:txBody>
      </p:sp>
      <p:pic>
        <p:nvPicPr>
          <p:cNvPr id="340" name="Google Shape;340;p10"/>
          <p:cNvPicPr preferRelativeResize="0"/>
          <p:nvPr/>
        </p:nvPicPr>
        <p:blipFill rotWithShape="1">
          <a:blip r:embed="rId4">
            <a:alphaModFix/>
          </a:blip>
          <a:srcRect/>
          <a:stretch/>
        </p:blipFill>
        <p:spPr>
          <a:xfrm>
            <a:off x="7338459" y="1023661"/>
            <a:ext cx="1632100" cy="1010104"/>
          </a:xfrm>
          <a:prstGeom prst="rect">
            <a:avLst/>
          </a:prstGeom>
          <a:noFill/>
          <a:ln>
            <a:noFill/>
          </a:ln>
        </p:spPr>
      </p:pic>
      <p:pic>
        <p:nvPicPr>
          <p:cNvPr id="2" name="Imagen 1"/>
          <p:cNvPicPr>
            <a:picLocks noChangeAspect="1"/>
          </p:cNvPicPr>
          <p:nvPr/>
        </p:nvPicPr>
        <p:blipFill>
          <a:blip r:embed="rId5"/>
          <a:stretch>
            <a:fillRect/>
          </a:stretch>
        </p:blipFill>
        <p:spPr>
          <a:xfrm>
            <a:off x="791856" y="2205961"/>
            <a:ext cx="7837687" cy="2036959"/>
          </a:xfrm>
          <a:prstGeom prst="rect">
            <a:avLst/>
          </a:prstGeom>
        </p:spPr>
      </p:pic>
      <p:pic>
        <p:nvPicPr>
          <p:cNvPr id="3" name="Imagen 2">
            <a:extLst>
              <a:ext uri="{FF2B5EF4-FFF2-40B4-BE49-F238E27FC236}">
                <a16:creationId xmlns:a16="http://schemas.microsoft.com/office/drawing/2014/main" id="{ACF6BB87-FBBF-72E4-A0DC-D40E6672004D}"/>
              </a:ext>
            </a:extLst>
          </p:cNvPr>
          <p:cNvPicPr>
            <a:picLocks noChangeAspect="1"/>
          </p:cNvPicPr>
          <p:nvPr/>
        </p:nvPicPr>
        <p:blipFill>
          <a:blip r:embed="rId6"/>
          <a:stretch>
            <a:fillRect/>
          </a:stretch>
        </p:blipFill>
        <p:spPr>
          <a:xfrm>
            <a:off x="8385402" y="5834339"/>
            <a:ext cx="1280271" cy="859611"/>
          </a:xfrm>
          <a:prstGeom prst="rect">
            <a:avLst/>
          </a:prstGeom>
        </p:spPr>
      </p:pic>
      <p:sp>
        <p:nvSpPr>
          <p:cNvPr id="4" name="Flecha: a la derecha 7">
            <a:extLst>
              <a:ext uri="{FF2B5EF4-FFF2-40B4-BE49-F238E27FC236}">
                <a16:creationId xmlns:a16="http://schemas.microsoft.com/office/drawing/2014/main" id="{2BA2D0BD-7E42-062F-0AC1-D35FFD81C318}"/>
              </a:ext>
            </a:extLst>
          </p:cNvPr>
          <p:cNvSpPr/>
          <p:nvPr/>
        </p:nvSpPr>
        <p:spPr>
          <a:xfrm flipH="1">
            <a:off x="8640282" y="3224440"/>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5" name="Elipse 4">
            <a:extLst>
              <a:ext uri="{FF2B5EF4-FFF2-40B4-BE49-F238E27FC236}">
                <a16:creationId xmlns:a16="http://schemas.microsoft.com/office/drawing/2014/main" id="{D2D6358E-5B74-D8D4-E43B-F196BB718926}"/>
              </a:ext>
            </a:extLst>
          </p:cNvPr>
          <p:cNvSpPr/>
          <p:nvPr/>
        </p:nvSpPr>
        <p:spPr>
          <a:xfrm>
            <a:off x="7067007" y="3907718"/>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6" name="Elipse 5">
            <a:extLst>
              <a:ext uri="{FF2B5EF4-FFF2-40B4-BE49-F238E27FC236}">
                <a16:creationId xmlns:a16="http://schemas.microsoft.com/office/drawing/2014/main" id="{FC6B6018-9366-FE22-BFA3-8127AFE19AB8}"/>
              </a:ext>
            </a:extLst>
          </p:cNvPr>
          <p:cNvSpPr/>
          <p:nvPr/>
        </p:nvSpPr>
        <p:spPr>
          <a:xfrm>
            <a:off x="7492429" y="355594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Flecha: a la derecha 7">
            <a:extLst>
              <a:ext uri="{FF2B5EF4-FFF2-40B4-BE49-F238E27FC236}">
                <a16:creationId xmlns:a16="http://schemas.microsoft.com/office/drawing/2014/main" id="{1E60ECF6-4A9C-64B4-1794-A7A1A8653784}"/>
              </a:ext>
            </a:extLst>
          </p:cNvPr>
          <p:cNvSpPr/>
          <p:nvPr/>
        </p:nvSpPr>
        <p:spPr>
          <a:xfrm flipH="1">
            <a:off x="8640280" y="3625184"/>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8" name="Flecha: a la derecha 7">
            <a:extLst>
              <a:ext uri="{FF2B5EF4-FFF2-40B4-BE49-F238E27FC236}">
                <a16:creationId xmlns:a16="http://schemas.microsoft.com/office/drawing/2014/main" id="{DEDE861D-8DD2-BC3D-7584-A2DD393B5EEE}"/>
              </a:ext>
            </a:extLst>
          </p:cNvPr>
          <p:cNvSpPr/>
          <p:nvPr/>
        </p:nvSpPr>
        <p:spPr>
          <a:xfrm flipH="1">
            <a:off x="8658851" y="399796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11" name="Elipse 10">
            <a:extLst>
              <a:ext uri="{FF2B5EF4-FFF2-40B4-BE49-F238E27FC236}">
                <a16:creationId xmlns:a16="http://schemas.microsoft.com/office/drawing/2014/main" id="{9D4DCD8A-6B3E-C6D6-4AF1-D74F678DFD1A}"/>
              </a:ext>
            </a:extLst>
          </p:cNvPr>
          <p:cNvSpPr/>
          <p:nvPr/>
        </p:nvSpPr>
        <p:spPr>
          <a:xfrm>
            <a:off x="7067007" y="3572516"/>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12" name="Elipse 11">
            <a:extLst>
              <a:ext uri="{FF2B5EF4-FFF2-40B4-BE49-F238E27FC236}">
                <a16:creationId xmlns:a16="http://schemas.microsoft.com/office/drawing/2014/main" id="{31630253-373A-5DD5-F187-9D19948F11BA}"/>
              </a:ext>
            </a:extLst>
          </p:cNvPr>
          <p:cNvSpPr/>
          <p:nvPr/>
        </p:nvSpPr>
        <p:spPr>
          <a:xfrm>
            <a:off x="6908689" y="3224440"/>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graphicFrame>
        <p:nvGraphicFramePr>
          <p:cNvPr id="13" name="Tabla 12">
            <a:extLst>
              <a:ext uri="{FF2B5EF4-FFF2-40B4-BE49-F238E27FC236}">
                <a16:creationId xmlns:a16="http://schemas.microsoft.com/office/drawing/2014/main" id="{2E224964-5F17-581C-5DC6-D7D3B3FA995C}"/>
              </a:ext>
            </a:extLst>
          </p:cNvPr>
          <p:cNvGraphicFramePr>
            <a:graphicFrameLocks noGrp="1"/>
          </p:cNvGraphicFramePr>
          <p:nvPr>
            <p:extLst>
              <p:ext uri="{D42A27DB-BD31-4B8C-83A1-F6EECF244321}">
                <p14:modId xmlns:p14="http://schemas.microsoft.com/office/powerpoint/2010/main" val="3106439233"/>
              </p:ext>
            </p:extLst>
          </p:nvPr>
        </p:nvGraphicFramePr>
        <p:xfrm>
          <a:off x="1048986" y="4386591"/>
          <a:ext cx="3028652" cy="1938809"/>
        </p:xfrm>
        <a:graphic>
          <a:graphicData uri="http://schemas.openxmlformats.org/drawingml/2006/table">
            <a:tbl>
              <a:tblPr/>
              <a:tblGrid>
                <a:gridCol w="868431">
                  <a:extLst>
                    <a:ext uri="{9D8B030D-6E8A-4147-A177-3AD203B41FA5}">
                      <a16:colId xmlns:a16="http://schemas.microsoft.com/office/drawing/2014/main" val="1438871476"/>
                    </a:ext>
                  </a:extLst>
                </a:gridCol>
                <a:gridCol w="2160221">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192661">
                <a:tc>
                  <a:txBody>
                    <a:bodyPr/>
                    <a:lstStyle/>
                    <a:p>
                      <a:pPr algn="ctr" fontAlgn="ctr"/>
                      <a:r>
                        <a:rPr lang="es-PE" sz="700" b="0" i="0" u="none" strike="noStrike" dirty="0">
                          <a:solidFill>
                            <a:srgbClr val="000000"/>
                          </a:solidFill>
                          <a:effectLst/>
                          <a:latin typeface="Calibri" panose="020F0502020204030204" pitchFamily="34" charset="0"/>
                        </a:rPr>
                        <a:t>N870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LEVE / NEOPLASIA INTRAEPITELIAL CERVICAL GRADO  1 (NIC1)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23349">
                <a:tc>
                  <a:txBody>
                    <a:bodyPr/>
                    <a:lstStyle/>
                    <a:p>
                      <a:pPr algn="ctr" fontAlgn="ctr"/>
                      <a:r>
                        <a:rPr lang="es-PE" sz="700" b="0" i="0" u="none" strike="noStrike">
                          <a:solidFill>
                            <a:srgbClr val="000000"/>
                          </a:solidFill>
                          <a:effectLst/>
                          <a:latin typeface="Calibri" panose="020F0502020204030204" pitchFamily="34" charset="0"/>
                        </a:rPr>
                        <a:t>N871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MODERADA / NEOPLASA INTRAEPITELIAL CERVICAL GRADO 2 (NIC2)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120623">
                <a:tc>
                  <a:txBody>
                    <a:bodyPr/>
                    <a:lstStyle/>
                    <a:p>
                      <a:pPr algn="ctr" fontAlgn="ctr"/>
                      <a:r>
                        <a:rPr lang="es-PE" sz="700" b="0" i="0" u="none" strike="noStrike" dirty="0">
                          <a:solidFill>
                            <a:srgbClr val="000000"/>
                          </a:solidFill>
                          <a:effectLst/>
                          <a:latin typeface="Calibri" panose="020F0502020204030204" pitchFamily="34" charset="0"/>
                        </a:rPr>
                        <a:t>N872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SEVERA/NEOPLASIA INTRAEPITELIAL CERVICAL GRADO 3 (NIC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184369">
                <a:tc>
                  <a:txBody>
                    <a:bodyPr/>
                    <a:lstStyle/>
                    <a:p>
                      <a:pPr algn="ctr" fontAlgn="ctr"/>
                      <a:r>
                        <a:rPr lang="es-PE" sz="700" b="0" i="0" u="none" strike="noStrike" dirty="0">
                          <a:solidFill>
                            <a:srgbClr val="000000"/>
                          </a:solidFill>
                          <a:effectLst/>
                          <a:latin typeface="Calibri" panose="020F0502020204030204" pitchFamily="34" charset="0"/>
                        </a:rPr>
                        <a:t>D069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CARCINOMA IN SITU DEL CUELLO DEL UTERO PARTE NO ESPECIFICADA / NEOPLASIA INTRAEPITELIAL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161269">
                <a:tc>
                  <a:txBody>
                    <a:bodyPr/>
                    <a:lstStyle/>
                    <a:p>
                      <a:pPr algn="ctr" fontAlgn="ctr"/>
                      <a:r>
                        <a:rPr lang="es-PE" sz="700" b="0" i="0" u="none" strike="noStrike" dirty="0">
                          <a:solidFill>
                            <a:srgbClr val="000000"/>
                          </a:solidFill>
                          <a:effectLst/>
                          <a:latin typeface="Calibri" panose="020F0502020204030204" pitchFamily="34" charset="0"/>
                        </a:rPr>
                        <a:t>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700" b="0" i="0" u="none" strike="noStrike" dirty="0">
                          <a:solidFill>
                            <a:srgbClr val="000000"/>
                          </a:solidFill>
                          <a:effectLst/>
                          <a:latin typeface="Calibri" panose="020F0502020204030204" pitchFamily="34" charset="0"/>
                        </a:rPr>
                        <a:t>TUMOR MALIGNO DEL CUELLO DEL UTERO SIN OTRA ESPECIFICACIÓN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168905">
                <a:tc>
                  <a:txBody>
                    <a:bodyPr/>
                    <a:lstStyle/>
                    <a:p>
                      <a:pPr algn="ctr" fontAlgn="ctr"/>
                      <a:r>
                        <a:rPr lang="es-PE" sz="700" b="0" i="0" u="none" strike="noStrike">
                          <a:solidFill>
                            <a:srgbClr val="000000"/>
                          </a:solidFill>
                          <a:effectLst/>
                          <a:latin typeface="Calibri" panose="020F0502020204030204" pitchFamily="34" charset="0"/>
                        </a:rPr>
                        <a:t>B977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PAPILOMA VIRUS HUMANO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r h="192100">
                <a:tc>
                  <a:txBody>
                    <a:bodyPr/>
                    <a:lstStyle/>
                    <a:p>
                      <a:pPr algn="ctr" fontAlgn="ctr"/>
                      <a:r>
                        <a:rPr lang="es-ES" sz="700" b="0" i="0" u="none" strike="noStrike" dirty="0">
                          <a:solidFill>
                            <a:srgbClr val="000000"/>
                          </a:solidFill>
                          <a:effectLst/>
                          <a:latin typeface="Calibri" panose="020F0502020204030204" pitchFamily="34" charset="0"/>
                        </a:rPr>
                        <a:t>58100</a:t>
                      </a:r>
                      <a:endParaRPr lang="es-PE" sz="7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700" b="0" i="0" u="none" strike="noStrike" dirty="0">
                          <a:solidFill>
                            <a:srgbClr val="000000"/>
                          </a:solidFill>
                          <a:effectLst/>
                          <a:latin typeface="Calibri" panose="020F0502020204030204" pitchFamily="34" charset="0"/>
                        </a:rPr>
                        <a:t>TOMA DE MUESTRA ENDOMETRIAL (BIOPSIA)</a:t>
                      </a:r>
                      <a:endParaRPr lang="es-PE" sz="7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28886"/>
                  </a:ext>
                </a:extLst>
              </a:tr>
              <a:tr h="285750">
                <a:tc>
                  <a:txBody>
                    <a:bodyPr/>
                    <a:lstStyle/>
                    <a:p>
                      <a:pPr algn="ctr" fontAlgn="ctr"/>
                      <a:r>
                        <a:rPr lang="es-ES" sz="700" b="0" i="0" u="none" strike="noStrike" dirty="0">
                          <a:solidFill>
                            <a:srgbClr val="000000"/>
                          </a:solidFill>
                          <a:effectLst/>
                          <a:latin typeface="Calibri" panose="020F0502020204030204" pitchFamily="34" charset="0"/>
                        </a:rPr>
                        <a:t>57500</a:t>
                      </a:r>
                      <a:endParaRPr lang="es-PE" sz="7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700" b="0" i="0" u="none" strike="noStrike" dirty="0">
                          <a:solidFill>
                            <a:srgbClr val="000000"/>
                          </a:solidFill>
                          <a:effectLst/>
                          <a:latin typeface="Calibri" panose="020F0502020204030204" pitchFamily="34" charset="0"/>
                        </a:rPr>
                        <a:t>BIOPSIA, UNA SOLA O VARIAS, O ESCISIÓN LOCAL DE LESIÓN,(BIOPSIA </a:t>
                      </a:r>
                      <a:r>
                        <a:rPr lang="es-MX" sz="700" b="0" i="0" u="none" strike="noStrike" dirty="0" err="1">
                          <a:solidFill>
                            <a:srgbClr val="000000"/>
                          </a:solidFill>
                          <a:effectLst/>
                          <a:latin typeface="Calibri" panose="020F0502020204030204" pitchFamily="34" charset="0"/>
                        </a:rPr>
                        <a:t>EXOCERVIX</a:t>
                      </a:r>
                      <a:r>
                        <a:rPr lang="es-MX" sz="700" b="0" i="0" u="none" strike="noStrike" dirty="0">
                          <a:solidFill>
                            <a:srgbClr val="000000"/>
                          </a:solidFill>
                          <a:effectLst/>
                          <a:latin typeface="Calibri" panose="020F0502020204030204" pitchFamily="34" charset="0"/>
                        </a:rPr>
                        <a:t>)</a:t>
                      </a:r>
                      <a:endParaRPr lang="es-PE" sz="7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114401"/>
                  </a:ext>
                </a:extLst>
              </a:tr>
            </a:tbl>
          </a:graphicData>
        </a:graphic>
      </p:graphicFrame>
      <p:sp>
        <p:nvSpPr>
          <p:cNvPr id="14" name="Rectángulo redondeado 17">
            <a:extLst>
              <a:ext uri="{FF2B5EF4-FFF2-40B4-BE49-F238E27FC236}">
                <a16:creationId xmlns:a16="http://schemas.microsoft.com/office/drawing/2014/main" id="{7C1EFF6A-95CE-7EF4-2003-15805E28DE60}"/>
              </a:ext>
            </a:extLst>
          </p:cNvPr>
          <p:cNvSpPr/>
          <p:nvPr/>
        </p:nvSpPr>
        <p:spPr>
          <a:xfrm>
            <a:off x="4361957" y="4648815"/>
            <a:ext cx="4729693" cy="984301"/>
          </a:xfrm>
          <a:prstGeom prst="roundRect">
            <a:avLst/>
          </a:prstGeom>
          <a:solidFill>
            <a:srgbClr val="1E8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200"/>
          </a:p>
        </p:txBody>
      </p:sp>
      <p:sp>
        <p:nvSpPr>
          <p:cNvPr id="15" name="Rectángulo 14">
            <a:extLst>
              <a:ext uri="{FF2B5EF4-FFF2-40B4-BE49-F238E27FC236}">
                <a16:creationId xmlns:a16="http://schemas.microsoft.com/office/drawing/2014/main" id="{220A0F78-C8A4-B758-9FA0-8654816FFEEF}"/>
              </a:ext>
            </a:extLst>
          </p:cNvPr>
          <p:cNvSpPr/>
          <p:nvPr/>
        </p:nvSpPr>
        <p:spPr>
          <a:xfrm>
            <a:off x="4343540" y="4709907"/>
            <a:ext cx="4877507" cy="1133131"/>
          </a:xfrm>
          <a:prstGeom prst="rect">
            <a:avLst/>
          </a:prstGeom>
          <a:noFill/>
        </p:spPr>
        <p:txBody>
          <a:bodyPr wrap="square">
            <a:spAutoFit/>
          </a:bodyPr>
          <a:lstStyle/>
          <a:p>
            <a:pPr lvl="0"/>
            <a:r>
              <a:rPr lang="es-MX" sz="1100" b="1" dirty="0">
                <a:solidFill>
                  <a:schemeClr val="bg1"/>
                </a:solidFill>
              </a:rPr>
              <a:t>En Lab en el segundo casillero registre:</a:t>
            </a:r>
          </a:p>
          <a:p>
            <a:pPr lvl="0"/>
            <a:endParaRPr lang="es-MX" sz="1100" b="1" dirty="0">
              <a:solidFill>
                <a:schemeClr val="bg1"/>
              </a:solidFill>
            </a:endParaRPr>
          </a:p>
          <a:p>
            <a:pPr marL="342900" lvl="0" indent="-342900" algn="just">
              <a:lnSpc>
                <a:spcPct val="115000"/>
              </a:lnSpc>
              <a:buFont typeface="Wingdings" panose="05000000000000000000" pitchFamily="2" charset="2"/>
              <a:buChar char=""/>
            </a:pPr>
            <a:r>
              <a:rPr lang="es-PE" sz="1100" b="1" dirty="0">
                <a:solidFill>
                  <a:schemeClr val="bg1"/>
                </a:solidFill>
              </a:rPr>
              <a:t>N = colposcopia sin imágenes colposcópicas anormales - ICA.</a:t>
            </a:r>
          </a:p>
          <a:p>
            <a:pPr marL="342900" lvl="0" indent="-342900" algn="just">
              <a:lnSpc>
                <a:spcPct val="115000"/>
              </a:lnSpc>
              <a:spcAft>
                <a:spcPts val="1000"/>
              </a:spcAft>
              <a:buFont typeface="Wingdings" panose="05000000000000000000" pitchFamily="2" charset="2"/>
              <a:buChar char=""/>
            </a:pPr>
            <a:r>
              <a:rPr lang="es-PE" sz="1100" b="1" dirty="0">
                <a:solidFill>
                  <a:schemeClr val="bg1"/>
                </a:solidFill>
              </a:rPr>
              <a:t>A = colposcopia con imágenes colposcópicas anormales - ICA.</a:t>
            </a:r>
          </a:p>
          <a:p>
            <a:pPr algn="ctr"/>
            <a:endParaRPr lang="es-PE" sz="1200" dirty="0">
              <a:solidFill>
                <a:schemeClr val="bg1"/>
              </a:solidFill>
            </a:endParaRPr>
          </a:p>
        </p:txBody>
      </p:sp>
    </p:spTree>
    <p:extLst>
      <p:ext uri="{BB962C8B-B14F-4D97-AF65-F5344CB8AC3E}">
        <p14:creationId xmlns:p14="http://schemas.microsoft.com/office/powerpoint/2010/main" val="35219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circle(in)">
                                      <p:cBhvr>
                                        <p:cTn id="7" dur="20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1000"/>
                                        <p:tgtEl>
                                          <p:spTgt spid="340"/>
                                        </p:tgtEl>
                                      </p:cBhvr>
                                    </p:animEffect>
                                    <p:anim calcmode="lin" valueType="num">
                                      <p:cBhvr>
                                        <p:cTn id="13" dur="1000" fill="hold"/>
                                        <p:tgtEl>
                                          <p:spTgt spid="340"/>
                                        </p:tgtEl>
                                        <p:attrNameLst>
                                          <p:attrName>ppt_x</p:attrName>
                                        </p:attrNameLst>
                                      </p:cBhvr>
                                      <p:tavLst>
                                        <p:tav tm="0">
                                          <p:val>
                                            <p:strVal val="#ppt_x"/>
                                          </p:val>
                                        </p:tav>
                                        <p:tav tm="100000">
                                          <p:val>
                                            <p:strVal val="#ppt_x"/>
                                          </p:val>
                                        </p:tav>
                                      </p:tavLst>
                                    </p:anim>
                                    <p:anim calcmode="lin" valueType="num">
                                      <p:cBhvr>
                                        <p:cTn id="14"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9"/>
                                        </p:tgtEl>
                                        <p:attrNameLst>
                                          <p:attrName>style.visibility</p:attrName>
                                        </p:attrNameLst>
                                      </p:cBhvr>
                                      <p:to>
                                        <p:strVal val="visible"/>
                                      </p:to>
                                    </p:set>
                                    <p:anim calcmode="lin" valueType="num">
                                      <p:cBhvr additive="base">
                                        <p:cTn id="19" dur="500" fill="hold"/>
                                        <p:tgtEl>
                                          <p:spTgt spid="339"/>
                                        </p:tgtEl>
                                        <p:attrNameLst>
                                          <p:attrName>ppt_x</p:attrName>
                                        </p:attrNameLst>
                                      </p:cBhvr>
                                      <p:tavLst>
                                        <p:tav tm="0">
                                          <p:val>
                                            <p:strVal val="#ppt_x"/>
                                          </p:val>
                                        </p:tav>
                                        <p:tav tm="100000">
                                          <p:val>
                                            <p:strVal val="#ppt_x"/>
                                          </p:val>
                                        </p:tav>
                                      </p:tavLst>
                                    </p:anim>
                                    <p:anim calcmode="lin" valueType="num">
                                      <p:cBhvr additive="base">
                                        <p:cTn id="20" dur="500" fill="hold"/>
                                        <p:tgtEl>
                                          <p:spTgt spid="3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circle(in)">
                                      <p:cBhvr>
                                        <p:cTn id="65" dur="2000"/>
                                        <p:tgtEl>
                                          <p:spTgt spid="15"/>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circle(in)">
                                      <p:cBhvr>
                                        <p:cTn id="68" dur="2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heel(1)">
                                      <p:cBhvr>
                                        <p:cTn id="7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339" grpId="0"/>
      <p:bldP spid="4" grpId="0" animBg="1"/>
      <p:bldP spid="5" grpId="0" animBg="1"/>
      <p:bldP spid="6" grpId="0" animBg="1"/>
      <p:bldP spid="7" grpId="0" animBg="1"/>
      <p:bldP spid="8" grpId="0" animBg="1"/>
      <p:bldP spid="11" grpId="0" animBg="1"/>
      <p:bldP spid="12" grpId="0" animBg="1"/>
      <p:bldP spid="14"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3" name="Google Shape;353;p11"/>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54" name="Google Shape;354;p11"/>
          <p:cNvSpPr txBox="1"/>
          <p:nvPr/>
        </p:nvSpPr>
        <p:spPr>
          <a:xfrm>
            <a:off x="544064" y="1109509"/>
            <a:ext cx="6889129" cy="693296"/>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2385"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a:p>
            <a:pPr algn="ctr" defTabSz="838688">
              <a:lnSpc>
                <a:spcPct val="90000"/>
              </a:lnSpc>
              <a:buClr>
                <a:srgbClr val="000000"/>
              </a:buClr>
            </a:pPr>
            <a:endParaRPr sz="2385" b="1" kern="0" dirty="0">
              <a:solidFill>
                <a:srgbClr val="1E88E0"/>
              </a:solidFill>
              <a:latin typeface="Calibri"/>
              <a:ea typeface="Calibri"/>
              <a:cs typeface="Calibri"/>
              <a:sym typeface="Calibri"/>
            </a:endParaRPr>
          </a:p>
        </p:txBody>
      </p:sp>
      <p:sp>
        <p:nvSpPr>
          <p:cNvPr id="355" name="Google Shape;355;p11"/>
          <p:cNvSpPr/>
          <p:nvPr/>
        </p:nvSpPr>
        <p:spPr>
          <a:xfrm>
            <a:off x="752313" y="1829651"/>
            <a:ext cx="4004348" cy="282273"/>
          </a:xfrm>
          <a:prstGeom prst="rect">
            <a:avLst/>
          </a:prstGeom>
          <a:noFill/>
          <a:ln>
            <a:noFill/>
          </a:ln>
        </p:spPr>
        <p:txBody>
          <a:bodyPr spcFirstLastPara="1" wrap="square" lIns="83859" tIns="41918" rIns="83859" bIns="41918" anchor="t" anchorCtr="0">
            <a:spAutoFit/>
          </a:bodyPr>
          <a:lstStyle/>
          <a:p>
            <a:pPr marL="0" lvl="1" defTabSz="838688">
              <a:buClr>
                <a:srgbClr val="000000"/>
              </a:buClr>
            </a:pPr>
            <a:r>
              <a:rPr lang="es-PE" sz="1284" b="1" kern="0" dirty="0">
                <a:solidFill>
                  <a:srgbClr val="000000"/>
                </a:solidFill>
                <a:latin typeface="Calibri"/>
                <a:ea typeface="Calibri"/>
                <a:cs typeface="Calibri"/>
                <a:sym typeface="Calibri"/>
              </a:rPr>
              <a:t>Lesiones Pre Malignas de Cuello Uterino con Ablación </a:t>
            </a:r>
            <a:endParaRPr sz="1390" kern="0" dirty="0">
              <a:solidFill>
                <a:srgbClr val="000000"/>
              </a:solidFill>
              <a:cs typeface="Arial"/>
              <a:sym typeface="Arial"/>
            </a:endParaRPr>
          </a:p>
        </p:txBody>
      </p:sp>
      <p:pic>
        <p:nvPicPr>
          <p:cNvPr id="356" name="Google Shape;356;p11"/>
          <p:cNvPicPr preferRelativeResize="0"/>
          <p:nvPr/>
        </p:nvPicPr>
        <p:blipFill rotWithShape="1">
          <a:blip r:embed="rId4">
            <a:alphaModFix/>
          </a:blip>
          <a:srcRect/>
          <a:stretch/>
        </p:blipFill>
        <p:spPr>
          <a:xfrm>
            <a:off x="7338459" y="1023661"/>
            <a:ext cx="1632100" cy="1010104"/>
          </a:xfrm>
          <a:prstGeom prst="rect">
            <a:avLst/>
          </a:prstGeom>
          <a:noFill/>
          <a:ln>
            <a:noFill/>
          </a:ln>
        </p:spPr>
      </p:pic>
      <p:pic>
        <p:nvPicPr>
          <p:cNvPr id="2" name="Imagen 1"/>
          <p:cNvPicPr>
            <a:picLocks noChangeAspect="1"/>
          </p:cNvPicPr>
          <p:nvPr/>
        </p:nvPicPr>
        <p:blipFill>
          <a:blip r:embed="rId5"/>
          <a:stretch>
            <a:fillRect/>
          </a:stretch>
        </p:blipFill>
        <p:spPr>
          <a:xfrm>
            <a:off x="752313" y="2265140"/>
            <a:ext cx="8138299" cy="2046114"/>
          </a:xfrm>
          <a:prstGeom prst="rect">
            <a:avLst/>
          </a:prstGeom>
        </p:spPr>
      </p:pic>
      <p:pic>
        <p:nvPicPr>
          <p:cNvPr id="3" name="Imagen 2">
            <a:extLst>
              <a:ext uri="{FF2B5EF4-FFF2-40B4-BE49-F238E27FC236}">
                <a16:creationId xmlns:a16="http://schemas.microsoft.com/office/drawing/2014/main" id="{707DA4DE-7B0E-4A53-4EF0-2A660775C8E5}"/>
              </a:ext>
            </a:extLst>
          </p:cNvPr>
          <p:cNvPicPr>
            <a:picLocks noChangeAspect="1"/>
          </p:cNvPicPr>
          <p:nvPr/>
        </p:nvPicPr>
        <p:blipFill>
          <a:blip r:embed="rId6"/>
          <a:stretch>
            <a:fillRect/>
          </a:stretch>
        </p:blipFill>
        <p:spPr>
          <a:xfrm>
            <a:off x="8454558" y="5834339"/>
            <a:ext cx="1280271" cy="859611"/>
          </a:xfrm>
          <a:prstGeom prst="rect">
            <a:avLst/>
          </a:prstGeom>
        </p:spPr>
      </p:pic>
      <p:sp>
        <p:nvSpPr>
          <p:cNvPr id="4" name="Flecha: a la derecha 7">
            <a:extLst>
              <a:ext uri="{FF2B5EF4-FFF2-40B4-BE49-F238E27FC236}">
                <a16:creationId xmlns:a16="http://schemas.microsoft.com/office/drawing/2014/main" id="{BEF4AD29-C4DA-017E-ABB0-0047837DC6BA}"/>
              </a:ext>
            </a:extLst>
          </p:cNvPr>
          <p:cNvSpPr/>
          <p:nvPr/>
        </p:nvSpPr>
        <p:spPr>
          <a:xfrm flipH="1">
            <a:off x="8902694" y="3288197"/>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5" name="Elipse 4">
            <a:extLst>
              <a:ext uri="{FF2B5EF4-FFF2-40B4-BE49-F238E27FC236}">
                <a16:creationId xmlns:a16="http://schemas.microsoft.com/office/drawing/2014/main" id="{5AAF6353-C5DD-B92A-1515-B00014B13478}"/>
              </a:ext>
            </a:extLst>
          </p:cNvPr>
          <p:cNvSpPr/>
          <p:nvPr/>
        </p:nvSpPr>
        <p:spPr>
          <a:xfrm>
            <a:off x="7116557" y="3277446"/>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6" name="Elipse 5">
            <a:extLst>
              <a:ext uri="{FF2B5EF4-FFF2-40B4-BE49-F238E27FC236}">
                <a16:creationId xmlns:a16="http://schemas.microsoft.com/office/drawing/2014/main" id="{C2220BCF-51C3-8F72-D10C-9ABE011DCAC0}"/>
              </a:ext>
            </a:extLst>
          </p:cNvPr>
          <p:cNvSpPr/>
          <p:nvPr/>
        </p:nvSpPr>
        <p:spPr>
          <a:xfrm>
            <a:off x="7274875" y="3648066"/>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Flecha: a la derecha 7">
            <a:extLst>
              <a:ext uri="{FF2B5EF4-FFF2-40B4-BE49-F238E27FC236}">
                <a16:creationId xmlns:a16="http://schemas.microsoft.com/office/drawing/2014/main" id="{75823121-D5C8-020B-34BA-8CA69EE93D98}"/>
              </a:ext>
            </a:extLst>
          </p:cNvPr>
          <p:cNvSpPr/>
          <p:nvPr/>
        </p:nvSpPr>
        <p:spPr>
          <a:xfrm flipH="1">
            <a:off x="8902693" y="364806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graphicFrame>
        <p:nvGraphicFramePr>
          <p:cNvPr id="8" name="Tabla 7">
            <a:extLst>
              <a:ext uri="{FF2B5EF4-FFF2-40B4-BE49-F238E27FC236}">
                <a16:creationId xmlns:a16="http://schemas.microsoft.com/office/drawing/2014/main" id="{4AA3A911-E211-105F-DDFF-49DDE1D56CD0}"/>
              </a:ext>
            </a:extLst>
          </p:cNvPr>
          <p:cNvGraphicFramePr>
            <a:graphicFrameLocks noGrp="1"/>
          </p:cNvGraphicFramePr>
          <p:nvPr>
            <p:extLst>
              <p:ext uri="{D42A27DB-BD31-4B8C-83A1-F6EECF244321}">
                <p14:modId xmlns:p14="http://schemas.microsoft.com/office/powerpoint/2010/main" val="544200494"/>
              </p:ext>
            </p:extLst>
          </p:nvPr>
        </p:nvGraphicFramePr>
        <p:xfrm>
          <a:off x="3307136" y="4464470"/>
          <a:ext cx="3028652" cy="1938809"/>
        </p:xfrm>
        <a:graphic>
          <a:graphicData uri="http://schemas.openxmlformats.org/drawingml/2006/table">
            <a:tbl>
              <a:tblPr/>
              <a:tblGrid>
                <a:gridCol w="868431">
                  <a:extLst>
                    <a:ext uri="{9D8B030D-6E8A-4147-A177-3AD203B41FA5}">
                      <a16:colId xmlns:a16="http://schemas.microsoft.com/office/drawing/2014/main" val="1438871476"/>
                    </a:ext>
                  </a:extLst>
                </a:gridCol>
                <a:gridCol w="2160221">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192661">
                <a:tc>
                  <a:txBody>
                    <a:bodyPr/>
                    <a:lstStyle/>
                    <a:p>
                      <a:pPr algn="ctr" fontAlgn="ctr"/>
                      <a:r>
                        <a:rPr lang="es-PE" sz="700" b="0" i="0" u="none" strike="noStrike" dirty="0">
                          <a:solidFill>
                            <a:srgbClr val="000000"/>
                          </a:solidFill>
                          <a:effectLst/>
                          <a:latin typeface="Calibri" panose="020F0502020204030204" pitchFamily="34" charset="0"/>
                        </a:rPr>
                        <a:t>N870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LEVE / NEOPLASIA INTRAEPITELIAL CERVICAL GRADO  1 (NIC1)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23349">
                <a:tc>
                  <a:txBody>
                    <a:bodyPr/>
                    <a:lstStyle/>
                    <a:p>
                      <a:pPr algn="ctr" fontAlgn="ctr"/>
                      <a:r>
                        <a:rPr lang="es-PE" sz="700" b="0" i="0" u="none" strike="noStrike">
                          <a:solidFill>
                            <a:srgbClr val="000000"/>
                          </a:solidFill>
                          <a:effectLst/>
                          <a:latin typeface="Calibri" panose="020F0502020204030204" pitchFamily="34" charset="0"/>
                        </a:rPr>
                        <a:t>N871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MODERADA / NEOPLASA INTRAEPITELIAL CERVICAL GRADO 2 (NIC2)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120623">
                <a:tc>
                  <a:txBody>
                    <a:bodyPr/>
                    <a:lstStyle/>
                    <a:p>
                      <a:pPr algn="ctr" fontAlgn="ctr"/>
                      <a:r>
                        <a:rPr lang="es-PE" sz="700" b="0" i="0" u="none" strike="noStrike" dirty="0">
                          <a:solidFill>
                            <a:srgbClr val="000000"/>
                          </a:solidFill>
                          <a:effectLst/>
                          <a:latin typeface="Calibri" panose="020F0502020204030204" pitchFamily="34" charset="0"/>
                        </a:rPr>
                        <a:t>N872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SEVERA/NEOPLASIA INTRAEPITELIAL CERVICAL GRADO 3 (NIC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184369">
                <a:tc>
                  <a:txBody>
                    <a:bodyPr/>
                    <a:lstStyle/>
                    <a:p>
                      <a:pPr algn="ctr" fontAlgn="ctr"/>
                      <a:r>
                        <a:rPr lang="es-PE" sz="700" b="0" i="0" u="none" strike="noStrike" dirty="0">
                          <a:solidFill>
                            <a:srgbClr val="000000"/>
                          </a:solidFill>
                          <a:effectLst/>
                          <a:latin typeface="Calibri" panose="020F0502020204030204" pitchFamily="34" charset="0"/>
                        </a:rPr>
                        <a:t>D069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CARCINOMA IN SITU DEL CUELLO DEL UTERO PARTE NO ESPECIFICADA / NEOPLASIA INTRAEPITELIAL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161269">
                <a:tc>
                  <a:txBody>
                    <a:bodyPr/>
                    <a:lstStyle/>
                    <a:p>
                      <a:pPr algn="ctr" fontAlgn="ctr"/>
                      <a:r>
                        <a:rPr lang="es-PE" sz="700" b="0" i="0" u="none" strike="noStrike" dirty="0">
                          <a:solidFill>
                            <a:srgbClr val="000000"/>
                          </a:solidFill>
                          <a:effectLst/>
                          <a:latin typeface="Calibri" panose="020F0502020204030204" pitchFamily="34" charset="0"/>
                        </a:rPr>
                        <a:t>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700" b="0" i="0" u="none" strike="noStrike" dirty="0">
                          <a:solidFill>
                            <a:srgbClr val="000000"/>
                          </a:solidFill>
                          <a:effectLst/>
                          <a:latin typeface="Calibri" panose="020F0502020204030204" pitchFamily="34" charset="0"/>
                        </a:rPr>
                        <a:t>TUMOR MALIGNO DEL CUELLO DEL UTERO SIN OTRA ESPECIFICACIÓN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168905">
                <a:tc>
                  <a:txBody>
                    <a:bodyPr/>
                    <a:lstStyle/>
                    <a:p>
                      <a:pPr algn="ctr" fontAlgn="ctr"/>
                      <a:r>
                        <a:rPr lang="es-PE" sz="700" b="0" i="0" u="none" strike="noStrike">
                          <a:solidFill>
                            <a:srgbClr val="000000"/>
                          </a:solidFill>
                          <a:effectLst/>
                          <a:latin typeface="Calibri" panose="020F0502020204030204" pitchFamily="34" charset="0"/>
                        </a:rPr>
                        <a:t>B977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PAPILOMA VIRUS HUMANO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r h="192100">
                <a:tc>
                  <a:txBody>
                    <a:bodyPr/>
                    <a:lstStyle/>
                    <a:p>
                      <a:pPr algn="ctr" fontAlgn="ctr"/>
                      <a:r>
                        <a:rPr lang="es-ES" sz="700" b="0" i="0" u="none" strike="noStrike" dirty="0">
                          <a:solidFill>
                            <a:srgbClr val="000000"/>
                          </a:solidFill>
                          <a:effectLst/>
                          <a:latin typeface="Calibri" panose="020F0502020204030204" pitchFamily="34" charset="0"/>
                        </a:rPr>
                        <a:t>57510</a:t>
                      </a:r>
                      <a:endParaRPr lang="es-PE" sz="7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CAUTERIZACIÓN ELÉCTRICA O TÉRMICA DEL CÉRVIX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28886"/>
                  </a:ext>
                </a:extLst>
              </a:tr>
              <a:tr h="285750">
                <a:tc>
                  <a:txBody>
                    <a:bodyPr/>
                    <a:lstStyle/>
                    <a:p>
                      <a:pPr marR="0" algn="ctr" rtl="0" fontAlgn="ctr">
                        <a:lnSpc>
                          <a:spcPct val="100000"/>
                        </a:lnSpc>
                        <a:spcBef>
                          <a:spcPts val="0"/>
                        </a:spcBef>
                        <a:spcAft>
                          <a:spcPts val="0"/>
                        </a:spcAft>
                        <a:buClr>
                          <a:srgbClr val="000000"/>
                        </a:buClr>
                        <a:buFont typeface="Arial"/>
                      </a:pPr>
                      <a:r>
                        <a:rPr lang="es-PE" sz="700" b="0" i="0" u="none" strike="noStrike" cap="none" dirty="0">
                          <a:solidFill>
                            <a:srgbClr val="000000"/>
                          </a:solidFill>
                          <a:effectLst/>
                          <a:latin typeface="Calibri" panose="020F0502020204030204" pitchFamily="34" charset="0"/>
                          <a:ea typeface="+mn-ea"/>
                          <a:cs typeface="+mn-cs"/>
                          <a:sym typeface="Arial"/>
                        </a:rPr>
                        <a:t>57511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l" rtl="0" fontAlgn="ctr">
                        <a:lnSpc>
                          <a:spcPct val="100000"/>
                        </a:lnSpc>
                        <a:spcBef>
                          <a:spcPts val="0"/>
                        </a:spcBef>
                        <a:spcAft>
                          <a:spcPts val="0"/>
                        </a:spcAft>
                        <a:buClr>
                          <a:srgbClr val="000000"/>
                        </a:buClr>
                        <a:buFont typeface="Arial"/>
                      </a:pPr>
                      <a:r>
                        <a:rPr lang="es-MX" sz="700" b="0" i="0" u="none" strike="noStrike" cap="none" dirty="0">
                          <a:solidFill>
                            <a:srgbClr val="000000"/>
                          </a:solidFill>
                          <a:effectLst/>
                          <a:latin typeface="Calibri" panose="020F0502020204030204" pitchFamily="34" charset="0"/>
                          <a:ea typeface="+mn-ea"/>
                          <a:cs typeface="+mn-cs"/>
                          <a:sym typeface="Arial"/>
                        </a:rPr>
                        <a:t>CAUTERIZACIÓN DE CÉRVIX CON CRIOCAUTERIO INICIAL O REPETIDO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114401"/>
                  </a:ext>
                </a:extLst>
              </a:tr>
            </a:tbl>
          </a:graphicData>
        </a:graphic>
      </p:graphicFrame>
    </p:spTree>
    <p:extLst>
      <p:ext uri="{BB962C8B-B14F-4D97-AF65-F5344CB8AC3E}">
        <p14:creationId xmlns:p14="http://schemas.microsoft.com/office/powerpoint/2010/main" val="27941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fill="hold"/>
                                        <p:tgtEl>
                                          <p:spTgt spid="354"/>
                                        </p:tgtEl>
                                        <p:attrNameLst>
                                          <p:attrName>ppt_x</p:attrName>
                                        </p:attrNameLst>
                                      </p:cBhvr>
                                      <p:tavLst>
                                        <p:tav tm="0">
                                          <p:val>
                                            <p:strVal val="#ppt_x"/>
                                          </p:val>
                                        </p:tav>
                                        <p:tav tm="100000">
                                          <p:val>
                                            <p:strVal val="#ppt_x"/>
                                          </p:val>
                                        </p:tav>
                                      </p:tavLst>
                                    </p:anim>
                                    <p:anim calcmode="lin" valueType="num">
                                      <p:cBhvr additive="base">
                                        <p:cTn id="8" dur="500" fill="hold"/>
                                        <p:tgtEl>
                                          <p:spTgt spid="3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56"/>
                                        </p:tgtEl>
                                        <p:attrNameLst>
                                          <p:attrName>style.visibility</p:attrName>
                                        </p:attrNameLst>
                                      </p:cBhvr>
                                      <p:to>
                                        <p:strVal val="visible"/>
                                      </p:to>
                                    </p:set>
                                    <p:animEffect transition="in" filter="circle(in)">
                                      <p:cBhvr>
                                        <p:cTn id="13" dur="2000"/>
                                        <p:tgtEl>
                                          <p:spTgt spid="3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5"/>
                                        </p:tgtEl>
                                        <p:attrNameLst>
                                          <p:attrName>style.visibility</p:attrName>
                                        </p:attrNameLst>
                                      </p:cBhvr>
                                      <p:to>
                                        <p:strVal val="visible"/>
                                      </p:to>
                                    </p:set>
                                    <p:animEffect transition="in" filter="fade">
                                      <p:cBhvr>
                                        <p:cTn id="18" dur="1000"/>
                                        <p:tgtEl>
                                          <p:spTgt spid="35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4" grpId="0" animBg="1"/>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9" name="Google Shape;369;p12"/>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370" name="Google Shape;370;p12"/>
          <p:cNvSpPr txBox="1"/>
          <p:nvPr/>
        </p:nvSpPr>
        <p:spPr>
          <a:xfrm>
            <a:off x="642144" y="1156440"/>
            <a:ext cx="6655315" cy="589743"/>
          </a:xfrm>
          <a:prstGeom prst="rect">
            <a:avLst/>
          </a:prstGeom>
          <a:noFill/>
          <a:ln>
            <a:noFill/>
          </a:ln>
        </p:spPr>
        <p:txBody>
          <a:bodyPr spcFirstLastPara="1" wrap="square" lIns="83859" tIns="41918" rIns="83859" bIns="41918" anchor="t" anchorCtr="0">
            <a:noAutofit/>
          </a:bodyPr>
          <a:lstStyle/>
          <a:p>
            <a:pPr algn="ctr" defTabSz="838688">
              <a:lnSpc>
                <a:spcPct val="90000"/>
              </a:lnSpc>
              <a:buClr>
                <a:srgbClr val="000000"/>
              </a:buClr>
            </a:pPr>
            <a:r>
              <a:rPr lang="es-PE" sz="2385" b="1" kern="0" dirty="0">
                <a:solidFill>
                  <a:srgbClr val="1E88E0"/>
                </a:solidFill>
                <a:latin typeface="Calibri"/>
                <a:ea typeface="Calibri"/>
                <a:cs typeface="Calibri"/>
                <a:sym typeface="Calibri"/>
              </a:rPr>
              <a:t>MANEJO DE LESIONES PRE MALIGNAS DE CANCER DE CUELLO UTERINO</a:t>
            </a:r>
            <a:endParaRPr sz="1390" kern="0" dirty="0">
              <a:solidFill>
                <a:srgbClr val="000000"/>
              </a:solidFill>
              <a:cs typeface="Arial"/>
              <a:sym typeface="Arial"/>
            </a:endParaRPr>
          </a:p>
          <a:p>
            <a:pPr algn="ctr" defTabSz="838688">
              <a:lnSpc>
                <a:spcPct val="90000"/>
              </a:lnSpc>
              <a:buClr>
                <a:srgbClr val="000000"/>
              </a:buClr>
            </a:pPr>
            <a:endParaRPr sz="1284" b="1" kern="0" dirty="0">
              <a:solidFill>
                <a:srgbClr val="000000"/>
              </a:solidFill>
              <a:latin typeface="Calibri"/>
              <a:ea typeface="Calibri"/>
              <a:cs typeface="Calibri"/>
              <a:sym typeface="Calibri"/>
            </a:endParaRPr>
          </a:p>
        </p:txBody>
      </p:sp>
      <p:sp>
        <p:nvSpPr>
          <p:cNvPr id="371" name="Google Shape;371;p12"/>
          <p:cNvSpPr/>
          <p:nvPr/>
        </p:nvSpPr>
        <p:spPr>
          <a:xfrm>
            <a:off x="760767" y="1892628"/>
            <a:ext cx="4741298" cy="282273"/>
          </a:xfrm>
          <a:prstGeom prst="rect">
            <a:avLst/>
          </a:prstGeom>
          <a:noFill/>
          <a:ln>
            <a:noFill/>
          </a:ln>
        </p:spPr>
        <p:txBody>
          <a:bodyPr spcFirstLastPara="1" wrap="square" lIns="83859" tIns="41918" rIns="83859" bIns="41918" anchor="t" anchorCtr="0">
            <a:spAutoFit/>
          </a:bodyPr>
          <a:lstStyle/>
          <a:p>
            <a:pPr marL="0" lvl="1" defTabSz="838688">
              <a:buClr>
                <a:srgbClr val="000000"/>
              </a:buClr>
            </a:pPr>
            <a:r>
              <a:rPr lang="es-PE" sz="1284" b="1" kern="0" dirty="0">
                <a:solidFill>
                  <a:srgbClr val="000000"/>
                </a:solidFill>
                <a:latin typeface="Calibri"/>
                <a:ea typeface="Calibri"/>
                <a:cs typeface="Calibri"/>
                <a:sym typeface="Calibri"/>
              </a:rPr>
              <a:t>Lesiones Pre Malignas de Cuello Uterino con Tratamiento Escisional </a:t>
            </a:r>
            <a:endParaRPr sz="1390" kern="0" dirty="0">
              <a:solidFill>
                <a:srgbClr val="000000"/>
              </a:solidFill>
              <a:cs typeface="Arial"/>
              <a:sym typeface="Arial"/>
            </a:endParaRPr>
          </a:p>
        </p:txBody>
      </p:sp>
      <p:pic>
        <p:nvPicPr>
          <p:cNvPr id="373" name="Google Shape;373;p12"/>
          <p:cNvPicPr preferRelativeResize="0"/>
          <p:nvPr/>
        </p:nvPicPr>
        <p:blipFill rotWithShape="1">
          <a:blip r:embed="rId4">
            <a:alphaModFix/>
          </a:blip>
          <a:srcRect/>
          <a:stretch/>
        </p:blipFill>
        <p:spPr>
          <a:xfrm>
            <a:off x="7338459" y="1023661"/>
            <a:ext cx="1632100" cy="1010104"/>
          </a:xfrm>
          <a:prstGeom prst="rect">
            <a:avLst/>
          </a:prstGeom>
          <a:noFill/>
          <a:ln>
            <a:noFill/>
          </a:ln>
        </p:spPr>
      </p:pic>
      <p:pic>
        <p:nvPicPr>
          <p:cNvPr id="2" name="Imagen 1"/>
          <p:cNvPicPr>
            <a:picLocks noChangeAspect="1"/>
          </p:cNvPicPr>
          <p:nvPr/>
        </p:nvPicPr>
        <p:blipFill>
          <a:blip r:embed="rId5"/>
          <a:stretch>
            <a:fillRect/>
          </a:stretch>
        </p:blipFill>
        <p:spPr>
          <a:xfrm>
            <a:off x="821571" y="2274888"/>
            <a:ext cx="7716502" cy="1961850"/>
          </a:xfrm>
          <a:prstGeom prst="rect">
            <a:avLst/>
          </a:prstGeom>
        </p:spPr>
      </p:pic>
      <p:pic>
        <p:nvPicPr>
          <p:cNvPr id="3" name="Imagen 2">
            <a:extLst>
              <a:ext uri="{FF2B5EF4-FFF2-40B4-BE49-F238E27FC236}">
                <a16:creationId xmlns:a16="http://schemas.microsoft.com/office/drawing/2014/main" id="{A0B1049E-1776-8FF4-950F-CFA0952C3CBE}"/>
              </a:ext>
            </a:extLst>
          </p:cNvPr>
          <p:cNvPicPr>
            <a:picLocks noChangeAspect="1"/>
          </p:cNvPicPr>
          <p:nvPr/>
        </p:nvPicPr>
        <p:blipFill>
          <a:blip r:embed="rId6"/>
          <a:stretch>
            <a:fillRect/>
          </a:stretch>
        </p:blipFill>
        <p:spPr>
          <a:xfrm>
            <a:off x="8330423" y="5834339"/>
            <a:ext cx="1280271" cy="859611"/>
          </a:xfrm>
          <a:prstGeom prst="rect">
            <a:avLst/>
          </a:prstGeom>
        </p:spPr>
      </p:pic>
      <p:sp>
        <p:nvSpPr>
          <p:cNvPr id="4" name="Flecha: a la derecha 7">
            <a:extLst>
              <a:ext uri="{FF2B5EF4-FFF2-40B4-BE49-F238E27FC236}">
                <a16:creationId xmlns:a16="http://schemas.microsoft.com/office/drawing/2014/main" id="{E2264111-18BF-5C0C-C254-F539093DB426}"/>
              </a:ext>
            </a:extLst>
          </p:cNvPr>
          <p:cNvSpPr/>
          <p:nvPr/>
        </p:nvSpPr>
        <p:spPr>
          <a:xfrm flipH="1">
            <a:off x="8561796" y="3358598"/>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sp>
        <p:nvSpPr>
          <p:cNvPr id="5" name="Elipse 4">
            <a:extLst>
              <a:ext uri="{FF2B5EF4-FFF2-40B4-BE49-F238E27FC236}">
                <a16:creationId xmlns:a16="http://schemas.microsoft.com/office/drawing/2014/main" id="{16E85C8A-B2CE-E554-1D2F-6D7121AA27AF}"/>
              </a:ext>
            </a:extLst>
          </p:cNvPr>
          <p:cNvSpPr/>
          <p:nvPr/>
        </p:nvSpPr>
        <p:spPr>
          <a:xfrm>
            <a:off x="6855092" y="3295683"/>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6" name="Elipse 5">
            <a:extLst>
              <a:ext uri="{FF2B5EF4-FFF2-40B4-BE49-F238E27FC236}">
                <a16:creationId xmlns:a16="http://schemas.microsoft.com/office/drawing/2014/main" id="{EDA12049-04C3-06B9-B745-09E7487227EA}"/>
              </a:ext>
            </a:extLst>
          </p:cNvPr>
          <p:cNvSpPr/>
          <p:nvPr/>
        </p:nvSpPr>
        <p:spPr>
          <a:xfrm>
            <a:off x="7013410" y="3681355"/>
            <a:ext cx="158318" cy="2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51"/>
          </a:p>
        </p:txBody>
      </p:sp>
      <p:sp>
        <p:nvSpPr>
          <p:cNvPr id="7" name="Flecha: a la derecha 7">
            <a:extLst>
              <a:ext uri="{FF2B5EF4-FFF2-40B4-BE49-F238E27FC236}">
                <a16:creationId xmlns:a16="http://schemas.microsoft.com/office/drawing/2014/main" id="{4CDA62F5-CD33-DB68-0E72-343F8EA1EA41}"/>
              </a:ext>
            </a:extLst>
          </p:cNvPr>
          <p:cNvSpPr/>
          <p:nvPr/>
        </p:nvSpPr>
        <p:spPr>
          <a:xfrm flipH="1">
            <a:off x="8588622" y="3722847"/>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75">
              <a:solidFill>
                <a:srgbClr val="FFFFFF"/>
              </a:solidFill>
            </a:endParaRPr>
          </a:p>
        </p:txBody>
      </p:sp>
      <p:graphicFrame>
        <p:nvGraphicFramePr>
          <p:cNvPr id="8" name="Tabla 7">
            <a:extLst>
              <a:ext uri="{FF2B5EF4-FFF2-40B4-BE49-F238E27FC236}">
                <a16:creationId xmlns:a16="http://schemas.microsoft.com/office/drawing/2014/main" id="{A0DE65E7-FEFE-B05E-1F80-159DF2969B15}"/>
              </a:ext>
            </a:extLst>
          </p:cNvPr>
          <p:cNvGraphicFramePr>
            <a:graphicFrameLocks noGrp="1"/>
          </p:cNvGraphicFramePr>
          <p:nvPr>
            <p:extLst>
              <p:ext uri="{D42A27DB-BD31-4B8C-83A1-F6EECF244321}">
                <p14:modId xmlns:p14="http://schemas.microsoft.com/office/powerpoint/2010/main" val="190704526"/>
              </p:ext>
            </p:extLst>
          </p:nvPr>
        </p:nvGraphicFramePr>
        <p:xfrm>
          <a:off x="3000470" y="4460562"/>
          <a:ext cx="3028652" cy="2120089"/>
        </p:xfrm>
        <a:graphic>
          <a:graphicData uri="http://schemas.openxmlformats.org/drawingml/2006/table">
            <a:tbl>
              <a:tblPr/>
              <a:tblGrid>
                <a:gridCol w="868431">
                  <a:extLst>
                    <a:ext uri="{9D8B030D-6E8A-4147-A177-3AD203B41FA5}">
                      <a16:colId xmlns:a16="http://schemas.microsoft.com/office/drawing/2014/main" val="1438871476"/>
                    </a:ext>
                  </a:extLst>
                </a:gridCol>
                <a:gridCol w="2160221">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192661">
                <a:tc>
                  <a:txBody>
                    <a:bodyPr/>
                    <a:lstStyle/>
                    <a:p>
                      <a:pPr algn="ctr" fontAlgn="ctr"/>
                      <a:r>
                        <a:rPr lang="es-PE" sz="700" b="0" i="0" u="none" strike="noStrike" dirty="0">
                          <a:solidFill>
                            <a:srgbClr val="000000"/>
                          </a:solidFill>
                          <a:effectLst/>
                          <a:latin typeface="Calibri" panose="020F0502020204030204" pitchFamily="34" charset="0"/>
                        </a:rPr>
                        <a:t>N870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LEVE / NEOPLASIA INTRAEPITELIAL CERVICAL GRADO  1 (NIC1)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23349">
                <a:tc>
                  <a:txBody>
                    <a:bodyPr/>
                    <a:lstStyle/>
                    <a:p>
                      <a:pPr algn="ctr" fontAlgn="ctr"/>
                      <a:r>
                        <a:rPr lang="es-PE" sz="700" b="0" i="0" u="none" strike="noStrike">
                          <a:solidFill>
                            <a:srgbClr val="000000"/>
                          </a:solidFill>
                          <a:effectLst/>
                          <a:latin typeface="Calibri" panose="020F0502020204030204" pitchFamily="34" charset="0"/>
                        </a:rPr>
                        <a:t>N871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MODERADA / NEOPLASA INTRAEPITELIAL CERVICAL GRADO 2 (NIC2)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120623">
                <a:tc>
                  <a:txBody>
                    <a:bodyPr/>
                    <a:lstStyle/>
                    <a:p>
                      <a:pPr algn="ctr" fontAlgn="ctr"/>
                      <a:r>
                        <a:rPr lang="es-PE" sz="700" b="0" i="0" u="none" strike="noStrike" dirty="0">
                          <a:solidFill>
                            <a:srgbClr val="000000"/>
                          </a:solidFill>
                          <a:effectLst/>
                          <a:latin typeface="Calibri" panose="020F0502020204030204" pitchFamily="34" charset="0"/>
                        </a:rPr>
                        <a:t>N872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DISPLASIA CERVICAL SEVERA/NEOPLASIA INTRAEPITELIAL CERVICAL GRADO 3 (NIC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184369">
                <a:tc>
                  <a:txBody>
                    <a:bodyPr/>
                    <a:lstStyle/>
                    <a:p>
                      <a:pPr algn="ctr" fontAlgn="ctr"/>
                      <a:r>
                        <a:rPr lang="es-PE" sz="700" b="0" i="0" u="none" strike="noStrike" dirty="0">
                          <a:solidFill>
                            <a:srgbClr val="000000"/>
                          </a:solidFill>
                          <a:effectLst/>
                          <a:latin typeface="Calibri" panose="020F0502020204030204" pitchFamily="34" charset="0"/>
                        </a:rPr>
                        <a:t>D069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CARCINOMA IN SITU DEL CUELLO DEL UTERO PARTE NO ESPECIFICADA / NEOPLASIA INTRAEPITELIAL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161269">
                <a:tc>
                  <a:txBody>
                    <a:bodyPr/>
                    <a:lstStyle/>
                    <a:p>
                      <a:pPr algn="ctr" fontAlgn="ctr"/>
                      <a:r>
                        <a:rPr lang="es-PE" sz="700" b="0" i="0" u="none" strike="noStrike" dirty="0">
                          <a:solidFill>
                            <a:srgbClr val="000000"/>
                          </a:solidFill>
                          <a:effectLst/>
                          <a:latin typeface="Calibri" panose="020F0502020204030204" pitchFamily="34" charset="0"/>
                        </a:rPr>
                        <a:t>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MX" sz="700" b="0" i="0" u="none" strike="noStrike" dirty="0">
                          <a:solidFill>
                            <a:srgbClr val="000000"/>
                          </a:solidFill>
                          <a:effectLst/>
                          <a:latin typeface="Calibri" panose="020F0502020204030204" pitchFamily="34" charset="0"/>
                        </a:rPr>
                        <a:t>TUMOR MALIGNO DEL CUELLO DEL UTERO SIN OTRA ESPECIFICACIÓN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168905">
                <a:tc>
                  <a:txBody>
                    <a:bodyPr/>
                    <a:lstStyle/>
                    <a:p>
                      <a:pPr algn="ctr" fontAlgn="ctr"/>
                      <a:r>
                        <a:rPr lang="es-PE" sz="700" b="0" i="0" u="none" strike="noStrike">
                          <a:solidFill>
                            <a:srgbClr val="000000"/>
                          </a:solidFill>
                          <a:effectLst/>
                          <a:latin typeface="Calibri" panose="020F0502020204030204" pitchFamily="34" charset="0"/>
                        </a:rPr>
                        <a:t>B977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PE" sz="700" b="0" i="0" u="none" strike="noStrike" dirty="0">
                          <a:solidFill>
                            <a:srgbClr val="000000"/>
                          </a:solidFill>
                          <a:effectLst/>
                          <a:latin typeface="Calibri" panose="020F0502020204030204" pitchFamily="34" charset="0"/>
                        </a:rPr>
                        <a:t>PAPILOMA VIRUS HUMANO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r h="192100">
                <a:tc>
                  <a:txBody>
                    <a:bodyPr/>
                    <a:lstStyle/>
                    <a:p>
                      <a:pPr marR="0" algn="ctr" rtl="0" fontAlgn="ctr">
                        <a:lnSpc>
                          <a:spcPct val="100000"/>
                        </a:lnSpc>
                        <a:spcBef>
                          <a:spcPts val="0"/>
                        </a:spcBef>
                        <a:spcAft>
                          <a:spcPts val="0"/>
                        </a:spcAft>
                        <a:buClr>
                          <a:srgbClr val="000000"/>
                        </a:buClr>
                        <a:buFont typeface="Arial"/>
                      </a:pPr>
                      <a:r>
                        <a:rPr lang="es-PE" sz="700" b="0" i="0" u="none" strike="noStrike" cap="none" dirty="0">
                          <a:solidFill>
                            <a:srgbClr val="000000"/>
                          </a:solidFill>
                          <a:effectLst/>
                          <a:latin typeface="Calibri" panose="020F0502020204030204" pitchFamily="34" charset="0"/>
                          <a:ea typeface="+mn-ea"/>
                          <a:cs typeface="+mn-cs"/>
                          <a:sym typeface="Arial"/>
                        </a:rPr>
                        <a:t>57522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MX" sz="700" b="0" i="0" u="none" strike="noStrike" cap="none" dirty="0">
                          <a:solidFill>
                            <a:srgbClr val="000000"/>
                          </a:solidFill>
                          <a:effectLst/>
                          <a:latin typeface="Calibri" panose="020F0502020204030204" pitchFamily="34" charset="0"/>
                          <a:ea typeface="+mn-ea"/>
                          <a:cs typeface="+mn-cs"/>
                          <a:sym typeface="Arial"/>
                        </a:rPr>
                        <a:t>CONIZACIÓN DEL CÉRVIX CON O SIN FULGURACIÓN CON O SIN DILATACIÓN Y LEGRADO CON O SIN CORRECCIÓN USANDO ASA DIATÉRMICA (</a:t>
                      </a:r>
                      <a:r>
                        <a:rPr lang="es-MX" sz="700" b="0" i="0" u="none" strike="noStrike" cap="none" dirty="0" err="1">
                          <a:solidFill>
                            <a:srgbClr val="000000"/>
                          </a:solidFill>
                          <a:effectLst/>
                          <a:latin typeface="Calibri" panose="020F0502020204030204" pitchFamily="34" charset="0"/>
                          <a:ea typeface="+mn-ea"/>
                          <a:cs typeface="+mn-cs"/>
                          <a:sym typeface="Arial"/>
                        </a:rPr>
                        <a:t>LEEP</a:t>
                      </a:r>
                      <a:r>
                        <a:rPr lang="es-MX" sz="700" b="0" i="0" u="none" strike="noStrike" cap="none" dirty="0">
                          <a:solidFill>
                            <a:srgbClr val="000000"/>
                          </a:solidFill>
                          <a:effectLst/>
                          <a:latin typeface="Calibri" panose="020F0502020204030204" pitchFamily="34" charset="0"/>
                          <a:ea typeface="+mn-ea"/>
                          <a:cs typeface="+mn-cs"/>
                          <a:sym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28886"/>
                  </a:ext>
                </a:extLst>
              </a:tr>
              <a:tr h="285750">
                <a:tc>
                  <a:txBody>
                    <a:bodyPr/>
                    <a:lstStyle/>
                    <a:p>
                      <a:pPr marR="0" algn="ctr" rtl="0" fontAlgn="ctr">
                        <a:lnSpc>
                          <a:spcPct val="100000"/>
                        </a:lnSpc>
                        <a:spcBef>
                          <a:spcPts val="0"/>
                        </a:spcBef>
                        <a:spcAft>
                          <a:spcPts val="0"/>
                        </a:spcAft>
                        <a:buClr>
                          <a:srgbClr val="000000"/>
                        </a:buClr>
                        <a:buFont typeface="Arial"/>
                      </a:pPr>
                      <a:r>
                        <a:rPr lang="es-PE" sz="700" b="0" i="0" u="none" strike="noStrike" cap="none">
                          <a:solidFill>
                            <a:srgbClr val="000000"/>
                          </a:solidFill>
                          <a:effectLst/>
                          <a:latin typeface="Calibri" panose="020F0502020204030204" pitchFamily="34" charset="0"/>
                          <a:ea typeface="+mn-ea"/>
                          <a:cs typeface="+mn-cs"/>
                          <a:sym typeface="Arial"/>
                        </a:rPr>
                        <a:t>57520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MX" sz="700" b="0" i="0" u="none" strike="noStrike" cap="none" dirty="0">
                          <a:solidFill>
                            <a:srgbClr val="000000"/>
                          </a:solidFill>
                          <a:effectLst/>
                          <a:latin typeface="Calibri" panose="020F0502020204030204" pitchFamily="34" charset="0"/>
                          <a:ea typeface="+mn-ea"/>
                          <a:cs typeface="+mn-cs"/>
                          <a:sym typeface="Arial"/>
                        </a:rPr>
                        <a:t>CONIZACIÓN DEL CÉRVIX CON O SIN FULGURACIÓN CON O SIN DILATACIÓN Y LEGRADO CON O SIN CORRECCIÓN USANDO BISTURÍ FRÍO O LÁSER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114401"/>
                  </a:ext>
                </a:extLst>
              </a:tr>
            </a:tbl>
          </a:graphicData>
        </a:graphic>
      </p:graphicFrame>
    </p:spTree>
    <p:extLst>
      <p:ext uri="{BB962C8B-B14F-4D97-AF65-F5344CB8AC3E}">
        <p14:creationId xmlns:p14="http://schemas.microsoft.com/office/powerpoint/2010/main" val="17747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circle(in)">
                                      <p:cBhvr>
                                        <p:cTn id="7" dur="20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 calcmode="lin" valueType="num">
                                      <p:cBhvr additive="base">
                                        <p:cTn id="12" dur="500" fill="hold"/>
                                        <p:tgtEl>
                                          <p:spTgt spid="373"/>
                                        </p:tgtEl>
                                        <p:attrNameLst>
                                          <p:attrName>ppt_x</p:attrName>
                                        </p:attrNameLst>
                                      </p:cBhvr>
                                      <p:tavLst>
                                        <p:tav tm="0">
                                          <p:val>
                                            <p:strVal val="#ppt_x"/>
                                          </p:val>
                                        </p:tav>
                                        <p:tav tm="100000">
                                          <p:val>
                                            <p:strVal val="#ppt_x"/>
                                          </p:val>
                                        </p:tav>
                                      </p:tavLst>
                                    </p:anim>
                                    <p:anim calcmode="lin" valueType="num">
                                      <p:cBhvr additive="base">
                                        <p:cTn id="13" dur="500" fill="hold"/>
                                        <p:tgtEl>
                                          <p:spTgt spid="3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71"/>
                                        </p:tgtEl>
                                        <p:attrNameLst>
                                          <p:attrName>style.visibility</p:attrName>
                                        </p:attrNameLst>
                                      </p:cBhvr>
                                      <p:to>
                                        <p:strVal val="visible"/>
                                      </p:to>
                                    </p:set>
                                    <p:animEffect transition="in" filter="circle(in)">
                                      <p:cBhvr>
                                        <p:cTn id="18" dur="2000"/>
                                        <p:tgtEl>
                                          <p:spTgt spid="37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1" grpId="0"/>
      <p:bldP spid="4" grpId="0" animBg="1"/>
      <p:bldP spid="5" grpId="0" animBg="1"/>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F660D9A9-9C1A-C93A-636B-1A31BAB5D7AC}"/>
            </a:ext>
          </a:extLst>
        </p:cNvPr>
        <p:cNvGrpSpPr/>
        <p:nvPr/>
      </p:nvGrpSpPr>
      <p:grpSpPr>
        <a:xfrm>
          <a:off x="0" y="0"/>
          <a:ext cx="0" cy="0"/>
          <a:chOff x="0" y="0"/>
          <a:chExt cx="0" cy="0"/>
        </a:xfrm>
      </p:grpSpPr>
      <p:pic>
        <p:nvPicPr>
          <p:cNvPr id="299" name="Google Shape;299;p7">
            <a:extLst>
              <a:ext uri="{FF2B5EF4-FFF2-40B4-BE49-F238E27FC236}">
                <a16:creationId xmlns:a16="http://schemas.microsoft.com/office/drawing/2014/main" id="{67F053BA-B8B5-A174-8A70-5A6B5F6E29FA}"/>
              </a:ext>
            </a:extLst>
          </p:cNvPr>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pic>
        <p:nvPicPr>
          <p:cNvPr id="2" name="Imagen 1">
            <a:extLst>
              <a:ext uri="{FF2B5EF4-FFF2-40B4-BE49-F238E27FC236}">
                <a16:creationId xmlns:a16="http://schemas.microsoft.com/office/drawing/2014/main" id="{3BF390B9-3D8A-B9F3-F70B-402499A795EA}"/>
              </a:ext>
            </a:extLst>
          </p:cNvPr>
          <p:cNvPicPr>
            <a:picLocks noChangeAspect="1"/>
          </p:cNvPicPr>
          <p:nvPr/>
        </p:nvPicPr>
        <p:blipFill>
          <a:blip r:embed="rId4"/>
          <a:stretch>
            <a:fillRect/>
          </a:stretch>
        </p:blipFill>
        <p:spPr>
          <a:xfrm>
            <a:off x="8070356" y="333426"/>
            <a:ext cx="1280271" cy="859611"/>
          </a:xfrm>
          <a:prstGeom prst="rect">
            <a:avLst/>
          </a:prstGeom>
        </p:spPr>
      </p:pic>
      <p:sp>
        <p:nvSpPr>
          <p:cNvPr id="4" name="Título 1">
            <a:extLst>
              <a:ext uri="{FF2B5EF4-FFF2-40B4-BE49-F238E27FC236}">
                <a16:creationId xmlns:a16="http://schemas.microsoft.com/office/drawing/2014/main" id="{120344B8-5F07-2BD3-D27F-34AF2B38AFA6}"/>
              </a:ext>
            </a:extLst>
          </p:cNvPr>
          <p:cNvSpPr txBox="1">
            <a:spLocks/>
          </p:cNvSpPr>
          <p:nvPr/>
        </p:nvSpPr>
        <p:spPr>
          <a:xfrm>
            <a:off x="1311588" y="1515608"/>
            <a:ext cx="7321424" cy="72714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ES" sz="3302" b="1" kern="0" dirty="0">
                <a:solidFill>
                  <a:srgbClr val="1E88E0"/>
                </a:solidFill>
                <a:latin typeface="Calibri"/>
                <a:ea typeface="Calibri"/>
                <a:cs typeface="Calibri"/>
              </a:rPr>
              <a:t>ATENCIÓN EN CUIDADOS PALIATIVOS </a:t>
            </a:r>
            <a:endParaRPr lang="es-PE" sz="3302" b="1" kern="0" dirty="0">
              <a:solidFill>
                <a:srgbClr val="1E88E0"/>
              </a:solidFill>
              <a:latin typeface="Calibri"/>
              <a:ea typeface="Calibri"/>
              <a:cs typeface="Calibri"/>
            </a:endParaRPr>
          </a:p>
        </p:txBody>
      </p:sp>
      <p:pic>
        <p:nvPicPr>
          <p:cNvPr id="7" name="Imagen 6">
            <a:extLst>
              <a:ext uri="{FF2B5EF4-FFF2-40B4-BE49-F238E27FC236}">
                <a16:creationId xmlns:a16="http://schemas.microsoft.com/office/drawing/2014/main" id="{040D6CBF-752E-02BB-DEF6-1210533D9722}"/>
              </a:ext>
            </a:extLst>
          </p:cNvPr>
          <p:cNvPicPr>
            <a:picLocks noChangeAspect="1"/>
          </p:cNvPicPr>
          <p:nvPr/>
        </p:nvPicPr>
        <p:blipFill>
          <a:blip r:embed="rId5"/>
          <a:stretch>
            <a:fillRect/>
          </a:stretch>
        </p:blipFill>
        <p:spPr>
          <a:xfrm>
            <a:off x="2958354" y="2505527"/>
            <a:ext cx="4778187" cy="3182503"/>
          </a:xfrm>
          <a:prstGeom prst="rect">
            <a:avLst/>
          </a:prstGeom>
        </p:spPr>
      </p:pic>
    </p:spTree>
    <p:extLst>
      <p:ext uri="{BB962C8B-B14F-4D97-AF65-F5344CB8AC3E}">
        <p14:creationId xmlns:p14="http://schemas.microsoft.com/office/powerpoint/2010/main" val="41588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9" name="Google Shape;609;p31"/>
          <p:cNvPicPr preferRelativeResize="0"/>
          <p:nvPr/>
        </p:nvPicPr>
        <p:blipFill rotWithShape="1">
          <a:blip r:embed="rId3">
            <a:alphaModFix/>
          </a:blip>
          <a:srcRect t="-78" r="54095"/>
          <a:stretch/>
        </p:blipFill>
        <p:spPr>
          <a:xfrm>
            <a:off x="642144" y="467789"/>
            <a:ext cx="2703297" cy="479594"/>
          </a:xfrm>
          <a:prstGeom prst="rect">
            <a:avLst/>
          </a:prstGeom>
          <a:noFill/>
          <a:ln>
            <a:noFill/>
          </a:ln>
        </p:spPr>
      </p:pic>
      <p:sp>
        <p:nvSpPr>
          <p:cNvPr id="610" name="Google Shape;610;p31"/>
          <p:cNvSpPr/>
          <p:nvPr/>
        </p:nvSpPr>
        <p:spPr>
          <a:xfrm>
            <a:off x="1197455" y="1208472"/>
            <a:ext cx="6643958" cy="338767"/>
          </a:xfrm>
          <a:prstGeom prst="rect">
            <a:avLst/>
          </a:prstGeom>
          <a:noFill/>
          <a:ln>
            <a:noFill/>
          </a:ln>
        </p:spPr>
        <p:txBody>
          <a:bodyPr spcFirstLastPara="1" wrap="square" lIns="83859" tIns="41918" rIns="83859" bIns="41918" anchor="t" anchorCtr="0">
            <a:noAutofit/>
          </a:bodyPr>
          <a:lstStyle/>
          <a:p>
            <a:pPr defTabSz="838688">
              <a:lnSpc>
                <a:spcPct val="90000"/>
              </a:lnSpc>
              <a:buClr>
                <a:srgbClr val="000000"/>
              </a:buClr>
            </a:pPr>
            <a:r>
              <a:rPr lang="es-PE" sz="1834" b="1" kern="0" dirty="0">
                <a:solidFill>
                  <a:srgbClr val="1E88E0"/>
                </a:solidFill>
                <a:latin typeface="Calibri"/>
                <a:ea typeface="Calibri"/>
                <a:cs typeface="Calibri"/>
                <a:sym typeface="Calibri"/>
              </a:rPr>
              <a:t>ATENCIÓN DE CUIDADOS PALIATIVOS EN DOMICILIO</a:t>
            </a:r>
            <a:endParaRPr sz="1390" kern="0" dirty="0">
              <a:solidFill>
                <a:srgbClr val="000000"/>
              </a:solidFill>
              <a:cs typeface="Arial"/>
              <a:sym typeface="Arial"/>
            </a:endParaRPr>
          </a:p>
        </p:txBody>
      </p:sp>
      <p:sp>
        <p:nvSpPr>
          <p:cNvPr id="12" name="Rectángulo redondeado 11"/>
          <p:cNvSpPr/>
          <p:nvPr/>
        </p:nvSpPr>
        <p:spPr>
          <a:xfrm>
            <a:off x="5211154" y="4054224"/>
            <a:ext cx="3666276" cy="1750931"/>
          </a:xfrm>
          <a:prstGeom prst="roundRect">
            <a:avLst/>
          </a:prstGeom>
          <a:solidFill>
            <a:srgbClr val="80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90" kern="0" dirty="0">
              <a:solidFill>
                <a:srgbClr val="FFFFFF"/>
              </a:solidFill>
              <a:sym typeface="Arial"/>
            </a:endParaRPr>
          </a:p>
        </p:txBody>
      </p:sp>
      <p:sp>
        <p:nvSpPr>
          <p:cNvPr id="13" name="CuadroTexto 12"/>
          <p:cNvSpPr txBox="1"/>
          <p:nvPr/>
        </p:nvSpPr>
        <p:spPr>
          <a:xfrm>
            <a:off x="5369979" y="4284770"/>
            <a:ext cx="2975748" cy="289951"/>
          </a:xfrm>
          <a:prstGeom prst="rect">
            <a:avLst/>
          </a:prstGeom>
          <a:noFill/>
        </p:spPr>
        <p:txBody>
          <a:bodyPr wrap="square" rtlCol="0">
            <a:spAutoFit/>
          </a:bodyPr>
          <a:lstStyle/>
          <a:p>
            <a:pPr defTabSz="838688">
              <a:buClr>
                <a:srgbClr val="000000"/>
              </a:buClr>
            </a:pPr>
            <a:r>
              <a:rPr lang="es-ES" sz="1284" kern="0" dirty="0">
                <a:solidFill>
                  <a:srgbClr val="000000"/>
                </a:solidFill>
                <a:cs typeface="Arial"/>
                <a:sym typeface="Arial"/>
              </a:rPr>
              <a:t>CPMS. Cuidados Paliativos: </a:t>
            </a:r>
            <a:r>
              <a:rPr lang="es-ES" sz="1284" b="1" kern="0" dirty="0">
                <a:solidFill>
                  <a:srgbClr val="000000"/>
                </a:solidFill>
                <a:cs typeface="Arial"/>
                <a:sym typeface="Arial"/>
              </a:rPr>
              <a:t>99489</a:t>
            </a:r>
            <a:endParaRPr lang="es-PE" sz="1284" b="1" kern="0" dirty="0">
              <a:solidFill>
                <a:srgbClr val="000000"/>
              </a:solidFill>
              <a:cs typeface="Arial"/>
              <a:sym typeface="Arial"/>
            </a:endParaRPr>
          </a:p>
        </p:txBody>
      </p:sp>
      <p:sp>
        <p:nvSpPr>
          <p:cNvPr id="14" name="CuadroTexto 13"/>
          <p:cNvSpPr txBox="1"/>
          <p:nvPr/>
        </p:nvSpPr>
        <p:spPr>
          <a:xfrm>
            <a:off x="5369979" y="4658192"/>
            <a:ext cx="3596014" cy="487569"/>
          </a:xfrm>
          <a:prstGeom prst="rect">
            <a:avLst/>
          </a:prstGeom>
          <a:noFill/>
        </p:spPr>
        <p:txBody>
          <a:bodyPr wrap="square" rtlCol="0">
            <a:spAutoFit/>
          </a:bodyPr>
          <a:lstStyle/>
          <a:p>
            <a:pPr defTabSz="838688">
              <a:buClr>
                <a:srgbClr val="000000"/>
              </a:buClr>
            </a:pPr>
            <a:r>
              <a:rPr lang="es-ES" sz="1284" kern="0" dirty="0">
                <a:solidFill>
                  <a:srgbClr val="000000"/>
                </a:solidFill>
                <a:cs typeface="Arial"/>
                <a:sym typeface="Arial"/>
              </a:rPr>
              <a:t>Nota: Se agrega en Lab “2” si la Atención en Cuidados Paliativos es en Domicilio</a:t>
            </a:r>
            <a:endParaRPr lang="es-PE" sz="1284" b="1" kern="0" dirty="0">
              <a:solidFill>
                <a:srgbClr val="000000"/>
              </a:solidFill>
              <a:cs typeface="Arial"/>
              <a:sym typeface="Arial"/>
            </a:endParaRPr>
          </a:p>
        </p:txBody>
      </p:sp>
      <p:sp>
        <p:nvSpPr>
          <p:cNvPr id="15" name="Elipse 14"/>
          <p:cNvSpPr/>
          <p:nvPr/>
        </p:nvSpPr>
        <p:spPr>
          <a:xfrm>
            <a:off x="7255043" y="2382785"/>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90" kern="0">
              <a:solidFill>
                <a:srgbClr val="FFFFFF"/>
              </a:solidFill>
              <a:sym typeface="Arial"/>
            </a:endParaRPr>
          </a:p>
        </p:txBody>
      </p:sp>
      <p:sp>
        <p:nvSpPr>
          <p:cNvPr id="16" name="Elipse 15"/>
          <p:cNvSpPr/>
          <p:nvPr/>
        </p:nvSpPr>
        <p:spPr>
          <a:xfrm>
            <a:off x="7420995" y="2647700"/>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90" kern="0">
              <a:solidFill>
                <a:srgbClr val="FFFFFF"/>
              </a:solidFill>
              <a:sym typeface="Arial"/>
            </a:endParaRPr>
          </a:p>
        </p:txBody>
      </p:sp>
      <p:sp>
        <p:nvSpPr>
          <p:cNvPr id="17" name="Elipse 16"/>
          <p:cNvSpPr/>
          <p:nvPr/>
        </p:nvSpPr>
        <p:spPr>
          <a:xfrm>
            <a:off x="7631204" y="2370153"/>
            <a:ext cx="210209" cy="27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90" kern="0">
              <a:solidFill>
                <a:srgbClr val="FFFFFF"/>
              </a:solidFill>
              <a:sym typeface="Arial"/>
            </a:endParaRPr>
          </a:p>
        </p:txBody>
      </p:sp>
      <p:sp>
        <p:nvSpPr>
          <p:cNvPr id="18" name="Flecha: a la derecha 7">
            <a:extLst>
              <a:ext uri="{FF2B5EF4-FFF2-40B4-BE49-F238E27FC236}">
                <a16:creationId xmlns:a16="http://schemas.microsoft.com/office/drawing/2014/main" id="{54346A5F-2D91-361E-FC9A-2A71FCFF3882}"/>
              </a:ext>
            </a:extLst>
          </p:cNvPr>
          <p:cNvSpPr/>
          <p:nvPr/>
        </p:nvSpPr>
        <p:spPr>
          <a:xfrm flipH="1">
            <a:off x="8938277" y="2438526"/>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75" kern="0">
              <a:solidFill>
                <a:srgbClr val="FFFFFF"/>
              </a:solidFill>
              <a:sym typeface="Arial"/>
            </a:endParaRPr>
          </a:p>
        </p:txBody>
      </p:sp>
      <p:sp>
        <p:nvSpPr>
          <p:cNvPr id="19" name="Flecha: a la derecha 7">
            <a:extLst>
              <a:ext uri="{FF2B5EF4-FFF2-40B4-BE49-F238E27FC236}">
                <a16:creationId xmlns:a16="http://schemas.microsoft.com/office/drawing/2014/main" id="{54346A5F-2D91-361E-FC9A-2A71FCFF3882}"/>
              </a:ext>
            </a:extLst>
          </p:cNvPr>
          <p:cNvSpPr/>
          <p:nvPr/>
        </p:nvSpPr>
        <p:spPr>
          <a:xfrm flipH="1">
            <a:off x="8938277" y="2768222"/>
            <a:ext cx="330277" cy="14080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38688">
              <a:buClr>
                <a:srgbClr val="000000"/>
              </a:buClr>
            </a:pPr>
            <a:endParaRPr lang="es-PE" sz="1375" kern="0">
              <a:solidFill>
                <a:srgbClr val="FFFFFF"/>
              </a:solidFill>
              <a:sym typeface="Arial"/>
            </a:endParaRPr>
          </a:p>
        </p:txBody>
      </p:sp>
      <p:pic>
        <p:nvPicPr>
          <p:cNvPr id="2" name="Imagen 1">
            <a:extLst>
              <a:ext uri="{FF2B5EF4-FFF2-40B4-BE49-F238E27FC236}">
                <a16:creationId xmlns:a16="http://schemas.microsoft.com/office/drawing/2014/main" id="{BC6C2403-6521-F05D-76ED-3094F17C4B24}"/>
              </a:ext>
            </a:extLst>
          </p:cNvPr>
          <p:cNvPicPr>
            <a:picLocks noChangeAspect="1"/>
          </p:cNvPicPr>
          <p:nvPr/>
        </p:nvPicPr>
        <p:blipFill>
          <a:blip r:embed="rId4"/>
          <a:stretch>
            <a:fillRect/>
          </a:stretch>
        </p:blipFill>
        <p:spPr>
          <a:xfrm>
            <a:off x="802584" y="1545336"/>
            <a:ext cx="8074846" cy="1750931"/>
          </a:xfrm>
          <a:prstGeom prst="rect">
            <a:avLst/>
          </a:prstGeom>
        </p:spPr>
      </p:pic>
      <p:graphicFrame>
        <p:nvGraphicFramePr>
          <p:cNvPr id="4" name="Tabla 3">
            <a:extLst>
              <a:ext uri="{FF2B5EF4-FFF2-40B4-BE49-F238E27FC236}">
                <a16:creationId xmlns:a16="http://schemas.microsoft.com/office/drawing/2014/main" id="{7A9A2DDA-0F29-4F2E-A299-758CA78ABE64}"/>
              </a:ext>
            </a:extLst>
          </p:cNvPr>
          <p:cNvGraphicFramePr>
            <a:graphicFrameLocks noGrp="1"/>
          </p:cNvGraphicFramePr>
          <p:nvPr>
            <p:extLst>
              <p:ext uri="{D42A27DB-BD31-4B8C-83A1-F6EECF244321}">
                <p14:modId xmlns:p14="http://schemas.microsoft.com/office/powerpoint/2010/main" val="3729678222"/>
              </p:ext>
            </p:extLst>
          </p:nvPr>
        </p:nvGraphicFramePr>
        <p:xfrm>
          <a:off x="1560273" y="3866346"/>
          <a:ext cx="3028652" cy="2219569"/>
        </p:xfrm>
        <a:graphic>
          <a:graphicData uri="http://schemas.openxmlformats.org/drawingml/2006/table">
            <a:tbl>
              <a:tblPr/>
              <a:tblGrid>
                <a:gridCol w="1362221">
                  <a:extLst>
                    <a:ext uri="{9D8B030D-6E8A-4147-A177-3AD203B41FA5}">
                      <a16:colId xmlns:a16="http://schemas.microsoft.com/office/drawing/2014/main" val="1438871476"/>
                    </a:ext>
                  </a:extLst>
                </a:gridCol>
                <a:gridCol w="1666431">
                  <a:extLst>
                    <a:ext uri="{9D8B030D-6E8A-4147-A177-3AD203B41FA5}">
                      <a16:colId xmlns:a16="http://schemas.microsoft.com/office/drawing/2014/main" val="4230414954"/>
                    </a:ext>
                  </a:extLst>
                </a:gridCol>
              </a:tblGrid>
              <a:tr h="144305">
                <a:tc>
                  <a:txBody>
                    <a:bodyPr/>
                    <a:lstStyle/>
                    <a:p>
                      <a:pPr algn="ctr" fontAlgn="ctr"/>
                      <a:r>
                        <a:rPr lang="es-PE" sz="1100" b="1" i="0" u="none" strike="noStrike" dirty="0">
                          <a:solidFill>
                            <a:schemeClr val="bg1"/>
                          </a:solidFill>
                          <a:effectLst/>
                          <a:latin typeface="Calibri" panose="020F0502020204030204" pitchFamily="34" charset="0"/>
                        </a:rPr>
                        <a:t>Código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tc>
                  <a:txBody>
                    <a:bodyPr/>
                    <a:lstStyle/>
                    <a:p>
                      <a:pPr algn="ctr" fontAlgn="ctr"/>
                      <a:r>
                        <a:rPr lang="es-PE" sz="1100" b="1" i="0" u="none" strike="noStrike" dirty="0">
                          <a:solidFill>
                            <a:schemeClr val="bg1"/>
                          </a:solidFill>
                          <a:effectLst/>
                          <a:latin typeface="Calibri" panose="020F0502020204030204" pitchFamily="34" charset="0"/>
                        </a:rPr>
                        <a:t>Diagnostico/Actividad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8E0"/>
                    </a:solidFill>
                  </a:tcPr>
                </a:tc>
                <a:extLst>
                  <a:ext uri="{0D108BD9-81ED-4DB2-BD59-A6C34878D82A}">
                    <a16:rowId xmlns:a16="http://schemas.microsoft.com/office/drawing/2014/main" val="755900339"/>
                  </a:ext>
                </a:extLst>
              </a:tr>
              <a:tr h="192661">
                <a:tc>
                  <a:txBody>
                    <a:bodyPr/>
                    <a:lstStyle/>
                    <a:p>
                      <a:pPr algn="l" fontAlgn="ctr"/>
                      <a:r>
                        <a:rPr lang="es-PE" sz="900" b="0" i="0" u="none" strike="noStrike">
                          <a:solidFill>
                            <a:srgbClr val="000000"/>
                          </a:solidFill>
                          <a:effectLst/>
                          <a:latin typeface="Calibri" panose="020F0502020204030204" pitchFamily="34" charset="0"/>
                        </a:rPr>
                        <a:t>Cáncer de Cuello Uterino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C530 al C539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486035"/>
                  </a:ext>
                </a:extLst>
              </a:tr>
              <a:tr h="223349">
                <a:tc>
                  <a:txBody>
                    <a:bodyPr/>
                    <a:lstStyle/>
                    <a:p>
                      <a:pPr algn="l" fontAlgn="ctr"/>
                      <a:r>
                        <a:rPr lang="es-PE" sz="900" b="0" i="0" u="none" strike="noStrike">
                          <a:solidFill>
                            <a:srgbClr val="000000"/>
                          </a:solidFill>
                          <a:effectLst/>
                          <a:latin typeface="Calibri" panose="020F0502020204030204" pitchFamily="34" charset="0"/>
                        </a:rPr>
                        <a:t>Cáncer de Mama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C500 al C509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9763000"/>
                  </a:ext>
                </a:extLst>
              </a:tr>
              <a:tr h="120623">
                <a:tc>
                  <a:txBody>
                    <a:bodyPr/>
                    <a:lstStyle/>
                    <a:p>
                      <a:pPr algn="l" fontAlgn="ctr"/>
                      <a:r>
                        <a:rPr lang="es-MX" sz="900" b="0" i="0" u="none" strike="noStrike">
                          <a:solidFill>
                            <a:srgbClr val="000000"/>
                          </a:solidFill>
                          <a:effectLst/>
                          <a:latin typeface="Calibri" panose="020F0502020204030204" pitchFamily="34" charset="0"/>
                        </a:rPr>
                        <a:t>Cáncer de Colon y Recto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900" b="0" i="0" u="none" strike="noStrike" dirty="0">
                          <a:solidFill>
                            <a:srgbClr val="000000"/>
                          </a:solidFill>
                          <a:effectLst/>
                          <a:latin typeface="Calibri" panose="020F0502020204030204" pitchFamily="34" charset="0"/>
                        </a:rPr>
                        <a:t>C19X, C20X, C180 al C189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535"/>
                  </a:ext>
                </a:extLst>
              </a:tr>
              <a:tr h="184369">
                <a:tc>
                  <a:txBody>
                    <a:bodyPr/>
                    <a:lstStyle/>
                    <a:p>
                      <a:pPr algn="l" fontAlgn="ctr"/>
                      <a:r>
                        <a:rPr lang="es-PE" sz="900" b="0" i="0" u="none" strike="noStrike">
                          <a:solidFill>
                            <a:srgbClr val="000000"/>
                          </a:solidFill>
                          <a:effectLst/>
                          <a:latin typeface="Calibri" panose="020F0502020204030204" pitchFamily="34" charset="0"/>
                        </a:rPr>
                        <a:t>Cáncer de Próstata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C61X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5869716"/>
                  </a:ext>
                </a:extLst>
              </a:tr>
              <a:tr h="161269">
                <a:tc>
                  <a:txBody>
                    <a:bodyPr/>
                    <a:lstStyle/>
                    <a:p>
                      <a:pPr algn="l" fontAlgn="ctr"/>
                      <a:r>
                        <a:rPr lang="es-PE" sz="900" b="0" i="0" u="none" strike="noStrike">
                          <a:solidFill>
                            <a:srgbClr val="000000"/>
                          </a:solidFill>
                          <a:effectLst/>
                          <a:latin typeface="Calibri" panose="020F0502020204030204" pitchFamily="34" charset="0"/>
                        </a:rPr>
                        <a:t>Cáncer de Piel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C430 al C449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464710"/>
                  </a:ext>
                </a:extLst>
              </a:tr>
              <a:tr h="168905">
                <a:tc>
                  <a:txBody>
                    <a:bodyPr/>
                    <a:lstStyle/>
                    <a:p>
                      <a:pPr algn="l" fontAlgn="ctr"/>
                      <a:r>
                        <a:rPr lang="es-PE" sz="900" b="0" i="0" u="none" strike="noStrike">
                          <a:solidFill>
                            <a:srgbClr val="000000"/>
                          </a:solidFill>
                          <a:effectLst/>
                          <a:latin typeface="Calibri" panose="020F0502020204030204" pitchFamily="34" charset="0"/>
                        </a:rPr>
                        <a:t>Cáncer de Estomago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C160 al C169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621854"/>
                  </a:ext>
                </a:extLst>
              </a:tr>
              <a:tr h="192100">
                <a:tc>
                  <a:txBody>
                    <a:bodyPr/>
                    <a:lstStyle/>
                    <a:p>
                      <a:pPr algn="l" fontAlgn="ctr"/>
                      <a:r>
                        <a:rPr lang="es-PE" sz="900" b="0" i="0" u="none" strike="noStrike">
                          <a:solidFill>
                            <a:srgbClr val="000000"/>
                          </a:solidFill>
                          <a:effectLst/>
                          <a:latin typeface="Calibri" panose="020F0502020204030204" pitchFamily="34" charset="0"/>
                        </a:rPr>
                        <a:t>Cáncer de Pulmon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C340 al C349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28886"/>
                  </a:ext>
                </a:extLst>
              </a:tr>
              <a:tr h="285750">
                <a:tc>
                  <a:txBody>
                    <a:bodyPr/>
                    <a:lstStyle/>
                    <a:p>
                      <a:pPr algn="l" fontAlgn="ctr"/>
                      <a:r>
                        <a:rPr lang="es-PE" sz="900" b="0" i="0" u="none" strike="noStrike">
                          <a:solidFill>
                            <a:srgbClr val="000000"/>
                          </a:solidFill>
                          <a:effectLst/>
                          <a:latin typeface="Calibri" panose="020F0502020204030204" pitchFamily="34" charset="0"/>
                        </a:rPr>
                        <a:t>Cáncer de Higado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C220 al C229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114401"/>
                  </a:ext>
                </a:extLst>
              </a:tr>
              <a:tr h="201566">
                <a:tc>
                  <a:txBody>
                    <a:bodyPr/>
                    <a:lstStyle/>
                    <a:p>
                      <a:pPr algn="l" fontAlgn="ctr"/>
                      <a:r>
                        <a:rPr lang="es-PE" sz="900" b="0" i="0" u="none" strike="noStrike">
                          <a:solidFill>
                            <a:srgbClr val="000000"/>
                          </a:solidFill>
                          <a:effectLst/>
                          <a:latin typeface="Calibri" panose="020F0502020204030204" pitchFamily="34" charset="0"/>
                        </a:rPr>
                        <a:t>Leucemia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a:solidFill>
                            <a:srgbClr val="000000"/>
                          </a:solidFill>
                          <a:effectLst/>
                          <a:latin typeface="Calibri" panose="020F0502020204030204" pitchFamily="34" charset="0"/>
                        </a:rPr>
                        <a:t>C901, C910 al C959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268640"/>
                  </a:ext>
                </a:extLst>
              </a:tr>
              <a:tr h="285750">
                <a:tc>
                  <a:txBody>
                    <a:bodyPr/>
                    <a:lstStyle/>
                    <a:p>
                      <a:pPr algn="l" fontAlgn="ctr"/>
                      <a:r>
                        <a:rPr lang="es-PE" sz="900" b="0" i="0" u="none" strike="noStrike">
                          <a:solidFill>
                            <a:srgbClr val="000000"/>
                          </a:solidFill>
                          <a:effectLst/>
                          <a:latin typeface="Calibri" panose="020F0502020204030204" pitchFamily="34" charset="0"/>
                        </a:rPr>
                        <a:t>Linfoma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PE" sz="900" b="0" i="0" u="none" strike="noStrike" dirty="0">
                          <a:solidFill>
                            <a:srgbClr val="000000"/>
                          </a:solidFill>
                          <a:effectLst/>
                          <a:latin typeface="Calibri" panose="020F0502020204030204" pitchFamily="34" charset="0"/>
                        </a:rPr>
                        <a:t>C810 al c859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196405"/>
                  </a:ext>
                </a:extLst>
              </a:tr>
            </a:tbl>
          </a:graphicData>
        </a:graphic>
      </p:graphicFrame>
    </p:spTree>
    <p:extLst>
      <p:ext uri="{BB962C8B-B14F-4D97-AF65-F5344CB8AC3E}">
        <p14:creationId xmlns:p14="http://schemas.microsoft.com/office/powerpoint/2010/main" val="263966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animBg="1"/>
      <p:bldP spid="17"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DADB389-1F68-08DE-1DA2-D0BD2AA80681}"/>
              </a:ext>
            </a:extLst>
          </p:cNvPr>
          <p:cNvSpPr/>
          <p:nvPr/>
        </p:nvSpPr>
        <p:spPr>
          <a:xfrm>
            <a:off x="4401671" y="0"/>
            <a:ext cx="5504329" cy="6858000"/>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463" dirty="0">
              <a:solidFill>
                <a:srgbClr val="0083B8"/>
              </a:solidFill>
            </a:endParaRPr>
          </a:p>
        </p:txBody>
      </p:sp>
      <p:sp>
        <p:nvSpPr>
          <p:cNvPr id="12291" name="CuadroTexto 9">
            <a:extLst>
              <a:ext uri="{FF2B5EF4-FFF2-40B4-BE49-F238E27FC236}">
                <a16:creationId xmlns:a16="http://schemas.microsoft.com/office/drawing/2014/main" id="{54B54F46-7262-E860-5863-46CAE150718C}"/>
              </a:ext>
            </a:extLst>
          </p:cNvPr>
          <p:cNvSpPr txBox="1">
            <a:spLocks noChangeArrowheads="1"/>
          </p:cNvSpPr>
          <p:nvPr/>
        </p:nvSpPr>
        <p:spPr bwMode="auto">
          <a:xfrm>
            <a:off x="6349902" y="3195539"/>
            <a:ext cx="2003127" cy="76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PE" altLang="es-PE" sz="4388" b="1">
                <a:solidFill>
                  <a:schemeClr val="bg1"/>
                </a:solidFill>
              </a:rPr>
              <a:t>Gracias</a:t>
            </a:r>
          </a:p>
        </p:txBody>
      </p:sp>
      <p:cxnSp>
        <p:nvCxnSpPr>
          <p:cNvPr id="12" name="Conector recto 11">
            <a:extLst>
              <a:ext uri="{FF2B5EF4-FFF2-40B4-BE49-F238E27FC236}">
                <a16:creationId xmlns:a16="http://schemas.microsoft.com/office/drawing/2014/main" id="{CC41E5E7-30FF-39BD-3DEA-918D1D8368D1}"/>
              </a:ext>
            </a:extLst>
          </p:cNvPr>
          <p:cNvCxnSpPr/>
          <p:nvPr/>
        </p:nvCxnSpPr>
        <p:spPr>
          <a:xfrm>
            <a:off x="6349902" y="3154264"/>
            <a:ext cx="200312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63BEA891-1610-3519-EBCD-B75F1FCCA46A}"/>
              </a:ext>
            </a:extLst>
          </p:cNvPr>
          <p:cNvSpPr/>
          <p:nvPr/>
        </p:nvSpPr>
        <p:spPr bwMode="auto">
          <a:xfrm>
            <a:off x="1282105" y="3570883"/>
            <a:ext cx="184731" cy="442429"/>
          </a:xfrm>
          <a:prstGeom prst="rect">
            <a:avLst/>
          </a:prstGeom>
        </p:spPr>
        <p:txBody>
          <a:bodyPr wrap="none">
            <a:spAutoFit/>
          </a:bodyPr>
          <a:lstStyle/>
          <a:p>
            <a:pPr>
              <a:defRPr/>
            </a:pPr>
            <a:endParaRPr lang="es-PE" sz="2275" dirty="0">
              <a:solidFill>
                <a:schemeClr val="bg1"/>
              </a:solidFill>
              <a:latin typeface="+mj-lt"/>
            </a:endParaRPr>
          </a:p>
        </p:txBody>
      </p:sp>
      <p:pic>
        <p:nvPicPr>
          <p:cNvPr id="12294" name="Imagen 1">
            <a:extLst>
              <a:ext uri="{FF2B5EF4-FFF2-40B4-BE49-F238E27FC236}">
                <a16:creationId xmlns:a16="http://schemas.microsoft.com/office/drawing/2014/main" id="{E92C649C-D644-810C-D70B-5B8BD14812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68" y="3267770"/>
            <a:ext cx="1443336" cy="30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n 9">
            <a:extLst>
              <a:ext uri="{FF2B5EF4-FFF2-40B4-BE49-F238E27FC236}">
                <a16:creationId xmlns:a16="http://schemas.microsoft.com/office/drawing/2014/main" id="{D42D774F-A934-6892-4ECF-227F59750E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1317" y="3158133"/>
            <a:ext cx="929978"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5905412A-1D9D-72EC-2316-739AFE32D97F}"/>
            </a:ext>
          </a:extLst>
        </p:cNvPr>
        <p:cNvGrpSpPr/>
        <p:nvPr/>
      </p:nvGrpSpPr>
      <p:grpSpPr>
        <a:xfrm>
          <a:off x="0" y="0"/>
          <a:ext cx="0" cy="0"/>
          <a:chOff x="0" y="0"/>
          <a:chExt cx="0" cy="0"/>
        </a:xfrm>
      </p:grpSpPr>
      <p:pic>
        <p:nvPicPr>
          <p:cNvPr id="172" name="Google Shape;172;p2">
            <a:extLst>
              <a:ext uri="{FF2B5EF4-FFF2-40B4-BE49-F238E27FC236}">
                <a16:creationId xmlns:a16="http://schemas.microsoft.com/office/drawing/2014/main" id="{BBA1E9C1-742C-4609-1EBC-8E9082D1A378}"/>
              </a:ext>
            </a:extLst>
          </p:cNvPr>
          <p:cNvPicPr preferRelativeResize="0"/>
          <p:nvPr/>
        </p:nvPicPr>
        <p:blipFill rotWithShape="1">
          <a:blip r:embed="rId3">
            <a:alphaModFix/>
          </a:blip>
          <a:srcRect t="-78" r="54095"/>
          <a:stretch/>
        </p:blipFill>
        <p:spPr>
          <a:xfrm>
            <a:off x="204997" y="167504"/>
            <a:ext cx="2080819" cy="464933"/>
          </a:xfrm>
          <a:prstGeom prst="rect">
            <a:avLst/>
          </a:prstGeom>
          <a:noFill/>
          <a:ln>
            <a:noFill/>
          </a:ln>
        </p:spPr>
      </p:pic>
      <p:pic>
        <p:nvPicPr>
          <p:cNvPr id="5" name="Imagen 4">
            <a:extLst>
              <a:ext uri="{FF2B5EF4-FFF2-40B4-BE49-F238E27FC236}">
                <a16:creationId xmlns:a16="http://schemas.microsoft.com/office/drawing/2014/main" id="{2D2B1CBF-23AA-F23B-ACC2-37FB40EEEDAE}"/>
              </a:ext>
            </a:extLst>
          </p:cNvPr>
          <p:cNvPicPr>
            <a:picLocks noChangeAspect="1"/>
          </p:cNvPicPr>
          <p:nvPr/>
        </p:nvPicPr>
        <p:blipFill>
          <a:blip r:embed="rId4"/>
          <a:stretch>
            <a:fillRect/>
          </a:stretch>
        </p:blipFill>
        <p:spPr>
          <a:xfrm>
            <a:off x="1416801" y="768490"/>
            <a:ext cx="4719536" cy="5729172"/>
          </a:xfrm>
          <a:prstGeom prst="rect">
            <a:avLst/>
          </a:prstGeom>
        </p:spPr>
      </p:pic>
      <p:pic>
        <p:nvPicPr>
          <p:cNvPr id="6" name="Imagen 5">
            <a:extLst>
              <a:ext uri="{FF2B5EF4-FFF2-40B4-BE49-F238E27FC236}">
                <a16:creationId xmlns:a16="http://schemas.microsoft.com/office/drawing/2014/main" id="{750A7FAA-1209-D628-DF03-F75EEB534F69}"/>
              </a:ext>
            </a:extLst>
          </p:cNvPr>
          <p:cNvPicPr>
            <a:picLocks noChangeAspect="1"/>
          </p:cNvPicPr>
          <p:nvPr/>
        </p:nvPicPr>
        <p:blipFill>
          <a:blip r:embed="rId5"/>
          <a:stretch>
            <a:fillRect/>
          </a:stretch>
        </p:blipFill>
        <p:spPr>
          <a:xfrm>
            <a:off x="8681482" y="18151"/>
            <a:ext cx="1019522" cy="614286"/>
          </a:xfrm>
          <a:prstGeom prst="rect">
            <a:avLst/>
          </a:prstGeom>
        </p:spPr>
      </p:pic>
      <p:sp>
        <p:nvSpPr>
          <p:cNvPr id="2" name="CuadroTexto 1">
            <a:extLst>
              <a:ext uri="{FF2B5EF4-FFF2-40B4-BE49-F238E27FC236}">
                <a16:creationId xmlns:a16="http://schemas.microsoft.com/office/drawing/2014/main" id="{8EEB160C-4D80-CE38-4540-E5DEC8994643}"/>
              </a:ext>
            </a:extLst>
          </p:cNvPr>
          <p:cNvSpPr txBox="1"/>
          <p:nvPr/>
        </p:nvSpPr>
        <p:spPr>
          <a:xfrm>
            <a:off x="6621245" y="2817900"/>
            <a:ext cx="2990269" cy="1178773"/>
          </a:xfrm>
          <a:prstGeom prst="rect">
            <a:avLst/>
          </a:prstGeom>
          <a:noFill/>
        </p:spPr>
        <p:txBody>
          <a:bodyPr wrap="square">
            <a:spAutoFit/>
          </a:bodyPr>
          <a:lstStyle/>
          <a:p>
            <a:r>
              <a:rPr lang="es-PE" sz="1768" dirty="0">
                <a:hlinkClick r:id="rId6"/>
              </a:rPr>
              <a:t>https://bvs.minsa.gob.pe/manuales-del-sistema-de-</a:t>
            </a:r>
            <a:r>
              <a:rPr lang="es-PE" sz="1768" dirty="0" err="1">
                <a:hlinkClick r:id="rId6"/>
              </a:rPr>
              <a:t>informacion</a:t>
            </a:r>
            <a:r>
              <a:rPr lang="es-PE" sz="1768" dirty="0">
                <a:hlinkClick r:id="rId6"/>
              </a:rPr>
              <a:t>-</a:t>
            </a:r>
            <a:r>
              <a:rPr lang="es-PE" sz="1768" dirty="0" err="1">
                <a:hlinkClick r:id="rId6"/>
              </a:rPr>
              <a:t>his</a:t>
            </a:r>
            <a:r>
              <a:rPr lang="es-PE" sz="1768" dirty="0">
                <a:hlinkClick r:id="rId6"/>
              </a:rPr>
              <a:t>/</a:t>
            </a:r>
            <a:endParaRPr lang="es-PE" sz="1768" dirty="0"/>
          </a:p>
          <a:p>
            <a:endParaRPr lang="es-PE" sz="1768" dirty="0"/>
          </a:p>
        </p:txBody>
      </p:sp>
    </p:spTree>
    <p:extLst>
      <p:ext uri="{BB962C8B-B14F-4D97-AF65-F5344CB8AC3E}">
        <p14:creationId xmlns:p14="http://schemas.microsoft.com/office/powerpoint/2010/main" val="6975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6" name="Google Shape;256;p3"/>
          <p:cNvPicPr preferRelativeResize="0"/>
          <p:nvPr/>
        </p:nvPicPr>
        <p:blipFill rotWithShape="1">
          <a:blip r:embed="rId3">
            <a:alphaModFix/>
          </a:blip>
          <a:srcRect t="-78" r="54095"/>
          <a:stretch/>
        </p:blipFill>
        <p:spPr>
          <a:xfrm>
            <a:off x="574717" y="314514"/>
            <a:ext cx="2731023" cy="484513"/>
          </a:xfrm>
          <a:prstGeom prst="rect">
            <a:avLst/>
          </a:prstGeom>
          <a:noFill/>
          <a:ln>
            <a:noFill/>
          </a:ln>
        </p:spPr>
      </p:pic>
      <p:sp>
        <p:nvSpPr>
          <p:cNvPr id="258" name="Google Shape;258;p3"/>
          <p:cNvSpPr txBox="1"/>
          <p:nvPr/>
        </p:nvSpPr>
        <p:spPr>
          <a:xfrm>
            <a:off x="1437959" y="911469"/>
            <a:ext cx="6774722" cy="369928"/>
          </a:xfrm>
          <a:prstGeom prst="rect">
            <a:avLst/>
          </a:prstGeom>
          <a:noFill/>
          <a:ln>
            <a:noFill/>
          </a:ln>
        </p:spPr>
        <p:txBody>
          <a:bodyPr spcFirstLastPara="1" wrap="square" lIns="84720" tIns="42349" rIns="84720" bIns="42349" anchor="t" anchorCtr="0">
            <a:noAutofit/>
          </a:bodyPr>
          <a:lstStyle/>
          <a:p>
            <a:pPr algn="ctr">
              <a:lnSpc>
                <a:spcPct val="90000"/>
              </a:lnSpc>
            </a:pPr>
            <a:r>
              <a:rPr lang="es-PE" sz="1853" b="1" dirty="0">
                <a:solidFill>
                  <a:srgbClr val="1E88E0"/>
                </a:solidFill>
                <a:latin typeface="Calibri"/>
                <a:ea typeface="Calibri"/>
                <a:cs typeface="Calibri"/>
                <a:sym typeface="Calibri"/>
              </a:rPr>
              <a:t>FORMATO DE LA HOJA HIS MINSA</a:t>
            </a:r>
            <a:endParaRPr sz="1853" b="1" dirty="0">
              <a:solidFill>
                <a:srgbClr val="1E88E0"/>
              </a:solidFill>
              <a:latin typeface="Calibri"/>
              <a:ea typeface="Calibri"/>
              <a:cs typeface="Calibri"/>
              <a:sym typeface="Calibri"/>
            </a:endParaRPr>
          </a:p>
        </p:txBody>
      </p:sp>
      <p:pic>
        <p:nvPicPr>
          <p:cNvPr id="3" name="Imagen 2"/>
          <p:cNvPicPr>
            <a:picLocks noChangeAspect="1"/>
          </p:cNvPicPr>
          <p:nvPr/>
        </p:nvPicPr>
        <p:blipFill>
          <a:blip r:embed="rId4"/>
          <a:srcRect b="33718"/>
          <a:stretch/>
        </p:blipFill>
        <p:spPr>
          <a:xfrm>
            <a:off x="611253" y="1281395"/>
            <a:ext cx="7984837" cy="2813388"/>
          </a:xfrm>
          <a:prstGeom prst="rect">
            <a:avLst/>
          </a:prstGeom>
        </p:spPr>
      </p:pic>
      <p:pic>
        <p:nvPicPr>
          <p:cNvPr id="2" name="Imagen 1">
            <a:extLst>
              <a:ext uri="{FF2B5EF4-FFF2-40B4-BE49-F238E27FC236}">
                <a16:creationId xmlns:a16="http://schemas.microsoft.com/office/drawing/2014/main" id="{6C541B8A-E80F-DACF-55C6-ED37965D7F00}"/>
              </a:ext>
            </a:extLst>
          </p:cNvPr>
          <p:cNvPicPr>
            <a:picLocks noChangeAspect="1"/>
          </p:cNvPicPr>
          <p:nvPr/>
        </p:nvPicPr>
        <p:blipFill>
          <a:blip r:embed="rId5"/>
          <a:stretch>
            <a:fillRect/>
          </a:stretch>
        </p:blipFill>
        <p:spPr>
          <a:xfrm>
            <a:off x="8596090" y="184741"/>
            <a:ext cx="1019522" cy="614286"/>
          </a:xfrm>
          <a:prstGeom prst="rect">
            <a:avLst/>
          </a:prstGeom>
        </p:spPr>
      </p:pic>
      <p:pic>
        <p:nvPicPr>
          <p:cNvPr id="5" name="Imagen 4">
            <a:extLst>
              <a:ext uri="{FF2B5EF4-FFF2-40B4-BE49-F238E27FC236}">
                <a16:creationId xmlns:a16="http://schemas.microsoft.com/office/drawing/2014/main" id="{917A11D9-AE84-D453-3F1B-2A1A1966EE55}"/>
              </a:ext>
            </a:extLst>
          </p:cNvPr>
          <p:cNvPicPr>
            <a:picLocks noChangeAspect="1"/>
          </p:cNvPicPr>
          <p:nvPr/>
        </p:nvPicPr>
        <p:blipFill>
          <a:blip r:embed="rId6"/>
          <a:stretch>
            <a:fillRect/>
          </a:stretch>
        </p:blipFill>
        <p:spPr>
          <a:xfrm>
            <a:off x="684656" y="4219099"/>
            <a:ext cx="7911434" cy="860683"/>
          </a:xfrm>
          <a:prstGeom prst="rect">
            <a:avLst/>
          </a:prstGeom>
        </p:spPr>
      </p:pic>
      <p:pic>
        <p:nvPicPr>
          <p:cNvPr id="7" name="Imagen 6">
            <a:extLst>
              <a:ext uri="{FF2B5EF4-FFF2-40B4-BE49-F238E27FC236}">
                <a16:creationId xmlns:a16="http://schemas.microsoft.com/office/drawing/2014/main" id="{56AACC4C-182F-C134-1896-C0079AE03912}"/>
              </a:ext>
            </a:extLst>
          </p:cNvPr>
          <p:cNvPicPr>
            <a:picLocks noChangeAspect="1"/>
          </p:cNvPicPr>
          <p:nvPr/>
        </p:nvPicPr>
        <p:blipFill>
          <a:blip r:embed="rId7"/>
          <a:stretch>
            <a:fillRect/>
          </a:stretch>
        </p:blipFill>
        <p:spPr>
          <a:xfrm>
            <a:off x="762678" y="4895726"/>
            <a:ext cx="3434895" cy="1749317"/>
          </a:xfrm>
          <a:prstGeom prst="rect">
            <a:avLst/>
          </a:prstGeom>
        </p:spPr>
      </p:pic>
    </p:spTree>
    <p:extLst>
      <p:ext uri="{BB962C8B-B14F-4D97-AF65-F5344CB8AC3E}">
        <p14:creationId xmlns:p14="http://schemas.microsoft.com/office/powerpoint/2010/main" val="8632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barn(inVertical)">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t="-78" r="54095"/>
          <a:stretch/>
        </p:blipFill>
        <p:spPr bwMode="auto">
          <a:xfrm>
            <a:off x="738504" y="575026"/>
            <a:ext cx="2559237" cy="454037"/>
          </a:xfrm>
          <a:prstGeom prst="rect">
            <a:avLst/>
          </a:prstGeom>
          <a:noFill/>
        </p:spPr>
      </p:pic>
      <p:sp>
        <p:nvSpPr>
          <p:cNvPr id="13" name="Título 1"/>
          <p:cNvSpPr txBox="1">
            <a:spLocks/>
          </p:cNvSpPr>
          <p:nvPr/>
        </p:nvSpPr>
        <p:spPr>
          <a:xfrm>
            <a:off x="1518082" y="1295731"/>
            <a:ext cx="6708551" cy="35621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834" b="1" dirty="0">
                <a:solidFill>
                  <a:srgbClr val="1E88E0"/>
                </a:solidFill>
                <a:latin typeface="Calibri"/>
              </a:rPr>
              <a:t>COMBINACIONES VALIDAS EN LA COLUMNA DE ESTABLECIMIENTO Y SERVICIO</a:t>
            </a:r>
            <a:endParaRPr lang="es-PE" sz="1834" b="1" dirty="0">
              <a:solidFill>
                <a:srgbClr val="1E88E0"/>
              </a:solidFill>
              <a:latin typeface="Calibri"/>
            </a:endParaRPr>
          </a:p>
        </p:txBody>
      </p:sp>
      <p:grpSp>
        <p:nvGrpSpPr>
          <p:cNvPr id="75" name="Grupo 74"/>
          <p:cNvGrpSpPr/>
          <p:nvPr/>
        </p:nvGrpSpPr>
        <p:grpSpPr>
          <a:xfrm>
            <a:off x="1224737" y="2055040"/>
            <a:ext cx="7456527" cy="3316886"/>
            <a:chOff x="1065250" y="2540668"/>
            <a:chExt cx="8129287" cy="3616150"/>
          </a:xfrm>
        </p:grpSpPr>
        <p:pic>
          <p:nvPicPr>
            <p:cNvPr id="11" name="Imagen 10"/>
            <p:cNvPicPr>
              <a:picLocks noChangeAspect="1"/>
            </p:cNvPicPr>
            <p:nvPr/>
          </p:nvPicPr>
          <p:blipFill>
            <a:blip r:embed="rId3"/>
            <a:stretch>
              <a:fillRect/>
            </a:stretch>
          </p:blipFill>
          <p:spPr>
            <a:xfrm>
              <a:off x="3837073" y="2540668"/>
              <a:ext cx="986285" cy="3097396"/>
            </a:xfrm>
            <a:prstGeom prst="rect">
              <a:avLst/>
            </a:prstGeom>
          </p:spPr>
        </p:pic>
        <p:pic>
          <p:nvPicPr>
            <p:cNvPr id="10" name="Imagen 9"/>
            <p:cNvPicPr>
              <a:picLocks noChangeAspect="1"/>
            </p:cNvPicPr>
            <p:nvPr/>
          </p:nvPicPr>
          <p:blipFill>
            <a:blip r:embed="rId3"/>
            <a:stretch>
              <a:fillRect/>
            </a:stretch>
          </p:blipFill>
          <p:spPr>
            <a:xfrm>
              <a:off x="2514064" y="2562358"/>
              <a:ext cx="986285" cy="3097396"/>
            </a:xfrm>
            <a:prstGeom prst="rect">
              <a:avLst/>
            </a:prstGeom>
          </p:spPr>
        </p:pic>
        <p:grpSp>
          <p:nvGrpSpPr>
            <p:cNvPr id="59" name="Grupo 58"/>
            <p:cNvGrpSpPr/>
            <p:nvPr/>
          </p:nvGrpSpPr>
          <p:grpSpPr>
            <a:xfrm>
              <a:off x="1065250" y="2549401"/>
              <a:ext cx="986285" cy="3097396"/>
              <a:chOff x="1463444" y="2554813"/>
              <a:chExt cx="958073" cy="2814338"/>
            </a:xfrm>
          </p:grpSpPr>
          <p:pic>
            <p:nvPicPr>
              <p:cNvPr id="2" name="Imagen 1"/>
              <p:cNvPicPr>
                <a:picLocks noChangeAspect="1"/>
              </p:cNvPicPr>
              <p:nvPr/>
            </p:nvPicPr>
            <p:blipFill>
              <a:blip r:embed="rId3"/>
              <a:stretch>
                <a:fillRect/>
              </a:stretch>
            </p:blipFill>
            <p:spPr>
              <a:xfrm>
                <a:off x="1463444" y="2554813"/>
                <a:ext cx="958073" cy="2814338"/>
              </a:xfrm>
              <a:prstGeom prst="rect">
                <a:avLst/>
              </a:prstGeom>
            </p:spPr>
          </p:pic>
          <p:grpSp>
            <p:nvGrpSpPr>
              <p:cNvPr id="25" name="Grupo 24"/>
              <p:cNvGrpSpPr/>
              <p:nvPr/>
            </p:nvGrpSpPr>
            <p:grpSpPr>
              <a:xfrm>
                <a:off x="1463444" y="3961982"/>
                <a:ext cx="481470" cy="421332"/>
                <a:chOff x="1463444" y="3961982"/>
                <a:chExt cx="481470" cy="421332"/>
              </a:xfrm>
            </p:grpSpPr>
            <p:cxnSp>
              <p:nvCxnSpPr>
                <p:cNvPr id="16" name="Conector recto 15"/>
                <p:cNvCxnSpPr>
                  <a:stCxn id="2" idx="1"/>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1937614" y="3949131"/>
                <a:ext cx="481470" cy="421332"/>
                <a:chOff x="1463444" y="3961982"/>
                <a:chExt cx="481470" cy="421332"/>
              </a:xfrm>
            </p:grpSpPr>
            <p:cxnSp>
              <p:nvCxnSpPr>
                <p:cNvPr id="27" name="Conector recto 26"/>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9" name="Grupo 28"/>
            <p:cNvGrpSpPr/>
            <p:nvPr/>
          </p:nvGrpSpPr>
          <p:grpSpPr>
            <a:xfrm>
              <a:off x="2548671" y="4591730"/>
              <a:ext cx="495648" cy="463708"/>
              <a:chOff x="1463444" y="3961982"/>
              <a:chExt cx="481470" cy="421332"/>
            </a:xfrm>
          </p:grpSpPr>
          <p:cxnSp>
            <p:nvCxnSpPr>
              <p:cNvPr id="30" name="Conector recto 29"/>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upo 31"/>
            <p:cNvGrpSpPr/>
            <p:nvPr/>
          </p:nvGrpSpPr>
          <p:grpSpPr>
            <a:xfrm>
              <a:off x="2986147" y="4143317"/>
              <a:ext cx="495648" cy="463708"/>
              <a:chOff x="1463444" y="3961982"/>
              <a:chExt cx="481470" cy="421332"/>
            </a:xfrm>
          </p:grpSpPr>
          <p:cxnSp>
            <p:nvCxnSpPr>
              <p:cNvPr id="33" name="Conector recto 32"/>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upo 34"/>
            <p:cNvGrpSpPr/>
            <p:nvPr/>
          </p:nvGrpSpPr>
          <p:grpSpPr>
            <a:xfrm>
              <a:off x="4264135" y="4580292"/>
              <a:ext cx="495648" cy="463708"/>
              <a:chOff x="1463444" y="3961982"/>
              <a:chExt cx="481470" cy="421332"/>
            </a:xfrm>
          </p:grpSpPr>
          <p:cxnSp>
            <p:nvCxnSpPr>
              <p:cNvPr id="36" name="Conector recto 35"/>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upo 37"/>
            <p:cNvGrpSpPr/>
            <p:nvPr/>
          </p:nvGrpSpPr>
          <p:grpSpPr>
            <a:xfrm>
              <a:off x="3818656" y="4603169"/>
              <a:ext cx="495648" cy="463708"/>
              <a:chOff x="1463444" y="3961982"/>
              <a:chExt cx="481470" cy="421332"/>
            </a:xfrm>
          </p:grpSpPr>
          <p:cxnSp>
            <p:nvCxnSpPr>
              <p:cNvPr id="39" name="Conector recto 38"/>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upo 61"/>
            <p:cNvGrpSpPr/>
            <p:nvPr/>
          </p:nvGrpSpPr>
          <p:grpSpPr>
            <a:xfrm>
              <a:off x="5297259" y="2549401"/>
              <a:ext cx="999284" cy="3097396"/>
              <a:chOff x="5078030" y="2575599"/>
              <a:chExt cx="970700" cy="2814338"/>
            </a:xfrm>
          </p:grpSpPr>
          <p:pic>
            <p:nvPicPr>
              <p:cNvPr id="12" name="Imagen 11"/>
              <p:cNvPicPr>
                <a:picLocks noChangeAspect="1"/>
              </p:cNvPicPr>
              <p:nvPr/>
            </p:nvPicPr>
            <p:blipFill>
              <a:blip r:embed="rId3"/>
              <a:stretch>
                <a:fillRect/>
              </a:stretch>
            </p:blipFill>
            <p:spPr>
              <a:xfrm>
                <a:off x="5082377" y="2575599"/>
                <a:ext cx="958073" cy="2814338"/>
              </a:xfrm>
              <a:prstGeom prst="rect">
                <a:avLst/>
              </a:prstGeom>
            </p:spPr>
          </p:pic>
          <p:grpSp>
            <p:nvGrpSpPr>
              <p:cNvPr id="41" name="Grupo 40"/>
              <p:cNvGrpSpPr/>
              <p:nvPr/>
            </p:nvGrpSpPr>
            <p:grpSpPr>
              <a:xfrm>
                <a:off x="5078030" y="4436765"/>
                <a:ext cx="481470" cy="421332"/>
                <a:chOff x="1463444" y="3961982"/>
                <a:chExt cx="481470" cy="421332"/>
              </a:xfrm>
            </p:grpSpPr>
            <p:cxnSp>
              <p:nvCxnSpPr>
                <p:cNvPr id="42" name="Conector recto 41"/>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upo 43"/>
              <p:cNvGrpSpPr/>
              <p:nvPr/>
            </p:nvGrpSpPr>
            <p:grpSpPr>
              <a:xfrm>
                <a:off x="5567260" y="4824460"/>
                <a:ext cx="481470" cy="421332"/>
                <a:chOff x="1463444" y="3961982"/>
                <a:chExt cx="481470" cy="421332"/>
              </a:xfrm>
            </p:grpSpPr>
            <p:cxnSp>
              <p:nvCxnSpPr>
                <p:cNvPr id="45" name="Conector recto 44"/>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3" name="Grupo 62"/>
            <p:cNvGrpSpPr/>
            <p:nvPr/>
          </p:nvGrpSpPr>
          <p:grpSpPr>
            <a:xfrm>
              <a:off x="6735624" y="2540668"/>
              <a:ext cx="1023963" cy="3097396"/>
              <a:chOff x="6594080" y="2575599"/>
              <a:chExt cx="994673" cy="2814338"/>
            </a:xfrm>
          </p:grpSpPr>
          <p:pic>
            <p:nvPicPr>
              <p:cNvPr id="14" name="Imagen 13"/>
              <p:cNvPicPr>
                <a:picLocks noChangeAspect="1"/>
              </p:cNvPicPr>
              <p:nvPr/>
            </p:nvPicPr>
            <p:blipFill>
              <a:blip r:embed="rId3"/>
              <a:stretch>
                <a:fillRect/>
              </a:stretch>
            </p:blipFill>
            <p:spPr>
              <a:xfrm>
                <a:off x="6630680" y="2575599"/>
                <a:ext cx="958073" cy="2814338"/>
              </a:xfrm>
              <a:prstGeom prst="rect">
                <a:avLst/>
              </a:prstGeom>
            </p:spPr>
          </p:pic>
          <p:grpSp>
            <p:nvGrpSpPr>
              <p:cNvPr id="47" name="Grupo 46"/>
              <p:cNvGrpSpPr/>
              <p:nvPr/>
            </p:nvGrpSpPr>
            <p:grpSpPr>
              <a:xfrm>
                <a:off x="7073716" y="3969917"/>
                <a:ext cx="481470" cy="421332"/>
                <a:chOff x="1463444" y="3961982"/>
                <a:chExt cx="481470" cy="421332"/>
              </a:xfrm>
            </p:grpSpPr>
            <p:cxnSp>
              <p:nvCxnSpPr>
                <p:cNvPr id="48" name="Conector recto 47"/>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upo 49"/>
              <p:cNvGrpSpPr/>
              <p:nvPr/>
            </p:nvGrpSpPr>
            <p:grpSpPr>
              <a:xfrm>
                <a:off x="6594080" y="4821207"/>
                <a:ext cx="481470" cy="421332"/>
                <a:chOff x="1463444" y="3961982"/>
                <a:chExt cx="481470" cy="421332"/>
              </a:xfrm>
            </p:grpSpPr>
            <p:cxnSp>
              <p:nvCxnSpPr>
                <p:cNvPr id="51" name="Conector recto 50"/>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4" name="Grupo 63"/>
            <p:cNvGrpSpPr/>
            <p:nvPr/>
          </p:nvGrpSpPr>
          <p:grpSpPr>
            <a:xfrm>
              <a:off x="8208252" y="2549401"/>
              <a:ext cx="986285" cy="3097396"/>
              <a:chOff x="7811140" y="2575599"/>
              <a:chExt cx="958073" cy="2814338"/>
            </a:xfrm>
          </p:grpSpPr>
          <p:pic>
            <p:nvPicPr>
              <p:cNvPr id="15" name="Imagen 14"/>
              <p:cNvPicPr>
                <a:picLocks noChangeAspect="1"/>
              </p:cNvPicPr>
              <p:nvPr/>
            </p:nvPicPr>
            <p:blipFill>
              <a:blip r:embed="rId3"/>
              <a:stretch>
                <a:fillRect/>
              </a:stretch>
            </p:blipFill>
            <p:spPr>
              <a:xfrm>
                <a:off x="7811140" y="2575599"/>
                <a:ext cx="958073" cy="2814338"/>
              </a:xfrm>
              <a:prstGeom prst="rect">
                <a:avLst/>
              </a:prstGeom>
            </p:spPr>
          </p:pic>
          <p:grpSp>
            <p:nvGrpSpPr>
              <p:cNvPr id="53" name="Grupo 52"/>
              <p:cNvGrpSpPr/>
              <p:nvPr/>
            </p:nvGrpSpPr>
            <p:grpSpPr>
              <a:xfrm>
                <a:off x="7824621" y="4803674"/>
                <a:ext cx="481470" cy="421332"/>
                <a:chOff x="1463444" y="3961982"/>
                <a:chExt cx="481470" cy="421332"/>
              </a:xfrm>
            </p:grpSpPr>
            <p:cxnSp>
              <p:nvCxnSpPr>
                <p:cNvPr id="54" name="Conector recto 53"/>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upo 55"/>
              <p:cNvGrpSpPr/>
              <p:nvPr/>
            </p:nvGrpSpPr>
            <p:grpSpPr>
              <a:xfrm>
                <a:off x="8287743" y="4837311"/>
                <a:ext cx="481470" cy="421332"/>
                <a:chOff x="1463444" y="3961982"/>
                <a:chExt cx="481470" cy="421332"/>
              </a:xfrm>
            </p:grpSpPr>
            <p:cxnSp>
              <p:nvCxnSpPr>
                <p:cNvPr id="57" name="Conector recto 56"/>
                <p:cNvCxnSpPr/>
                <p:nvPr/>
              </p:nvCxnSpPr>
              <p:spPr>
                <a:xfrm>
                  <a:off x="1463444" y="3961982"/>
                  <a:ext cx="481470" cy="4213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flipV="1">
                  <a:off x="1463444" y="3982768"/>
                  <a:ext cx="475749" cy="387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6" name="Título 1"/>
            <p:cNvSpPr txBox="1">
              <a:spLocks/>
            </p:cNvSpPr>
            <p:nvPr/>
          </p:nvSpPr>
          <p:spPr>
            <a:xfrm>
              <a:off x="1160934" y="5753211"/>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1</a:t>
              </a:r>
              <a:endParaRPr lang="es-PE" sz="1737" b="1" dirty="0">
                <a:solidFill>
                  <a:srgbClr val="FF0000"/>
                </a:solidFill>
                <a:latin typeface="Calibri"/>
              </a:endParaRPr>
            </a:p>
          </p:txBody>
        </p:sp>
        <p:sp>
          <p:nvSpPr>
            <p:cNvPr id="68" name="Título 1"/>
            <p:cNvSpPr txBox="1">
              <a:spLocks/>
            </p:cNvSpPr>
            <p:nvPr/>
          </p:nvSpPr>
          <p:spPr>
            <a:xfrm>
              <a:off x="2548671" y="5776329"/>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2</a:t>
              </a:r>
              <a:endParaRPr lang="es-PE" sz="1737" b="1" dirty="0">
                <a:solidFill>
                  <a:srgbClr val="FF0000"/>
                </a:solidFill>
                <a:latin typeface="Calibri"/>
              </a:endParaRPr>
            </a:p>
          </p:txBody>
        </p:sp>
        <p:sp>
          <p:nvSpPr>
            <p:cNvPr id="69" name="Título 1"/>
            <p:cNvSpPr txBox="1">
              <a:spLocks/>
            </p:cNvSpPr>
            <p:nvPr/>
          </p:nvSpPr>
          <p:spPr>
            <a:xfrm>
              <a:off x="3937766" y="5771281"/>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3</a:t>
              </a:r>
              <a:endParaRPr lang="es-PE" sz="1737" b="1" dirty="0">
                <a:solidFill>
                  <a:srgbClr val="FF0000"/>
                </a:solidFill>
                <a:latin typeface="Calibri"/>
              </a:endParaRPr>
            </a:p>
          </p:txBody>
        </p:sp>
        <p:sp>
          <p:nvSpPr>
            <p:cNvPr id="70" name="Título 1"/>
            <p:cNvSpPr txBox="1">
              <a:spLocks/>
            </p:cNvSpPr>
            <p:nvPr/>
          </p:nvSpPr>
          <p:spPr>
            <a:xfrm>
              <a:off x="5394569" y="5778881"/>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4</a:t>
              </a:r>
              <a:endParaRPr lang="es-PE" sz="1737" b="1" dirty="0">
                <a:solidFill>
                  <a:srgbClr val="FF0000"/>
                </a:solidFill>
                <a:latin typeface="Calibri"/>
              </a:endParaRPr>
            </a:p>
          </p:txBody>
        </p:sp>
        <p:sp>
          <p:nvSpPr>
            <p:cNvPr id="71" name="Título 1"/>
            <p:cNvSpPr txBox="1">
              <a:spLocks/>
            </p:cNvSpPr>
            <p:nvPr/>
          </p:nvSpPr>
          <p:spPr>
            <a:xfrm>
              <a:off x="6773302" y="5778881"/>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5</a:t>
              </a:r>
              <a:endParaRPr lang="es-PE" sz="1737" b="1" dirty="0">
                <a:solidFill>
                  <a:srgbClr val="FF0000"/>
                </a:solidFill>
                <a:latin typeface="Calibri"/>
              </a:endParaRPr>
            </a:p>
          </p:txBody>
        </p:sp>
        <p:sp>
          <p:nvSpPr>
            <p:cNvPr id="72" name="Título 1"/>
            <p:cNvSpPr txBox="1">
              <a:spLocks/>
            </p:cNvSpPr>
            <p:nvPr/>
          </p:nvSpPr>
          <p:spPr>
            <a:xfrm>
              <a:off x="8306440" y="5748555"/>
              <a:ext cx="784898" cy="3779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393139"/>
              <a:r>
                <a:rPr lang="es-ES" sz="1737" b="1" dirty="0">
                  <a:solidFill>
                    <a:srgbClr val="FF0000"/>
                  </a:solidFill>
                  <a:latin typeface="Calibri"/>
                </a:rPr>
                <a:t>6</a:t>
              </a:r>
              <a:endParaRPr lang="es-PE" sz="1737" b="1" dirty="0">
                <a:solidFill>
                  <a:srgbClr val="FF0000"/>
                </a:solidFill>
                <a:latin typeface="Calibri"/>
              </a:endParaRPr>
            </a:p>
          </p:txBody>
        </p:sp>
      </p:grpSp>
      <p:pic>
        <p:nvPicPr>
          <p:cNvPr id="3" name="Imagen 2">
            <a:extLst>
              <a:ext uri="{FF2B5EF4-FFF2-40B4-BE49-F238E27FC236}">
                <a16:creationId xmlns:a16="http://schemas.microsoft.com/office/drawing/2014/main" id="{DA560CAC-9819-D1F3-4234-3FE21EC6D7DE}"/>
              </a:ext>
            </a:extLst>
          </p:cNvPr>
          <p:cNvPicPr>
            <a:picLocks noChangeAspect="1"/>
          </p:cNvPicPr>
          <p:nvPr/>
        </p:nvPicPr>
        <p:blipFill>
          <a:blip r:embed="rId4"/>
          <a:stretch>
            <a:fillRect/>
          </a:stretch>
        </p:blipFill>
        <p:spPr>
          <a:xfrm>
            <a:off x="8451248" y="498019"/>
            <a:ext cx="1009171" cy="608050"/>
          </a:xfrm>
          <a:prstGeom prst="rect">
            <a:avLst/>
          </a:prstGeom>
        </p:spPr>
      </p:pic>
    </p:spTree>
    <p:extLst>
      <p:ext uri="{BB962C8B-B14F-4D97-AF65-F5344CB8AC3E}">
        <p14:creationId xmlns:p14="http://schemas.microsoft.com/office/powerpoint/2010/main" val="558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arn(inVertical)">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1F74F-0006-9E08-0D1B-ACBD10E309AB}"/>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BB2D5664-21A2-E3A0-E338-3B5C382DC32E}"/>
              </a:ext>
            </a:extLst>
          </p:cNvPr>
          <p:cNvPicPr/>
          <p:nvPr/>
        </p:nvPicPr>
        <p:blipFill rotWithShape="1">
          <a:blip r:embed="rId2">
            <a:extLst>
              <a:ext uri="{28A0092B-C50C-407E-A947-70E740481C1C}">
                <a14:useLocalDpi xmlns:a14="http://schemas.microsoft.com/office/drawing/2010/main" val="0"/>
              </a:ext>
            </a:extLst>
          </a:blip>
          <a:srcRect t="-78" r="54095"/>
          <a:stretch/>
        </p:blipFill>
        <p:spPr bwMode="auto">
          <a:xfrm>
            <a:off x="253200" y="200614"/>
            <a:ext cx="2947200" cy="522865"/>
          </a:xfrm>
          <a:prstGeom prst="rect">
            <a:avLst/>
          </a:prstGeom>
          <a:noFill/>
        </p:spPr>
      </p:pic>
      <p:sp>
        <p:nvSpPr>
          <p:cNvPr id="10" name="Título 1">
            <a:extLst>
              <a:ext uri="{FF2B5EF4-FFF2-40B4-BE49-F238E27FC236}">
                <a16:creationId xmlns:a16="http://schemas.microsoft.com/office/drawing/2014/main" id="{4A271D27-C320-8D79-0C9D-957D64D4DB28}"/>
              </a:ext>
            </a:extLst>
          </p:cNvPr>
          <p:cNvSpPr txBox="1">
            <a:spLocks/>
          </p:cNvSpPr>
          <p:nvPr/>
        </p:nvSpPr>
        <p:spPr>
          <a:xfrm>
            <a:off x="1078043" y="1088601"/>
            <a:ext cx="8013843" cy="84009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lgn="ctr"/>
            <a:r>
              <a:rPr lang="es-PE" sz="2400" b="1" dirty="0">
                <a:solidFill>
                  <a:srgbClr val="1E88E0"/>
                </a:solidFill>
                <a:latin typeface="Calibri"/>
              </a:rPr>
              <a:t>CONSEJERÍA PREVENTIVA EN FACTORES DE RIESGO PARA EL CÁNCER</a:t>
            </a:r>
            <a:endParaRPr lang="es-PE" sz="2400" b="1" dirty="0">
              <a:solidFill>
                <a:schemeClr val="accent2"/>
              </a:solidFill>
              <a:latin typeface="Calibri"/>
            </a:endParaRPr>
          </a:p>
        </p:txBody>
      </p:sp>
      <p:pic>
        <p:nvPicPr>
          <p:cNvPr id="2" name="Imagen 1">
            <a:extLst>
              <a:ext uri="{FF2B5EF4-FFF2-40B4-BE49-F238E27FC236}">
                <a16:creationId xmlns:a16="http://schemas.microsoft.com/office/drawing/2014/main" id="{4A299CBD-95A9-B066-4286-2D85AAFC3E32}"/>
              </a:ext>
            </a:extLst>
          </p:cNvPr>
          <p:cNvPicPr>
            <a:picLocks noChangeAspect="1"/>
          </p:cNvPicPr>
          <p:nvPr/>
        </p:nvPicPr>
        <p:blipFill>
          <a:blip r:embed="rId3"/>
          <a:stretch>
            <a:fillRect/>
          </a:stretch>
        </p:blipFill>
        <p:spPr>
          <a:xfrm>
            <a:off x="8520684" y="275303"/>
            <a:ext cx="1009171" cy="608050"/>
          </a:xfrm>
          <a:prstGeom prst="rect">
            <a:avLst/>
          </a:prstGeom>
        </p:spPr>
      </p:pic>
      <p:pic>
        <p:nvPicPr>
          <p:cNvPr id="13" name="Imagen 12">
            <a:extLst>
              <a:ext uri="{FF2B5EF4-FFF2-40B4-BE49-F238E27FC236}">
                <a16:creationId xmlns:a16="http://schemas.microsoft.com/office/drawing/2014/main" id="{9759759E-2E70-37C6-5ECE-076738422B87}"/>
              </a:ext>
            </a:extLst>
          </p:cNvPr>
          <p:cNvPicPr>
            <a:picLocks noChangeAspect="1"/>
          </p:cNvPicPr>
          <p:nvPr/>
        </p:nvPicPr>
        <p:blipFill>
          <a:blip r:embed="rId4"/>
          <a:srcRect l="7058"/>
          <a:stretch/>
        </p:blipFill>
        <p:spPr>
          <a:xfrm>
            <a:off x="3069413" y="1928692"/>
            <a:ext cx="4201658" cy="2632074"/>
          </a:xfrm>
          <a:prstGeom prst="rect">
            <a:avLst/>
          </a:prstGeom>
        </p:spPr>
      </p:pic>
    </p:spTree>
    <p:extLst>
      <p:ext uri="{BB962C8B-B14F-4D97-AF65-F5344CB8AC3E}">
        <p14:creationId xmlns:p14="http://schemas.microsoft.com/office/powerpoint/2010/main" val="366034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4957</TotalTime>
  <Words>2325</Words>
  <Application>Microsoft Office PowerPoint</Application>
  <PresentationFormat>A4 (210 x 297 mm)</PresentationFormat>
  <Paragraphs>309</Paragraphs>
  <Slides>59</Slides>
  <Notes>18</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59</vt:i4>
      </vt:variant>
    </vt:vector>
  </HeadingPairs>
  <TitlesOfParts>
    <vt:vector size="69" baseType="lpstr">
      <vt:lpstr>Arial</vt:lpstr>
      <vt:lpstr>Calibri</vt:lpstr>
      <vt:lpstr>Calibri Light</vt:lpstr>
      <vt:lpstr>Wingdings</vt:lpstr>
      <vt:lpstr>Tema de Office</vt:lpstr>
      <vt:lpstr>1_Tema de Office</vt:lpstr>
      <vt:lpstr>2_Tema de Office</vt:lpstr>
      <vt:lpstr>3_Tema de Office</vt:lpstr>
      <vt:lpstr>5_Tema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RONIE CELI GUEVARA</dc:creator>
  <cp:lastModifiedBy>MARIA DE FATIMA</cp:lastModifiedBy>
  <cp:revision>154</cp:revision>
  <cp:lastPrinted>2025-03-25T17:15:40Z</cp:lastPrinted>
  <dcterms:created xsi:type="dcterms:W3CDTF">2022-01-10T16:14:21Z</dcterms:created>
  <dcterms:modified xsi:type="dcterms:W3CDTF">2025-04-02T15:19:05Z</dcterms:modified>
</cp:coreProperties>
</file>