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5" r:id="rId2"/>
    <p:sldId id="278" r:id="rId3"/>
    <p:sldId id="256" r:id="rId4"/>
    <p:sldId id="257" r:id="rId5"/>
    <p:sldId id="279" r:id="rId6"/>
    <p:sldId id="280" r:id="rId7"/>
  </p:sldIdLst>
  <p:sldSz cx="9144000" cy="6858000" type="screen4x3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9" autoAdjust="0"/>
    <p:restoredTop sz="96374" autoAdjust="0"/>
  </p:normalViewPr>
  <p:slideViewPr>
    <p:cSldViewPr snapToGrid="0">
      <p:cViewPr varScale="1">
        <p:scale>
          <a:sx n="107" d="100"/>
          <a:sy n="107" d="100"/>
        </p:scale>
        <p:origin x="14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37220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62247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7861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6072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3048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672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2760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96107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4672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68946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772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8C49307-C547-4ACD-8B0B-E3490E29480A}" type="datetimeFigureOut">
              <a:rPr lang="es-PE" smtClean="0"/>
              <a:t>27/11/2020</a:t>
            </a:fld>
            <a:endParaRPr lang="es-P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P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EF639DE-E6D0-411C-86E5-C1792FDD4980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1036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36177" y="504923"/>
            <a:ext cx="4572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PE" sz="3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MANUAL DE REGISTRO Y CODIFICACION DE LA ATENCION EN SALUD DE LA CONSULTA EXTERNA</a:t>
            </a:r>
          </a:p>
        </p:txBody>
      </p:sp>
      <p:sp>
        <p:nvSpPr>
          <p:cNvPr id="4" name="Rectángulo 3"/>
          <p:cNvSpPr/>
          <p:nvPr/>
        </p:nvSpPr>
        <p:spPr>
          <a:xfrm>
            <a:off x="5190565" y="5301008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es-PE" sz="4400" b="1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ANIMALES PONZOÑOSOS</a:t>
            </a:r>
          </a:p>
        </p:txBody>
      </p:sp>
      <p:sp>
        <p:nvSpPr>
          <p:cNvPr id="5" name="CuadroTexto 4"/>
          <p:cNvSpPr txBox="1"/>
          <p:nvPr/>
        </p:nvSpPr>
        <p:spPr>
          <a:xfrm>
            <a:off x="571501" y="6245259"/>
            <a:ext cx="10085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>
                <a:latin typeface="Franklin Gothic Medium Cond" panose="020B0606030402020204" pitchFamily="34" charset="0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399840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46990"/>
            <a:ext cx="8229600" cy="545633"/>
          </a:xfrm>
        </p:spPr>
        <p:txBody>
          <a:bodyPr/>
          <a:lstStyle/>
          <a:p>
            <a:r>
              <a:rPr lang="es-PE" sz="2400" b="1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ANIMALES PONZOÑOSOS </a:t>
            </a:r>
            <a:endParaRPr lang="es-PE" sz="2400" dirty="0">
              <a:solidFill>
                <a:srgbClr val="C000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just" defTabSz="538163">
              <a:buNone/>
            </a:pPr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Código 	Diagnóstico / Actividad </a:t>
            </a:r>
          </a:p>
          <a:p>
            <a:pPr marL="0" indent="0" algn="just" defTabSz="538163">
              <a:buNone/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T630    	Mordedura de serpiente</a:t>
            </a:r>
          </a:p>
          <a:p>
            <a:pPr marL="0" indent="0" algn="just" defTabSz="538163">
              <a:buNone/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T631    	Mordedura de lagarto</a:t>
            </a:r>
          </a:p>
          <a:p>
            <a:pPr marL="0" indent="0" algn="just" defTabSz="538163">
              <a:buNone/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T632    	Mordedura de escorpión</a:t>
            </a:r>
          </a:p>
          <a:p>
            <a:pPr marL="0" indent="0" algn="just" defTabSz="538163">
              <a:buNone/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T633    	Mordedura de araña</a:t>
            </a:r>
          </a:p>
          <a:p>
            <a:pPr marL="0" indent="0" algn="just" defTabSz="538163">
              <a:buNone/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T634    	Mordedura de artrópodo</a:t>
            </a:r>
          </a:p>
          <a:p>
            <a:pPr marL="0" indent="0" algn="just" defTabSz="538163">
              <a:buNone/>
            </a:pPr>
            <a:r>
              <a:rPr lang="pt-BR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X2091  	</a:t>
            </a:r>
            <a:r>
              <a:rPr lang="es-ES_tradnl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Contacto</a:t>
            </a:r>
            <a:r>
              <a:rPr lang="pt-BR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traumático por </a:t>
            </a:r>
            <a:r>
              <a:rPr lang="es-ES_tradnl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Bothroops</a:t>
            </a:r>
            <a:endParaRPr lang="es-ES_tradnl" sz="12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marL="0" indent="0" defTabSz="538163">
              <a:buNone/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X2092	Contacto traumático por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Lachesis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(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Shushupe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)</a:t>
            </a:r>
          </a:p>
          <a:p>
            <a:pPr marL="0" indent="0" algn="just" defTabSz="538163">
              <a:buNone/>
            </a:pPr>
            <a:r>
              <a:rPr lang="pt-BR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X2093   	</a:t>
            </a:r>
            <a:r>
              <a:rPr lang="pt-BR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Contacto</a:t>
            </a:r>
            <a:r>
              <a:rPr lang="pt-BR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traumático por </a:t>
            </a:r>
            <a:r>
              <a:rPr lang="pt-BR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Crotalus</a:t>
            </a:r>
            <a:r>
              <a:rPr lang="pt-BR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</a:t>
            </a:r>
          </a:p>
          <a:p>
            <a:pPr marL="0" indent="0" algn="just" defTabSz="538163">
              <a:buNone/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X2094   	Contacto traumático por otras especies ofidias (serpientes 	y lagartos venenosos)</a:t>
            </a:r>
          </a:p>
          <a:p>
            <a:pPr marL="0" indent="0" algn="just" defTabSz="538163">
              <a:buNone/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X209    	Contacto traumático por ofidios sin </a:t>
            </a:r>
          </a:p>
          <a:p>
            <a:pPr marL="0" indent="0" algn="just" defTabSz="538163">
              <a:buNone/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	identificación</a:t>
            </a:r>
          </a:p>
          <a:p>
            <a:pPr marL="0" indent="0" defTabSz="538163">
              <a:buNone/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X2191  	Contacto traumático por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Loxosceles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 (araña casera) </a:t>
            </a:r>
          </a:p>
          <a:p>
            <a:pPr algn="just"/>
            <a:endParaRPr lang="es-PE" sz="1200" dirty="0">
              <a:latin typeface="Franklin Gothic Medium Cond" panose="020B0606030402020204" pitchFamily="34" charset="0"/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           </a:t>
            </a:r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Código	Diagnóstico / Actividad</a:t>
            </a:r>
          </a:p>
          <a:p>
            <a:pPr lvl="0" indent="20638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X2192   	Contacto traumático por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Lacrodectus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(araña </a:t>
            </a:r>
          </a:p>
          <a:p>
            <a:pPr lvl="0" indent="20638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              	Silvestre o viuda negra)</a:t>
            </a:r>
          </a:p>
          <a:p>
            <a:pPr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X219     	Contacto traumático por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Phoneutria</a:t>
            </a: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(araña de 	</a:t>
            </a:r>
            <a:r>
              <a:rPr lang="pt-BR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plátano o mercado de frutas)</a:t>
            </a:r>
          </a:p>
          <a:p>
            <a:pPr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X229     	Contacto traumático por Escorpión o Alacrán</a:t>
            </a:r>
          </a:p>
          <a:p>
            <a:pPr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X2193   	Contacto traumático por Otros Arácnidos no </a:t>
            </a:r>
          </a:p>
          <a:p>
            <a:pPr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              	definidos</a:t>
            </a:r>
          </a:p>
          <a:p>
            <a:pPr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X249     	Contacto traumático por especies larvarias </a:t>
            </a:r>
          </a:p>
          <a:p>
            <a:pPr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             	(orugas, gusanos, etc.)</a:t>
            </a:r>
          </a:p>
          <a:p>
            <a:pPr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X239    	Contacto traumático por Avispones, Avispas, </a:t>
            </a:r>
          </a:p>
          <a:p>
            <a:pPr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            	Abejas</a:t>
            </a:r>
          </a:p>
          <a:p>
            <a:pPr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X259    	Contacto traumático Por otros artrópodos </a:t>
            </a:r>
          </a:p>
          <a:p>
            <a:pPr lvl="0" indent="0">
              <a:buNone/>
              <a:tabLst>
                <a:tab pos="901700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             	venenosos (hormigas, etc.)</a:t>
            </a:r>
          </a:p>
          <a:p>
            <a:pPr marL="0" lvl="0" indent="0">
              <a:buNone/>
              <a:tabLst>
                <a:tab pos="363538" algn="l"/>
              </a:tabLst>
            </a:pPr>
            <a:r>
              <a:rPr lang="es-PE" sz="12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	U310    	Administración de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tratamien</a:t>
            </a:r>
            <a:r>
              <a:rPr lang="es-PE" sz="1200" u="sng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</a:t>
            </a:r>
            <a:r>
              <a:rPr lang="es-PE" sz="12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to</a:t>
            </a:r>
            <a:endParaRPr lang="es-PE" sz="1200" dirty="0">
              <a:solidFill>
                <a:srgbClr val="000000"/>
              </a:solidFill>
              <a:latin typeface="Franklin Gothic Medium Cond" panose="020B0606030402020204" pitchFamily="34" charset="0"/>
            </a:endParaRPr>
          </a:p>
          <a:p>
            <a:pPr marL="0" lvl="0" indent="0">
              <a:buNone/>
            </a:pPr>
            <a:endParaRPr lang="es-PE" sz="1200" dirty="0">
              <a:solidFill>
                <a:prstClr val="black"/>
              </a:solidFill>
              <a:latin typeface="Franklin Gothic Medium Cond" panose="020B0606030402020204" pitchFamily="34" charset="0"/>
            </a:endParaRPr>
          </a:p>
          <a:p>
            <a:endParaRPr lang="es-PE" sz="1200" dirty="0"/>
          </a:p>
        </p:txBody>
      </p:sp>
    </p:spTree>
    <p:extLst>
      <p:ext uri="{BB962C8B-B14F-4D97-AF65-F5344CB8AC3E}">
        <p14:creationId xmlns:p14="http://schemas.microsoft.com/office/powerpoint/2010/main" val="293571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295835" y="108316"/>
            <a:ext cx="8623703" cy="1980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</a:t>
            </a:r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REGISTRO DE ACTIVIDADES DE ACCIDENTES POR ANIMALES PONZOÑOSOS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ítem: Diagnóstico motivo de consulta y/o actividad de salud, anote: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1º casillero el tipo de mordedura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2º casillero el contacto traumático según tipo de accidente ponzoñoso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3º casillero Administración de tratamiento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ítem: Tipo de diagnóstico marque siempre "D"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En el ítem Lab: 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 En el 3º casillero anote el número de dosis</a:t>
            </a:r>
          </a:p>
          <a:p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* La </a:t>
            </a:r>
            <a:r>
              <a:rPr lang="es-PE" sz="1100" dirty="0" err="1">
                <a:solidFill>
                  <a:srgbClr val="000000"/>
                </a:solidFill>
                <a:latin typeface="Franklin Gothic Medium Cond" panose="020B0606030402020204" pitchFamily="34" charset="0"/>
              </a:rPr>
              <a:t>Condicion</a:t>
            </a: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al establecimiento y al Servicio siempre se considera como “C” ( Continuador) ya que este dato se extrae del Registro de Emergencia.</a:t>
            </a:r>
          </a:p>
          <a:p>
            <a:pPr>
              <a:spcAft>
                <a:spcPts val="200"/>
              </a:spcAft>
            </a:pPr>
            <a:r>
              <a:rPr lang="es-PE" sz="1100" dirty="0">
                <a:solidFill>
                  <a:srgbClr val="000000"/>
                </a:solidFill>
                <a:latin typeface="Franklin Gothic Medium Cond" panose="020B0606030402020204" pitchFamily="34" charset="0"/>
              </a:rPr>
              <a:t> </a:t>
            </a:r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ACCIDENTES POR ANIMALES OFIDICOS </a:t>
            </a:r>
          </a:p>
          <a:p>
            <a:pPr>
              <a:spcAft>
                <a:spcPts val="200"/>
              </a:spcAft>
            </a:pPr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Tipo Bothrops (Jergón, Loro, Machaco</a:t>
            </a:r>
            <a:r>
              <a:rPr lang="es-PE" sz="1100" i="1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) </a:t>
            </a:r>
            <a:endParaRPr lang="es-PE" sz="1100" dirty="0">
              <a:solidFill>
                <a:srgbClr val="C00000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289323" y="3008497"/>
            <a:ext cx="16459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Tipo Lachesis (Shushupe)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295835" y="4215801"/>
            <a:ext cx="9282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Tipo Crotalus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36" y="2065579"/>
            <a:ext cx="8475590" cy="958508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835" y="3245222"/>
            <a:ext cx="8475590" cy="969614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836" y="4479487"/>
            <a:ext cx="8475590" cy="95850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81CB1E0B-C0BB-44C0-BF17-6314BF03A3C0}"/>
              </a:ext>
            </a:extLst>
          </p:cNvPr>
          <p:cNvSpPr/>
          <p:nvPr/>
        </p:nvSpPr>
        <p:spPr>
          <a:xfrm>
            <a:off x="295835" y="5437995"/>
            <a:ext cx="26202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Calibri" panose="020F0502020204030204" pitchFamily="34" charset="0"/>
              </a:rPr>
              <a:t>Otras Especies (Serpientes Venenosas)</a:t>
            </a:r>
            <a:endParaRPr lang="es-PE" sz="1200" dirty="0">
              <a:solidFill>
                <a:srgbClr val="C00000"/>
              </a:solidFill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FD1C42C-FDC0-422D-90AC-F3C9835DCA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5835" y="5664277"/>
            <a:ext cx="8475590" cy="95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19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/>
        </p:nvSpPr>
        <p:spPr>
          <a:xfrm>
            <a:off x="403571" y="308713"/>
            <a:ext cx="2258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Otras Especies (Lagartos Venenosos)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387056" y="1485410"/>
            <a:ext cx="18262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Por Ofidios sin Identificación 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400503" y="2667765"/>
            <a:ext cx="252479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ACCIDENTES POR ANIMALES ARÁCNIDOS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425197" y="2833623"/>
            <a:ext cx="187942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Por Loxosceles (Araña Casera)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056" y="540309"/>
            <a:ext cx="8475590" cy="95219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571" y="1705626"/>
            <a:ext cx="8475590" cy="966238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056" y="3076115"/>
            <a:ext cx="8475590" cy="955573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F19F86CD-A972-4C1A-AA30-6DAFC1A157EF}"/>
              </a:ext>
            </a:extLst>
          </p:cNvPr>
          <p:cNvSpPr/>
          <p:nvPr/>
        </p:nvSpPr>
        <p:spPr>
          <a:xfrm>
            <a:off x="374038" y="4045475"/>
            <a:ext cx="28570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Por </a:t>
            </a:r>
            <a:r>
              <a:rPr lang="es-PE" sz="1200" dirty="0" err="1">
                <a:solidFill>
                  <a:srgbClr val="C00000"/>
                </a:solidFill>
                <a:latin typeface="Franklin Gothic Medium Cond" panose="020B0606030402020204" pitchFamily="34" charset="0"/>
              </a:rPr>
              <a:t>Lacrodectus</a:t>
            </a:r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 (Araña Silvestre o Viuda Negra)</a:t>
            </a: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7FE50270-5194-4E72-96F8-AB6DBE4F725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4039" y="4322474"/>
            <a:ext cx="8488608" cy="958509"/>
          </a:xfrm>
          <a:prstGeom prst="rect">
            <a:avLst/>
          </a:prstGeom>
        </p:spPr>
      </p:pic>
      <p:sp>
        <p:nvSpPr>
          <p:cNvPr id="16" name="Rectángulo 15">
            <a:extLst>
              <a:ext uri="{FF2B5EF4-FFF2-40B4-BE49-F238E27FC236}">
                <a16:creationId xmlns:a16="http://schemas.microsoft.com/office/drawing/2014/main" id="{3C6AC072-5496-4957-B438-47EB4D0B864D}"/>
              </a:ext>
            </a:extLst>
          </p:cNvPr>
          <p:cNvSpPr/>
          <p:nvPr/>
        </p:nvSpPr>
        <p:spPr>
          <a:xfrm>
            <a:off x="374038" y="5275124"/>
            <a:ext cx="330039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Por </a:t>
            </a:r>
            <a:r>
              <a:rPr lang="es-PE" sz="1200" dirty="0" err="1">
                <a:solidFill>
                  <a:srgbClr val="C00000"/>
                </a:solidFill>
                <a:latin typeface="Franklin Gothic Medium Cond" panose="020B0606030402020204" pitchFamily="34" charset="0"/>
              </a:rPr>
              <a:t>Phoneutria</a:t>
            </a:r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 (Araña de Plátano o Mercado de Frutas) 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D151A20A-1B59-4BD8-BFA7-A7ACCA41B8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4039" y="5546265"/>
            <a:ext cx="8488608" cy="95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699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302318" y="131436"/>
            <a:ext cx="153933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Por Escorpión o Alacrán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318" y="368094"/>
            <a:ext cx="8572741" cy="966557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270530" y="1334753"/>
            <a:ext cx="216450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Por Otros Arácnidos o No definidos 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30" y="1611753"/>
            <a:ext cx="8604529" cy="958508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C4F5ED46-B3EA-4D3A-AB69-AB1998BAA547}"/>
              </a:ext>
            </a:extLst>
          </p:cNvPr>
          <p:cNvSpPr/>
          <p:nvPr/>
        </p:nvSpPr>
        <p:spPr>
          <a:xfrm>
            <a:off x="268941" y="2600829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ACCIDENTES POR OTROS ESPECIES </a:t>
            </a:r>
          </a:p>
          <a:p>
            <a:r>
              <a:rPr lang="es-PE" sz="11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 Por Especies Larvarias (Orugas, Gusanos, etc.) 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85834ECF-E703-4D72-A169-0DE0065B36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941" y="3026978"/>
            <a:ext cx="8604528" cy="958508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15B275E2-E6CF-4F11-A1A9-9A51C757D3B2}"/>
              </a:ext>
            </a:extLst>
          </p:cNvPr>
          <p:cNvSpPr/>
          <p:nvPr/>
        </p:nvSpPr>
        <p:spPr>
          <a:xfrm>
            <a:off x="336176" y="3966895"/>
            <a:ext cx="19427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Por Avispones, Avispas, Abejas </a:t>
            </a: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B11421F1-618C-4CB7-9A5C-BD6B83C59C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6176" y="4211551"/>
            <a:ext cx="8498542" cy="968440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E76F3630-2F0A-4370-8ECD-E3D75FC81C81}"/>
              </a:ext>
            </a:extLst>
          </p:cNvPr>
          <p:cNvSpPr/>
          <p:nvPr/>
        </p:nvSpPr>
        <p:spPr>
          <a:xfrm>
            <a:off x="336176" y="5184971"/>
            <a:ext cx="29488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200" dirty="0">
                <a:solidFill>
                  <a:srgbClr val="C00000"/>
                </a:solidFill>
                <a:latin typeface="Franklin Gothic Medium Cond" panose="020B0606030402020204" pitchFamily="34" charset="0"/>
              </a:rPr>
              <a:t>Por Otros Artrópodos Venenosos (Hormigas, etc.) </a:t>
            </a:r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18B5AE6-FFCA-4D4D-8464-EA540949FD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9282" y="5421629"/>
            <a:ext cx="8525436" cy="95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068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9182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ma1" id="{3566C58A-686D-4254-A6BA-F922309840CC}" vid="{AA862DB3-FBB5-4569-9036-B20F39D664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209</TotalTime>
  <Words>429</Words>
  <Application>Microsoft Office PowerPoint</Application>
  <PresentationFormat>Presentación en pantalla (4:3)</PresentationFormat>
  <Paragraphs>57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Franklin Gothic Medium Cond</vt:lpstr>
      <vt:lpstr>Tema1</vt:lpstr>
      <vt:lpstr>Presentación de PowerPoint</vt:lpstr>
      <vt:lpstr>ANIMALES PONZOÑOSOS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Heidy Susan</dc:creator>
  <cp:lastModifiedBy>Wilmer Vargas Torres</cp:lastModifiedBy>
  <cp:revision>23</cp:revision>
  <dcterms:created xsi:type="dcterms:W3CDTF">2016-07-24T14:19:54Z</dcterms:created>
  <dcterms:modified xsi:type="dcterms:W3CDTF">2020-11-27T15:46:37Z</dcterms:modified>
</cp:coreProperties>
</file>