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31"/>
  </p:notesMasterIdLst>
  <p:sldIdLst>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6" r:id="rId25"/>
    <p:sldId id="287" r:id="rId26"/>
    <p:sldId id="288" r:id="rId27"/>
    <p:sldId id="289" r:id="rId28"/>
    <p:sldId id="290" r:id="rId29"/>
    <p:sldId id="285" r:id="rId3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689" autoAdjust="0"/>
  </p:normalViewPr>
  <p:slideViewPr>
    <p:cSldViewPr snapToGrid="0">
      <p:cViewPr>
        <p:scale>
          <a:sx n="100" d="100"/>
          <a:sy n="100" d="100"/>
        </p:scale>
        <p:origin x="1872"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3B250-5EB1-4D52-BB9E-1582002ED000}" type="datetimeFigureOut">
              <a:rPr lang="es-PE" smtClean="0"/>
              <a:t>18/12/2020</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B963A-40D8-4F0F-B62F-0E71B023F5E7}" type="slidenum">
              <a:rPr lang="es-PE" smtClean="0"/>
              <a:t>‹Nº›</a:t>
            </a:fld>
            <a:endParaRPr lang="es-PE"/>
          </a:p>
        </p:txBody>
      </p:sp>
    </p:spTree>
    <p:extLst>
      <p:ext uri="{BB962C8B-B14F-4D97-AF65-F5344CB8AC3E}">
        <p14:creationId xmlns:p14="http://schemas.microsoft.com/office/powerpoint/2010/main" val="249681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B6B963A-40D8-4F0F-B62F-0E71B023F5E7}" type="slidenum">
              <a:rPr lang="es-PE" smtClean="0"/>
              <a:t>18</a:t>
            </a:fld>
            <a:endParaRPr lang="es-PE"/>
          </a:p>
        </p:txBody>
      </p:sp>
    </p:spTree>
    <p:extLst>
      <p:ext uri="{BB962C8B-B14F-4D97-AF65-F5344CB8AC3E}">
        <p14:creationId xmlns:p14="http://schemas.microsoft.com/office/powerpoint/2010/main" val="310577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B6B963A-40D8-4F0F-B62F-0E71B023F5E7}" type="slidenum">
              <a:rPr lang="es-PE" smtClean="0"/>
              <a:t>21</a:t>
            </a:fld>
            <a:endParaRPr lang="es-PE"/>
          </a:p>
        </p:txBody>
      </p:sp>
    </p:spTree>
    <p:extLst>
      <p:ext uri="{BB962C8B-B14F-4D97-AF65-F5344CB8AC3E}">
        <p14:creationId xmlns:p14="http://schemas.microsoft.com/office/powerpoint/2010/main" val="3951879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18/12/2020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146437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18/12/2020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72144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18/12/2020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334248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33388" y="5157788"/>
            <a:ext cx="7162800" cy="1109662"/>
          </a:xfrm>
        </p:spPr>
        <p:txBody>
          <a:bodyPr/>
          <a:lstStyle>
            <a:lvl1pPr>
              <a:defRPr sz="3200"/>
            </a:lvl1pPr>
          </a:lstStyle>
          <a:p>
            <a:pPr lvl="0"/>
            <a:r>
              <a:rPr lang="es-ES" noProof="0"/>
              <a:t>Haga clic para modificar el estilo de título del patrón</a:t>
            </a:r>
            <a:endParaRPr lang="ru-RU" noProof="0"/>
          </a:p>
        </p:txBody>
      </p:sp>
      <p:sp>
        <p:nvSpPr>
          <p:cNvPr id="5123" name="Rectangle 3"/>
          <p:cNvSpPr>
            <a:spLocks noGrp="1" noChangeArrowheads="1"/>
          </p:cNvSpPr>
          <p:nvPr>
            <p:ph type="subTitle" idx="1"/>
          </p:nvPr>
        </p:nvSpPr>
        <p:spPr>
          <a:xfrm>
            <a:off x="433388" y="6045200"/>
            <a:ext cx="7162800" cy="696913"/>
          </a:xfrm>
          <a:extLst>
            <a:ext uri="{AF507438-7753-43E0-B8FC-AC1667EBCBE1}">
              <a14:hiddenEffects xmlns:a14="http://schemas.microsoft.com/office/drawing/2010/main">
                <a:effectLst>
                  <a:outerShdw dist="17961" dir="2700000" algn="ctr" rotWithShape="0">
                    <a:schemeClr val="tx2"/>
                  </a:outerShdw>
                </a:effectLst>
              </a14:hiddenEffects>
            </a:ext>
          </a:extLst>
        </p:spPr>
        <p:txBody>
          <a:bodyPr/>
          <a:lstStyle>
            <a:lvl1pPr marL="0" indent="0">
              <a:buFontTx/>
              <a:buNone/>
              <a:defRPr sz="2400" b="1">
                <a:solidFill>
                  <a:schemeClr val="bg2"/>
                </a:solidFill>
              </a:defRPr>
            </a:lvl1pPr>
          </a:lstStyle>
          <a:p>
            <a:pPr lvl="0"/>
            <a:r>
              <a:rPr lang="es-ES" noProof="0"/>
              <a:t>Haga clic para modificar el estilo de subtítulo del patrón</a:t>
            </a:r>
            <a:endParaRPr lang="ru-RU" noProof="0"/>
          </a:p>
        </p:txBody>
      </p:sp>
    </p:spTree>
    <p:extLst>
      <p:ext uri="{BB962C8B-B14F-4D97-AF65-F5344CB8AC3E}">
        <p14:creationId xmlns:p14="http://schemas.microsoft.com/office/powerpoint/2010/main" val="374326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s-ES"/>
              <a:t>Haga clic para modificar el estilo de título del patrón</a:t>
            </a:r>
            <a:endParaRPr lang="ru-RU"/>
          </a:p>
        </p:txBody>
      </p:sp>
      <p:sp>
        <p:nvSpPr>
          <p:cNvPr id="3" name="Объект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ru-RU"/>
          </a:p>
        </p:txBody>
      </p:sp>
    </p:spTree>
    <p:extLst>
      <p:ext uri="{BB962C8B-B14F-4D97-AF65-F5344CB8AC3E}">
        <p14:creationId xmlns:p14="http://schemas.microsoft.com/office/powerpoint/2010/main" val="106819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809340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s-ES"/>
              <a:t>Haga clic para modificar el estilo de título del patrón</a:t>
            </a:r>
            <a:endParaRPr lang="ru-RU"/>
          </a:p>
        </p:txBody>
      </p:sp>
      <p:sp>
        <p:nvSpPr>
          <p:cNvPr id="3" name="Объект 2"/>
          <p:cNvSpPr>
            <a:spLocks noGrp="1"/>
          </p:cNvSpPr>
          <p:nvPr>
            <p:ph sz="half" idx="1"/>
          </p:nvPr>
        </p:nvSpPr>
        <p:spPr>
          <a:xfrm>
            <a:off x="1187450" y="1196975"/>
            <a:ext cx="3744913"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ru-RU"/>
          </a:p>
        </p:txBody>
      </p:sp>
      <p:sp>
        <p:nvSpPr>
          <p:cNvPr id="4" name="Объект 3"/>
          <p:cNvSpPr>
            <a:spLocks noGrp="1"/>
          </p:cNvSpPr>
          <p:nvPr>
            <p:ph sz="half" idx="2"/>
          </p:nvPr>
        </p:nvSpPr>
        <p:spPr>
          <a:xfrm>
            <a:off x="5084763" y="1196975"/>
            <a:ext cx="374650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ru-RU"/>
          </a:p>
        </p:txBody>
      </p:sp>
    </p:spTree>
    <p:extLst>
      <p:ext uri="{BB962C8B-B14F-4D97-AF65-F5344CB8AC3E}">
        <p14:creationId xmlns:p14="http://schemas.microsoft.com/office/powerpoint/2010/main" val="2836364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ru-RU"/>
          </a:p>
        </p:txBody>
      </p:sp>
    </p:spTree>
    <p:extLst>
      <p:ext uri="{BB962C8B-B14F-4D97-AF65-F5344CB8AC3E}">
        <p14:creationId xmlns:p14="http://schemas.microsoft.com/office/powerpoint/2010/main" val="18674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s-ES"/>
              <a:t>Haga clic para modificar el estilo de título del patrón</a:t>
            </a:r>
            <a:endParaRPr lang="ru-RU"/>
          </a:p>
        </p:txBody>
      </p:sp>
    </p:spTree>
    <p:extLst>
      <p:ext uri="{BB962C8B-B14F-4D97-AF65-F5344CB8AC3E}">
        <p14:creationId xmlns:p14="http://schemas.microsoft.com/office/powerpoint/2010/main" val="317656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09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5095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18/12/2020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74045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202125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s-ES"/>
              <a:t>Haga clic para modificar el estilo de título del patrón</a:t>
            </a:r>
            <a:endParaRPr lang="ru-RU"/>
          </a:p>
        </p:txBody>
      </p:sp>
      <p:sp>
        <p:nvSpPr>
          <p:cNvPr id="3" name="Вертикальный текст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ru-RU"/>
          </a:p>
        </p:txBody>
      </p:sp>
    </p:spTree>
    <p:extLst>
      <p:ext uri="{BB962C8B-B14F-4D97-AF65-F5344CB8AC3E}">
        <p14:creationId xmlns:p14="http://schemas.microsoft.com/office/powerpoint/2010/main" val="1907728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21500" y="400050"/>
            <a:ext cx="1909763" cy="5622925"/>
          </a:xfrm>
        </p:spPr>
        <p:txBody>
          <a:bodyPr vert="eaVert"/>
          <a:lstStyle/>
          <a:p>
            <a:r>
              <a:rPr lang="es-ES"/>
              <a:t>Haga clic para modificar el estilo de título del patrón</a:t>
            </a:r>
            <a:endParaRPr lang="ru-RU"/>
          </a:p>
        </p:txBody>
      </p:sp>
      <p:sp>
        <p:nvSpPr>
          <p:cNvPr id="3" name="Вертикальный текст 2"/>
          <p:cNvSpPr>
            <a:spLocks noGrp="1"/>
          </p:cNvSpPr>
          <p:nvPr>
            <p:ph type="body" orient="vert" idx="1"/>
          </p:nvPr>
        </p:nvSpPr>
        <p:spPr>
          <a:xfrm>
            <a:off x="1187450" y="400050"/>
            <a:ext cx="5581650" cy="56229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ru-RU"/>
          </a:p>
        </p:txBody>
      </p:sp>
    </p:spTree>
    <p:extLst>
      <p:ext uri="{BB962C8B-B14F-4D97-AF65-F5344CB8AC3E}">
        <p14:creationId xmlns:p14="http://schemas.microsoft.com/office/powerpoint/2010/main" val="399463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68C49307-C547-4ACD-8B0B-E3490E29480A}" type="datetimeFigureOut">
              <a:rPr lang="es-PE" smtClean="0"/>
              <a:t>18/12/2020</a:t>
            </a:fld>
            <a:endParaRPr lang="es-PE"/>
          </a:p>
        </p:txBody>
      </p:sp>
      <p:sp>
        <p:nvSpPr>
          <p:cNvPr id="5" name="Marcador de pie de página 4"/>
          <p:cNvSpPr>
            <a:spLocks noGrp="1"/>
          </p:cNvSpPr>
          <p:nvPr>
            <p:ph type="ftr" sz="quarter" idx="11"/>
          </p:nvPr>
        </p:nvSpPr>
        <p:spPr/>
        <p:txBody>
          <a:bodyPr/>
          <a:lstStyle>
            <a:lvl1pPr>
              <a:defRPr/>
            </a:lvl1pPr>
          </a:lstStyle>
          <a:p>
            <a:endParaRPr lang="es-PE"/>
          </a:p>
        </p:txBody>
      </p:sp>
      <p:sp>
        <p:nvSpPr>
          <p:cNvPr id="6" name="Marcador de número de diapositiva 5"/>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10512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18/12/2020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06836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lvl1pPr>
              <a:defRPr/>
            </a:lvl1pPr>
          </a:lstStyle>
          <a:p>
            <a:fld id="{68C49307-C547-4ACD-8B0B-E3490E29480A}" type="datetimeFigureOut">
              <a:rPr lang="es-PE" smtClean="0"/>
              <a:t>18/12/2020</a:t>
            </a:fld>
            <a:endParaRPr lang="es-PE"/>
          </a:p>
        </p:txBody>
      </p:sp>
      <p:sp>
        <p:nvSpPr>
          <p:cNvPr id="8" name="Marcador de pie de página 7"/>
          <p:cNvSpPr>
            <a:spLocks noGrp="1"/>
          </p:cNvSpPr>
          <p:nvPr>
            <p:ph type="ftr" sz="quarter" idx="11"/>
          </p:nvPr>
        </p:nvSpPr>
        <p:spPr/>
        <p:txBody>
          <a:bodyPr/>
          <a:lstStyle>
            <a:lvl1pPr>
              <a:defRPr/>
            </a:lvl1pPr>
          </a:lstStyle>
          <a:p>
            <a:endParaRPr lang="es-PE"/>
          </a:p>
        </p:txBody>
      </p:sp>
      <p:sp>
        <p:nvSpPr>
          <p:cNvPr id="9" name="Marcador de número de diapositiva 8"/>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570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lvl1pPr>
              <a:defRPr/>
            </a:lvl1pPr>
          </a:lstStyle>
          <a:p>
            <a:fld id="{68C49307-C547-4ACD-8B0B-E3490E29480A}" type="datetimeFigureOut">
              <a:rPr lang="es-PE" smtClean="0"/>
              <a:t>18/12/2020</a:t>
            </a:fld>
            <a:endParaRPr lang="es-PE"/>
          </a:p>
        </p:txBody>
      </p:sp>
      <p:sp>
        <p:nvSpPr>
          <p:cNvPr id="4" name="Marcador de pie de página 3"/>
          <p:cNvSpPr>
            <a:spLocks noGrp="1"/>
          </p:cNvSpPr>
          <p:nvPr>
            <p:ph type="ftr" sz="quarter" idx="11"/>
          </p:nvPr>
        </p:nvSpPr>
        <p:spPr/>
        <p:txBody>
          <a:bodyPr/>
          <a:lstStyle>
            <a:lvl1pPr>
              <a:defRPr/>
            </a:lvl1pPr>
          </a:lstStyle>
          <a:p>
            <a:endParaRPr lang="es-PE"/>
          </a:p>
        </p:txBody>
      </p:sp>
      <p:sp>
        <p:nvSpPr>
          <p:cNvPr id="5" name="Marcador de número de diapositiva 4"/>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90471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fld id="{68C49307-C547-4ACD-8B0B-E3490E29480A}" type="datetimeFigureOut">
              <a:rPr lang="es-PE" smtClean="0"/>
              <a:t>18/12/2020</a:t>
            </a:fld>
            <a:endParaRPr lang="es-PE"/>
          </a:p>
        </p:txBody>
      </p:sp>
      <p:sp>
        <p:nvSpPr>
          <p:cNvPr id="3" name="Marcador de pie de página 2"/>
          <p:cNvSpPr>
            <a:spLocks noGrp="1"/>
          </p:cNvSpPr>
          <p:nvPr>
            <p:ph type="ftr" sz="quarter" idx="11"/>
          </p:nvPr>
        </p:nvSpPr>
        <p:spPr/>
        <p:txBody>
          <a:bodyPr/>
          <a:lstStyle>
            <a:lvl1pPr>
              <a:defRPr/>
            </a:lvl1pPr>
          </a:lstStyle>
          <a:p>
            <a:endParaRPr lang="es-PE"/>
          </a:p>
        </p:txBody>
      </p:sp>
      <p:sp>
        <p:nvSpPr>
          <p:cNvPr id="4" name="Marcador de número de diapositiva 3"/>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272503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18/12/2020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63960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fld id="{68C49307-C547-4ACD-8B0B-E3490E29480A}" type="datetimeFigureOut">
              <a:rPr lang="es-PE" smtClean="0"/>
              <a:t>18/12/2020</a:t>
            </a:fld>
            <a:endParaRPr lang="es-PE"/>
          </a:p>
        </p:txBody>
      </p:sp>
      <p:sp>
        <p:nvSpPr>
          <p:cNvPr id="6" name="Marcador de pie de página 5"/>
          <p:cNvSpPr>
            <a:spLocks noGrp="1"/>
          </p:cNvSpPr>
          <p:nvPr>
            <p:ph type="ftr" sz="quarter" idx="11"/>
          </p:nvPr>
        </p:nvSpPr>
        <p:spPr/>
        <p:txBody>
          <a:bodyPr/>
          <a:lstStyle>
            <a:lvl1pPr>
              <a:defRPr/>
            </a:lvl1pPr>
          </a:lstStyle>
          <a:p>
            <a:endParaRPr lang="es-PE"/>
          </a:p>
        </p:txBody>
      </p:sp>
      <p:sp>
        <p:nvSpPr>
          <p:cNvPr id="7" name="Marcador de número de diapositiva 6"/>
          <p:cNvSpPr>
            <a:spLocks noGrp="1"/>
          </p:cNvSpPr>
          <p:nvPr>
            <p:ph type="sldNum" sz="quarter" idx="12"/>
          </p:nvPr>
        </p:nvSpPr>
        <p:spPr/>
        <p:txBody>
          <a:bodyPr/>
          <a:lstStyle>
            <a:lvl1pPr>
              <a:defRPr/>
            </a:lvl1pPr>
          </a:lstStyle>
          <a:p>
            <a:fld id="{BEF639DE-E6D0-411C-86E5-C1792FDD4980}" type="slidenum">
              <a:rPr lang="es-PE" smtClean="0"/>
              <a:t>‹Nº›</a:t>
            </a:fld>
            <a:endParaRPr lang="es-PE"/>
          </a:p>
        </p:txBody>
      </p:sp>
    </p:spTree>
    <p:extLst>
      <p:ext uri="{BB962C8B-B14F-4D97-AF65-F5344CB8AC3E}">
        <p14:creationId xmlns:p14="http://schemas.microsoft.com/office/powerpoint/2010/main" val="34430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8C49307-C547-4ACD-8B0B-E3490E29480A}" type="datetimeFigureOut">
              <a:rPr lang="es-PE" smtClean="0"/>
              <a:t>18/12/2020</a:t>
            </a:fld>
            <a:endParaRPr lang="es-P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P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F639DE-E6D0-411C-86E5-C1792FDD4980}" type="slidenum">
              <a:rPr lang="es-PE" smtClean="0"/>
              <a:t>‹Nº›</a:t>
            </a:fld>
            <a:endParaRPr lang="es-PE"/>
          </a:p>
        </p:txBody>
      </p:sp>
    </p:spTree>
    <p:extLst>
      <p:ext uri="{BB962C8B-B14F-4D97-AF65-F5344CB8AC3E}">
        <p14:creationId xmlns:p14="http://schemas.microsoft.com/office/powerpoint/2010/main" val="41732761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400050"/>
            <a:ext cx="7343775"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ru-RU"/>
          </a:p>
        </p:txBody>
      </p:sp>
      <p:sp>
        <p:nvSpPr>
          <p:cNvPr id="1027" name="Rectangle 3"/>
          <p:cNvSpPr>
            <a:spLocks noGrp="1" noChangeArrowheads="1"/>
          </p:cNvSpPr>
          <p:nvPr>
            <p:ph type="body" idx="1"/>
          </p:nvPr>
        </p:nvSpPr>
        <p:spPr bwMode="auto">
          <a:xfrm>
            <a:off x="1187450" y="1196975"/>
            <a:ext cx="7643813" cy="482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ru-RU"/>
          </a:p>
        </p:txBody>
      </p:sp>
    </p:spTree>
    <p:extLst>
      <p:ext uri="{BB962C8B-B14F-4D97-AF65-F5344CB8AC3E}">
        <p14:creationId xmlns:p14="http://schemas.microsoft.com/office/powerpoint/2010/main" val="24690103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 Id="rId5" Type="http://schemas.openxmlformats.org/officeDocument/2006/relationships/image" Target="../media/image48.emf"/><Relationship Id="rId4" Type="http://schemas.openxmlformats.org/officeDocument/2006/relationships/image" Target="../media/image47.emf"/></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
            <a:ext cx="9144000" cy="6857999"/>
          </a:xfrm>
          <a:prstGeom prst="rect">
            <a:avLst/>
          </a:prstGeom>
        </p:spPr>
      </p:pic>
      <p:sp>
        <p:nvSpPr>
          <p:cNvPr id="8" name="Rectangle 3"/>
          <p:cNvSpPr txBox="1">
            <a:spLocks noChangeArrowheads="1"/>
          </p:cNvSpPr>
          <p:nvPr/>
        </p:nvSpPr>
        <p:spPr bwMode="auto">
          <a:xfrm>
            <a:off x="4846320" y="6307866"/>
            <a:ext cx="1177067" cy="431800"/>
          </a:xfrm>
          <a:prstGeom prst="rect">
            <a:avLst/>
          </a:prstGeom>
          <a:noFill/>
          <a:ln w="9525">
            <a:noFill/>
            <a:miter lim="800000"/>
            <a:headEnd/>
            <a:tailEnd/>
          </a:ln>
          <a:effectLst/>
          <a:extLst>
            <a:ext uri="{AF507438-7753-43E0-B8FC-AC1667EBCBE1}">
              <a14:hiddenEffects xmlns:a14="http://schemas.microsoft.com/office/drawing/2010/main">
                <a:effectLst>
                  <a:outerShdw dist="17961" dir="2700000" algn="ctr" rotWithShape="0">
                    <a:schemeClr val="tx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b="1">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90000"/>
              </a:lnSpc>
            </a:pPr>
            <a:r>
              <a:rPr lang="en-US" kern="0" dirty="0">
                <a:solidFill>
                  <a:srgbClr val="B333A2"/>
                </a:solidFill>
                <a:cs typeface="Arial"/>
              </a:rPr>
              <a:t>2020</a:t>
            </a:r>
            <a:endParaRPr lang="uk-UA" kern="0" dirty="0">
              <a:solidFill>
                <a:srgbClr val="B333A2"/>
              </a:solidFill>
              <a:cs typeface="Arial"/>
            </a:endParaRPr>
          </a:p>
        </p:txBody>
      </p:sp>
    </p:spTree>
    <p:extLst>
      <p:ext uri="{BB962C8B-B14F-4D97-AF65-F5344CB8AC3E}">
        <p14:creationId xmlns:p14="http://schemas.microsoft.com/office/powerpoint/2010/main" val="189678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9" y="403942"/>
            <a:ext cx="8258783" cy="195438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PERSONA TAMIZADA EN CANCER DE COLON-RECTO </a:t>
            </a:r>
          </a:p>
          <a:p>
            <a:r>
              <a:rPr lang="es-PE" sz="1100" dirty="0">
                <a:latin typeface="Franklin Gothic Medium Cond" panose="020B0606030402020204" pitchFamily="34" charset="0"/>
              </a:rPr>
              <a:t>Definición Operacional.- Son las personas de 50 a 75 años a las que se les realiza procedimientos para el tamizaje de cáncer de colon-recto, esto incluyen el examen de sangre oculta en heces a cargo de los establecimientos de salud con población asignada (I-1 a I-4 y II-1).</a:t>
            </a:r>
          </a:p>
          <a:p>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PERSONA CON EXAMEN DE SANGRE OCULTA EN HECES</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Se registrará de la siguiente manera:</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Determinación de sangre oculta en heces.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definitivo.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No aplica ningún registro.</a:t>
            </a:r>
          </a:p>
          <a:p>
            <a:r>
              <a:rPr lang="es-PE" sz="1100" dirty="0">
                <a:latin typeface="Franklin Gothic Medium Cond" panose="020B0606030402020204" pitchFamily="34" charset="0"/>
              </a:rPr>
              <a:t> </a:t>
            </a:r>
          </a:p>
        </p:txBody>
      </p:sp>
      <p:pic>
        <p:nvPicPr>
          <p:cNvPr id="3" name="Imagen 2"/>
          <p:cNvPicPr>
            <a:picLocks noChangeAspect="1"/>
          </p:cNvPicPr>
          <p:nvPr/>
        </p:nvPicPr>
        <p:blipFill>
          <a:blip r:embed="rId2"/>
          <a:stretch>
            <a:fillRect/>
          </a:stretch>
        </p:blipFill>
        <p:spPr>
          <a:xfrm>
            <a:off x="457199" y="2151453"/>
            <a:ext cx="8356061" cy="990581"/>
          </a:xfrm>
          <a:prstGeom prst="rect">
            <a:avLst/>
          </a:prstGeom>
        </p:spPr>
      </p:pic>
      <p:sp>
        <p:nvSpPr>
          <p:cNvPr id="4" name="Rectángulo 3"/>
          <p:cNvSpPr/>
          <p:nvPr/>
        </p:nvSpPr>
        <p:spPr>
          <a:xfrm>
            <a:off x="457198" y="3103122"/>
            <a:ext cx="8356061" cy="127727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RESULTADO DE EXAMEN DE SANGRE OCULTA EN HECES </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Entrega de resultado de sangre oculta en heces.</a:t>
            </a:r>
          </a:p>
          <a:p>
            <a:r>
              <a:rPr lang="es-PE" sz="1100" dirty="0">
                <a:latin typeface="Franklin Gothic Medium Cond" panose="020B0606030402020204" pitchFamily="34" charset="0"/>
              </a:rPr>
              <a:t> En el ítem Tipo de diagnóstico</a:t>
            </a:r>
          </a:p>
          <a:p>
            <a:r>
              <a:rPr lang="es-PE" sz="1100" dirty="0">
                <a:latin typeface="Franklin Gothic Medium Cond" panose="020B0606030402020204" pitchFamily="34" charset="0"/>
              </a:rPr>
              <a:t> En el 1º casillero marque "D" para el diagnóstico definitivo.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 En el 1º casillero registre “N” cuando el resultado sea normal y “A” cuando el resultado es anormal (positivo). </a:t>
            </a:r>
          </a:p>
        </p:txBody>
      </p:sp>
      <p:pic>
        <p:nvPicPr>
          <p:cNvPr id="5" name="Imagen 4"/>
          <p:cNvPicPr>
            <a:picLocks noChangeAspect="1"/>
          </p:cNvPicPr>
          <p:nvPr/>
        </p:nvPicPr>
        <p:blipFill>
          <a:blip r:embed="rId3"/>
          <a:stretch>
            <a:fillRect/>
          </a:stretch>
        </p:blipFill>
        <p:spPr>
          <a:xfrm>
            <a:off x="457198" y="4351211"/>
            <a:ext cx="8356061" cy="980853"/>
          </a:xfrm>
          <a:prstGeom prst="rect">
            <a:avLst/>
          </a:prstGeom>
        </p:spPr>
      </p:pic>
      <p:sp>
        <p:nvSpPr>
          <p:cNvPr id="6" name="Rectángulo 5"/>
          <p:cNvSpPr/>
          <p:nvPr/>
        </p:nvSpPr>
        <p:spPr>
          <a:xfrm>
            <a:off x="457198" y="5302880"/>
            <a:ext cx="8356062" cy="13080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VARON TAMIZADO EN CÁNCER DE PROSTATA </a:t>
            </a:r>
          </a:p>
          <a:p>
            <a:pPr algn="just"/>
            <a:r>
              <a:rPr lang="es-PE" sz="1100" dirty="0">
                <a:latin typeface="Franklin Gothic Medium Cond" panose="020B0606030402020204" pitchFamily="34" charset="0"/>
              </a:rPr>
              <a:t>Definición Operacional.- Son las varones a quienes se realiza procedimientos para el tamizaje de cáncer de próstata, esto incluye el tacto rectal (TR) en aquellas de 50 a 70 años desarrollado a cargo del médico del establecimiento de salud con población asignada (I-1 a I-4 y II-1)</a:t>
            </a:r>
          </a:p>
          <a:p>
            <a:pPr algn="just"/>
            <a:r>
              <a:rPr lang="es-PE" sz="200" dirty="0">
                <a:latin typeface="Franklin Gothic Medium Cond" panose="020B0606030402020204" pitchFamily="34" charset="0"/>
              </a:rPr>
              <a:t> </a:t>
            </a:r>
          </a:p>
          <a:p>
            <a:pPr algn="just"/>
            <a:r>
              <a:rPr lang="es-PE" sz="1100" dirty="0">
                <a:solidFill>
                  <a:srgbClr val="C00000"/>
                </a:solidFill>
                <a:latin typeface="Franklin Gothic Medium Cond" panose="020B0606030402020204" pitchFamily="34" charset="0"/>
              </a:rPr>
              <a:t>EXAMEN DE TACTO RECTAL </a:t>
            </a:r>
          </a:p>
          <a:p>
            <a:pPr algn="just"/>
            <a:r>
              <a:rPr lang="es-PE" sz="1100" dirty="0">
                <a:latin typeface="Franklin Gothic Medium Cond" panose="020B0606030402020204" pitchFamily="34" charset="0"/>
              </a:rPr>
              <a:t>Se registrará de la siguiente manera: </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registre Tacto rectal </a:t>
            </a:r>
          </a:p>
        </p:txBody>
      </p:sp>
    </p:spTree>
    <p:extLst>
      <p:ext uri="{BB962C8B-B14F-4D97-AF65-F5344CB8AC3E}">
        <p14:creationId xmlns:p14="http://schemas.microsoft.com/office/powerpoint/2010/main" val="328426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379" y="342900"/>
            <a:ext cx="4572000" cy="938719"/>
          </a:xfrm>
          <a:prstGeom prst="rect">
            <a:avLst/>
          </a:prstGeom>
        </p:spPr>
        <p:txBody>
          <a:bodyPr>
            <a:spAutoFit/>
          </a:bodyPr>
          <a:lstStyle/>
          <a:p>
            <a:pPr lvl="0" algn="just"/>
            <a:r>
              <a:rPr lang="es-PE" sz="1100" dirty="0">
                <a:solidFill>
                  <a:srgbClr val="000000"/>
                </a:solidFill>
                <a:latin typeface="Franklin Gothic Medium Cond" panose="020B0606030402020204" pitchFamily="34" charset="0"/>
              </a:rPr>
              <a:t>En el ítem Tipo de diagnóstico  </a:t>
            </a:r>
          </a:p>
          <a:p>
            <a:pPr lvl="0" algn="just"/>
            <a:r>
              <a:rPr lang="es-PE" sz="1100" dirty="0">
                <a:solidFill>
                  <a:srgbClr val="000000"/>
                </a:solidFill>
                <a:latin typeface="Franklin Gothic Medium Cond" panose="020B0606030402020204" pitchFamily="34" charset="0"/>
              </a:rPr>
              <a:t> En el 1º casillero marque "D" de diagnóstico definitivo  </a:t>
            </a:r>
          </a:p>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t>
            </a:r>
          </a:p>
          <a:p>
            <a:pPr lvl="0" algn="just"/>
            <a:r>
              <a:rPr lang="es-PE" sz="1100" dirty="0">
                <a:solidFill>
                  <a:srgbClr val="000000"/>
                </a:solidFill>
                <a:latin typeface="Franklin Gothic Medium Cond" panose="020B0606030402020204" pitchFamily="34" charset="0"/>
              </a:rPr>
              <a:t> En el 1º casillero registre “N” cuando es normal y “A” cuando sea anormal.</a:t>
            </a:r>
          </a:p>
          <a:p>
            <a:pPr lvl="0" algn="just"/>
            <a:r>
              <a:rPr lang="es-PE" sz="1100" dirty="0">
                <a:solidFill>
                  <a:srgbClr val="000000"/>
                </a:solidFill>
                <a:latin typeface="Franklin Gothic Medium Cond" panose="020B0606030402020204" pitchFamily="34" charset="0"/>
              </a:rPr>
              <a:t> </a:t>
            </a:r>
          </a:p>
        </p:txBody>
      </p:sp>
      <p:sp>
        <p:nvSpPr>
          <p:cNvPr id="4" name="Rectángulo 3"/>
          <p:cNvSpPr/>
          <p:nvPr/>
        </p:nvSpPr>
        <p:spPr>
          <a:xfrm>
            <a:off x="379379" y="2072385"/>
            <a:ext cx="8433881" cy="261610"/>
          </a:xfrm>
          <a:prstGeom prst="rect">
            <a:avLst/>
          </a:prstGeom>
        </p:spPr>
        <p:txBody>
          <a:bodyPr wrap="square">
            <a:spAutoFit/>
          </a:bodyPr>
          <a:lstStyle/>
          <a:p>
            <a:pPr algn="ctr"/>
            <a:r>
              <a:rPr lang="es-PE" sz="1100" dirty="0">
                <a:solidFill>
                  <a:srgbClr val="C00000"/>
                </a:solidFill>
                <a:latin typeface="Franklin Gothic Medium Cond" panose="020B0606030402020204" pitchFamily="34" charset="0"/>
              </a:rPr>
              <a:t>Cuando no se pueden realizar los exámenes que corresponden, registre RF en el siguiente </a:t>
            </a:r>
            <a:r>
              <a:rPr lang="es-PE" sz="1100" dirty="0" err="1">
                <a:solidFill>
                  <a:srgbClr val="C00000"/>
                </a:solidFill>
                <a:latin typeface="Franklin Gothic Medium Cond" panose="020B0606030402020204" pitchFamily="34" charset="0"/>
              </a:rPr>
              <a:t>Lab</a:t>
            </a:r>
            <a:r>
              <a:rPr lang="es-PE" sz="1100" dirty="0">
                <a:solidFill>
                  <a:srgbClr val="C00000"/>
                </a:solidFill>
                <a:latin typeface="Franklin Gothic Medium Cond" panose="020B0606030402020204" pitchFamily="34" charset="0"/>
              </a:rPr>
              <a:t>. </a:t>
            </a:r>
          </a:p>
        </p:txBody>
      </p:sp>
      <p:sp>
        <p:nvSpPr>
          <p:cNvPr id="5" name="Rectángulo 4"/>
          <p:cNvSpPr/>
          <p:nvPr/>
        </p:nvSpPr>
        <p:spPr>
          <a:xfrm>
            <a:off x="379378" y="2304853"/>
            <a:ext cx="8433881"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RESULTADO DE DOSAJE ANTÍGENO PROSTÁTICO</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Entrega de resultado de PSA.</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para el diagnóstico definitivo.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 En el 1º casillero registre “N” cuando el resultado sea normal y “A” cuando el resultado es anormal (positivo).</a:t>
            </a:r>
          </a:p>
          <a:p>
            <a:r>
              <a:rPr lang="es-PE" sz="1100" dirty="0">
                <a:latin typeface="Franklin Gothic Medium Cond" panose="020B0606030402020204" pitchFamily="34" charset="0"/>
              </a:rPr>
              <a:t> </a:t>
            </a:r>
          </a:p>
        </p:txBody>
      </p:sp>
      <p:sp>
        <p:nvSpPr>
          <p:cNvPr id="7" name="Rectángulo 6"/>
          <p:cNvSpPr/>
          <p:nvPr/>
        </p:nvSpPr>
        <p:spPr>
          <a:xfrm>
            <a:off x="379377" y="4533089"/>
            <a:ext cx="8433882"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PERSONA TAMIZADA EN CANCER DE PIEL. </a:t>
            </a:r>
          </a:p>
          <a:p>
            <a:pPr algn="just"/>
            <a:r>
              <a:rPr lang="es-PE" sz="1100" dirty="0">
                <a:latin typeface="Franklin Gothic Medium Cond" panose="020B0606030402020204" pitchFamily="34" charset="0"/>
              </a:rPr>
              <a:t>Definición Operacional.- Son las personas de 18 a más años a las que se les realiza evaluación médica preventiva para identificación de factores de riesgo de cáncer de piel.  </a:t>
            </a:r>
          </a:p>
          <a:p>
            <a:pPr algn="just"/>
            <a:r>
              <a:rPr lang="es-PE" sz="1100" dirty="0">
                <a:latin typeface="Franklin Gothic Medium Cond" panose="020B0606030402020204" pitchFamily="34" charset="0"/>
              </a:rPr>
              <a:t> Examen cutáneo completo </a:t>
            </a:r>
          </a:p>
          <a:p>
            <a:pPr algn="just"/>
            <a:r>
              <a:rPr lang="es-PE" sz="1100" dirty="0">
                <a:latin typeface="Franklin Gothic Medium Cond" panose="020B0606030402020204" pitchFamily="34" charset="0"/>
              </a:rPr>
              <a:t>Se registrará de la siguiente manera: </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registre Examen cutáneo completo </a:t>
            </a:r>
          </a:p>
          <a:p>
            <a:pPr algn="just"/>
            <a:r>
              <a:rPr lang="es-PE" sz="1100" dirty="0">
                <a:latin typeface="Franklin Gothic Medium Cond" panose="020B0606030402020204" pitchFamily="34" charset="0"/>
              </a:rPr>
              <a:t> En el 2º casillero registre la lesión pre cancerosa o diagnóstico de cáncer de piel.</a:t>
            </a:r>
          </a:p>
          <a:p>
            <a:pPr algn="just"/>
            <a:r>
              <a:rPr lang="es-PE" sz="1100" dirty="0">
                <a:latin typeface="Franklin Gothic Medium Cond" panose="020B0606030402020204" pitchFamily="34" charset="0"/>
              </a:rPr>
              <a:t> En el ítem Tipo de diagnóstico </a:t>
            </a:r>
          </a:p>
          <a:p>
            <a:pPr algn="just"/>
            <a:r>
              <a:rPr lang="es-PE" sz="1100" dirty="0">
                <a:latin typeface="Franklin Gothic Medium Cond" panose="020B0606030402020204" pitchFamily="34" charset="0"/>
              </a:rPr>
              <a:t> En el 1º casillero marque "D" de diagnóstico definitivo. </a:t>
            </a:r>
          </a:p>
          <a:p>
            <a:pPr algn="just"/>
            <a:r>
              <a:rPr lang="es-PE" sz="1100" dirty="0">
                <a:latin typeface="Franklin Gothic Medium Cond" panose="020B0606030402020204" pitchFamily="34" charset="0"/>
              </a:rPr>
              <a:t> En el 2º casillero marque “P” presuntivo o “D” definitivo, según sea el caso.</a:t>
            </a:r>
          </a:p>
          <a:p>
            <a:pPr algn="just"/>
            <a:r>
              <a:rPr lang="es-PE" sz="1100" dirty="0">
                <a:latin typeface="Franklin Gothic Medium Cond" panose="020B0606030402020204" pitchFamily="34" charset="0"/>
              </a:rPr>
              <a:t> </a:t>
            </a:r>
          </a:p>
        </p:txBody>
      </p:sp>
      <p:pic>
        <p:nvPicPr>
          <p:cNvPr id="8" name="Imagen 7"/>
          <p:cNvPicPr>
            <a:picLocks noChangeAspect="1"/>
          </p:cNvPicPr>
          <p:nvPr/>
        </p:nvPicPr>
        <p:blipFill>
          <a:blip r:embed="rId2"/>
          <a:stretch>
            <a:fillRect/>
          </a:stretch>
        </p:blipFill>
        <p:spPr>
          <a:xfrm>
            <a:off x="379378" y="1123842"/>
            <a:ext cx="8433882" cy="948543"/>
          </a:xfrm>
          <a:prstGeom prst="rect">
            <a:avLst/>
          </a:prstGeom>
        </p:spPr>
      </p:pic>
      <p:pic>
        <p:nvPicPr>
          <p:cNvPr id="9" name="Imagen 8"/>
          <p:cNvPicPr>
            <a:picLocks noChangeAspect="1"/>
          </p:cNvPicPr>
          <p:nvPr/>
        </p:nvPicPr>
        <p:blipFill>
          <a:blip r:embed="rId3"/>
          <a:stretch>
            <a:fillRect/>
          </a:stretch>
        </p:blipFill>
        <p:spPr>
          <a:xfrm>
            <a:off x="379378" y="3529353"/>
            <a:ext cx="8433882" cy="1052376"/>
          </a:xfrm>
          <a:prstGeom prst="rect">
            <a:avLst/>
          </a:prstGeom>
        </p:spPr>
      </p:pic>
    </p:spTree>
    <p:extLst>
      <p:ext uri="{BB962C8B-B14F-4D97-AF65-F5344CB8AC3E}">
        <p14:creationId xmlns:p14="http://schemas.microsoft.com/office/powerpoint/2010/main" val="53296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8289" y="405173"/>
            <a:ext cx="6001966" cy="430887"/>
          </a:xfrm>
          <a:prstGeom prst="rect">
            <a:avLst/>
          </a:prstGeom>
        </p:spPr>
        <p:txBody>
          <a:bodyPr wrap="square">
            <a:spAutoFit/>
          </a:bodyPr>
          <a:lstStyle/>
          <a:p>
            <a:pPr lvl="0"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t>
            </a:r>
          </a:p>
          <a:p>
            <a:pPr lvl="0" algn="just"/>
            <a:r>
              <a:rPr lang="es-PE" sz="1100" dirty="0">
                <a:solidFill>
                  <a:srgbClr val="000000"/>
                </a:solidFill>
                <a:latin typeface="Franklin Gothic Medium Cond" panose="020B0606030402020204" pitchFamily="34" charset="0"/>
              </a:rPr>
              <a:t> En el 1º casillero registre “N” cuando el examen es normal y “A” cuando sea anormal. </a:t>
            </a:r>
          </a:p>
        </p:txBody>
      </p:sp>
      <p:pic>
        <p:nvPicPr>
          <p:cNvPr id="3" name="Imagen 2"/>
          <p:cNvPicPr>
            <a:picLocks noChangeAspect="1"/>
          </p:cNvPicPr>
          <p:nvPr/>
        </p:nvPicPr>
        <p:blipFill>
          <a:blip r:embed="rId2"/>
          <a:stretch>
            <a:fillRect/>
          </a:stretch>
        </p:blipFill>
        <p:spPr>
          <a:xfrm>
            <a:off x="418289" y="836060"/>
            <a:ext cx="8336605" cy="1115400"/>
          </a:xfrm>
          <a:prstGeom prst="rect">
            <a:avLst/>
          </a:prstGeom>
        </p:spPr>
      </p:pic>
      <p:sp>
        <p:nvSpPr>
          <p:cNvPr id="4" name="Rectángulo 3"/>
          <p:cNvSpPr/>
          <p:nvPr/>
        </p:nvSpPr>
        <p:spPr>
          <a:xfrm>
            <a:off x="418288" y="1951460"/>
            <a:ext cx="8336605" cy="297004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MANEJO DE LESIONES PRE MALIGNAS DE CANCER DE CUELLO UTERINO</a:t>
            </a:r>
          </a:p>
          <a:p>
            <a:pPr algn="just"/>
            <a:r>
              <a:rPr lang="es-PE" sz="1100" dirty="0">
                <a:solidFill>
                  <a:srgbClr val="C00000"/>
                </a:solidFill>
                <a:latin typeface="Franklin Gothic Medium Cond" panose="020B0606030402020204" pitchFamily="34" charset="0"/>
              </a:rPr>
              <a:t>MUJER EXAMINADA CON COLPOSCOPIA</a:t>
            </a:r>
          </a:p>
          <a:p>
            <a:pPr algn="just"/>
            <a:r>
              <a:rPr lang="es-PE" sz="1100" dirty="0">
                <a:latin typeface="Franklin Gothic Medium Cond" panose="020B0606030402020204" pitchFamily="34" charset="0"/>
              </a:rPr>
              <a:t>Definición Operacional: Es toda aquella mujer con prioridad de 30 a 64 años, quien como parte de la consulta médica ginecológica y que con fines de detección y diagnóstico de lesiones pre malignas es examinada mediante estudio </a:t>
            </a:r>
            <a:r>
              <a:rPr lang="es-PE" sz="1100" dirty="0" err="1">
                <a:latin typeface="Franklin Gothic Medium Cond" panose="020B0606030402020204" pitchFamily="34" charset="0"/>
              </a:rPr>
              <a:t>colposcópico</a:t>
            </a:r>
            <a:r>
              <a:rPr lang="es-PE" sz="1100" dirty="0">
                <a:latin typeface="Franklin Gothic Medium Cond" panose="020B0606030402020204" pitchFamily="34" charset="0"/>
              </a:rPr>
              <a:t>, el cual permite la magnificación visual del Cuello Uterino.</a:t>
            </a:r>
          </a:p>
          <a:p>
            <a:pPr algn="just"/>
            <a:r>
              <a:rPr lang="es-PE" sz="1100" dirty="0">
                <a:latin typeface="Franklin Gothic Medium Cond" panose="020B0606030402020204" pitchFamily="34" charset="0"/>
              </a:rPr>
              <a:t>El estudio </a:t>
            </a:r>
            <a:r>
              <a:rPr lang="es-PE" sz="1100" dirty="0" err="1">
                <a:latin typeface="Franklin Gothic Medium Cond" panose="020B0606030402020204" pitchFamily="34" charset="0"/>
              </a:rPr>
              <a:t>colposcópico</a:t>
            </a:r>
            <a:r>
              <a:rPr lang="es-PE" sz="1100" dirty="0">
                <a:latin typeface="Franklin Gothic Medium Cond" panose="020B0606030402020204" pitchFamily="34" charset="0"/>
              </a:rPr>
              <a:t> se realizará en los consultorios de ginecología del establecimiento de salud que cuenten con el equipamiento según regiones priorizadas, utilizando material médico y equipamiento médico como </a:t>
            </a:r>
            <a:r>
              <a:rPr lang="es-PE" sz="1100" dirty="0" err="1">
                <a:latin typeface="Franklin Gothic Medium Cond" panose="020B0606030402020204" pitchFamily="34" charset="0"/>
              </a:rPr>
              <a:t>colposcopio</a:t>
            </a:r>
            <a:r>
              <a:rPr lang="es-PE" sz="1100" dirty="0">
                <a:latin typeface="Franklin Gothic Medium Cond" panose="020B0606030402020204" pitchFamily="34" charset="0"/>
              </a:rPr>
              <a:t> y será brindado por el profesional de la salud entrenado, utilizando 15 a 20 minutos por cada paciente; si fuera el caso necesario se procederá a la toma de biopsia para el estudio patológico respectivo.</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registre el tipo de colposcopía realizada:</a:t>
            </a:r>
          </a:p>
          <a:p>
            <a:pPr algn="just"/>
            <a:r>
              <a:rPr lang="es-PE" sz="1100" dirty="0">
                <a:latin typeface="Franklin Gothic Medium Cond" panose="020B0606030402020204" pitchFamily="34" charset="0"/>
              </a:rPr>
              <a:t>Colposcopia (57452)</a:t>
            </a:r>
          </a:p>
          <a:p>
            <a:pPr algn="just"/>
            <a:r>
              <a:rPr lang="es-PE" sz="1100" dirty="0">
                <a:latin typeface="Franklin Gothic Medium Cond" panose="020B0606030402020204" pitchFamily="34" charset="0"/>
              </a:rPr>
              <a:t>Colposcopia con biopsia de cérvix (57455)</a:t>
            </a:r>
          </a:p>
          <a:p>
            <a:pPr algn="just"/>
            <a:r>
              <a:rPr lang="es-PE" sz="1100" dirty="0">
                <a:latin typeface="Franklin Gothic Medium Cond" panose="020B0606030402020204" pitchFamily="34" charset="0"/>
              </a:rPr>
              <a:t>Colposcopia con </a:t>
            </a:r>
            <a:r>
              <a:rPr lang="es-PE" sz="1100" dirty="0" err="1">
                <a:latin typeface="Franklin Gothic Medium Cond" panose="020B0606030402020204" pitchFamily="34" charset="0"/>
              </a:rPr>
              <a:t>curetaje</a:t>
            </a:r>
            <a:r>
              <a:rPr lang="es-PE" sz="1100" dirty="0">
                <a:latin typeface="Franklin Gothic Medium Cond" panose="020B0606030402020204" pitchFamily="34" charset="0"/>
              </a:rPr>
              <a:t> </a:t>
            </a:r>
            <a:r>
              <a:rPr lang="es-PE" sz="1100" dirty="0" err="1">
                <a:latin typeface="Franklin Gothic Medium Cond" panose="020B0606030402020204" pitchFamily="34" charset="0"/>
              </a:rPr>
              <a:t>endocervical</a:t>
            </a:r>
            <a:r>
              <a:rPr lang="es-PE" sz="1100" dirty="0">
                <a:latin typeface="Franklin Gothic Medium Cond" panose="020B0606030402020204" pitchFamily="34" charset="0"/>
              </a:rPr>
              <a:t> (57456) </a:t>
            </a:r>
          </a:p>
          <a:p>
            <a:pPr algn="just"/>
            <a:r>
              <a:rPr lang="es-PE" sz="1100" dirty="0">
                <a:latin typeface="Franklin Gothic Medium Cond" panose="020B0606030402020204" pitchFamily="34" charset="0"/>
              </a:rPr>
              <a:t>En el ítem Tipo de diagnóstico </a:t>
            </a:r>
          </a:p>
          <a:p>
            <a:pPr algn="just"/>
            <a:r>
              <a:rPr lang="es-PE" sz="1100" dirty="0">
                <a:latin typeface="Franklin Gothic Medium Cond" panose="020B0606030402020204" pitchFamily="34" charset="0"/>
              </a:rPr>
              <a:t> En el 1º casillero marque "D" de diagnóstico definitivo. </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endParaRPr lang="es-PE" sz="1100" dirty="0">
              <a:latin typeface="Franklin Gothic Medium Cond" panose="020B0606030402020204" pitchFamily="34" charset="0"/>
            </a:endParaRPr>
          </a:p>
          <a:p>
            <a:pPr algn="just"/>
            <a:r>
              <a:rPr lang="es-PE" sz="1100" dirty="0">
                <a:latin typeface="Franklin Gothic Medium Cond" panose="020B0606030402020204" pitchFamily="34" charset="0"/>
              </a:rPr>
              <a:t> En el 1º casillero registre</a:t>
            </a:r>
          </a:p>
          <a:p>
            <a:pPr algn="just"/>
            <a:r>
              <a:rPr lang="es-PE" sz="1100" dirty="0">
                <a:latin typeface="Franklin Gothic Medium Cond" panose="020B0606030402020204" pitchFamily="34" charset="0"/>
              </a:rPr>
              <a:t>N = Cuando el examen sea normal		A = Cuando el examen es anormal.  </a:t>
            </a:r>
          </a:p>
        </p:txBody>
      </p:sp>
      <p:pic>
        <p:nvPicPr>
          <p:cNvPr id="5" name="Imagen 4"/>
          <p:cNvPicPr>
            <a:picLocks noChangeAspect="1"/>
          </p:cNvPicPr>
          <p:nvPr/>
        </p:nvPicPr>
        <p:blipFill>
          <a:blip r:embed="rId3"/>
          <a:stretch>
            <a:fillRect/>
          </a:stretch>
        </p:blipFill>
        <p:spPr>
          <a:xfrm>
            <a:off x="418288" y="4872784"/>
            <a:ext cx="8336605" cy="1012449"/>
          </a:xfrm>
          <a:prstGeom prst="rect">
            <a:avLst/>
          </a:prstGeom>
        </p:spPr>
      </p:pic>
      <p:sp>
        <p:nvSpPr>
          <p:cNvPr id="6" name="Rectángulo 5"/>
          <p:cNvSpPr/>
          <p:nvPr/>
        </p:nvSpPr>
        <p:spPr>
          <a:xfrm>
            <a:off x="418288" y="5778647"/>
            <a:ext cx="8336605" cy="43088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 </a:t>
            </a:r>
          </a:p>
          <a:p>
            <a:pPr algn="ctr"/>
            <a:r>
              <a:rPr lang="es-PE" sz="1100" dirty="0">
                <a:solidFill>
                  <a:srgbClr val="C00000"/>
                </a:solidFill>
                <a:latin typeface="Franklin Gothic Medium Cond" panose="020B0606030402020204" pitchFamily="34" charset="0"/>
              </a:rPr>
              <a:t>En la colposcopia con resultado anormal, registre colposcopía con biopsia de cérvix (57455) o colposcopia con </a:t>
            </a:r>
            <a:r>
              <a:rPr lang="es-PE" sz="1100" dirty="0" err="1">
                <a:solidFill>
                  <a:srgbClr val="C00000"/>
                </a:solidFill>
                <a:latin typeface="Franklin Gothic Medium Cond" panose="020B0606030402020204" pitchFamily="34" charset="0"/>
              </a:rPr>
              <a:t>curetaje</a:t>
            </a:r>
            <a:r>
              <a:rPr lang="es-PE" sz="1100" dirty="0">
                <a:solidFill>
                  <a:srgbClr val="C00000"/>
                </a:solidFill>
                <a:latin typeface="Franklin Gothic Medium Cond" panose="020B0606030402020204" pitchFamily="34" charset="0"/>
              </a:rPr>
              <a:t> </a:t>
            </a:r>
            <a:r>
              <a:rPr lang="es-PE" sz="1100" dirty="0" err="1">
                <a:solidFill>
                  <a:srgbClr val="C00000"/>
                </a:solidFill>
                <a:latin typeface="Franklin Gothic Medium Cond" panose="020B0606030402020204" pitchFamily="34" charset="0"/>
              </a:rPr>
              <a:t>endocervical</a:t>
            </a:r>
            <a:r>
              <a:rPr lang="es-PE" sz="1100" dirty="0">
                <a:solidFill>
                  <a:srgbClr val="C00000"/>
                </a:solidFill>
                <a:latin typeface="Franklin Gothic Medium Cond" panose="020B0606030402020204" pitchFamily="34" charset="0"/>
              </a:rPr>
              <a:t> (57456) </a:t>
            </a:r>
          </a:p>
        </p:txBody>
      </p:sp>
    </p:spTree>
    <p:extLst>
      <p:ext uri="{BB962C8B-B14F-4D97-AF65-F5344CB8AC3E}">
        <p14:creationId xmlns:p14="http://schemas.microsoft.com/office/powerpoint/2010/main" val="3823601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7744" y="430414"/>
            <a:ext cx="8249056" cy="2292935"/>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ATENCIÓN DE LA PACIENTE CON LESIONES PRE MALIGNAS DE CUELLO UTERINO CON ABLACIÓN</a:t>
            </a:r>
          </a:p>
          <a:p>
            <a:pPr algn="just"/>
            <a:r>
              <a:rPr lang="es-PE" sz="1100" dirty="0">
                <a:latin typeface="Franklin Gothic Medium Cond" panose="020B0606030402020204" pitchFamily="34" charset="0"/>
              </a:rPr>
              <a:t>Definición Operacional.- También llamada criocirugía o terapia ablativa, es un tratamiento mínimamente invasivo que usa temperaturas por debajo de 0 grados, para congelar y destruir tejido pre neoplásico. En mujeres entre 30 y 49 años cuya detección molecular de VPH o IVAA son positivos, realizado en un establecimiento de salud del primer nivel de atención u hospital con población asignada.</a:t>
            </a:r>
          </a:p>
          <a:p>
            <a:pPr algn="just"/>
            <a:r>
              <a:rPr lang="es-PE" sz="1100" dirty="0">
                <a:solidFill>
                  <a:srgbClr val="C00000"/>
                </a:solidFill>
                <a:latin typeface="Franklin Gothic Medium Cond" panose="020B0606030402020204" pitchFamily="34" charset="0"/>
              </a:rPr>
              <a:t>LA CRIOTERAPIA</a:t>
            </a:r>
            <a:r>
              <a:rPr lang="es-PE" sz="1100" dirty="0">
                <a:latin typeface="Franklin Gothic Medium Cond" panose="020B0606030402020204" pitchFamily="34" charset="0"/>
              </a:rPr>
              <a:t>, consiste en la destrucción del tejido mediante la aplicación directa de frío intenso con nitrógeno líquido (menos 196ºC). Tiene la ventaja de que se hace sin anestesia, es indolora, no requiere una preparación especial de la paciente y el procedimiento se puede realizar en consultorio médico. Se puede utilizar en el tratamiento de displasia moderada y grave (NIC 2 y NIC 3).</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el diagnóstico que motivó el tratamiento de crioterapia: Lesión </a:t>
            </a:r>
            <a:r>
              <a:rPr lang="es-PE" sz="1100" dirty="0" err="1">
                <a:latin typeface="Franklin Gothic Medium Cond" panose="020B0606030402020204" pitchFamily="34" charset="0"/>
              </a:rPr>
              <a:t>Intraepitelial</a:t>
            </a:r>
            <a:r>
              <a:rPr lang="es-PE" sz="1100" dirty="0">
                <a:latin typeface="Franklin Gothic Medium Cond" panose="020B0606030402020204" pitchFamily="34" charset="0"/>
              </a:rPr>
              <a:t> de Alto Grado (IVAA +) o Infección por VPH.</a:t>
            </a:r>
          </a:p>
          <a:p>
            <a:r>
              <a:rPr lang="es-PE" sz="1100" dirty="0">
                <a:latin typeface="Franklin Gothic Medium Cond" panose="020B0606030402020204" pitchFamily="34" charset="0"/>
              </a:rPr>
              <a:t> En el 2º casillero registre el procedimiento de tratamiento (crioterapia)</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“R” de diagnóstico repetido.</a:t>
            </a:r>
          </a:p>
          <a:p>
            <a:r>
              <a:rPr lang="es-PE" sz="1100" dirty="0">
                <a:latin typeface="Franklin Gothic Medium Cond" panose="020B0606030402020204" pitchFamily="34" charset="0"/>
              </a:rPr>
              <a:t> En el 2º casillero marque “D” de diagnóstico definitivo. </a:t>
            </a:r>
          </a:p>
        </p:txBody>
      </p:sp>
      <p:pic>
        <p:nvPicPr>
          <p:cNvPr id="3" name="Imagen 2"/>
          <p:cNvPicPr>
            <a:picLocks noChangeAspect="1"/>
          </p:cNvPicPr>
          <p:nvPr/>
        </p:nvPicPr>
        <p:blipFill>
          <a:blip r:embed="rId2"/>
          <a:stretch>
            <a:fillRect/>
          </a:stretch>
        </p:blipFill>
        <p:spPr>
          <a:xfrm>
            <a:off x="437744" y="2723349"/>
            <a:ext cx="8249056" cy="992617"/>
          </a:xfrm>
          <a:prstGeom prst="rect">
            <a:avLst/>
          </a:prstGeom>
        </p:spPr>
      </p:pic>
      <p:sp>
        <p:nvSpPr>
          <p:cNvPr id="4" name="Rectángulo 3"/>
          <p:cNvSpPr/>
          <p:nvPr/>
        </p:nvSpPr>
        <p:spPr>
          <a:xfrm>
            <a:off x="437744" y="3715966"/>
            <a:ext cx="8249056" cy="280076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ATENCIÓN DE PACIENTES CON LESIONES PRE MALIGNAS DE CUELLO UTERINO CON TRATAMIENTO ESCISIONAL</a:t>
            </a:r>
          </a:p>
          <a:p>
            <a:pPr algn="just"/>
            <a:r>
              <a:rPr lang="es-PE" sz="1100" dirty="0">
                <a:latin typeface="Franklin Gothic Medium Cond" panose="020B0606030402020204" pitchFamily="34" charset="0"/>
              </a:rPr>
              <a:t>Definición Operacional.- Se define como procedimiento de escisión: </a:t>
            </a:r>
            <a:r>
              <a:rPr lang="es-PE" sz="1100" dirty="0" err="1">
                <a:latin typeface="Franklin Gothic Medium Cond" panose="020B0606030402020204" pitchFamily="34" charset="0"/>
              </a:rPr>
              <a:t>conización</a:t>
            </a:r>
            <a:r>
              <a:rPr lang="es-PE" sz="1100" dirty="0">
                <a:latin typeface="Franklin Gothic Medium Cond" panose="020B0606030402020204" pitchFamily="34" charset="0"/>
              </a:rPr>
              <a:t>, procedimiento de escisión electro quirúrgica con asa (ingles LEEP) y procedimiento de escisión electro quirúrgica de zona de transformación con asa grande (ingles LLETZ). Estos dos últimos denominados procedimientos de radiofrecuencia. </a:t>
            </a:r>
          </a:p>
          <a:p>
            <a:pPr algn="just"/>
            <a:r>
              <a:rPr lang="es-PE" sz="1100" dirty="0">
                <a:latin typeface="Franklin Gothic Medium Cond" panose="020B0606030402020204" pitchFamily="34" charset="0"/>
              </a:rPr>
              <a:t>Mujeres entre 30 y 49 años cuyo examen de detección molecular, colposcopia, IVAA o PAP son positivos y que están en un establecimiento de salud donde cuenta con la capacidad resolutiva para el procedimiento de escisión, o estando en un establecimiento de salud sin capacidad no cumple con los criterios para una terapia ablativa y debe ser referida a uno que cuente con la capacidad resolutiva para la terapia </a:t>
            </a:r>
            <a:r>
              <a:rPr lang="es-PE" sz="1100" dirty="0" err="1">
                <a:latin typeface="Franklin Gothic Medium Cond" panose="020B0606030402020204" pitchFamily="34" charset="0"/>
              </a:rPr>
              <a:t>escisional</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registre el diagnóstico que genera el tratamiento </a:t>
            </a:r>
            <a:r>
              <a:rPr lang="es-PE" sz="1100" dirty="0" err="1">
                <a:latin typeface="Franklin Gothic Medium Cond" panose="020B0606030402020204" pitchFamily="34" charset="0"/>
              </a:rPr>
              <a:t>escisional</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Displasia cervical moderada (N871)</a:t>
            </a:r>
          </a:p>
          <a:p>
            <a:pPr algn="just"/>
            <a:r>
              <a:rPr lang="es-PE" sz="1100" dirty="0">
                <a:latin typeface="Franklin Gothic Medium Cond" panose="020B0606030402020204" pitchFamily="34" charset="0"/>
              </a:rPr>
              <a:t>Infección por VPH no tributaria a crioterapia (B977)</a:t>
            </a:r>
          </a:p>
          <a:p>
            <a:pPr algn="just"/>
            <a:r>
              <a:rPr lang="es-PE" sz="1100" dirty="0">
                <a:latin typeface="Franklin Gothic Medium Cond" panose="020B0606030402020204" pitchFamily="34" charset="0"/>
              </a:rPr>
              <a:t> En el 2º casillero registre el procedimiento Cono </a:t>
            </a:r>
            <a:r>
              <a:rPr lang="es-PE" sz="1100" dirty="0" err="1">
                <a:latin typeface="Franklin Gothic Medium Cond" panose="020B0606030402020204" pitchFamily="34" charset="0"/>
              </a:rPr>
              <a:t>Leep</a:t>
            </a:r>
            <a:r>
              <a:rPr lang="es-PE" sz="1100" dirty="0">
                <a:latin typeface="Franklin Gothic Medium Cond" panose="020B0606030402020204" pitchFamily="34" charset="0"/>
              </a:rPr>
              <a:t> (ablación </a:t>
            </a:r>
            <a:r>
              <a:rPr lang="es-PE" sz="1100" dirty="0" err="1">
                <a:latin typeface="Franklin Gothic Medium Cond" panose="020B0606030402020204" pitchFamily="34" charset="0"/>
              </a:rPr>
              <a:t>electroquirúrgica</a:t>
            </a:r>
            <a:r>
              <a:rPr lang="es-PE" sz="1100" dirty="0">
                <a:latin typeface="Franklin Gothic Medium Cond" panose="020B0606030402020204" pitchFamily="34" charset="0"/>
              </a:rPr>
              <a:t>) o </a:t>
            </a:r>
            <a:r>
              <a:rPr lang="es-PE" sz="1100" dirty="0" err="1">
                <a:latin typeface="Franklin Gothic Medium Cond" panose="020B0606030402020204" pitchFamily="34" charset="0"/>
              </a:rPr>
              <a:t>Conización</a:t>
            </a:r>
            <a:r>
              <a:rPr lang="es-PE" sz="1100" dirty="0">
                <a:latin typeface="Franklin Gothic Medium Cond" panose="020B0606030402020204" pitchFamily="34" charset="0"/>
              </a:rPr>
              <a:t> del cérvix.</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 En el 1° casillero marque “R” de diagnóstico repetido.</a:t>
            </a:r>
          </a:p>
          <a:p>
            <a:pPr algn="just"/>
            <a:r>
              <a:rPr lang="es-PE" sz="1100" dirty="0">
                <a:latin typeface="Franklin Gothic Medium Cond" panose="020B0606030402020204" pitchFamily="34" charset="0"/>
              </a:rPr>
              <a:t> En el 2° casillero marque “D” de diagnóstico definitivo.</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No aplica en el presente ejemplo. </a:t>
            </a:r>
          </a:p>
        </p:txBody>
      </p:sp>
    </p:spTree>
    <p:extLst>
      <p:ext uri="{BB962C8B-B14F-4D97-AF65-F5344CB8AC3E}">
        <p14:creationId xmlns:p14="http://schemas.microsoft.com/office/powerpoint/2010/main" val="2549746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96110" y="1391055"/>
            <a:ext cx="8249055" cy="161582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PROCEDIMIENTOS PARA EL DIAGNOSTICO DE CÁNCER </a:t>
            </a:r>
          </a:p>
          <a:p>
            <a:pPr algn="just"/>
            <a:r>
              <a:rPr lang="es-PE" sz="1100" dirty="0">
                <a:latin typeface="Franklin Gothic Medium Cond" panose="020B0606030402020204" pitchFamily="34" charset="0"/>
              </a:rPr>
              <a:t>En este acápite se consideran los principales procedimientos de diagnóstico que el médico podrá elegir por cada tipo de cáncer: biopsia de cérvix,   biopsia de mama, biopsia de próstata, biopsia de colon, biopsia de recto, biopsia de estómago, biopsia de piel, biopsia hepática, biopsia de ganglios.</a:t>
            </a:r>
          </a:p>
          <a:p>
            <a:pPr algn="just"/>
            <a:r>
              <a:rPr lang="es-PE" sz="1100" dirty="0">
                <a:latin typeface="Franklin Gothic Medium Cond" panose="020B0606030402020204" pitchFamily="34" charset="0"/>
              </a:rPr>
              <a:t>Persona atendida con Procedimiento de Biopsia de cuello uterino </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registre toma de biopsia de cérvix.</a:t>
            </a:r>
          </a:p>
          <a:p>
            <a:pPr algn="just"/>
            <a:r>
              <a:rPr lang="es-PE" sz="1100" dirty="0">
                <a:latin typeface="Franklin Gothic Medium Cond" panose="020B0606030402020204" pitchFamily="34" charset="0"/>
              </a:rPr>
              <a:t>En el ítem Tipo de diagnóstico </a:t>
            </a:r>
          </a:p>
          <a:p>
            <a:pPr algn="just"/>
            <a:r>
              <a:rPr lang="es-PE" sz="1100" dirty="0">
                <a:latin typeface="Franklin Gothic Medium Cond" panose="020B0606030402020204" pitchFamily="34" charset="0"/>
              </a:rPr>
              <a:t>En el 1º casillero marque “D” de diagnóstico definitivo</a:t>
            </a:r>
          </a:p>
          <a:p>
            <a:pPr algn="just"/>
            <a:r>
              <a:rPr lang="es-PE" sz="1100" dirty="0">
                <a:latin typeface="Franklin Gothic Medium Cond" panose="020B0606030402020204" pitchFamily="34" charset="0"/>
              </a:rPr>
              <a:t> </a:t>
            </a:r>
          </a:p>
        </p:txBody>
      </p:sp>
      <p:pic>
        <p:nvPicPr>
          <p:cNvPr id="4" name="Imagen 3"/>
          <p:cNvPicPr>
            <a:picLocks noChangeAspect="1"/>
          </p:cNvPicPr>
          <p:nvPr/>
        </p:nvPicPr>
        <p:blipFill>
          <a:blip r:embed="rId2"/>
          <a:stretch>
            <a:fillRect/>
          </a:stretch>
        </p:blipFill>
        <p:spPr>
          <a:xfrm>
            <a:off x="496110" y="441028"/>
            <a:ext cx="8249055" cy="988941"/>
          </a:xfrm>
          <a:prstGeom prst="rect">
            <a:avLst/>
          </a:prstGeom>
        </p:spPr>
      </p:pic>
      <p:pic>
        <p:nvPicPr>
          <p:cNvPr id="5" name="Imagen 4"/>
          <p:cNvPicPr>
            <a:picLocks noChangeAspect="1"/>
          </p:cNvPicPr>
          <p:nvPr/>
        </p:nvPicPr>
        <p:blipFill>
          <a:blip r:embed="rId3"/>
          <a:stretch>
            <a:fillRect/>
          </a:stretch>
        </p:blipFill>
        <p:spPr>
          <a:xfrm>
            <a:off x="496110" y="2822660"/>
            <a:ext cx="8249055" cy="1010036"/>
          </a:xfrm>
          <a:prstGeom prst="rect">
            <a:avLst/>
          </a:prstGeom>
        </p:spPr>
      </p:pic>
      <p:sp>
        <p:nvSpPr>
          <p:cNvPr id="6" name="Rectángulo 5"/>
          <p:cNvSpPr/>
          <p:nvPr/>
        </p:nvSpPr>
        <p:spPr>
          <a:xfrm>
            <a:off x="496109" y="3832696"/>
            <a:ext cx="8249055" cy="178510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PERSONA ATENDIDA CON PROCEDIMIENTO DE BIOPSIA DE MAMA </a:t>
            </a:r>
          </a:p>
          <a:p>
            <a:pPr algn="just"/>
            <a:r>
              <a:rPr lang="es-PE" sz="1100" dirty="0">
                <a:latin typeface="Franklin Gothic Medium Cond" panose="020B0606030402020204" pitchFamily="34" charset="0"/>
              </a:rPr>
              <a:t>Definición Operacional.- Son las mujeres referidas con masa tumoral palpable en mama detectada mediante examen clínico y/o mujeres con masa tumoral no palpable detectadas por mamografía/ecografía o biopsia por aspiración con aguja fina (BAAF) positiva, a las que se les realiza biopsia por </a:t>
            </a:r>
            <a:r>
              <a:rPr lang="es-PE" sz="1100" dirty="0" err="1">
                <a:latin typeface="Franklin Gothic Medium Cond" panose="020B0606030402020204" pitchFamily="34" charset="0"/>
              </a:rPr>
              <a:t>trucut</a:t>
            </a:r>
            <a:r>
              <a:rPr lang="es-PE" sz="1100" dirty="0">
                <a:latin typeface="Franklin Gothic Medium Cond" panose="020B0606030402020204" pitchFamily="34" charset="0"/>
              </a:rPr>
              <a:t>.</a:t>
            </a:r>
          </a:p>
          <a:p>
            <a:pPr algn="just"/>
            <a:r>
              <a:rPr lang="es-PE" sz="1100" dirty="0">
                <a:latin typeface="Franklin Gothic Medium Cond" panose="020B0606030402020204" pitchFamily="34" charset="0"/>
              </a:rPr>
              <a:t>En el ítem Diagnóstico motivo de consulta y/o actividad de salud </a:t>
            </a:r>
          </a:p>
          <a:p>
            <a:pPr algn="just"/>
            <a:r>
              <a:rPr lang="es-PE" sz="1100" dirty="0">
                <a:latin typeface="Franklin Gothic Medium Cond" panose="020B0606030402020204" pitchFamily="34" charset="0"/>
              </a:rPr>
              <a:t> En el 1º casillero registre el tipo de biopsia mamaria elegida:</a:t>
            </a:r>
          </a:p>
          <a:p>
            <a:pPr algn="just"/>
            <a:r>
              <a:rPr lang="es-PE" sz="1100" dirty="0">
                <a:latin typeface="Franklin Gothic Medium Cond" panose="020B0606030402020204" pitchFamily="34" charset="0"/>
              </a:rPr>
              <a:t>Biopsia percutánea de mama con aguja trocar, sin guía de imágenes (19100)</a:t>
            </a:r>
          </a:p>
          <a:p>
            <a:pPr algn="just"/>
            <a:r>
              <a:rPr lang="es-PE" sz="1100" dirty="0">
                <a:latin typeface="Franklin Gothic Medium Cond" panose="020B0606030402020204" pitchFamily="34" charset="0"/>
              </a:rPr>
              <a:t> Biopsia percutánea de mama con imágenes (19102) </a:t>
            </a:r>
          </a:p>
          <a:p>
            <a:pPr algn="just"/>
            <a:r>
              <a:rPr lang="es-PE" sz="1100" dirty="0">
                <a:latin typeface="Franklin Gothic Medium Cond" panose="020B0606030402020204" pitchFamily="34" charset="0"/>
              </a:rPr>
              <a:t>En el ítem Tipo de diagnóstico </a:t>
            </a:r>
          </a:p>
          <a:p>
            <a:pPr algn="just"/>
            <a:r>
              <a:rPr lang="es-PE" sz="1100" dirty="0">
                <a:latin typeface="Franklin Gothic Medium Cond" panose="020B0606030402020204" pitchFamily="34" charset="0"/>
              </a:rPr>
              <a:t>En el 1º casillero marque “D” de diagnóstico definitivo </a:t>
            </a:r>
          </a:p>
          <a:p>
            <a:pPr algn="just"/>
            <a:r>
              <a:rPr lang="es-PE" sz="1100" dirty="0">
                <a:latin typeface="Franklin Gothic Medium Cond" panose="020B0606030402020204" pitchFamily="34" charset="0"/>
              </a:rPr>
              <a:t> </a:t>
            </a:r>
          </a:p>
        </p:txBody>
      </p:sp>
      <p:pic>
        <p:nvPicPr>
          <p:cNvPr id="7" name="Imagen 6"/>
          <p:cNvPicPr>
            <a:picLocks noChangeAspect="1"/>
          </p:cNvPicPr>
          <p:nvPr/>
        </p:nvPicPr>
        <p:blipFill>
          <a:blip r:embed="rId4"/>
          <a:stretch>
            <a:fillRect/>
          </a:stretch>
        </p:blipFill>
        <p:spPr>
          <a:xfrm>
            <a:off x="496109" y="5407361"/>
            <a:ext cx="8249055" cy="1085609"/>
          </a:xfrm>
          <a:prstGeom prst="rect">
            <a:avLst/>
          </a:prstGeom>
        </p:spPr>
      </p:pic>
    </p:spTree>
    <p:extLst>
      <p:ext uri="{BB962C8B-B14F-4D97-AF65-F5344CB8AC3E}">
        <p14:creationId xmlns:p14="http://schemas.microsoft.com/office/powerpoint/2010/main" val="16980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8017" y="334406"/>
            <a:ext cx="6352162" cy="938719"/>
          </a:xfrm>
          <a:prstGeom prst="rect">
            <a:avLst/>
          </a:prstGeom>
        </p:spPr>
        <p:txBody>
          <a:bodyPr wrap="square">
            <a:spAutoFit/>
          </a:bodyPr>
          <a:lstStyle/>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toma de Biopsia de mama con aguja trocar, sin guía de imágenes.</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definitivo.</a:t>
            </a:r>
          </a:p>
          <a:p>
            <a:r>
              <a:rPr lang="es-PE" sz="1100" dirty="0">
                <a:latin typeface="Franklin Gothic Medium Cond" panose="020B0606030402020204" pitchFamily="34" charset="0"/>
              </a:rPr>
              <a:t> </a:t>
            </a:r>
          </a:p>
        </p:txBody>
      </p:sp>
      <p:pic>
        <p:nvPicPr>
          <p:cNvPr id="3" name="Imagen 2"/>
          <p:cNvPicPr>
            <a:picLocks noChangeAspect="1"/>
          </p:cNvPicPr>
          <p:nvPr/>
        </p:nvPicPr>
        <p:blipFill>
          <a:blip r:embed="rId2"/>
          <a:stretch>
            <a:fillRect/>
          </a:stretch>
        </p:blipFill>
        <p:spPr>
          <a:xfrm>
            <a:off x="428018" y="1078393"/>
            <a:ext cx="8287966" cy="1139514"/>
          </a:xfrm>
          <a:prstGeom prst="rect">
            <a:avLst/>
          </a:prstGeom>
        </p:spPr>
      </p:pic>
      <p:sp>
        <p:nvSpPr>
          <p:cNvPr id="4" name="Rectángulo 3"/>
          <p:cNvSpPr/>
          <p:nvPr/>
        </p:nvSpPr>
        <p:spPr>
          <a:xfrm>
            <a:off x="428016" y="2217907"/>
            <a:ext cx="8287967"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PERSONA ATENDIDA CON PROCEDIMIENTO DE BIOPSIA DE PRÓSTATA </a:t>
            </a:r>
          </a:p>
          <a:p>
            <a:pPr algn="just"/>
            <a:r>
              <a:rPr lang="es-PE" sz="1100" dirty="0">
                <a:latin typeface="Franklin Gothic Medium Cond" panose="020B0606030402020204" pitchFamily="34" charset="0"/>
              </a:rPr>
              <a:t>Definición Operacional.- Son los varones referidos con masa tumoral palpable en próstata mediante examen clínico/ecografía, PSA positivo, a los que se les realiza biopsia con guía ecográfica.</a:t>
            </a:r>
          </a:p>
          <a:p>
            <a:pPr algn="just"/>
            <a:r>
              <a:rPr lang="es-PE" sz="1100" dirty="0">
                <a:latin typeface="Franklin Gothic Medium Cond" panose="020B0606030402020204" pitchFamily="34" charset="0"/>
              </a:rPr>
              <a:t> En el ítem Diagnóstico motivo de consulta y/o actividad de salud</a:t>
            </a:r>
          </a:p>
          <a:p>
            <a:pPr algn="just"/>
            <a:r>
              <a:rPr lang="es-PE" sz="1100" dirty="0">
                <a:latin typeface="Franklin Gothic Medium Cond" panose="020B0606030402020204" pitchFamily="34" charset="0"/>
              </a:rPr>
              <a:t> En el 1º casillero el procedimiento de toma de biopsia prostática</a:t>
            </a:r>
          </a:p>
          <a:p>
            <a:pPr algn="just"/>
            <a:r>
              <a:rPr lang="es-PE" sz="1100" dirty="0">
                <a:latin typeface="Franklin Gothic Medium Cond" panose="020B0606030402020204" pitchFamily="34" charset="0"/>
              </a:rPr>
              <a:t> En el ítem Tipo de diagnóstico</a:t>
            </a:r>
          </a:p>
          <a:p>
            <a:pPr algn="just"/>
            <a:r>
              <a:rPr lang="es-PE" sz="1100" dirty="0">
                <a:latin typeface="Franklin Gothic Medium Cond" panose="020B0606030402020204" pitchFamily="34" charset="0"/>
              </a:rPr>
              <a:t> En el 1º casillero marque “D” de diagnóstico definitivo.</a:t>
            </a:r>
          </a:p>
          <a:p>
            <a:pPr algn="just"/>
            <a:r>
              <a:rPr lang="es-PE" sz="1100" dirty="0">
                <a:latin typeface="Franklin Gothic Medium Cond" panose="020B0606030402020204" pitchFamily="34" charset="0"/>
              </a:rPr>
              <a:t> 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No aplica cuando el registro corresponde a indicación médica. </a:t>
            </a:r>
          </a:p>
        </p:txBody>
      </p:sp>
      <p:sp>
        <p:nvSpPr>
          <p:cNvPr id="6" name="Rectángulo 5"/>
          <p:cNvSpPr/>
          <p:nvPr/>
        </p:nvSpPr>
        <p:spPr>
          <a:xfrm>
            <a:off x="428015" y="4638423"/>
            <a:ext cx="8287967" cy="178510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PERSONA ATENDIDA CON PROCEDIMIENTO DE BIOPSIA DE COLÓN-RECTO</a:t>
            </a:r>
          </a:p>
          <a:p>
            <a:r>
              <a:rPr lang="es-PE" sz="1100" dirty="0">
                <a:latin typeface="Franklin Gothic Medium Cond" panose="020B0606030402020204" pitchFamily="34" charset="0"/>
              </a:rPr>
              <a:t>Definición Operacional.- Son las personas con examen de sangre oculta en heces positivo, a las que se les refiere </a:t>
            </a:r>
            <a:r>
              <a:rPr lang="es-PE" sz="1100" dirty="0" err="1">
                <a:latin typeface="Franklin Gothic Medium Cond" panose="020B0606030402020204" pitchFamily="34" charset="0"/>
              </a:rPr>
              <a:t>parauna</a:t>
            </a:r>
            <a:r>
              <a:rPr lang="es-PE" sz="1100" dirty="0">
                <a:latin typeface="Franklin Gothic Medium Cond" panose="020B0606030402020204" pitchFamily="34" charset="0"/>
              </a:rPr>
              <a:t> endoscopia baja en la que se toma biopsia de lesiones con sospecha de cáncer.</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el procedimiento de colonoscopía</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repetido.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 En el 1º casillero registre con “N” cuando el resultado del examen es normal y “A” cuando sea anormal.   </a:t>
            </a:r>
          </a:p>
          <a:p>
            <a:r>
              <a:rPr lang="es-PE" sz="1100" dirty="0">
                <a:latin typeface="Franklin Gothic Medium Cond" panose="020B0606030402020204" pitchFamily="34" charset="0"/>
              </a:rPr>
              <a:t> </a:t>
            </a:r>
          </a:p>
        </p:txBody>
      </p:sp>
      <p:pic>
        <p:nvPicPr>
          <p:cNvPr id="7" name="Imagen 6"/>
          <p:cNvPicPr>
            <a:picLocks noChangeAspect="1"/>
          </p:cNvPicPr>
          <p:nvPr/>
        </p:nvPicPr>
        <p:blipFill>
          <a:blip r:embed="rId3"/>
          <a:stretch>
            <a:fillRect/>
          </a:stretch>
        </p:blipFill>
        <p:spPr>
          <a:xfrm>
            <a:off x="428015" y="3647244"/>
            <a:ext cx="8287967" cy="1030091"/>
          </a:xfrm>
          <a:prstGeom prst="rect">
            <a:avLst/>
          </a:prstGeom>
        </p:spPr>
      </p:pic>
    </p:spTree>
    <p:extLst>
      <p:ext uri="{BB962C8B-B14F-4D97-AF65-F5344CB8AC3E}">
        <p14:creationId xmlns:p14="http://schemas.microsoft.com/office/powerpoint/2010/main" val="2991859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44749" y="410202"/>
            <a:ext cx="8249055" cy="1010036"/>
          </a:xfrm>
          <a:prstGeom prst="rect">
            <a:avLst/>
          </a:prstGeom>
        </p:spPr>
      </p:pic>
      <p:sp>
        <p:nvSpPr>
          <p:cNvPr id="3" name="Rectángulo 2"/>
          <p:cNvSpPr/>
          <p:nvPr/>
        </p:nvSpPr>
        <p:spPr>
          <a:xfrm>
            <a:off x="1439699" y="1420238"/>
            <a:ext cx="7013642" cy="26161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Dependiendo del caso, se puede registrar Colonoscopía diagnóstica (44388) o Colonoscopía con biopsia (44389).</a:t>
            </a:r>
          </a:p>
        </p:txBody>
      </p:sp>
      <p:sp>
        <p:nvSpPr>
          <p:cNvPr id="4" name="Rectángulo 3"/>
          <p:cNvSpPr/>
          <p:nvPr/>
        </p:nvSpPr>
        <p:spPr>
          <a:xfrm>
            <a:off x="544748" y="1638595"/>
            <a:ext cx="8249055" cy="1615827"/>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PERSONA ATENDIDA CON PROCEDIMIENTO DE BIOPSIA DE ESTÓMAGO </a:t>
            </a:r>
          </a:p>
          <a:p>
            <a:pPr algn="just"/>
            <a:r>
              <a:rPr lang="es-PE" sz="1100" dirty="0">
                <a:latin typeface="Franklin Gothic Medium Cond" panose="020B0606030402020204" pitchFamily="34" charset="0"/>
              </a:rPr>
              <a:t>Dependiendo del caso, se puede registrar Colonoscopía diagnóstica (44388) o Colonoscopía con biopsia (44389). </a:t>
            </a:r>
          </a:p>
          <a:p>
            <a:pPr algn="just"/>
            <a:r>
              <a:rPr lang="es-PE" sz="1100" dirty="0">
                <a:latin typeface="Franklin Gothic Medium Cond" panose="020B0606030402020204" pitchFamily="34" charset="0"/>
              </a:rPr>
              <a:t>Definición Operacional.- Son las personas con molestias gástricas, antecedentes familiares y otros criterios de </a:t>
            </a:r>
            <a:r>
              <a:rPr lang="es-PE" sz="1100" dirty="0" err="1">
                <a:latin typeface="Franklin Gothic Medium Cond" panose="020B0606030402020204" pitchFamily="34" charset="0"/>
              </a:rPr>
              <a:t>sospecha,a</a:t>
            </a:r>
            <a:r>
              <a:rPr lang="es-PE" sz="1100" dirty="0">
                <a:latin typeface="Franklin Gothic Medium Cond" panose="020B0606030402020204" pitchFamily="34" charset="0"/>
              </a:rPr>
              <a:t> las que se les refiere para una endoscopia alta en la que se toma biopsia de lesiones con sospecha de cáncer. </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registre el procedimiento de endoscopía alta.</a:t>
            </a:r>
          </a:p>
          <a:p>
            <a:pPr algn="just"/>
            <a:r>
              <a:rPr lang="es-PE" sz="1100" dirty="0">
                <a:latin typeface="Franklin Gothic Medium Cond" panose="020B0606030402020204" pitchFamily="34" charset="0"/>
              </a:rPr>
              <a:t> En el 2º casillero registre biopsia de estómago </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 En el 1º y 2º casillero marque “D” de diagnóstico definitivo.</a:t>
            </a:r>
          </a:p>
        </p:txBody>
      </p:sp>
      <p:pic>
        <p:nvPicPr>
          <p:cNvPr id="5" name="Imagen 4"/>
          <p:cNvPicPr>
            <a:picLocks noChangeAspect="1"/>
          </p:cNvPicPr>
          <p:nvPr/>
        </p:nvPicPr>
        <p:blipFill>
          <a:blip r:embed="rId3"/>
          <a:stretch>
            <a:fillRect/>
          </a:stretch>
        </p:blipFill>
        <p:spPr>
          <a:xfrm>
            <a:off x="544748" y="3254422"/>
            <a:ext cx="8249055" cy="986838"/>
          </a:xfrm>
          <a:prstGeom prst="rect">
            <a:avLst/>
          </a:prstGeom>
        </p:spPr>
      </p:pic>
      <p:sp>
        <p:nvSpPr>
          <p:cNvPr id="6" name="Rectángulo 5"/>
          <p:cNvSpPr/>
          <p:nvPr/>
        </p:nvSpPr>
        <p:spPr>
          <a:xfrm>
            <a:off x="447472" y="4231532"/>
            <a:ext cx="8249054" cy="1107996"/>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PERSONA ATENDIDA CON PROCEDIMIENTO DE BIOPSIA DE PIEL</a:t>
            </a:r>
          </a:p>
          <a:p>
            <a:r>
              <a:rPr lang="es-PE" sz="1100" dirty="0">
                <a:latin typeface="Franklin Gothic Medium Cond" panose="020B0606030402020204" pitchFamily="34" charset="0"/>
              </a:rPr>
              <a:t>Definición Operacional.- Son las personas que presentan una lesión dérmica con características de sospecha de cáncer a los que se les realiza biopsia.</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el procedimiento de toma de biopsia de piel</a:t>
            </a:r>
          </a:p>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 En el 1° casillero marque “D” de diagnóstico definitivo. </a:t>
            </a:r>
          </a:p>
        </p:txBody>
      </p:sp>
      <p:pic>
        <p:nvPicPr>
          <p:cNvPr id="7" name="Imagen 6"/>
          <p:cNvPicPr>
            <a:picLocks noChangeAspect="1"/>
          </p:cNvPicPr>
          <p:nvPr/>
        </p:nvPicPr>
        <p:blipFill>
          <a:blip r:embed="rId4"/>
          <a:stretch>
            <a:fillRect/>
          </a:stretch>
        </p:blipFill>
        <p:spPr>
          <a:xfrm>
            <a:off x="447472" y="5335787"/>
            <a:ext cx="8346331" cy="1055285"/>
          </a:xfrm>
          <a:prstGeom prst="rect">
            <a:avLst/>
          </a:prstGeom>
        </p:spPr>
      </p:pic>
    </p:spTree>
    <p:extLst>
      <p:ext uri="{BB962C8B-B14F-4D97-AF65-F5344CB8AC3E}">
        <p14:creationId xmlns:p14="http://schemas.microsoft.com/office/powerpoint/2010/main" val="3212176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8289" y="219110"/>
            <a:ext cx="8326877"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PERSONA ATENDIDA CON PROCEDIMIENTO DE BIOPSIA PULMONAR </a:t>
            </a:r>
          </a:p>
          <a:p>
            <a:r>
              <a:rPr lang="es-PE" sz="1100" dirty="0">
                <a:latin typeface="Franklin Gothic Medium Cond" panose="020B0606030402020204" pitchFamily="34" charset="0"/>
              </a:rPr>
              <a:t>Definición Operacional.- Son las personas referidas con sospecha de cáncer pulmonar a los que se les realiza toracotomía con biopsia diagnóstica de infiltrado pulmonar; o toracotomía con biopsia diagnóstica de nódulos o masa pulmonar. </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el procedimiento de toracotomía con biopsia diagnóstica de infiltrado pulmonar (32096); o toracotomía con biopsia diagnóstica de nódulo o masa pulmonar (32097).</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presuntivo.</a:t>
            </a:r>
          </a:p>
        </p:txBody>
      </p:sp>
      <p:pic>
        <p:nvPicPr>
          <p:cNvPr id="3" name="Imagen 2"/>
          <p:cNvPicPr>
            <a:picLocks noChangeAspect="1"/>
          </p:cNvPicPr>
          <p:nvPr/>
        </p:nvPicPr>
        <p:blipFill>
          <a:blip r:embed="rId2"/>
          <a:stretch>
            <a:fillRect/>
          </a:stretch>
        </p:blipFill>
        <p:spPr>
          <a:xfrm>
            <a:off x="418289" y="1617021"/>
            <a:ext cx="8326877" cy="999715"/>
          </a:xfrm>
          <a:prstGeom prst="rect">
            <a:avLst/>
          </a:prstGeom>
        </p:spPr>
      </p:pic>
      <p:sp>
        <p:nvSpPr>
          <p:cNvPr id="4" name="Rectángulo 3"/>
          <p:cNvSpPr/>
          <p:nvPr/>
        </p:nvSpPr>
        <p:spPr>
          <a:xfrm>
            <a:off x="418288" y="2568095"/>
            <a:ext cx="8326877" cy="1107996"/>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PERSONA ATENDIDA CON PROCEDIMIENTO DE BIOPSIA DE HÍGADO </a:t>
            </a:r>
          </a:p>
          <a:p>
            <a:r>
              <a:rPr lang="es-PE" sz="1100" dirty="0">
                <a:latin typeface="Franklin Gothic Medium Cond" panose="020B0606030402020204" pitchFamily="34" charset="0"/>
              </a:rPr>
              <a:t>Definición Operacional.- Son las personas referidas con sospecha de cáncer de hígado a los que se les realiza biopsia con guía ecográfica.</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el procedimiento de biopsia de hígado.</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presuntivo.</a:t>
            </a:r>
          </a:p>
        </p:txBody>
      </p:sp>
      <p:pic>
        <p:nvPicPr>
          <p:cNvPr id="5" name="Imagen 4"/>
          <p:cNvPicPr>
            <a:picLocks noChangeAspect="1"/>
          </p:cNvPicPr>
          <p:nvPr/>
        </p:nvPicPr>
        <p:blipFill>
          <a:blip r:embed="rId3"/>
          <a:stretch>
            <a:fillRect/>
          </a:stretch>
        </p:blipFill>
        <p:spPr>
          <a:xfrm>
            <a:off x="418288" y="3646907"/>
            <a:ext cx="8326878" cy="999715"/>
          </a:xfrm>
          <a:prstGeom prst="rect">
            <a:avLst/>
          </a:prstGeom>
        </p:spPr>
      </p:pic>
      <p:sp>
        <p:nvSpPr>
          <p:cNvPr id="6" name="Rectángulo 5"/>
          <p:cNvSpPr/>
          <p:nvPr/>
        </p:nvSpPr>
        <p:spPr>
          <a:xfrm>
            <a:off x="418288" y="4607710"/>
            <a:ext cx="8326877" cy="1107996"/>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PERSONA ATENDIDA CON PROCEDIMIENTO DE BIOPSIA DE GANGLIO </a:t>
            </a:r>
          </a:p>
          <a:p>
            <a:r>
              <a:rPr lang="es-PE" sz="1100" dirty="0">
                <a:latin typeface="Franklin Gothic Medium Cond" panose="020B0606030402020204" pitchFamily="34" charset="0"/>
              </a:rPr>
              <a:t>Definición Operacional.- Son las personas referidas con sospecha de linfoma a los que se les realiza biopsia de ganglio.</a:t>
            </a:r>
          </a:p>
          <a:p>
            <a:r>
              <a:rPr lang="es-PE" sz="1100" dirty="0">
                <a:latin typeface="Franklin Gothic Medium Cond" panose="020B0606030402020204" pitchFamily="34" charset="0"/>
              </a:rPr>
              <a:t> En el ítem Diagnóstico motivo de consulta y/o actividad de salud</a:t>
            </a:r>
          </a:p>
          <a:p>
            <a:r>
              <a:rPr lang="es-PE" sz="1100" dirty="0">
                <a:latin typeface="Franklin Gothic Medium Cond" panose="020B0606030402020204" pitchFamily="34" charset="0"/>
              </a:rPr>
              <a:t> En el 1º casillero registre toma de biopsia de ganglios linfáticos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definitivo. </a:t>
            </a:r>
          </a:p>
        </p:txBody>
      </p:sp>
      <p:pic>
        <p:nvPicPr>
          <p:cNvPr id="7" name="Imagen 6"/>
          <p:cNvPicPr>
            <a:picLocks noChangeAspect="1"/>
          </p:cNvPicPr>
          <p:nvPr/>
        </p:nvPicPr>
        <p:blipFill>
          <a:blip r:embed="rId4"/>
          <a:stretch>
            <a:fillRect/>
          </a:stretch>
        </p:blipFill>
        <p:spPr>
          <a:xfrm>
            <a:off x="418288" y="5649535"/>
            <a:ext cx="8326877" cy="1023643"/>
          </a:xfrm>
          <a:prstGeom prst="rect">
            <a:avLst/>
          </a:prstGeom>
        </p:spPr>
      </p:pic>
    </p:spTree>
    <p:extLst>
      <p:ext uri="{BB962C8B-B14F-4D97-AF65-F5344CB8AC3E}">
        <p14:creationId xmlns:p14="http://schemas.microsoft.com/office/powerpoint/2010/main" val="1515240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8833" y="595226"/>
            <a:ext cx="8317149" cy="1107996"/>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PERSONA ATENDIDA CON PROCEDIMIENTO DE ASPIRADO DE MÉDULA ÓSEA </a:t>
            </a:r>
          </a:p>
          <a:p>
            <a:r>
              <a:rPr lang="es-PE" sz="1100" dirty="0">
                <a:latin typeface="Franklin Gothic Medium Cond" panose="020B0606030402020204" pitchFamily="34" charset="0"/>
              </a:rPr>
              <a:t>Definición Operacional.- Son las personas referidas con sospecha de leucemia a los que se les realiza aspirado de médula ósea.</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aspirado de médula ósea.</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definitivo.</a:t>
            </a:r>
          </a:p>
        </p:txBody>
      </p:sp>
      <p:pic>
        <p:nvPicPr>
          <p:cNvPr id="3" name="Imagen 2"/>
          <p:cNvPicPr>
            <a:picLocks noChangeAspect="1"/>
          </p:cNvPicPr>
          <p:nvPr/>
        </p:nvPicPr>
        <p:blipFill>
          <a:blip r:embed="rId3"/>
          <a:stretch>
            <a:fillRect/>
          </a:stretch>
        </p:blipFill>
        <p:spPr>
          <a:xfrm>
            <a:off x="398833" y="1674038"/>
            <a:ext cx="8404699" cy="971893"/>
          </a:xfrm>
          <a:prstGeom prst="rect">
            <a:avLst/>
          </a:prstGeom>
        </p:spPr>
      </p:pic>
      <p:sp>
        <p:nvSpPr>
          <p:cNvPr id="4" name="Rectángulo 3"/>
          <p:cNvSpPr/>
          <p:nvPr/>
        </p:nvSpPr>
        <p:spPr>
          <a:xfrm>
            <a:off x="398832" y="2616747"/>
            <a:ext cx="8404699" cy="127727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PERSONA ATENDIDA CON PROCEDIMIENTO DE BIOPSIA DE MÉDULA ÓSEA </a:t>
            </a:r>
          </a:p>
          <a:p>
            <a:r>
              <a:rPr lang="es-PE" sz="1100" dirty="0">
                <a:latin typeface="Franklin Gothic Medium Cond" panose="020B0606030402020204" pitchFamily="34" charset="0"/>
              </a:rPr>
              <a:t>Definición Operacional.- Son las personas referidas para descartar infiltración de médula ósea por células neoplásicas (linfoma u otras patologías neoplásicas) o estudios de leucemia que amerite más estudios.</a:t>
            </a:r>
          </a:p>
          <a:p>
            <a:r>
              <a:rPr lang="es-PE" sz="1100" dirty="0">
                <a:latin typeface="Franklin Gothic Medium Cond" panose="020B0606030402020204" pitchFamily="34" charset="0"/>
              </a:rPr>
              <a:t> En el ítem Diagnóstico motivo de consulta y/o actividad de salud</a:t>
            </a:r>
          </a:p>
          <a:p>
            <a:r>
              <a:rPr lang="es-PE" sz="1100" dirty="0">
                <a:latin typeface="Franklin Gothic Medium Cond" panose="020B0606030402020204" pitchFamily="34" charset="0"/>
              </a:rPr>
              <a:t> En el 1º casillero registre el procedimiento de biopsia de médula ósea.</a:t>
            </a:r>
          </a:p>
          <a:p>
            <a:r>
              <a:rPr lang="es-PE" sz="1100" dirty="0">
                <a:latin typeface="Franklin Gothic Medium Cond" panose="020B0606030402020204" pitchFamily="34" charset="0"/>
              </a:rPr>
              <a:t> En el ítem Tipo de diagnóstico</a:t>
            </a:r>
          </a:p>
          <a:p>
            <a:r>
              <a:rPr lang="es-PE" sz="1100" dirty="0">
                <a:latin typeface="Franklin Gothic Medium Cond" panose="020B0606030402020204" pitchFamily="34" charset="0"/>
              </a:rPr>
              <a:t> En el 1º casillero marque “D” diagnóstico definitivo.</a:t>
            </a:r>
          </a:p>
        </p:txBody>
      </p:sp>
      <p:pic>
        <p:nvPicPr>
          <p:cNvPr id="5" name="Imagen 4"/>
          <p:cNvPicPr>
            <a:picLocks noChangeAspect="1"/>
          </p:cNvPicPr>
          <p:nvPr/>
        </p:nvPicPr>
        <p:blipFill>
          <a:blip r:embed="rId4"/>
          <a:stretch>
            <a:fillRect/>
          </a:stretch>
        </p:blipFill>
        <p:spPr>
          <a:xfrm>
            <a:off x="398831" y="3864836"/>
            <a:ext cx="8404700" cy="991349"/>
          </a:xfrm>
          <a:prstGeom prst="rect">
            <a:avLst/>
          </a:prstGeom>
        </p:spPr>
      </p:pic>
      <p:sp>
        <p:nvSpPr>
          <p:cNvPr id="6" name="Rectángulo 5"/>
          <p:cNvSpPr/>
          <p:nvPr/>
        </p:nvSpPr>
        <p:spPr>
          <a:xfrm>
            <a:off x="398829" y="4807545"/>
            <a:ext cx="8404701" cy="1446550"/>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PERSONA ATENDIDA CON PROCEDIMIENTO DE PUNCIÓN LUMBAR </a:t>
            </a:r>
          </a:p>
          <a:p>
            <a:pPr algn="just"/>
            <a:r>
              <a:rPr lang="es-PE" sz="1100" dirty="0">
                <a:latin typeface="Franklin Gothic Medium Cond" panose="020B0606030402020204" pitchFamily="34" charset="0"/>
              </a:rPr>
              <a:t>Definición Operacional.- Son las personas referidas para estudio de líquido cefalorraquídeo con el fin de descartar infiltración por células neoplásicas (leucemia, linfoma u otras patologías neoplásicas).</a:t>
            </a:r>
          </a:p>
          <a:p>
            <a:pPr algn="just"/>
            <a:r>
              <a:rPr lang="es-PE" sz="1100" dirty="0">
                <a:latin typeface="Franklin Gothic Medium Cond" panose="020B0606030402020204" pitchFamily="34" charset="0"/>
              </a:rPr>
              <a:t> En el ítem Diagnóstico motivo de consulta y/o actividad de salud</a:t>
            </a:r>
          </a:p>
          <a:p>
            <a:pPr algn="just"/>
            <a:r>
              <a:rPr lang="es-PE" sz="1100" dirty="0">
                <a:latin typeface="Franklin Gothic Medium Cond" panose="020B0606030402020204" pitchFamily="34" charset="0"/>
              </a:rPr>
              <a:t> En el 1º casillero registre el procedimiento de punción lumbar de estudio.</a:t>
            </a:r>
          </a:p>
          <a:p>
            <a:pPr algn="just"/>
            <a:r>
              <a:rPr lang="es-PE" sz="1100" dirty="0">
                <a:latin typeface="Franklin Gothic Medium Cond" panose="020B0606030402020204" pitchFamily="34" charset="0"/>
              </a:rPr>
              <a:t> En el ítem Tipo de diagnóstico</a:t>
            </a:r>
          </a:p>
          <a:p>
            <a:pPr algn="just"/>
            <a:r>
              <a:rPr lang="es-PE" sz="1100" dirty="0">
                <a:latin typeface="Franklin Gothic Medium Cond" panose="020B0606030402020204" pitchFamily="34" charset="0"/>
              </a:rPr>
              <a:t> En el 1º casillero marque “D” diagnóstico definitivo.</a:t>
            </a:r>
          </a:p>
          <a:p>
            <a:pPr algn="just"/>
            <a:r>
              <a:rPr lang="es-PE" sz="1100" dirty="0">
                <a:latin typeface="Franklin Gothic Medium Cond" panose="020B0606030402020204" pitchFamily="34" charset="0"/>
              </a:rPr>
              <a:t> </a:t>
            </a:r>
          </a:p>
        </p:txBody>
      </p:sp>
    </p:spTree>
    <p:extLst>
      <p:ext uri="{BB962C8B-B14F-4D97-AF65-F5344CB8AC3E}">
        <p14:creationId xmlns:p14="http://schemas.microsoft.com/office/powerpoint/2010/main" val="2411732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15566" y="410202"/>
            <a:ext cx="8297694" cy="980853"/>
          </a:xfrm>
          <a:prstGeom prst="rect">
            <a:avLst/>
          </a:prstGeom>
        </p:spPr>
      </p:pic>
      <p:sp>
        <p:nvSpPr>
          <p:cNvPr id="3" name="Rectángulo 2"/>
          <p:cNvSpPr/>
          <p:nvPr/>
        </p:nvSpPr>
        <p:spPr>
          <a:xfrm>
            <a:off x="515566" y="1391055"/>
            <a:ext cx="8297694" cy="2123658"/>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ATENCION DE CÁNCER </a:t>
            </a:r>
          </a:p>
          <a:p>
            <a:r>
              <a:rPr lang="es-PE" sz="1100" dirty="0">
                <a:solidFill>
                  <a:srgbClr val="C00000"/>
                </a:solidFill>
                <a:latin typeface="Franklin Gothic Medium Cond" panose="020B0606030402020204" pitchFamily="34" charset="0"/>
              </a:rPr>
              <a:t>DIAGNOSTICO Y ESTADIAJE DE CANCER  </a:t>
            </a:r>
          </a:p>
          <a:p>
            <a:r>
              <a:rPr lang="es-PE" sz="1100" dirty="0">
                <a:latin typeface="Franklin Gothic Medium Cond" panose="020B0606030402020204" pitchFamily="34" charset="0"/>
              </a:rPr>
              <a:t>Definición Operacional.- Conjunto de acciones orientadas a establecer el diagnóstico de definitivo y determinar el estadio clínico.</a:t>
            </a:r>
          </a:p>
          <a:p>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DIAGNÓSTICO DE CÁNCER</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Entrega de resultado de biopsia. </a:t>
            </a:r>
          </a:p>
          <a:p>
            <a:r>
              <a:rPr lang="es-PE" sz="1100" dirty="0">
                <a:latin typeface="Franklin Gothic Medium Cond" panose="020B0606030402020204" pitchFamily="34" charset="0"/>
              </a:rPr>
              <a:t> En el 2º casillero registre el diagnóstico de cáncer que corresponda.</a:t>
            </a:r>
          </a:p>
          <a:p>
            <a:r>
              <a:rPr lang="es-PE" sz="1100" dirty="0">
                <a:latin typeface="Franklin Gothic Medium Cond" panose="020B0606030402020204" pitchFamily="34" charset="0"/>
              </a:rPr>
              <a:t> En el ítem Tipo de diagnóstico</a:t>
            </a:r>
          </a:p>
          <a:p>
            <a:r>
              <a:rPr lang="es-PE" sz="1100" dirty="0">
                <a:latin typeface="Franklin Gothic Medium Cond" panose="020B0606030402020204" pitchFamily="34" charset="0"/>
              </a:rPr>
              <a:t> En el 1º y 2º casillero marque "D" de diagnóstico definitivo.</a:t>
            </a:r>
          </a:p>
          <a:p>
            <a:r>
              <a:rPr lang="es-PE" sz="1100" dirty="0">
                <a:latin typeface="Franklin Gothic Medium Cond" panose="020B0606030402020204" pitchFamily="34" charset="0"/>
              </a:rPr>
              <a:t> 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 En el 1º casillero registre “N” cuando el examen es normal y “A” cuando sea anormal.  </a:t>
            </a:r>
          </a:p>
          <a:p>
            <a:r>
              <a:rPr lang="es-PE" sz="1100" dirty="0">
                <a:latin typeface="Franklin Gothic Medium Cond" panose="020B0606030402020204" pitchFamily="34" charset="0"/>
              </a:rPr>
              <a:t> </a:t>
            </a:r>
          </a:p>
        </p:txBody>
      </p:sp>
      <p:pic>
        <p:nvPicPr>
          <p:cNvPr id="4" name="Imagen 3"/>
          <p:cNvPicPr>
            <a:picLocks noChangeAspect="1"/>
          </p:cNvPicPr>
          <p:nvPr/>
        </p:nvPicPr>
        <p:blipFill>
          <a:blip r:embed="rId3"/>
          <a:stretch>
            <a:fillRect/>
          </a:stretch>
        </p:blipFill>
        <p:spPr>
          <a:xfrm>
            <a:off x="515566" y="3309046"/>
            <a:ext cx="8297694" cy="1115400"/>
          </a:xfrm>
          <a:prstGeom prst="rect">
            <a:avLst/>
          </a:prstGeom>
        </p:spPr>
      </p:pic>
      <p:sp>
        <p:nvSpPr>
          <p:cNvPr id="5" name="Rectángulo 4"/>
          <p:cNvSpPr/>
          <p:nvPr/>
        </p:nvSpPr>
        <p:spPr>
          <a:xfrm>
            <a:off x="515566" y="4424446"/>
            <a:ext cx="8297694" cy="178510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ESTADIAJE DE CÁNCER</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el diagnóstico de cáncer que corresponde. </a:t>
            </a:r>
          </a:p>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 En el 1º casillero marque “R” diagnóstico repetido.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registre el código de estadio: </a:t>
            </a:r>
          </a:p>
          <a:p>
            <a:r>
              <a:rPr lang="es-PE" sz="1100" dirty="0">
                <a:latin typeface="Franklin Gothic Medium Cond" panose="020B0606030402020204" pitchFamily="34" charset="0"/>
              </a:rPr>
              <a:t> 1 = Estadio I </a:t>
            </a:r>
          </a:p>
          <a:p>
            <a:r>
              <a:rPr lang="es-PE" sz="1100" dirty="0">
                <a:latin typeface="Franklin Gothic Medium Cond" panose="020B0606030402020204" pitchFamily="34" charset="0"/>
              </a:rPr>
              <a:t>2 = </a:t>
            </a:r>
            <a:r>
              <a:rPr lang="es-PE" sz="1100" dirty="0" err="1">
                <a:latin typeface="Franklin Gothic Medium Cond" panose="020B0606030402020204" pitchFamily="34" charset="0"/>
              </a:rPr>
              <a:t>Estadío</a:t>
            </a:r>
            <a:r>
              <a:rPr lang="es-PE" sz="1100" dirty="0">
                <a:latin typeface="Franklin Gothic Medium Cond" panose="020B0606030402020204" pitchFamily="34" charset="0"/>
              </a:rPr>
              <a:t> II </a:t>
            </a:r>
          </a:p>
          <a:p>
            <a:r>
              <a:rPr lang="es-PE" sz="1100" dirty="0">
                <a:latin typeface="Franklin Gothic Medium Cond" panose="020B0606030402020204" pitchFamily="34" charset="0"/>
              </a:rPr>
              <a:t>3 = </a:t>
            </a:r>
            <a:r>
              <a:rPr lang="es-PE" sz="1100" dirty="0" err="1">
                <a:latin typeface="Franklin Gothic Medium Cond" panose="020B0606030402020204" pitchFamily="34" charset="0"/>
              </a:rPr>
              <a:t>Estadío</a:t>
            </a:r>
            <a:r>
              <a:rPr lang="es-PE" sz="1100" dirty="0">
                <a:latin typeface="Franklin Gothic Medium Cond" panose="020B0606030402020204" pitchFamily="34" charset="0"/>
              </a:rPr>
              <a:t> III </a:t>
            </a:r>
          </a:p>
          <a:p>
            <a:r>
              <a:rPr lang="es-PE" sz="1100" dirty="0">
                <a:latin typeface="Franklin Gothic Medium Cond" panose="020B0606030402020204" pitchFamily="34" charset="0"/>
              </a:rPr>
              <a:t>4 = </a:t>
            </a:r>
            <a:r>
              <a:rPr lang="es-PE" sz="1100" dirty="0" err="1">
                <a:latin typeface="Franklin Gothic Medium Cond" panose="020B0606030402020204" pitchFamily="34" charset="0"/>
              </a:rPr>
              <a:t>Estadío</a:t>
            </a:r>
            <a:r>
              <a:rPr lang="es-PE" sz="1100" dirty="0">
                <a:latin typeface="Franklin Gothic Medium Cond" panose="020B0606030402020204" pitchFamily="34" charset="0"/>
              </a:rPr>
              <a:t> IV </a:t>
            </a:r>
          </a:p>
        </p:txBody>
      </p:sp>
    </p:spTree>
    <p:extLst>
      <p:ext uri="{BB962C8B-B14F-4D97-AF65-F5344CB8AC3E}">
        <p14:creationId xmlns:p14="http://schemas.microsoft.com/office/powerpoint/2010/main" val="370493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200" y="441365"/>
            <a:ext cx="8229600" cy="3139321"/>
          </a:xfrm>
          <a:prstGeom prst="rect">
            <a:avLst/>
          </a:prstGeom>
        </p:spPr>
        <p:txBody>
          <a:bodyPr wrap="square">
            <a:spAutoFit/>
          </a:bodyPr>
          <a:lstStyle/>
          <a:p>
            <a:pPr algn="ctr"/>
            <a:r>
              <a:rPr lang="es-PE" sz="1100" dirty="0">
                <a:solidFill>
                  <a:srgbClr val="C00000"/>
                </a:solidFill>
                <a:latin typeface="Franklin Gothic Medium Cond" panose="020B0606030402020204" pitchFamily="34" charset="0"/>
              </a:rPr>
              <a:t>INSTRUCCIONES PARA EL REGISTRO Y CODIFICACIÓN DE LAS ACTIVIDADES DEL PROGRAMA DE PREVENCIÓN Y CONTROL DEL CÁNCER </a:t>
            </a:r>
          </a:p>
          <a:p>
            <a:pPr algn="ctr"/>
            <a:endParaRPr lang="es-PE" sz="400" dirty="0">
              <a:solidFill>
                <a:srgbClr val="C00000"/>
              </a:solidFill>
              <a:latin typeface="Franklin Gothic Medium Cond" panose="020B0606030402020204" pitchFamily="34" charset="0"/>
            </a:endParaRPr>
          </a:p>
          <a:p>
            <a:pPr algn="just"/>
            <a:r>
              <a:rPr lang="es-PE" sz="1100" dirty="0">
                <a:latin typeface="Franklin Gothic Medium Cond" panose="020B0606030402020204" pitchFamily="34" charset="0"/>
              </a:rPr>
              <a:t>Esta Estrategia desarrolla actividades de Atenciones de Salud orientadas a la promoción, prevención y diagnóstico precoz del cáncer.</a:t>
            </a:r>
          </a:p>
          <a:p>
            <a:pPr algn="just"/>
            <a:r>
              <a:rPr lang="es-PE" sz="1100" dirty="0">
                <a:latin typeface="Franklin Gothic Medium Cond" panose="020B0606030402020204" pitchFamily="34" charset="0"/>
              </a:rPr>
              <a:t>El registro de los datos generales se hace siguiendo las indicaciones pertinentes y no presenta características especiales.</a:t>
            </a:r>
          </a:p>
          <a:p>
            <a:pPr algn="just"/>
            <a:r>
              <a:rPr lang="es-PE" sz="1100" dirty="0">
                <a:latin typeface="Franklin Gothic Medium Cond" panose="020B0606030402020204" pitchFamily="34" charset="0"/>
              </a:rPr>
              <a:t>A. ATENCIÓN DE SALUD </a:t>
            </a:r>
          </a:p>
          <a:p>
            <a:pPr algn="just"/>
            <a:r>
              <a:rPr lang="es-PE" sz="1100" dirty="0">
                <a:latin typeface="Franklin Gothic Medium Cond" panose="020B0606030402020204" pitchFamily="34" charset="0"/>
              </a:rPr>
              <a:t>Los ítems referidos al día, historia clínica, DNI, financiador, pertenencia étnica, distrito de procedencia, edad, sexo, establecimiento y servicio se registran siguiendo las indicaciones planteadas en el capítulo de Aspectos Generales del presente Documento Técnico.</a:t>
            </a:r>
          </a:p>
          <a:p>
            <a:pPr algn="just"/>
            <a:r>
              <a:rPr lang="es-PE" sz="1100" dirty="0">
                <a:latin typeface="Franklin Gothic Medium Cond" panose="020B0606030402020204" pitchFamily="34" charset="0"/>
              </a:rPr>
              <a:t>En el ítem: Tipo de diagnóstico se debe tener en cuenta las siguientes consideraciones al momento de registrar: Marcar con un aspa (X)</a:t>
            </a:r>
          </a:p>
          <a:p>
            <a:pPr algn="just"/>
            <a:r>
              <a:rPr lang="es-PE" sz="1100" dirty="0">
                <a:latin typeface="Franklin Gothic Medium Cond" panose="020B0606030402020204" pitchFamily="34" charset="0"/>
              </a:rPr>
              <a:t>P: (Diagnóstico presuntivo) Únicamente cuando no existe certeza del diagnóstico y/o éste requiere de algún resultado de laboratorio.  Su carácter es provisional.</a:t>
            </a:r>
          </a:p>
          <a:p>
            <a:pPr algn="just"/>
            <a:r>
              <a:rPr lang="es-PE" sz="1100" dirty="0">
                <a:latin typeface="Franklin Gothic Medium Cond" panose="020B0606030402020204" pitchFamily="34" charset="0"/>
              </a:rPr>
              <a:t>D: (Diagnóstico definitivo) Cuando se tiene certeza del diagnóstico por evaluación clínica y/o por exámenes auxiliares y debe ser escrito una sola vez para el mismo evento (episodio de la enfermedad cuando se trate de enfermedades agudas y solo una vez para el caso de enfermedades crónicas) en un mismo paciente.</a:t>
            </a:r>
          </a:p>
          <a:p>
            <a:pPr algn="just"/>
            <a:r>
              <a:rPr lang="es-PE" sz="1100" dirty="0">
                <a:latin typeface="Franklin Gothic Medium Cond" panose="020B0606030402020204" pitchFamily="34" charset="0"/>
              </a:rPr>
              <a:t>R: (Diagnóstico repetido) Cuando el paciente vuelve a ser atendido para el seguimiento de un mismo episodio o evento de la enfermedad en cualquier otra oportunidad posterior a aquella en que estableció el diagnóstico definitivo.   </a:t>
            </a:r>
          </a:p>
          <a:p>
            <a:pPr algn="just"/>
            <a:r>
              <a:rPr lang="es-PE" sz="1100" dirty="0">
                <a:latin typeface="Franklin Gothic Medium Cond" panose="020B0606030402020204" pitchFamily="34" charset="0"/>
              </a:rPr>
              <a:t>Si son más de tres (03) los diagnósticos y/o actividades los que se van a registrar, continúe en el siguiente registro y trace una línea oblicua entre  los casilleros de los ítems Día y  Servicio y utilice los siguientes tres (03) ítems del campo “diagnósticos y/o actividades” para completar el registro de la atención. </a:t>
            </a:r>
          </a:p>
          <a:p>
            <a:pPr algn="just"/>
            <a:r>
              <a:rPr lang="es-PE" sz="1100" dirty="0">
                <a:latin typeface="Franklin Gothic Medium Cond" panose="020B0606030402020204" pitchFamily="34" charset="0"/>
              </a:rPr>
              <a:t>Los ítems diagnóstico motivo de consulta, tipo de diagnóstico y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presentan algunas particularidades que se revisarán en detalle a continuación. </a:t>
            </a:r>
          </a:p>
        </p:txBody>
      </p:sp>
      <p:sp>
        <p:nvSpPr>
          <p:cNvPr id="3" name="Rectángulo 2"/>
          <p:cNvSpPr/>
          <p:nvPr/>
        </p:nvSpPr>
        <p:spPr>
          <a:xfrm>
            <a:off x="457200" y="3439537"/>
            <a:ext cx="8229600" cy="309315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PERSONAS CON CONSEJERÍA EN LA PREVENCIÓN DE CÁNCER </a:t>
            </a:r>
          </a:p>
          <a:p>
            <a:pPr algn="just"/>
            <a:r>
              <a:rPr lang="es-PE" sz="1100" dirty="0">
                <a:solidFill>
                  <a:srgbClr val="000000"/>
                </a:solidFill>
                <a:latin typeface="Franklin Gothic Medium Cond" panose="020B0606030402020204" pitchFamily="34" charset="0"/>
              </a:rPr>
              <a:t>Definición Operacional: La consejería es el proceso de comunicación interpersonal en el que se brinda la información necesaria para que las personas logren tomar decisiones voluntarias e informadas en relación al cáncer. La prevención primaria y secundaria se realiza en personas de 18 a 75 años, y la terciaria en los pacientes con diagnóstico de cáncer (en caso de ser menores de 18 años a su tutor).</a:t>
            </a:r>
          </a:p>
          <a:p>
            <a:pPr algn="just"/>
            <a:r>
              <a:rPr lang="es-PE" sz="1100" dirty="0">
                <a:solidFill>
                  <a:srgbClr val="000000"/>
                </a:solidFill>
                <a:latin typeface="Franklin Gothic Medium Cond" panose="020B0606030402020204" pitchFamily="34" charset="0"/>
              </a:rPr>
              <a:t>La modalidad de entrega del producto es: </a:t>
            </a:r>
          </a:p>
          <a:p>
            <a:pPr algn="just"/>
            <a:r>
              <a:rPr lang="es-PE" sz="1100" dirty="0">
                <a:solidFill>
                  <a:srgbClr val="000000"/>
                </a:solidFill>
                <a:latin typeface="Franklin Gothic Medium Cond" panose="020B0606030402020204" pitchFamily="34" charset="0"/>
              </a:rPr>
              <a:t>En los EESS con población asignada (nivel I y los II-1) se brinda consejería integral en prevención primaria y secundaria: “Consejería en factores de riesgo”, “consejería en prevención del cáncer”</a:t>
            </a:r>
          </a:p>
          <a:p>
            <a:pPr algn="just"/>
            <a:r>
              <a:rPr lang="es-PE" sz="1100" dirty="0">
                <a:solidFill>
                  <a:srgbClr val="000000"/>
                </a:solidFill>
                <a:latin typeface="Franklin Gothic Medium Cond" panose="020B0606030402020204" pitchFamily="34" charset="0"/>
              </a:rPr>
              <a:t>En los EESS de II y III nivel se brinda consejería integral en prevención terciaria: “Consejería de cáncer en pacientes con diagnóstico”</a:t>
            </a:r>
          </a:p>
          <a:p>
            <a:pPr algn="just"/>
            <a:endParaRPr lang="es-PE" sz="4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Consejería en factores de riesgo</a:t>
            </a:r>
          </a:p>
          <a:p>
            <a:pPr algn="just"/>
            <a:r>
              <a:rPr lang="es-PE" sz="1100" dirty="0">
                <a:solidFill>
                  <a:srgbClr val="000000"/>
                </a:solidFill>
                <a:latin typeface="Franklin Gothic Medium Cond" panose="020B0606030402020204" pitchFamily="34" charset="0"/>
              </a:rPr>
              <a:t>La forma de registro es la siguiente:</a:t>
            </a:r>
          </a:p>
          <a:p>
            <a:pPr algn="just"/>
            <a:r>
              <a:rPr lang="es-PE" sz="1100" dirty="0">
                <a:solidFill>
                  <a:srgbClr val="000000"/>
                </a:solidFill>
                <a:latin typeface="Franklin Gothic Medium Cond" panose="020B0606030402020204" pitchFamily="34" charset="0"/>
              </a:rPr>
              <a:t>En el ítem Diagnóstico motivo de consulta y/o actividad de salud.</a:t>
            </a:r>
          </a:p>
          <a:p>
            <a:pPr algn="just"/>
            <a:r>
              <a:rPr lang="es-PE" sz="1100" dirty="0">
                <a:solidFill>
                  <a:srgbClr val="000000"/>
                </a:solidFill>
                <a:latin typeface="Franklin Gothic Medium Cond" panose="020B0606030402020204" pitchFamily="34" charset="0"/>
              </a:rPr>
              <a:t> En el 1º casillero registre Consejería preventiva en factores de riesgo de cáncer.</a:t>
            </a:r>
          </a:p>
          <a:p>
            <a:pPr algn="just"/>
            <a:endParaRPr lang="es-PE" sz="4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Tipo de diagnóstico </a:t>
            </a:r>
          </a:p>
          <a:p>
            <a:pPr algn="just"/>
            <a:r>
              <a:rPr lang="es-PE" sz="1100" dirty="0">
                <a:solidFill>
                  <a:srgbClr val="000000"/>
                </a:solidFill>
                <a:latin typeface="Franklin Gothic Medium Cond" panose="020B0606030402020204" pitchFamily="34" charset="0"/>
              </a:rPr>
              <a:t> En el 1º casillero marque "D" de diagnóstico definitivo. </a:t>
            </a:r>
          </a:p>
          <a:p>
            <a:pPr algn="just"/>
            <a:endParaRPr lang="es-PE" sz="400" dirty="0">
              <a:solidFill>
                <a:srgbClr val="000000"/>
              </a:solidFill>
              <a:latin typeface="Franklin Gothic Medium Cond" panose="020B0606030402020204" pitchFamily="34" charset="0"/>
            </a:endParaRPr>
          </a:p>
          <a:p>
            <a:pPr algn="just"/>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t>
            </a:r>
          </a:p>
          <a:p>
            <a:pPr algn="just"/>
            <a:r>
              <a:rPr lang="es-PE" sz="1100" dirty="0">
                <a:solidFill>
                  <a:srgbClr val="000000"/>
                </a:solidFill>
                <a:latin typeface="Franklin Gothic Medium Cond" panose="020B0606030402020204" pitchFamily="34" charset="0"/>
              </a:rPr>
              <a:t> En el 1º casillero el número de sesión de consejería 1 o 2 según corresponda. </a:t>
            </a:r>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363558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6928" y="488023"/>
            <a:ext cx="8229600" cy="1000309"/>
          </a:xfrm>
          <a:prstGeom prst="rect">
            <a:avLst/>
          </a:prstGeom>
        </p:spPr>
      </p:pic>
      <p:sp>
        <p:nvSpPr>
          <p:cNvPr id="3" name="Rectángulo 2"/>
          <p:cNvSpPr/>
          <p:nvPr/>
        </p:nvSpPr>
        <p:spPr>
          <a:xfrm>
            <a:off x="466928" y="1488332"/>
            <a:ext cx="8229600"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TRATAMIENTO DE CANCER </a:t>
            </a:r>
          </a:p>
          <a:p>
            <a:pPr algn="just"/>
            <a:r>
              <a:rPr lang="es-PE" sz="1100" dirty="0">
                <a:latin typeface="Franklin Gothic Medium Cond" panose="020B0606030402020204" pitchFamily="34" charset="0"/>
              </a:rPr>
              <a:t>Definición Operacional.- Es el tratamiento del cáncer que según estadio clínico corresponda; previa indicación del médico tratante, el cual consiste en: cirugía, radioterapia, quimioterapia y cuidados paliativos (no tributario a tratamiento oncológico). </a:t>
            </a:r>
          </a:p>
          <a:p>
            <a:pPr algn="just"/>
            <a:r>
              <a:rPr lang="es-PE" sz="1100" dirty="0">
                <a:latin typeface="Franklin Gothic Medium Cond" panose="020B0606030402020204" pitchFamily="34" charset="0"/>
              </a:rPr>
              <a:t> </a:t>
            </a:r>
            <a:r>
              <a:rPr lang="es-PE" sz="1100" dirty="0">
                <a:solidFill>
                  <a:srgbClr val="C00000"/>
                </a:solidFill>
                <a:latin typeface="Franklin Gothic Medium Cond" panose="020B0606030402020204" pitchFamily="34" charset="0"/>
              </a:rPr>
              <a:t>REGISTRO DE TRATAMIENTO CON QUIMIOTERAPIA</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registre el diagnóstico de cáncer que corresponde.</a:t>
            </a:r>
          </a:p>
          <a:p>
            <a:pPr algn="just"/>
            <a:r>
              <a:rPr lang="es-PE" sz="1100" dirty="0">
                <a:latin typeface="Franklin Gothic Medium Cond" panose="020B0606030402020204" pitchFamily="34" charset="0"/>
              </a:rPr>
              <a:t> En el 2º casillero registre el procedimiento de tratamiento realizado: </a:t>
            </a:r>
          </a:p>
          <a:p>
            <a:pPr algn="just"/>
            <a:r>
              <a:rPr lang="es-PE" sz="1100" dirty="0">
                <a:latin typeface="Franklin Gothic Medium Cond" panose="020B0606030402020204" pitchFamily="34" charset="0"/>
              </a:rPr>
              <a:t>Administración de quimioterapia intravenosa (infusión) (96410)</a:t>
            </a:r>
          </a:p>
          <a:p>
            <a:pPr algn="just"/>
            <a:r>
              <a:rPr lang="es-PE" sz="1100" dirty="0">
                <a:latin typeface="Franklin Gothic Medium Cond" panose="020B0606030402020204" pitchFamily="34" charset="0"/>
              </a:rPr>
              <a:t>Quimioterapia, infusión (96421)  </a:t>
            </a:r>
          </a:p>
          <a:p>
            <a:pPr algn="just"/>
            <a:r>
              <a:rPr lang="es-PE" sz="1100" dirty="0">
                <a:latin typeface="Franklin Gothic Medium Cond" panose="020B0606030402020204" pitchFamily="34" charset="0"/>
              </a:rPr>
              <a:t>En el ítem Tipo de diagnóstico </a:t>
            </a:r>
          </a:p>
          <a:p>
            <a:pPr algn="just"/>
            <a:r>
              <a:rPr lang="es-PE" sz="1100" dirty="0">
                <a:latin typeface="Franklin Gothic Medium Cond" panose="020B0606030402020204" pitchFamily="34" charset="0"/>
              </a:rPr>
              <a:t> En el 1º casillero marque “R” diagnóstico repetido.</a:t>
            </a:r>
          </a:p>
          <a:p>
            <a:pPr algn="just"/>
            <a:r>
              <a:rPr lang="es-PE" sz="1100" dirty="0">
                <a:latin typeface="Franklin Gothic Medium Cond" panose="020B0606030402020204" pitchFamily="34" charset="0"/>
              </a:rPr>
              <a:t> En el 2º casillero marque “D” de diagnóstico definitivo. </a:t>
            </a:r>
          </a:p>
        </p:txBody>
      </p:sp>
      <p:pic>
        <p:nvPicPr>
          <p:cNvPr id="5" name="Imagen 4"/>
          <p:cNvPicPr>
            <a:picLocks noChangeAspect="1"/>
          </p:cNvPicPr>
          <p:nvPr/>
        </p:nvPicPr>
        <p:blipFill>
          <a:blip r:embed="rId3"/>
          <a:stretch>
            <a:fillRect/>
          </a:stretch>
        </p:blipFill>
        <p:spPr>
          <a:xfrm>
            <a:off x="466928" y="3571160"/>
            <a:ext cx="8229600" cy="1048949"/>
          </a:xfrm>
          <a:prstGeom prst="rect">
            <a:avLst/>
          </a:prstGeom>
        </p:spPr>
      </p:pic>
      <p:sp>
        <p:nvSpPr>
          <p:cNvPr id="6" name="Rectángulo 5"/>
          <p:cNvSpPr/>
          <p:nvPr/>
        </p:nvSpPr>
        <p:spPr>
          <a:xfrm>
            <a:off x="466928" y="4610380"/>
            <a:ext cx="4572000" cy="1954381"/>
          </a:xfrm>
          <a:prstGeom prst="rect">
            <a:avLst/>
          </a:prstGeom>
        </p:spPr>
        <p:txBody>
          <a:bodyPr>
            <a:spAutoFit/>
          </a:bodyPr>
          <a:lstStyle/>
          <a:p>
            <a:r>
              <a:rPr lang="es-PE" sz="1100" dirty="0">
                <a:solidFill>
                  <a:srgbClr val="C00000"/>
                </a:solidFill>
                <a:latin typeface="Franklin Gothic Medium Cond" panose="020B0606030402020204" pitchFamily="34" charset="0"/>
              </a:rPr>
              <a:t>REGISTRO DE TRATAMIENTO CON RADIOTERAPIA</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el diagnóstico de cáncer que corresponde.</a:t>
            </a:r>
          </a:p>
          <a:p>
            <a:r>
              <a:rPr lang="es-PE" sz="1100" dirty="0">
                <a:latin typeface="Franklin Gothic Medium Cond" panose="020B0606030402020204" pitchFamily="34" charset="0"/>
              </a:rPr>
              <a:t> En el 2º casillero registre el procedimiento de tratamiento realizado: </a:t>
            </a:r>
          </a:p>
          <a:p>
            <a:r>
              <a:rPr lang="es-PE" sz="1100" dirty="0">
                <a:solidFill>
                  <a:srgbClr val="C00000"/>
                </a:solidFill>
                <a:latin typeface="Franklin Gothic Medium Cond" panose="020B0606030402020204" pitchFamily="34" charset="0"/>
              </a:rPr>
              <a:t>RADIOTERAPIA EXTERNA  </a:t>
            </a:r>
          </a:p>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 En el 1º casillero marque “R” diagnóstico repetido.</a:t>
            </a:r>
          </a:p>
          <a:p>
            <a:r>
              <a:rPr lang="es-PE" sz="1100" dirty="0">
                <a:latin typeface="Franklin Gothic Medium Cond" panose="020B0606030402020204" pitchFamily="34" charset="0"/>
              </a:rPr>
              <a:t> En el 2º casillero marque “D” de diagnóstico definitivo.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endParaRPr lang="es-PE" sz="1100" dirty="0">
              <a:latin typeface="Franklin Gothic Medium Cond" panose="020B0606030402020204" pitchFamily="34" charset="0"/>
            </a:endParaRPr>
          </a:p>
          <a:p>
            <a:r>
              <a:rPr lang="es-PE" sz="1100" dirty="0">
                <a:latin typeface="Franklin Gothic Medium Cond" panose="020B0606030402020204" pitchFamily="34" charset="0"/>
              </a:rPr>
              <a:t> No aplica ningún registro.</a:t>
            </a:r>
          </a:p>
          <a:p>
            <a:r>
              <a:rPr lang="es-PE" sz="1100" dirty="0">
                <a:latin typeface="Franklin Gothic Medium Cond" panose="020B0606030402020204" pitchFamily="34" charset="0"/>
              </a:rPr>
              <a:t> </a:t>
            </a:r>
          </a:p>
        </p:txBody>
      </p:sp>
    </p:spTree>
    <p:extLst>
      <p:ext uri="{BB962C8B-B14F-4D97-AF65-F5344CB8AC3E}">
        <p14:creationId xmlns:p14="http://schemas.microsoft.com/office/powerpoint/2010/main" val="653359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15566" y="468568"/>
            <a:ext cx="8229600" cy="1000309"/>
          </a:xfrm>
          <a:prstGeom prst="rect">
            <a:avLst/>
          </a:prstGeom>
        </p:spPr>
      </p:pic>
      <p:sp>
        <p:nvSpPr>
          <p:cNvPr id="3" name="Rectángulo 2"/>
          <p:cNvSpPr/>
          <p:nvPr/>
        </p:nvSpPr>
        <p:spPr>
          <a:xfrm>
            <a:off x="515566" y="1468877"/>
            <a:ext cx="8229600" cy="2123658"/>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ATENCION DE CUIDADOS PALIATIVOS  </a:t>
            </a:r>
          </a:p>
          <a:p>
            <a:pPr algn="just"/>
            <a:r>
              <a:rPr lang="es-PE" sz="1100" dirty="0">
                <a:latin typeface="Franklin Gothic Medium Cond" panose="020B0606030402020204" pitchFamily="34" charset="0"/>
              </a:rPr>
              <a:t>Definición Operacional.- Conjunto de acciones orientadas a brindar atención en cuidados paliativos desde el nivel hospitalario y a través de la visita domiciliaria.</a:t>
            </a:r>
          </a:p>
          <a:p>
            <a:pPr algn="just"/>
            <a:r>
              <a:rPr lang="es-PE" sz="1100" dirty="0">
                <a:solidFill>
                  <a:srgbClr val="C00000"/>
                </a:solidFill>
                <a:latin typeface="Franklin Gothic Medium Cond" panose="020B0606030402020204" pitchFamily="34" charset="0"/>
              </a:rPr>
              <a:t>CUIDADO PALIATIVO AMBULATORIO</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registre el diagnóstico de cáncer que corresponde.</a:t>
            </a:r>
          </a:p>
          <a:p>
            <a:pPr algn="just"/>
            <a:r>
              <a:rPr lang="es-PE" sz="1100" dirty="0">
                <a:latin typeface="Franklin Gothic Medium Cond" panose="020B0606030402020204" pitchFamily="34" charset="0"/>
              </a:rPr>
              <a:t> En el 2º casillero registre atención paliativa. </a:t>
            </a:r>
          </a:p>
          <a:p>
            <a:pPr algn="just"/>
            <a:r>
              <a:rPr lang="es-PE" sz="1100" dirty="0">
                <a:latin typeface="Franklin Gothic Medium Cond" panose="020B0606030402020204" pitchFamily="34" charset="0"/>
              </a:rPr>
              <a:t>En el ítem Tipo de diagnóstico </a:t>
            </a:r>
          </a:p>
          <a:p>
            <a:pPr algn="just"/>
            <a:r>
              <a:rPr lang="es-PE" sz="1100" dirty="0">
                <a:latin typeface="Franklin Gothic Medium Cond" panose="020B0606030402020204" pitchFamily="34" charset="0"/>
              </a:rPr>
              <a:t> En el 1º casillero marque “R” diagnóstico repetido.</a:t>
            </a:r>
          </a:p>
          <a:p>
            <a:pPr algn="just"/>
            <a:r>
              <a:rPr lang="es-PE" sz="1100" dirty="0">
                <a:latin typeface="Franklin Gothic Medium Cond" panose="020B0606030402020204" pitchFamily="34" charset="0"/>
              </a:rPr>
              <a:t> En el 2º casillero marque “D” de diagnóstico definitivo. </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endParaRPr lang="es-PE" sz="1100" dirty="0">
              <a:latin typeface="Franklin Gothic Medium Cond" panose="020B0606030402020204" pitchFamily="34" charset="0"/>
            </a:endParaRPr>
          </a:p>
          <a:p>
            <a:pPr algn="just"/>
            <a:r>
              <a:rPr lang="es-PE" sz="1100" dirty="0">
                <a:latin typeface="Franklin Gothic Medium Cond" panose="020B0606030402020204" pitchFamily="34" charset="0"/>
              </a:rPr>
              <a:t> En el 2º casillero registre “1” cuando la atención de cuidados paliativos es ambulatoria o “2” cuando la atención de cuidados paliativos es domiciliaria. </a:t>
            </a:r>
          </a:p>
        </p:txBody>
      </p:sp>
      <p:pic>
        <p:nvPicPr>
          <p:cNvPr id="5" name="Imagen 4"/>
          <p:cNvPicPr>
            <a:picLocks noChangeAspect="1"/>
          </p:cNvPicPr>
          <p:nvPr/>
        </p:nvPicPr>
        <p:blipFill>
          <a:blip r:embed="rId4"/>
          <a:stretch>
            <a:fillRect/>
          </a:stretch>
        </p:blipFill>
        <p:spPr>
          <a:xfrm>
            <a:off x="515566" y="3584452"/>
            <a:ext cx="8229600" cy="1008392"/>
          </a:xfrm>
          <a:prstGeom prst="rect">
            <a:avLst/>
          </a:prstGeom>
        </p:spPr>
      </p:pic>
      <p:sp>
        <p:nvSpPr>
          <p:cNvPr id="6" name="Rectángulo 5"/>
          <p:cNvSpPr/>
          <p:nvPr/>
        </p:nvSpPr>
        <p:spPr>
          <a:xfrm>
            <a:off x="515566" y="4646281"/>
            <a:ext cx="8229600" cy="1615827"/>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CUIDADO PALIATIVO DOMICILIARIO</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el diagnóstico de cáncer que corresponde.</a:t>
            </a:r>
          </a:p>
          <a:p>
            <a:r>
              <a:rPr lang="es-PE" sz="1100" dirty="0">
                <a:latin typeface="Franklin Gothic Medium Cond" panose="020B0606030402020204" pitchFamily="34" charset="0"/>
              </a:rPr>
              <a:t> En el 2º casillero registre atención paliativa. </a:t>
            </a:r>
          </a:p>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 En el 1º casillero marque “R” diagnóstico repetido.</a:t>
            </a:r>
          </a:p>
          <a:p>
            <a:r>
              <a:rPr lang="es-PE" sz="1100" dirty="0">
                <a:latin typeface="Franklin Gothic Medium Cond" panose="020B0606030402020204" pitchFamily="34" charset="0"/>
              </a:rPr>
              <a:t> En el 2º casillero marque “D” de diagnóstico definitivo.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endParaRPr lang="es-PE" sz="1100" dirty="0">
              <a:latin typeface="Franklin Gothic Medium Cond" panose="020B0606030402020204" pitchFamily="34" charset="0"/>
            </a:endParaRPr>
          </a:p>
          <a:p>
            <a:r>
              <a:rPr lang="es-PE" sz="1100" dirty="0">
                <a:latin typeface="Franklin Gothic Medium Cond" panose="020B0606030402020204" pitchFamily="34" charset="0"/>
              </a:rPr>
              <a:t> En el 2º casillero registre “1” cuando la atención de cuidados paliativos es ambulatoria o “2” cuando la </a:t>
            </a:r>
            <a:r>
              <a:rPr lang="es-PE" sz="1100" dirty="0" err="1">
                <a:latin typeface="Franklin Gothic Medium Cond" panose="020B0606030402020204" pitchFamily="34" charset="0"/>
              </a:rPr>
              <a:t>atenciónde</a:t>
            </a:r>
            <a:r>
              <a:rPr lang="es-PE" sz="1100" dirty="0">
                <a:latin typeface="Franklin Gothic Medium Cond" panose="020B0606030402020204" pitchFamily="34" charset="0"/>
              </a:rPr>
              <a:t> cuidados paliativos es domiciliaria. </a:t>
            </a:r>
          </a:p>
        </p:txBody>
      </p:sp>
    </p:spTree>
    <p:extLst>
      <p:ext uri="{BB962C8B-B14F-4D97-AF65-F5344CB8AC3E}">
        <p14:creationId xmlns:p14="http://schemas.microsoft.com/office/powerpoint/2010/main" val="25273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73FACDD-FC8F-4511-BBE6-CE65FC2F9E02}"/>
              </a:ext>
            </a:extLst>
          </p:cNvPr>
          <p:cNvPicPr>
            <a:picLocks noChangeAspect="1"/>
          </p:cNvPicPr>
          <p:nvPr/>
        </p:nvPicPr>
        <p:blipFill>
          <a:blip r:embed="rId2"/>
          <a:stretch>
            <a:fillRect/>
          </a:stretch>
        </p:blipFill>
        <p:spPr>
          <a:xfrm>
            <a:off x="352425" y="416096"/>
            <a:ext cx="8448676" cy="958508"/>
          </a:xfrm>
          <a:prstGeom prst="rect">
            <a:avLst/>
          </a:prstGeom>
        </p:spPr>
      </p:pic>
    </p:spTree>
    <p:extLst>
      <p:ext uri="{BB962C8B-B14F-4D97-AF65-F5344CB8AC3E}">
        <p14:creationId xmlns:p14="http://schemas.microsoft.com/office/powerpoint/2010/main" val="1218199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233E1A-FFD5-459A-8EB8-9676634600A1}"/>
              </a:ext>
            </a:extLst>
          </p:cNvPr>
          <p:cNvSpPr txBox="1"/>
          <p:nvPr/>
        </p:nvSpPr>
        <p:spPr>
          <a:xfrm>
            <a:off x="1096388" y="189290"/>
            <a:ext cx="7171311" cy="338554"/>
          </a:xfrm>
          <a:prstGeom prst="rect">
            <a:avLst/>
          </a:prstGeom>
          <a:noFill/>
        </p:spPr>
        <p:txBody>
          <a:bodyPr wrap="square">
            <a:spAutoFit/>
          </a:bodyPr>
          <a:lstStyle/>
          <a:p>
            <a:r>
              <a:rPr lang="es-ES" sz="1600" dirty="0">
                <a:solidFill>
                  <a:srgbClr val="C00000"/>
                </a:solidFill>
                <a:latin typeface="Franklin Gothic Medium Cond" panose="020B0606030402020204" pitchFamily="34" charset="0"/>
              </a:rPr>
              <a:t>Codificación de Actividades  Oncológica HIS- Uso del  </a:t>
            </a:r>
            <a:r>
              <a:rPr lang="es-ES" sz="1600" dirty="0" err="1">
                <a:solidFill>
                  <a:srgbClr val="C00000"/>
                </a:solidFill>
                <a:latin typeface="Franklin Gothic Medium Cond" panose="020B0606030402020204" pitchFamily="34" charset="0"/>
              </a:rPr>
              <a:t>Telemonitoreo</a:t>
            </a:r>
            <a:r>
              <a:rPr lang="es-ES" sz="1600" dirty="0">
                <a:solidFill>
                  <a:srgbClr val="C00000"/>
                </a:solidFill>
                <a:latin typeface="Franklin Gothic Medium Cond" panose="020B0606030402020204" pitchFamily="34" charset="0"/>
              </a:rPr>
              <a:t> y </a:t>
            </a:r>
            <a:r>
              <a:rPr lang="es-ES" sz="1600" dirty="0" err="1">
                <a:solidFill>
                  <a:srgbClr val="C00000"/>
                </a:solidFill>
                <a:latin typeface="Franklin Gothic Medium Cond" panose="020B0606030402020204" pitchFamily="34" charset="0"/>
              </a:rPr>
              <a:t>Teleorientación</a:t>
            </a:r>
            <a:endParaRPr lang="es-PE" sz="1600" dirty="0">
              <a:solidFill>
                <a:srgbClr val="C00000"/>
              </a:solidFill>
              <a:latin typeface="Franklin Gothic Medium Cond" panose="020B0606030402020204" pitchFamily="34" charset="0"/>
            </a:endParaRPr>
          </a:p>
        </p:txBody>
      </p:sp>
      <p:sp>
        <p:nvSpPr>
          <p:cNvPr id="8" name="CuadroTexto 7">
            <a:extLst>
              <a:ext uri="{FF2B5EF4-FFF2-40B4-BE49-F238E27FC236}">
                <a16:creationId xmlns:a16="http://schemas.microsoft.com/office/drawing/2014/main" id="{A9FC537B-1061-4572-8448-66B7FE7D792B}"/>
              </a:ext>
            </a:extLst>
          </p:cNvPr>
          <p:cNvSpPr txBox="1"/>
          <p:nvPr/>
        </p:nvSpPr>
        <p:spPr>
          <a:xfrm>
            <a:off x="389245" y="560854"/>
            <a:ext cx="8365510" cy="430887"/>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TELEORIENTACIÓN:</a:t>
            </a:r>
            <a:r>
              <a:rPr lang="es-ES" sz="1100" dirty="0">
                <a:latin typeface="Franklin Gothic Medium Cond" panose="020B0606030402020204" pitchFamily="34" charset="0"/>
              </a:rPr>
              <a:t> Son acciones en los cuales nos ayudan a dar una Consejería y Asesoría al Paciente. No necesariamente va concluir en una receta médica o Farmacológica. (Síncrona o Asíncrona). </a:t>
            </a:r>
            <a:endParaRPr lang="es-PE" sz="1100" dirty="0">
              <a:latin typeface="Franklin Gothic Medium Cond" panose="020B0606030402020204" pitchFamily="34" charset="0"/>
            </a:endParaRPr>
          </a:p>
        </p:txBody>
      </p:sp>
      <p:sp>
        <p:nvSpPr>
          <p:cNvPr id="10" name="CuadroTexto 9">
            <a:extLst>
              <a:ext uri="{FF2B5EF4-FFF2-40B4-BE49-F238E27FC236}">
                <a16:creationId xmlns:a16="http://schemas.microsoft.com/office/drawing/2014/main" id="{09C6C21B-AD54-40F2-842F-16A445C86FAE}"/>
              </a:ext>
            </a:extLst>
          </p:cNvPr>
          <p:cNvSpPr txBox="1"/>
          <p:nvPr/>
        </p:nvSpPr>
        <p:spPr>
          <a:xfrm>
            <a:off x="389246" y="925066"/>
            <a:ext cx="8365509" cy="430887"/>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TELEMONITOREO:</a:t>
            </a:r>
            <a:r>
              <a:rPr lang="es-ES" sz="1100" dirty="0">
                <a:latin typeface="Franklin Gothic Medium Cond" panose="020B0606030402020204" pitchFamily="34" charset="0"/>
              </a:rPr>
              <a:t> Se conoce la enfermedad y antecedente del paciente, ya identificadas concluye con un tratamiento. Población con comorbilidad: Cáncer u otros</a:t>
            </a:r>
            <a:endParaRPr lang="es-PE" sz="1100" dirty="0">
              <a:latin typeface="Franklin Gothic Medium Cond" panose="020B0606030402020204" pitchFamily="34" charset="0"/>
            </a:endParaRPr>
          </a:p>
        </p:txBody>
      </p:sp>
      <p:pic>
        <p:nvPicPr>
          <p:cNvPr id="11" name="Imagen 10">
            <a:extLst>
              <a:ext uri="{FF2B5EF4-FFF2-40B4-BE49-F238E27FC236}">
                <a16:creationId xmlns:a16="http://schemas.microsoft.com/office/drawing/2014/main" id="{7BE24114-1C74-4B01-A3C0-8C90BB80BAA9}"/>
              </a:ext>
            </a:extLst>
          </p:cNvPr>
          <p:cNvPicPr>
            <a:picLocks noChangeAspect="1"/>
          </p:cNvPicPr>
          <p:nvPr/>
        </p:nvPicPr>
        <p:blipFill>
          <a:blip r:embed="rId2"/>
          <a:stretch>
            <a:fillRect/>
          </a:stretch>
        </p:blipFill>
        <p:spPr>
          <a:xfrm>
            <a:off x="389245" y="1575028"/>
            <a:ext cx="8365509" cy="958508"/>
          </a:xfrm>
          <a:prstGeom prst="rect">
            <a:avLst/>
          </a:prstGeom>
        </p:spPr>
      </p:pic>
      <p:sp>
        <p:nvSpPr>
          <p:cNvPr id="12" name="CuadroTexto 11">
            <a:extLst>
              <a:ext uri="{FF2B5EF4-FFF2-40B4-BE49-F238E27FC236}">
                <a16:creationId xmlns:a16="http://schemas.microsoft.com/office/drawing/2014/main" id="{1C1F9C21-0C70-4765-81EA-B7008F53F5EA}"/>
              </a:ext>
            </a:extLst>
          </p:cNvPr>
          <p:cNvSpPr txBox="1"/>
          <p:nvPr/>
        </p:nvSpPr>
        <p:spPr>
          <a:xfrm>
            <a:off x="389245" y="1336903"/>
            <a:ext cx="5859155" cy="261610"/>
          </a:xfrm>
          <a:prstGeom prst="rect">
            <a:avLst/>
          </a:prstGeom>
          <a:noFill/>
        </p:spPr>
        <p:txBody>
          <a:bodyPr wrap="square" rtlCol="0">
            <a:spAutoFit/>
          </a:bodyPr>
          <a:lstStyle/>
          <a:p>
            <a:r>
              <a:rPr lang="es-ES" sz="1100" dirty="0">
                <a:solidFill>
                  <a:srgbClr val="C00000"/>
                </a:solidFill>
                <a:latin typeface="Franklin Gothic Medium Cond" panose="020B0606030402020204" pitchFamily="34" charset="0"/>
              </a:rPr>
              <a:t>CONSEJERIA EN ADHERENCIA DE TRATAMIENTO EN PACIENTES CON CANCER</a:t>
            </a:r>
            <a:endParaRPr lang="es-PE" sz="1100" dirty="0">
              <a:solidFill>
                <a:srgbClr val="C00000"/>
              </a:solidFill>
              <a:latin typeface="Franklin Gothic Medium Cond" panose="020B0606030402020204" pitchFamily="34" charset="0"/>
            </a:endParaRPr>
          </a:p>
        </p:txBody>
      </p:sp>
      <p:sp>
        <p:nvSpPr>
          <p:cNvPr id="14" name="CuadroTexto 13">
            <a:extLst>
              <a:ext uri="{FF2B5EF4-FFF2-40B4-BE49-F238E27FC236}">
                <a16:creationId xmlns:a16="http://schemas.microsoft.com/office/drawing/2014/main" id="{ED17E404-7262-426A-9E0F-E3E4E376F1AC}"/>
              </a:ext>
            </a:extLst>
          </p:cNvPr>
          <p:cNvSpPr txBox="1"/>
          <p:nvPr/>
        </p:nvSpPr>
        <p:spPr>
          <a:xfrm>
            <a:off x="389245" y="2533536"/>
            <a:ext cx="4572000" cy="261610"/>
          </a:xfrm>
          <a:prstGeom prst="rect">
            <a:avLst/>
          </a:prstGeom>
          <a:noFill/>
        </p:spPr>
        <p:txBody>
          <a:bodyPr wrap="square">
            <a:spAutoFit/>
          </a:bodyPr>
          <a:lstStyle/>
          <a:p>
            <a:r>
              <a:rPr lang="es-PE" sz="1100" dirty="0">
                <a:solidFill>
                  <a:srgbClr val="C00000"/>
                </a:solidFill>
                <a:latin typeface="Franklin Gothic Medium Cond" panose="020B0606030402020204" pitchFamily="34" charset="0"/>
              </a:rPr>
              <a:t>ENTREGA DE RESULTADOS A TRAVÉS DE TELEORIENTACIÓN</a:t>
            </a:r>
          </a:p>
        </p:txBody>
      </p:sp>
      <p:pic>
        <p:nvPicPr>
          <p:cNvPr id="15" name="Imagen 14">
            <a:extLst>
              <a:ext uri="{FF2B5EF4-FFF2-40B4-BE49-F238E27FC236}">
                <a16:creationId xmlns:a16="http://schemas.microsoft.com/office/drawing/2014/main" id="{D5C8C505-BD6D-43B0-B571-DB73FF96FB95}"/>
              </a:ext>
            </a:extLst>
          </p:cNvPr>
          <p:cNvPicPr>
            <a:picLocks noChangeAspect="1"/>
          </p:cNvPicPr>
          <p:nvPr/>
        </p:nvPicPr>
        <p:blipFill>
          <a:blip r:embed="rId3"/>
          <a:stretch>
            <a:fillRect/>
          </a:stretch>
        </p:blipFill>
        <p:spPr>
          <a:xfrm>
            <a:off x="389245" y="2752611"/>
            <a:ext cx="8365509" cy="958508"/>
          </a:xfrm>
          <a:prstGeom prst="rect">
            <a:avLst/>
          </a:prstGeom>
        </p:spPr>
      </p:pic>
      <p:sp>
        <p:nvSpPr>
          <p:cNvPr id="18" name="CuadroTexto 17">
            <a:extLst>
              <a:ext uri="{FF2B5EF4-FFF2-40B4-BE49-F238E27FC236}">
                <a16:creationId xmlns:a16="http://schemas.microsoft.com/office/drawing/2014/main" id="{9C18C1B5-0C6D-42E7-8E4E-9E8EA749A53F}"/>
              </a:ext>
            </a:extLst>
          </p:cNvPr>
          <p:cNvSpPr txBox="1"/>
          <p:nvPr/>
        </p:nvSpPr>
        <p:spPr>
          <a:xfrm>
            <a:off x="389245" y="4925110"/>
            <a:ext cx="4572000" cy="261610"/>
          </a:xfrm>
          <a:prstGeom prst="rect">
            <a:avLst/>
          </a:prstGeom>
          <a:noFill/>
        </p:spPr>
        <p:txBody>
          <a:bodyPr wrap="square">
            <a:spAutoFit/>
          </a:bodyPr>
          <a:lstStyle/>
          <a:p>
            <a:r>
              <a:rPr lang="es-PE" sz="1100" dirty="0">
                <a:solidFill>
                  <a:srgbClr val="C00000"/>
                </a:solidFill>
                <a:latin typeface="Franklin Gothic Medium Cond" panose="020B0606030402020204" pitchFamily="34" charset="0"/>
              </a:rPr>
              <a:t>ENTREGA DE RESULTADO DE BIOPSIA A TRAVÉS DE TELEMONITOREO</a:t>
            </a:r>
          </a:p>
        </p:txBody>
      </p:sp>
      <p:sp>
        <p:nvSpPr>
          <p:cNvPr id="21" name="CuadroTexto 20">
            <a:extLst>
              <a:ext uri="{FF2B5EF4-FFF2-40B4-BE49-F238E27FC236}">
                <a16:creationId xmlns:a16="http://schemas.microsoft.com/office/drawing/2014/main" id="{C1588131-CAA1-4A2F-8250-E703489228DE}"/>
              </a:ext>
            </a:extLst>
          </p:cNvPr>
          <p:cNvSpPr txBox="1"/>
          <p:nvPr/>
        </p:nvSpPr>
        <p:spPr>
          <a:xfrm>
            <a:off x="389244" y="6126606"/>
            <a:ext cx="8365510" cy="261610"/>
          </a:xfrm>
          <a:prstGeom prst="rect">
            <a:avLst/>
          </a:prstGeom>
          <a:noFill/>
        </p:spPr>
        <p:txBody>
          <a:bodyPr wrap="square">
            <a:spAutoFit/>
          </a:bodyPr>
          <a:lstStyle/>
          <a:p>
            <a:pPr algn="ctr"/>
            <a:r>
              <a:rPr lang="es-ES" sz="1100" dirty="0">
                <a:solidFill>
                  <a:schemeClr val="accent2"/>
                </a:solidFill>
                <a:latin typeface="Franklin Gothic Medium Cond" panose="020B0606030402020204" pitchFamily="34" charset="0"/>
              </a:rPr>
              <a:t>En los casos de entrega de resultado de Biopsias: </a:t>
            </a:r>
            <a:r>
              <a:rPr lang="es-ES" sz="1100" dirty="0" err="1">
                <a:solidFill>
                  <a:schemeClr val="accent2"/>
                </a:solidFill>
                <a:latin typeface="Franklin Gothic Medium Cond" panose="020B0606030402020204" pitchFamily="34" charset="0"/>
              </a:rPr>
              <a:t>CaCU</a:t>
            </a:r>
            <a:r>
              <a:rPr lang="es-ES" sz="1100" dirty="0">
                <a:solidFill>
                  <a:schemeClr val="accent2"/>
                </a:solidFill>
                <a:latin typeface="Franklin Gothic Medium Cond" panose="020B0606030402020204" pitchFamily="34" charset="0"/>
              </a:rPr>
              <a:t>, Mama, Estómago, Próstata, Piel, Colon Recto, Pulmón, Hígado, Ganglio, Médula Ósea</a:t>
            </a:r>
            <a:endParaRPr lang="es-PE" sz="1100" dirty="0">
              <a:solidFill>
                <a:schemeClr val="accent2"/>
              </a:solidFill>
              <a:latin typeface="Franklin Gothic Medium Cond" panose="020B0606030402020204" pitchFamily="34" charset="0"/>
            </a:endParaRPr>
          </a:p>
        </p:txBody>
      </p:sp>
      <p:sp>
        <p:nvSpPr>
          <p:cNvPr id="23" name="CuadroTexto 22">
            <a:extLst>
              <a:ext uri="{FF2B5EF4-FFF2-40B4-BE49-F238E27FC236}">
                <a16:creationId xmlns:a16="http://schemas.microsoft.com/office/drawing/2014/main" id="{F6BDAECA-E5F3-412B-9536-A3198A44871C}"/>
              </a:ext>
            </a:extLst>
          </p:cNvPr>
          <p:cNvSpPr txBox="1"/>
          <p:nvPr/>
        </p:nvSpPr>
        <p:spPr>
          <a:xfrm>
            <a:off x="2285999" y="4700359"/>
            <a:ext cx="4572000" cy="261610"/>
          </a:xfrm>
          <a:prstGeom prst="rect">
            <a:avLst/>
          </a:prstGeom>
          <a:noFill/>
        </p:spPr>
        <p:txBody>
          <a:bodyPr wrap="square">
            <a:spAutoFit/>
          </a:bodyPr>
          <a:lstStyle/>
          <a:p>
            <a:r>
              <a:rPr lang="es-ES" sz="1100" dirty="0">
                <a:solidFill>
                  <a:schemeClr val="accent2"/>
                </a:solidFill>
                <a:latin typeface="Franklin Gothic Medium Cond" panose="020B0606030402020204" pitchFamily="34" charset="0"/>
              </a:rPr>
              <a:t>En los casos de entrega de resultado de PAP, Sangre Oculta en Heces y PSA</a:t>
            </a:r>
            <a:endParaRPr lang="es-PE" sz="1100" dirty="0">
              <a:solidFill>
                <a:schemeClr val="accent2"/>
              </a:solidFill>
              <a:latin typeface="Franklin Gothic Medium Cond" panose="020B0606030402020204" pitchFamily="34" charset="0"/>
            </a:endParaRPr>
          </a:p>
        </p:txBody>
      </p:sp>
      <p:pic>
        <p:nvPicPr>
          <p:cNvPr id="24" name="Imagen 23">
            <a:extLst>
              <a:ext uri="{FF2B5EF4-FFF2-40B4-BE49-F238E27FC236}">
                <a16:creationId xmlns:a16="http://schemas.microsoft.com/office/drawing/2014/main" id="{051DA368-49AD-4800-B26F-DE3DF570E6EB}"/>
              </a:ext>
            </a:extLst>
          </p:cNvPr>
          <p:cNvPicPr>
            <a:picLocks noChangeAspect="1"/>
          </p:cNvPicPr>
          <p:nvPr/>
        </p:nvPicPr>
        <p:blipFill>
          <a:blip r:embed="rId4"/>
          <a:stretch>
            <a:fillRect/>
          </a:stretch>
        </p:blipFill>
        <p:spPr>
          <a:xfrm>
            <a:off x="389245" y="5179333"/>
            <a:ext cx="8365509" cy="958508"/>
          </a:xfrm>
          <a:prstGeom prst="rect">
            <a:avLst/>
          </a:prstGeom>
        </p:spPr>
      </p:pic>
      <p:pic>
        <p:nvPicPr>
          <p:cNvPr id="25" name="Imagen 24">
            <a:extLst>
              <a:ext uri="{FF2B5EF4-FFF2-40B4-BE49-F238E27FC236}">
                <a16:creationId xmlns:a16="http://schemas.microsoft.com/office/drawing/2014/main" id="{D617487B-F5FA-438A-9F7D-7C6ED1DD349A}"/>
              </a:ext>
            </a:extLst>
          </p:cNvPr>
          <p:cNvPicPr>
            <a:picLocks noChangeAspect="1"/>
          </p:cNvPicPr>
          <p:nvPr/>
        </p:nvPicPr>
        <p:blipFill>
          <a:blip r:embed="rId5"/>
          <a:stretch>
            <a:fillRect/>
          </a:stretch>
        </p:blipFill>
        <p:spPr>
          <a:xfrm>
            <a:off x="389244" y="3730796"/>
            <a:ext cx="8365510" cy="958508"/>
          </a:xfrm>
          <a:prstGeom prst="rect">
            <a:avLst/>
          </a:prstGeom>
        </p:spPr>
      </p:pic>
    </p:spTree>
    <p:extLst>
      <p:ext uri="{BB962C8B-B14F-4D97-AF65-F5344CB8AC3E}">
        <p14:creationId xmlns:p14="http://schemas.microsoft.com/office/powerpoint/2010/main" val="3623076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1D8D9C-0FA6-4752-9DFA-592507E19AE3}"/>
              </a:ext>
            </a:extLst>
          </p:cNvPr>
          <p:cNvSpPr txBox="1"/>
          <p:nvPr/>
        </p:nvSpPr>
        <p:spPr>
          <a:xfrm>
            <a:off x="390525" y="276910"/>
            <a:ext cx="4572000" cy="261610"/>
          </a:xfrm>
          <a:prstGeom prst="rect">
            <a:avLst/>
          </a:prstGeom>
          <a:noFill/>
        </p:spPr>
        <p:txBody>
          <a:bodyPr wrap="square">
            <a:spAutoFit/>
          </a:bodyPr>
          <a:lstStyle/>
          <a:p>
            <a:r>
              <a:rPr lang="es-ES" sz="1100" dirty="0">
                <a:solidFill>
                  <a:srgbClr val="C00000"/>
                </a:solidFill>
                <a:latin typeface="Franklin Gothic Medium Cond" panose="020B0606030402020204" pitchFamily="34" charset="0"/>
              </a:rPr>
              <a:t>PACIENTES ONCOLÓGICOS CON TRATAMIENTO MEDIANTE TELEMONITOREO</a:t>
            </a:r>
            <a:endParaRPr lang="es-PE" sz="1100" dirty="0">
              <a:solidFill>
                <a:srgbClr val="C00000"/>
              </a:solidFill>
              <a:latin typeface="Franklin Gothic Medium Cond" panose="020B0606030402020204" pitchFamily="34" charset="0"/>
            </a:endParaRPr>
          </a:p>
        </p:txBody>
      </p:sp>
      <p:pic>
        <p:nvPicPr>
          <p:cNvPr id="4" name="Imagen 3">
            <a:extLst>
              <a:ext uri="{FF2B5EF4-FFF2-40B4-BE49-F238E27FC236}">
                <a16:creationId xmlns:a16="http://schemas.microsoft.com/office/drawing/2014/main" id="{8C550657-A445-4FE8-8615-C3F4ED42F6F4}"/>
              </a:ext>
            </a:extLst>
          </p:cNvPr>
          <p:cNvPicPr>
            <a:picLocks noChangeAspect="1"/>
          </p:cNvPicPr>
          <p:nvPr/>
        </p:nvPicPr>
        <p:blipFill>
          <a:blip r:embed="rId2"/>
          <a:stretch>
            <a:fillRect/>
          </a:stretch>
        </p:blipFill>
        <p:spPr>
          <a:xfrm>
            <a:off x="390524" y="538520"/>
            <a:ext cx="8439151" cy="958508"/>
          </a:xfrm>
          <a:prstGeom prst="rect">
            <a:avLst/>
          </a:prstGeom>
        </p:spPr>
      </p:pic>
      <p:sp>
        <p:nvSpPr>
          <p:cNvPr id="6" name="CuadroTexto 5">
            <a:extLst>
              <a:ext uri="{FF2B5EF4-FFF2-40B4-BE49-F238E27FC236}">
                <a16:creationId xmlns:a16="http://schemas.microsoft.com/office/drawing/2014/main" id="{5A9C72DF-1735-42BB-A4E1-EB64EB6F08E7}"/>
              </a:ext>
            </a:extLst>
          </p:cNvPr>
          <p:cNvSpPr txBox="1"/>
          <p:nvPr/>
        </p:nvSpPr>
        <p:spPr>
          <a:xfrm>
            <a:off x="390525" y="1458556"/>
            <a:ext cx="8439150" cy="261610"/>
          </a:xfrm>
          <a:prstGeom prst="rect">
            <a:avLst/>
          </a:prstGeom>
          <a:noFill/>
        </p:spPr>
        <p:txBody>
          <a:bodyPr wrap="square">
            <a:spAutoFit/>
          </a:bodyPr>
          <a:lstStyle/>
          <a:p>
            <a:pPr algn="just"/>
            <a:r>
              <a:rPr lang="es-ES" sz="1100" dirty="0">
                <a:solidFill>
                  <a:schemeClr val="accent2"/>
                </a:solidFill>
                <a:latin typeface="Franklin Gothic Medium Cond" panose="020B0606030402020204" pitchFamily="34" charset="0"/>
              </a:rPr>
              <a:t>En los casos de entrega de resultado de Biopsias: </a:t>
            </a:r>
            <a:r>
              <a:rPr lang="es-ES" sz="1100" dirty="0" err="1">
                <a:solidFill>
                  <a:schemeClr val="accent2"/>
                </a:solidFill>
                <a:latin typeface="Franklin Gothic Medium Cond" panose="020B0606030402020204" pitchFamily="34" charset="0"/>
              </a:rPr>
              <a:t>CaCU</a:t>
            </a:r>
            <a:r>
              <a:rPr lang="es-ES" sz="1100" dirty="0">
                <a:solidFill>
                  <a:schemeClr val="accent2"/>
                </a:solidFill>
                <a:latin typeface="Franklin Gothic Medium Cond" panose="020B0606030402020204" pitchFamily="34" charset="0"/>
              </a:rPr>
              <a:t>, Mama, Estómago, Próstata, Piel, Colon Recto, Pulmón, Hígado, Ganglio, Médula</a:t>
            </a:r>
            <a:endParaRPr lang="es-PE" sz="1100" dirty="0">
              <a:solidFill>
                <a:schemeClr val="accent2"/>
              </a:solidFill>
              <a:latin typeface="Franklin Gothic Medium Cond" panose="020B0606030402020204" pitchFamily="34" charset="0"/>
            </a:endParaRPr>
          </a:p>
        </p:txBody>
      </p:sp>
      <p:sp>
        <p:nvSpPr>
          <p:cNvPr id="8" name="CuadroTexto 7">
            <a:extLst>
              <a:ext uri="{FF2B5EF4-FFF2-40B4-BE49-F238E27FC236}">
                <a16:creationId xmlns:a16="http://schemas.microsoft.com/office/drawing/2014/main" id="{33C7EBE0-5A24-430E-A16D-BC4F97D76853}"/>
              </a:ext>
            </a:extLst>
          </p:cNvPr>
          <p:cNvSpPr txBox="1"/>
          <p:nvPr/>
        </p:nvSpPr>
        <p:spPr>
          <a:xfrm>
            <a:off x="1981200" y="1720166"/>
            <a:ext cx="5505450" cy="1107996"/>
          </a:xfrm>
          <a:prstGeom prst="rect">
            <a:avLst/>
          </a:prstGeom>
          <a:noFill/>
        </p:spPr>
        <p:txBody>
          <a:bodyPr wrap="square">
            <a:spAutoFit/>
          </a:bodyPr>
          <a:lstStyle/>
          <a:p>
            <a:r>
              <a:rPr lang="es-PE" sz="1100" dirty="0">
                <a:solidFill>
                  <a:schemeClr val="accent2"/>
                </a:solidFill>
                <a:latin typeface="Franklin Gothic Medium Cond" panose="020B0606030402020204" pitchFamily="34" charset="0"/>
              </a:rPr>
              <a:t>En el 2do Casillero registrar el motivo del TELEMONITOREO para pacientes oncológicos con TTO.</a:t>
            </a:r>
          </a:p>
          <a:p>
            <a:r>
              <a:rPr lang="es-PE" sz="1100" dirty="0">
                <a:solidFill>
                  <a:schemeClr val="accent2"/>
                </a:solidFill>
                <a:latin typeface="Franklin Gothic Medium Cond" panose="020B0606030402020204" pitchFamily="34" charset="0"/>
              </a:rPr>
              <a:t>(Z08.0) Examen de seguimiento consecutivo a cirugía por tumor maligno</a:t>
            </a:r>
          </a:p>
          <a:p>
            <a:r>
              <a:rPr lang="es-PE" sz="1100" dirty="0">
                <a:solidFill>
                  <a:schemeClr val="accent2"/>
                </a:solidFill>
                <a:latin typeface="Franklin Gothic Medium Cond" panose="020B0606030402020204" pitchFamily="34" charset="0"/>
              </a:rPr>
              <a:t>(Z08.1) Examen de seguimiento consecutivo a radioterapia por tumor maligno</a:t>
            </a:r>
          </a:p>
          <a:p>
            <a:r>
              <a:rPr lang="es-PE" sz="1100" dirty="0">
                <a:solidFill>
                  <a:schemeClr val="accent2"/>
                </a:solidFill>
                <a:latin typeface="Franklin Gothic Medium Cond" panose="020B0606030402020204" pitchFamily="34" charset="0"/>
              </a:rPr>
              <a:t>(Z08.2) Examen de seguimiento consecutivo a quimioterapia por tumor maligno</a:t>
            </a:r>
          </a:p>
          <a:p>
            <a:r>
              <a:rPr lang="es-PE" sz="1100" dirty="0">
                <a:solidFill>
                  <a:schemeClr val="accent2"/>
                </a:solidFill>
                <a:latin typeface="Franklin Gothic Medium Cond" panose="020B0606030402020204" pitchFamily="34" charset="0"/>
              </a:rPr>
              <a:t>(Z08.8) Examen de seguimiento consecutivo a otro tratamiento por tumor maligno</a:t>
            </a:r>
          </a:p>
          <a:p>
            <a:r>
              <a:rPr lang="es-PE" sz="1100" dirty="0">
                <a:solidFill>
                  <a:schemeClr val="accent2"/>
                </a:solidFill>
                <a:latin typeface="Franklin Gothic Medium Cond" panose="020B0606030402020204" pitchFamily="34" charset="0"/>
              </a:rPr>
              <a:t>(Z08.9) Examen de seguimiento consecutivo a tratamiento no especificado por tumor maligno</a:t>
            </a:r>
          </a:p>
        </p:txBody>
      </p:sp>
      <p:sp>
        <p:nvSpPr>
          <p:cNvPr id="10" name="CuadroTexto 9">
            <a:extLst>
              <a:ext uri="{FF2B5EF4-FFF2-40B4-BE49-F238E27FC236}">
                <a16:creationId xmlns:a16="http://schemas.microsoft.com/office/drawing/2014/main" id="{59818D05-9730-40B5-ACFD-34397B7CFA3C}"/>
              </a:ext>
            </a:extLst>
          </p:cNvPr>
          <p:cNvSpPr txBox="1"/>
          <p:nvPr/>
        </p:nvSpPr>
        <p:spPr>
          <a:xfrm>
            <a:off x="390523" y="2828162"/>
            <a:ext cx="8439149" cy="261610"/>
          </a:xfrm>
          <a:prstGeom prst="rect">
            <a:avLst/>
          </a:prstGeom>
          <a:noFill/>
        </p:spPr>
        <p:txBody>
          <a:bodyPr wrap="square">
            <a:spAutoFit/>
          </a:bodyPr>
          <a:lstStyle/>
          <a:p>
            <a:pPr algn="just"/>
            <a:r>
              <a:rPr lang="es-ES" sz="1100" dirty="0">
                <a:solidFill>
                  <a:srgbClr val="C00000"/>
                </a:solidFill>
                <a:latin typeface="Franklin Gothic Medium Cond" panose="020B0606030402020204" pitchFamily="34" charset="0"/>
              </a:rPr>
              <a:t>ATENCIÓN EN CUIDADOS PALIATIVOS</a:t>
            </a:r>
            <a:endParaRPr lang="es-PE" sz="1100" dirty="0">
              <a:solidFill>
                <a:srgbClr val="C00000"/>
              </a:solidFill>
              <a:latin typeface="Franklin Gothic Medium Cond" panose="020B0606030402020204" pitchFamily="34" charset="0"/>
            </a:endParaRPr>
          </a:p>
        </p:txBody>
      </p:sp>
      <p:pic>
        <p:nvPicPr>
          <p:cNvPr id="12" name="Imagen 11">
            <a:extLst>
              <a:ext uri="{FF2B5EF4-FFF2-40B4-BE49-F238E27FC236}">
                <a16:creationId xmlns:a16="http://schemas.microsoft.com/office/drawing/2014/main" id="{4257F1C7-9C39-4867-88AB-B7C54408F74D}"/>
              </a:ext>
            </a:extLst>
          </p:cNvPr>
          <p:cNvPicPr>
            <a:picLocks noChangeAspect="1"/>
          </p:cNvPicPr>
          <p:nvPr/>
        </p:nvPicPr>
        <p:blipFill>
          <a:blip r:embed="rId3"/>
          <a:stretch>
            <a:fillRect/>
          </a:stretch>
        </p:blipFill>
        <p:spPr>
          <a:xfrm>
            <a:off x="390523" y="3051300"/>
            <a:ext cx="8439150" cy="958508"/>
          </a:xfrm>
          <a:prstGeom prst="rect">
            <a:avLst/>
          </a:prstGeom>
        </p:spPr>
      </p:pic>
      <p:sp>
        <p:nvSpPr>
          <p:cNvPr id="14" name="CuadroTexto 13">
            <a:extLst>
              <a:ext uri="{FF2B5EF4-FFF2-40B4-BE49-F238E27FC236}">
                <a16:creationId xmlns:a16="http://schemas.microsoft.com/office/drawing/2014/main" id="{F98992A7-EFAF-41A3-82B8-36AD71893FB2}"/>
              </a:ext>
            </a:extLst>
          </p:cNvPr>
          <p:cNvSpPr txBox="1"/>
          <p:nvPr/>
        </p:nvSpPr>
        <p:spPr>
          <a:xfrm>
            <a:off x="390524" y="3995678"/>
            <a:ext cx="8439147" cy="600164"/>
          </a:xfrm>
          <a:prstGeom prst="rect">
            <a:avLst/>
          </a:prstGeom>
          <a:noFill/>
        </p:spPr>
        <p:txBody>
          <a:bodyPr wrap="square">
            <a:spAutoFit/>
          </a:bodyPr>
          <a:lstStyle/>
          <a:p>
            <a:pPr algn="just"/>
            <a:r>
              <a:rPr lang="es-ES" sz="1100" dirty="0">
                <a:solidFill>
                  <a:schemeClr val="accent2"/>
                </a:solidFill>
                <a:latin typeface="Franklin Gothic Medium Cond" panose="020B0606030402020204" pitchFamily="34" charset="0"/>
              </a:rPr>
              <a:t>Observación:</a:t>
            </a:r>
          </a:p>
          <a:p>
            <a:pPr algn="just"/>
            <a:r>
              <a:rPr lang="es-ES" sz="1100" dirty="0">
                <a:solidFill>
                  <a:schemeClr val="accent2"/>
                </a:solidFill>
                <a:latin typeface="Franklin Gothic Medium Cond" panose="020B0606030402020204" pitchFamily="34" charset="0"/>
              </a:rPr>
              <a:t>Se Considerará en LAB =1  solo para el caso de la Pandemia </a:t>
            </a:r>
            <a:r>
              <a:rPr lang="es-ES" sz="1100" dirty="0" err="1">
                <a:solidFill>
                  <a:schemeClr val="accent2"/>
                </a:solidFill>
                <a:latin typeface="Franklin Gothic Medium Cond" panose="020B0606030402020204" pitchFamily="34" charset="0"/>
              </a:rPr>
              <a:t>através</a:t>
            </a:r>
            <a:r>
              <a:rPr lang="es-ES" sz="1100" dirty="0">
                <a:solidFill>
                  <a:schemeClr val="accent2"/>
                </a:solidFill>
                <a:latin typeface="Franklin Gothic Medium Cond" panose="020B0606030402020204" pitchFamily="34" charset="0"/>
              </a:rPr>
              <a:t> de la atención por  </a:t>
            </a:r>
            <a:r>
              <a:rPr lang="es-ES" sz="1100" dirty="0" err="1">
                <a:solidFill>
                  <a:schemeClr val="accent2"/>
                </a:solidFill>
                <a:latin typeface="Franklin Gothic Medium Cond" panose="020B0606030402020204" pitchFamily="34" charset="0"/>
              </a:rPr>
              <a:t>Telemonitoreo</a:t>
            </a:r>
            <a:r>
              <a:rPr lang="es-ES" sz="1100" dirty="0">
                <a:solidFill>
                  <a:schemeClr val="accent2"/>
                </a:solidFill>
                <a:latin typeface="Franklin Gothic Medium Cond" panose="020B0606030402020204" pitchFamily="34" charset="0"/>
              </a:rPr>
              <a:t>. Si se realiza presencialmente la atención continua como se registraba 1:EESS y 2:Domiciliario</a:t>
            </a:r>
            <a:endParaRPr lang="es-PE" sz="1100" dirty="0">
              <a:solidFill>
                <a:schemeClr val="accent2"/>
              </a:solidFill>
              <a:latin typeface="Franklin Gothic Medium Cond" panose="020B0606030402020204" pitchFamily="34" charset="0"/>
            </a:endParaRPr>
          </a:p>
        </p:txBody>
      </p:sp>
    </p:spTree>
    <p:extLst>
      <p:ext uri="{BB962C8B-B14F-4D97-AF65-F5344CB8AC3E}">
        <p14:creationId xmlns:p14="http://schemas.microsoft.com/office/powerpoint/2010/main" val="4186667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464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89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420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3239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5021" y="1517514"/>
            <a:ext cx="8214360" cy="1908215"/>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CONSEJERÍA EN PERSONAS CON DIAGNÓSTICO</a:t>
            </a:r>
          </a:p>
          <a:p>
            <a:r>
              <a:rPr lang="es-PE" sz="1100" dirty="0">
                <a:solidFill>
                  <a:srgbClr val="000000"/>
                </a:solidFill>
                <a:latin typeface="Franklin Gothic Medium Cond" panose="020B0606030402020204" pitchFamily="34" charset="0"/>
              </a:rPr>
              <a:t>La forma de registro es la siguiente:</a:t>
            </a:r>
          </a:p>
          <a:p>
            <a:r>
              <a:rPr lang="es-PE" sz="1100" dirty="0">
                <a:solidFill>
                  <a:srgbClr val="000000"/>
                </a:solidFill>
                <a:latin typeface="Franklin Gothic Medium Cond" panose="020B0606030402020204" pitchFamily="34" charset="0"/>
              </a:rPr>
              <a:t>En el ítem Diagnóstico motivo de consulta y/o actividad de salud.</a:t>
            </a:r>
          </a:p>
          <a:p>
            <a:r>
              <a:rPr lang="es-PE" sz="1100" dirty="0">
                <a:solidFill>
                  <a:srgbClr val="000000"/>
                </a:solidFill>
                <a:latin typeface="Franklin Gothic Medium Cond" panose="020B0606030402020204" pitchFamily="34" charset="0"/>
              </a:rPr>
              <a:t> En el 1º casillero registre Consejería integral.</a:t>
            </a:r>
          </a:p>
          <a:p>
            <a:r>
              <a:rPr lang="es-PE" sz="1100" dirty="0">
                <a:solidFill>
                  <a:srgbClr val="000000"/>
                </a:solidFill>
                <a:latin typeface="Franklin Gothic Medium Cond" panose="020B0606030402020204" pitchFamily="34" charset="0"/>
              </a:rPr>
              <a:t> En el 2º casillero registre el diagnóstico de cáncer por el cual se encuentra en tratamiento.</a:t>
            </a:r>
          </a:p>
          <a:p>
            <a:endParaRPr lang="es-PE" sz="4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Tipo de diagnóstico </a:t>
            </a:r>
          </a:p>
          <a:p>
            <a:r>
              <a:rPr lang="es-PE" sz="1100" dirty="0">
                <a:solidFill>
                  <a:srgbClr val="000000"/>
                </a:solidFill>
                <a:latin typeface="Franklin Gothic Medium Cond" panose="020B0606030402020204" pitchFamily="34" charset="0"/>
              </a:rPr>
              <a:t> En el 1º casillero marque "D" de diagnóstico definitivo. </a:t>
            </a:r>
          </a:p>
          <a:p>
            <a:r>
              <a:rPr lang="es-PE" sz="1100" dirty="0">
                <a:solidFill>
                  <a:srgbClr val="000000"/>
                </a:solidFill>
                <a:latin typeface="Franklin Gothic Medium Cond" panose="020B0606030402020204" pitchFamily="34" charset="0"/>
              </a:rPr>
              <a:t> En el 2º casillero marque “R” de diagnóstico repetido.</a:t>
            </a:r>
          </a:p>
          <a:p>
            <a:endParaRPr lang="es-PE" sz="400" dirty="0">
              <a:solidFill>
                <a:srgbClr val="000000"/>
              </a:solidFill>
              <a:latin typeface="Franklin Gothic Medium Cond" panose="020B0606030402020204" pitchFamily="34" charset="0"/>
            </a:endParaRPr>
          </a:p>
          <a:p>
            <a:r>
              <a:rPr lang="es-PE" sz="1100" dirty="0">
                <a:solidFill>
                  <a:srgbClr val="000000"/>
                </a:solidFill>
                <a:latin typeface="Franklin Gothic Medium Cond" panose="020B0606030402020204" pitchFamily="34" charset="0"/>
              </a:rPr>
              <a:t>En el ítem </a:t>
            </a:r>
            <a:r>
              <a:rPr lang="es-PE" sz="1100" dirty="0" err="1">
                <a:solidFill>
                  <a:srgbClr val="000000"/>
                </a:solidFill>
                <a:latin typeface="Franklin Gothic Medium Cond" panose="020B0606030402020204" pitchFamily="34" charset="0"/>
              </a:rPr>
              <a:t>Lab</a:t>
            </a:r>
            <a:r>
              <a:rPr lang="es-PE" sz="1100" dirty="0">
                <a:solidFill>
                  <a:srgbClr val="000000"/>
                </a:solidFill>
                <a:latin typeface="Franklin Gothic Medium Cond" panose="020B0606030402020204" pitchFamily="34" charset="0"/>
              </a:rPr>
              <a:t> </a:t>
            </a:r>
          </a:p>
          <a:p>
            <a:r>
              <a:rPr lang="es-PE" sz="1100" dirty="0">
                <a:solidFill>
                  <a:srgbClr val="000000"/>
                </a:solidFill>
                <a:latin typeface="Franklin Gothic Medium Cond" panose="020B0606030402020204" pitchFamily="34" charset="0"/>
              </a:rPr>
              <a:t> En el 1º casillero el número de sesión de consejería 1 o 2 según corresponda. </a:t>
            </a:r>
            <a:endParaRPr lang="es-PE" sz="1100" dirty="0">
              <a:latin typeface="Franklin Gothic Medium Cond" panose="020B0606030402020204" pitchFamily="34" charset="0"/>
            </a:endParaRPr>
          </a:p>
        </p:txBody>
      </p:sp>
      <p:pic>
        <p:nvPicPr>
          <p:cNvPr id="3" name="Imagen 2"/>
          <p:cNvPicPr>
            <a:picLocks noChangeAspect="1"/>
          </p:cNvPicPr>
          <p:nvPr/>
        </p:nvPicPr>
        <p:blipFill>
          <a:blip r:embed="rId2"/>
          <a:stretch>
            <a:fillRect/>
          </a:stretch>
        </p:blipFill>
        <p:spPr>
          <a:xfrm>
            <a:off x="535021" y="474306"/>
            <a:ext cx="8180962" cy="1082120"/>
          </a:xfrm>
          <a:prstGeom prst="rect">
            <a:avLst/>
          </a:prstGeom>
        </p:spPr>
      </p:pic>
      <p:sp>
        <p:nvSpPr>
          <p:cNvPr id="5" name="Rectángulo 4"/>
          <p:cNvSpPr/>
          <p:nvPr/>
        </p:nvSpPr>
        <p:spPr>
          <a:xfrm>
            <a:off x="551720" y="4430025"/>
            <a:ext cx="8180961" cy="2015936"/>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MUJERES TAMIZADA EN CÁNCER DE CUELLO UTERINO</a:t>
            </a:r>
            <a:endParaRPr lang="es-PE" sz="1100" dirty="0">
              <a:latin typeface="Franklin Gothic Medium Cond" panose="020B0606030402020204" pitchFamily="34" charset="0"/>
            </a:endParaRPr>
          </a:p>
          <a:p>
            <a:pPr algn="just"/>
            <a:r>
              <a:rPr lang="es-PE" sz="1100" dirty="0">
                <a:latin typeface="Franklin Gothic Medium Cond" panose="020B0606030402020204" pitchFamily="34" charset="0"/>
              </a:rPr>
              <a:t>Definición Operacional.- Son las mujeres a las que se les realiza procedimientos para el tamizaje de cáncer de cérvix de manera periódica. Estos procedimientos pueden ser citología vaginal o Papanicolaou, IVAA o Test de ADN VPH. </a:t>
            </a:r>
          </a:p>
          <a:p>
            <a:pPr algn="just"/>
            <a:endParaRPr lang="es-PE" sz="400" dirty="0">
              <a:solidFill>
                <a:srgbClr val="C00000"/>
              </a:solidFill>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PERSONA EXAMINADA CON PAPANICOLAOU (PAP)</a:t>
            </a:r>
          </a:p>
          <a:p>
            <a:pPr algn="just"/>
            <a:r>
              <a:rPr lang="es-PE" sz="1100" dirty="0">
                <a:latin typeface="Franklin Gothic Medium Cond" panose="020B0606030402020204" pitchFamily="34" charset="0"/>
              </a:rPr>
              <a:t>Definición Operacional.- Son mujeres a las que se realiza el examen citológico o examen de Papanicolaou. El Papanicolaou se tomará a las mujeres de 50 a 64 años, cada 03 años, siempre y cuando todos los resultados sean normales. </a:t>
            </a:r>
          </a:p>
          <a:p>
            <a:pPr algn="just"/>
            <a:r>
              <a:rPr lang="es-PE" sz="1100" dirty="0">
                <a:latin typeface="Franklin Gothic Medium Cond" panose="020B0606030402020204" pitchFamily="34" charset="0"/>
              </a:rPr>
              <a:t>Se registrará de la siguiente manera:</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registre Toma de Papanicolaou. </a:t>
            </a:r>
          </a:p>
          <a:p>
            <a:pPr algn="just"/>
            <a:r>
              <a:rPr lang="es-PE" sz="1100" dirty="0">
                <a:latin typeface="Franklin Gothic Medium Cond" panose="020B0606030402020204" pitchFamily="34" charset="0"/>
              </a:rPr>
              <a:t>En el ítem Tipo de diagnóstico </a:t>
            </a:r>
          </a:p>
          <a:p>
            <a:pPr algn="just"/>
            <a:r>
              <a:rPr lang="es-PE" sz="1100" dirty="0">
                <a:latin typeface="Franklin Gothic Medium Cond" panose="020B0606030402020204" pitchFamily="34" charset="0"/>
              </a:rPr>
              <a:t> En el 1º casillero marque "D" de diagnóstico definitivo. </a:t>
            </a:r>
          </a:p>
        </p:txBody>
      </p:sp>
      <p:pic>
        <p:nvPicPr>
          <p:cNvPr id="6" name="Imagen 5"/>
          <p:cNvPicPr>
            <a:picLocks noChangeAspect="1"/>
          </p:cNvPicPr>
          <p:nvPr/>
        </p:nvPicPr>
        <p:blipFill>
          <a:blip r:embed="rId3"/>
          <a:stretch>
            <a:fillRect/>
          </a:stretch>
        </p:blipFill>
        <p:spPr>
          <a:xfrm>
            <a:off x="535022" y="3405004"/>
            <a:ext cx="8180962" cy="982171"/>
          </a:xfrm>
          <a:prstGeom prst="rect">
            <a:avLst/>
          </a:prstGeom>
        </p:spPr>
      </p:pic>
    </p:spTree>
    <p:extLst>
      <p:ext uri="{BB962C8B-B14F-4D97-AF65-F5344CB8AC3E}">
        <p14:creationId xmlns:p14="http://schemas.microsoft.com/office/powerpoint/2010/main" val="306455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6655" y="1511930"/>
            <a:ext cx="8229600"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RESULTADO DE LA MUESTRA DE PAP</a:t>
            </a:r>
          </a:p>
          <a:p>
            <a:r>
              <a:rPr lang="es-PE" sz="1100" dirty="0">
                <a:solidFill>
                  <a:srgbClr val="C00000"/>
                </a:solidFill>
                <a:latin typeface="Franklin Gothic Medium Cond" panose="020B0606030402020204" pitchFamily="34" charset="0"/>
              </a:rPr>
              <a:t>CUANDO EL RESULTADO ES NORMAL</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Evaluación y entrega de resultados de </a:t>
            </a:r>
            <a:r>
              <a:rPr lang="es-PE" sz="1100" dirty="0" err="1">
                <a:latin typeface="Franklin Gothic Medium Cond" panose="020B0606030402020204" pitchFamily="34" charset="0"/>
              </a:rPr>
              <a:t>papanicolaou</a:t>
            </a:r>
            <a:r>
              <a:rPr lang="es-PE" sz="1100" dirty="0">
                <a:latin typeface="Franklin Gothic Medium Cond" panose="020B0606030402020204" pitchFamily="34" charset="0"/>
              </a:rPr>
              <a:t>.</a:t>
            </a:r>
          </a:p>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 En el 1º casillero marque "D" de diagnóstico definitivo.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 En el 1º casillero registre “N” de resultado normal. </a:t>
            </a:r>
          </a:p>
        </p:txBody>
      </p:sp>
      <p:pic>
        <p:nvPicPr>
          <p:cNvPr id="6" name="Imagen 5"/>
          <p:cNvPicPr>
            <a:picLocks noChangeAspect="1"/>
          </p:cNvPicPr>
          <p:nvPr/>
        </p:nvPicPr>
        <p:blipFill>
          <a:blip r:embed="rId2"/>
          <a:stretch>
            <a:fillRect/>
          </a:stretch>
        </p:blipFill>
        <p:spPr>
          <a:xfrm>
            <a:off x="476656" y="431019"/>
            <a:ext cx="8346332" cy="1119823"/>
          </a:xfrm>
          <a:prstGeom prst="rect">
            <a:avLst/>
          </a:prstGeom>
        </p:spPr>
      </p:pic>
      <p:sp>
        <p:nvSpPr>
          <p:cNvPr id="9" name="Rectángulo 8"/>
          <p:cNvSpPr/>
          <p:nvPr/>
        </p:nvSpPr>
        <p:spPr>
          <a:xfrm>
            <a:off x="476654" y="3968985"/>
            <a:ext cx="8346333" cy="246221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RESULTADO ES ANORMAL (POSITIVO)</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Evaluación y entrega de resultados de PAP.</a:t>
            </a:r>
          </a:p>
          <a:p>
            <a:r>
              <a:rPr lang="es-PE" sz="1100" dirty="0">
                <a:latin typeface="Franklin Gothic Medium Cond" panose="020B0606030402020204" pitchFamily="34" charset="0"/>
              </a:rPr>
              <a:t> En el 2º casillero registre cualquiera de los posibles resultados siguientes:</a:t>
            </a:r>
          </a:p>
          <a:p>
            <a:r>
              <a:rPr lang="es-PE" sz="1100" dirty="0">
                <a:latin typeface="Franklin Gothic Medium Cond" panose="020B0606030402020204" pitchFamily="34" charset="0"/>
              </a:rPr>
              <a:t>o Células escamosas atípicas de significado indeterminado (ASCUS) (R876)</a:t>
            </a:r>
          </a:p>
          <a:p>
            <a:r>
              <a:rPr lang="es-PE" sz="1100" dirty="0">
                <a:latin typeface="Franklin Gothic Medium Cond" panose="020B0606030402020204" pitchFamily="34" charset="0"/>
              </a:rPr>
              <a:t>o Células glandulares atípicas (AGC) (R876)</a:t>
            </a:r>
          </a:p>
          <a:p>
            <a:r>
              <a:rPr lang="es-PE" sz="1100" dirty="0">
                <a:latin typeface="Franklin Gothic Medium Cond" panose="020B0606030402020204" pitchFamily="34" charset="0"/>
              </a:rPr>
              <a:t>o Lesión </a:t>
            </a:r>
            <a:r>
              <a:rPr lang="es-PE" sz="1100" dirty="0" err="1">
                <a:latin typeface="Franklin Gothic Medium Cond" panose="020B0606030402020204" pitchFamily="34" charset="0"/>
              </a:rPr>
              <a:t>Intraepitelial</a:t>
            </a:r>
            <a:r>
              <a:rPr lang="es-PE" sz="1100" dirty="0">
                <a:latin typeface="Franklin Gothic Medium Cond" panose="020B0606030402020204" pitchFamily="34" charset="0"/>
              </a:rPr>
              <a:t> de Bajo Grado (LIEB) o Displasia cervical leve o NIC I (N870) </a:t>
            </a:r>
          </a:p>
          <a:p>
            <a:r>
              <a:rPr lang="es-PE" sz="1100" dirty="0">
                <a:latin typeface="Franklin Gothic Medium Cond" panose="020B0606030402020204" pitchFamily="34" charset="0"/>
              </a:rPr>
              <a:t>o Lesión </a:t>
            </a:r>
            <a:r>
              <a:rPr lang="es-PE" sz="1100" dirty="0" err="1">
                <a:latin typeface="Franklin Gothic Medium Cond" panose="020B0606030402020204" pitchFamily="34" charset="0"/>
              </a:rPr>
              <a:t>Intraepitelial</a:t>
            </a:r>
            <a:r>
              <a:rPr lang="es-PE" sz="1100" dirty="0">
                <a:latin typeface="Franklin Gothic Medium Cond" panose="020B0606030402020204" pitchFamily="34" charset="0"/>
              </a:rPr>
              <a:t> de Alto Grado LIEAG o Displasia cervical moderada o NIC II (N871)</a:t>
            </a:r>
          </a:p>
          <a:p>
            <a:r>
              <a:rPr lang="es-PE" sz="1100" dirty="0">
                <a:latin typeface="Franklin Gothic Medium Cond" panose="020B0606030402020204" pitchFamily="34" charset="0"/>
              </a:rPr>
              <a:t>o Lesión </a:t>
            </a:r>
            <a:r>
              <a:rPr lang="es-PE" sz="1100" dirty="0" err="1">
                <a:latin typeface="Franklin Gothic Medium Cond" panose="020B0606030402020204" pitchFamily="34" charset="0"/>
              </a:rPr>
              <a:t>Intraepitelial</a:t>
            </a:r>
            <a:r>
              <a:rPr lang="es-PE" sz="1100" dirty="0">
                <a:latin typeface="Franklin Gothic Medium Cond" panose="020B0606030402020204" pitchFamily="34" charset="0"/>
              </a:rPr>
              <a:t> de Alto Grado LIEAG o Displasia cervical severa o NIC III (N872)</a:t>
            </a:r>
          </a:p>
          <a:p>
            <a:r>
              <a:rPr lang="es-PE" sz="1100" dirty="0">
                <a:latin typeface="Franklin Gothic Medium Cond" panose="020B0606030402020204" pitchFamily="34" charset="0"/>
              </a:rPr>
              <a:t>o Cáncer in situ del cuello uterino no especificada (D069)</a:t>
            </a:r>
          </a:p>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 En el 1º casillero marque "D" de diagnóstico definitivo.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 En el 1º casillero registre “A” de resultado anormal (resultado positivo). </a:t>
            </a:r>
          </a:p>
        </p:txBody>
      </p:sp>
      <p:pic>
        <p:nvPicPr>
          <p:cNvPr id="10" name="Imagen 9"/>
          <p:cNvPicPr>
            <a:picLocks noChangeAspect="1"/>
          </p:cNvPicPr>
          <p:nvPr/>
        </p:nvPicPr>
        <p:blipFill>
          <a:blip r:embed="rId3"/>
          <a:stretch>
            <a:fillRect/>
          </a:stretch>
        </p:blipFill>
        <p:spPr>
          <a:xfrm>
            <a:off x="476654" y="2940175"/>
            <a:ext cx="8346333" cy="1048170"/>
          </a:xfrm>
          <a:prstGeom prst="rect">
            <a:avLst/>
          </a:prstGeom>
        </p:spPr>
      </p:pic>
    </p:spTree>
    <p:extLst>
      <p:ext uri="{BB962C8B-B14F-4D97-AF65-F5344CB8AC3E}">
        <p14:creationId xmlns:p14="http://schemas.microsoft.com/office/powerpoint/2010/main" val="404428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6382" y="1478605"/>
            <a:ext cx="8268511" cy="2185214"/>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PERSONA EXAMINADA CON INSPECCIÓN VISUAL CON ÁCIDO ACÉTICO (IVAA) </a:t>
            </a:r>
          </a:p>
          <a:p>
            <a:pPr algn="just"/>
            <a:r>
              <a:rPr lang="es-PE" sz="1100" dirty="0">
                <a:latin typeface="Franklin Gothic Medium Cond" panose="020B0606030402020204" pitchFamily="34" charset="0"/>
              </a:rPr>
              <a:t>Definición Operacional.- Son mujeres a las que se realiza el examen de Inspección Visual con Ácido Acético. El IVAA se tomará a las mujeres de 30 a 49 años, cada 03 años, siempre y cuando todos los resultados sean normales.  </a:t>
            </a:r>
          </a:p>
          <a:p>
            <a:pPr algn="just"/>
            <a:r>
              <a:rPr lang="es-PE" sz="1100" dirty="0">
                <a:latin typeface="Franklin Gothic Medium Cond" panose="020B0606030402020204" pitchFamily="34" charset="0"/>
              </a:rPr>
              <a:t>Resultado de la Inspección Visual con Acético</a:t>
            </a:r>
          </a:p>
          <a:p>
            <a:pPr algn="just"/>
            <a:endParaRPr lang="es-PE" sz="4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CUANDO EL RESULTADO ES NORMAL</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registre Inspección Visual con Ácido Acético. </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 En el 1º casillero marque "D" de diagnóstico definitivo.</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p>
          <a:p>
            <a:pPr algn="just"/>
            <a:r>
              <a:rPr lang="es-PE" sz="1100" dirty="0">
                <a:latin typeface="Franklin Gothic Medium Cond" panose="020B0606030402020204" pitchFamily="34" charset="0"/>
              </a:rPr>
              <a:t> En el 1º casillero registre “N” cuando el resultado es normal y “A” cuando el resultado es anormal (positivo). </a:t>
            </a:r>
          </a:p>
          <a:p>
            <a:pPr algn="just"/>
            <a:r>
              <a:rPr lang="es-PE" sz="1100" dirty="0">
                <a:latin typeface="Franklin Gothic Medium Cond" panose="020B0606030402020204" pitchFamily="34" charset="0"/>
              </a:rPr>
              <a:t> </a:t>
            </a:r>
          </a:p>
        </p:txBody>
      </p:sp>
      <p:pic>
        <p:nvPicPr>
          <p:cNvPr id="4" name="Imagen 3"/>
          <p:cNvPicPr>
            <a:picLocks noChangeAspect="1"/>
          </p:cNvPicPr>
          <p:nvPr/>
        </p:nvPicPr>
        <p:blipFill>
          <a:blip r:embed="rId2"/>
          <a:stretch>
            <a:fillRect/>
          </a:stretch>
        </p:blipFill>
        <p:spPr>
          <a:xfrm>
            <a:off x="486380" y="3455729"/>
            <a:ext cx="8190691" cy="1057898"/>
          </a:xfrm>
          <a:prstGeom prst="rect">
            <a:avLst/>
          </a:prstGeom>
        </p:spPr>
      </p:pic>
      <p:pic>
        <p:nvPicPr>
          <p:cNvPr id="5" name="Imagen 4"/>
          <p:cNvPicPr>
            <a:picLocks noChangeAspect="1"/>
          </p:cNvPicPr>
          <p:nvPr/>
        </p:nvPicPr>
        <p:blipFill>
          <a:blip r:embed="rId3"/>
          <a:stretch>
            <a:fillRect/>
          </a:stretch>
        </p:blipFill>
        <p:spPr>
          <a:xfrm>
            <a:off x="496109" y="471767"/>
            <a:ext cx="8190691" cy="1039834"/>
          </a:xfrm>
          <a:prstGeom prst="rect">
            <a:avLst/>
          </a:prstGeom>
        </p:spPr>
      </p:pic>
      <p:sp>
        <p:nvSpPr>
          <p:cNvPr id="6" name="Rectángulo 5"/>
          <p:cNvSpPr/>
          <p:nvPr/>
        </p:nvSpPr>
        <p:spPr>
          <a:xfrm>
            <a:off x="496108" y="4513627"/>
            <a:ext cx="8025321" cy="261610"/>
          </a:xfrm>
          <a:prstGeom prst="rect">
            <a:avLst/>
          </a:prstGeom>
        </p:spPr>
        <p:txBody>
          <a:bodyPr wrap="square">
            <a:spAutoFit/>
          </a:bodyPr>
          <a:lstStyle/>
          <a:p>
            <a:pPr algn="ctr"/>
            <a:r>
              <a:rPr lang="es-PE" sz="1100" dirty="0">
                <a:solidFill>
                  <a:srgbClr val="C00000"/>
                </a:solidFill>
                <a:latin typeface="Franklin Gothic Medium Cond" panose="020B0606030402020204" pitchFamily="34" charset="0"/>
              </a:rPr>
              <a:t>Cuando la IVAA es realizada a una gestante, registre la clave “G” en el siguiente casillero de </a:t>
            </a:r>
            <a:r>
              <a:rPr lang="es-PE" sz="1100" dirty="0" err="1">
                <a:solidFill>
                  <a:srgbClr val="C00000"/>
                </a:solidFill>
                <a:latin typeface="Franklin Gothic Medium Cond" panose="020B0606030402020204" pitchFamily="34" charset="0"/>
              </a:rPr>
              <a:t>Lab</a:t>
            </a:r>
            <a:r>
              <a:rPr lang="es-PE" sz="1100" dirty="0">
                <a:solidFill>
                  <a:srgbClr val="C00000"/>
                </a:solidFill>
                <a:latin typeface="Franklin Gothic Medium Cond" panose="020B0606030402020204" pitchFamily="34" charset="0"/>
              </a:rPr>
              <a:t> </a:t>
            </a:r>
          </a:p>
        </p:txBody>
      </p:sp>
      <p:sp>
        <p:nvSpPr>
          <p:cNvPr id="7" name="Rectángulo 6"/>
          <p:cNvSpPr/>
          <p:nvPr/>
        </p:nvSpPr>
        <p:spPr>
          <a:xfrm>
            <a:off x="486379" y="4726597"/>
            <a:ext cx="8190691" cy="178510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RESULTADO ES ANORMAL</a:t>
            </a:r>
          </a:p>
          <a:p>
            <a:r>
              <a:rPr lang="es-PE" sz="1100" dirty="0">
                <a:latin typeface="Franklin Gothic Medium Cond" panose="020B0606030402020204" pitchFamily="34" charset="0"/>
              </a:rPr>
              <a:t>Se registrará de la siguiente manera:</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Inspección Visual con Ácido Acético.</a:t>
            </a:r>
          </a:p>
          <a:p>
            <a:r>
              <a:rPr lang="es-PE" sz="1100" dirty="0">
                <a:latin typeface="Franklin Gothic Medium Cond" panose="020B0606030402020204" pitchFamily="34" charset="0"/>
              </a:rPr>
              <a:t> En el 2º casillero registre “RF” referencia, si no cuenta con capacidad resolutiva. </a:t>
            </a:r>
          </a:p>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 En el 1º casillero marque "D" de diagnóstico definitivo.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 En el 1º casillero registre “A” cuando el resultado del examen es anormal.</a:t>
            </a:r>
          </a:p>
          <a:p>
            <a:r>
              <a:rPr lang="es-PE" sz="1100" dirty="0">
                <a:latin typeface="Franklin Gothic Medium Cond" panose="020B0606030402020204" pitchFamily="34" charset="0"/>
              </a:rPr>
              <a:t> En el 2º casillero registre “RF” referencia, si el establecimiento de salud no cuenta con capacidad resolutiva. </a:t>
            </a:r>
          </a:p>
        </p:txBody>
      </p:sp>
    </p:spTree>
    <p:extLst>
      <p:ext uri="{BB962C8B-B14F-4D97-AF65-F5344CB8AC3E}">
        <p14:creationId xmlns:p14="http://schemas.microsoft.com/office/powerpoint/2010/main" val="386638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15566" y="372069"/>
            <a:ext cx="8210145" cy="1048170"/>
          </a:xfrm>
          <a:prstGeom prst="rect">
            <a:avLst/>
          </a:prstGeom>
        </p:spPr>
      </p:pic>
      <p:sp>
        <p:nvSpPr>
          <p:cNvPr id="4" name="Rectángulo 3"/>
          <p:cNvSpPr/>
          <p:nvPr/>
        </p:nvSpPr>
        <p:spPr>
          <a:xfrm>
            <a:off x="515565" y="1371599"/>
            <a:ext cx="8210145" cy="1785104"/>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PERSONA EXAMINADA CON DETECCIÓN MOLECULAR DE VIRUS DE PAPILOMA HUMANO (VPH) </a:t>
            </a:r>
          </a:p>
          <a:p>
            <a:pPr algn="just"/>
            <a:r>
              <a:rPr lang="es-PE" sz="1100" dirty="0">
                <a:latin typeface="Franklin Gothic Medium Cond" panose="020B0606030402020204" pitchFamily="34" charset="0"/>
              </a:rPr>
              <a:t>Definición Operacional.- Son mujeres a las que se realiza el examen de detección molecular de Virus de Papiloma Humano (VPH). El VPH se tomará a las mujeres de 30 a 49 años, cada 05 años, siempre y cuando todos los resultados sean normales. </a:t>
            </a:r>
          </a:p>
          <a:p>
            <a:r>
              <a:rPr lang="es-PE" sz="1100" dirty="0">
                <a:latin typeface="Franklin Gothic Medium Cond" panose="020B0606030402020204" pitchFamily="34" charset="0"/>
              </a:rPr>
              <a:t>Se registrará de la siguiente manera:</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Detección de VPH</a:t>
            </a:r>
          </a:p>
          <a:p>
            <a:r>
              <a:rPr lang="es-PE" sz="1100" dirty="0">
                <a:latin typeface="Franklin Gothic Medium Cond" panose="020B0606030402020204" pitchFamily="34" charset="0"/>
              </a:rPr>
              <a:t>En el ítem Tipo de diagnóstico </a:t>
            </a:r>
          </a:p>
          <a:p>
            <a:r>
              <a:rPr lang="es-PE" sz="1100" dirty="0">
                <a:latin typeface="Franklin Gothic Medium Cond" panose="020B0606030402020204" pitchFamily="34" charset="0"/>
              </a:rPr>
              <a:t> En el 1º casillero marque "D" de diagnóstico definitivo. </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a:t>
            </a:r>
          </a:p>
          <a:p>
            <a:r>
              <a:rPr lang="es-PE" sz="1100" dirty="0">
                <a:latin typeface="Franklin Gothic Medium Cond" panose="020B0606030402020204" pitchFamily="34" charset="0"/>
              </a:rPr>
              <a:t> En el 1º casillero registre “1” cuando la toma de muestra lo toma el Personal de Salud o “2” cuando la muestra lo toma la paciente. </a:t>
            </a:r>
          </a:p>
        </p:txBody>
      </p:sp>
      <p:sp>
        <p:nvSpPr>
          <p:cNvPr id="6" name="Rectángulo 5"/>
          <p:cNvSpPr/>
          <p:nvPr/>
        </p:nvSpPr>
        <p:spPr>
          <a:xfrm>
            <a:off x="505836" y="4127049"/>
            <a:ext cx="8210146"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RESULTADO DE LA DETECCIÓN MOLECULAR DE VIRUS DE PAPILOMA HUMANO (VPH)</a:t>
            </a:r>
          </a:p>
          <a:p>
            <a:r>
              <a:rPr lang="es-PE" sz="1100" dirty="0">
                <a:solidFill>
                  <a:srgbClr val="C00000"/>
                </a:solidFill>
                <a:latin typeface="Franklin Gothic Medium Cond" panose="020B0606030402020204" pitchFamily="34" charset="0"/>
              </a:rPr>
              <a:t>CUANDO EL RESULTADO ES NORMAL</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Resultado de detección molecular de VPH.</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definitivo.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endParaRPr lang="es-PE" sz="1100" dirty="0">
              <a:latin typeface="Franklin Gothic Medium Cond" panose="020B0606030402020204" pitchFamily="34" charset="0"/>
            </a:endParaRPr>
          </a:p>
          <a:p>
            <a:r>
              <a:rPr lang="es-PE" sz="1100" dirty="0">
                <a:latin typeface="Franklin Gothic Medium Cond" panose="020B0606030402020204" pitchFamily="34" charset="0"/>
              </a:rPr>
              <a:t> En el 1º casillero registre “N” de resultado normal. </a:t>
            </a:r>
          </a:p>
        </p:txBody>
      </p:sp>
      <p:pic>
        <p:nvPicPr>
          <p:cNvPr id="8" name="Imagen 7"/>
          <p:cNvPicPr>
            <a:picLocks noChangeAspect="1"/>
          </p:cNvPicPr>
          <p:nvPr/>
        </p:nvPicPr>
        <p:blipFill>
          <a:blip r:embed="rId3"/>
          <a:stretch>
            <a:fillRect/>
          </a:stretch>
        </p:blipFill>
        <p:spPr>
          <a:xfrm>
            <a:off x="515565" y="5573599"/>
            <a:ext cx="8210145" cy="1018985"/>
          </a:xfrm>
          <a:prstGeom prst="rect">
            <a:avLst/>
          </a:prstGeom>
        </p:spPr>
      </p:pic>
      <p:pic>
        <p:nvPicPr>
          <p:cNvPr id="9" name="Imagen 8"/>
          <p:cNvPicPr>
            <a:picLocks noChangeAspect="1"/>
          </p:cNvPicPr>
          <p:nvPr/>
        </p:nvPicPr>
        <p:blipFill>
          <a:blip r:embed="rId4"/>
          <a:stretch>
            <a:fillRect/>
          </a:stretch>
        </p:blipFill>
        <p:spPr>
          <a:xfrm>
            <a:off x="515565" y="3093046"/>
            <a:ext cx="8210145" cy="1034003"/>
          </a:xfrm>
          <a:prstGeom prst="rect">
            <a:avLst/>
          </a:prstGeom>
        </p:spPr>
      </p:pic>
    </p:spTree>
    <p:extLst>
      <p:ext uri="{BB962C8B-B14F-4D97-AF65-F5344CB8AC3E}">
        <p14:creationId xmlns:p14="http://schemas.microsoft.com/office/powerpoint/2010/main" val="326744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8291" y="305701"/>
            <a:ext cx="8171234"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RESULTADO ES ANORMAL (POSITIVO</a:t>
            </a:r>
            <a:r>
              <a:rPr lang="es-PE" sz="1100" dirty="0">
                <a:latin typeface="Franklin Gothic Medium Cond" panose="020B0606030402020204" pitchFamily="34" charset="0"/>
              </a:rPr>
              <a:t>)</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Resultado de detección molecular de VPH.</a:t>
            </a:r>
          </a:p>
          <a:p>
            <a:r>
              <a:rPr lang="es-PE" sz="1100" dirty="0">
                <a:latin typeface="Franklin Gothic Medium Cond" panose="020B0606030402020204" pitchFamily="34" charset="0"/>
              </a:rPr>
              <a:t> En el 2º casillero registre Infección por virus de papiloma humano. </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definitivo.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endParaRPr lang="es-PE" sz="1100" dirty="0">
              <a:latin typeface="Franklin Gothic Medium Cond" panose="020B0606030402020204" pitchFamily="34" charset="0"/>
            </a:endParaRPr>
          </a:p>
          <a:p>
            <a:r>
              <a:rPr lang="es-PE" sz="1100" dirty="0">
                <a:latin typeface="Franklin Gothic Medium Cond" panose="020B0606030402020204" pitchFamily="34" charset="0"/>
              </a:rPr>
              <a:t> En el 1º casillero registre “A” de resultado anormal (positivo).</a:t>
            </a:r>
          </a:p>
        </p:txBody>
      </p:sp>
      <p:pic>
        <p:nvPicPr>
          <p:cNvPr id="3" name="Imagen 2"/>
          <p:cNvPicPr>
            <a:picLocks noChangeAspect="1"/>
          </p:cNvPicPr>
          <p:nvPr/>
        </p:nvPicPr>
        <p:blipFill>
          <a:blip r:embed="rId2"/>
          <a:stretch>
            <a:fillRect/>
          </a:stretch>
        </p:blipFill>
        <p:spPr>
          <a:xfrm>
            <a:off x="505838" y="1713339"/>
            <a:ext cx="8258783" cy="1191667"/>
          </a:xfrm>
          <a:prstGeom prst="rect">
            <a:avLst/>
          </a:prstGeom>
        </p:spPr>
      </p:pic>
      <p:sp>
        <p:nvSpPr>
          <p:cNvPr id="4" name="Rectángulo 3"/>
          <p:cNvSpPr/>
          <p:nvPr/>
        </p:nvSpPr>
        <p:spPr>
          <a:xfrm>
            <a:off x="418291" y="2875822"/>
            <a:ext cx="8346330" cy="2693045"/>
          </a:xfrm>
          <a:prstGeom prst="rect">
            <a:avLst/>
          </a:prstGeom>
        </p:spPr>
        <p:txBody>
          <a:bodyPr wrap="square">
            <a:spAutoFit/>
          </a:bodyPr>
          <a:lstStyle/>
          <a:p>
            <a:pPr algn="just"/>
            <a:r>
              <a:rPr lang="es-PE" sz="1100" dirty="0">
                <a:solidFill>
                  <a:srgbClr val="C00000"/>
                </a:solidFill>
                <a:latin typeface="Franklin Gothic Medium Cond" panose="020B0606030402020204" pitchFamily="34" charset="0"/>
              </a:rPr>
              <a:t>MUJER TAMIZADA EN CÁNCER DE MAMA </a:t>
            </a:r>
          </a:p>
          <a:p>
            <a:pPr algn="just"/>
            <a:r>
              <a:rPr lang="es-PE" sz="1100" dirty="0">
                <a:latin typeface="Franklin Gothic Medium Cond" panose="020B0606030402020204" pitchFamily="34" charset="0"/>
              </a:rPr>
              <a:t>Definición Operacional.- Son las mujeres a quienes se realiza procedimientos para el tamizaje de cáncer de mama, estos incluyen:</a:t>
            </a:r>
          </a:p>
          <a:p>
            <a:pPr algn="just"/>
            <a:r>
              <a:rPr lang="es-PE" sz="1100" dirty="0">
                <a:latin typeface="Franklin Gothic Medium Cond" panose="020B0606030402020204" pitchFamily="34" charset="0"/>
              </a:rPr>
              <a:t>Examen Clínico de Mamas (ECM) en aquellas de 40 a 69 años, cada año.</a:t>
            </a:r>
          </a:p>
          <a:p>
            <a:pPr algn="just"/>
            <a:r>
              <a:rPr lang="es-PE" sz="1100" dirty="0">
                <a:latin typeface="Franklin Gothic Medium Cond" panose="020B0606030402020204" pitchFamily="34" charset="0"/>
              </a:rPr>
              <a:t>Mamografía bilateral en mujeres de 50 a 69 años, cada 3 años.</a:t>
            </a:r>
          </a:p>
          <a:p>
            <a:pPr algn="just"/>
            <a:r>
              <a:rPr lang="es-PE" sz="1100" dirty="0">
                <a:latin typeface="Franklin Gothic Medium Cond" panose="020B0606030402020204" pitchFamily="34" charset="0"/>
              </a:rPr>
              <a:t>La detección precoz con Biopsia por Aspiración y Biopsia por Aspiración con Aguja Fina (BAAF) cuando se detecta una masa tumoral mamaria ya sea por ECM o por mamografía/ecografía aunque no sea palpable, no es un procedimiento de tamizaje pero se acopla en este acápite por la cercanía a los otros procedimientos.</a:t>
            </a:r>
          </a:p>
          <a:p>
            <a:pPr algn="just"/>
            <a:endParaRPr lang="es-PE" sz="400" dirty="0">
              <a:latin typeface="Franklin Gothic Medium Cond" panose="020B0606030402020204" pitchFamily="34" charset="0"/>
            </a:endParaRPr>
          </a:p>
          <a:p>
            <a:pPr algn="just"/>
            <a:r>
              <a:rPr lang="es-PE" sz="1100" dirty="0">
                <a:solidFill>
                  <a:srgbClr val="C00000"/>
                </a:solidFill>
                <a:latin typeface="Franklin Gothic Medium Cond" panose="020B0606030402020204" pitchFamily="34" charset="0"/>
              </a:rPr>
              <a:t>MUJER TAMIZADA CON EXAMEN CLÍNICO DE MAMA</a:t>
            </a:r>
          </a:p>
          <a:p>
            <a:pPr algn="just"/>
            <a:r>
              <a:rPr lang="es-PE" sz="1100" dirty="0">
                <a:latin typeface="Franklin Gothic Medium Cond" panose="020B0606030402020204" pitchFamily="34" charset="0"/>
              </a:rPr>
              <a:t>Cuando el resultado del examen es normal</a:t>
            </a:r>
          </a:p>
          <a:p>
            <a:pPr algn="just"/>
            <a:r>
              <a:rPr lang="es-PE" sz="1100" dirty="0">
                <a:latin typeface="Franklin Gothic Medium Cond" panose="020B0606030402020204" pitchFamily="34" charset="0"/>
              </a:rPr>
              <a:t>En el ítem Diagnóstico motivo de consulta y/o actividad de salud</a:t>
            </a:r>
          </a:p>
          <a:p>
            <a:pPr algn="just"/>
            <a:r>
              <a:rPr lang="es-PE" sz="1100" dirty="0">
                <a:latin typeface="Franklin Gothic Medium Cond" panose="020B0606030402020204" pitchFamily="34" charset="0"/>
              </a:rPr>
              <a:t> En el 1º casillero registre Examen clínico de mama </a:t>
            </a:r>
          </a:p>
          <a:p>
            <a:pPr algn="just"/>
            <a:r>
              <a:rPr lang="es-PE" sz="1100" dirty="0">
                <a:latin typeface="Franklin Gothic Medium Cond" panose="020B0606030402020204" pitchFamily="34" charset="0"/>
              </a:rPr>
              <a:t>En el ítem Tipo de diagnóstico</a:t>
            </a:r>
          </a:p>
          <a:p>
            <a:pPr algn="just"/>
            <a:r>
              <a:rPr lang="es-PE" sz="1100" dirty="0">
                <a:latin typeface="Franklin Gothic Medium Cond" panose="020B0606030402020204" pitchFamily="34" charset="0"/>
              </a:rPr>
              <a:t> En el 1º casillero marque “D” de diagnóstico definitivo. </a:t>
            </a:r>
          </a:p>
          <a:p>
            <a:pPr algn="just"/>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endParaRPr lang="es-PE" sz="1100" dirty="0">
              <a:latin typeface="Franklin Gothic Medium Cond" panose="020B0606030402020204" pitchFamily="34" charset="0"/>
            </a:endParaRPr>
          </a:p>
          <a:p>
            <a:pPr algn="just"/>
            <a:r>
              <a:rPr lang="es-PE" sz="1100" dirty="0">
                <a:latin typeface="Franklin Gothic Medium Cond" panose="020B0606030402020204" pitchFamily="34" charset="0"/>
              </a:rPr>
              <a:t> En el 1º casillero registre “N” cuando el resultado es normal.  </a:t>
            </a:r>
          </a:p>
        </p:txBody>
      </p:sp>
      <p:pic>
        <p:nvPicPr>
          <p:cNvPr id="5" name="Imagen 4"/>
          <p:cNvPicPr>
            <a:picLocks noChangeAspect="1"/>
          </p:cNvPicPr>
          <p:nvPr/>
        </p:nvPicPr>
        <p:blipFill>
          <a:blip r:embed="rId3"/>
          <a:stretch>
            <a:fillRect/>
          </a:stretch>
        </p:blipFill>
        <p:spPr>
          <a:xfrm>
            <a:off x="505837" y="5484494"/>
            <a:ext cx="8258783" cy="1062218"/>
          </a:xfrm>
          <a:prstGeom prst="rect">
            <a:avLst/>
          </a:prstGeom>
        </p:spPr>
      </p:pic>
    </p:spTree>
    <p:extLst>
      <p:ext uri="{BB962C8B-B14F-4D97-AF65-F5344CB8AC3E}">
        <p14:creationId xmlns:p14="http://schemas.microsoft.com/office/powerpoint/2010/main" val="65469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378" y="339513"/>
            <a:ext cx="8239327" cy="1954381"/>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CUANDO EL RESULTADO DEL EXAMEN ES ANORMAL (POSITIVO</a:t>
            </a:r>
            <a:r>
              <a:rPr lang="es-PE" sz="1100" dirty="0">
                <a:latin typeface="Franklin Gothic Medium Cond" panose="020B0606030402020204" pitchFamily="34" charset="0"/>
              </a:rPr>
              <a:t>)</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Examen de mama </a:t>
            </a:r>
          </a:p>
          <a:p>
            <a:r>
              <a:rPr lang="es-PE" sz="1100" dirty="0">
                <a:latin typeface="Franklin Gothic Medium Cond" panose="020B0606030402020204" pitchFamily="34" charset="0"/>
              </a:rPr>
              <a:t> En el 2º casillero registre el diagnóstico encontrado durante el examen.</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definitivo. </a:t>
            </a:r>
          </a:p>
          <a:p>
            <a:r>
              <a:rPr lang="es-PE" sz="1100" dirty="0">
                <a:latin typeface="Franklin Gothic Medium Cond" panose="020B0606030402020204" pitchFamily="34" charset="0"/>
              </a:rPr>
              <a:t>En el </a:t>
            </a:r>
            <a:r>
              <a:rPr lang="es-PE" sz="1100" dirty="0" err="1">
                <a:latin typeface="Franklin Gothic Medium Cond" panose="020B0606030402020204" pitchFamily="34" charset="0"/>
              </a:rPr>
              <a:t>item</a:t>
            </a:r>
            <a:r>
              <a:rPr lang="es-PE" sz="1100" dirty="0">
                <a:latin typeface="Franklin Gothic Medium Cond" panose="020B0606030402020204" pitchFamily="34" charset="0"/>
              </a:rPr>
              <a:t> </a:t>
            </a:r>
            <a:r>
              <a:rPr lang="es-PE" sz="1100" dirty="0" err="1">
                <a:latin typeface="Franklin Gothic Medium Cond" panose="020B0606030402020204" pitchFamily="34" charset="0"/>
              </a:rPr>
              <a:t>Lab</a:t>
            </a:r>
            <a:endParaRPr lang="es-PE" sz="1100" dirty="0">
              <a:latin typeface="Franklin Gothic Medium Cond" panose="020B0606030402020204" pitchFamily="34" charset="0"/>
            </a:endParaRPr>
          </a:p>
          <a:p>
            <a:r>
              <a:rPr lang="es-PE" sz="1100" dirty="0">
                <a:latin typeface="Franklin Gothic Medium Cond" panose="020B0606030402020204" pitchFamily="34" charset="0"/>
              </a:rPr>
              <a:t> En el 1º casillero registre “A” cuando el resultado es anormal (positivo).</a:t>
            </a:r>
          </a:p>
          <a:p>
            <a:r>
              <a:rPr lang="es-PE" sz="1100" dirty="0">
                <a:latin typeface="Franklin Gothic Medium Cond" panose="020B0606030402020204" pitchFamily="34" charset="0"/>
              </a:rPr>
              <a:t> Cuando el establecimiento de salud no puede resolver el caso, se debe referir y anotar “RF” en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a:t>
            </a:r>
          </a:p>
          <a:p>
            <a:endParaRPr lang="es-PE" sz="1100" dirty="0">
              <a:latin typeface="Franklin Gothic Medium Cond" panose="020B0606030402020204" pitchFamily="34" charset="0"/>
            </a:endParaRPr>
          </a:p>
          <a:p>
            <a:r>
              <a:rPr lang="es-PE" sz="1100" dirty="0">
                <a:latin typeface="Franklin Gothic Medium Cond" panose="020B0606030402020204" pitchFamily="34" charset="0"/>
              </a:rPr>
              <a:t> </a:t>
            </a:r>
          </a:p>
        </p:txBody>
      </p:sp>
      <p:pic>
        <p:nvPicPr>
          <p:cNvPr id="3" name="Imagen 2"/>
          <p:cNvPicPr>
            <a:picLocks noChangeAspect="1"/>
          </p:cNvPicPr>
          <p:nvPr/>
        </p:nvPicPr>
        <p:blipFill>
          <a:blip r:embed="rId2"/>
          <a:stretch>
            <a:fillRect/>
          </a:stretch>
        </p:blipFill>
        <p:spPr>
          <a:xfrm>
            <a:off x="379378" y="1938228"/>
            <a:ext cx="8443609" cy="1067626"/>
          </a:xfrm>
          <a:prstGeom prst="rect">
            <a:avLst/>
          </a:prstGeom>
        </p:spPr>
      </p:pic>
      <p:sp>
        <p:nvSpPr>
          <p:cNvPr id="4" name="Rectángulo 3"/>
          <p:cNvSpPr/>
          <p:nvPr/>
        </p:nvSpPr>
        <p:spPr>
          <a:xfrm>
            <a:off x="379377" y="2976670"/>
            <a:ext cx="8443609" cy="1446550"/>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MUJER TAMIZADA CON MAMOGRAFÍA BILATERAL</a:t>
            </a:r>
          </a:p>
          <a:p>
            <a:r>
              <a:rPr lang="es-PE" sz="1100" dirty="0">
                <a:latin typeface="Franklin Gothic Medium Cond" panose="020B0606030402020204" pitchFamily="34" charset="0"/>
              </a:rPr>
              <a:t>Se registrará de la siguiente manera:</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Mamografía bilateral de tamizaje.</a:t>
            </a:r>
          </a:p>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definitivo.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p>
          <a:p>
            <a:r>
              <a:rPr lang="es-PE" sz="1100" dirty="0">
                <a:latin typeface="Franklin Gothic Medium Cond" panose="020B0606030402020204" pitchFamily="34" charset="0"/>
              </a:rPr>
              <a:t> Cuando el EESS no cuenta con </a:t>
            </a:r>
            <a:r>
              <a:rPr lang="es-PE" sz="1100" dirty="0" err="1">
                <a:latin typeface="Franklin Gothic Medium Cond" panose="020B0606030402020204" pitchFamily="34" charset="0"/>
              </a:rPr>
              <a:t>mamògrafo</a:t>
            </a:r>
            <a:r>
              <a:rPr lang="es-PE" sz="1100" dirty="0">
                <a:latin typeface="Franklin Gothic Medium Cond" panose="020B0606030402020204" pitchFamily="34" charset="0"/>
              </a:rPr>
              <a:t>, se debe referir y anotar “RF” en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a:t>
            </a:r>
          </a:p>
        </p:txBody>
      </p:sp>
      <p:pic>
        <p:nvPicPr>
          <p:cNvPr id="6" name="Imagen 5"/>
          <p:cNvPicPr>
            <a:picLocks noChangeAspect="1"/>
          </p:cNvPicPr>
          <p:nvPr/>
        </p:nvPicPr>
        <p:blipFill>
          <a:blip r:embed="rId3"/>
          <a:stretch>
            <a:fillRect/>
          </a:stretch>
        </p:blipFill>
        <p:spPr>
          <a:xfrm>
            <a:off x="379377" y="4397236"/>
            <a:ext cx="8443610" cy="1096798"/>
          </a:xfrm>
          <a:prstGeom prst="rect">
            <a:avLst/>
          </a:prstGeom>
        </p:spPr>
      </p:pic>
      <p:sp>
        <p:nvSpPr>
          <p:cNvPr id="8" name="Rectángulo 7"/>
          <p:cNvSpPr/>
          <p:nvPr/>
        </p:nvSpPr>
        <p:spPr>
          <a:xfrm>
            <a:off x="379377" y="5494034"/>
            <a:ext cx="8443609" cy="1277273"/>
          </a:xfrm>
          <a:prstGeom prst="rect">
            <a:avLst/>
          </a:prstGeom>
        </p:spPr>
        <p:txBody>
          <a:bodyPr wrap="square">
            <a:spAutoFit/>
          </a:bodyPr>
          <a:lstStyle/>
          <a:p>
            <a:r>
              <a:rPr lang="es-PE" sz="1100" dirty="0">
                <a:solidFill>
                  <a:srgbClr val="C00000"/>
                </a:solidFill>
                <a:latin typeface="Franklin Gothic Medium Cond" panose="020B0606030402020204" pitchFamily="34" charset="0"/>
              </a:rPr>
              <a:t>MUJER CON MAMOGRAFÍA DURANTE EL TRATAMIENTO O POST TRATAMIENTO</a:t>
            </a:r>
          </a:p>
          <a:p>
            <a:r>
              <a:rPr lang="es-PE" sz="1100" dirty="0">
                <a:latin typeface="Franklin Gothic Medium Cond" panose="020B0606030402020204" pitchFamily="34" charset="0"/>
              </a:rPr>
              <a:t>Se registra la mamografía unilateral o bilateral en casos que la paciente se encuentra en tratamiento o controles post tratamiento.</a:t>
            </a:r>
          </a:p>
          <a:p>
            <a:r>
              <a:rPr lang="es-PE" sz="1100" dirty="0">
                <a:latin typeface="Franklin Gothic Medium Cond" panose="020B0606030402020204" pitchFamily="34" charset="0"/>
              </a:rPr>
              <a:t>Se registrará de la siguiente manera:</a:t>
            </a:r>
          </a:p>
          <a:p>
            <a:r>
              <a:rPr lang="es-PE" sz="1100" dirty="0">
                <a:latin typeface="Franklin Gothic Medium Cond" panose="020B0606030402020204" pitchFamily="34" charset="0"/>
              </a:rPr>
              <a:t>En el ítem Diagnóstico motivo de consulta y/o actividad de salud</a:t>
            </a:r>
          </a:p>
          <a:p>
            <a:r>
              <a:rPr lang="es-PE" sz="1100" dirty="0">
                <a:latin typeface="Franklin Gothic Medium Cond" panose="020B0606030402020204" pitchFamily="34" charset="0"/>
              </a:rPr>
              <a:t> En el 1º casillero registre alguna de las posibilidades siguientes:</a:t>
            </a:r>
          </a:p>
          <a:p>
            <a:r>
              <a:rPr lang="es-PE" sz="1100" dirty="0">
                <a:latin typeface="Franklin Gothic Medium Cond" panose="020B0606030402020204" pitchFamily="34" charset="0"/>
              </a:rPr>
              <a:t>      Mamografía unilateral (77055)  		Mamografía bilateral (77056) </a:t>
            </a:r>
          </a:p>
          <a:p>
            <a:endParaRPr lang="es-PE" sz="1100" dirty="0">
              <a:latin typeface="Franklin Gothic Medium Cond" panose="020B0606030402020204" pitchFamily="34" charset="0"/>
            </a:endParaRPr>
          </a:p>
        </p:txBody>
      </p:sp>
    </p:spTree>
    <p:extLst>
      <p:ext uri="{BB962C8B-B14F-4D97-AF65-F5344CB8AC3E}">
        <p14:creationId xmlns:p14="http://schemas.microsoft.com/office/powerpoint/2010/main" val="284140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7741" y="454329"/>
            <a:ext cx="8317153" cy="600164"/>
          </a:xfrm>
          <a:prstGeom prst="rect">
            <a:avLst/>
          </a:prstGeom>
        </p:spPr>
        <p:txBody>
          <a:bodyPr wrap="square">
            <a:spAutoFit/>
          </a:bodyPr>
          <a:lstStyle/>
          <a:p>
            <a:r>
              <a:rPr lang="es-PE" sz="1100" dirty="0">
                <a:latin typeface="Franklin Gothic Medium Cond" panose="020B0606030402020204" pitchFamily="34" charset="0"/>
              </a:rPr>
              <a:t>En el ítem Tipo de diagnóstico</a:t>
            </a:r>
          </a:p>
          <a:p>
            <a:r>
              <a:rPr lang="es-PE" sz="1100" dirty="0">
                <a:latin typeface="Franklin Gothic Medium Cond" panose="020B0606030402020204" pitchFamily="34" charset="0"/>
              </a:rPr>
              <a:t> En el 1º casillero marque "D" de diagnóstico definitivo.</a:t>
            </a:r>
          </a:p>
          <a:p>
            <a:r>
              <a:rPr lang="es-PE" sz="1100" dirty="0">
                <a:latin typeface="Franklin Gothic Medium Cond" panose="020B0606030402020204" pitchFamily="34" charset="0"/>
              </a:rPr>
              <a:t>En el ítem </a:t>
            </a:r>
            <a:r>
              <a:rPr lang="es-PE" sz="1100" dirty="0" err="1">
                <a:latin typeface="Franklin Gothic Medium Cond" panose="020B0606030402020204" pitchFamily="34" charset="0"/>
              </a:rPr>
              <a:t>Lab</a:t>
            </a:r>
            <a:r>
              <a:rPr lang="es-PE" sz="1100" dirty="0">
                <a:latin typeface="Franklin Gothic Medium Cond" panose="020B0606030402020204" pitchFamily="34" charset="0"/>
              </a:rPr>
              <a:t>: No aplica ningún registro. </a:t>
            </a:r>
          </a:p>
        </p:txBody>
      </p:sp>
      <p:pic>
        <p:nvPicPr>
          <p:cNvPr id="4" name="Imagen 3"/>
          <p:cNvPicPr>
            <a:picLocks noChangeAspect="1"/>
          </p:cNvPicPr>
          <p:nvPr/>
        </p:nvPicPr>
        <p:blipFill>
          <a:blip r:embed="rId2"/>
          <a:stretch>
            <a:fillRect/>
          </a:stretch>
        </p:blipFill>
        <p:spPr>
          <a:xfrm>
            <a:off x="437741" y="1054493"/>
            <a:ext cx="8317153" cy="1056409"/>
          </a:xfrm>
          <a:prstGeom prst="rect">
            <a:avLst/>
          </a:prstGeom>
        </p:spPr>
      </p:pic>
      <p:sp>
        <p:nvSpPr>
          <p:cNvPr id="5" name="Rectángulo 4"/>
          <p:cNvSpPr/>
          <p:nvPr/>
        </p:nvSpPr>
        <p:spPr>
          <a:xfrm>
            <a:off x="437740" y="1905270"/>
            <a:ext cx="8317153" cy="3416320"/>
          </a:xfrm>
          <a:prstGeom prst="rect">
            <a:avLst/>
          </a:prstGeom>
        </p:spPr>
        <p:txBody>
          <a:bodyPr wrap="square">
            <a:spAutoFit/>
          </a:bodyPr>
          <a:lstStyle/>
          <a:p>
            <a:r>
              <a:rPr lang="es-PE" sz="1200" dirty="0">
                <a:latin typeface="Franklin Gothic Medium Cond" panose="020B0606030402020204" pitchFamily="34" charset="0"/>
              </a:rPr>
              <a:t> </a:t>
            </a:r>
          </a:p>
          <a:p>
            <a:r>
              <a:rPr lang="es-PE" sz="1200" dirty="0">
                <a:solidFill>
                  <a:srgbClr val="C00000"/>
                </a:solidFill>
                <a:latin typeface="Franklin Gothic Medium Cond" panose="020B0606030402020204" pitchFamily="34" charset="0"/>
              </a:rPr>
              <a:t>RESULTADOS DE MAMOGRAFÍA (TAMIZAJE, TRATAMIENTO Y CONTROL)</a:t>
            </a:r>
          </a:p>
          <a:p>
            <a:r>
              <a:rPr lang="es-PE" sz="1200" dirty="0">
                <a:latin typeface="Franklin Gothic Medium Cond" panose="020B0606030402020204" pitchFamily="34" charset="0"/>
              </a:rPr>
              <a:t>Este registro corresponde realizar al Profesional de la Salud que cuenta con los resultados de la mamografía.</a:t>
            </a:r>
          </a:p>
          <a:p>
            <a:r>
              <a:rPr lang="es-PE" sz="1200" dirty="0">
                <a:latin typeface="Franklin Gothic Medium Cond" panose="020B0606030402020204" pitchFamily="34" charset="0"/>
              </a:rPr>
              <a:t>En el ítem Diagnóstico motivo de consulta y/o actividad de salud</a:t>
            </a:r>
          </a:p>
          <a:p>
            <a:r>
              <a:rPr lang="es-PE" sz="1200" dirty="0">
                <a:latin typeface="Franklin Gothic Medium Cond" panose="020B0606030402020204" pitchFamily="34" charset="0"/>
              </a:rPr>
              <a:t> En el 1º casillero registre Entrega de resultado de Mamografía: </a:t>
            </a:r>
          </a:p>
          <a:p>
            <a:r>
              <a:rPr lang="es-PE" sz="1200" dirty="0">
                <a:latin typeface="Franklin Gothic Medium Cond" panose="020B0606030402020204" pitchFamily="34" charset="0"/>
              </a:rPr>
              <a:t>Unilateral (77055) 	Bilateral (77056).	Tamizaje (77057)</a:t>
            </a:r>
          </a:p>
          <a:p>
            <a:endParaRPr lang="es-PE" sz="400" dirty="0">
              <a:latin typeface="Franklin Gothic Medium Cond" panose="020B0606030402020204" pitchFamily="34" charset="0"/>
            </a:endParaRPr>
          </a:p>
          <a:p>
            <a:r>
              <a:rPr lang="es-PE" sz="1200" dirty="0">
                <a:latin typeface="Franklin Gothic Medium Cond" panose="020B0606030402020204" pitchFamily="34" charset="0"/>
              </a:rPr>
              <a:t>En el ítem tipo de diagnóstico</a:t>
            </a:r>
          </a:p>
          <a:p>
            <a:r>
              <a:rPr lang="es-PE" sz="1200" dirty="0">
                <a:latin typeface="Franklin Gothic Medium Cond" panose="020B0606030402020204" pitchFamily="34" charset="0"/>
              </a:rPr>
              <a:t> En el 1º casillero marque “D” de diagnóstico definitivo.</a:t>
            </a:r>
          </a:p>
          <a:p>
            <a:r>
              <a:rPr lang="es-PE" sz="1200" dirty="0">
                <a:latin typeface="Franklin Gothic Medium Cond" panose="020B0606030402020204" pitchFamily="34" charset="0"/>
              </a:rPr>
              <a:t>En el ítem </a:t>
            </a:r>
            <a:r>
              <a:rPr lang="es-PE" sz="1200" dirty="0" err="1">
                <a:latin typeface="Franklin Gothic Medium Cond" panose="020B0606030402020204" pitchFamily="34" charset="0"/>
              </a:rPr>
              <a:t>Lab</a:t>
            </a:r>
            <a:r>
              <a:rPr lang="es-PE" sz="1200" dirty="0">
                <a:latin typeface="Franklin Gothic Medium Cond" panose="020B0606030402020204" pitchFamily="34" charset="0"/>
              </a:rPr>
              <a:t>:  </a:t>
            </a:r>
          </a:p>
          <a:p>
            <a:r>
              <a:rPr lang="es-PE" sz="1200" dirty="0">
                <a:latin typeface="Franklin Gothic Medium Cond" panose="020B0606030402020204" pitchFamily="34" charset="0"/>
              </a:rPr>
              <a:t> En el 1º casillero registre la categoría de evaluación BI-RADS (</a:t>
            </a:r>
            <a:r>
              <a:rPr lang="es-PE" sz="1200" dirty="0" err="1">
                <a:latin typeface="Franklin Gothic Medium Cond" panose="020B0606030402020204" pitchFamily="34" charset="0"/>
              </a:rPr>
              <a:t>Breast</a:t>
            </a:r>
            <a:r>
              <a:rPr lang="es-PE" sz="1200" dirty="0">
                <a:latin typeface="Franklin Gothic Medium Cond" panose="020B0606030402020204" pitchFamily="34" charset="0"/>
              </a:rPr>
              <a:t> </a:t>
            </a:r>
            <a:r>
              <a:rPr lang="es-PE" sz="1200" dirty="0" err="1">
                <a:latin typeface="Franklin Gothic Medium Cond" panose="020B0606030402020204" pitchFamily="34" charset="0"/>
              </a:rPr>
              <a:t>Imaging</a:t>
            </a:r>
            <a:r>
              <a:rPr lang="es-PE" sz="1200" dirty="0">
                <a:latin typeface="Franklin Gothic Medium Cond" panose="020B0606030402020204" pitchFamily="34" charset="0"/>
              </a:rPr>
              <a:t> </a:t>
            </a:r>
            <a:r>
              <a:rPr lang="es-PE" sz="1200" dirty="0" err="1">
                <a:latin typeface="Franklin Gothic Medium Cond" panose="020B0606030402020204" pitchFamily="34" charset="0"/>
              </a:rPr>
              <a:t>Reporting</a:t>
            </a:r>
            <a:r>
              <a:rPr lang="es-PE" sz="1200" dirty="0">
                <a:latin typeface="Franklin Gothic Medium Cond" panose="020B0606030402020204" pitchFamily="34" charset="0"/>
              </a:rPr>
              <a:t> and Data </a:t>
            </a:r>
            <a:r>
              <a:rPr lang="es-PE" sz="1200" dirty="0" err="1">
                <a:latin typeface="Franklin Gothic Medium Cond" panose="020B0606030402020204" pitchFamily="34" charset="0"/>
              </a:rPr>
              <a:t>System</a:t>
            </a:r>
            <a:r>
              <a:rPr lang="es-PE" sz="1200" dirty="0">
                <a:latin typeface="Franklin Gothic Medium Cond" panose="020B0606030402020204" pitchFamily="34" charset="0"/>
              </a:rPr>
              <a:t>):</a:t>
            </a:r>
          </a:p>
          <a:p>
            <a:r>
              <a:rPr lang="es-PE" sz="1200" dirty="0">
                <a:latin typeface="Franklin Gothic Medium Cond" panose="020B0606030402020204" pitchFamily="34" charset="0"/>
              </a:rPr>
              <a:t>0 = Evaluación adicional (BI RADS 0) </a:t>
            </a:r>
          </a:p>
          <a:p>
            <a:r>
              <a:rPr lang="es-PE" sz="1200" dirty="0">
                <a:latin typeface="Franklin Gothic Medium Cond" panose="020B0606030402020204" pitchFamily="34" charset="0"/>
              </a:rPr>
              <a:t>1 = Negativa (BI RADS 1)</a:t>
            </a:r>
          </a:p>
          <a:p>
            <a:r>
              <a:rPr lang="es-PE" sz="1200" dirty="0">
                <a:latin typeface="Franklin Gothic Medium Cond" panose="020B0606030402020204" pitchFamily="34" charset="0"/>
              </a:rPr>
              <a:t>2 = Benigna (BI RADS 2) </a:t>
            </a:r>
          </a:p>
          <a:p>
            <a:r>
              <a:rPr lang="es-PE" sz="1200" dirty="0">
                <a:latin typeface="Franklin Gothic Medium Cond" panose="020B0606030402020204" pitchFamily="34" charset="0"/>
              </a:rPr>
              <a:t>3 = Probablemente benigna (BI RADS 3)</a:t>
            </a:r>
          </a:p>
          <a:p>
            <a:r>
              <a:rPr lang="es-PE" sz="1200" dirty="0">
                <a:latin typeface="Franklin Gothic Medium Cond" panose="020B0606030402020204" pitchFamily="34" charset="0"/>
              </a:rPr>
              <a:t>4= Anormalidad sospechosa (BI RADS 4)</a:t>
            </a:r>
          </a:p>
          <a:p>
            <a:r>
              <a:rPr lang="es-PE" sz="1200" dirty="0">
                <a:latin typeface="Franklin Gothic Medium Cond" panose="020B0606030402020204" pitchFamily="34" charset="0"/>
              </a:rPr>
              <a:t>5 = Altamente sugestiva de malignidad (BI RADS 5)</a:t>
            </a:r>
          </a:p>
          <a:p>
            <a:r>
              <a:rPr lang="es-PE" sz="1200" dirty="0">
                <a:latin typeface="Franklin Gothic Medium Cond" panose="020B0606030402020204" pitchFamily="34" charset="0"/>
              </a:rPr>
              <a:t>6 = Malignidad conocida (Bi RADS 6)</a:t>
            </a:r>
          </a:p>
        </p:txBody>
      </p:sp>
      <p:pic>
        <p:nvPicPr>
          <p:cNvPr id="7" name="Imagen 6"/>
          <p:cNvPicPr>
            <a:picLocks noChangeAspect="1"/>
          </p:cNvPicPr>
          <p:nvPr/>
        </p:nvPicPr>
        <p:blipFill>
          <a:blip r:embed="rId3"/>
          <a:stretch>
            <a:fillRect/>
          </a:stretch>
        </p:blipFill>
        <p:spPr>
          <a:xfrm>
            <a:off x="437740" y="5128117"/>
            <a:ext cx="8317154" cy="1044250"/>
          </a:xfrm>
          <a:prstGeom prst="rect">
            <a:avLst/>
          </a:prstGeom>
        </p:spPr>
      </p:pic>
    </p:spTree>
    <p:extLst>
      <p:ext uri="{BB962C8B-B14F-4D97-AF65-F5344CB8AC3E}">
        <p14:creationId xmlns:p14="http://schemas.microsoft.com/office/powerpoint/2010/main" val="2165809110"/>
      </p:ext>
    </p:extLst>
  </p:cSld>
  <p:clrMapOvr>
    <a:masterClrMapping/>
  </p:clrMapOvr>
</p:sld>
</file>

<file path=ppt/theme/theme1.xml><?xml version="1.0" encoding="utf-8"?>
<a:theme xmlns:a="http://schemas.openxmlformats.org/drawingml/2006/main" name="Tema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3566C58A-686D-4254-A6BA-F922309840CC}" vid="{AA862DB3-FBB5-4569-9036-B20F39D664F5}"/>
    </a:ext>
  </a:extLst>
</a:theme>
</file>

<file path=ppt/theme/theme2.xml><?xml version="1.0" encoding="utf-8"?>
<a:theme xmlns:a="http://schemas.openxmlformats.org/drawingml/2006/main" name="template">
  <a:themeElements>
    <a:clrScheme name="template 4">
      <a:dk1>
        <a:srgbClr val="4D4D4D"/>
      </a:dk1>
      <a:lt1>
        <a:srgbClr val="FFFFFF"/>
      </a:lt1>
      <a:dk2>
        <a:srgbClr val="000000"/>
      </a:dk2>
      <a:lt2>
        <a:srgbClr val="B333A2"/>
      </a:lt2>
      <a:accent1>
        <a:srgbClr val="DCBFBF"/>
      </a:accent1>
      <a:accent2>
        <a:srgbClr val="CC69AB"/>
      </a:accent2>
      <a:accent3>
        <a:srgbClr val="FFFFFF"/>
      </a:accent3>
      <a:accent4>
        <a:srgbClr val="404040"/>
      </a:accent4>
      <a:accent5>
        <a:srgbClr val="EBDCDC"/>
      </a:accent5>
      <a:accent6>
        <a:srgbClr val="B95E9B"/>
      </a:accent6>
      <a:hlink>
        <a:srgbClr val="D4B0B0"/>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F3DFB7"/>
        </a:lt2>
        <a:accent1>
          <a:srgbClr val="F6C9C2"/>
        </a:accent1>
        <a:accent2>
          <a:srgbClr val="EFBD63"/>
        </a:accent2>
        <a:accent3>
          <a:srgbClr val="FFFFFF"/>
        </a:accent3>
        <a:accent4>
          <a:srgbClr val="404040"/>
        </a:accent4>
        <a:accent5>
          <a:srgbClr val="FAE1DD"/>
        </a:accent5>
        <a:accent6>
          <a:srgbClr val="D9AB59"/>
        </a:accent6>
        <a:hlink>
          <a:srgbClr val="DFAE85"/>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BE7891"/>
        </a:lt2>
        <a:accent1>
          <a:srgbClr val="CD99AC"/>
        </a:accent1>
        <a:accent2>
          <a:srgbClr val="B5C6D0"/>
        </a:accent2>
        <a:accent3>
          <a:srgbClr val="FFFFFF"/>
        </a:accent3>
        <a:accent4>
          <a:srgbClr val="404040"/>
        </a:accent4>
        <a:accent5>
          <a:srgbClr val="E3CAD2"/>
        </a:accent5>
        <a:accent6>
          <a:srgbClr val="A4B3BC"/>
        </a:accent6>
        <a:hlink>
          <a:srgbClr val="DBC6BF"/>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F22B5A"/>
        </a:lt2>
        <a:accent1>
          <a:srgbClr val="F17AD4"/>
        </a:accent1>
        <a:accent2>
          <a:srgbClr val="FACDDC"/>
        </a:accent2>
        <a:accent3>
          <a:srgbClr val="FFFFFF"/>
        </a:accent3>
        <a:accent4>
          <a:srgbClr val="404040"/>
        </a:accent4>
        <a:accent5>
          <a:srgbClr val="F7BEE6"/>
        </a:accent5>
        <a:accent6>
          <a:srgbClr val="E3BAC7"/>
        </a:accent6>
        <a:hlink>
          <a:srgbClr val="FDDA18"/>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B333A2"/>
        </a:lt2>
        <a:accent1>
          <a:srgbClr val="DCBFBF"/>
        </a:accent1>
        <a:accent2>
          <a:srgbClr val="CC69AB"/>
        </a:accent2>
        <a:accent3>
          <a:srgbClr val="FFFFFF"/>
        </a:accent3>
        <a:accent4>
          <a:srgbClr val="404040"/>
        </a:accent4>
        <a:accent5>
          <a:srgbClr val="EBDCDC"/>
        </a:accent5>
        <a:accent6>
          <a:srgbClr val="B95E9B"/>
        </a:accent6>
        <a:hlink>
          <a:srgbClr val="D4B0B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487</TotalTime>
  <Words>5873</Words>
  <Application>Microsoft Office PowerPoint</Application>
  <PresentationFormat>Presentación en pantalla (4:3)</PresentationFormat>
  <Paragraphs>444</Paragraphs>
  <Slides>28</Slides>
  <Notes>2</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28</vt:i4>
      </vt:variant>
    </vt:vector>
  </HeadingPairs>
  <TitlesOfParts>
    <vt:vector size="33" baseType="lpstr">
      <vt:lpstr>Arial</vt:lpstr>
      <vt:lpstr>Calibri</vt:lpstr>
      <vt:lpstr>Franklin Gothic Medium Cond</vt:lpstr>
      <vt:lpstr>Tema1</vt:lpstr>
      <vt:lpstr>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PREVENCION Y CONTROL DEL CANCER aNme of presentation</dc:title>
  <dc:creator>Drako</dc:creator>
  <cp:lastModifiedBy>Wilmer Vargas Torres</cp:lastModifiedBy>
  <cp:revision>42</cp:revision>
  <dcterms:created xsi:type="dcterms:W3CDTF">2020-02-16T21:31:54Z</dcterms:created>
  <dcterms:modified xsi:type="dcterms:W3CDTF">2020-12-18T14:55:01Z</dcterms:modified>
</cp:coreProperties>
</file>