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57" r:id="rId3"/>
    <p:sldId id="258" r:id="rId4"/>
    <p:sldId id="259" r:id="rId5"/>
    <p:sldId id="260" r:id="rId6"/>
    <p:sldId id="261" r:id="rId7"/>
    <p:sldId id="318" r:id="rId8"/>
    <p:sldId id="262" r:id="rId9"/>
    <p:sldId id="264" r:id="rId10"/>
    <p:sldId id="265" r:id="rId11"/>
    <p:sldId id="266" r:id="rId12"/>
    <p:sldId id="267" r:id="rId13"/>
    <p:sldId id="268" r:id="rId14"/>
    <p:sldId id="269" r:id="rId15"/>
    <p:sldId id="270" r:id="rId16"/>
    <p:sldId id="271" r:id="rId17"/>
    <p:sldId id="272" r:id="rId18"/>
    <p:sldId id="336" r:id="rId19"/>
    <p:sldId id="273" r:id="rId20"/>
    <p:sldId id="274" r:id="rId21"/>
    <p:sldId id="275" r:id="rId22"/>
    <p:sldId id="276" r:id="rId23"/>
    <p:sldId id="277" r:id="rId24"/>
    <p:sldId id="314" r:id="rId25"/>
    <p:sldId id="313" r:id="rId26"/>
    <p:sldId id="278" r:id="rId27"/>
    <p:sldId id="280" r:id="rId28"/>
    <p:sldId id="315" r:id="rId29"/>
    <p:sldId id="334" r:id="rId30"/>
    <p:sldId id="335" r:id="rId31"/>
    <p:sldId id="284" r:id="rId32"/>
    <p:sldId id="285" r:id="rId33"/>
    <p:sldId id="286" r:id="rId34"/>
    <p:sldId id="319" r:id="rId35"/>
    <p:sldId id="320" r:id="rId36"/>
    <p:sldId id="321" r:id="rId37"/>
    <p:sldId id="322" r:id="rId38"/>
    <p:sldId id="323" r:id="rId39"/>
    <p:sldId id="333" r:id="rId4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D63616"/>
    <a:srgbClr val="FF7C80"/>
    <a:srgbClr val="B0733C"/>
    <a:srgbClr val="6600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6" d="100"/>
          <a:sy n="66"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23E18-5AA4-4A64-B6BC-0C6273A3B41D}" type="datetimeFigureOut">
              <a:rPr lang="es-PE" smtClean="0"/>
              <a:t>12/12/2020</a:t>
            </a:fld>
            <a:endParaRPr lang="es-PE"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3369-EB5B-4247-98BC-CF2014CC3C2E}" type="slidenum">
              <a:rPr lang="es-PE" smtClean="0"/>
              <a:t>‹Nº›</a:t>
            </a:fld>
            <a:endParaRPr lang="es-PE" dirty="0"/>
          </a:p>
        </p:txBody>
      </p:sp>
    </p:spTree>
    <p:extLst>
      <p:ext uri="{BB962C8B-B14F-4D97-AF65-F5344CB8AC3E}">
        <p14:creationId xmlns:p14="http://schemas.microsoft.com/office/powerpoint/2010/main" val="378632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4603369-EB5B-4247-98BC-CF2014CC3C2E}" type="slidenum">
              <a:rPr lang="es-PE" smtClean="0"/>
              <a:t>1</a:t>
            </a:fld>
            <a:endParaRPr lang="es-PE" dirty="0"/>
          </a:p>
        </p:txBody>
      </p:sp>
    </p:spTree>
    <p:extLst>
      <p:ext uri="{BB962C8B-B14F-4D97-AF65-F5344CB8AC3E}">
        <p14:creationId xmlns:p14="http://schemas.microsoft.com/office/powerpoint/2010/main" val="138296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146437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72144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33424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7404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10512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6" name="Marcador de pie de página 5"/>
          <p:cNvSpPr>
            <a:spLocks noGrp="1"/>
          </p:cNvSpPr>
          <p:nvPr>
            <p:ph type="ftr" sz="quarter" idx="11"/>
          </p:nvPr>
        </p:nvSpPr>
        <p:spPr/>
        <p:txBody>
          <a:bodyPr/>
          <a:lstStyle>
            <a:lvl1pPr>
              <a:defRPr/>
            </a:lvl1pPr>
          </a:lstStyle>
          <a:p>
            <a:endParaRPr lang="es-PE" dirty="0"/>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206836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8" name="Marcador de pie de página 7"/>
          <p:cNvSpPr>
            <a:spLocks noGrp="1"/>
          </p:cNvSpPr>
          <p:nvPr>
            <p:ph type="ftr" sz="quarter" idx="11"/>
          </p:nvPr>
        </p:nvSpPr>
        <p:spPr/>
        <p:txBody>
          <a:bodyPr/>
          <a:lstStyle>
            <a:lvl1pPr>
              <a:defRPr/>
            </a:lvl1pPr>
          </a:lstStyle>
          <a:p>
            <a:endParaRPr lang="es-PE" dirty="0"/>
          </a:p>
        </p:txBody>
      </p:sp>
      <p:sp>
        <p:nvSpPr>
          <p:cNvPr id="9" name="Marcador de número de diapositiva 8"/>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2570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4" name="Marcador de pie de página 3"/>
          <p:cNvSpPr>
            <a:spLocks noGrp="1"/>
          </p:cNvSpPr>
          <p:nvPr>
            <p:ph type="ftr" sz="quarter" idx="11"/>
          </p:nvPr>
        </p:nvSpPr>
        <p:spPr/>
        <p:txBody>
          <a:bodyPr/>
          <a:lstStyle>
            <a:lvl1pPr>
              <a:defRPr/>
            </a:lvl1pPr>
          </a:lstStyle>
          <a:p>
            <a:endParaRPr lang="es-PE" dirty="0"/>
          </a:p>
        </p:txBody>
      </p:sp>
      <p:sp>
        <p:nvSpPr>
          <p:cNvPr id="5" name="Marcador de número de diapositiva 4"/>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90471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3" name="Marcador de pie de página 2"/>
          <p:cNvSpPr>
            <a:spLocks noGrp="1"/>
          </p:cNvSpPr>
          <p:nvPr>
            <p:ph type="ftr" sz="quarter" idx="11"/>
          </p:nvPr>
        </p:nvSpPr>
        <p:spPr/>
        <p:txBody>
          <a:bodyPr/>
          <a:lstStyle>
            <a:lvl1pPr>
              <a:defRPr/>
            </a:lvl1pPr>
          </a:lstStyle>
          <a:p>
            <a:endParaRPr lang="es-PE" dirty="0"/>
          </a:p>
        </p:txBody>
      </p:sp>
      <p:sp>
        <p:nvSpPr>
          <p:cNvPr id="4" name="Marcador de número de diapositiva 3"/>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272503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6" name="Marcador de pie de página 5"/>
          <p:cNvSpPr>
            <a:spLocks noGrp="1"/>
          </p:cNvSpPr>
          <p:nvPr>
            <p:ph type="ftr" sz="quarter" idx="11"/>
          </p:nvPr>
        </p:nvSpPr>
        <p:spPr/>
        <p:txBody>
          <a:bodyPr/>
          <a:lstStyle>
            <a:lvl1pPr>
              <a:defRPr/>
            </a:lvl1pPr>
          </a:lstStyle>
          <a:p>
            <a:endParaRPr lang="es-PE" dirty="0"/>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63960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PE" dirty="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12/12/2020</a:t>
            </a:fld>
            <a:endParaRPr lang="es-PE" dirty="0"/>
          </a:p>
        </p:txBody>
      </p:sp>
      <p:sp>
        <p:nvSpPr>
          <p:cNvPr id="6" name="Marcador de pie de página 5"/>
          <p:cNvSpPr>
            <a:spLocks noGrp="1"/>
          </p:cNvSpPr>
          <p:nvPr>
            <p:ph type="ftr" sz="quarter" idx="11"/>
          </p:nvPr>
        </p:nvSpPr>
        <p:spPr/>
        <p:txBody>
          <a:bodyPr/>
          <a:lstStyle>
            <a:lvl1pPr>
              <a:defRPr/>
            </a:lvl1pPr>
          </a:lstStyle>
          <a:p>
            <a:endParaRPr lang="es-PE" dirty="0"/>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4430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8C49307-C547-4ACD-8B0B-E3490E29480A}" type="datetimeFigureOut">
              <a:rPr lang="es-PE" smtClean="0"/>
              <a:t>12/12/2020</a:t>
            </a:fld>
            <a:endParaRPr lang="es-PE"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4173276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49FA6F-39FF-4385-B874-C540F4FA835D}"/>
              </a:ext>
            </a:extLst>
          </p:cNvPr>
          <p:cNvPicPr>
            <a:picLocks noChangeAspect="1"/>
          </p:cNvPicPr>
          <p:nvPr/>
        </p:nvPicPr>
        <p:blipFill>
          <a:blip r:embed="rId3"/>
          <a:stretch>
            <a:fillRect/>
          </a:stretch>
        </p:blipFill>
        <p:spPr>
          <a:xfrm>
            <a:off x="0" y="12031"/>
            <a:ext cx="9144000" cy="6833937"/>
          </a:xfrm>
          <a:prstGeom prst="rect">
            <a:avLst/>
          </a:prstGeom>
        </p:spPr>
      </p:pic>
      <p:sp>
        <p:nvSpPr>
          <p:cNvPr id="2" name="CuadroTexto 1">
            <a:extLst>
              <a:ext uri="{FF2B5EF4-FFF2-40B4-BE49-F238E27FC236}">
                <a16:creationId xmlns:a16="http://schemas.microsoft.com/office/drawing/2014/main" id="{12644836-5EE6-46DA-BB96-E4396FBA04A5}"/>
              </a:ext>
            </a:extLst>
          </p:cNvPr>
          <p:cNvSpPr txBox="1"/>
          <p:nvPr/>
        </p:nvSpPr>
        <p:spPr>
          <a:xfrm>
            <a:off x="0" y="12031"/>
            <a:ext cx="6289472" cy="1569660"/>
          </a:xfrm>
          <a:prstGeom prst="rect">
            <a:avLst/>
          </a:prstGeom>
          <a:noFill/>
        </p:spPr>
        <p:txBody>
          <a:bodyPr vert="horz" wrap="square" rtlCol="0">
            <a:spAutoFit/>
          </a:bodyPr>
          <a:lstStyle/>
          <a:p>
            <a:pPr algn="ctr"/>
            <a:r>
              <a:rPr lang="es-ES" sz="3200" dirty="0">
                <a:solidFill>
                  <a:srgbClr val="FFFF00"/>
                </a:solidFill>
                <a:latin typeface="Franklin Gothic Medium Cond" panose="020B0606030402020204" pitchFamily="34" charset="0"/>
              </a:rPr>
              <a:t>MANUAL DE REGISTRO Y CODIFICACION DE LA ATENCION EN LA CONSULTA EXTERNA</a:t>
            </a:r>
          </a:p>
        </p:txBody>
      </p:sp>
      <p:sp>
        <p:nvSpPr>
          <p:cNvPr id="5" name="CuadroTexto 4">
            <a:extLst>
              <a:ext uri="{FF2B5EF4-FFF2-40B4-BE49-F238E27FC236}">
                <a16:creationId xmlns:a16="http://schemas.microsoft.com/office/drawing/2014/main" id="{0317EDB8-A101-4638-9E4D-49952C55A4A7}"/>
              </a:ext>
            </a:extLst>
          </p:cNvPr>
          <p:cNvSpPr txBox="1"/>
          <p:nvPr/>
        </p:nvSpPr>
        <p:spPr>
          <a:xfrm>
            <a:off x="2095828" y="5721933"/>
            <a:ext cx="6003636" cy="923330"/>
          </a:xfrm>
          <a:prstGeom prst="rect">
            <a:avLst/>
          </a:prstGeom>
          <a:noFill/>
        </p:spPr>
        <p:txBody>
          <a:bodyPr wrap="square" rtlCol="0">
            <a:spAutoFit/>
          </a:bodyPr>
          <a:lstStyle/>
          <a:p>
            <a:pPr algn="ctr"/>
            <a:r>
              <a:rPr lang="es-ES" sz="5400" dirty="0">
                <a:solidFill>
                  <a:srgbClr val="C00000"/>
                </a:solidFill>
                <a:latin typeface="Franklin Gothic Medium Cond" pitchFamily="34" charset="0"/>
              </a:rPr>
              <a:t>ETAPA DE VIDA NIÑO</a:t>
            </a:r>
            <a:endParaRPr lang="es-PE" sz="5400" dirty="0">
              <a:solidFill>
                <a:srgbClr val="C00000"/>
              </a:solidFill>
              <a:latin typeface="Franklin Gothic Medium Cond" pitchFamily="34" charset="0"/>
            </a:endParaRPr>
          </a:p>
        </p:txBody>
      </p:sp>
      <p:sp>
        <p:nvSpPr>
          <p:cNvPr id="3" name="2 CuadroTexto"/>
          <p:cNvSpPr txBox="1"/>
          <p:nvPr/>
        </p:nvSpPr>
        <p:spPr>
          <a:xfrm>
            <a:off x="8099465" y="6400800"/>
            <a:ext cx="1044536" cy="523220"/>
          </a:xfrm>
          <a:prstGeom prst="rect">
            <a:avLst/>
          </a:prstGeom>
          <a:noFill/>
        </p:spPr>
        <p:txBody>
          <a:bodyPr wrap="square" rtlCol="0">
            <a:spAutoFit/>
          </a:bodyPr>
          <a:lstStyle/>
          <a:p>
            <a:r>
              <a:rPr lang="es-PE" sz="2800" dirty="0">
                <a:latin typeface="Bernard MT Condensed" pitchFamily="18" charset="0"/>
              </a:rPr>
              <a:t>2020</a:t>
            </a:r>
          </a:p>
        </p:txBody>
      </p:sp>
    </p:spTree>
    <p:extLst>
      <p:ext uri="{BB962C8B-B14F-4D97-AF65-F5344CB8AC3E}">
        <p14:creationId xmlns:p14="http://schemas.microsoft.com/office/powerpoint/2010/main" val="37500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8410" y="409951"/>
            <a:ext cx="8377707" cy="178510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EJEMPLO 2: </a:t>
            </a:r>
          </a:p>
          <a:p>
            <a:pPr algn="just"/>
            <a:r>
              <a:rPr lang="es-PE" sz="1100" dirty="0">
                <a:solidFill>
                  <a:srgbClr val="C00000"/>
                </a:solidFill>
                <a:latin typeface="Franklin Gothic Medium Cond" panose="020B0606030402020204" pitchFamily="34" charset="0"/>
              </a:rPr>
              <a:t>RECIÉN NACIDO CON TIEMPO DE PERMANENCIA EN ALOJAMIENTO CONJUNTO MAYOR A 48 HORAS. </a:t>
            </a:r>
          </a:p>
          <a:p>
            <a:pPr algn="just"/>
            <a:r>
              <a:rPr lang="es-PE" sz="1100" dirty="0">
                <a:latin typeface="Franklin Gothic Medium Cond" panose="020B0606030402020204" pitchFamily="34" charset="0"/>
              </a:rPr>
              <a:t>En el ítem: Diagnóstico motivo de consulta y/o Actividad de salud anote: </a:t>
            </a:r>
          </a:p>
          <a:p>
            <a:pPr algn="just"/>
            <a:r>
              <a:rPr lang="es-PE" sz="1100" dirty="0">
                <a:latin typeface="Franklin Gothic Medium Cond" panose="020B0606030402020204" pitchFamily="34" charset="0"/>
              </a:rPr>
              <a:t>• En el 1º casillero registre la prestación: Alojamiento Conjunto SOLO SI se realizaron las actividades antes descritas. </a:t>
            </a:r>
          </a:p>
          <a:p>
            <a:pPr algn="just"/>
            <a:r>
              <a:rPr lang="es-PE" sz="1100" dirty="0">
                <a:latin typeface="Franklin Gothic Medium Cond" panose="020B0606030402020204" pitchFamily="34" charset="0"/>
              </a:rPr>
              <a:t>• En el 2° casillero registre la evaluación médica al recién nacido en alojamiento conjunto, SOLO SI se el médico realizó la actividad. </a:t>
            </a:r>
          </a:p>
          <a:p>
            <a:pPr algn="just"/>
            <a:r>
              <a:rPr lang="es-PE" sz="1100" dirty="0">
                <a:latin typeface="Franklin Gothic Medium Cond" panose="020B0606030402020204" pitchFamily="34" charset="0"/>
              </a:rPr>
              <a:t>• El registro de las VACUNAS que se administró será según manual de codificación de inmunizaciones </a:t>
            </a:r>
          </a:p>
          <a:p>
            <a:pPr algn="just"/>
            <a:r>
              <a:rPr lang="es-PE" sz="1100" dirty="0">
                <a:latin typeface="Franklin Gothic Medium Cond" panose="020B0606030402020204" pitchFamily="34" charset="0"/>
              </a:rPr>
              <a:t>• En el 3° y 4° casillero registre los exámenes de laboratorio </a:t>
            </a:r>
          </a:p>
          <a:p>
            <a:pPr algn="just"/>
            <a:r>
              <a:rPr lang="es-PE" sz="1100" dirty="0">
                <a:latin typeface="Franklin Gothic Medium Cond" panose="020B0606030402020204" pitchFamily="34" charset="0"/>
              </a:rPr>
              <a:t>• En el 5°, 6°, 7° y 8°casillero registre los tamizajes realizados </a:t>
            </a:r>
          </a:p>
          <a:p>
            <a:pPr algn="just"/>
            <a:r>
              <a:rPr lang="es-PE" sz="1100" dirty="0">
                <a:latin typeface="Franklin Gothic Medium Cond" panose="020B0606030402020204" pitchFamily="34" charset="0"/>
              </a:rPr>
              <a:t>• En el 9°casillero registre las consejerías realizadas, según prioridad. (SOLO SI SE REALIZÓ) </a:t>
            </a:r>
          </a:p>
          <a:p>
            <a:pPr algn="just"/>
            <a:r>
              <a:rPr lang="es-PE" sz="1100" dirty="0">
                <a:latin typeface="Franklin Gothic Medium Cond" panose="020B0606030402020204" pitchFamily="34" charset="0"/>
              </a:rPr>
              <a:t>En el ítem: Tipo de diagnóstico marque siempre “D” por ser código de actividades</a:t>
            </a:r>
          </a:p>
        </p:txBody>
      </p:sp>
      <p:sp>
        <p:nvSpPr>
          <p:cNvPr id="4" name="Rectángulo 3"/>
          <p:cNvSpPr/>
          <p:nvPr/>
        </p:nvSpPr>
        <p:spPr>
          <a:xfrm>
            <a:off x="328409" y="4193720"/>
            <a:ext cx="8377707" cy="1992853"/>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“La toma de muestra para el tamizaje Neonatal (detección de 04 enfermedades metabólicas) se realizará en Alojamiento Conjunto, cuando la permanencia de la madre sea mayor o igual a 48 horas en el EESS, en caso de que la permanencia sea menor, se realizará la toma de muestra en el Control del Crecimiento y Desarrollo del Recién Nacido”. Según lo indica la NTS N°154-MINSA/2019DGIESP</a:t>
            </a:r>
          </a:p>
          <a:p>
            <a:pPr algn="just">
              <a:spcBef>
                <a:spcPts val="250"/>
              </a:spcBef>
            </a:pPr>
            <a:r>
              <a:rPr lang="es-PE" sz="1100" dirty="0">
                <a:solidFill>
                  <a:srgbClr val="C00000"/>
                </a:solidFill>
                <a:latin typeface="Franklin Gothic Medium Cond" panose="020B0606030402020204" pitchFamily="34" charset="0"/>
              </a:rPr>
              <a:t>2.4 VISITA DOMICILIARIA </a:t>
            </a:r>
          </a:p>
          <a:p>
            <a:pPr algn="just"/>
            <a:r>
              <a:rPr lang="es-PE" sz="1100" dirty="0">
                <a:latin typeface="Franklin Gothic Medium Cond" panose="020B0606030402020204" pitchFamily="34" charset="0"/>
              </a:rPr>
              <a:t>Se considera visita domiciliaria al desplazamiento del personal de salud a la vivienda de la familia del neonato con el objetivo de desarrollar acciones de captación, acompañamiento y seguimiento dirigida al neonato y su familia, donde se considera la evaluación del entorno en el hogar, verificación y fortalecimiento de prácticas claves en el cuidado del neonato, identificación de signos de alarma y acciones a tomar, incluye: </a:t>
            </a:r>
          </a:p>
          <a:p>
            <a:pPr algn="just"/>
            <a:r>
              <a:rPr lang="es-PE" sz="1100" dirty="0">
                <a:latin typeface="Franklin Gothic Medium Cond" panose="020B0606030402020204" pitchFamily="34" charset="0"/>
              </a:rPr>
              <a:t>• Evaluación del cuidado esencial neonatal. </a:t>
            </a:r>
          </a:p>
          <a:p>
            <a:pPr algn="just"/>
            <a:r>
              <a:rPr lang="es-PE" sz="1100" dirty="0">
                <a:latin typeface="Franklin Gothic Medium Cond" panose="020B0606030402020204" pitchFamily="34" charset="0"/>
              </a:rPr>
              <a:t>• Evaluación del entono en el hogar. </a:t>
            </a:r>
          </a:p>
          <a:p>
            <a:pPr algn="just"/>
            <a:r>
              <a:rPr lang="es-PE" sz="1100" dirty="0">
                <a:latin typeface="Franklin Gothic Medium Cond" panose="020B0606030402020204" pitchFamily="34" charset="0"/>
              </a:rPr>
              <a:t>• Verificación y fortalecimiento de las prácticas clave en el cuidado del RN (lactancia materna, lavado de manos, higiene, cuidado del cordón, vacunas, abrigo, afecto, estimulación temprana del desarrollo); identificación de signos de alarma y acciones a tomar.</a:t>
            </a:r>
          </a:p>
        </p:txBody>
      </p:sp>
      <p:pic>
        <p:nvPicPr>
          <p:cNvPr id="6" name="Imagen 5"/>
          <p:cNvPicPr>
            <a:picLocks noChangeAspect="1"/>
          </p:cNvPicPr>
          <p:nvPr/>
        </p:nvPicPr>
        <p:blipFill>
          <a:blip r:embed="rId2"/>
          <a:stretch>
            <a:fillRect/>
          </a:stretch>
        </p:blipFill>
        <p:spPr>
          <a:xfrm>
            <a:off x="328409" y="2174367"/>
            <a:ext cx="8377708" cy="2017937"/>
          </a:xfrm>
          <a:prstGeom prst="rect">
            <a:avLst/>
          </a:prstGeom>
        </p:spPr>
      </p:pic>
    </p:spTree>
    <p:extLst>
      <p:ext uri="{BB962C8B-B14F-4D97-AF65-F5344CB8AC3E}">
        <p14:creationId xmlns:p14="http://schemas.microsoft.com/office/powerpoint/2010/main" val="12037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0793" y="1966232"/>
            <a:ext cx="8419139"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EJEMPLO 1: </a:t>
            </a:r>
          </a:p>
          <a:p>
            <a:pPr algn="just"/>
            <a:r>
              <a:rPr lang="es-PE" sz="1100" dirty="0">
                <a:solidFill>
                  <a:srgbClr val="C00000"/>
                </a:solidFill>
                <a:latin typeface="Franklin Gothic Medium Cond" panose="020B0606030402020204" pitchFamily="34" charset="0"/>
              </a:rPr>
              <a:t>VISITA DOMICILIARIA A UN RECIÉN NACIDO EN SU SEPTIMO DIA DE  VIDA. </a:t>
            </a:r>
          </a:p>
          <a:p>
            <a:pPr algn="just"/>
            <a:r>
              <a:rPr lang="es-PE" sz="1100" dirty="0">
                <a:latin typeface="Franklin Gothic Medium Cond" panose="020B0606030402020204" pitchFamily="34" charset="0"/>
              </a:rPr>
              <a:t>En el ítem: Diagnóstico motivo de consulta y/o actividad de salud, anote claramente: </a:t>
            </a:r>
          </a:p>
          <a:p>
            <a:pPr algn="just"/>
            <a:r>
              <a:rPr lang="es-PE" sz="1100" dirty="0">
                <a:latin typeface="Franklin Gothic Medium Cond" panose="020B0606030402020204" pitchFamily="34" charset="0"/>
              </a:rPr>
              <a:t>• En el 1º casillero registrar la PRESTACIÓN: Visita domiciliaria </a:t>
            </a:r>
          </a:p>
          <a:p>
            <a:pPr algn="just"/>
            <a:r>
              <a:rPr lang="es-PE" sz="1100" dirty="0">
                <a:latin typeface="Franklin Gothic Medium Cond" panose="020B0606030402020204" pitchFamily="34" charset="0"/>
              </a:rPr>
              <a:t>• En el 2º casillero registrar la actividad: Examen Físico al Recién Nacido </a:t>
            </a:r>
          </a:p>
          <a:p>
            <a:pPr algn="just"/>
            <a:r>
              <a:rPr lang="es-PE" sz="1100" dirty="0">
                <a:latin typeface="Franklin Gothic Medium Cond" panose="020B0606030402020204" pitchFamily="34" charset="0"/>
              </a:rPr>
              <a:t>• En el 3º y 4º casillero consignar siempre las consejerías respecto a la evaluación realizada en la visita domiciliaria (registrar máximo dos consejerías por visita según orden de prioridad)</a:t>
            </a:r>
          </a:p>
          <a:p>
            <a:pPr algn="just"/>
            <a:r>
              <a:rPr lang="es-PE" sz="1100" dirty="0">
                <a:latin typeface="Franklin Gothic Medium Cond" panose="020B0606030402020204" pitchFamily="34" charset="0"/>
              </a:rPr>
              <a:t>En el ítem: Tipo de diagnóstico marque SIEMPRE “D</a:t>
            </a:r>
          </a:p>
        </p:txBody>
      </p:sp>
      <p:sp>
        <p:nvSpPr>
          <p:cNvPr id="3" name="Rectángulo 2"/>
          <p:cNvSpPr/>
          <p:nvPr/>
        </p:nvSpPr>
        <p:spPr>
          <a:xfrm>
            <a:off x="310793" y="4620732"/>
            <a:ext cx="8522414" cy="430887"/>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Plan Ejecutado en el Recién Nacido es cuando el RN como mínimo ha recibido 4 controles CRED, una Visita domiciliaria, se le ha realizado el Tamizaje neonatal completo y aplicado las Vacunas para la edad</a:t>
            </a:r>
          </a:p>
        </p:txBody>
      </p:sp>
      <p:graphicFrame>
        <p:nvGraphicFramePr>
          <p:cNvPr id="4" name="Tabla 3">
            <a:extLst>
              <a:ext uri="{FF2B5EF4-FFF2-40B4-BE49-F238E27FC236}">
                <a16:creationId xmlns:a16="http://schemas.microsoft.com/office/drawing/2014/main" id="{1A7E7C24-E6FC-4A3E-AACB-7F20B815D518}"/>
              </a:ext>
            </a:extLst>
          </p:cNvPr>
          <p:cNvGraphicFramePr>
            <a:graphicFrameLocks noGrp="1"/>
          </p:cNvGraphicFramePr>
          <p:nvPr>
            <p:extLst>
              <p:ext uri="{D42A27DB-BD31-4B8C-83A1-F6EECF244321}">
                <p14:modId xmlns:p14="http://schemas.microsoft.com/office/powerpoint/2010/main" val="2989485861"/>
              </p:ext>
            </p:extLst>
          </p:nvPr>
        </p:nvGraphicFramePr>
        <p:xfrm>
          <a:off x="2067060" y="367278"/>
          <a:ext cx="4787900" cy="1628775"/>
        </p:xfrm>
        <a:graphic>
          <a:graphicData uri="http://schemas.openxmlformats.org/drawingml/2006/table">
            <a:tbl>
              <a:tblPr/>
              <a:tblGrid>
                <a:gridCol w="3708400">
                  <a:extLst>
                    <a:ext uri="{9D8B030D-6E8A-4147-A177-3AD203B41FA5}">
                      <a16:colId xmlns:a16="http://schemas.microsoft.com/office/drawing/2014/main" val="2383186938"/>
                    </a:ext>
                  </a:extLst>
                </a:gridCol>
                <a:gridCol w="1079500">
                  <a:extLst>
                    <a:ext uri="{9D8B030D-6E8A-4147-A177-3AD203B41FA5}">
                      <a16:colId xmlns:a16="http://schemas.microsoft.com/office/drawing/2014/main" val="1167923747"/>
                    </a:ext>
                  </a:extLst>
                </a:gridCol>
              </a:tblGrid>
              <a:tr h="161925">
                <a:tc>
                  <a:txBody>
                    <a:bodyPr/>
                    <a:lstStyle/>
                    <a:p>
                      <a:pPr algn="ctr" fontAlgn="ctr"/>
                      <a:r>
                        <a:rPr lang="es-PE" sz="900" b="0" i="0" u="none" strike="noStrike" dirty="0">
                          <a:solidFill>
                            <a:srgbClr val="FFFFFF"/>
                          </a:solidFill>
                          <a:effectLst/>
                          <a:latin typeface="Franklin Gothic Medium Cond" panose="020B0606030402020204" pitchFamily="34" charset="0"/>
                        </a:rPr>
                        <a:t>ACTIVIDAD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00" b="0" i="0" u="none" strike="noStrike" dirty="0">
                          <a:solidFill>
                            <a:srgbClr val="FFFFFF"/>
                          </a:solidFill>
                          <a:effectLst/>
                          <a:latin typeface="Franklin Gothic Medium Cond" panose="020B0606030402020204" pitchFamily="34" charset="0"/>
                        </a:rPr>
                        <a:t>CODIGO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78064645"/>
                  </a:ext>
                </a:extLst>
              </a:tr>
              <a:tr h="161925">
                <a:tc>
                  <a:txBody>
                    <a:bodyPr/>
                    <a:lstStyle/>
                    <a:p>
                      <a:pPr algn="l" fontAlgn="ctr"/>
                      <a:r>
                        <a:rPr lang="es-ES" sz="900" b="0" i="0" u="none" strike="noStrike" dirty="0">
                          <a:effectLst/>
                          <a:latin typeface="Franklin Gothic Medium Cond" panose="020B0606030402020204" pitchFamily="34" charset="0"/>
                        </a:rPr>
                        <a:t>Visita domiciliaria para el cuidado y evaluación neonatal</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99502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023904497"/>
                  </a:ext>
                </a:extLst>
              </a:tr>
              <a:tr h="161925">
                <a:tc>
                  <a:txBody>
                    <a:bodyPr/>
                    <a:lstStyle/>
                    <a:p>
                      <a:pPr algn="l" fontAlgn="ctr"/>
                      <a:r>
                        <a:rPr lang="es-ES" sz="900" b="0" i="0" u="none" strike="noStrike" dirty="0">
                          <a:effectLst/>
                          <a:latin typeface="Franklin Gothic Medium Cond" panose="020B0606030402020204" pitchFamily="34" charset="0"/>
                        </a:rPr>
                        <a:t>Anamnesis y el examen Físico del recién nacido normal</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953797"/>
                  </a:ext>
                </a:extLst>
              </a:tr>
              <a:tr h="161925">
                <a:tc>
                  <a:txBody>
                    <a:bodyPr/>
                    <a:lstStyle/>
                    <a:p>
                      <a:pPr algn="l" fontAlgn="ctr"/>
                      <a:r>
                        <a:rPr lang="es-ES" sz="900" b="0" i="0" u="none" strike="noStrike" dirty="0">
                          <a:effectLst/>
                          <a:latin typeface="Franklin Gothic Medium Cond" panose="020B0606030402020204" pitchFamily="34" charset="0"/>
                        </a:rPr>
                        <a:t>Consejería en higiene del recién nacido, niño o niña y cuidado en el hogar</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99401.1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625861132"/>
                  </a:ext>
                </a:extLst>
              </a:tr>
              <a:tr h="161925">
                <a:tc>
                  <a:txBody>
                    <a:bodyPr/>
                    <a:lstStyle/>
                    <a:p>
                      <a:pPr algn="l" fontAlgn="ctr"/>
                      <a:r>
                        <a:rPr lang="es-ES" sz="900" b="0" i="0" u="none" strike="noStrike" dirty="0">
                          <a:effectLst/>
                          <a:latin typeface="Franklin Gothic Medium Cond" panose="020B0606030402020204" pitchFamily="34" charset="0"/>
                        </a:rPr>
                        <a:t>Consejería en el cuidado del cordón umbilical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99401.04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173974"/>
                  </a:ext>
                </a:extLst>
              </a:tr>
              <a:tr h="161925">
                <a:tc>
                  <a:txBody>
                    <a:bodyPr/>
                    <a:lstStyle/>
                    <a:p>
                      <a:pPr algn="l" fontAlgn="ctr"/>
                      <a:r>
                        <a:rPr lang="es-ES" sz="900" b="0" i="0" u="none" strike="noStrike" dirty="0">
                          <a:effectLst/>
                          <a:latin typeface="Franklin Gothic Medium Cond" panose="020B0606030402020204" pitchFamily="34" charset="0"/>
                        </a:rPr>
                        <a:t>Consejería en importancia del control de crecimiento y desarrollo (4 controles)</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99401.06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802237110"/>
                  </a:ext>
                </a:extLst>
              </a:tr>
              <a:tr h="161925">
                <a:tc>
                  <a:txBody>
                    <a:bodyPr/>
                    <a:lstStyle/>
                    <a:p>
                      <a:pPr algn="l" fontAlgn="ctr"/>
                      <a:r>
                        <a:rPr lang="es-ES" sz="900" b="0" i="0" u="none" strike="noStrike" dirty="0">
                          <a:effectLst/>
                          <a:latin typeface="Franklin Gothic Medium Cond" panose="020B0606030402020204" pitchFamily="34" charset="0"/>
                        </a:rPr>
                        <a:t>Consejería en Lactancia Materna Exclusiva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99401.03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159210"/>
                  </a:ext>
                </a:extLst>
              </a:tr>
              <a:tr h="161925">
                <a:tc>
                  <a:txBody>
                    <a:bodyPr/>
                    <a:lstStyle/>
                    <a:p>
                      <a:pPr algn="l" fontAlgn="ctr"/>
                      <a:r>
                        <a:rPr lang="es-ES" sz="900" b="0" i="0" u="none" strike="noStrike" dirty="0">
                          <a:effectLst/>
                          <a:latin typeface="Franklin Gothic Medium Cond" panose="020B0606030402020204" pitchFamily="34" charset="0"/>
                        </a:rPr>
                        <a:t>Consejería de identiﬁcación de signos de alarma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99401.08: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965290172"/>
                  </a:ext>
                </a:extLst>
              </a:tr>
              <a:tr h="161925">
                <a:tc>
                  <a:txBody>
                    <a:bodyPr/>
                    <a:lstStyle/>
                    <a:p>
                      <a:pPr algn="l" fontAlgn="ctr"/>
                      <a:r>
                        <a:rPr lang="es-ES" sz="900" b="0" i="0" u="none" strike="noStrike" dirty="0">
                          <a:effectLst/>
                          <a:latin typeface="Franklin Gothic Medium Cond" panose="020B0606030402020204" pitchFamily="34" charset="0"/>
                        </a:rPr>
                        <a:t>Consejería en higiene del recién nacido, niño o niña y cuidado en el hogar</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99401.1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50363"/>
                  </a:ext>
                </a:extLst>
              </a:tr>
              <a:tr h="171450">
                <a:tc>
                  <a:txBody>
                    <a:bodyPr/>
                    <a:lstStyle/>
                    <a:p>
                      <a:pPr algn="l" fontAlgn="ctr"/>
                      <a:r>
                        <a:rPr lang="es-ES" sz="900" b="0" i="0" u="none" strike="noStrike" dirty="0">
                          <a:effectLst/>
                          <a:latin typeface="Franklin Gothic Medium Cond" panose="020B0606030402020204" pitchFamily="34" charset="0"/>
                        </a:rPr>
                        <a:t>Consejería en higiene de manos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99401.24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50309658"/>
                  </a:ext>
                </a:extLst>
              </a:tr>
            </a:tbl>
          </a:graphicData>
        </a:graphic>
      </p:graphicFrame>
      <p:sp>
        <p:nvSpPr>
          <p:cNvPr id="7" name="Rectángulo 6">
            <a:extLst>
              <a:ext uri="{FF2B5EF4-FFF2-40B4-BE49-F238E27FC236}">
                <a16:creationId xmlns:a16="http://schemas.microsoft.com/office/drawing/2014/main" id="{0682AE90-CDF0-4B38-A05D-1F2419A3AE76}"/>
              </a:ext>
            </a:extLst>
          </p:cNvPr>
          <p:cNvSpPr/>
          <p:nvPr/>
        </p:nvSpPr>
        <p:spPr>
          <a:xfrm>
            <a:off x="320867" y="5013787"/>
            <a:ext cx="8409065"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III. INSTRUCCIONES ESPECIFICAS PARA EL REGISTRO DE LOS CONTROLES DE CRECIMIENTO Y DESARRALLO </a:t>
            </a:r>
          </a:p>
          <a:p>
            <a:pPr algn="just"/>
            <a:r>
              <a:rPr lang="es-PE" sz="1100" dirty="0">
                <a:solidFill>
                  <a:srgbClr val="C00000"/>
                </a:solidFill>
                <a:latin typeface="Franklin Gothic Medium Cond" panose="020B0606030402020204" pitchFamily="34" charset="0"/>
              </a:rPr>
              <a:t>3.1 CONSIDERACIONES GENERALES PARA EL CRED EN EL RECIÉN NACIDO </a:t>
            </a:r>
          </a:p>
          <a:p>
            <a:pPr algn="just"/>
            <a:r>
              <a:rPr lang="es-PE" sz="1100" dirty="0">
                <a:latin typeface="Franklin Gothic Medium Cond" panose="020B0606030402020204" pitchFamily="34" charset="0"/>
              </a:rPr>
              <a:t>El control de Crecimiento del Recién Nacido es una de las principales actividades realizada desde las 48 horas del alta hasta 28 días de vida, donde se evaluará periódicamente el crecimiento, ganancia de peso y desarrollo (físico y neurológico) e identificar precozmente los signos de peligro en el niño o niña durante el periodo neonatal y se brinda consejería respecto al cuidado integral del recién nacido, incluye:</a:t>
            </a:r>
          </a:p>
          <a:p>
            <a:pPr algn="just"/>
            <a:r>
              <a:rPr lang="es-PE" sz="1100" dirty="0">
                <a:latin typeface="Franklin Gothic Medium Cond" panose="020B0606030402020204" pitchFamily="34" charset="0"/>
              </a:rPr>
              <a:t>• Identificación y registro de factores de riesgo individual, familiar y del entorno. </a:t>
            </a:r>
          </a:p>
          <a:p>
            <a:pPr algn="just"/>
            <a:r>
              <a:rPr lang="es-PE" sz="1100" dirty="0">
                <a:latin typeface="Franklin Gothic Medium Cond" panose="020B0606030402020204" pitchFamily="34" charset="0"/>
              </a:rPr>
              <a:t>• Evaluación física y neurológica. </a:t>
            </a:r>
          </a:p>
          <a:p>
            <a:pPr algn="just"/>
            <a:r>
              <a:rPr lang="es-PE" sz="1100" dirty="0">
                <a:latin typeface="Franklin Gothic Medium Cond" panose="020B0606030402020204" pitchFamily="34" charset="0"/>
              </a:rPr>
              <a:t>• Evaluación del crecimiento y ganancia de peso. </a:t>
            </a:r>
          </a:p>
        </p:txBody>
      </p:sp>
      <p:pic>
        <p:nvPicPr>
          <p:cNvPr id="15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93" y="3017682"/>
            <a:ext cx="8419140" cy="157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96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7048" y="419868"/>
            <a:ext cx="8364828" cy="1954381"/>
          </a:xfrm>
          <a:prstGeom prst="rect">
            <a:avLst/>
          </a:prstGeom>
        </p:spPr>
        <p:txBody>
          <a:bodyPr wrap="square">
            <a:spAutoFit/>
          </a:bodyPr>
          <a:lstStyle/>
          <a:p>
            <a:pPr algn="just"/>
            <a:r>
              <a:rPr lang="es-PE" sz="1100" dirty="0">
                <a:latin typeface="Franklin Gothic Medium Cond" panose="020B0606030402020204" pitchFamily="34" charset="0"/>
              </a:rPr>
              <a:t>• Evaluación de la Técnica de lactancia materna y promover su exclusividad hasta los 6 meses. </a:t>
            </a:r>
          </a:p>
          <a:p>
            <a:pPr algn="just"/>
            <a:r>
              <a:rPr lang="es-PE" sz="1100" dirty="0">
                <a:latin typeface="Franklin Gothic Medium Cond" panose="020B0606030402020204" pitchFamily="34" charset="0"/>
              </a:rPr>
              <a:t>• Toma y envío de muestra para el Tamizaje neonatal de acuerdo con la normatividad vigente (TSH, Fenilcetonuria, Fibrosis quística e Hiperplasia Suprarrenal). </a:t>
            </a:r>
          </a:p>
          <a:p>
            <a:pPr algn="just"/>
            <a:r>
              <a:rPr lang="es-PE" sz="1100" dirty="0">
                <a:latin typeface="Franklin Gothic Medium Cond" panose="020B0606030402020204" pitchFamily="34" charset="0"/>
              </a:rPr>
              <a:t>• Verificación del tamizaje neonatal. (Hipoacusia y catarata congénita).</a:t>
            </a:r>
          </a:p>
          <a:p>
            <a:pPr algn="just"/>
            <a:r>
              <a:rPr lang="es-PE" sz="1100" dirty="0">
                <a:latin typeface="Franklin Gothic Medium Cond" panose="020B0606030402020204" pitchFamily="34" charset="0"/>
              </a:rPr>
              <a:t> • Verificación del registro del RN (Código único de identidad y DNI).</a:t>
            </a:r>
          </a:p>
          <a:p>
            <a:pPr algn="just"/>
            <a:r>
              <a:rPr lang="es-PE" sz="1100" dirty="0">
                <a:latin typeface="Franklin Gothic Medium Cond" panose="020B0606030402020204" pitchFamily="34" charset="0"/>
              </a:rPr>
              <a:t>• Verificación y administración de vacunas que faltan en el recién nacido de acuerdo con el esquema vigente. </a:t>
            </a:r>
          </a:p>
          <a:p>
            <a:pPr algn="just"/>
            <a:r>
              <a:rPr lang="es-PE" sz="1100" dirty="0">
                <a:latin typeface="Franklin Gothic Medium Cond" panose="020B0606030402020204" pitchFamily="34" charset="0"/>
              </a:rPr>
              <a:t>• Identificación de signos de alarma Consejería en lactancia materna, enfatizando la técnica de lactancia en posición, agarre y succión efectiva, frecuencia, duración, extracción manual y conservación de leche materna. </a:t>
            </a:r>
          </a:p>
          <a:p>
            <a:pPr algn="just"/>
            <a:r>
              <a:rPr lang="es-PE" sz="1100" dirty="0">
                <a:latin typeface="Franklin Gothic Medium Cond" panose="020B0606030402020204" pitchFamily="34" charset="0"/>
              </a:rPr>
              <a:t>• Consejería sobre el cuidado integral del RN (higiene, cuidado del cordón, vacunas, abrigo, afecto, identificación de signos de alarma y acciones a seguir, y otros según necesidad.) </a:t>
            </a:r>
          </a:p>
          <a:p>
            <a:pPr algn="just"/>
            <a:r>
              <a:rPr lang="es-PE" sz="1100" dirty="0">
                <a:latin typeface="Franklin Gothic Medium Cond" panose="020B0606030402020204" pitchFamily="34" charset="0"/>
              </a:rPr>
              <a:t>• Identificación de factores de riesgo de violencia familiar y maltrato infantil. </a:t>
            </a:r>
          </a:p>
          <a:p>
            <a:pPr algn="just"/>
            <a:r>
              <a:rPr lang="es-PE" sz="1100" dirty="0">
                <a:latin typeface="Franklin Gothic Medium Cond" panose="020B0606030402020204" pitchFamily="34" charset="0"/>
              </a:rPr>
              <a:t>• Elaboración de plan de atención integral del RN.</a:t>
            </a:r>
          </a:p>
        </p:txBody>
      </p:sp>
      <p:graphicFrame>
        <p:nvGraphicFramePr>
          <p:cNvPr id="5" name="Tabla 4">
            <a:extLst>
              <a:ext uri="{FF2B5EF4-FFF2-40B4-BE49-F238E27FC236}">
                <a16:creationId xmlns:a16="http://schemas.microsoft.com/office/drawing/2014/main" id="{99F298F1-45D0-4C76-89B1-58AE0F6F3576}"/>
              </a:ext>
            </a:extLst>
          </p:cNvPr>
          <p:cNvGraphicFramePr>
            <a:graphicFrameLocks noGrp="1"/>
          </p:cNvGraphicFramePr>
          <p:nvPr>
            <p:extLst>
              <p:ext uri="{D42A27DB-BD31-4B8C-83A1-F6EECF244321}">
                <p14:modId xmlns:p14="http://schemas.microsoft.com/office/powerpoint/2010/main" val="1681767307"/>
              </p:ext>
            </p:extLst>
          </p:nvPr>
        </p:nvGraphicFramePr>
        <p:xfrm>
          <a:off x="1665617" y="2358968"/>
          <a:ext cx="5105400" cy="504825"/>
        </p:xfrm>
        <a:graphic>
          <a:graphicData uri="http://schemas.openxmlformats.org/drawingml/2006/table">
            <a:tbl>
              <a:tblPr/>
              <a:tblGrid>
                <a:gridCol w="900580">
                  <a:extLst>
                    <a:ext uri="{9D8B030D-6E8A-4147-A177-3AD203B41FA5}">
                      <a16:colId xmlns:a16="http://schemas.microsoft.com/office/drawing/2014/main" val="3297024461"/>
                    </a:ext>
                  </a:extLst>
                </a:gridCol>
                <a:gridCol w="751540">
                  <a:extLst>
                    <a:ext uri="{9D8B030D-6E8A-4147-A177-3AD203B41FA5}">
                      <a16:colId xmlns:a16="http://schemas.microsoft.com/office/drawing/2014/main" val="3625695019"/>
                    </a:ext>
                  </a:extLst>
                </a:gridCol>
                <a:gridCol w="3453280">
                  <a:extLst>
                    <a:ext uri="{9D8B030D-6E8A-4147-A177-3AD203B41FA5}">
                      <a16:colId xmlns:a16="http://schemas.microsoft.com/office/drawing/2014/main" val="306263189"/>
                    </a:ext>
                  </a:extLst>
                </a:gridCol>
              </a:tblGrid>
              <a:tr h="171450">
                <a:tc>
                  <a:txBody>
                    <a:bodyPr/>
                    <a:lstStyle/>
                    <a:p>
                      <a:pPr algn="ctr" fontAlgn="b"/>
                      <a:r>
                        <a:rPr lang="es-PE" sz="900" b="0" i="0" u="none" strike="noStrike" dirty="0">
                          <a:solidFill>
                            <a:srgbClr val="FFFFFF"/>
                          </a:solidFill>
                          <a:effectLst/>
                          <a:latin typeface="Franklin Gothic Medium Cond" panose="020B0606030402020204" pitchFamily="34" charset="0"/>
                        </a:rPr>
                        <a:t>Edad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PE" sz="900" b="0" i="0" u="none" strike="noStrike" dirty="0">
                          <a:solidFill>
                            <a:srgbClr val="FFFFFF"/>
                          </a:solidFill>
                          <a:effectLst/>
                          <a:latin typeface="Franklin Gothic Medium Cond" panose="020B0606030402020204" pitchFamily="34" charset="0"/>
                        </a:rPr>
                        <a:t>Concentración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PE" sz="900" b="0" i="0" u="none" strike="noStrike" dirty="0">
                          <a:solidFill>
                            <a:srgbClr val="FFFFFF"/>
                          </a:solidFill>
                          <a:effectLst/>
                          <a:latin typeface="Franklin Gothic Medium Cond" panose="020B0606030402020204" pitchFamily="34" charset="0"/>
                        </a:rPr>
                        <a:t>Periodicidad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3132463840"/>
                  </a:ext>
                </a:extLst>
              </a:tr>
              <a:tr h="333375">
                <a:tc>
                  <a:txBody>
                    <a:bodyPr/>
                    <a:lstStyle/>
                    <a:p>
                      <a:pPr algn="l" fontAlgn="ctr"/>
                      <a:r>
                        <a:rPr lang="es-PE" sz="900" b="0" i="0" u="none" strike="noStrike" dirty="0">
                          <a:effectLst/>
                          <a:latin typeface="Franklin Gothic Medium Cond" panose="020B0606030402020204" pitchFamily="34" charset="0"/>
                        </a:rPr>
                        <a:t>Recién Nacido</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900" b="0" i="0" u="none" strike="noStrike" dirty="0">
                          <a:effectLst/>
                          <a:latin typeface="Franklin Gothic Medium Cond" panose="020B0606030402020204" pitchFamily="34" charset="0"/>
                        </a:rPr>
                        <a:t>48 horas (2 días) del alta de Parto Institucional e inmediato cuando sea parto domiciliario y luego al 7º, 14º y 21º días de vida. </a:t>
                      </a:r>
                    </a:p>
                  </a:txBody>
                  <a:tcPr marL="114300"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302431"/>
                  </a:ext>
                </a:extLst>
              </a:tr>
            </a:tbl>
          </a:graphicData>
        </a:graphic>
      </p:graphicFrame>
      <p:sp>
        <p:nvSpPr>
          <p:cNvPr id="8" name="Rectángulo 7">
            <a:extLst>
              <a:ext uri="{FF2B5EF4-FFF2-40B4-BE49-F238E27FC236}">
                <a16:creationId xmlns:a16="http://schemas.microsoft.com/office/drawing/2014/main" id="{A608C09D-41E4-4F29-BAF6-5742D9B6366A}"/>
              </a:ext>
            </a:extLst>
          </p:cNvPr>
          <p:cNvSpPr/>
          <p:nvPr/>
        </p:nvSpPr>
        <p:spPr>
          <a:xfrm>
            <a:off x="3244248" y="2853824"/>
            <a:ext cx="2431932" cy="261610"/>
          </a:xfrm>
          <a:prstGeom prst="rect">
            <a:avLst/>
          </a:prstGeom>
        </p:spPr>
        <p:txBody>
          <a:bodyPr wrap="square">
            <a:spAutoFit/>
          </a:bodyPr>
          <a:lstStyle/>
          <a:p>
            <a:r>
              <a:rPr lang="es-ES" sz="1100" dirty="0">
                <a:solidFill>
                  <a:srgbClr val="C00000"/>
                </a:solidFill>
                <a:latin typeface="Franklin Gothic Medium Cond" panose="020B0606030402020204" pitchFamily="34" charset="0"/>
              </a:rPr>
              <a:t>ACTIVIDADES Y CODIGOS MÁS FRECUENTES</a:t>
            </a:r>
            <a:endParaRPr lang="es-PE" sz="1100" dirty="0">
              <a:solidFill>
                <a:srgbClr val="C00000"/>
              </a:solidFill>
              <a:latin typeface="Franklin Gothic Medium Cond" panose="020B0606030402020204" pitchFamily="34" charset="0"/>
            </a:endParaRPr>
          </a:p>
        </p:txBody>
      </p:sp>
      <p:graphicFrame>
        <p:nvGraphicFramePr>
          <p:cNvPr id="9" name="Tabla 8">
            <a:extLst>
              <a:ext uri="{FF2B5EF4-FFF2-40B4-BE49-F238E27FC236}">
                <a16:creationId xmlns:a16="http://schemas.microsoft.com/office/drawing/2014/main" id="{3B8D2B7A-1F6C-4DCC-B9E5-07F27EE45793}"/>
              </a:ext>
            </a:extLst>
          </p:cNvPr>
          <p:cNvGraphicFramePr>
            <a:graphicFrameLocks noGrp="1"/>
          </p:cNvGraphicFramePr>
          <p:nvPr>
            <p:extLst>
              <p:ext uri="{D42A27DB-BD31-4B8C-83A1-F6EECF244321}">
                <p14:modId xmlns:p14="http://schemas.microsoft.com/office/powerpoint/2010/main" val="3361125507"/>
              </p:ext>
            </p:extLst>
          </p:nvPr>
        </p:nvGraphicFramePr>
        <p:xfrm>
          <a:off x="2438400" y="3230421"/>
          <a:ext cx="4267200" cy="3095625"/>
        </p:xfrm>
        <a:graphic>
          <a:graphicData uri="http://schemas.openxmlformats.org/drawingml/2006/table">
            <a:tbl>
              <a:tblPr/>
              <a:tblGrid>
                <a:gridCol w="3505200">
                  <a:extLst>
                    <a:ext uri="{9D8B030D-6E8A-4147-A177-3AD203B41FA5}">
                      <a16:colId xmlns:a16="http://schemas.microsoft.com/office/drawing/2014/main" val="2210883844"/>
                    </a:ext>
                  </a:extLst>
                </a:gridCol>
                <a:gridCol w="762000">
                  <a:extLst>
                    <a:ext uri="{9D8B030D-6E8A-4147-A177-3AD203B41FA5}">
                      <a16:colId xmlns:a16="http://schemas.microsoft.com/office/drawing/2014/main" val="4072863820"/>
                    </a:ext>
                  </a:extLst>
                </a:gridCol>
              </a:tblGrid>
              <a:tr h="161925">
                <a:tc>
                  <a:txBody>
                    <a:bodyPr/>
                    <a:lstStyle/>
                    <a:p>
                      <a:pPr algn="ctr" fontAlgn="ctr"/>
                      <a:r>
                        <a:rPr lang="es-PE" sz="900" b="0" i="0" u="none" strike="noStrike" dirty="0">
                          <a:solidFill>
                            <a:srgbClr val="FFFFFF"/>
                          </a:solidFill>
                          <a:effectLst/>
                          <a:latin typeface="Franklin Gothic Medium Cond" panose="020B0606030402020204" pitchFamily="34" charset="0"/>
                        </a:rPr>
                        <a:t>ACTIVIDAD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00" b="0" i="0" u="none" strike="noStrike" dirty="0">
                          <a:solidFill>
                            <a:srgbClr val="FFFFFF"/>
                          </a:solidFill>
                          <a:effectLst/>
                          <a:latin typeface="Franklin Gothic Medium Cond" panose="020B0606030402020204" pitchFamily="34" charset="0"/>
                        </a:rPr>
                        <a:t>CODIGO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2827556738"/>
                  </a:ext>
                </a:extLst>
              </a:tr>
              <a:tr h="161925">
                <a:tc>
                  <a:txBody>
                    <a:bodyPr/>
                    <a:lstStyle/>
                    <a:p>
                      <a:pPr algn="l" fontAlgn="ctr"/>
                      <a:r>
                        <a:rPr lang="es-ES" sz="900" b="0" i="0" u="none" strike="noStrike" dirty="0">
                          <a:effectLst/>
                          <a:latin typeface="Franklin Gothic Medium Cond" panose="020B0606030402020204" pitchFamily="34" charset="0"/>
                        </a:rPr>
                        <a:t>Control de salud de rutina del niño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Z00.1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81968"/>
                  </a:ext>
                </a:extLst>
              </a:tr>
              <a:tr h="161925">
                <a:tc>
                  <a:txBody>
                    <a:bodyPr/>
                    <a:lstStyle/>
                    <a:p>
                      <a:pPr algn="l" fontAlgn="ctr"/>
                      <a:r>
                        <a:rPr lang="es-ES" sz="900" b="0" i="0" u="none" strike="noStrike" dirty="0">
                          <a:effectLst/>
                          <a:latin typeface="Franklin Gothic Medium Cond" panose="020B0606030402020204" pitchFamily="34" charset="0"/>
                        </a:rPr>
                        <a:t>Atención Integral de Salud del niño -CRED Neonato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99381.01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185143"/>
                  </a:ext>
                </a:extLst>
              </a:tr>
              <a:tr h="161925">
                <a:tc>
                  <a:txBody>
                    <a:bodyPr/>
                    <a:lstStyle/>
                    <a:p>
                      <a:pPr algn="l" fontAlgn="ctr"/>
                      <a:r>
                        <a:rPr lang="es-PE" sz="900" b="0" i="0" u="none" strike="noStrike" dirty="0">
                          <a:effectLst/>
                          <a:latin typeface="Franklin Gothic Medium Cond" panose="020B0606030402020204" pitchFamily="34" charset="0"/>
                        </a:rPr>
                        <a:t>Tamizaje de Hipoacusia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99431.01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526831"/>
                  </a:ext>
                </a:extLst>
              </a:tr>
              <a:tr h="161925">
                <a:tc>
                  <a:txBody>
                    <a:bodyPr/>
                    <a:lstStyle/>
                    <a:p>
                      <a:pPr algn="l" fontAlgn="ctr"/>
                      <a:r>
                        <a:rPr lang="es-PE" sz="900" b="0" i="0" u="none" strike="noStrike" dirty="0">
                          <a:effectLst/>
                          <a:latin typeface="Franklin Gothic Medium Cond" panose="020B0606030402020204" pitchFamily="34" charset="0"/>
                        </a:rPr>
                        <a:t>Tamizaje de catarata congénita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99431.02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882814"/>
                  </a:ext>
                </a:extLst>
              </a:tr>
              <a:tr h="161925">
                <a:tc>
                  <a:txBody>
                    <a:bodyPr/>
                    <a:lstStyle/>
                    <a:p>
                      <a:pPr algn="l" fontAlgn="ctr"/>
                      <a:r>
                        <a:rPr lang="es-PE" sz="900" b="0" i="0" u="none" strike="noStrike" dirty="0">
                          <a:effectLst/>
                          <a:latin typeface="Franklin Gothic Medium Cond" panose="020B0606030402020204" pitchFamily="34" charset="0"/>
                        </a:rPr>
                        <a:t>Tamizaje neonatal: toma de   muestra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36416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714187"/>
                  </a:ext>
                </a:extLst>
              </a:tr>
              <a:tr h="161925">
                <a:tc>
                  <a:txBody>
                    <a:bodyPr/>
                    <a:lstStyle/>
                    <a:p>
                      <a:pPr algn="l" fontAlgn="ctr"/>
                      <a:r>
                        <a:rPr lang="es-PE" sz="900" b="0" i="0" u="none" strike="noStrike" dirty="0">
                          <a:effectLst/>
                          <a:latin typeface="Franklin Gothic Medium Cond" panose="020B0606030402020204" pitchFamily="34" charset="0"/>
                        </a:rPr>
                        <a:t>Examen estomatológico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D0120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593772"/>
                  </a:ext>
                </a:extLst>
              </a:tr>
              <a:tr h="333375">
                <a:tc>
                  <a:txBody>
                    <a:bodyPr/>
                    <a:lstStyle/>
                    <a:p>
                      <a:pPr algn="l" fontAlgn="ctr"/>
                      <a:r>
                        <a:rPr lang="es-ES" sz="900" b="0" i="0" u="none" strike="noStrike" dirty="0">
                          <a:effectLst/>
                          <a:latin typeface="Franklin Gothic Medium Cond" panose="020B0606030402020204" pitchFamily="34" charset="0"/>
                        </a:rPr>
                        <a:t>Desnutrición proteico calórica moderada (ausencia de ganancia de peso en niños con un peso observado de 2 a menos de 3 desviaciones)</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E44.0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277693"/>
                  </a:ext>
                </a:extLst>
              </a:tr>
              <a:tr h="323850">
                <a:tc>
                  <a:txBody>
                    <a:bodyPr/>
                    <a:lstStyle/>
                    <a:p>
                      <a:pPr algn="l" fontAlgn="ctr"/>
                      <a:r>
                        <a:rPr lang="es-ES" sz="900" b="0" i="0" u="none" strike="noStrike" dirty="0">
                          <a:effectLst/>
                          <a:latin typeface="Franklin Gothic Medium Cond" panose="020B0606030402020204" pitchFamily="34" charset="0"/>
                        </a:rPr>
                        <a:t>Desnutrición proteico calórica leve (ausencia de ganancia de peso en niños con un peso observado de 1 a menos de 2 desviaciones).</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E44.1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925059"/>
                  </a:ext>
                </a:extLst>
              </a:tr>
              <a:tr h="161925">
                <a:tc>
                  <a:txBody>
                    <a:bodyPr/>
                    <a:lstStyle/>
                    <a:p>
                      <a:pPr algn="l" fontAlgn="ctr"/>
                      <a:r>
                        <a:rPr lang="es-PE" sz="900" b="0" i="0" u="none" strike="noStrike" dirty="0">
                          <a:effectLst/>
                          <a:latin typeface="Franklin Gothic Medium Cond" panose="020B0606030402020204" pitchFamily="34" charset="0"/>
                        </a:rPr>
                        <a:t>Retardo del desarrollo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R62.0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032560"/>
                  </a:ext>
                </a:extLst>
              </a:tr>
              <a:tr h="161925">
                <a:tc>
                  <a:txBody>
                    <a:bodyPr/>
                    <a:lstStyle/>
                    <a:p>
                      <a:pPr algn="l" fontAlgn="ctr"/>
                      <a:r>
                        <a:rPr lang="es-PE" sz="900" b="0" i="0" u="none" strike="noStrike" dirty="0">
                          <a:effectLst/>
                          <a:latin typeface="Franklin Gothic Medium Cond" panose="020B0606030402020204" pitchFamily="34" charset="0"/>
                        </a:rPr>
                        <a:t>Catarata congénita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Q12.0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801449"/>
                  </a:ext>
                </a:extLst>
              </a:tr>
              <a:tr h="161925">
                <a:tc>
                  <a:txBody>
                    <a:bodyPr/>
                    <a:lstStyle/>
                    <a:p>
                      <a:pPr algn="l" fontAlgn="ctr"/>
                      <a:r>
                        <a:rPr lang="es-ES" sz="900" b="0" i="0" u="none" strike="noStrike" dirty="0">
                          <a:effectLst/>
                          <a:latin typeface="Franklin Gothic Medium Cond" panose="020B0606030402020204" pitchFamily="34" charset="0"/>
                        </a:rPr>
                        <a:t>Hipoacusia conductiva, sin otra especiﬁcación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H90.2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004748"/>
                  </a:ext>
                </a:extLst>
              </a:tr>
              <a:tr h="161925">
                <a:tc>
                  <a:txBody>
                    <a:bodyPr/>
                    <a:lstStyle/>
                    <a:p>
                      <a:pPr algn="l" fontAlgn="ctr"/>
                      <a:r>
                        <a:rPr lang="es-ES" sz="900" b="0" i="0" u="none" strike="noStrike" dirty="0">
                          <a:effectLst/>
                          <a:latin typeface="Franklin Gothic Medium Cond" panose="020B0606030402020204" pitchFamily="34" charset="0"/>
                        </a:rPr>
                        <a:t>Fibrosis quística, sin otra especiﬁcación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E84.9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287606"/>
                  </a:ext>
                </a:extLst>
              </a:tr>
              <a:tr h="161925">
                <a:tc>
                  <a:txBody>
                    <a:bodyPr/>
                    <a:lstStyle/>
                    <a:p>
                      <a:pPr algn="l" fontAlgn="ctr"/>
                      <a:r>
                        <a:rPr lang="es-PE" sz="900" b="0" i="0" u="none" strike="noStrike" dirty="0">
                          <a:effectLst/>
                          <a:latin typeface="Franklin Gothic Medium Cond" panose="020B0606030402020204" pitchFamily="34" charset="0"/>
                        </a:rPr>
                        <a:t>Fenilcetonuria clásica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E70.0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493319"/>
                  </a:ext>
                </a:extLst>
              </a:tr>
              <a:tr h="161925">
                <a:tc>
                  <a:txBody>
                    <a:bodyPr/>
                    <a:lstStyle/>
                    <a:p>
                      <a:pPr algn="l" fontAlgn="ctr"/>
                      <a:r>
                        <a:rPr lang="es-PE" sz="900" b="0" i="0" u="none" strike="noStrike" dirty="0">
                          <a:effectLst/>
                          <a:latin typeface="Franklin Gothic Medium Cond" panose="020B0606030402020204" pitchFamily="34" charset="0"/>
                        </a:rPr>
                        <a:t>Hiperplasia suprarrenal congénita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E25.0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334154"/>
                  </a:ext>
                </a:extLst>
              </a:tr>
              <a:tr h="161925">
                <a:tc>
                  <a:txBody>
                    <a:bodyPr/>
                    <a:lstStyle/>
                    <a:p>
                      <a:pPr algn="l" fontAlgn="ctr"/>
                      <a:r>
                        <a:rPr lang="es-PE" sz="900" b="0" i="0" u="none" strike="noStrike" dirty="0">
                          <a:effectLst/>
                          <a:latin typeface="Franklin Gothic Medium Cond" panose="020B0606030402020204" pitchFamily="34" charset="0"/>
                        </a:rPr>
                        <a:t>Hipotiroidismo congénito sin bocio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E03.1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006231"/>
                  </a:ext>
                </a:extLst>
              </a:tr>
              <a:tr h="171450">
                <a:tc>
                  <a:txBody>
                    <a:bodyPr/>
                    <a:lstStyle/>
                    <a:p>
                      <a:pPr algn="l" fontAlgn="ctr"/>
                      <a:r>
                        <a:rPr lang="es-ES" sz="900" b="0" i="0" u="none" strike="noStrike" dirty="0">
                          <a:effectLst/>
                          <a:latin typeface="Franklin Gothic Medium Cond" panose="020B0606030402020204" pitchFamily="34" charset="0"/>
                        </a:rPr>
                        <a:t>Consejería en cuidado del cordón umbilical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99401.04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509249"/>
                  </a:ext>
                </a:extLst>
              </a:tr>
            </a:tbl>
          </a:graphicData>
        </a:graphic>
      </p:graphicFrame>
    </p:spTree>
    <p:extLst>
      <p:ext uri="{BB962C8B-B14F-4D97-AF65-F5344CB8AC3E}">
        <p14:creationId xmlns:p14="http://schemas.microsoft.com/office/powerpoint/2010/main" val="226217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8563" y="316631"/>
            <a:ext cx="8274676" cy="195438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EJEMPLO 1: </a:t>
            </a:r>
          </a:p>
          <a:p>
            <a:pPr algn="just"/>
            <a:r>
              <a:rPr lang="es-PE" sz="1100" dirty="0">
                <a:solidFill>
                  <a:srgbClr val="C00000"/>
                </a:solidFill>
                <a:latin typeface="Franklin Gothic Medium Cond" panose="020B0606030402020204" pitchFamily="34" charset="0"/>
              </a:rPr>
              <a:t>PRIMER CONTROL DE UN RECIÉN NACIDO, MENOR DE 3 DÍAS, PRODUCTO DE UN PARTO DOMICILIARIO. </a:t>
            </a:r>
          </a:p>
          <a:p>
            <a:pPr algn="just"/>
            <a:r>
              <a:rPr lang="es-PE" sz="1100" dirty="0">
                <a:latin typeface="Franklin Gothic Medium Cond" panose="020B0606030402020204" pitchFamily="34" charset="0"/>
              </a:rPr>
              <a:t>En el ítem: Diagnóstico motivo de consulta y/o actividad de salud, anote claramente: </a:t>
            </a:r>
          </a:p>
          <a:p>
            <a:pPr algn="just"/>
            <a:r>
              <a:rPr lang="es-PE" sz="1100" dirty="0">
                <a:latin typeface="Franklin Gothic Medium Cond" panose="020B0606030402020204" pitchFamily="34" charset="0"/>
              </a:rPr>
              <a:t>• En el 1º y 2º casillero: considerar la atención prestacional de salud del Recién Nacido, con la respectiva codificación. </a:t>
            </a:r>
          </a:p>
          <a:p>
            <a:pPr algn="just"/>
            <a:r>
              <a:rPr lang="es-PE" sz="1100" dirty="0">
                <a:latin typeface="Franklin Gothic Medium Cond" panose="020B0606030402020204" pitchFamily="34" charset="0"/>
              </a:rPr>
              <a:t>• En el 3°, 4°y 5° casillero registre el Tamizaje Neonatal a realizar </a:t>
            </a:r>
          </a:p>
          <a:p>
            <a:pPr algn="just"/>
            <a:r>
              <a:rPr lang="es-PE" sz="1100" dirty="0">
                <a:latin typeface="Franklin Gothic Medium Cond" panose="020B0606030402020204" pitchFamily="34" charset="0"/>
              </a:rPr>
              <a:t>• En el 6º casillero se registra el examen estomatológico (solo si se realizó) </a:t>
            </a:r>
          </a:p>
          <a:p>
            <a:pPr algn="just"/>
            <a:r>
              <a:rPr lang="es-PE" sz="1100" dirty="0">
                <a:latin typeface="Franklin Gothic Medium Cond" panose="020B0606030402020204" pitchFamily="34" charset="0"/>
              </a:rPr>
              <a:t>• En el 7º y 8º casillero se registra la consejería que se brinda (no mayor a dos consejerías por control, según prioridad) En el ítem: Tipo de diagnóstico marque SIEMPRE “D” </a:t>
            </a:r>
          </a:p>
          <a:p>
            <a:pPr algn="just"/>
            <a:r>
              <a:rPr lang="es-PE" sz="1100" dirty="0">
                <a:latin typeface="Franklin Gothic Medium Cond" panose="020B0606030402020204" pitchFamily="34" charset="0"/>
              </a:rPr>
              <a:t>En el ítem Lab anote: </a:t>
            </a:r>
          </a:p>
          <a:p>
            <a:pPr algn="just"/>
            <a:r>
              <a:rPr lang="es-PE" sz="1100" dirty="0">
                <a:latin typeface="Franklin Gothic Medium Cond" panose="020B0606030402020204" pitchFamily="34" charset="0"/>
              </a:rPr>
              <a:t>• En el 2º casillero el número de control de CRED del recién nacido </a:t>
            </a:r>
          </a:p>
          <a:p>
            <a:pPr algn="just"/>
            <a:r>
              <a:rPr lang="es-PE" sz="1100" dirty="0">
                <a:latin typeface="Franklin Gothic Medium Cond" panose="020B0606030402020204" pitchFamily="34" charset="0"/>
              </a:rPr>
              <a:t>• En el 3° y 4° casillero de que corresponde al Tamizaje, colocar el número 1. </a:t>
            </a:r>
          </a:p>
        </p:txBody>
      </p:sp>
      <p:sp>
        <p:nvSpPr>
          <p:cNvPr id="3" name="Rectángulo 2"/>
          <p:cNvSpPr/>
          <p:nvPr/>
        </p:nvSpPr>
        <p:spPr>
          <a:xfrm>
            <a:off x="358177" y="4257247"/>
            <a:ext cx="8458019" cy="2331407"/>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El examen clínico estomatológico del recién nacido debe realizarse en el primer control a fin de evidenciar alteraciones o patologías que puedan dificultar el proceso de succión y garantizar un tratamiento oportuno o su derivación según el caso lo amerite.</a:t>
            </a:r>
          </a:p>
          <a:p>
            <a:pPr algn="just"/>
            <a:r>
              <a:rPr lang="es-PE" sz="1100" dirty="0">
                <a:solidFill>
                  <a:srgbClr val="000099"/>
                </a:solidFill>
                <a:latin typeface="Franklin Gothic Medium Cond" panose="020B0606030402020204" pitchFamily="34" charset="0"/>
              </a:rPr>
              <a:t>Este examen debe ser realizado por el cirujano dentista o un Odontopediatra, según el nivel de atención del EESS.</a:t>
            </a:r>
          </a:p>
          <a:p>
            <a:pPr algn="just">
              <a:spcBef>
                <a:spcPts val="250"/>
              </a:spcBef>
            </a:pPr>
            <a:r>
              <a:rPr lang="es-PE" sz="1100" dirty="0">
                <a:solidFill>
                  <a:srgbClr val="C00000"/>
                </a:solidFill>
                <a:latin typeface="Franklin Gothic Medium Cond" panose="020B0606030402020204" pitchFamily="34" charset="0"/>
              </a:rPr>
              <a:t>EJEMPLO 2:</a:t>
            </a:r>
          </a:p>
          <a:p>
            <a:pPr algn="just"/>
            <a:r>
              <a:rPr lang="es-PE" sz="1100" dirty="0">
                <a:solidFill>
                  <a:srgbClr val="C00000"/>
                </a:solidFill>
                <a:latin typeface="Franklin Gothic Medium Cond" panose="020B0606030402020204" pitchFamily="34" charset="0"/>
              </a:rPr>
              <a:t>SEGUNDO CONTROL DE UN RECIÉN NACIDO DE 7 DÍAS A MÁS, PRODUCTO DE UNA PARTO INSTITUCIONAL (CON PERMANENCIA IGUAL O MAYOR A 48 HORAS).</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y 2º casillero: considerar la atención prestacional de salud del Recién Nacido, con la respectiva codificación. </a:t>
            </a:r>
          </a:p>
          <a:p>
            <a:pPr algn="just"/>
            <a:r>
              <a:rPr lang="es-PE" sz="1100" dirty="0">
                <a:latin typeface="Franklin Gothic Medium Cond" panose="020B0606030402020204" pitchFamily="34" charset="0"/>
              </a:rPr>
              <a:t>•  En el 3º casillero el RESULTADO del tamizaje neonatal [SOLO si se cuenta con resultados positivos]</a:t>
            </a:r>
          </a:p>
          <a:p>
            <a:pPr algn="just"/>
            <a:r>
              <a:rPr lang="es-PE" sz="1100" dirty="0">
                <a:latin typeface="Franklin Gothic Medium Cond" panose="020B0606030402020204" pitchFamily="34" charset="0"/>
              </a:rPr>
              <a:t>•  En el 4º casillero se registra el segundo tamizaje neonatal para confirmación de diagnóstico, LAB 2.</a:t>
            </a:r>
          </a:p>
          <a:p>
            <a:r>
              <a:rPr lang="es-PE" sz="1100" dirty="0">
                <a:latin typeface="Franklin Gothic Medium Cond" panose="020B0606030402020204" pitchFamily="34" charset="0"/>
              </a:rPr>
              <a:t>•  En el 5º y 6º casillero registre la consejería que se brinda (no mayor a dos consejerías por control, según prioridad)</a:t>
            </a:r>
          </a:p>
          <a:p>
            <a:r>
              <a:rPr lang="es-PE" sz="1100" dirty="0">
                <a:latin typeface="Franklin Gothic Medium Cond" panose="020B0606030402020204" pitchFamily="34" charset="0"/>
              </a:rPr>
              <a:t>En el ítem: Tipo de diagnóstico marque:</a:t>
            </a:r>
          </a:p>
          <a:p>
            <a:r>
              <a:rPr lang="es-PE" sz="1100" dirty="0">
                <a:latin typeface="Franklin Gothic Medium Cond" panose="020B0606030402020204" pitchFamily="34" charset="0"/>
              </a:rPr>
              <a:t>•  En el 1º, 2º, 4º, 5º y 6º casillero se colocará SIEMPRE “D” (por ser una actividad y no un diagnóstico)</a:t>
            </a:r>
          </a:p>
          <a:p>
            <a:r>
              <a:rPr lang="es-PE" sz="1100" dirty="0">
                <a:latin typeface="Franklin Gothic Medium Cond" panose="020B0606030402020204" pitchFamily="34" charset="0"/>
              </a:rPr>
              <a:t>•  En el 3º casillero se colocará SIEMPRE “P” (por no contar con resultado confirmatorio)</a:t>
            </a:r>
            <a:endParaRPr lang="es-PE" sz="1100" dirty="0">
              <a:solidFill>
                <a:srgbClr val="000099"/>
              </a:solidFill>
              <a:latin typeface="Franklin Gothic Medium Cond" panose="020B0606030402020204" pitchFamily="34" charset="0"/>
            </a:endParaRPr>
          </a:p>
        </p:txBody>
      </p:sp>
      <p:pic>
        <p:nvPicPr>
          <p:cNvPr id="4" name="Imagen 3">
            <a:extLst>
              <a:ext uri="{FF2B5EF4-FFF2-40B4-BE49-F238E27FC236}">
                <a16:creationId xmlns:a16="http://schemas.microsoft.com/office/drawing/2014/main" id="{0D2A021B-4147-4F45-A675-740B567BF4F9}"/>
              </a:ext>
            </a:extLst>
          </p:cNvPr>
          <p:cNvPicPr>
            <a:picLocks noChangeAspect="1"/>
          </p:cNvPicPr>
          <p:nvPr/>
        </p:nvPicPr>
        <p:blipFill>
          <a:blip r:embed="rId2"/>
          <a:stretch>
            <a:fillRect/>
          </a:stretch>
        </p:blipFill>
        <p:spPr>
          <a:xfrm>
            <a:off x="358177" y="2233344"/>
            <a:ext cx="8458020" cy="2014780"/>
          </a:xfrm>
          <a:prstGeom prst="rect">
            <a:avLst/>
          </a:prstGeom>
        </p:spPr>
      </p:pic>
    </p:spTree>
    <p:extLst>
      <p:ext uri="{BB962C8B-B14F-4D97-AF65-F5344CB8AC3E}">
        <p14:creationId xmlns:p14="http://schemas.microsoft.com/office/powerpoint/2010/main" val="153169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1666" y="361063"/>
            <a:ext cx="8413844" cy="769441"/>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Lab anote:</a:t>
            </a:r>
          </a:p>
          <a:p>
            <a:pPr lvl="0" algn="just"/>
            <a:r>
              <a:rPr lang="es-PE" sz="1100" dirty="0">
                <a:solidFill>
                  <a:srgbClr val="000000"/>
                </a:solidFill>
                <a:latin typeface="Franklin Gothic Medium Cond" panose="020B0606030402020204" pitchFamily="34" charset="0"/>
              </a:rPr>
              <a:t>•  En el 2º casillero coloque el número de control de CRED.</a:t>
            </a:r>
          </a:p>
          <a:p>
            <a:pPr lvl="0" algn="just"/>
            <a:r>
              <a:rPr lang="es-PE" sz="1100" dirty="0">
                <a:solidFill>
                  <a:srgbClr val="000000"/>
                </a:solidFill>
                <a:latin typeface="Franklin Gothic Medium Cond" panose="020B0606030402020204" pitchFamily="34" charset="0"/>
              </a:rPr>
              <a:t>•  El Tamizaje neonatal: toma de muestra y Tamizaje de Hipoacusia Congénita, considera el número 1 por ser el primer tamizaje, SOLO en caso de obtener un resultado positivo o sospechoso se realizará un segundo tamizaje y se considerará Lab 2.</a:t>
            </a:r>
          </a:p>
        </p:txBody>
      </p:sp>
      <p:sp>
        <p:nvSpPr>
          <p:cNvPr id="3" name="Rectángulo 2"/>
          <p:cNvSpPr/>
          <p:nvPr/>
        </p:nvSpPr>
        <p:spPr>
          <a:xfrm>
            <a:off x="361666" y="2673890"/>
            <a:ext cx="8413844" cy="2123658"/>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En el caso que, dentro de la evaluación realizada al recién nacido en cada uno de los controles, se identifica ganancia inadecuada de peso, se registrara de la siguiente manera: </a:t>
            </a:r>
          </a:p>
          <a:p>
            <a:r>
              <a:rPr lang="es-PE" sz="1100" dirty="0">
                <a:solidFill>
                  <a:srgbClr val="000099"/>
                </a:solidFill>
                <a:latin typeface="Franklin Gothic Medium Cond" panose="020B0606030402020204" pitchFamily="34" charset="0"/>
              </a:rPr>
              <a:t>E44.0: Desnutrición proteicocalórica moderada (ausencia de ganancia de peso de 2 a menos de 3 desviaciones)</a:t>
            </a:r>
          </a:p>
          <a:p>
            <a:r>
              <a:rPr lang="es-PE" sz="1100" dirty="0">
                <a:solidFill>
                  <a:srgbClr val="000099"/>
                </a:solidFill>
                <a:latin typeface="Franklin Gothic Medium Cond" panose="020B0606030402020204" pitchFamily="34" charset="0"/>
              </a:rPr>
              <a:t>E44.1: Desnutrición proteico calórica leve (ausencia de ganancia de peso de 1 a menos de 2 desviaciones)</a:t>
            </a:r>
          </a:p>
          <a:p>
            <a:r>
              <a:rPr lang="es-PE" sz="1100" dirty="0">
                <a:solidFill>
                  <a:srgbClr val="C00000"/>
                </a:solidFill>
                <a:latin typeface="Franklin Gothic Medium Cond" panose="020B0606030402020204" pitchFamily="34" charset="0"/>
              </a:rPr>
              <a:t>EJEMPLO 3:</a:t>
            </a:r>
          </a:p>
          <a:p>
            <a:r>
              <a:rPr lang="es-PE" sz="1100" dirty="0">
                <a:solidFill>
                  <a:srgbClr val="C00000"/>
                </a:solidFill>
                <a:latin typeface="Franklin Gothic Medium Cond" panose="020B0606030402020204" pitchFamily="34" charset="0"/>
              </a:rPr>
              <a:t>TERCER CONTROL DE UN RECIÉN NACIDO.</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y 2º casillero: considerar la atención prestacional de salud del Recién Nacido, con la respectiva codificación.</a:t>
            </a:r>
          </a:p>
          <a:p>
            <a:r>
              <a:rPr lang="es-PE" sz="1100" dirty="0">
                <a:latin typeface="Franklin Gothic Medium Cond" panose="020B0606030402020204" pitchFamily="34" charset="0"/>
              </a:rPr>
              <a:t>• En el 3º y 4º casillero se registra la consejería que se brinda (no mayor a dos consejerías por control, según prioridad)</a:t>
            </a:r>
          </a:p>
          <a:p>
            <a:r>
              <a:rPr lang="es-PE" sz="1100" dirty="0">
                <a:latin typeface="Franklin Gothic Medium Cond" panose="020B0606030402020204" pitchFamily="34" charset="0"/>
              </a:rPr>
              <a:t>En el ítem: Tipo de diagnóstico marque: SIEMPRE “D” (por ser una actividad que se realizara por única vez)</a:t>
            </a:r>
          </a:p>
          <a:p>
            <a:r>
              <a:rPr lang="es-PE" sz="1100" dirty="0">
                <a:latin typeface="Franklin Gothic Medium Cond" panose="020B0606030402020204" pitchFamily="34" charset="0"/>
              </a:rPr>
              <a:t>En el ítem Lab anote:</a:t>
            </a:r>
          </a:p>
          <a:p>
            <a:r>
              <a:rPr lang="es-PE" sz="1100" dirty="0">
                <a:latin typeface="Franklin Gothic Medium Cond" panose="020B0606030402020204" pitchFamily="34" charset="0"/>
              </a:rPr>
              <a:t>• En el 2º casillero coloque el número de control de CRED.</a:t>
            </a:r>
            <a:endParaRPr lang="es-PE" sz="1100" dirty="0">
              <a:solidFill>
                <a:srgbClr val="000099"/>
              </a:solidFill>
              <a:latin typeface="Franklin Gothic Medium Cond" panose="020B0606030402020204" pitchFamily="34" charset="0"/>
            </a:endParaRPr>
          </a:p>
        </p:txBody>
      </p:sp>
      <p:pic>
        <p:nvPicPr>
          <p:cNvPr id="4" name="Imagen 3">
            <a:extLst>
              <a:ext uri="{FF2B5EF4-FFF2-40B4-BE49-F238E27FC236}">
                <a16:creationId xmlns:a16="http://schemas.microsoft.com/office/drawing/2014/main" id="{50839B56-B546-4AC4-BE19-8969B3E552AF}"/>
              </a:ext>
            </a:extLst>
          </p:cNvPr>
          <p:cNvPicPr>
            <a:picLocks noChangeAspect="1"/>
          </p:cNvPicPr>
          <p:nvPr/>
        </p:nvPicPr>
        <p:blipFill>
          <a:blip r:embed="rId2"/>
          <a:stretch>
            <a:fillRect/>
          </a:stretch>
        </p:blipFill>
        <p:spPr>
          <a:xfrm>
            <a:off x="361666" y="1081956"/>
            <a:ext cx="8420668" cy="1588576"/>
          </a:xfrm>
          <a:prstGeom prst="rect">
            <a:avLst/>
          </a:prstGeom>
        </p:spPr>
      </p:pic>
      <p:pic>
        <p:nvPicPr>
          <p:cNvPr id="5" name="Imagen 4">
            <a:extLst>
              <a:ext uri="{FF2B5EF4-FFF2-40B4-BE49-F238E27FC236}">
                <a16:creationId xmlns:a16="http://schemas.microsoft.com/office/drawing/2014/main" id="{9E26FA7B-3139-4052-B4E4-ED06747305BC}"/>
              </a:ext>
            </a:extLst>
          </p:cNvPr>
          <p:cNvPicPr>
            <a:picLocks noChangeAspect="1"/>
          </p:cNvPicPr>
          <p:nvPr/>
        </p:nvPicPr>
        <p:blipFill>
          <a:blip r:embed="rId3"/>
          <a:stretch>
            <a:fillRect/>
          </a:stretch>
        </p:blipFill>
        <p:spPr>
          <a:xfrm>
            <a:off x="361666" y="4749452"/>
            <a:ext cx="8413844" cy="1456841"/>
          </a:xfrm>
          <a:prstGeom prst="rect">
            <a:avLst/>
          </a:prstGeom>
        </p:spPr>
      </p:pic>
    </p:spTree>
    <p:extLst>
      <p:ext uri="{BB962C8B-B14F-4D97-AF65-F5344CB8AC3E}">
        <p14:creationId xmlns:p14="http://schemas.microsoft.com/office/powerpoint/2010/main" val="303585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8017" y="696089"/>
            <a:ext cx="8413846"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EJEMPLO 4:</a:t>
            </a:r>
          </a:p>
          <a:p>
            <a:pPr algn="just"/>
            <a:r>
              <a:rPr lang="es-PE" sz="1100" dirty="0">
                <a:solidFill>
                  <a:srgbClr val="C00000"/>
                </a:solidFill>
                <a:latin typeface="Franklin Gothic Medium Cond" panose="020B0606030402020204" pitchFamily="34" charset="0"/>
              </a:rPr>
              <a:t>TAMIZAJE NEONATAL EN EL CASO DE QUE ESTE SE REALICE EN UN ESPACIO EXCLUSIVO, INDEPENDIENTEMENTE DEL CONTROL DE RECIÉN NACIDO Y/O ALOJAMIENTO CONJUNTO.</a:t>
            </a:r>
          </a:p>
          <a:p>
            <a:pPr algn="just"/>
            <a:r>
              <a:rPr lang="es-PE" sz="1100" dirty="0">
                <a:solidFill>
                  <a:srgbClr val="0F8D95"/>
                </a:solidFill>
                <a:latin typeface="Franklin Gothic Medium Cond" panose="020B0606030402020204" pitchFamily="34" charset="0"/>
              </a:rPr>
              <a:t>En el ítem: Diagnóstico motivo de consulta y/o actividad de salud, anote claramente:</a:t>
            </a:r>
          </a:p>
          <a:p>
            <a:pPr algn="just"/>
            <a:r>
              <a:rPr lang="es-PE" sz="1100" dirty="0">
                <a:solidFill>
                  <a:srgbClr val="231F20"/>
                </a:solidFill>
                <a:latin typeface="Franklin Gothic Medium Cond" panose="020B0606030402020204" pitchFamily="34" charset="0"/>
              </a:rPr>
              <a:t>• En el 1º casillero registre el tamizaje neonatal metabólico – Toma de muestra  </a:t>
            </a:r>
          </a:p>
          <a:p>
            <a:pPr algn="just"/>
            <a:r>
              <a:rPr lang="es-PE" sz="1100" dirty="0">
                <a:solidFill>
                  <a:srgbClr val="231F20"/>
                </a:solidFill>
                <a:latin typeface="Franklin Gothic Medium Cond" panose="020B0606030402020204" pitchFamily="34" charset="0"/>
              </a:rPr>
              <a:t>• En el 2° casillero registre el Tamizaje de Hipoacusia congénita</a:t>
            </a:r>
          </a:p>
          <a:p>
            <a:pPr algn="just"/>
            <a:r>
              <a:rPr lang="es-PE" sz="1100" dirty="0">
                <a:solidFill>
                  <a:srgbClr val="231F20"/>
                </a:solidFill>
                <a:latin typeface="Franklin Gothic Medium Cond" panose="020B0606030402020204" pitchFamily="34" charset="0"/>
              </a:rPr>
              <a:t>• En el 3° casillero registre el Tamizaje de Catarata congénita</a:t>
            </a:r>
          </a:p>
          <a:p>
            <a:pPr algn="just"/>
            <a:r>
              <a:rPr lang="es-PE" sz="1100" dirty="0">
                <a:solidFill>
                  <a:srgbClr val="231F20"/>
                </a:solidFill>
                <a:latin typeface="Franklin Gothic Medium Cond" panose="020B0606030402020204" pitchFamily="34" charset="0"/>
              </a:rPr>
              <a:t>En el ítem: Tipo de diagnóstico marque SIEMPRE “D” </a:t>
            </a:r>
            <a:endParaRPr lang="es-PE" sz="1100" dirty="0">
              <a:latin typeface="Franklin Gothic Medium Cond" panose="020B0606030402020204" pitchFamily="34" charset="0"/>
            </a:endParaRPr>
          </a:p>
        </p:txBody>
      </p:sp>
      <p:sp>
        <p:nvSpPr>
          <p:cNvPr id="3" name="Rectángulo 2"/>
          <p:cNvSpPr/>
          <p:nvPr/>
        </p:nvSpPr>
        <p:spPr>
          <a:xfrm>
            <a:off x="348017" y="3574181"/>
            <a:ext cx="8413846" cy="2462213"/>
          </a:xfrm>
          <a:prstGeom prst="rect">
            <a:avLst/>
          </a:prstGeom>
        </p:spPr>
        <p:txBody>
          <a:bodyPr wrap="square">
            <a:spAutoFit/>
          </a:bodyPr>
          <a:lstStyle/>
          <a:p>
            <a:pPr algn="just"/>
            <a:r>
              <a:rPr lang="es-ES" sz="1100" dirty="0">
                <a:solidFill>
                  <a:srgbClr val="000099"/>
                </a:solidFill>
                <a:latin typeface="Franklin Gothic Medium Cond" panose="020B0606030402020204" pitchFamily="34" charset="0"/>
              </a:rPr>
              <a:t>Precisiones respecto al tamizaje neonatal según NTS N° 154-MINSA/2019/DGIESP:</a:t>
            </a:r>
          </a:p>
          <a:p>
            <a:pPr algn="just"/>
            <a:r>
              <a:rPr lang="es-ES" sz="1100" dirty="0">
                <a:solidFill>
                  <a:srgbClr val="000099"/>
                </a:solidFill>
                <a:latin typeface="Franklin Gothic Medium Cond" panose="020B0606030402020204" pitchFamily="34" charset="0"/>
              </a:rPr>
              <a:t>La toma de muestra para el tamizaje metabólico se realizará a partir de las 48 horas de nacido hasta los 07 días de nacido; respecto a los resultados, se consideran dos tomas de muestra (la segunda toma de muestra se realizará solo a los casos indeterminados, sospechosos y/o positivos).</a:t>
            </a:r>
          </a:p>
          <a:p>
            <a:pPr algn="just"/>
            <a:r>
              <a:rPr lang="es-ES" sz="1100" dirty="0">
                <a:solidFill>
                  <a:srgbClr val="000099"/>
                </a:solidFill>
                <a:latin typeface="Franklin Gothic Medium Cond" panose="020B0606030402020204" pitchFamily="34" charset="0"/>
              </a:rPr>
              <a:t>- El tamizaje de Hipoacusia congénita idealmente se debe realizar de las 24 a 48 horas de nacido, de no haberse realizado en estas edades, deben realizarlo hasta antes que cumpla los 30 días de nacido; si el resultado no pasa la evaluación, la prueba debe repetirse, en caso de que el resultado se mantenga, se derivará a un especialista.</a:t>
            </a:r>
          </a:p>
          <a:p>
            <a:pPr algn="just"/>
            <a:r>
              <a:rPr lang="es-ES" sz="1100" dirty="0">
                <a:solidFill>
                  <a:srgbClr val="000099"/>
                </a:solidFill>
                <a:latin typeface="Franklin Gothic Medium Cond" panose="020B0606030402020204" pitchFamily="34" charset="0"/>
              </a:rPr>
              <a:t>- En el tamizaje de catarata congénita, debe realizarse antes de dar el alta al RN, su normalidad constituye requisito para el alta hospitalaria, según lo indica la norma técnica.</a:t>
            </a:r>
          </a:p>
          <a:p>
            <a:pPr marL="171450" indent="-171450" algn="just">
              <a:buFontTx/>
              <a:buChar char="-"/>
            </a:pPr>
            <a:r>
              <a:rPr lang="es-ES" sz="1100" dirty="0">
                <a:solidFill>
                  <a:srgbClr val="000099"/>
                </a:solidFill>
                <a:latin typeface="Franklin Gothic Medium Cond" panose="020B0606030402020204" pitchFamily="34" charset="0"/>
              </a:rPr>
              <a:t>Solo en el caso excepcional, (RN producto de un parto domiciliario u otro de ser el caso) el tamizaje se realizará en un espacio diferente al espacio hospitalario.</a:t>
            </a:r>
          </a:p>
          <a:p>
            <a:pPr algn="just"/>
            <a:r>
              <a:rPr lang="es-PE" sz="1100" dirty="0">
                <a:solidFill>
                  <a:srgbClr val="C00000"/>
                </a:solidFill>
                <a:latin typeface="Franklin Gothic Medium Cond" panose="020B0606030402020204" pitchFamily="34" charset="0"/>
              </a:rPr>
              <a:t>3.2    CONSIDERACIONES GENERALES PARA EL CRED EN LA NIÑA Y NIÑO</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Control de Salud de Rutina del niño.</a:t>
            </a:r>
          </a:p>
          <a:p>
            <a:r>
              <a:rPr lang="es-PE" sz="1100" dirty="0">
                <a:latin typeface="Franklin Gothic Medium Cond" panose="020B0606030402020204" pitchFamily="34" charset="0"/>
              </a:rPr>
              <a:t>• En el 2º casillero la Atención Integral de Salud del Niño-CRED, según corresponda al grupo de edad (menor de un año, de 1 a 4 años ó de 5 a 11 años).</a:t>
            </a:r>
          </a:p>
          <a:p>
            <a:r>
              <a:rPr lang="es-PE" sz="1100" dirty="0">
                <a:latin typeface="Franklin Gothic Medium Cond" panose="020B0606030402020204" pitchFamily="34" charset="0"/>
              </a:rPr>
              <a:t>• En el 3º casillero el RESULTADO del Estado Nutricional, SÓLO si la niño o niño presentan algunos de los siguientes diagnósticos:</a:t>
            </a:r>
          </a:p>
        </p:txBody>
      </p:sp>
      <p:pic>
        <p:nvPicPr>
          <p:cNvPr id="5" name="Imagen 4">
            <a:extLst>
              <a:ext uri="{FF2B5EF4-FFF2-40B4-BE49-F238E27FC236}">
                <a16:creationId xmlns:a16="http://schemas.microsoft.com/office/drawing/2014/main" id="{58D2F689-6871-4468-86CE-6B3C1360BC14}"/>
              </a:ext>
            </a:extLst>
          </p:cNvPr>
          <p:cNvPicPr>
            <a:picLocks noChangeAspect="1"/>
          </p:cNvPicPr>
          <p:nvPr/>
        </p:nvPicPr>
        <p:blipFill>
          <a:blip r:embed="rId2"/>
          <a:stretch>
            <a:fillRect/>
          </a:stretch>
        </p:blipFill>
        <p:spPr>
          <a:xfrm>
            <a:off x="348017" y="2122140"/>
            <a:ext cx="8413846" cy="1456841"/>
          </a:xfrm>
          <a:prstGeom prst="rect">
            <a:avLst/>
          </a:prstGeom>
        </p:spPr>
      </p:pic>
    </p:spTree>
    <p:extLst>
      <p:ext uri="{BB962C8B-B14F-4D97-AF65-F5344CB8AC3E}">
        <p14:creationId xmlns:p14="http://schemas.microsoft.com/office/powerpoint/2010/main" val="238257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0722" y="1698662"/>
            <a:ext cx="8454787" cy="600164"/>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 En el 4° casillero el Tamizaje de desarrollo (interpretación y reporte).</a:t>
            </a:r>
          </a:p>
          <a:p>
            <a:r>
              <a:rPr lang="es-PE" sz="1100" dirty="0">
                <a:solidFill>
                  <a:srgbClr val="231F20"/>
                </a:solidFill>
                <a:latin typeface="Franklin Gothic Medium Cond" panose="020B0606030402020204" pitchFamily="34" charset="0"/>
              </a:rPr>
              <a:t>• En el 5° casillero el RESULTADO de la Evaluación del Desarrollo, SÓLO si la niña o niño muestra riesgo en el desarrollo (Lenguaje, Motor, Social o Cognitivo)</a:t>
            </a:r>
          </a:p>
          <a:p>
            <a:r>
              <a:rPr lang="es-PE" sz="1100" dirty="0">
                <a:latin typeface="Franklin Gothic Medium Cond" panose="020B0606030402020204" pitchFamily="34" charset="0"/>
              </a:rPr>
              <a:t>NOTA: En caso la niña o niño presentará riesgo en 2, 3 o todas las áreas se registrarán las áreas afectadas.</a:t>
            </a:r>
          </a:p>
        </p:txBody>
      </p:sp>
      <p:sp>
        <p:nvSpPr>
          <p:cNvPr id="3" name="Rectángulo 2"/>
          <p:cNvSpPr/>
          <p:nvPr/>
        </p:nvSpPr>
        <p:spPr>
          <a:xfrm>
            <a:off x="320721" y="3477950"/>
            <a:ext cx="8454787" cy="1107996"/>
          </a:xfrm>
          <a:prstGeom prst="rect">
            <a:avLst/>
          </a:prstGeom>
        </p:spPr>
        <p:txBody>
          <a:bodyPr wrap="square">
            <a:spAutoFit/>
          </a:bodyPr>
          <a:lstStyle/>
          <a:p>
            <a:pPr algn="just"/>
            <a:r>
              <a:rPr lang="es-PE" sz="1100" dirty="0">
                <a:latin typeface="Franklin Gothic Medium Cond" panose="020B0606030402020204" pitchFamily="34" charset="0"/>
              </a:rPr>
              <a:t>En el 6º casillero el Tipo de Lactancia que la niña o niño recibe, SÓLO si la niña o niño esta con </a:t>
            </a:r>
            <a:r>
              <a:rPr lang="pt-BR" sz="1100" dirty="0">
                <a:latin typeface="Franklin Gothic Medium Cond" panose="020B0606030402020204" pitchFamily="34" charset="0"/>
              </a:rPr>
              <a:t>Lactancia Materna Mixta se registrara como Lactancia Materna Interrumpida</a:t>
            </a:r>
            <a:endParaRPr lang="es-PE" sz="1100" dirty="0">
              <a:latin typeface="Franklin Gothic Medium Cond" panose="020B0606030402020204" pitchFamily="34" charset="0"/>
            </a:endParaRPr>
          </a:p>
          <a:p>
            <a:pPr algn="just"/>
            <a:r>
              <a:rPr lang="es-PE" sz="1100" dirty="0">
                <a:solidFill>
                  <a:srgbClr val="000099"/>
                </a:solidFill>
                <a:latin typeface="Franklin Gothic Medium Cond" panose="020B0606030402020204" pitchFamily="34" charset="0"/>
              </a:rPr>
              <a:t>Lactancia Materna Interrumpida: Interrumpir la continuidad de la alimentación con leche materna, lo que puede comprometer el éxito de la lactancia materna y / o el estado nutricional del bebé.</a:t>
            </a:r>
          </a:p>
          <a:p>
            <a:pPr algn="just"/>
            <a:r>
              <a:rPr lang="es-PE" sz="1100" dirty="0">
                <a:solidFill>
                  <a:srgbClr val="000099"/>
                </a:solidFill>
                <a:latin typeface="Franklin Gothic Medium Cond" panose="020B0606030402020204" pitchFamily="34" charset="0"/>
              </a:rPr>
              <a:t>Característica: Lactancia Materna no exclusiva</a:t>
            </a:r>
          </a:p>
          <a:p>
            <a:pPr algn="just"/>
            <a:r>
              <a:rPr lang="es-PE" sz="1100" dirty="0">
                <a:latin typeface="Franklin Gothic Medium Cond" panose="020B0606030402020204" pitchFamily="34" charset="0"/>
              </a:rPr>
              <a:t>• En el 7º casillero la Consejería correspondiente a los hallazgos durante la atención:</a:t>
            </a:r>
          </a:p>
        </p:txBody>
      </p:sp>
      <p:graphicFrame>
        <p:nvGraphicFramePr>
          <p:cNvPr id="7" name="Tabla 6">
            <a:extLst>
              <a:ext uri="{FF2B5EF4-FFF2-40B4-BE49-F238E27FC236}">
                <a16:creationId xmlns:a16="http://schemas.microsoft.com/office/drawing/2014/main" id="{C54D96CC-2246-48D9-8B1B-1AB92F37A2F2}"/>
              </a:ext>
            </a:extLst>
          </p:cNvPr>
          <p:cNvGraphicFramePr>
            <a:graphicFrameLocks noGrp="1"/>
          </p:cNvGraphicFramePr>
          <p:nvPr>
            <p:extLst>
              <p:ext uri="{D42A27DB-BD31-4B8C-83A1-F6EECF244321}">
                <p14:modId xmlns:p14="http://schemas.microsoft.com/office/powerpoint/2010/main" val="1592248466"/>
              </p:ext>
            </p:extLst>
          </p:nvPr>
        </p:nvGraphicFramePr>
        <p:xfrm>
          <a:off x="2013788" y="4595178"/>
          <a:ext cx="5270500" cy="1905000"/>
        </p:xfrm>
        <a:graphic>
          <a:graphicData uri="http://schemas.openxmlformats.org/drawingml/2006/table">
            <a:tbl>
              <a:tblPr/>
              <a:tblGrid>
                <a:gridCol w="4293189">
                  <a:extLst>
                    <a:ext uri="{9D8B030D-6E8A-4147-A177-3AD203B41FA5}">
                      <a16:colId xmlns:a16="http://schemas.microsoft.com/office/drawing/2014/main" val="4163741119"/>
                    </a:ext>
                  </a:extLst>
                </a:gridCol>
                <a:gridCol w="977311">
                  <a:extLst>
                    <a:ext uri="{9D8B030D-6E8A-4147-A177-3AD203B41FA5}">
                      <a16:colId xmlns:a16="http://schemas.microsoft.com/office/drawing/2014/main" val="775239257"/>
                    </a:ext>
                  </a:extLst>
                </a:gridCol>
              </a:tblGrid>
              <a:tr h="150593">
                <a:tc>
                  <a:txBody>
                    <a:bodyPr/>
                    <a:lstStyle/>
                    <a:p>
                      <a:pPr algn="ctr" fontAlgn="b"/>
                      <a:r>
                        <a:rPr lang="es-PE" sz="1000" b="0" i="0" u="none" strike="noStrike" dirty="0">
                          <a:solidFill>
                            <a:srgbClr val="FFFFFF"/>
                          </a:solidFill>
                          <a:effectLst/>
                          <a:latin typeface="Franklin Gothic Medium Cond" panose="020B0606030402020204" pitchFamily="34" charset="0"/>
                        </a:rPr>
                        <a:t>Consejería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PE" sz="1000" b="0" i="0" u="none" strike="noStrike" dirty="0">
                          <a:solidFill>
                            <a:srgbClr val="FFFFFF"/>
                          </a:solidFill>
                          <a:effectLst/>
                          <a:latin typeface="Franklin Gothic Medium Cond" panose="020B0606030402020204" pitchFamily="34" charset="0"/>
                        </a:rPr>
                        <a:t>Códigos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2581354334"/>
                  </a:ext>
                </a:extLst>
              </a:tr>
              <a:tr h="150593">
                <a:tc>
                  <a:txBody>
                    <a:bodyPr/>
                    <a:lstStyle/>
                    <a:p>
                      <a:pPr algn="l" fontAlgn="b"/>
                      <a:r>
                        <a:rPr lang="es-ES" sz="1000" b="0" i="0" u="none" strike="noStrike" dirty="0">
                          <a:effectLst/>
                          <a:latin typeface="Franklin Gothic Medium Cond" panose="020B0606030402020204" pitchFamily="34" charset="0"/>
                        </a:rPr>
                        <a:t>Consejería nutricional de niños en riesgo. </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1000" b="0" i="0" u="none" strike="noStrike" dirty="0">
                          <a:effectLst/>
                          <a:latin typeface="Franklin Gothic Medium Cond" panose="020B0606030402020204" pitchFamily="34" charset="0"/>
                        </a:rPr>
                        <a:t>99252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10387453"/>
                  </a:ext>
                </a:extLst>
              </a:tr>
              <a:tr h="150593">
                <a:tc>
                  <a:txBody>
                    <a:bodyPr/>
                    <a:lstStyle/>
                    <a:p>
                      <a:pPr algn="l" fontAlgn="b"/>
                      <a:r>
                        <a:rPr lang="es-ES" sz="1000" b="0" i="0" u="none" strike="noStrike" dirty="0">
                          <a:effectLst/>
                          <a:latin typeface="Franklin Gothic Medium Cond" panose="020B0606030402020204" pitchFamily="34" charset="0"/>
                        </a:rPr>
                        <a:t>Consejería en Lactancia Materna Exclusiva hasta los 06 meses. </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effectLst/>
                          <a:latin typeface="Franklin Gothic Medium Cond" panose="020B0606030402020204" pitchFamily="34" charset="0"/>
                        </a:rPr>
                        <a:t>99401.03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461485"/>
                  </a:ext>
                </a:extLst>
              </a:tr>
              <a:tr h="150593">
                <a:tc>
                  <a:txBody>
                    <a:bodyPr/>
                    <a:lstStyle/>
                    <a:p>
                      <a:pPr algn="l" fontAlgn="b"/>
                      <a:r>
                        <a:rPr lang="es-ES" sz="1000" b="0" i="0" u="none" strike="noStrike" dirty="0">
                          <a:effectLst/>
                          <a:latin typeface="Franklin Gothic Medium Cond" panose="020B0606030402020204" pitchFamily="34" charset="0"/>
                        </a:rPr>
                        <a:t>Consejería para la prevención de enfermedades prevalentes (EDA, IRA, entre otras).</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1000" b="0" i="0" u="none" strike="noStrike" dirty="0">
                          <a:effectLst/>
                          <a:latin typeface="Franklin Gothic Medium Cond" panose="020B0606030402020204" pitchFamily="34" charset="0"/>
                        </a:rPr>
                        <a:t>99401.12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890875673"/>
                  </a:ext>
                </a:extLst>
              </a:tr>
              <a:tr h="150593">
                <a:tc>
                  <a:txBody>
                    <a:bodyPr/>
                    <a:lstStyle/>
                    <a:p>
                      <a:pPr algn="l" fontAlgn="b"/>
                      <a:r>
                        <a:rPr lang="es-PE" sz="1000" b="0" i="0" u="none" strike="noStrike" dirty="0">
                          <a:effectLst/>
                          <a:latin typeface="Franklin Gothic Medium Cond" panose="020B0606030402020204" pitchFamily="34" charset="0"/>
                        </a:rPr>
                        <a:t>Consejería nutricional: Alimentación saludable. </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effectLst/>
                          <a:latin typeface="Franklin Gothic Medium Cond" panose="020B0606030402020204" pitchFamily="34" charset="0"/>
                        </a:rPr>
                        <a:t>99403.01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950582"/>
                  </a:ext>
                </a:extLst>
              </a:tr>
              <a:tr h="451779">
                <a:tc>
                  <a:txBody>
                    <a:bodyPr/>
                    <a:lstStyle/>
                    <a:p>
                      <a:pPr algn="l" fontAlgn="b"/>
                      <a:r>
                        <a:rPr lang="es-ES" sz="1000" b="0" i="0" u="none" strike="noStrike" dirty="0">
                          <a:effectLst/>
                          <a:latin typeface="Franklin Gothic Medium Cond" panose="020B0606030402020204" pitchFamily="34" charset="0"/>
                        </a:rPr>
                        <a:t>Consejería en medicina preventiva y/o provisión de intervenciones de reducción de factores de riesgo, proporcionados a individuo, durante aproximadamente 15 minutos (p. ej. consejería integral).</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1000" b="0" i="0" u="none" strike="noStrike" dirty="0">
                          <a:effectLst/>
                          <a:latin typeface="Franklin Gothic Medium Cond" panose="020B0606030402020204" pitchFamily="34" charset="0"/>
                        </a:rPr>
                        <a:t>99401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205020959"/>
                  </a:ext>
                </a:extLst>
              </a:tr>
              <a:tr h="451779">
                <a:tc>
                  <a:txBody>
                    <a:bodyPr/>
                    <a:lstStyle/>
                    <a:p>
                      <a:pPr algn="l" fontAlgn="b"/>
                      <a:r>
                        <a:rPr lang="es-ES" sz="1000" b="0" i="0" u="none" strike="noStrike" dirty="0">
                          <a:effectLst/>
                          <a:latin typeface="Franklin Gothic Medium Cond" panose="020B0606030402020204" pitchFamily="34" charset="0"/>
                        </a:rPr>
                        <a:t>Consejería en medicina preventiva y/o provisión de intervenciones de reducción de factores de riesgo, proporcionados a individuo, durante aproximadamente 45 minutos (p. ej. consejería nutricional)</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effectLst/>
                          <a:latin typeface="Franklin Gothic Medium Cond" panose="020B0606030402020204" pitchFamily="34" charset="0"/>
                        </a:rPr>
                        <a:t>99403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047347"/>
                  </a:ext>
                </a:extLst>
              </a:tr>
              <a:tr h="158959">
                <a:tc>
                  <a:txBody>
                    <a:bodyPr/>
                    <a:lstStyle/>
                    <a:p>
                      <a:pPr algn="l" fontAlgn="b"/>
                      <a:r>
                        <a:rPr lang="es-ES" sz="1000" b="0" i="0" u="none" strike="noStrike" dirty="0">
                          <a:effectLst/>
                          <a:latin typeface="Franklin Gothic Medium Cond" panose="020B0606030402020204" pitchFamily="34" charset="0"/>
                        </a:rPr>
                        <a:t>Consejería en pautas de crianza, buen trato, comunicación y cuidados adecuados </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1000" b="0" i="0" u="none" strike="noStrike" dirty="0">
                          <a:effectLst/>
                          <a:latin typeface="Franklin Gothic Medium Cond" panose="020B0606030402020204" pitchFamily="34" charset="0"/>
                        </a:rPr>
                        <a:t>99401.25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77173715"/>
                  </a:ext>
                </a:extLst>
              </a:tr>
            </a:tbl>
          </a:graphicData>
        </a:graphic>
      </p:graphicFrame>
      <p:graphicFrame>
        <p:nvGraphicFramePr>
          <p:cNvPr id="4" name="Tabla 3">
            <a:extLst>
              <a:ext uri="{FF2B5EF4-FFF2-40B4-BE49-F238E27FC236}">
                <a16:creationId xmlns:a16="http://schemas.microsoft.com/office/drawing/2014/main" id="{09A4B759-C447-43C2-8821-C5B82BFD0D13}"/>
              </a:ext>
            </a:extLst>
          </p:cNvPr>
          <p:cNvGraphicFramePr>
            <a:graphicFrameLocks noGrp="1"/>
          </p:cNvGraphicFramePr>
          <p:nvPr>
            <p:extLst>
              <p:ext uri="{D42A27DB-BD31-4B8C-83A1-F6EECF244321}">
                <p14:modId xmlns:p14="http://schemas.microsoft.com/office/powerpoint/2010/main" val="4147542283"/>
              </p:ext>
            </p:extLst>
          </p:nvPr>
        </p:nvGraphicFramePr>
        <p:xfrm>
          <a:off x="790341" y="336505"/>
          <a:ext cx="7137400" cy="1362986"/>
        </p:xfrm>
        <a:graphic>
          <a:graphicData uri="http://schemas.openxmlformats.org/drawingml/2006/table">
            <a:tbl>
              <a:tblPr/>
              <a:tblGrid>
                <a:gridCol w="2807377">
                  <a:extLst>
                    <a:ext uri="{9D8B030D-6E8A-4147-A177-3AD203B41FA5}">
                      <a16:colId xmlns:a16="http://schemas.microsoft.com/office/drawing/2014/main" val="148034936"/>
                    </a:ext>
                  </a:extLst>
                </a:gridCol>
                <a:gridCol w="761323">
                  <a:extLst>
                    <a:ext uri="{9D8B030D-6E8A-4147-A177-3AD203B41FA5}">
                      <a16:colId xmlns:a16="http://schemas.microsoft.com/office/drawing/2014/main" val="177643836"/>
                    </a:ext>
                  </a:extLst>
                </a:gridCol>
                <a:gridCol w="2807377">
                  <a:extLst>
                    <a:ext uri="{9D8B030D-6E8A-4147-A177-3AD203B41FA5}">
                      <a16:colId xmlns:a16="http://schemas.microsoft.com/office/drawing/2014/main" val="2759275346"/>
                    </a:ext>
                  </a:extLst>
                </a:gridCol>
                <a:gridCol w="761323">
                  <a:extLst>
                    <a:ext uri="{9D8B030D-6E8A-4147-A177-3AD203B41FA5}">
                      <a16:colId xmlns:a16="http://schemas.microsoft.com/office/drawing/2014/main" val="887399338"/>
                    </a:ext>
                  </a:extLst>
                </a:gridCol>
              </a:tblGrid>
              <a:tr h="150459">
                <a:tc>
                  <a:txBody>
                    <a:bodyPr/>
                    <a:lstStyle/>
                    <a:p>
                      <a:pPr algn="ctr" fontAlgn="ctr"/>
                      <a:r>
                        <a:rPr lang="es-PE" sz="900" b="0" i="0" u="none" strike="noStrike" dirty="0">
                          <a:solidFill>
                            <a:srgbClr val="FFFFFF"/>
                          </a:solidFill>
                          <a:effectLst/>
                          <a:latin typeface="Franklin Gothic Medium Cond" panose="020B0606030402020204" pitchFamily="34" charset="0"/>
                        </a:rPr>
                        <a:t>Estado Nutricional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00" b="0" i="0" u="none" strike="noStrike" dirty="0">
                          <a:solidFill>
                            <a:srgbClr val="FFFFFF"/>
                          </a:solidFill>
                          <a:effectLst/>
                          <a:latin typeface="Franklin Gothic Medium Cond" panose="020B0606030402020204" pitchFamily="34" charset="0"/>
                        </a:rPr>
                        <a:t>Códigos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00" b="0" i="0" u="none" strike="noStrike" dirty="0">
                          <a:solidFill>
                            <a:srgbClr val="FFFFFF"/>
                          </a:solidFill>
                          <a:effectLst/>
                          <a:latin typeface="Franklin Gothic Medium Cond" panose="020B0606030402020204" pitchFamily="34" charset="0"/>
                        </a:rPr>
                        <a:t>Estado Nutricional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00" b="0" i="0" u="none" strike="noStrike" dirty="0">
                          <a:solidFill>
                            <a:srgbClr val="FFFFFF"/>
                          </a:solidFill>
                          <a:effectLst/>
                          <a:latin typeface="Franklin Gothic Medium Cond" panose="020B0606030402020204" pitchFamily="34" charset="0"/>
                        </a:rPr>
                        <a:t>Códigos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4268570411"/>
                  </a:ext>
                </a:extLst>
              </a:tr>
              <a:tr h="300919">
                <a:tc>
                  <a:txBody>
                    <a:bodyPr/>
                    <a:lstStyle/>
                    <a:p>
                      <a:pPr algn="l" fontAlgn="ctr"/>
                      <a:r>
                        <a:rPr lang="es-ES" sz="900" b="0" i="0" u="none" strike="noStrike" dirty="0">
                          <a:effectLst/>
                          <a:latin typeface="Franklin Gothic Medium Cond" panose="020B0606030402020204" pitchFamily="34" charset="0"/>
                        </a:rPr>
                        <a:t>Estatura Alta Constitucional (Talla muy alta)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E344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s-ES" sz="900" b="0" i="0" u="none" strike="noStrike" dirty="0">
                          <a:effectLst/>
                          <a:latin typeface="Franklin Gothic Medium Cond" panose="020B0606030402020204" pitchFamily="34" charset="0"/>
                        </a:rPr>
                        <a:t>Retardo del desarrollo debido a desnutrición proteicocalórica (DCI)</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E45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579738161"/>
                  </a:ext>
                </a:extLst>
              </a:tr>
              <a:tr h="300919">
                <a:tc>
                  <a:txBody>
                    <a:bodyPr/>
                    <a:lstStyle/>
                    <a:p>
                      <a:pPr algn="l" fontAlgn="ctr"/>
                      <a:r>
                        <a:rPr lang="es-PE" sz="900" b="0" i="0" u="none" strike="noStrike" dirty="0">
                          <a:effectLst/>
                          <a:latin typeface="Franklin Gothic Medium Cond" panose="020B0606030402020204" pitchFamily="34" charset="0"/>
                        </a:rPr>
                        <a:t>Desnutrición Proteicocalorica Severa, no especiﬁcada (ausencia de ganancia de peso de por lo menos de 3 desviaciones)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E43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900" b="0" i="0" u="none" strike="noStrike" dirty="0">
                          <a:effectLst/>
                          <a:latin typeface="Franklin Gothic Medium Cond" panose="020B0606030402020204" pitchFamily="34" charset="0"/>
                        </a:rPr>
                        <a:t>Aumento anormal de peso (Sobrepeso)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R63.5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68789"/>
                  </a:ext>
                </a:extLst>
              </a:tr>
              <a:tr h="300919">
                <a:tc>
                  <a:txBody>
                    <a:bodyPr/>
                    <a:lstStyle/>
                    <a:p>
                      <a:pPr algn="l" fontAlgn="ctr"/>
                      <a:r>
                        <a:rPr lang="es-PE" sz="900" b="0" i="0" u="none" strike="noStrike" dirty="0">
                          <a:effectLst/>
                          <a:latin typeface="Franklin Gothic Medium Cond" panose="020B0606030402020204" pitchFamily="34" charset="0"/>
                        </a:rPr>
                        <a:t>Desnutrición Proteicocalorica Moderada  (ausencia de ganancia de peso de 2 a menos de 3 desviaciones)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E440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s-PE" sz="900" b="0" i="0" u="none" strike="noStrike" dirty="0">
                          <a:effectLst/>
                          <a:latin typeface="Franklin Gothic Medium Cond" panose="020B0606030402020204" pitchFamily="34" charset="0"/>
                        </a:rPr>
                        <a:t>Obesidad, no especiﬁcada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E669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873005679"/>
                  </a:ext>
                </a:extLst>
              </a:tr>
              <a:tr h="309770">
                <a:tc>
                  <a:txBody>
                    <a:bodyPr/>
                    <a:lstStyle/>
                    <a:p>
                      <a:pPr algn="l" fontAlgn="ctr"/>
                      <a:r>
                        <a:rPr lang="es-PE" sz="900" b="0" i="0" u="none" strike="noStrike" dirty="0">
                          <a:effectLst/>
                          <a:latin typeface="Franklin Gothic Medium Cond" panose="020B0606030402020204" pitchFamily="34" charset="0"/>
                        </a:rPr>
                        <a:t>Desnutrición proteicocalórica leve (ausencia de ganancia de peso de 1 a menos de 2 desviaciones)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E44.1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900" b="0" i="0" u="none" strike="noStrike" dirty="0">
                          <a:effectLst/>
                          <a:latin typeface="Franklin Gothic Medium Cond" panose="020B0606030402020204" pitchFamily="34" charset="0"/>
                        </a:rPr>
                        <a:t>Otras faltas del desarrollo ﬁsiológico normal esperado (Inadecuado peso y/o talla)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R62.8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512970"/>
                  </a:ext>
                </a:extLst>
              </a:tr>
            </a:tbl>
          </a:graphicData>
        </a:graphic>
      </p:graphicFrame>
      <p:graphicFrame>
        <p:nvGraphicFramePr>
          <p:cNvPr id="11" name="Tabla 10">
            <a:extLst>
              <a:ext uri="{FF2B5EF4-FFF2-40B4-BE49-F238E27FC236}">
                <a16:creationId xmlns:a16="http://schemas.microsoft.com/office/drawing/2014/main" id="{8D081395-7CD4-4CD6-A9B2-7A23B5E82EE0}"/>
              </a:ext>
            </a:extLst>
          </p:cNvPr>
          <p:cNvGraphicFramePr>
            <a:graphicFrameLocks noGrp="1"/>
          </p:cNvGraphicFramePr>
          <p:nvPr>
            <p:extLst>
              <p:ext uri="{D42A27DB-BD31-4B8C-83A1-F6EECF244321}">
                <p14:modId xmlns:p14="http://schemas.microsoft.com/office/powerpoint/2010/main" val="863138462"/>
              </p:ext>
            </p:extLst>
          </p:nvPr>
        </p:nvGraphicFramePr>
        <p:xfrm>
          <a:off x="2337377" y="2326929"/>
          <a:ext cx="4229100" cy="1116428"/>
        </p:xfrm>
        <a:graphic>
          <a:graphicData uri="http://schemas.openxmlformats.org/drawingml/2006/table">
            <a:tbl>
              <a:tblPr/>
              <a:tblGrid>
                <a:gridCol w="2870200">
                  <a:extLst>
                    <a:ext uri="{9D8B030D-6E8A-4147-A177-3AD203B41FA5}">
                      <a16:colId xmlns:a16="http://schemas.microsoft.com/office/drawing/2014/main" val="4206452285"/>
                    </a:ext>
                  </a:extLst>
                </a:gridCol>
                <a:gridCol w="1358900">
                  <a:extLst>
                    <a:ext uri="{9D8B030D-6E8A-4147-A177-3AD203B41FA5}">
                      <a16:colId xmlns:a16="http://schemas.microsoft.com/office/drawing/2014/main" val="3719317289"/>
                    </a:ext>
                  </a:extLst>
                </a:gridCol>
              </a:tblGrid>
              <a:tr h="167689">
                <a:tc>
                  <a:txBody>
                    <a:bodyPr/>
                    <a:lstStyle/>
                    <a:p>
                      <a:pPr algn="ctr" rtl="0" fontAlgn="ctr"/>
                      <a:r>
                        <a:rPr lang="es-ES" sz="1000" b="0" i="0" u="none" strike="noStrike">
                          <a:solidFill>
                            <a:srgbClr val="FFFFFF"/>
                          </a:solidFill>
                          <a:effectLst/>
                          <a:latin typeface="Franklin Gothic Medium Cond" panose="020B0606030402020204" pitchFamily="34" charset="0"/>
                        </a:rPr>
                        <a:t>Descripción de los Procedimientos CPMS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s-PE" sz="1000" b="0" i="0" u="none" strike="noStrike">
                          <a:solidFill>
                            <a:srgbClr val="FFFFFF"/>
                          </a:solidFill>
                          <a:effectLst/>
                          <a:latin typeface="Franklin Gothic Medium Cond" panose="020B0606030402020204" pitchFamily="34" charset="0"/>
                        </a:rPr>
                        <a:t>Código CPMS MINSA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413176236"/>
                  </a:ext>
                </a:extLst>
              </a:tr>
              <a:tr h="301840">
                <a:tc>
                  <a:txBody>
                    <a:bodyPr/>
                    <a:lstStyle/>
                    <a:p>
                      <a:pPr algn="l" rtl="0" fontAlgn="ctr"/>
                      <a:r>
                        <a:rPr lang="es-ES" sz="1000" b="0" i="0" u="none" strike="noStrike">
                          <a:solidFill>
                            <a:srgbClr val="000000"/>
                          </a:solidFill>
                          <a:effectLst/>
                          <a:latin typeface="Franklin Gothic Medium Cond" panose="020B0606030402020204" pitchFamily="34" charset="0"/>
                        </a:rPr>
                        <a:t>Tamizaje de desarrollo, con interpretación y reporte, por formato de instrumento estandarizado</a:t>
                      </a:r>
                    </a:p>
                  </a:txBody>
                  <a:tcPr marL="857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s-PE" sz="1000" b="0" i="0" u="none" strike="noStrike">
                          <a:solidFill>
                            <a:srgbClr val="000000"/>
                          </a:solidFill>
                          <a:effectLst/>
                          <a:latin typeface="Franklin Gothic Medium Cond" panose="020B0606030402020204" pitchFamily="34" charset="0"/>
                        </a:rPr>
                        <a:t>96110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624672539"/>
                  </a:ext>
                </a:extLst>
              </a:tr>
              <a:tr h="167689">
                <a:tc>
                  <a:txBody>
                    <a:bodyPr/>
                    <a:lstStyle/>
                    <a:p>
                      <a:pPr algn="ctr" rtl="0" fontAlgn="b"/>
                      <a:r>
                        <a:rPr lang="es-ES" sz="1000" b="0" i="0" u="none" strike="noStrike">
                          <a:solidFill>
                            <a:srgbClr val="FFFFFF"/>
                          </a:solidFill>
                          <a:effectLst/>
                          <a:latin typeface="Franklin Gothic Medium Cond" panose="020B0606030402020204" pitchFamily="34" charset="0"/>
                        </a:rPr>
                        <a:t>Descripción de los Diagnós�cos CIE OPS 15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s-PE" sz="1000" b="0" i="0" u="none" strike="noStrike">
                          <a:solidFill>
                            <a:srgbClr val="FFFFFF"/>
                          </a:solidFill>
                          <a:effectLst/>
                          <a:latin typeface="Franklin Gothic Medium Cond" panose="020B0606030402020204" pitchFamily="34" charset="0"/>
                        </a:rPr>
                        <a:t>Código CIE OPS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469113870"/>
                  </a:ext>
                </a:extLst>
              </a:tr>
              <a:tr h="461144">
                <a:tc>
                  <a:txBody>
                    <a:bodyPr/>
                    <a:lstStyle/>
                    <a:p>
                      <a:pPr algn="l" rtl="0" fontAlgn="b"/>
                      <a:r>
                        <a:rPr lang="es-ES" sz="1000" b="0" i="0" u="none" strike="noStrike">
                          <a:solidFill>
                            <a:srgbClr val="000000"/>
                          </a:solidFill>
                          <a:effectLst/>
                          <a:latin typeface="Franklin Gothic Medium Cond" panose="020B0606030402020204" pitchFamily="34" charset="0"/>
                        </a:rPr>
                        <a:t>Retardo del desarrollo:                                                                                           Áreas: Lenguaje (LEN), Motora (MOT), Social (SOC),                                 Coordinación (COO), Cogni va/Aprendizaje (COG)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s-PE" sz="1000" b="0" i="0" u="none" strike="noStrike" dirty="0">
                          <a:solidFill>
                            <a:srgbClr val="000000"/>
                          </a:solidFill>
                          <a:effectLst/>
                          <a:latin typeface="Franklin Gothic Medium Cond" panose="020B0606030402020204" pitchFamily="34" charset="0"/>
                        </a:rPr>
                        <a:t>R62.0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780786062"/>
                  </a:ext>
                </a:extLst>
              </a:tr>
            </a:tbl>
          </a:graphicData>
        </a:graphic>
      </p:graphicFrame>
    </p:spTree>
    <p:extLst>
      <p:ext uri="{BB962C8B-B14F-4D97-AF65-F5344CB8AC3E}">
        <p14:creationId xmlns:p14="http://schemas.microsoft.com/office/powerpoint/2010/main" val="346831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3683" y="238050"/>
            <a:ext cx="8436634" cy="3347070"/>
          </a:xfrm>
          <a:prstGeom prst="rect">
            <a:avLst/>
          </a:prstGeom>
        </p:spPr>
        <p:txBody>
          <a:bodyPr wrap="square">
            <a:spAutoFit/>
          </a:bodyPr>
          <a:lstStyle/>
          <a:p>
            <a:pPr algn="just"/>
            <a:r>
              <a:rPr lang="es-PE" sz="1100" dirty="0">
                <a:solidFill>
                  <a:srgbClr val="231F20"/>
                </a:solidFill>
                <a:latin typeface="Franklin Gothic Medium Cond" panose="020B0606030402020204" pitchFamily="34" charset="0"/>
              </a:rPr>
              <a:t>En el ítem: Tipo de diagnóstico: marque “D” para todos los casos.</a:t>
            </a:r>
          </a:p>
          <a:p>
            <a:pPr algn="just"/>
            <a:r>
              <a:rPr lang="es-PE" sz="1100" dirty="0">
                <a:solidFill>
                  <a:srgbClr val="231F20"/>
                </a:solidFill>
                <a:latin typeface="Franklin Gothic Medium Cond" panose="020B0606030402020204" pitchFamily="34" charset="0"/>
              </a:rPr>
              <a:t>En el ítem LAB anote:</a:t>
            </a:r>
          </a:p>
          <a:p>
            <a:pPr algn="just"/>
            <a:r>
              <a:rPr lang="es-PE" sz="1100" dirty="0">
                <a:solidFill>
                  <a:srgbClr val="231F20"/>
                </a:solidFill>
                <a:latin typeface="Franklin Gothic Medium Cond" panose="020B0606030402020204" pitchFamily="34" charset="0"/>
              </a:rPr>
              <a:t>• En el 2º casillero el número de Atención Integral de Salud del Niño-CRED correspondiente (1,2,3…9,10,11)</a:t>
            </a:r>
          </a:p>
          <a:p>
            <a:pPr algn="just"/>
            <a:r>
              <a:rPr lang="es-PE" sz="1100" dirty="0">
                <a:solidFill>
                  <a:srgbClr val="231F20"/>
                </a:solidFill>
                <a:latin typeface="Franklin Gothic Medium Cond" panose="020B0606030402020204" pitchFamily="34" charset="0"/>
              </a:rPr>
              <a:t>• En el 3º casillero de Evaluación Nutricional la sigla de acuerdo con el diagnóstico nutricional:</a:t>
            </a:r>
          </a:p>
          <a:p>
            <a:pPr algn="just"/>
            <a:r>
              <a:rPr lang="es-PE" sz="1100" dirty="0">
                <a:solidFill>
                  <a:srgbClr val="231F20"/>
                </a:solidFill>
                <a:latin typeface="Franklin Gothic Medium Cond" panose="020B0606030402020204" pitchFamily="34" charset="0"/>
              </a:rPr>
              <a:t>	PE = Peso para la Edad</a:t>
            </a:r>
          </a:p>
          <a:p>
            <a:pPr algn="just"/>
            <a:r>
              <a:rPr lang="es-PE" sz="1100" dirty="0">
                <a:solidFill>
                  <a:srgbClr val="231F20"/>
                </a:solidFill>
                <a:latin typeface="Franklin Gothic Medium Cond" panose="020B0606030402020204" pitchFamily="34" charset="0"/>
              </a:rPr>
              <a:t>	TP = Peso para la Talla</a:t>
            </a:r>
          </a:p>
          <a:p>
            <a:pPr algn="just"/>
            <a:r>
              <a:rPr lang="es-PE" sz="1100" dirty="0">
                <a:solidFill>
                  <a:srgbClr val="231F20"/>
                </a:solidFill>
                <a:latin typeface="Franklin Gothic Medium Cond" panose="020B0606030402020204" pitchFamily="34" charset="0"/>
              </a:rPr>
              <a:t>	TE = Talla para la Edad </a:t>
            </a:r>
          </a:p>
          <a:p>
            <a:pPr algn="just"/>
            <a:r>
              <a:rPr lang="es-PE" sz="1100" dirty="0">
                <a:solidFill>
                  <a:srgbClr val="231F20"/>
                </a:solidFill>
                <a:latin typeface="Franklin Gothic Medium Cond" panose="020B0606030402020204" pitchFamily="34" charset="0"/>
              </a:rPr>
              <a:t>• En el 5° casillero las siglas del área afectada en el Desarrollo (Lenguaje (L), Motor(M), Social (S), Cognitivo/Aprendizaje (A) o Coordinación (C))</a:t>
            </a:r>
          </a:p>
          <a:p>
            <a:pPr algn="just"/>
            <a:r>
              <a:rPr lang="es-PE" sz="1100" dirty="0">
                <a:solidFill>
                  <a:srgbClr val="231F20"/>
                </a:solidFill>
                <a:latin typeface="Franklin Gothic Medium Cond" panose="020B0606030402020204" pitchFamily="34" charset="0"/>
              </a:rPr>
              <a:t>• En el 7° casillero en número de consejería correspondiente (1, 2, 3,4…).</a:t>
            </a:r>
          </a:p>
          <a:p>
            <a:pPr algn="just">
              <a:spcBef>
                <a:spcPts val="250"/>
              </a:spcBef>
            </a:pPr>
            <a:r>
              <a:rPr lang="es-ES" sz="1100" dirty="0">
                <a:solidFill>
                  <a:srgbClr val="000099"/>
                </a:solidFill>
                <a:latin typeface="Franklin Gothic Medium Cond" panose="020B0606030402020204" pitchFamily="34" charset="0"/>
              </a:rPr>
              <a:t>En cada Control de Crecimiento y Desarrollo según la etapa de la niña o niño, se deberá iniciar el registro de la siguiente manera:</a:t>
            </a:r>
          </a:p>
          <a:p>
            <a:pPr algn="just"/>
            <a:r>
              <a:rPr lang="es-ES" sz="1100" dirty="0">
                <a:solidFill>
                  <a:srgbClr val="000099"/>
                </a:solidFill>
                <a:latin typeface="Franklin Gothic Medium Cond" panose="020B0606030402020204" pitchFamily="34" charset="0"/>
              </a:rPr>
              <a:t>En el ítem: Diagnóstico motivo de consulta y/o actividad de salud, anote claramente:</a:t>
            </a:r>
          </a:p>
          <a:p>
            <a:pPr algn="just"/>
            <a:r>
              <a:rPr lang="es-ES" sz="1100" dirty="0">
                <a:solidFill>
                  <a:srgbClr val="000099"/>
                </a:solidFill>
                <a:latin typeface="Franklin Gothic Medium Cond" panose="020B0606030402020204" pitchFamily="34" charset="0"/>
              </a:rPr>
              <a:t>• Control de salud de rutina del niño; con el código Z00.1 (para niños de 0 días hasta 4 años 11 meses 29 días) ó</a:t>
            </a:r>
          </a:p>
          <a:p>
            <a:pPr algn="just"/>
            <a:r>
              <a:rPr lang="es-ES" sz="1100" dirty="0">
                <a:solidFill>
                  <a:srgbClr val="000099"/>
                </a:solidFill>
                <a:latin typeface="Franklin Gothic Medium Cond" panose="020B0606030402020204" pitchFamily="34" charset="0"/>
              </a:rPr>
              <a:t>• Examen durante el período de crecimiento rápido en la infancia; con el código Z00.2 (para niños de 5 años a 11 años 11 meses 29 días)</a:t>
            </a:r>
          </a:p>
          <a:p>
            <a:pPr algn="just"/>
            <a:r>
              <a:rPr lang="es-ES" sz="1100" dirty="0">
                <a:solidFill>
                  <a:srgbClr val="000099"/>
                </a:solidFill>
                <a:latin typeface="Franklin Gothic Medium Cond" panose="020B0606030402020204" pitchFamily="34" charset="0"/>
              </a:rPr>
              <a:t>NOTA:</a:t>
            </a:r>
          </a:p>
          <a:p>
            <a:pPr algn="just"/>
            <a:r>
              <a:rPr lang="es-ES" sz="1100" dirty="0">
                <a:solidFill>
                  <a:srgbClr val="000099"/>
                </a:solidFill>
                <a:latin typeface="Franklin Gothic Medium Cond" panose="020B0606030402020204" pitchFamily="34" charset="0"/>
              </a:rPr>
              <a:t>SI durante el Control de Crecimiento y Desarrollo el profesional de la salud encargado de la atención detecta algún riesgo en la salud de la niña y niño que necesita ser evaluado por otro profesional deberá realizar la interconsulta con el profesional correspondiente y registrar de la siguiente manera:</a:t>
            </a:r>
          </a:p>
          <a:p>
            <a:pPr algn="just"/>
            <a:r>
              <a:rPr lang="es-ES" sz="1100" dirty="0">
                <a:solidFill>
                  <a:srgbClr val="000099"/>
                </a:solidFill>
                <a:latin typeface="Franklin Gothic Medium Cond" panose="020B0606030402020204" pitchFamily="34" charset="0"/>
              </a:rPr>
              <a:t>En el ítem: Diagnóstico motivo de consulta y/o actividad de salud, anote claramente todas las intervenciones brindadas durante el control CRED y finalmente anote:</a:t>
            </a:r>
          </a:p>
          <a:p>
            <a:pPr algn="just"/>
            <a:r>
              <a:rPr lang="es-ES" sz="1100" dirty="0">
                <a:solidFill>
                  <a:srgbClr val="000099"/>
                </a:solidFill>
                <a:latin typeface="Franklin Gothic Medium Cond" panose="020B0606030402020204" pitchFamily="34" charset="0"/>
              </a:rPr>
              <a:t>Interconsulta ambulatoria para la evaluación y manejo de un paciente nuevo o continuador; con el código 99242.</a:t>
            </a:r>
            <a:endParaRPr lang="es-PE" sz="1100" dirty="0">
              <a:solidFill>
                <a:srgbClr val="000099"/>
              </a:solidFill>
              <a:latin typeface="Franklin Gothic Medium Cond" panose="020B0606030402020204" pitchFamily="34" charset="0"/>
            </a:endParaRPr>
          </a:p>
        </p:txBody>
      </p:sp>
      <p:pic>
        <p:nvPicPr>
          <p:cNvPr id="3" name="Imagen 2">
            <a:extLst>
              <a:ext uri="{FF2B5EF4-FFF2-40B4-BE49-F238E27FC236}">
                <a16:creationId xmlns:a16="http://schemas.microsoft.com/office/drawing/2014/main" id="{50CDA392-9E55-40CC-9022-9428D9E575F4}"/>
              </a:ext>
            </a:extLst>
          </p:cNvPr>
          <p:cNvPicPr>
            <a:picLocks noChangeAspect="1"/>
          </p:cNvPicPr>
          <p:nvPr/>
        </p:nvPicPr>
        <p:blipFill>
          <a:blip r:embed="rId2"/>
          <a:stretch>
            <a:fillRect/>
          </a:stretch>
        </p:blipFill>
        <p:spPr>
          <a:xfrm>
            <a:off x="353683" y="3541990"/>
            <a:ext cx="8436634" cy="1053885"/>
          </a:xfrm>
          <a:prstGeom prst="rect">
            <a:avLst/>
          </a:prstGeom>
        </p:spPr>
      </p:pic>
      <p:sp>
        <p:nvSpPr>
          <p:cNvPr id="6" name="CuadroTexto 5">
            <a:extLst>
              <a:ext uri="{FF2B5EF4-FFF2-40B4-BE49-F238E27FC236}">
                <a16:creationId xmlns:a16="http://schemas.microsoft.com/office/drawing/2014/main" id="{A1B777B9-7088-451C-965F-2388B54F6D48}"/>
              </a:ext>
            </a:extLst>
          </p:cNvPr>
          <p:cNvSpPr txBox="1"/>
          <p:nvPr/>
        </p:nvSpPr>
        <p:spPr>
          <a:xfrm>
            <a:off x="353683" y="4552816"/>
            <a:ext cx="8436634" cy="600164"/>
          </a:xfrm>
          <a:prstGeom prst="rect">
            <a:avLst/>
          </a:prstGeom>
          <a:noFill/>
        </p:spPr>
        <p:txBody>
          <a:bodyPr wrap="square">
            <a:spAutoFit/>
          </a:bodyPr>
          <a:lstStyle/>
          <a:p>
            <a:r>
              <a:rPr lang="es-ES" sz="1100" dirty="0">
                <a:solidFill>
                  <a:srgbClr val="000099"/>
                </a:solidFill>
                <a:latin typeface="Franklin Gothic Medium Cond" panose="020B0606030402020204" pitchFamily="34" charset="0"/>
              </a:rPr>
              <a:t>RECUERDA:</a:t>
            </a:r>
          </a:p>
          <a:p>
            <a:pPr algn="just"/>
            <a:r>
              <a:rPr lang="es-ES" sz="1100" dirty="0">
                <a:solidFill>
                  <a:srgbClr val="000099"/>
                </a:solidFill>
                <a:latin typeface="Franklin Gothic Medium Cond" panose="020B0606030402020204" pitchFamily="34" charset="0"/>
              </a:rPr>
              <a:t>De corresponder un inicio o termino del Plan de Atención Integral se incorporar al registro el diagnostico, Lab y Codificación correspondiente; el mismo que se describe en la pagina 11 del presente manual.</a:t>
            </a:r>
            <a:endParaRPr lang="es-PE" sz="1100" dirty="0">
              <a:solidFill>
                <a:srgbClr val="000099"/>
              </a:solidFill>
              <a:latin typeface="Franklin Gothic Medium Cond" panose="020B0606030402020204" pitchFamily="34" charset="0"/>
            </a:endParaRPr>
          </a:p>
        </p:txBody>
      </p:sp>
    </p:spTree>
    <p:extLst>
      <p:ext uri="{BB962C8B-B14F-4D97-AF65-F5344CB8AC3E}">
        <p14:creationId xmlns:p14="http://schemas.microsoft.com/office/powerpoint/2010/main" val="280936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5D64E95-FA05-4127-B118-9CD54A5FC6C6}"/>
              </a:ext>
            </a:extLst>
          </p:cNvPr>
          <p:cNvSpPr/>
          <p:nvPr/>
        </p:nvSpPr>
        <p:spPr>
          <a:xfrm>
            <a:off x="353683" y="299171"/>
            <a:ext cx="8367623" cy="1446550"/>
          </a:xfrm>
          <a:prstGeom prst="rect">
            <a:avLst/>
          </a:prstGeom>
        </p:spPr>
        <p:txBody>
          <a:bodyPr wrap="square">
            <a:spAutoFit/>
          </a:bodyPr>
          <a:lstStyle/>
          <a:p>
            <a:pPr algn="just"/>
            <a:r>
              <a:rPr lang="es-ES" sz="1100" dirty="0">
                <a:solidFill>
                  <a:srgbClr val="C00000"/>
                </a:solidFill>
                <a:latin typeface="Franklin Gothic Medium Cond" panose="020B0606030402020204" pitchFamily="34" charset="0"/>
              </a:rPr>
              <a:t>3.2.1.  NIÑA Y NIÑO MENOR DE UN AÑO</a:t>
            </a:r>
          </a:p>
          <a:p>
            <a:pPr algn="just"/>
            <a:r>
              <a:rPr lang="es-ES" sz="1100" dirty="0">
                <a:latin typeface="Franklin Gothic Medium Cond" panose="020B0606030402020204" pitchFamily="34" charset="0"/>
              </a:rPr>
              <a:t>El Control del Crecimiento y Desarrollo es una intervención de salud que tiene como propósito vigilar el adecuado crecimiento y desarrollo de la niña y el niño. El control incluye en su proceso la valoración, diagnóstico, intervención y seguimiento: </a:t>
            </a:r>
          </a:p>
          <a:p>
            <a:pPr algn="just"/>
            <a:r>
              <a:rPr lang="es-ES" sz="1100" dirty="0">
                <a:latin typeface="Franklin Gothic Medium Cond" panose="020B0606030402020204" pitchFamily="34" charset="0"/>
              </a:rPr>
              <a:t>• Identificación de factores de riesgo individual, familiar y del entorno para el crecimiento y desarrollo del niño.</a:t>
            </a:r>
          </a:p>
          <a:p>
            <a:pPr algn="just"/>
            <a:r>
              <a:rPr lang="es-ES" sz="1100" dirty="0">
                <a:latin typeface="Franklin Gothic Medium Cond" panose="020B0606030402020204" pitchFamily="34" charset="0"/>
              </a:rPr>
              <a:t>• Examen Físico</a:t>
            </a:r>
          </a:p>
          <a:p>
            <a:pPr algn="just"/>
            <a:r>
              <a:rPr lang="es-ES" sz="1100" dirty="0">
                <a:latin typeface="Franklin Gothic Medium Cond" panose="020B0606030402020204" pitchFamily="34" charset="0"/>
              </a:rPr>
              <a:t>• Descarte de anemia a través de dosaje de hemoglobina</a:t>
            </a:r>
          </a:p>
          <a:p>
            <a:pPr algn="just"/>
            <a:r>
              <a:rPr lang="es-ES" sz="1100" dirty="0">
                <a:latin typeface="Franklin Gothic Medium Cond" panose="020B0606030402020204" pitchFamily="34" charset="0"/>
              </a:rPr>
              <a:t>• Tamizaje de violencia familiar y maltrato infantil.</a:t>
            </a:r>
          </a:p>
          <a:p>
            <a:pPr algn="just"/>
            <a:r>
              <a:rPr lang="es-ES" sz="1100" dirty="0">
                <a:latin typeface="Franklin Gothic Medium Cond" panose="020B0606030402020204" pitchFamily="34" charset="0"/>
              </a:rPr>
              <a:t>• Evaluación del crecimiento y estado nutricional</a:t>
            </a:r>
          </a:p>
        </p:txBody>
      </p:sp>
      <p:sp>
        <p:nvSpPr>
          <p:cNvPr id="3" name="Rectángulo 2">
            <a:extLst>
              <a:ext uri="{FF2B5EF4-FFF2-40B4-BE49-F238E27FC236}">
                <a16:creationId xmlns:a16="http://schemas.microsoft.com/office/drawing/2014/main" id="{28053DD6-F461-40B5-BE03-965E96FE1E83}"/>
              </a:ext>
            </a:extLst>
          </p:cNvPr>
          <p:cNvSpPr/>
          <p:nvPr/>
        </p:nvSpPr>
        <p:spPr>
          <a:xfrm>
            <a:off x="431320" y="1745721"/>
            <a:ext cx="8367623" cy="1277273"/>
          </a:xfrm>
          <a:prstGeom prst="rect">
            <a:avLst/>
          </a:prstGeom>
        </p:spPr>
        <p:txBody>
          <a:bodyPr wrap="square">
            <a:spAutoFit/>
          </a:bodyPr>
          <a:lstStyle/>
          <a:p>
            <a:pPr algn="just"/>
            <a:r>
              <a:rPr lang="es-ES" sz="1100" dirty="0">
                <a:latin typeface="Franklin Gothic Medium Cond" panose="020B0606030402020204" pitchFamily="34" charset="0"/>
              </a:rPr>
              <a:t>• Evaluación del desarrollo</a:t>
            </a:r>
          </a:p>
          <a:p>
            <a:pPr algn="just"/>
            <a:r>
              <a:rPr lang="es-ES" sz="1100" dirty="0">
                <a:latin typeface="Franklin Gothic Medium Cond" panose="020B0606030402020204" pitchFamily="34" charset="0"/>
              </a:rPr>
              <a:t>• Suplementación con micronutrientes de acuerdo con el esquema vigente.</a:t>
            </a:r>
          </a:p>
          <a:p>
            <a:pPr algn="just"/>
            <a:r>
              <a:rPr lang="es-ES" sz="1100" dirty="0">
                <a:latin typeface="Franklin Gothic Medium Cond" panose="020B0606030402020204" pitchFamily="34" charset="0"/>
              </a:rPr>
              <a:t>• Consejería de acuerdo con los hallazgos: nutrición, crecimiento, (Kit de buen crecimiento) desarrollo, cuidado y crianza de la niña y el niño.</a:t>
            </a:r>
          </a:p>
          <a:p>
            <a:pPr algn="just"/>
            <a:r>
              <a:rPr lang="es-ES" sz="1100" dirty="0">
                <a:latin typeface="Franklin Gothic Medium Cond" panose="020B0606030402020204" pitchFamily="34" charset="0"/>
              </a:rPr>
              <a:t>• Elaboración y monitoreo del plan de atención de salud individualizado.</a:t>
            </a:r>
          </a:p>
          <a:p>
            <a:pPr algn="just"/>
            <a:r>
              <a:rPr lang="es-ES" sz="1100" dirty="0">
                <a:latin typeface="Franklin Gothic Medium Cond" panose="020B0606030402020204" pitchFamily="34" charset="0"/>
              </a:rPr>
              <a:t>• La visita domiciliaria para realizar el seguimiento integral del niño.</a:t>
            </a:r>
          </a:p>
          <a:p>
            <a:pPr algn="just"/>
            <a:endParaRPr lang="es-ES" sz="1100" dirty="0">
              <a:latin typeface="Franklin Gothic Medium Cond" panose="020B0606030402020204" pitchFamily="34" charset="0"/>
            </a:endParaRPr>
          </a:p>
          <a:p>
            <a:pPr algn="just"/>
            <a:r>
              <a:rPr lang="es-ES" sz="1100" dirty="0">
                <a:solidFill>
                  <a:srgbClr val="C00000"/>
                </a:solidFill>
                <a:latin typeface="Franklin Gothic Medium Cond" panose="020B0606030402020204" pitchFamily="34" charset="0"/>
              </a:rPr>
              <a:t>PERIODICIDAD DEL CONTROL DE CRECIMIENTO Y DESARROLLO DE LA NIÑA Y NIÑO MENOR DE UN AÑO</a:t>
            </a:r>
            <a:endParaRPr lang="es-PE" sz="1100" dirty="0">
              <a:solidFill>
                <a:srgbClr val="C00000"/>
              </a:solidFill>
              <a:latin typeface="Franklin Gothic Medium Cond" panose="020B0606030402020204" pitchFamily="34" charset="0"/>
            </a:endParaRPr>
          </a:p>
        </p:txBody>
      </p:sp>
      <p:sp>
        <p:nvSpPr>
          <p:cNvPr id="4" name="Rectángulo 3">
            <a:extLst>
              <a:ext uri="{FF2B5EF4-FFF2-40B4-BE49-F238E27FC236}">
                <a16:creationId xmlns:a16="http://schemas.microsoft.com/office/drawing/2014/main" id="{5AFB3F09-FF24-47DD-AAF1-27D9579E2FB0}"/>
              </a:ext>
            </a:extLst>
          </p:cNvPr>
          <p:cNvSpPr/>
          <p:nvPr/>
        </p:nvSpPr>
        <p:spPr>
          <a:xfrm>
            <a:off x="431320" y="3369449"/>
            <a:ext cx="8367622" cy="3139321"/>
          </a:xfrm>
          <a:prstGeom prst="rect">
            <a:avLst/>
          </a:prstGeom>
        </p:spPr>
        <p:txBody>
          <a:bodyPr wrap="square">
            <a:spAutoFit/>
          </a:bodyPr>
          <a:lstStyle/>
          <a:p>
            <a:pPr algn="just"/>
            <a:r>
              <a:rPr lang="es-ES" sz="1100" dirty="0">
                <a:solidFill>
                  <a:srgbClr val="C00000"/>
                </a:solidFill>
                <a:latin typeface="Franklin Gothic Medium Cond" panose="020B0606030402020204" pitchFamily="34" charset="0"/>
              </a:rPr>
              <a:t>A. EJEMPLOS PARA LA ATENCIÓN DEL CRED EN NIÑOS Y NIÑAS DE 1 A 3 MESES</a:t>
            </a:r>
          </a:p>
          <a:p>
            <a:pPr algn="just"/>
            <a:r>
              <a:rPr lang="es-ES" sz="1100" dirty="0">
                <a:solidFill>
                  <a:srgbClr val="C00000"/>
                </a:solidFill>
                <a:latin typeface="Franklin Gothic Medium Cond" panose="020B0606030402020204" pitchFamily="34" charset="0"/>
              </a:rPr>
              <a:t>EJEMPLO 1: </a:t>
            </a:r>
          </a:p>
          <a:p>
            <a:pPr algn="just"/>
            <a:r>
              <a:rPr lang="es-ES" sz="1100" dirty="0">
                <a:solidFill>
                  <a:srgbClr val="C00000"/>
                </a:solidFill>
                <a:latin typeface="Franklin Gothic Medium Cond" panose="020B0606030402020204" pitchFamily="34" charset="0"/>
              </a:rPr>
              <a:t>Niño de 01 mes continuador; con ganancia de peso inadecuado, riesgo en el desarrollo en lo que corresponde al área motora y lenguaje; además madre manifiesta que su bebe recibe Lactancia Materna Mixta</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En el ítem: Diagnóstico motivo de consulta y/o actividad de salud, anote claramente:</a:t>
            </a:r>
          </a:p>
          <a:p>
            <a:pPr algn="just"/>
            <a:r>
              <a:rPr lang="es-ES" sz="1100" dirty="0">
                <a:latin typeface="Franklin Gothic Medium Cond" panose="020B0606030402020204" pitchFamily="34" charset="0"/>
              </a:rPr>
              <a:t>•   En el 1º casillero Control de Salud de Rutina del niño</a:t>
            </a:r>
          </a:p>
          <a:p>
            <a:pPr algn="just"/>
            <a:r>
              <a:rPr lang="es-ES" sz="1100" dirty="0">
                <a:latin typeface="Franklin Gothic Medium Cond" panose="020B0606030402020204" pitchFamily="34" charset="0"/>
              </a:rPr>
              <a:t>•   En el 2º casillero Atención Integral de Salud del Niño-CRED menor de 1 año</a:t>
            </a:r>
          </a:p>
          <a:p>
            <a:pPr algn="just"/>
            <a:r>
              <a:rPr lang="es-ES" sz="1100" dirty="0">
                <a:latin typeface="Franklin Gothic Medium Cond" panose="020B0606030402020204" pitchFamily="34" charset="0"/>
              </a:rPr>
              <a:t>•   En el 3º casillero el Resulta de la Evaluación Nutricional: Otras faltas del desarrollo fisiológico normal esperado (Inadecuado peso)</a:t>
            </a:r>
          </a:p>
          <a:p>
            <a:pPr algn="just"/>
            <a:r>
              <a:rPr lang="es-ES" sz="1100" dirty="0">
                <a:latin typeface="Franklin Gothic Medium Cond" panose="020B0606030402020204" pitchFamily="34" charset="0"/>
              </a:rPr>
              <a:t>•   En el 4 º casillero Tamizaje de desarrollo, con interpretación y reporte, por formato de instrumento estandarizado</a:t>
            </a:r>
          </a:p>
          <a:p>
            <a:pPr algn="just"/>
            <a:r>
              <a:rPr lang="es-ES" sz="1100" dirty="0">
                <a:latin typeface="Franklin Gothic Medium Cond" panose="020B0606030402020204" pitchFamily="34" charset="0"/>
              </a:rPr>
              <a:t>•   En el 5º casillero el RESULTADO de la Evaluación del Desarrollo: Retardo del desarrollo</a:t>
            </a:r>
          </a:p>
          <a:p>
            <a:pPr algn="just"/>
            <a:r>
              <a:rPr lang="es-ES" sz="1100" dirty="0">
                <a:latin typeface="Franklin Gothic Medium Cond" panose="020B0606030402020204" pitchFamily="34" charset="0"/>
              </a:rPr>
              <a:t>•   En el 6º casillero Tipo de Lactancia que la niña o niño recibe, Mixta se registrara como Lactancia Materna Interrumpida.</a:t>
            </a:r>
          </a:p>
          <a:p>
            <a:pPr algn="just"/>
            <a:r>
              <a:rPr lang="es-ES" sz="1100" dirty="0">
                <a:latin typeface="Franklin Gothic Medium Cond" panose="020B0606030402020204" pitchFamily="34" charset="0"/>
              </a:rPr>
              <a:t>•   En el 7º casillero la Consejería correspondiente </a:t>
            </a:r>
          </a:p>
          <a:p>
            <a:pPr algn="just"/>
            <a:r>
              <a:rPr lang="es-ES" sz="1100" dirty="0">
                <a:latin typeface="Franklin Gothic Medium Cond" panose="020B0606030402020204" pitchFamily="34" charset="0"/>
              </a:rPr>
              <a:t>En el ítem: Tipo de diagnóstico marque “D” para todos los casos.</a:t>
            </a:r>
          </a:p>
          <a:p>
            <a:pPr algn="just"/>
            <a:r>
              <a:rPr lang="es-ES" sz="1100" dirty="0">
                <a:latin typeface="Franklin Gothic Medium Cond" panose="020B0606030402020204" pitchFamily="34" charset="0"/>
              </a:rPr>
              <a:t> En el ítem LAB anote:</a:t>
            </a:r>
          </a:p>
          <a:p>
            <a:pPr algn="just"/>
            <a:r>
              <a:rPr lang="es-ES" sz="1100" dirty="0">
                <a:latin typeface="Franklin Gothic Medium Cond" panose="020B0606030402020204" pitchFamily="34" charset="0"/>
              </a:rPr>
              <a:t>•   En el 2º casillero el número de control CRED correspondiente “1”</a:t>
            </a:r>
          </a:p>
          <a:p>
            <a:pPr algn="just"/>
            <a:r>
              <a:rPr lang="es-ES" sz="1100" dirty="0">
                <a:latin typeface="Franklin Gothic Medium Cond" panose="020B0606030402020204" pitchFamily="34" charset="0"/>
              </a:rPr>
              <a:t>•   En el 3º casillero la sigla del indicador P/E</a:t>
            </a:r>
          </a:p>
          <a:p>
            <a:pPr algn="just"/>
            <a:r>
              <a:rPr lang="es-ES" sz="1100" dirty="0">
                <a:latin typeface="Franklin Gothic Medium Cond" panose="020B0606030402020204" pitchFamily="34" charset="0"/>
              </a:rPr>
              <a:t>•   En el 5º casillero las siglas del área afectada motora (MOT) Y lenguaje (LEN)</a:t>
            </a:r>
          </a:p>
          <a:p>
            <a:pPr algn="just"/>
            <a:r>
              <a:rPr lang="es-ES" sz="1100" dirty="0">
                <a:latin typeface="Franklin Gothic Medium Cond" panose="020B0606030402020204" pitchFamily="34" charset="0"/>
              </a:rPr>
              <a:t>•   En el 7º casillero el número de la Consejería correspondiente “1”</a:t>
            </a:r>
            <a:endParaRPr lang="es-PE" sz="1100" dirty="0">
              <a:latin typeface="Franklin Gothic Medium Cond" panose="020B0606030402020204" pitchFamily="34" charset="0"/>
            </a:endParaRPr>
          </a:p>
        </p:txBody>
      </p:sp>
      <p:graphicFrame>
        <p:nvGraphicFramePr>
          <p:cNvPr id="5" name="Tabla 4">
            <a:extLst>
              <a:ext uri="{FF2B5EF4-FFF2-40B4-BE49-F238E27FC236}">
                <a16:creationId xmlns:a16="http://schemas.microsoft.com/office/drawing/2014/main" id="{2CF7C704-9049-4580-8AEF-B8067958796A}"/>
              </a:ext>
            </a:extLst>
          </p:cNvPr>
          <p:cNvGraphicFramePr>
            <a:graphicFrameLocks noGrp="1"/>
          </p:cNvGraphicFramePr>
          <p:nvPr>
            <p:extLst>
              <p:ext uri="{D42A27DB-BD31-4B8C-83A1-F6EECF244321}">
                <p14:modId xmlns:p14="http://schemas.microsoft.com/office/powerpoint/2010/main" val="2613159603"/>
              </p:ext>
            </p:extLst>
          </p:nvPr>
        </p:nvGraphicFramePr>
        <p:xfrm>
          <a:off x="1451872" y="3022994"/>
          <a:ext cx="5207000" cy="352425"/>
        </p:xfrm>
        <a:graphic>
          <a:graphicData uri="http://schemas.openxmlformats.org/drawingml/2006/table">
            <a:tbl>
              <a:tblPr/>
              <a:tblGrid>
                <a:gridCol w="1155700">
                  <a:extLst>
                    <a:ext uri="{9D8B030D-6E8A-4147-A177-3AD203B41FA5}">
                      <a16:colId xmlns:a16="http://schemas.microsoft.com/office/drawing/2014/main" val="1610234056"/>
                    </a:ext>
                  </a:extLst>
                </a:gridCol>
                <a:gridCol w="1016000">
                  <a:extLst>
                    <a:ext uri="{9D8B030D-6E8A-4147-A177-3AD203B41FA5}">
                      <a16:colId xmlns:a16="http://schemas.microsoft.com/office/drawing/2014/main" val="3973269537"/>
                    </a:ext>
                  </a:extLst>
                </a:gridCol>
                <a:gridCol w="3035300">
                  <a:extLst>
                    <a:ext uri="{9D8B030D-6E8A-4147-A177-3AD203B41FA5}">
                      <a16:colId xmlns:a16="http://schemas.microsoft.com/office/drawing/2014/main" val="3647129058"/>
                    </a:ext>
                  </a:extLst>
                </a:gridCol>
              </a:tblGrid>
              <a:tr h="171450">
                <a:tc>
                  <a:txBody>
                    <a:bodyPr/>
                    <a:lstStyle/>
                    <a:p>
                      <a:pPr algn="ctr" fontAlgn="b"/>
                      <a:r>
                        <a:rPr lang="es-PE" sz="1000" b="0" i="0" u="none" strike="noStrike" dirty="0">
                          <a:solidFill>
                            <a:srgbClr val="FFFFFF"/>
                          </a:solidFill>
                          <a:effectLst/>
                          <a:latin typeface="Franklin Gothic Medium Cond" panose="020B0606030402020204" pitchFamily="34" charset="0"/>
                        </a:rPr>
                        <a:t>Edad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PE" sz="1000" b="0" i="0" u="none" strike="noStrike" dirty="0">
                          <a:solidFill>
                            <a:srgbClr val="FFFFFF"/>
                          </a:solidFill>
                          <a:effectLst/>
                          <a:latin typeface="Franklin Gothic Medium Cond" panose="020B0606030402020204" pitchFamily="34" charset="0"/>
                        </a:rPr>
                        <a:t>Concentración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PE" sz="1000" b="0" i="0" u="none" strike="noStrike" dirty="0">
                          <a:solidFill>
                            <a:srgbClr val="FFFFFF"/>
                          </a:solidFill>
                          <a:effectLst/>
                          <a:latin typeface="Franklin Gothic Medium Cond" panose="020B0606030402020204" pitchFamily="34" charset="0"/>
                        </a:rPr>
                        <a:t>Periodicidad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2992425434"/>
                  </a:ext>
                </a:extLst>
              </a:tr>
              <a:tr h="180975">
                <a:tc>
                  <a:txBody>
                    <a:bodyPr/>
                    <a:lstStyle/>
                    <a:p>
                      <a:pPr algn="ctr" fontAlgn="b"/>
                      <a:r>
                        <a:rPr lang="es-PE" sz="1000" b="0" i="0" u="none" strike="noStrike" dirty="0">
                          <a:effectLst/>
                          <a:latin typeface="Franklin Gothic Medium Cond" panose="020B0606030402020204" pitchFamily="34" charset="0"/>
                        </a:rPr>
                        <a:t>De 01 a 11 meses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1000" b="0" i="0" u="none" strike="noStrike" dirty="0">
                          <a:effectLst/>
                          <a:latin typeface="Franklin Gothic Medium Cond" panose="020B06060304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S" sz="1000" b="0" i="0" u="none" strike="noStrike" dirty="0">
                          <a:effectLst/>
                          <a:latin typeface="Franklin Gothic Medium Cond" panose="020B0606030402020204" pitchFamily="34" charset="0"/>
                        </a:rPr>
                        <a:t>1m, 2m, 3m, 4m, 5m, 6m, 7m, 8m, 9m, 10m y 11m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404328105"/>
                  </a:ext>
                </a:extLst>
              </a:tr>
            </a:tbl>
          </a:graphicData>
        </a:graphic>
      </p:graphicFrame>
    </p:spTree>
    <p:extLst>
      <p:ext uri="{BB962C8B-B14F-4D97-AF65-F5344CB8AC3E}">
        <p14:creationId xmlns:p14="http://schemas.microsoft.com/office/powerpoint/2010/main" val="296095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34855" y="181021"/>
            <a:ext cx="8445259" cy="2329949"/>
          </a:xfrm>
          <a:prstGeom prst="rect">
            <a:avLst/>
          </a:prstGeom>
        </p:spPr>
      </p:pic>
      <p:sp>
        <p:nvSpPr>
          <p:cNvPr id="6" name="Rectángulo 5">
            <a:extLst>
              <a:ext uri="{FF2B5EF4-FFF2-40B4-BE49-F238E27FC236}">
                <a16:creationId xmlns:a16="http://schemas.microsoft.com/office/drawing/2014/main" id="{FBE8FEE3-6AB1-4009-A993-E9A45DE5562E}"/>
              </a:ext>
            </a:extLst>
          </p:cNvPr>
          <p:cNvSpPr/>
          <p:nvPr/>
        </p:nvSpPr>
        <p:spPr>
          <a:xfrm>
            <a:off x="327800" y="2528038"/>
            <a:ext cx="8479766" cy="938719"/>
          </a:xfrm>
          <a:prstGeom prst="rect">
            <a:avLst/>
          </a:prstGeom>
        </p:spPr>
        <p:txBody>
          <a:bodyPr wrap="square">
            <a:spAutoFit/>
          </a:bodyPr>
          <a:lstStyle/>
          <a:p>
            <a:pPr algn="just"/>
            <a:r>
              <a:rPr lang="es-ES" sz="1100" dirty="0">
                <a:solidFill>
                  <a:srgbClr val="C00000"/>
                </a:solidFill>
                <a:latin typeface="Franklin Gothic Medium Cond" panose="020B0606030402020204" pitchFamily="34" charset="0"/>
              </a:rPr>
              <a:t>B.  EJEMPLOS PARA LA ATENCIÓN DEL CRED  PARA NIÑOS Y NIÑAS DE 4 Y 5 MESES</a:t>
            </a:r>
          </a:p>
          <a:p>
            <a:pPr algn="just"/>
            <a:r>
              <a:rPr lang="es-ES" sz="1100" dirty="0">
                <a:latin typeface="Franklin Gothic Medium Cond" panose="020B0606030402020204" pitchFamily="34" charset="0"/>
              </a:rPr>
              <a:t>En este grupo de edad las niñas y niños inician el Manejo Preventivo de Anemia</a:t>
            </a:r>
          </a:p>
          <a:p>
            <a:pPr algn="just"/>
            <a:r>
              <a:rPr lang="es-ES" sz="1100" dirty="0">
                <a:latin typeface="Franklin Gothic Medium Cond" panose="020B0606030402020204" pitchFamily="34" charset="0"/>
              </a:rPr>
              <a:t>•  En niñas y niños nacidos a término con adecuado peso al nacer la suplementación con gotas de Hierro Polimaltosado o Sulfato Ferroso se inicia a los 4 meses hasta cumplir los 6 meses de edad. </a:t>
            </a:r>
          </a:p>
          <a:p>
            <a:pPr algn="just"/>
            <a:r>
              <a:rPr lang="es-ES" sz="1100" dirty="0">
                <a:latin typeface="Franklin Gothic Medium Cond" panose="020B0606030402020204" pitchFamily="34" charset="0"/>
              </a:rPr>
              <a:t>•  Cuando se haya comprobado el consumo de la última entrega se registrará “TA” en el campo LAB para indicar NIÑO SUPLEMENTADO. </a:t>
            </a:r>
            <a:endParaRPr lang="es-PE" sz="1100" dirty="0">
              <a:latin typeface="Franklin Gothic Medium Cond" panose="020B0606030402020204" pitchFamily="34" charset="0"/>
            </a:endParaRPr>
          </a:p>
        </p:txBody>
      </p:sp>
      <p:sp>
        <p:nvSpPr>
          <p:cNvPr id="8" name="Rectángulo 7">
            <a:extLst>
              <a:ext uri="{FF2B5EF4-FFF2-40B4-BE49-F238E27FC236}">
                <a16:creationId xmlns:a16="http://schemas.microsoft.com/office/drawing/2014/main" id="{6156FAF2-0482-4311-908A-AF189CE6DAFB}"/>
              </a:ext>
            </a:extLst>
          </p:cNvPr>
          <p:cNvSpPr/>
          <p:nvPr/>
        </p:nvSpPr>
        <p:spPr>
          <a:xfrm>
            <a:off x="327801" y="4356895"/>
            <a:ext cx="8479765" cy="2292935"/>
          </a:xfrm>
          <a:prstGeom prst="rect">
            <a:avLst/>
          </a:prstGeom>
        </p:spPr>
        <p:txBody>
          <a:bodyPr wrap="square">
            <a:spAutoFit/>
          </a:bodyPr>
          <a:lstStyle/>
          <a:p>
            <a:pPr algn="just"/>
            <a:r>
              <a:rPr lang="es-ES" sz="1100" dirty="0">
                <a:solidFill>
                  <a:srgbClr val="C00000"/>
                </a:solidFill>
                <a:latin typeface="Franklin Gothic Medium Cond" panose="020B0606030402020204" pitchFamily="34" charset="0"/>
              </a:rPr>
              <a:t>EJEMPLO 2:</a:t>
            </a:r>
          </a:p>
          <a:p>
            <a:pPr algn="just"/>
            <a:r>
              <a:rPr lang="es-ES" sz="1100" dirty="0">
                <a:solidFill>
                  <a:srgbClr val="C00000"/>
                </a:solidFill>
                <a:latin typeface="Franklin Gothic Medium Cond" panose="020B0606030402020204" pitchFamily="34" charset="0"/>
              </a:rPr>
              <a:t>NIÑO DE 4 MESES CON CRECIMIENTO Y DESARROLLO ADECUADO PARA SU EDAD Y LACTANCIA MATERNA EXCLUSIVA.</a:t>
            </a:r>
          </a:p>
          <a:p>
            <a:pPr algn="just"/>
            <a:r>
              <a:rPr lang="es-ES" sz="1100" dirty="0">
                <a:latin typeface="Franklin Gothic Medium Cond" panose="020B0606030402020204" pitchFamily="34" charset="0"/>
              </a:rPr>
              <a:t>En el ítem: Diagnóstico motivo de consulta y/o actividad de salud, anote claramente:</a:t>
            </a:r>
          </a:p>
          <a:p>
            <a:pPr algn="just"/>
            <a:r>
              <a:rPr lang="es-ES" sz="1100" dirty="0">
                <a:latin typeface="Franklin Gothic Medium Cond" panose="020B0606030402020204" pitchFamily="34" charset="0"/>
              </a:rPr>
              <a:t>•  En el 1º casillero Control de Salud de Rutina del niño</a:t>
            </a:r>
          </a:p>
          <a:p>
            <a:pPr algn="just"/>
            <a:r>
              <a:rPr lang="es-ES" sz="1100" dirty="0">
                <a:latin typeface="Franklin Gothic Medium Cond" panose="020B0606030402020204" pitchFamily="34" charset="0"/>
              </a:rPr>
              <a:t>•  En el 2º casillero Atención Integral de Salud del Niño-CRED menor de 1 año</a:t>
            </a:r>
          </a:p>
          <a:p>
            <a:pPr algn="just"/>
            <a:r>
              <a:rPr lang="es-ES" sz="1100" dirty="0">
                <a:latin typeface="Franklin Gothic Medium Cond" panose="020B0606030402020204" pitchFamily="34" charset="0"/>
              </a:rPr>
              <a:t>• En el 3° casillero Tamizaje de desarrollo, con interpretación y reporte, por formato de instrumento estandarizado</a:t>
            </a:r>
          </a:p>
          <a:p>
            <a:pPr algn="just"/>
            <a:r>
              <a:rPr lang="es-ES" sz="1100" dirty="0">
                <a:latin typeface="Franklin Gothic Medium Cond" panose="020B0606030402020204" pitchFamily="34" charset="0"/>
              </a:rPr>
              <a:t>•  En el 4º casillero Otras medidas profilácticas; administración de Hierro: Sulfato Ferroso: SF1. ()</a:t>
            </a:r>
          </a:p>
          <a:p>
            <a:pPr algn="just"/>
            <a:r>
              <a:rPr lang="es-ES" sz="1100" dirty="0">
                <a:latin typeface="Franklin Gothic Medium Cond" panose="020B0606030402020204" pitchFamily="34" charset="0"/>
              </a:rPr>
              <a:t>•  En el 5º casillero la Consejería correspondiente </a:t>
            </a:r>
          </a:p>
          <a:p>
            <a:pPr algn="just"/>
            <a:r>
              <a:rPr lang="es-ES" sz="1100" dirty="0">
                <a:latin typeface="Franklin Gothic Medium Cond" panose="020B0606030402020204" pitchFamily="34" charset="0"/>
              </a:rPr>
              <a:t>En el ítem: Tipo de diagnóstico marque “D” para todos los casos.</a:t>
            </a:r>
          </a:p>
          <a:p>
            <a:pPr algn="just"/>
            <a:r>
              <a:rPr lang="es-ES" sz="1100" dirty="0">
                <a:latin typeface="Franklin Gothic Medium Cond" panose="020B0606030402020204" pitchFamily="34" charset="0"/>
              </a:rPr>
              <a:t>En el ítem LAB anote:</a:t>
            </a:r>
          </a:p>
          <a:p>
            <a:pPr algn="just"/>
            <a:r>
              <a:rPr lang="es-ES" sz="1100" dirty="0">
                <a:latin typeface="Franklin Gothic Medium Cond" panose="020B0606030402020204" pitchFamily="34" charset="0"/>
              </a:rPr>
              <a:t>•  En el 2º casillero el número de control CRED correspondiente “4”</a:t>
            </a:r>
          </a:p>
          <a:p>
            <a:pPr algn="just"/>
            <a:r>
              <a:rPr lang="es-ES" sz="1100" dirty="0">
                <a:latin typeface="Franklin Gothic Medium Cond" panose="020B0606030402020204" pitchFamily="34" charset="0"/>
              </a:rPr>
              <a:t>•  En el 4º casillero el número de DOSIS administrada según tipo de insumo, en el caso de Sulfato Ferroso:  “SF1”.</a:t>
            </a:r>
          </a:p>
          <a:p>
            <a:pPr algn="just"/>
            <a:r>
              <a:rPr lang="es-ES" sz="1100" dirty="0">
                <a:latin typeface="Franklin Gothic Medium Cond" panose="020B0606030402020204" pitchFamily="34" charset="0"/>
              </a:rPr>
              <a:t>• En el 5º casillero el número de la Consejería correspondiente “1”</a:t>
            </a:r>
            <a:endParaRPr lang="es-PE" sz="1100" dirty="0">
              <a:latin typeface="Franklin Gothic Medium Cond" panose="020B0606030402020204" pitchFamily="34" charset="0"/>
            </a:endParaRPr>
          </a:p>
        </p:txBody>
      </p:sp>
      <p:graphicFrame>
        <p:nvGraphicFramePr>
          <p:cNvPr id="9" name="Tabla 8">
            <a:extLst>
              <a:ext uri="{FF2B5EF4-FFF2-40B4-BE49-F238E27FC236}">
                <a16:creationId xmlns:a16="http://schemas.microsoft.com/office/drawing/2014/main" id="{132E8310-C440-4224-A7AB-D171539D9196}"/>
              </a:ext>
            </a:extLst>
          </p:cNvPr>
          <p:cNvGraphicFramePr>
            <a:graphicFrameLocks noGrp="1"/>
          </p:cNvGraphicFramePr>
          <p:nvPr>
            <p:extLst>
              <p:ext uri="{D42A27DB-BD31-4B8C-83A1-F6EECF244321}">
                <p14:modId xmlns:p14="http://schemas.microsoft.com/office/powerpoint/2010/main" val="3293249170"/>
              </p:ext>
            </p:extLst>
          </p:nvPr>
        </p:nvGraphicFramePr>
        <p:xfrm>
          <a:off x="2197700" y="3471070"/>
          <a:ext cx="4127498" cy="885825"/>
        </p:xfrm>
        <a:graphic>
          <a:graphicData uri="http://schemas.openxmlformats.org/drawingml/2006/table">
            <a:tbl>
              <a:tblPr/>
              <a:tblGrid>
                <a:gridCol w="1010816">
                  <a:extLst>
                    <a:ext uri="{9D8B030D-6E8A-4147-A177-3AD203B41FA5}">
                      <a16:colId xmlns:a16="http://schemas.microsoft.com/office/drawing/2014/main" val="807985898"/>
                    </a:ext>
                  </a:extLst>
                </a:gridCol>
                <a:gridCol w="1010816">
                  <a:extLst>
                    <a:ext uri="{9D8B030D-6E8A-4147-A177-3AD203B41FA5}">
                      <a16:colId xmlns:a16="http://schemas.microsoft.com/office/drawing/2014/main" val="137186149"/>
                    </a:ext>
                  </a:extLst>
                </a:gridCol>
                <a:gridCol w="300838">
                  <a:extLst>
                    <a:ext uri="{9D8B030D-6E8A-4147-A177-3AD203B41FA5}">
                      <a16:colId xmlns:a16="http://schemas.microsoft.com/office/drawing/2014/main" val="3291796718"/>
                    </a:ext>
                  </a:extLst>
                </a:gridCol>
                <a:gridCol w="300838">
                  <a:extLst>
                    <a:ext uri="{9D8B030D-6E8A-4147-A177-3AD203B41FA5}">
                      <a16:colId xmlns:a16="http://schemas.microsoft.com/office/drawing/2014/main" val="458711162"/>
                    </a:ext>
                  </a:extLst>
                </a:gridCol>
                <a:gridCol w="300838">
                  <a:extLst>
                    <a:ext uri="{9D8B030D-6E8A-4147-A177-3AD203B41FA5}">
                      <a16:colId xmlns:a16="http://schemas.microsoft.com/office/drawing/2014/main" val="2841624734"/>
                    </a:ext>
                  </a:extLst>
                </a:gridCol>
                <a:gridCol w="300838">
                  <a:extLst>
                    <a:ext uri="{9D8B030D-6E8A-4147-A177-3AD203B41FA5}">
                      <a16:colId xmlns:a16="http://schemas.microsoft.com/office/drawing/2014/main" val="2761697805"/>
                    </a:ext>
                  </a:extLst>
                </a:gridCol>
                <a:gridCol w="300838">
                  <a:extLst>
                    <a:ext uri="{9D8B030D-6E8A-4147-A177-3AD203B41FA5}">
                      <a16:colId xmlns:a16="http://schemas.microsoft.com/office/drawing/2014/main" val="2150454048"/>
                    </a:ext>
                  </a:extLst>
                </a:gridCol>
                <a:gridCol w="300838">
                  <a:extLst>
                    <a:ext uri="{9D8B030D-6E8A-4147-A177-3AD203B41FA5}">
                      <a16:colId xmlns:a16="http://schemas.microsoft.com/office/drawing/2014/main" val="3655485493"/>
                    </a:ext>
                  </a:extLst>
                </a:gridCol>
                <a:gridCol w="300838">
                  <a:extLst>
                    <a:ext uri="{9D8B030D-6E8A-4147-A177-3AD203B41FA5}">
                      <a16:colId xmlns:a16="http://schemas.microsoft.com/office/drawing/2014/main" val="4056340534"/>
                    </a:ext>
                  </a:extLst>
                </a:gridCol>
              </a:tblGrid>
              <a:tr h="171450">
                <a:tc>
                  <a:txBody>
                    <a:bodyPr/>
                    <a:lstStyle/>
                    <a:p>
                      <a:pPr algn="l" fontAlgn="b"/>
                      <a:r>
                        <a:rPr lang="es-PE" sz="1000" b="0" i="0" u="none" strike="noStrike" dirty="0">
                          <a:effectLst/>
                          <a:latin typeface="Franklin Gothic Medium Cond" panose="020B0606030402020204" pitchFamily="34" charset="0"/>
                        </a:rPr>
                        <a:t>Nacimiento</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s-PE" sz="1000" b="0" i="0" u="none" strike="noStrike" dirty="0">
                          <a:effectLst/>
                          <a:latin typeface="Franklin Gothic Medium Cond" panose="020B0606030402020204" pitchFamily="34" charset="0"/>
                        </a:rPr>
                        <a:t>Edades en Meses</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1000" b="0" i="0" u="none" strike="noStrike" dirty="0">
                          <a:effectLst/>
                          <a:latin typeface="Franklin Gothic Medium Cond" panose="020B06060304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1000" b="0" i="0" u="none" strike="noStrike" dirty="0">
                          <a:effectLst/>
                          <a:latin typeface="Franklin Gothic Medium Cond" panose="020B06060304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1000" b="0" i="0" u="none" strike="noStrike" dirty="0">
                          <a:effectLst/>
                          <a:latin typeface="Franklin Gothic Medium Cond" panose="020B06060304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1000" b="0" i="0" u="none" strike="noStrike" dirty="0">
                          <a:effectLst/>
                          <a:latin typeface="Franklin Gothic Medium Cond" panose="020B06060304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1000" b="0" i="0" u="none" strike="noStrike" dirty="0">
                          <a:effectLst/>
                          <a:latin typeface="Franklin Gothic Medium Cond" panose="020B06060304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1000" b="0" i="0" u="none" strike="noStrike" dirty="0">
                          <a:effectLst/>
                          <a:latin typeface="Franklin Gothic Medium Cond" panose="020B06060304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1000" b="0" i="0" u="none" strike="noStrike" dirty="0">
                          <a:effectLst/>
                          <a:latin typeface="Franklin Gothic Medium Cond" panose="020B06060304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154272978"/>
                  </a:ext>
                </a:extLst>
              </a:tr>
              <a:tr h="371475">
                <a:tc rowSpan="2">
                  <a:txBody>
                    <a:bodyPr/>
                    <a:lstStyle/>
                    <a:p>
                      <a:pPr algn="l" fontAlgn="ctr"/>
                      <a:r>
                        <a:rPr lang="es-ES" sz="1000" b="0" i="0" u="none" strike="noStrike" dirty="0">
                          <a:effectLst/>
                          <a:latin typeface="Franklin Gothic Medium Cond" panose="020B0606030402020204" pitchFamily="34" charset="0"/>
                        </a:rPr>
                        <a:t>Nacido a Termino con el Peso Normal al Nacer</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s-PE" sz="1000" b="0" i="0" u="none" strike="noStrike" dirty="0">
                          <a:effectLst/>
                          <a:latin typeface="Franklin Gothic Medium Cond" panose="020B0606030402020204" pitchFamily="34" charset="0"/>
                        </a:rPr>
                        <a:t>Gotas de Sulfato Ferroso</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SF1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s-PE" sz="1000" b="0" i="0" u="none" strike="noStrike" dirty="0">
                          <a:effectLst/>
                          <a:latin typeface="Franklin Gothic Medium Cond" panose="020B0606030402020204" pitchFamily="34" charset="0"/>
                        </a:rPr>
                        <a:t>SF2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s-PE" sz="1000" b="0" i="0" u="none" strike="noStrike" dirty="0">
                          <a:solidFill>
                            <a:srgbClr val="C00000"/>
                          </a:solidFill>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311119321"/>
                  </a:ext>
                </a:extLst>
              </a:tr>
              <a:tr h="342900">
                <a:tc vMerge="1">
                  <a:txBody>
                    <a:bodyPr/>
                    <a:lstStyle/>
                    <a:p>
                      <a:endParaRPr lang="es-PE"/>
                    </a:p>
                  </a:txBody>
                  <a:tcPr/>
                </a:tc>
                <a:tc>
                  <a:txBody>
                    <a:bodyPr/>
                    <a:lstStyle/>
                    <a:p>
                      <a:pPr algn="l" fontAlgn="b"/>
                      <a:r>
                        <a:rPr lang="es-PE" sz="1000" b="0" i="0" u="none" strike="noStrike" dirty="0">
                          <a:effectLst/>
                          <a:latin typeface="Franklin Gothic Medium Cond" panose="020B0606030402020204" pitchFamily="34" charset="0"/>
                        </a:rPr>
                        <a:t>Gotas de Hierro Polimaltosado</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PE" sz="1000" b="0" i="0" u="none" strike="noStrike" dirty="0">
                          <a:effectLst/>
                          <a:latin typeface="Franklin Gothic Medium Cond" panose="020B0606030402020204" pitchFamily="34" charset="0"/>
                        </a:rPr>
                        <a:t>P01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endParaRPr lang="es-PE"/>
                    </a:p>
                  </a:txBody>
                  <a:tcPr/>
                </a:tc>
                <a:tc>
                  <a:txBody>
                    <a:bodyPr/>
                    <a:lstStyle/>
                    <a:p>
                      <a:pPr algn="ctr" fontAlgn="ctr"/>
                      <a:r>
                        <a:rPr lang="es-PE" sz="1000" b="0" i="0" u="none" strike="noStrike" dirty="0">
                          <a:solidFill>
                            <a:srgbClr val="C00000"/>
                          </a:solidFill>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880213635"/>
                  </a:ext>
                </a:extLst>
              </a:tr>
            </a:tbl>
          </a:graphicData>
        </a:graphic>
      </p:graphicFrame>
    </p:spTree>
    <p:extLst>
      <p:ext uri="{BB962C8B-B14F-4D97-AF65-F5344CB8AC3E}">
        <p14:creationId xmlns:p14="http://schemas.microsoft.com/office/powerpoint/2010/main" val="170540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81C7C44-CD56-4B50-9153-557BB333DE7B}"/>
              </a:ext>
            </a:extLst>
          </p:cNvPr>
          <p:cNvSpPr/>
          <p:nvPr/>
        </p:nvSpPr>
        <p:spPr>
          <a:xfrm>
            <a:off x="341851" y="505122"/>
            <a:ext cx="8460297" cy="5847755"/>
          </a:xfrm>
          <a:prstGeom prst="rect">
            <a:avLst/>
          </a:prstGeom>
        </p:spPr>
        <p:txBody>
          <a:bodyPr wrap="square">
            <a:spAutoFit/>
          </a:bodyPr>
          <a:lstStyle/>
          <a:p>
            <a:pPr algn="just"/>
            <a:r>
              <a:rPr lang="es-ES" sz="1100" dirty="0">
                <a:solidFill>
                  <a:srgbClr val="C00000"/>
                </a:solidFill>
                <a:latin typeface="Franklin Gothic Medium Cond" panose="020B0606030402020204" pitchFamily="34" charset="0"/>
              </a:rPr>
              <a:t>I.  INSTRUCCIONES GENERALES PARA EL REGISTRO Y CODIFICACIÓN DE LAS ACTIVIDADES DE LA ETAPA DE VIDA NIÑO</a:t>
            </a:r>
          </a:p>
          <a:p>
            <a:pPr algn="just"/>
            <a:r>
              <a:rPr lang="es-ES" sz="1100" dirty="0">
                <a:latin typeface="Franklin Gothic Medium Cond" panose="020B0606030402020204" pitchFamily="34" charset="0"/>
              </a:rPr>
              <a:t>El  registro de los datos generales se hace siguiendo las indicaciones pertinentes y no presenta características especiales.</a:t>
            </a:r>
          </a:p>
          <a:p>
            <a:pPr algn="just"/>
            <a:r>
              <a:rPr lang="es-ES" sz="1100" dirty="0">
                <a:latin typeface="Franklin Gothic Medium Cond" panose="020B0606030402020204" pitchFamily="34" charset="0"/>
              </a:rPr>
              <a:t>Los ítems diagnóstico motivo de consulta, tipo de diagnóstico y Lab presentan algunas particularidades que se revisará en detalle a continuación.</a:t>
            </a:r>
          </a:p>
          <a:p>
            <a:pPr algn="just"/>
            <a:r>
              <a:rPr lang="es-ES" sz="1100" dirty="0">
                <a:solidFill>
                  <a:srgbClr val="C00000"/>
                </a:solidFill>
                <a:latin typeface="Franklin Gothic Medium Cond" panose="020B0606030402020204" pitchFamily="34" charset="0"/>
              </a:rPr>
              <a:t>1.1  ATENCIÓN DE SALUD</a:t>
            </a:r>
          </a:p>
          <a:p>
            <a:pPr algn="just"/>
            <a:r>
              <a:rPr lang="es-ES" sz="1100" dirty="0">
                <a:latin typeface="Franklin Gothic Medium Cond" panose="020B0606030402020204" pitchFamily="34" charset="0"/>
              </a:rPr>
              <a:t>Los ítems referidos al día, historia clínica, DNI, financiador, distrito de procedencia, pertenencia étnica, edad, sexo, establecimiento y UPS se registran siguiendo las indicaciones planteadas en el capítulo de Aspectos Generales del presente Documento Técnico.</a:t>
            </a:r>
          </a:p>
          <a:p>
            <a:pPr algn="just"/>
            <a:r>
              <a:rPr lang="es-ES" sz="1100" dirty="0">
                <a:solidFill>
                  <a:srgbClr val="C00000"/>
                </a:solidFill>
                <a:latin typeface="Franklin Gothic Medium Cond" panose="020B0606030402020204" pitchFamily="34" charset="0"/>
              </a:rPr>
              <a:t>ATENCIÓN DE SALUD DEL RECIEN NACIDO</a:t>
            </a:r>
          </a:p>
          <a:p>
            <a:pPr algn="just"/>
            <a:r>
              <a:rPr lang="es-ES" sz="1100" dirty="0">
                <a:latin typeface="Franklin Gothic Medium Cond" panose="020B0606030402020204" pitchFamily="34" charset="0"/>
              </a:rPr>
              <a:t>Son actividades que se inician en sala de partos y alojamiento conjunto dentro del espacio  intrahospitalario y continúan en los consultorios de CRED del recién nacido y visita domiciliaria, estas dos primeras actividades que no se realizan en consultorio externo, pero, por su importancia como indicador dentro de la atención integral del recién nacido se hace obligatoria su inclusión en el registro HIS</a:t>
            </a:r>
          </a:p>
          <a:p>
            <a:pPr algn="just"/>
            <a:r>
              <a:rPr lang="es-ES" sz="1100" dirty="0">
                <a:solidFill>
                  <a:srgbClr val="0033CC"/>
                </a:solidFill>
                <a:latin typeface="Franklin Gothic Medium Cond" panose="020B0606030402020204" pitchFamily="34" charset="0"/>
              </a:rPr>
              <a:t>Respecto al financiador, para la etapa de vida niño solo se deben consignar 1=Usuario, 2=Seguro Integral (SIS), 10=Otros y 11=Exonerados (niños y niñas que no son SIS y no pagan, exonerados por servicio social); eventualmente 3=ESSALUD en el ámbito donde se realice el proceso de intercambio prestacional y 9=Privados si el establecimiento de Salud cuenta con algún convenio de carácter privado con alguna institución de la jurisdicción.</a:t>
            </a:r>
          </a:p>
          <a:p>
            <a:pPr algn="just"/>
            <a:r>
              <a:rPr lang="es-ES" sz="1100" dirty="0">
                <a:latin typeface="Franklin Gothic Medium Cond" panose="020B0606030402020204" pitchFamily="34" charset="0"/>
              </a:rPr>
              <a:t>En el ítem: Tipo de diagnóstico se debe tener en cuenta las siguientes consideraciones al momento de registrar: Marcar con un aspa (X).</a:t>
            </a:r>
          </a:p>
          <a:p>
            <a:pPr algn="just"/>
            <a:r>
              <a:rPr lang="es-ES" sz="1100" dirty="0">
                <a:solidFill>
                  <a:srgbClr val="C00000"/>
                </a:solidFill>
                <a:latin typeface="Franklin Gothic Medium Cond" panose="020B0606030402020204" pitchFamily="34" charset="0"/>
              </a:rPr>
              <a:t>P:</a:t>
            </a:r>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(Diagnóstico Presuntivo) </a:t>
            </a:r>
            <a:r>
              <a:rPr lang="es-ES" sz="1100" dirty="0">
                <a:latin typeface="Franklin Gothic Medium Cond" panose="020B0606030402020204" pitchFamily="34" charset="0"/>
              </a:rPr>
              <a:t>Únicamente cuando no existe certeza del diagnóstico y/o éste requiere de algún resultado de Laboratorio, su carácter es provisional.</a:t>
            </a:r>
          </a:p>
          <a:p>
            <a:pPr algn="just"/>
            <a:r>
              <a:rPr lang="es-ES" sz="1100" dirty="0">
                <a:solidFill>
                  <a:srgbClr val="C00000"/>
                </a:solidFill>
                <a:latin typeface="Franklin Gothic Medium Cond" panose="020B0606030402020204" pitchFamily="34" charset="0"/>
              </a:rPr>
              <a:t>D:</a:t>
            </a:r>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(Diagnóstico Definitivo) </a:t>
            </a:r>
            <a:r>
              <a:rPr lang="es-ES" sz="1100" dirty="0">
                <a:latin typeface="Franklin Gothic Medium Cond" panose="020B0606030402020204" pitchFamily="34" charset="0"/>
              </a:rPr>
              <a:t>Cuando se tiene certeza del diagnóstico por evaluación clínica y/o por  exámenes auxiliares y debe ser escrito una sola vez para el mismo evento (episodio de la enfermedad cuando se trate de enfermedades agudas y solo una vez para el caso de enfermedades crónicas) en un mismo paciente.</a:t>
            </a:r>
          </a:p>
          <a:p>
            <a:pPr algn="just"/>
            <a:r>
              <a:rPr lang="es-ES" sz="1100" dirty="0">
                <a:solidFill>
                  <a:srgbClr val="C00000"/>
                </a:solidFill>
                <a:latin typeface="Franklin Gothic Medium Cond" panose="020B0606030402020204" pitchFamily="34" charset="0"/>
              </a:rPr>
              <a:t>R:</a:t>
            </a:r>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(Diagnóstico Repetido) </a:t>
            </a:r>
            <a:r>
              <a:rPr lang="es-ES" sz="1100" dirty="0">
                <a:latin typeface="Franklin Gothic Medium Cond" panose="020B0606030402020204" pitchFamily="34" charset="0"/>
              </a:rPr>
              <a:t>Cuando la persona vuelve a ser atendido para el seguimiento de un mismo episodio o evento de la enfermedad en cualquier otra oportunidad posterior a aquella en que estableció el diagnóstico definitivo.  </a:t>
            </a:r>
          </a:p>
          <a:p>
            <a:pPr algn="just"/>
            <a:r>
              <a:rPr lang="es-ES" sz="1100" dirty="0">
                <a:latin typeface="Franklin Gothic Medium Cond" panose="020B0606030402020204" pitchFamily="34" charset="0"/>
              </a:rPr>
              <a:t>Si son más de tres diagnósticos, anote en el siguiente registro y trace una línea oblicua desde el ítem día hasta el de servicio y deje en blanco.</a:t>
            </a:r>
          </a:p>
          <a:p>
            <a:pPr algn="just"/>
            <a:r>
              <a:rPr lang="es-ES" sz="1100" dirty="0">
                <a:latin typeface="Franklin Gothic Medium Cond" panose="020B0606030402020204" pitchFamily="34" charset="0"/>
              </a:rPr>
              <a:t>Los ítems diagnóstico motivo de consulta, tipo de diagnóstico y Lab presentan algunas particularidades que se revisará en detalle a continuación.</a:t>
            </a:r>
          </a:p>
          <a:p>
            <a:pPr algn="just"/>
            <a:r>
              <a:rPr lang="es-ES" sz="1100" dirty="0">
                <a:solidFill>
                  <a:srgbClr val="C00000"/>
                </a:solidFill>
                <a:latin typeface="Franklin Gothic Medium Cond" panose="020B0606030402020204" pitchFamily="34" charset="0"/>
              </a:rPr>
              <a:t>1.2 DATOS ESPECIFICOS</a:t>
            </a:r>
          </a:p>
          <a:p>
            <a:pPr algn="just"/>
            <a:r>
              <a:rPr lang="es-ES" sz="1100" dirty="0">
                <a:latin typeface="Franklin Gothic Medium Cond" panose="020B0606030402020204" pitchFamily="34" charset="0"/>
              </a:rPr>
              <a:t>Son datos particulares a cada atención y/o actividad de salud, que cambian de acuerdo con las características individuales de cada uno de los pacientes en el caso de las atenciones; o de los grupos de pacientes en las actividades de salud.</a:t>
            </a:r>
          </a:p>
          <a:p>
            <a:pPr algn="just"/>
            <a:r>
              <a:rPr lang="es-ES" sz="1100" dirty="0">
                <a:latin typeface="Franklin Gothic Medium Cond" panose="020B0606030402020204" pitchFamily="34" charset="0"/>
              </a:rPr>
              <a:t>Ejemplo:</a:t>
            </a:r>
          </a:p>
          <a:p>
            <a:pPr algn="just"/>
            <a:r>
              <a:rPr lang="es-ES" sz="1100" dirty="0">
                <a:latin typeface="Franklin Gothic Medium Cond" panose="020B0606030402020204" pitchFamily="34" charset="0"/>
              </a:rPr>
              <a:t>En una Atención: Marque “X” en la letra que define la condición del paciente respecto al establecimiento:</a:t>
            </a:r>
          </a:p>
          <a:p>
            <a:pPr algn="just"/>
            <a:r>
              <a:rPr lang="es-ES" sz="1100" dirty="0">
                <a:solidFill>
                  <a:srgbClr val="C00000"/>
                </a:solidFill>
                <a:latin typeface="Franklin Gothic Medium Cond" panose="020B0606030402020204" pitchFamily="34" charset="0"/>
              </a:rPr>
              <a:t>• Nuevo (N): </a:t>
            </a:r>
            <a:r>
              <a:rPr lang="es-ES" sz="1100" dirty="0">
                <a:latin typeface="Franklin Gothic Medium Cond" panose="020B0606030402020204" pitchFamily="34" charset="0"/>
              </a:rPr>
              <a:t>Es la persona que por primera vez en su vida acude a solicitar atención de salud en el establecimiento de salud.</a:t>
            </a:r>
          </a:p>
          <a:p>
            <a:pPr algn="just"/>
            <a:r>
              <a:rPr lang="es-ES" sz="1100" dirty="0">
                <a:solidFill>
                  <a:srgbClr val="C00000"/>
                </a:solidFill>
                <a:latin typeface="Franklin Gothic Medium Cond" panose="020B0606030402020204" pitchFamily="34" charset="0"/>
              </a:rPr>
              <a:t>• Continuador (C):</a:t>
            </a:r>
            <a:r>
              <a:rPr lang="es-ES" sz="1100" dirty="0">
                <a:latin typeface="Franklin Gothic Medium Cond" panose="020B0606030402020204" pitchFamily="34" charset="0"/>
              </a:rPr>
              <a:t> Es aquella persona que acude a atenderse en el establecimiento por segunda o más veces en el año.</a:t>
            </a:r>
          </a:p>
          <a:p>
            <a:pPr algn="just"/>
            <a:r>
              <a:rPr lang="es-ES" sz="1100" dirty="0">
                <a:solidFill>
                  <a:srgbClr val="C00000"/>
                </a:solidFill>
                <a:latin typeface="Franklin Gothic Medium Cond" panose="020B0606030402020204" pitchFamily="34" charset="0"/>
              </a:rPr>
              <a:t>• Reingreso (R): </a:t>
            </a:r>
            <a:r>
              <a:rPr lang="es-ES" sz="1100" dirty="0">
                <a:latin typeface="Franklin Gothic Medium Cond" panose="020B0606030402020204" pitchFamily="34" charset="0"/>
              </a:rPr>
              <a:t>Es la persona que acude por primera vez en el año al establecimiento, pero ya ha sido atendida anteriormente en el establecimiento de salud en años anteriores.</a:t>
            </a:r>
          </a:p>
          <a:p>
            <a:pPr algn="just"/>
            <a:r>
              <a:rPr lang="es-ES" sz="1100" dirty="0">
                <a:latin typeface="Franklin Gothic Medium Cond" panose="020B0606030402020204" pitchFamily="34" charset="0"/>
              </a:rPr>
              <a:t>En una Atención: Marque “X” en la letra que define la condición del paciente respecto al servicio:</a:t>
            </a:r>
          </a:p>
          <a:p>
            <a:pPr algn="just"/>
            <a:r>
              <a:rPr lang="es-ES" sz="1100" dirty="0">
                <a:solidFill>
                  <a:srgbClr val="C00000"/>
                </a:solidFill>
                <a:latin typeface="Franklin Gothic Medium Cond" panose="020B0606030402020204" pitchFamily="34" charset="0"/>
              </a:rPr>
              <a:t>• Nuevo (N): </a:t>
            </a:r>
            <a:r>
              <a:rPr lang="es-ES" sz="1100" dirty="0">
                <a:latin typeface="Franklin Gothic Medium Cond" panose="020B0606030402020204" pitchFamily="34" charset="0"/>
              </a:rPr>
              <a:t>Es la persona que por primera vez en su vida acude a solicitar atención de salud en el servicio. </a:t>
            </a:r>
          </a:p>
          <a:p>
            <a:pPr algn="just"/>
            <a:r>
              <a:rPr lang="es-ES" sz="1100" dirty="0">
                <a:solidFill>
                  <a:srgbClr val="C00000"/>
                </a:solidFill>
                <a:latin typeface="Franklin Gothic Medium Cond" panose="020B0606030402020204" pitchFamily="34" charset="0"/>
              </a:rPr>
              <a:t>• Continuador (C):</a:t>
            </a:r>
            <a:r>
              <a:rPr lang="es-ES" sz="1100" dirty="0">
                <a:latin typeface="Franklin Gothic Medium Cond" panose="020B0606030402020204" pitchFamily="34" charset="0"/>
              </a:rPr>
              <a:t> Es aquella persona que acude a atenderse en el servicio por segunda o más veces en el año. </a:t>
            </a:r>
          </a:p>
          <a:p>
            <a:pPr algn="just"/>
            <a:r>
              <a:rPr lang="es-ES" sz="1100" dirty="0">
                <a:solidFill>
                  <a:srgbClr val="C00000"/>
                </a:solidFill>
                <a:latin typeface="Franklin Gothic Medium Cond" panose="020B0606030402020204" pitchFamily="34" charset="0"/>
              </a:rPr>
              <a:t>• Reingreso (R): </a:t>
            </a:r>
            <a:r>
              <a:rPr lang="es-ES" sz="1100" dirty="0">
                <a:latin typeface="Franklin Gothic Medium Cond" panose="020B0606030402020204" pitchFamily="34" charset="0"/>
              </a:rPr>
              <a:t>Es la persona que acude por primera vez en el año al servicio, pero ya ha sido atendida anteriormente en el servicio de salud en años anteriores.</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21731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69E5CCE-603E-449E-8A20-51FFCC931097}"/>
              </a:ext>
            </a:extLst>
          </p:cNvPr>
          <p:cNvSpPr/>
          <p:nvPr/>
        </p:nvSpPr>
        <p:spPr>
          <a:xfrm>
            <a:off x="327799" y="2036511"/>
            <a:ext cx="8479764" cy="261610"/>
          </a:xfrm>
          <a:prstGeom prst="rect">
            <a:avLst/>
          </a:prstGeom>
        </p:spPr>
        <p:txBody>
          <a:bodyPr wrap="square">
            <a:spAutoFit/>
          </a:bodyPr>
          <a:lstStyle/>
          <a:p>
            <a:pPr lvl="0" algn="ctr"/>
            <a:r>
              <a:rPr lang="es-ES" sz="1100" dirty="0">
                <a:solidFill>
                  <a:srgbClr val="000099"/>
                </a:solidFill>
                <a:latin typeface="Franklin Gothic Medium Cond" panose="020B0606030402020204" pitchFamily="34" charset="0"/>
              </a:rPr>
              <a:t>NOTA: Si la niña o niño viene recibiendo Lactancia Materna Exclusiva NO se realizará el registro; SÓLO se registrará si la Lactancia fue interrumpida.</a:t>
            </a:r>
          </a:p>
        </p:txBody>
      </p:sp>
      <p:sp>
        <p:nvSpPr>
          <p:cNvPr id="7" name="Rectángulo 6"/>
          <p:cNvSpPr/>
          <p:nvPr/>
        </p:nvSpPr>
        <p:spPr>
          <a:xfrm>
            <a:off x="319163" y="2246605"/>
            <a:ext cx="8488400" cy="769441"/>
          </a:xfrm>
          <a:prstGeom prst="rect">
            <a:avLst/>
          </a:prstGeom>
        </p:spPr>
        <p:txBody>
          <a:bodyPr wrap="square">
            <a:spAutoFit/>
          </a:bodyPr>
          <a:lstStyle/>
          <a:p>
            <a:pPr lvl="0" algn="just"/>
            <a:r>
              <a:rPr lang="es-ES" sz="1100" dirty="0">
                <a:solidFill>
                  <a:srgbClr val="C00000"/>
                </a:solidFill>
                <a:latin typeface="Franklin Gothic Medium Cond" panose="020B0606030402020204" pitchFamily="34" charset="0"/>
              </a:rPr>
              <a:t>C.   EJEMPLOS PARA NIÑOS Y NIÑAS DE 6 A 11 MESES</a:t>
            </a:r>
          </a:p>
          <a:p>
            <a:pPr lvl="0" algn="just"/>
            <a:r>
              <a:rPr lang="es-ES" sz="1100" dirty="0">
                <a:solidFill>
                  <a:srgbClr val="000000"/>
                </a:solidFill>
                <a:latin typeface="Franklin Gothic Medium Cond" panose="020B0606030402020204" pitchFamily="34" charset="0"/>
              </a:rPr>
              <a:t>En esta edad a las niñas y niños se les realiza el Dosaje de Hemoglobina, el mismo que también puede ser realizado por diferentes profesionales de la salud responsables de la Atención de la Niña y Niño; cuando disponen del equipo (hemoglobinometro) y han participado de la capacitación respectiva; esta estrategia permite tener el resultado inmediatamente.</a:t>
            </a:r>
          </a:p>
        </p:txBody>
      </p:sp>
      <p:pic>
        <p:nvPicPr>
          <p:cNvPr id="8" name="Imagen 7">
            <a:extLst>
              <a:ext uri="{FF2B5EF4-FFF2-40B4-BE49-F238E27FC236}">
                <a16:creationId xmlns:a16="http://schemas.microsoft.com/office/drawing/2014/main" id="{9BE2E6A2-4D9D-4AAD-83CD-C1DBED4EB2C2}"/>
              </a:ext>
            </a:extLst>
          </p:cNvPr>
          <p:cNvPicPr>
            <a:picLocks noChangeAspect="1"/>
          </p:cNvPicPr>
          <p:nvPr/>
        </p:nvPicPr>
        <p:blipFill>
          <a:blip r:embed="rId2"/>
          <a:stretch>
            <a:fillRect/>
          </a:stretch>
        </p:blipFill>
        <p:spPr>
          <a:xfrm>
            <a:off x="319163" y="276467"/>
            <a:ext cx="8488400" cy="1760044"/>
          </a:xfrm>
          <a:prstGeom prst="rect">
            <a:avLst/>
          </a:prstGeom>
        </p:spPr>
      </p:pic>
      <p:sp>
        <p:nvSpPr>
          <p:cNvPr id="9" name="Rectángulo 8">
            <a:extLst>
              <a:ext uri="{FF2B5EF4-FFF2-40B4-BE49-F238E27FC236}">
                <a16:creationId xmlns:a16="http://schemas.microsoft.com/office/drawing/2014/main" id="{51BEE118-0997-41BD-9D73-D3B8048E6F82}"/>
              </a:ext>
            </a:extLst>
          </p:cNvPr>
          <p:cNvSpPr/>
          <p:nvPr/>
        </p:nvSpPr>
        <p:spPr>
          <a:xfrm>
            <a:off x="293291" y="2955063"/>
            <a:ext cx="8453887" cy="430887"/>
          </a:xfrm>
          <a:prstGeom prst="rect">
            <a:avLst/>
          </a:prstGeom>
        </p:spPr>
        <p:txBody>
          <a:bodyPr wrap="square">
            <a:spAutoFit/>
          </a:bodyPr>
          <a:lstStyle/>
          <a:p>
            <a:pPr algn="just"/>
            <a:r>
              <a:rPr lang="es-ES" sz="1100" dirty="0">
                <a:solidFill>
                  <a:srgbClr val="000099"/>
                </a:solidFill>
                <a:latin typeface="Franklin Gothic Medium Cond" panose="020B0606030402020204" pitchFamily="34" charset="0"/>
              </a:rPr>
              <a:t>NOTA: Solicitud de Dosaje con atención en servicio:</a:t>
            </a:r>
          </a:p>
          <a:p>
            <a:pPr algn="just"/>
            <a:r>
              <a:rPr lang="es-ES" sz="1100" dirty="0">
                <a:solidFill>
                  <a:srgbClr val="000099"/>
                </a:solidFill>
                <a:latin typeface="Franklin Gothic Medium Cond" panose="020B0606030402020204" pitchFamily="34" charset="0"/>
              </a:rPr>
              <a:t>•  Cuando se emita la orden en un servicio en el LAB se colocará el número secuencial de pedido (1, 2, 3, 4, 5,6…) en Tipo de Diagnóstico se marcará “P”.</a:t>
            </a:r>
            <a:endParaRPr lang="es-PE" sz="1100" dirty="0">
              <a:solidFill>
                <a:srgbClr val="000099"/>
              </a:solidFill>
              <a:latin typeface="Franklin Gothic Medium Cond" panose="020B0606030402020204" pitchFamily="34" charset="0"/>
            </a:endParaRPr>
          </a:p>
        </p:txBody>
      </p:sp>
      <p:sp>
        <p:nvSpPr>
          <p:cNvPr id="10" name="Rectángulo 9">
            <a:extLst>
              <a:ext uri="{FF2B5EF4-FFF2-40B4-BE49-F238E27FC236}">
                <a16:creationId xmlns:a16="http://schemas.microsoft.com/office/drawing/2014/main" id="{D214A269-CFB8-4D6B-B190-FF4251BC21CF}"/>
              </a:ext>
            </a:extLst>
          </p:cNvPr>
          <p:cNvSpPr/>
          <p:nvPr/>
        </p:nvSpPr>
        <p:spPr>
          <a:xfrm>
            <a:off x="293290" y="4378391"/>
            <a:ext cx="8453887" cy="430887"/>
          </a:xfrm>
          <a:prstGeom prst="rect">
            <a:avLst/>
          </a:prstGeom>
        </p:spPr>
        <p:txBody>
          <a:bodyPr wrap="square">
            <a:spAutoFit/>
          </a:bodyPr>
          <a:lstStyle/>
          <a:p>
            <a:pPr algn="just"/>
            <a:r>
              <a:rPr lang="es-ES" sz="1100" dirty="0">
                <a:solidFill>
                  <a:srgbClr val="000099"/>
                </a:solidFill>
                <a:latin typeface="Franklin Gothic Medium Cond" panose="020B0606030402020204" pitchFamily="34" charset="0"/>
              </a:rPr>
              <a:t>• Solicitud de Dosaje con atención en servicio y resultado el mismo día</a:t>
            </a:r>
          </a:p>
          <a:p>
            <a:pPr algn="just"/>
            <a:r>
              <a:rPr lang="es-ES" sz="1100" dirty="0">
                <a:solidFill>
                  <a:srgbClr val="000099"/>
                </a:solidFill>
                <a:latin typeface="Franklin Gothic Medium Cond" panose="020B0606030402020204" pitchFamily="34" charset="0"/>
              </a:rPr>
              <a:t> Cuando se emita la orden en un servicio en el LAB se colocará el número secuencial de pedido (1, 2, 3, 4, 5,6…) en Tipo de Diagnóstico se marcará “D”.</a:t>
            </a:r>
            <a:endParaRPr lang="es-PE" sz="1100" dirty="0">
              <a:solidFill>
                <a:srgbClr val="000099"/>
              </a:solidFill>
              <a:latin typeface="Franklin Gothic Medium Cond" panose="020B0606030402020204" pitchFamily="34" charset="0"/>
            </a:endParaRPr>
          </a:p>
        </p:txBody>
      </p:sp>
      <p:pic>
        <p:nvPicPr>
          <p:cNvPr id="11" name="Imagen 10">
            <a:extLst>
              <a:ext uri="{FF2B5EF4-FFF2-40B4-BE49-F238E27FC236}">
                <a16:creationId xmlns:a16="http://schemas.microsoft.com/office/drawing/2014/main" id="{424D7C69-4BBD-4EC5-B74D-1BF0AE7B67FB}"/>
              </a:ext>
            </a:extLst>
          </p:cNvPr>
          <p:cNvPicPr>
            <a:picLocks noChangeAspect="1"/>
          </p:cNvPicPr>
          <p:nvPr/>
        </p:nvPicPr>
        <p:blipFill>
          <a:blip r:embed="rId3"/>
          <a:stretch>
            <a:fillRect/>
          </a:stretch>
        </p:blipFill>
        <p:spPr>
          <a:xfrm>
            <a:off x="293289" y="3354593"/>
            <a:ext cx="8514274" cy="1023797"/>
          </a:xfrm>
          <a:prstGeom prst="rect">
            <a:avLst/>
          </a:prstGeom>
        </p:spPr>
      </p:pic>
      <p:pic>
        <p:nvPicPr>
          <p:cNvPr id="12" name="Imagen 11"/>
          <p:cNvPicPr>
            <a:picLocks noChangeAspect="1"/>
          </p:cNvPicPr>
          <p:nvPr/>
        </p:nvPicPr>
        <p:blipFill>
          <a:blip r:embed="rId4"/>
          <a:stretch>
            <a:fillRect/>
          </a:stretch>
        </p:blipFill>
        <p:spPr>
          <a:xfrm>
            <a:off x="293288" y="4855505"/>
            <a:ext cx="8514275" cy="1167924"/>
          </a:xfrm>
          <a:prstGeom prst="rect">
            <a:avLst/>
          </a:prstGeom>
        </p:spPr>
      </p:pic>
    </p:spTree>
    <p:extLst>
      <p:ext uri="{BB962C8B-B14F-4D97-AF65-F5344CB8AC3E}">
        <p14:creationId xmlns:p14="http://schemas.microsoft.com/office/powerpoint/2010/main" val="100112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F7092F6-BFED-43BE-9661-D05024ABAE6D}"/>
              </a:ext>
            </a:extLst>
          </p:cNvPr>
          <p:cNvSpPr/>
          <p:nvPr/>
        </p:nvSpPr>
        <p:spPr>
          <a:xfrm>
            <a:off x="345053" y="234745"/>
            <a:ext cx="8453887" cy="1654299"/>
          </a:xfrm>
          <a:prstGeom prst="rect">
            <a:avLst/>
          </a:prstGeom>
        </p:spPr>
        <p:txBody>
          <a:bodyPr wrap="square">
            <a:spAutoFit/>
          </a:bodyPr>
          <a:lstStyle/>
          <a:p>
            <a:pPr algn="just"/>
            <a:r>
              <a:rPr lang="es-ES" sz="1100" dirty="0">
                <a:solidFill>
                  <a:srgbClr val="000099"/>
                </a:solidFill>
                <a:latin typeface="Franklin Gothic Medium Cond" panose="020B0606030402020204" pitchFamily="34" charset="0"/>
              </a:rPr>
              <a:t>Por otro lado, en esta edad si la niña o niño NO presenta Anemia, se iniciará la Suplementación.</a:t>
            </a:r>
          </a:p>
          <a:p>
            <a:pPr algn="just"/>
            <a:r>
              <a:rPr lang="es-ES" sz="1100" dirty="0">
                <a:solidFill>
                  <a:srgbClr val="000099"/>
                </a:solidFill>
                <a:latin typeface="Franklin Gothic Medium Cond" panose="020B0606030402020204" pitchFamily="34" charset="0"/>
              </a:rPr>
              <a:t>El Término de la Suplementación con Hierro Polimaltosado o Sulfato ferroso (iniciado a los 4 meses); se registrará en la atención del 6to mes de la niña o niño, registrándose de la siguiente manera:</a:t>
            </a:r>
          </a:p>
          <a:p>
            <a:pPr algn="just"/>
            <a:r>
              <a:rPr lang="es-ES" sz="1100" dirty="0">
                <a:solidFill>
                  <a:srgbClr val="000099"/>
                </a:solidFill>
                <a:latin typeface="Franklin Gothic Medium Cond" panose="020B0606030402020204" pitchFamily="34" charset="0"/>
              </a:rPr>
              <a:t>En el ítem: Diagnóstico motivo de consulta y/o actividad de salud, anote claramente:</a:t>
            </a:r>
          </a:p>
          <a:p>
            <a:pPr algn="just"/>
            <a:r>
              <a:rPr lang="es-ES" sz="1100" dirty="0">
                <a:solidFill>
                  <a:srgbClr val="000099"/>
                </a:solidFill>
                <a:latin typeface="Franklin Gothic Medium Cond" panose="020B0606030402020204" pitchFamily="34" charset="0"/>
              </a:rPr>
              <a:t>Administración de Suplementación de Hierro Polimaltosado o Sulfato ferroso, en el Lab “TA” (Termino de la Administración) con el Código Z298.</a:t>
            </a:r>
          </a:p>
          <a:p>
            <a:pPr algn="just">
              <a:spcBef>
                <a:spcPts val="300"/>
              </a:spcBef>
            </a:pPr>
            <a:r>
              <a:rPr lang="es-ES" sz="1100" dirty="0">
                <a:solidFill>
                  <a:srgbClr val="D63616"/>
                </a:solidFill>
                <a:latin typeface="Franklin Gothic Medium Cond" panose="020B0606030402020204" pitchFamily="34" charset="0"/>
              </a:rPr>
              <a:t>EJEMPLO 3: </a:t>
            </a:r>
          </a:p>
          <a:p>
            <a:pPr algn="just"/>
            <a:r>
              <a:rPr lang="es-ES" sz="1100" dirty="0">
                <a:latin typeface="Franklin Gothic Medium Cond" panose="020B0606030402020204" pitchFamily="34" charset="0"/>
              </a:rPr>
              <a:t>Niño de 6 meses con crecimiento y desarrollo de acuerdo para la edad, termino su suplementación de hierro, recibió Lactancia Materna Exclusiva durante los 6 primeros meses e iniciara con alimentación complementaria.</a:t>
            </a:r>
          </a:p>
          <a:p>
            <a:pPr algn="just"/>
            <a:r>
              <a:rPr lang="es-ES" sz="1100" dirty="0">
                <a:latin typeface="Franklin Gothic Medium Cond" panose="020B0606030402020204" pitchFamily="34" charset="0"/>
              </a:rPr>
              <a:t>Esquema de Manejo Preventivo de Recién Nacido Prematuro o con Bajo Peso al Nacer</a:t>
            </a:r>
            <a:endParaRPr lang="es-PE" sz="1100" dirty="0">
              <a:latin typeface="Franklin Gothic Medium Cond" panose="020B06060304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957145892"/>
              </p:ext>
            </p:extLst>
          </p:nvPr>
        </p:nvGraphicFramePr>
        <p:xfrm>
          <a:off x="722164" y="1891320"/>
          <a:ext cx="7828068" cy="1885950"/>
        </p:xfrm>
        <a:graphic>
          <a:graphicData uri="http://schemas.openxmlformats.org/drawingml/2006/table">
            <a:tbl>
              <a:tblPr/>
              <a:tblGrid>
                <a:gridCol w="1118495">
                  <a:extLst>
                    <a:ext uri="{9D8B030D-6E8A-4147-A177-3AD203B41FA5}">
                      <a16:colId xmlns:a16="http://schemas.microsoft.com/office/drawing/2014/main" val="20000"/>
                    </a:ext>
                  </a:extLst>
                </a:gridCol>
                <a:gridCol w="1152959">
                  <a:extLst>
                    <a:ext uri="{9D8B030D-6E8A-4147-A177-3AD203B41FA5}">
                      <a16:colId xmlns:a16="http://schemas.microsoft.com/office/drawing/2014/main" val="20001"/>
                    </a:ext>
                  </a:extLst>
                </a:gridCol>
                <a:gridCol w="368300">
                  <a:extLst>
                    <a:ext uri="{9D8B030D-6E8A-4147-A177-3AD203B41FA5}">
                      <a16:colId xmlns:a16="http://schemas.microsoft.com/office/drawing/2014/main" val="20002"/>
                    </a:ext>
                  </a:extLst>
                </a:gridCol>
                <a:gridCol w="238111">
                  <a:extLst>
                    <a:ext uri="{9D8B030D-6E8A-4147-A177-3AD203B41FA5}">
                      <a16:colId xmlns:a16="http://schemas.microsoft.com/office/drawing/2014/main" val="20003"/>
                    </a:ext>
                  </a:extLst>
                </a:gridCol>
                <a:gridCol w="238111">
                  <a:extLst>
                    <a:ext uri="{9D8B030D-6E8A-4147-A177-3AD203B41FA5}">
                      <a16:colId xmlns:a16="http://schemas.microsoft.com/office/drawing/2014/main" val="20004"/>
                    </a:ext>
                  </a:extLst>
                </a:gridCol>
                <a:gridCol w="238111">
                  <a:extLst>
                    <a:ext uri="{9D8B030D-6E8A-4147-A177-3AD203B41FA5}">
                      <a16:colId xmlns:a16="http://schemas.microsoft.com/office/drawing/2014/main" val="20005"/>
                    </a:ext>
                  </a:extLst>
                </a:gridCol>
                <a:gridCol w="238111">
                  <a:extLst>
                    <a:ext uri="{9D8B030D-6E8A-4147-A177-3AD203B41FA5}">
                      <a16:colId xmlns:a16="http://schemas.microsoft.com/office/drawing/2014/main" val="20006"/>
                    </a:ext>
                  </a:extLst>
                </a:gridCol>
                <a:gridCol w="238111">
                  <a:extLst>
                    <a:ext uri="{9D8B030D-6E8A-4147-A177-3AD203B41FA5}">
                      <a16:colId xmlns:a16="http://schemas.microsoft.com/office/drawing/2014/main" val="20007"/>
                    </a:ext>
                  </a:extLst>
                </a:gridCol>
                <a:gridCol w="234978">
                  <a:extLst>
                    <a:ext uri="{9D8B030D-6E8A-4147-A177-3AD203B41FA5}">
                      <a16:colId xmlns:a16="http://schemas.microsoft.com/office/drawing/2014/main" val="20008"/>
                    </a:ext>
                  </a:extLst>
                </a:gridCol>
                <a:gridCol w="206781">
                  <a:extLst>
                    <a:ext uri="{9D8B030D-6E8A-4147-A177-3AD203B41FA5}">
                      <a16:colId xmlns:a16="http://schemas.microsoft.com/office/drawing/2014/main" val="20009"/>
                    </a:ext>
                  </a:extLst>
                </a:gridCol>
                <a:gridCol w="234978">
                  <a:extLst>
                    <a:ext uri="{9D8B030D-6E8A-4147-A177-3AD203B41FA5}">
                      <a16:colId xmlns:a16="http://schemas.microsoft.com/office/drawing/2014/main" val="20010"/>
                    </a:ext>
                  </a:extLst>
                </a:gridCol>
                <a:gridCol w="238111">
                  <a:extLst>
                    <a:ext uri="{9D8B030D-6E8A-4147-A177-3AD203B41FA5}">
                      <a16:colId xmlns:a16="http://schemas.microsoft.com/office/drawing/2014/main" val="20011"/>
                    </a:ext>
                  </a:extLst>
                </a:gridCol>
                <a:gridCol w="238111">
                  <a:extLst>
                    <a:ext uri="{9D8B030D-6E8A-4147-A177-3AD203B41FA5}">
                      <a16:colId xmlns:a16="http://schemas.microsoft.com/office/drawing/2014/main" val="20012"/>
                    </a:ext>
                  </a:extLst>
                </a:gridCol>
                <a:gridCol w="238111">
                  <a:extLst>
                    <a:ext uri="{9D8B030D-6E8A-4147-A177-3AD203B41FA5}">
                      <a16:colId xmlns:a16="http://schemas.microsoft.com/office/drawing/2014/main" val="20013"/>
                    </a:ext>
                  </a:extLst>
                </a:gridCol>
                <a:gridCol w="238111">
                  <a:extLst>
                    <a:ext uri="{9D8B030D-6E8A-4147-A177-3AD203B41FA5}">
                      <a16:colId xmlns:a16="http://schemas.microsoft.com/office/drawing/2014/main" val="20014"/>
                    </a:ext>
                  </a:extLst>
                </a:gridCol>
                <a:gridCol w="238111">
                  <a:extLst>
                    <a:ext uri="{9D8B030D-6E8A-4147-A177-3AD203B41FA5}">
                      <a16:colId xmlns:a16="http://schemas.microsoft.com/office/drawing/2014/main" val="20015"/>
                    </a:ext>
                  </a:extLst>
                </a:gridCol>
                <a:gridCol w="234978">
                  <a:extLst>
                    <a:ext uri="{9D8B030D-6E8A-4147-A177-3AD203B41FA5}">
                      <a16:colId xmlns:a16="http://schemas.microsoft.com/office/drawing/2014/main" val="20016"/>
                    </a:ext>
                  </a:extLst>
                </a:gridCol>
                <a:gridCol w="234978">
                  <a:extLst>
                    <a:ext uri="{9D8B030D-6E8A-4147-A177-3AD203B41FA5}">
                      <a16:colId xmlns:a16="http://schemas.microsoft.com/office/drawing/2014/main" val="20017"/>
                    </a:ext>
                  </a:extLst>
                </a:gridCol>
                <a:gridCol w="238111">
                  <a:extLst>
                    <a:ext uri="{9D8B030D-6E8A-4147-A177-3AD203B41FA5}">
                      <a16:colId xmlns:a16="http://schemas.microsoft.com/office/drawing/2014/main" val="20018"/>
                    </a:ext>
                  </a:extLst>
                </a:gridCol>
                <a:gridCol w="238111">
                  <a:extLst>
                    <a:ext uri="{9D8B030D-6E8A-4147-A177-3AD203B41FA5}">
                      <a16:colId xmlns:a16="http://schemas.microsoft.com/office/drawing/2014/main" val="20019"/>
                    </a:ext>
                  </a:extLst>
                </a:gridCol>
                <a:gridCol w="238111">
                  <a:extLst>
                    <a:ext uri="{9D8B030D-6E8A-4147-A177-3AD203B41FA5}">
                      <a16:colId xmlns:a16="http://schemas.microsoft.com/office/drawing/2014/main" val="20020"/>
                    </a:ext>
                  </a:extLst>
                </a:gridCol>
                <a:gridCol w="238111">
                  <a:extLst>
                    <a:ext uri="{9D8B030D-6E8A-4147-A177-3AD203B41FA5}">
                      <a16:colId xmlns:a16="http://schemas.microsoft.com/office/drawing/2014/main" val="20021"/>
                    </a:ext>
                  </a:extLst>
                </a:gridCol>
                <a:gridCol w="238111">
                  <a:extLst>
                    <a:ext uri="{9D8B030D-6E8A-4147-A177-3AD203B41FA5}">
                      <a16:colId xmlns:a16="http://schemas.microsoft.com/office/drawing/2014/main" val="20022"/>
                    </a:ext>
                  </a:extLst>
                </a:gridCol>
                <a:gridCol w="234978">
                  <a:extLst>
                    <a:ext uri="{9D8B030D-6E8A-4147-A177-3AD203B41FA5}">
                      <a16:colId xmlns:a16="http://schemas.microsoft.com/office/drawing/2014/main" val="20023"/>
                    </a:ext>
                  </a:extLst>
                </a:gridCol>
                <a:gridCol w="234978">
                  <a:extLst>
                    <a:ext uri="{9D8B030D-6E8A-4147-A177-3AD203B41FA5}">
                      <a16:colId xmlns:a16="http://schemas.microsoft.com/office/drawing/2014/main" val="20024"/>
                    </a:ext>
                  </a:extLst>
                </a:gridCol>
              </a:tblGrid>
              <a:tr h="171450">
                <a:tc>
                  <a:txBody>
                    <a:bodyPr/>
                    <a:lstStyle/>
                    <a:p>
                      <a:pPr algn="ctr" fontAlgn="b"/>
                      <a:r>
                        <a:rPr lang="es-PE" sz="900" b="0" i="0" u="none" strike="noStrike" dirty="0">
                          <a:effectLst/>
                          <a:latin typeface="Franklin Gothic Medium Cond" panose="020B0606030402020204" pitchFamily="34" charset="0"/>
                        </a:rPr>
                        <a:t>NACIMIENTO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effectLst/>
                          <a:latin typeface="Franklin Gothic Medium Cond" panose="020B0606030402020204" pitchFamily="34" charset="0"/>
                        </a:rPr>
                        <a:t>EDAD EN MESES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PE" sz="900" b="0" i="0" u="none" strike="noStrike" dirty="0">
                          <a:effectLst/>
                          <a:latin typeface="Franklin Gothic Medium Cond" panose="020B0606030402020204" pitchFamily="34" charset="0"/>
                        </a:rPr>
                        <a:t>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PE" sz="900" b="0" i="0" u="none" strike="noStrike" dirty="0">
                          <a:effectLst/>
                          <a:latin typeface="Franklin Gothic Medium Cond" panose="020B06060304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PE" sz="900" b="0" i="0" u="none" strike="noStrike" dirty="0">
                          <a:effectLst/>
                          <a:latin typeface="Franklin Gothic Medium Cond" panose="020B06060304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extLst>
                  <a:ext uri="{0D108BD9-81ED-4DB2-BD59-A6C34878D82A}">
                    <a16:rowId xmlns:a16="http://schemas.microsoft.com/office/drawing/2014/main" val="10000"/>
                  </a:ext>
                </a:extLst>
              </a:tr>
              <a:tr h="171450">
                <a:tc rowSpan="3">
                  <a:txBody>
                    <a:bodyPr/>
                    <a:lstStyle/>
                    <a:p>
                      <a:pPr algn="ctr" fontAlgn="b"/>
                      <a:r>
                        <a:rPr lang="es-PE" sz="900" b="0" i="0" u="none" strike="noStrike" dirty="0">
                          <a:effectLst/>
                          <a:latin typeface="Franklin Gothic Medium Cond" panose="020B0606030402020204" pitchFamily="34" charset="0"/>
                        </a:rPr>
                        <a:t>NACIDO CON BAJO PESO Y/O PREMATURO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s-PE" sz="900" b="0" i="0" u="none" strike="noStrike" dirty="0">
                          <a:effectLst/>
                          <a:latin typeface="Franklin Gothic Medium Cond" panose="020B0606030402020204" pitchFamily="34" charset="0"/>
                        </a:rPr>
                        <a:t>Sulfato Ferroso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8">
                  <a:txBody>
                    <a:bodyPr/>
                    <a:lstStyle/>
                    <a:p>
                      <a:pPr algn="ctr" fontAlgn="ctr"/>
                      <a:r>
                        <a:rPr lang="pt-BR" sz="900" b="0" i="0" u="none" strike="noStrike" dirty="0">
                          <a:effectLst/>
                          <a:latin typeface="Franklin Gothic Medium Cond" panose="020B0606030402020204" pitchFamily="34" charset="0"/>
                        </a:rPr>
                        <a:t>D    O    S    A    J    E</a:t>
                      </a:r>
                    </a:p>
                  </a:txBody>
                  <a:tcPr marL="9525" marR="9525" marT="9525"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s-PE" sz="900" b="0" i="0" u="none" strike="noStrike" dirty="0">
                          <a:effectLst/>
                          <a:latin typeface="Franklin Gothic Medium Cond" panose="020B0606030402020204" pitchFamily="34" charset="0"/>
                        </a:rPr>
                        <a:t>SF1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8">
                  <a:txBody>
                    <a:bodyPr/>
                    <a:lstStyle/>
                    <a:p>
                      <a:pPr algn="ctr" fontAlgn="ctr"/>
                      <a:r>
                        <a:rPr lang="pt-BR" sz="900" b="0" i="0" u="none" strike="noStrike" dirty="0">
                          <a:effectLst/>
                          <a:latin typeface="Franklin Gothic Medium Cond" panose="020B0606030402020204" pitchFamily="34" charset="0"/>
                        </a:rPr>
                        <a:t>D    O    S    A    J    E</a:t>
                      </a:r>
                    </a:p>
                  </a:txBody>
                  <a:tcPr marL="9525" marR="9525" marT="9525"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s-PE" sz="900" b="0" i="0" u="none" strike="noStrike" dirty="0">
                          <a:effectLst/>
                          <a:latin typeface="Franklin Gothic Medium Cond" panose="020B0606030402020204" pitchFamily="34" charset="0"/>
                        </a:rPr>
                        <a:t>SF7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SF9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PE" sz="900" b="0" i="0" u="none" strike="noStrike" dirty="0">
                          <a:effectLst/>
                          <a:latin typeface="Franklin Gothic Medium Cond" panose="020B0606030402020204" pitchFamily="34" charset="0"/>
                        </a:rPr>
                        <a:t>S12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8">
                  <a:txBody>
                    <a:bodyPr/>
                    <a:lstStyle/>
                    <a:p>
                      <a:pPr algn="ctr" fontAlgn="ctr"/>
                      <a:r>
                        <a:rPr lang="pt-BR" sz="900" b="0" i="0" u="none" strike="noStrike" dirty="0">
                          <a:effectLst/>
                          <a:latin typeface="Franklin Gothic Medium Cond" panose="020B0606030402020204" pitchFamily="34" charset="0"/>
                        </a:rPr>
                        <a:t>D    O    S    A    J    E</a:t>
                      </a:r>
                    </a:p>
                  </a:txBody>
                  <a:tcPr marL="9525" marR="9525" marT="9525"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171450">
                <a:tc vMerge="1">
                  <a:txBody>
                    <a:bodyPr/>
                    <a:lstStyle/>
                    <a:p>
                      <a:endParaRPr lang="es-PE"/>
                    </a:p>
                  </a:txBody>
                  <a:tcPr/>
                </a:tc>
                <a:tc>
                  <a:txBody>
                    <a:bodyPr/>
                    <a:lstStyle/>
                    <a:p>
                      <a:pPr algn="l" fontAlgn="b"/>
                      <a:r>
                        <a:rPr lang="es-PE" sz="900" b="0" i="0" u="none" strike="noStrike" dirty="0">
                          <a:effectLst/>
                          <a:latin typeface="Franklin Gothic Medium Cond" panose="020B0606030402020204" pitchFamily="34" charset="0"/>
                        </a:rPr>
                        <a:t> Hierro Polimaltosado</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es-PE" sz="900" b="0" i="0" u="none" strike="noStrike" dirty="0">
                          <a:effectLst/>
                          <a:latin typeface="Franklin Gothic Medium Cond" panose="020B0606030402020204" pitchFamily="34" charset="0"/>
                        </a:rPr>
                        <a:t>P01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s-PE"/>
                    </a:p>
                  </a:txBody>
                  <a:tcPr/>
                </a:tc>
                <a:tc gridSpan="3">
                  <a:txBody>
                    <a:bodyPr/>
                    <a:lstStyle/>
                    <a:p>
                      <a:pPr algn="ctr" fontAlgn="ctr"/>
                      <a:r>
                        <a:rPr lang="es-PE" sz="900" b="0" i="0" u="none" strike="noStrike" dirty="0">
                          <a:effectLst/>
                          <a:latin typeface="Franklin Gothic Medium Cond" panose="020B0606030402020204" pitchFamily="34" charset="0"/>
                        </a:rPr>
                        <a:t>P02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s-PE"/>
                    </a:p>
                  </a:txBody>
                  <a:tcPr/>
                </a:tc>
                <a:tc h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P01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P07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171450">
                <a:tc vMerge="1">
                  <a:txBody>
                    <a:bodyPr/>
                    <a:lstStyle/>
                    <a:p>
                      <a:endParaRPr lang="es-PE"/>
                    </a:p>
                  </a:txBody>
                  <a:tcPr/>
                </a:tc>
                <a:tc>
                  <a:txBody>
                    <a:bodyPr/>
                    <a:lstStyle/>
                    <a:p>
                      <a:pPr algn="l" fontAlgn="b"/>
                      <a:r>
                        <a:rPr lang="es-PE" sz="900" b="0" i="0" u="none" strike="noStrike" dirty="0">
                          <a:effectLst/>
                          <a:latin typeface="Franklin Gothic Medium Cond" panose="020B0606030402020204" pitchFamily="34" charset="0"/>
                        </a:rPr>
                        <a:t>Micronutrientes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gridSpan="7">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PE" sz="900" b="0" i="0" u="none" strike="noStrike" dirty="0">
                          <a:effectLst/>
                          <a:latin typeface="Franklin Gothic Medium Cond" panose="020B06060304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3"/>
                  </a:ext>
                </a:extLst>
              </a:tr>
              <a:tr h="171450">
                <a:tc>
                  <a:txBody>
                    <a:bodyPr/>
                    <a:lstStyle/>
                    <a:p>
                      <a:pPr algn="l" fontAlgn="b"/>
                      <a:r>
                        <a:rPr lang="es-PE" sz="900" b="0" i="0" u="none" strike="noStrike" dirty="0">
                          <a:effectLst/>
                          <a:latin typeface="Franklin Gothic Medium Cond" panose="020B06060304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dirty="0">
                          <a:effectLst/>
                          <a:latin typeface="Franklin Gothic Medium Cond" panose="020B0606030402020204" pitchFamily="34" charset="0"/>
                        </a:rPr>
                        <a:t>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vMerge="1">
                  <a:txBody>
                    <a:bodyPr/>
                    <a:lstStyle/>
                    <a:p>
                      <a:endParaRPr lang="es-PE"/>
                    </a:p>
                  </a:txBody>
                  <a:tcPr/>
                </a:tc>
                <a:tc gridSpan="6">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vMerge="1">
                  <a:txBody>
                    <a:bodyPr/>
                    <a:lstStyle/>
                    <a:p>
                      <a:endParaRPr lang="es-PE"/>
                    </a:p>
                  </a:txBody>
                  <a:tcPr/>
                </a:tc>
                <a:tc gridSpan="6">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rowSpan="4">
                  <a:txBody>
                    <a:bodyPr/>
                    <a:lstStyle/>
                    <a:p>
                      <a:pPr algn="ctr" fontAlgn="ctr"/>
                      <a:r>
                        <a:rPr lang="es-PE" sz="900" b="0" i="0" u="none" strike="noStrike" dirty="0">
                          <a:effectLst/>
                          <a:latin typeface="Franklin Gothic Medium Cond" panose="020B0606030402020204" pitchFamily="34" charset="0"/>
                        </a:rPr>
                        <a:t>NACIDO A TERMINO CON PESO NORMAL AL NACER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s-PE" sz="900" b="0" i="0" u="none" strike="noStrike" dirty="0">
                          <a:effectLst/>
                          <a:latin typeface="Franklin Gothic Medium Cond" panose="020B0606030402020204" pitchFamily="34" charset="0"/>
                        </a:rPr>
                        <a:t>Sulfato Ferroso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4">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SF1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SF2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SF1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SF2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SF3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SF4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SF5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SF6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SF7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SF8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SF9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S12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r h="171450">
                <a:tc vMerge="1">
                  <a:txBody>
                    <a:bodyPr/>
                    <a:lstStyle/>
                    <a:p>
                      <a:endParaRPr lang="es-PE"/>
                    </a:p>
                  </a:txBody>
                  <a:tcPr/>
                </a:tc>
                <a:tc>
                  <a:txBody>
                    <a:bodyPr/>
                    <a:lstStyle/>
                    <a:p>
                      <a:pPr algn="l" fontAlgn="b"/>
                      <a:r>
                        <a:rPr lang="es-PE" sz="900" b="0" i="0" u="none" strike="noStrike" dirty="0">
                          <a:effectLst/>
                          <a:latin typeface="Franklin Gothic Medium Cond" panose="020B0606030402020204" pitchFamily="34" charset="0"/>
                        </a:rPr>
                        <a:t> Hierro Polimaltosado</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4">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s-PE"/>
                    </a:p>
                  </a:txBody>
                  <a:tcPr/>
                </a:tc>
                <a:tc hMerge="1">
                  <a:txBody>
                    <a:bodyPr/>
                    <a:lstStyle/>
                    <a:p>
                      <a:endParaRPr lang="es-PE"/>
                    </a:p>
                  </a:txBody>
                  <a:tcPr/>
                </a:tc>
                <a:tc hMerge="1">
                  <a:txBody>
                    <a:bodyPr/>
                    <a:lstStyle/>
                    <a:p>
                      <a:endParaRPr lang="es-PE"/>
                    </a:p>
                  </a:txBody>
                  <a:tcPr/>
                </a:tc>
                <a:tc gridSpan="2">
                  <a:txBody>
                    <a:bodyPr/>
                    <a:lstStyle/>
                    <a:p>
                      <a:pPr algn="ctr" fontAlgn="ctr"/>
                      <a:r>
                        <a:rPr lang="es-PE" sz="900" b="0" i="0" u="none" strike="noStrike" dirty="0">
                          <a:effectLst/>
                          <a:latin typeface="Franklin Gothic Medium Cond" panose="020B0606030402020204" pitchFamily="34" charset="0"/>
                        </a:rPr>
                        <a:t>P01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P01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P07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PE" sz="900" b="0" i="0" u="none" strike="noStrike" dirty="0">
                          <a:effectLst/>
                          <a:latin typeface="Franklin Gothic Medium Cond" panose="020B0606030402020204" pitchFamily="34" charset="0"/>
                        </a:rPr>
                        <a:t>P12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71450">
                <a:tc vMerge="1">
                  <a:txBody>
                    <a:bodyPr/>
                    <a:lstStyle/>
                    <a:p>
                      <a:endParaRPr lang="es-PE"/>
                    </a:p>
                  </a:txBody>
                  <a:tcPr/>
                </a:tc>
                <a:tc>
                  <a:txBody>
                    <a:bodyPr/>
                    <a:lstStyle/>
                    <a:p>
                      <a:pPr algn="l" fontAlgn="b"/>
                      <a:r>
                        <a:rPr lang="es-PE" sz="900" b="0" i="0" u="none" strike="noStrike" dirty="0">
                          <a:effectLst/>
                          <a:latin typeface="Franklin Gothic Medium Cond" panose="020B0606030402020204" pitchFamily="34" charset="0"/>
                        </a:rPr>
                        <a:t>Micronutrientes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PE" sz="900" b="0" i="0" u="none" strike="noStrike" dirty="0">
                          <a:effectLst/>
                          <a:latin typeface="Franklin Gothic Medium Cond" panose="020B06060304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7"/>
                  </a:ext>
                </a:extLst>
              </a:tr>
              <a:tr h="171450">
                <a:tc vMerge="1">
                  <a:txBody>
                    <a:bodyPr/>
                    <a:lstStyle/>
                    <a:p>
                      <a:endParaRPr lang="es-PE"/>
                    </a:p>
                  </a:txBody>
                  <a:tcPr/>
                </a:tc>
                <a:tc>
                  <a:txBody>
                    <a:bodyPr/>
                    <a:lstStyle/>
                    <a:p>
                      <a:pPr algn="l" fontAlgn="b"/>
                      <a:r>
                        <a:rPr lang="es-PE" sz="900" b="0" i="0" u="none" strike="noStrike" dirty="0">
                          <a:effectLst/>
                          <a:latin typeface="Franklin Gothic Medium Cond" panose="020B0606030402020204" pitchFamily="34" charset="0"/>
                        </a:rPr>
                        <a:t>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vMerge="1">
                  <a:txBody>
                    <a:bodyPr/>
                    <a:lstStyle/>
                    <a:p>
                      <a:endParaRPr lang="es-PE"/>
                    </a:p>
                  </a:txBody>
                  <a:tcPr/>
                </a:tc>
                <a:tc gridSpan="6">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vMerge="1">
                  <a:txBody>
                    <a:bodyPr/>
                    <a:lstStyle/>
                    <a:p>
                      <a:endParaRPr lang="es-PE"/>
                    </a:p>
                  </a:txBody>
                  <a:tcPr/>
                </a:tc>
                <a:tc gridSpan="6">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vMerge="1">
                  <a:txBody>
                    <a:bodyPr/>
                    <a:lstStyle/>
                    <a:p>
                      <a:endParaRPr lang="es-PE"/>
                    </a:p>
                  </a:txBody>
                  <a:tcPr/>
                </a:tc>
                <a:tc>
                  <a:txBody>
                    <a:bodyPr/>
                    <a:lstStyle/>
                    <a:p>
                      <a:pPr algn="ctr" fontAlgn="ctr"/>
                      <a:r>
                        <a:rPr lang="es-PE" sz="9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1450">
                <a:tc>
                  <a:txBody>
                    <a:bodyPr/>
                    <a:lstStyle/>
                    <a:p>
                      <a:pPr algn="l" fontAlgn="b"/>
                      <a:endParaRPr lang="es-PE" sz="900" b="0" i="0" u="none" strike="noStrike" dirty="0">
                        <a:effectLst/>
                        <a:latin typeface="Franklin Gothic Medium Cond" panose="020B06060304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es-PE" sz="900" b="0" i="0" u="none" strike="noStrike" dirty="0">
                          <a:effectLst/>
                          <a:latin typeface="Franklin Gothic Medium Cond" panose="020B0606030402020204" pitchFamily="34" charset="0"/>
                        </a:rPr>
                        <a:t>Actividades Complementarias</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es-PE" sz="900" b="0" i="0" u="none" strike="noStrike" dirty="0">
                          <a:effectLst/>
                          <a:latin typeface="Franklin Gothic Medium Cond" panose="020B0606030402020204" pitchFamily="34" charset="0"/>
                        </a:rPr>
                        <a:t>Lactancia</a:t>
                      </a:r>
                    </a:p>
                  </a:txBody>
                  <a:tcPr marL="3429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s-PE"/>
                    </a:p>
                  </a:txBody>
                  <a:tcPr/>
                </a:tc>
                <a:tc hMerge="1">
                  <a:txBody>
                    <a:bodyPr/>
                    <a:lstStyle/>
                    <a:p>
                      <a:endParaRPr lang="es-PE"/>
                    </a:p>
                  </a:txBody>
                  <a:tcPr/>
                </a:tc>
                <a:tc hMerge="1">
                  <a:txBody>
                    <a:bodyPr/>
                    <a:lstStyle/>
                    <a:p>
                      <a:endParaRPr lang="es-PE"/>
                    </a:p>
                  </a:txBody>
                  <a:tcPr/>
                </a:tc>
                <a:tc gridSpan="19">
                  <a:txBody>
                    <a:bodyPr/>
                    <a:lstStyle/>
                    <a:p>
                      <a:pPr algn="ctr" fontAlgn="b"/>
                      <a:r>
                        <a:rPr lang="es-PE" sz="900" b="0" i="0" u="none" strike="noStrike" dirty="0">
                          <a:effectLst/>
                          <a:latin typeface="Franklin Gothic Medium Cond" panose="020B0606030402020204" pitchFamily="34" charset="0"/>
                        </a:rPr>
                        <a:t>Visita Domiciliaria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9"/>
                  </a:ext>
                </a:extLst>
              </a:tr>
              <a:tr h="171450">
                <a:tc>
                  <a:txBody>
                    <a:bodyPr/>
                    <a:lstStyle/>
                    <a:p>
                      <a:pPr algn="l" fontAlgn="b"/>
                      <a:endParaRPr lang="es-PE" sz="900" b="0" i="0" u="none" strike="noStrike" dirty="0">
                        <a:effectLst/>
                        <a:latin typeface="Franklin Gothic Medium Cond" panose="020B06060304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PE"/>
                    </a:p>
                  </a:txBody>
                  <a:tcPr/>
                </a:tc>
                <a:tc gridSpan="7">
                  <a:txBody>
                    <a:bodyPr/>
                    <a:lstStyle/>
                    <a:p>
                      <a:pPr algn="l" fontAlgn="b"/>
                      <a:r>
                        <a:rPr lang="es-PE" sz="900" b="0" i="0" u="none" strike="noStrike" dirty="0">
                          <a:effectLst/>
                          <a:latin typeface="Franklin Gothic Medium Cond" panose="020B0606030402020204" pitchFamily="34" charset="0"/>
                        </a:rPr>
                        <a:t>Materna</a:t>
                      </a:r>
                    </a:p>
                  </a:txBody>
                  <a:tcPr marL="3429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16">
                  <a:txBody>
                    <a:bodyPr/>
                    <a:lstStyle/>
                    <a:p>
                      <a:pPr algn="ctr" fontAlgn="b"/>
                      <a:r>
                        <a:rPr lang="es-PE" sz="900" b="0" i="0" u="none" strike="noStrike" dirty="0">
                          <a:effectLst/>
                          <a:latin typeface="Franklin Gothic Medium Cond" panose="020B0606030402020204" pitchFamily="34" charset="0"/>
                        </a:rPr>
                        <a:t>Sesiones Demostrativas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10"/>
                  </a:ext>
                </a:extLst>
              </a:tr>
            </a:tbl>
          </a:graphicData>
        </a:graphic>
      </p:graphicFrame>
      <p:sp>
        <p:nvSpPr>
          <p:cNvPr id="9" name="Rectángulo 8"/>
          <p:cNvSpPr/>
          <p:nvPr/>
        </p:nvSpPr>
        <p:spPr>
          <a:xfrm>
            <a:off x="444321" y="3784498"/>
            <a:ext cx="8236039" cy="430887"/>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En caso de iniciar la suplementación posterior a los 4 meses  ya no aplica registrar el “TA”; al sexto mes sí corresponde iniciar el registro del esquema de suplementación de 6 a 35 meses.</a:t>
            </a:r>
          </a:p>
        </p:txBody>
      </p:sp>
      <p:sp>
        <p:nvSpPr>
          <p:cNvPr id="10" name="Rectángulo 9"/>
          <p:cNvSpPr/>
          <p:nvPr/>
        </p:nvSpPr>
        <p:spPr>
          <a:xfrm>
            <a:off x="444320" y="4150990"/>
            <a:ext cx="8236039" cy="2631490"/>
          </a:xfrm>
          <a:prstGeom prst="rect">
            <a:avLst/>
          </a:prstGeom>
        </p:spPr>
        <p:txBody>
          <a:bodyPr wrap="square">
            <a:spAutoFit/>
          </a:bodyPr>
          <a:lstStyle/>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Control de Salud de Rutina del Niño.</a:t>
            </a:r>
          </a:p>
          <a:p>
            <a:r>
              <a:rPr lang="es-PE" sz="1100" dirty="0">
                <a:latin typeface="Franklin Gothic Medium Cond" panose="020B0606030402020204" pitchFamily="34" charset="0"/>
              </a:rPr>
              <a:t>• En el 2º casillero Atención Integral de Salud del Niño-CRED menor de 1 año.</a:t>
            </a:r>
          </a:p>
          <a:p>
            <a:r>
              <a:rPr lang="es-PE" sz="1100" dirty="0">
                <a:latin typeface="Franklin Gothic Medium Cond" panose="020B0606030402020204" pitchFamily="34" charset="0"/>
              </a:rPr>
              <a:t>• En el 3º casillero Tamizaje de desarrollo (interpretación y reporte).</a:t>
            </a:r>
          </a:p>
          <a:p>
            <a:pPr algn="just"/>
            <a:r>
              <a:rPr lang="es-PE" sz="1100" dirty="0">
                <a:latin typeface="Franklin Gothic Medium Cond" panose="020B0606030402020204" pitchFamily="34" charset="0"/>
              </a:rPr>
              <a:t>• En el 4º casillero Otras medidas profilácticas; para el término de la administración de Sulfato Ferroso (SF1, SF2) /Hierro Polimaltosado (P01, P02).</a:t>
            </a:r>
          </a:p>
          <a:p>
            <a:r>
              <a:rPr lang="es-PE" sz="1100" dirty="0">
                <a:latin typeface="Franklin Gothic Medium Cond" panose="020B0606030402020204" pitchFamily="34" charset="0"/>
              </a:rPr>
              <a:t>• En el 5º casillero el Dosaje de Hemoglobina (resultado el mismo día).</a:t>
            </a:r>
          </a:p>
          <a:p>
            <a:r>
              <a:rPr lang="es-PE" sz="1100" dirty="0">
                <a:latin typeface="Franklin Gothic Medium Cond" panose="020B0606030402020204" pitchFamily="34" charset="0"/>
              </a:rPr>
              <a:t>• En el 6º casillero Otras medidas profilácticas, para la administración de Micronutrientes.</a:t>
            </a:r>
          </a:p>
          <a:p>
            <a:r>
              <a:rPr lang="es-PE" sz="1100" dirty="0">
                <a:latin typeface="Franklin Gothic Medium Cond" panose="020B0606030402020204" pitchFamily="34" charset="0"/>
              </a:rPr>
              <a:t>• En el 7 º casillero Consejería correspondiente</a:t>
            </a:r>
          </a:p>
          <a:p>
            <a:r>
              <a:rPr lang="es-PE" sz="1100" dirty="0">
                <a:latin typeface="Franklin Gothic Medium Cond" panose="020B0606030402020204" pitchFamily="34" charset="0"/>
              </a:rPr>
              <a:t>En el ítem: Tipo de diagnóstico marque “D” para todos los casos.</a:t>
            </a:r>
          </a:p>
          <a:p>
            <a:r>
              <a:rPr lang="es-PE" sz="1100" dirty="0">
                <a:latin typeface="Franklin Gothic Medium Cond" panose="020B0606030402020204" pitchFamily="34" charset="0"/>
              </a:rPr>
              <a:t>En el ítem LAB anote:</a:t>
            </a:r>
          </a:p>
          <a:p>
            <a:r>
              <a:rPr lang="es-PE" sz="1100" dirty="0">
                <a:latin typeface="Franklin Gothic Medium Cond" panose="020B0606030402020204" pitchFamily="34" charset="0"/>
              </a:rPr>
              <a:t>• En el 2º casillero el número de control CRED correspondiente “6”.</a:t>
            </a:r>
          </a:p>
          <a:p>
            <a:r>
              <a:rPr lang="es-PE" sz="1100" dirty="0">
                <a:latin typeface="Franklin Gothic Medium Cond" panose="020B0606030402020204" pitchFamily="34" charset="0"/>
              </a:rPr>
              <a:t>• En el 4º casillero Termino de la Administración de sulfato ferroso “ TA”</a:t>
            </a:r>
          </a:p>
          <a:p>
            <a:r>
              <a:rPr lang="es-PE" sz="1100" dirty="0">
                <a:latin typeface="Franklin Gothic Medium Cond" panose="020B0606030402020204" pitchFamily="34" charset="0"/>
              </a:rPr>
              <a:t>• En el 5º casillero el número de Dosaje de Hemoglobina “1”</a:t>
            </a:r>
          </a:p>
          <a:p>
            <a:r>
              <a:rPr lang="es-PE" sz="1100" dirty="0">
                <a:latin typeface="Franklin Gothic Medium Cond" panose="020B0606030402020204" pitchFamily="34" charset="0"/>
              </a:rPr>
              <a:t>• En el 6º casillero el número de administración de micronutriente “1”</a:t>
            </a:r>
          </a:p>
          <a:p>
            <a:r>
              <a:rPr lang="es-PE" sz="1100" dirty="0">
                <a:latin typeface="Franklin Gothic Medium Cond" panose="020B0606030402020204" pitchFamily="34" charset="0"/>
              </a:rPr>
              <a:t>• En el 7º casillero el número de consejería brindada “1”</a:t>
            </a:r>
          </a:p>
        </p:txBody>
      </p:sp>
    </p:spTree>
    <p:extLst>
      <p:ext uri="{BB962C8B-B14F-4D97-AF65-F5344CB8AC3E}">
        <p14:creationId xmlns:p14="http://schemas.microsoft.com/office/powerpoint/2010/main" val="10149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44320" y="439732"/>
            <a:ext cx="8236039" cy="2242969"/>
          </a:xfrm>
          <a:prstGeom prst="rect">
            <a:avLst/>
          </a:prstGeom>
        </p:spPr>
      </p:pic>
      <p:sp>
        <p:nvSpPr>
          <p:cNvPr id="6" name="Rectángulo 5"/>
          <p:cNvSpPr/>
          <p:nvPr/>
        </p:nvSpPr>
        <p:spPr>
          <a:xfrm>
            <a:off x="444319" y="2682701"/>
            <a:ext cx="8236039" cy="1107996"/>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EJEMPLO 4: </a:t>
            </a:r>
          </a:p>
          <a:p>
            <a:pPr lvl="0" algn="just"/>
            <a:r>
              <a:rPr lang="es-PE" sz="1100" dirty="0">
                <a:solidFill>
                  <a:srgbClr val="C00000"/>
                </a:solidFill>
                <a:latin typeface="Franklin Gothic Medium Cond" panose="020B0606030402020204" pitchFamily="34" charset="0"/>
              </a:rPr>
              <a:t>Niña de 10 meses con ganancia inadecuada de peso, retardo en el desarrollo en lo que corresponde al área motora, con alimentación complementaria inadecuada.</a:t>
            </a:r>
          </a:p>
          <a:p>
            <a:pPr lvl="0" algn="just"/>
            <a:r>
              <a:rPr lang="es-PE" sz="1100" dirty="0">
                <a:latin typeface="Franklin Gothic Medium Cond" panose="020B0606030402020204" pitchFamily="34" charset="0"/>
              </a:rPr>
              <a:t>En el ítem: Diagnóstico motivo de consulta y/o actividad de salud, anote claramente:</a:t>
            </a:r>
          </a:p>
          <a:p>
            <a:pPr lvl="0" algn="just"/>
            <a:r>
              <a:rPr lang="es-PE" sz="1100" dirty="0">
                <a:latin typeface="Franklin Gothic Medium Cond" panose="020B0606030402020204" pitchFamily="34" charset="0"/>
              </a:rPr>
              <a:t>• En el 1º casillero Control de Salud de Rutina del Niño.</a:t>
            </a:r>
          </a:p>
          <a:p>
            <a:pPr lvl="0" algn="just"/>
            <a:r>
              <a:rPr lang="es-PE" sz="1100" dirty="0">
                <a:latin typeface="Franklin Gothic Medium Cond" panose="020B0606030402020204" pitchFamily="34" charset="0"/>
              </a:rPr>
              <a:t>• En el 2º casillero Atención Integral de Salud del Niño-CRED </a:t>
            </a:r>
            <a:r>
              <a:rPr lang="es-PE" sz="1100" dirty="0">
                <a:solidFill>
                  <a:srgbClr val="231F20"/>
                </a:solidFill>
                <a:latin typeface="Franklin Gothic Medium Cond" panose="020B0606030402020204" pitchFamily="34" charset="0"/>
              </a:rPr>
              <a:t>menor de 1 año</a:t>
            </a:r>
          </a:p>
        </p:txBody>
      </p:sp>
      <p:sp>
        <p:nvSpPr>
          <p:cNvPr id="7" name="Rectángulo 6"/>
          <p:cNvSpPr/>
          <p:nvPr/>
        </p:nvSpPr>
        <p:spPr>
          <a:xfrm>
            <a:off x="431437" y="3706820"/>
            <a:ext cx="8236039" cy="1107996"/>
          </a:xfrm>
          <a:prstGeom prst="rect">
            <a:avLst/>
          </a:prstGeom>
        </p:spPr>
        <p:txBody>
          <a:bodyPr wrap="square">
            <a:spAutoFit/>
          </a:bodyPr>
          <a:lstStyle/>
          <a:p>
            <a:pPr algn="just"/>
            <a:r>
              <a:rPr lang="es-PE" sz="1100" dirty="0">
                <a:solidFill>
                  <a:srgbClr val="231F20"/>
                </a:solidFill>
                <a:latin typeface="Franklin Gothic Medium Cond" panose="020B0606030402020204" pitchFamily="34" charset="0"/>
              </a:rPr>
              <a:t>• En el 3º casillero el RESULTADO del Estado Nutricional, Otras faltas del desarrollo fisiológico normal esperado (Inadecuado de Peso/Talla)</a:t>
            </a:r>
          </a:p>
          <a:p>
            <a:pPr algn="just"/>
            <a:r>
              <a:rPr lang="es-PE" sz="1100" dirty="0">
                <a:solidFill>
                  <a:srgbClr val="231F20"/>
                </a:solidFill>
                <a:latin typeface="Franklin Gothic Medium Cond" panose="020B0606030402020204" pitchFamily="34" charset="0"/>
              </a:rPr>
              <a:t>• En el 4° casillero el Tamizaje de desarrollo (interpretación y reporte).</a:t>
            </a:r>
          </a:p>
          <a:p>
            <a:pPr algn="just"/>
            <a:r>
              <a:rPr lang="es-PE" sz="1100" dirty="0">
                <a:solidFill>
                  <a:srgbClr val="231F20"/>
                </a:solidFill>
                <a:latin typeface="Franklin Gothic Medium Cond" panose="020B0606030402020204" pitchFamily="34" charset="0"/>
              </a:rPr>
              <a:t>• En el 5° casillero el RESULTADO de la Evaluación del Desarrollo, SOLO si la niña o niño muestra retraso o retardo en el desarrollo.</a:t>
            </a:r>
          </a:p>
          <a:p>
            <a:pPr algn="just"/>
            <a:r>
              <a:rPr lang="es-PE" sz="1100" dirty="0">
                <a:solidFill>
                  <a:srgbClr val="231F20"/>
                </a:solidFill>
                <a:latin typeface="Franklin Gothic Medium Cond" panose="020B0606030402020204" pitchFamily="34" charset="0"/>
              </a:rPr>
              <a:t>• En el 6º casillero la Administración de Micronutriente</a:t>
            </a:r>
          </a:p>
          <a:p>
            <a:pPr algn="just"/>
            <a:r>
              <a:rPr lang="es-PE" sz="1100" dirty="0">
                <a:solidFill>
                  <a:srgbClr val="231F20"/>
                </a:solidFill>
                <a:latin typeface="Franklin Gothic Medium Cond" panose="020B0606030402020204" pitchFamily="34" charset="0"/>
              </a:rPr>
              <a:t>• En el 7º casillero Problemas relacionados con la dieta y hábitos alimentarios.</a:t>
            </a:r>
          </a:p>
          <a:p>
            <a:pPr algn="just"/>
            <a:r>
              <a:rPr lang="es-PE" sz="1100" dirty="0">
                <a:solidFill>
                  <a:srgbClr val="231F20"/>
                </a:solidFill>
                <a:latin typeface="Franklin Gothic Medium Cond" panose="020B0606030402020204" pitchFamily="34" charset="0"/>
              </a:rPr>
              <a:t>• En el 8º casillero Consejería correspondiente.</a:t>
            </a:r>
            <a:endParaRPr lang="es-PE" sz="1100" dirty="0">
              <a:latin typeface="Franklin Gothic Medium Cond" panose="020B06060304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845589208"/>
              </p:ext>
            </p:extLst>
          </p:nvPr>
        </p:nvGraphicFramePr>
        <p:xfrm>
          <a:off x="1753226" y="4814815"/>
          <a:ext cx="4813300" cy="1211580"/>
        </p:xfrm>
        <a:graphic>
          <a:graphicData uri="http://schemas.openxmlformats.org/drawingml/2006/table">
            <a:tbl>
              <a:tblPr/>
              <a:tblGrid>
                <a:gridCol w="40513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79070">
                <a:tc>
                  <a:txBody>
                    <a:bodyPr/>
                    <a:lstStyle/>
                    <a:p>
                      <a:pPr algn="ctr" fontAlgn="ctr"/>
                      <a:r>
                        <a:rPr lang="es-PE" sz="900" b="0" i="0" u="none" strike="noStrike" dirty="0">
                          <a:solidFill>
                            <a:srgbClr val="FFFFFF"/>
                          </a:solidFill>
                          <a:effectLst/>
                          <a:latin typeface="Franklin Gothic Medium Cond" panose="020B0606030402020204" pitchFamily="34" charset="0"/>
                        </a:rPr>
                        <a:t>Consejería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00" b="0" i="0" u="none" strike="noStrike" dirty="0">
                          <a:solidFill>
                            <a:srgbClr val="FFFFFF"/>
                          </a:solidFill>
                          <a:effectLst/>
                          <a:latin typeface="Franklin Gothic Medium Cond" panose="020B0606030402020204" pitchFamily="34" charset="0"/>
                        </a:rPr>
                        <a:t>Códigos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179070">
                <a:tc>
                  <a:txBody>
                    <a:bodyPr/>
                    <a:lstStyle/>
                    <a:p>
                      <a:pPr algn="l" fontAlgn="ctr"/>
                      <a:r>
                        <a:rPr lang="es-PE" sz="900" b="0" i="0" u="none" strike="noStrike" dirty="0">
                          <a:effectLst/>
                          <a:latin typeface="Franklin Gothic Medium Cond" panose="020B0606030402020204" pitchFamily="34" charset="0"/>
                        </a:rPr>
                        <a:t>Consejería Consejería nutricional de niños en riesgo.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PE" sz="900" b="0" i="0" u="none" strike="noStrike" dirty="0">
                          <a:effectLst/>
                          <a:latin typeface="Franklin Gothic Medium Cond" panose="020B0606030402020204" pitchFamily="34" charset="0"/>
                        </a:rPr>
                        <a:t>99252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1"/>
                  </a:ext>
                </a:extLst>
              </a:tr>
              <a:tr h="179070">
                <a:tc>
                  <a:txBody>
                    <a:bodyPr/>
                    <a:lstStyle/>
                    <a:p>
                      <a:pPr algn="l" fontAlgn="ctr"/>
                      <a:r>
                        <a:rPr lang="es-PE" sz="900" b="0" i="0" u="none" strike="noStrike" dirty="0">
                          <a:effectLst/>
                          <a:latin typeface="Franklin Gothic Medium Cond" panose="020B0606030402020204" pitchFamily="34" charset="0"/>
                        </a:rPr>
                        <a:t>Consejería para la prevención de enfermedades prevalentes (EDA, IRA, entre otras).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99401.12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9070">
                <a:tc>
                  <a:txBody>
                    <a:bodyPr/>
                    <a:lstStyle/>
                    <a:p>
                      <a:pPr algn="l" fontAlgn="ctr"/>
                      <a:r>
                        <a:rPr lang="es-PE" sz="900" b="0" i="0" u="none" strike="noStrike" dirty="0">
                          <a:effectLst/>
                          <a:latin typeface="Franklin Gothic Medium Cond" panose="020B0606030402020204" pitchFamily="34" charset="0"/>
                        </a:rPr>
                        <a:t>Consejería nutricional: Alimentación saludable.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PE" sz="900" b="0" i="0" u="none" strike="noStrike" dirty="0">
                          <a:effectLst/>
                          <a:latin typeface="Franklin Gothic Medium Cond" panose="020B0606030402020204" pitchFamily="34" charset="0"/>
                        </a:rPr>
                        <a:t>99403.1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3"/>
                  </a:ext>
                </a:extLst>
              </a:tr>
              <a:tr h="495300">
                <a:tc>
                  <a:txBody>
                    <a:bodyPr/>
                    <a:lstStyle/>
                    <a:p>
                      <a:pPr algn="l" fontAlgn="ctr"/>
                      <a:r>
                        <a:rPr lang="es-PE" sz="900" b="0" i="0" u="none" strike="noStrike" dirty="0">
                          <a:effectLst/>
                          <a:latin typeface="Franklin Gothic Medium Cond" panose="020B0606030402020204" pitchFamily="34" charset="0"/>
                        </a:rPr>
                        <a:t>Consejería en medicina preventiva y/o provisión de intervenciones de reducción de factores de riesgo, proporcionados a individuo, durante aproximadamente 15 minutos (p.j. consejería integral).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5213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1437" y="381146"/>
            <a:ext cx="8116106" cy="1446550"/>
          </a:xfrm>
          <a:prstGeom prst="rect">
            <a:avLst/>
          </a:prstGeom>
        </p:spPr>
        <p:txBody>
          <a:bodyPr wrap="square">
            <a:spAutoFit/>
          </a:bodyPr>
          <a:lstStyle/>
          <a:p>
            <a:r>
              <a:rPr lang="es-PE" sz="1100" dirty="0">
                <a:latin typeface="Franklin Gothic Medium Cond" panose="020B0606030402020204" pitchFamily="34" charset="0"/>
              </a:rPr>
              <a:t>En el ítem: Tipo de diagnóstico marque “D” para todos los casos.</a:t>
            </a:r>
          </a:p>
          <a:p>
            <a:r>
              <a:rPr lang="es-PE" sz="1100" dirty="0">
                <a:latin typeface="Franklin Gothic Medium Cond" panose="020B0606030402020204" pitchFamily="34" charset="0"/>
              </a:rPr>
              <a:t>En el ítem LAB anote:</a:t>
            </a:r>
          </a:p>
          <a:p>
            <a:r>
              <a:rPr lang="es-PE" sz="1100" dirty="0">
                <a:latin typeface="Franklin Gothic Medium Cond" panose="020B0606030402020204" pitchFamily="34" charset="0"/>
              </a:rPr>
              <a:t>• En el 2º casillero el número de control CRED correspondiente “10”</a:t>
            </a:r>
          </a:p>
          <a:p>
            <a:r>
              <a:rPr lang="es-PE" sz="1100" dirty="0">
                <a:latin typeface="Franklin Gothic Medium Cond" panose="020B0606030402020204" pitchFamily="34" charset="0"/>
              </a:rPr>
              <a:t>• En el 3º casillero de Evaluación Nutricional la sigla de acuerdo con el diagnóstico nutricional:</a:t>
            </a:r>
          </a:p>
          <a:p>
            <a:r>
              <a:rPr lang="es-PE" sz="1100" dirty="0">
                <a:latin typeface="Franklin Gothic Medium Cond" panose="020B0606030402020204" pitchFamily="34" charset="0"/>
              </a:rPr>
              <a:t>	PE = Peso para la Edad </a:t>
            </a:r>
          </a:p>
          <a:p>
            <a:r>
              <a:rPr lang="es-PE" sz="1100" dirty="0">
                <a:latin typeface="Franklin Gothic Medium Cond" panose="020B0606030402020204" pitchFamily="34" charset="0"/>
              </a:rPr>
              <a:t>• En el 5º casillero de Retardo del desarrollo colocar la sigla del área afectada “Motor (M)”</a:t>
            </a:r>
          </a:p>
          <a:p>
            <a:r>
              <a:rPr lang="es-PE" sz="1100" dirty="0">
                <a:latin typeface="Franklin Gothic Medium Cond" panose="020B0606030402020204" pitchFamily="34" charset="0"/>
              </a:rPr>
              <a:t>• En el 6º casillero el número de Administración de Micronutrientes “5”</a:t>
            </a:r>
          </a:p>
          <a:p>
            <a:r>
              <a:rPr lang="es-PE" sz="1100" dirty="0">
                <a:latin typeface="Franklin Gothic Medium Cond" panose="020B0606030402020204" pitchFamily="34" charset="0"/>
              </a:rPr>
              <a:t>• En el 7º casillero el número de consejería correspondiente “1”</a:t>
            </a:r>
          </a:p>
        </p:txBody>
      </p:sp>
      <p:sp>
        <p:nvSpPr>
          <p:cNvPr id="6" name="Rectángulo 5"/>
          <p:cNvSpPr/>
          <p:nvPr/>
        </p:nvSpPr>
        <p:spPr>
          <a:xfrm>
            <a:off x="341284" y="4012769"/>
            <a:ext cx="8236039" cy="2462213"/>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3.2.2   NIÑA Y NIÑO DE UN AÑO A CUATRO AÑOS</a:t>
            </a:r>
            <a:endParaRPr lang="es-PE" sz="1100" i="1" dirty="0">
              <a:solidFill>
                <a:srgbClr val="C00000"/>
              </a:solidFill>
              <a:latin typeface="Franklin Gothic Medium Cond" panose="020B0606030402020204" pitchFamily="34" charset="0"/>
            </a:endParaRPr>
          </a:p>
          <a:p>
            <a:pPr lvl="0" algn="just"/>
            <a:r>
              <a:rPr lang="es-PE" sz="1100" dirty="0">
                <a:solidFill>
                  <a:srgbClr val="231F20"/>
                </a:solidFill>
                <a:latin typeface="Franklin Gothic Medium Cond" panose="020B0606030402020204" pitchFamily="34" charset="0"/>
              </a:rPr>
              <a:t>El Control de Crecimiento y Desarrollo en este grupo de edad incluye:</a:t>
            </a:r>
          </a:p>
          <a:p>
            <a:pPr lvl="0" algn="just"/>
            <a:r>
              <a:rPr lang="es-PE" sz="1100" dirty="0">
                <a:solidFill>
                  <a:srgbClr val="231F20"/>
                </a:solidFill>
                <a:latin typeface="Franklin Gothic Medium Cond" panose="020B0606030402020204" pitchFamily="34" charset="0"/>
              </a:rPr>
              <a:t>• Identificación de factores de riesgo individual, familiar y del entorno para el crecimiento y desarrollo del niño.</a:t>
            </a:r>
          </a:p>
          <a:p>
            <a:pPr lvl="0" algn="just"/>
            <a:r>
              <a:rPr lang="es-PE" sz="1100" dirty="0">
                <a:solidFill>
                  <a:srgbClr val="231F20"/>
                </a:solidFill>
                <a:latin typeface="Franklin Gothic Medium Cond" panose="020B0606030402020204" pitchFamily="34" charset="0"/>
              </a:rPr>
              <a:t>• Examen Físico</a:t>
            </a:r>
          </a:p>
          <a:p>
            <a:pPr lvl="0" algn="just"/>
            <a:r>
              <a:rPr lang="es-PE" sz="1100" dirty="0">
                <a:solidFill>
                  <a:srgbClr val="231F20"/>
                </a:solidFill>
                <a:latin typeface="Franklin Gothic Medium Cond" panose="020B0606030402020204" pitchFamily="34" charset="0"/>
              </a:rPr>
              <a:t>• Descarte de anemia a través de dosaje de hemoglobina</a:t>
            </a:r>
          </a:p>
          <a:p>
            <a:pPr lvl="0" algn="just"/>
            <a:r>
              <a:rPr lang="es-PE" sz="1100" dirty="0">
                <a:solidFill>
                  <a:srgbClr val="231F20"/>
                </a:solidFill>
                <a:latin typeface="Franklin Gothic Medium Cond" panose="020B0606030402020204" pitchFamily="34" charset="0"/>
              </a:rPr>
              <a:t>• Descarte de parasitosis</a:t>
            </a:r>
          </a:p>
          <a:p>
            <a:pPr algn="just"/>
            <a:r>
              <a:rPr lang="es-PE" sz="1100" dirty="0">
                <a:solidFill>
                  <a:srgbClr val="231F20"/>
                </a:solidFill>
                <a:latin typeface="Franklin Gothic Medium Cond" panose="020B0606030402020204" pitchFamily="34" charset="0"/>
              </a:rPr>
              <a:t>• Tamizaje de violencia familiar y maltrato infantil. </a:t>
            </a:r>
          </a:p>
          <a:p>
            <a:pPr algn="just"/>
            <a:r>
              <a:rPr lang="es-PE" sz="1100" dirty="0">
                <a:solidFill>
                  <a:srgbClr val="231F20"/>
                </a:solidFill>
                <a:latin typeface="Franklin Gothic Medium Cond" panose="020B0606030402020204" pitchFamily="34" charset="0"/>
              </a:rPr>
              <a:t>• Evaluación del crecimiento y estado nutricional </a:t>
            </a:r>
          </a:p>
          <a:p>
            <a:pPr algn="just"/>
            <a:r>
              <a:rPr lang="es-PE" sz="1100" dirty="0">
                <a:solidFill>
                  <a:srgbClr val="231F20"/>
                </a:solidFill>
                <a:latin typeface="Franklin Gothic Medium Cond" panose="020B0606030402020204" pitchFamily="34" charset="0"/>
              </a:rPr>
              <a:t>• Evaluación del desarrollo</a:t>
            </a:r>
          </a:p>
          <a:p>
            <a:pPr algn="just"/>
            <a:r>
              <a:rPr lang="es-PE" sz="1100" dirty="0">
                <a:solidFill>
                  <a:srgbClr val="231F20"/>
                </a:solidFill>
                <a:latin typeface="Franklin Gothic Medium Cond" panose="020B0606030402020204" pitchFamily="34" charset="0"/>
              </a:rPr>
              <a:t>• Suplementación con micronutrientes de acuerdo con el esquema vigente.</a:t>
            </a:r>
          </a:p>
          <a:p>
            <a:pPr algn="just"/>
            <a:r>
              <a:rPr lang="es-PE" sz="1100" dirty="0">
                <a:solidFill>
                  <a:srgbClr val="231F20"/>
                </a:solidFill>
                <a:latin typeface="Franklin Gothic Medium Cond" panose="020B0606030402020204" pitchFamily="34" charset="0"/>
              </a:rPr>
              <a:t>• Prescripción de profilaxis antiparasitaria, de acuerdo con el esquema vigente.</a:t>
            </a:r>
          </a:p>
          <a:p>
            <a:r>
              <a:rPr lang="es-PE" sz="1100" dirty="0">
                <a:solidFill>
                  <a:srgbClr val="231F20"/>
                </a:solidFill>
                <a:latin typeface="Franklin Gothic Medium Cond" panose="020B0606030402020204" pitchFamily="34" charset="0"/>
              </a:rPr>
              <a:t>• Consejería de acuerdo con los hallazgos: nutrición, crecimiento, (Kit de buen crecimiento) </a:t>
            </a:r>
            <a:r>
              <a:rPr lang="es-PE" sz="1100" dirty="0">
                <a:latin typeface="Franklin Gothic Medium Cond" panose="020B0606030402020204" pitchFamily="34" charset="0"/>
              </a:rPr>
              <a:t>desarrollo, cuidado y crianza de la niña y el niño.</a:t>
            </a:r>
          </a:p>
          <a:p>
            <a:r>
              <a:rPr lang="es-PE" sz="1100" dirty="0">
                <a:latin typeface="Franklin Gothic Medium Cond" panose="020B0606030402020204" pitchFamily="34" charset="0"/>
              </a:rPr>
              <a:t>• Elaboración y monitoreo del plan de atención de salud individualizado.</a:t>
            </a:r>
          </a:p>
          <a:p>
            <a:r>
              <a:rPr lang="es-PE" sz="1100" dirty="0">
                <a:latin typeface="Franklin Gothic Medium Cond" panose="020B0606030402020204" pitchFamily="34" charset="0"/>
              </a:rPr>
              <a:t>• La visita domiciliaria para realizar el seguimiento integral del niño.</a:t>
            </a:r>
          </a:p>
        </p:txBody>
      </p:sp>
      <p:pic>
        <p:nvPicPr>
          <p:cNvPr id="4" name="Imagen 3"/>
          <p:cNvPicPr>
            <a:picLocks noChangeAspect="1"/>
          </p:cNvPicPr>
          <p:nvPr/>
        </p:nvPicPr>
        <p:blipFill>
          <a:blip r:embed="rId2"/>
          <a:stretch>
            <a:fillRect/>
          </a:stretch>
        </p:blipFill>
        <p:spPr>
          <a:xfrm>
            <a:off x="341284" y="1827696"/>
            <a:ext cx="8425345" cy="2185073"/>
          </a:xfrm>
          <a:prstGeom prst="rect">
            <a:avLst/>
          </a:prstGeom>
        </p:spPr>
      </p:pic>
    </p:spTree>
    <p:extLst>
      <p:ext uri="{BB962C8B-B14F-4D97-AF65-F5344CB8AC3E}">
        <p14:creationId xmlns:p14="http://schemas.microsoft.com/office/powerpoint/2010/main" val="3860744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06448" y="528789"/>
            <a:ext cx="4951930" cy="261610"/>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Periodicidad del CONTROL de Crecimiento y Desarrollo de la Niña y Niño de menor de 5 años</a:t>
            </a:r>
            <a:endParaRPr lang="es-PE" sz="1100" dirty="0">
              <a:latin typeface="Franklin Gothic Medium Cond" panose="020B06060304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244338819"/>
              </p:ext>
            </p:extLst>
          </p:nvPr>
        </p:nvGraphicFramePr>
        <p:xfrm>
          <a:off x="1506113" y="790176"/>
          <a:ext cx="5384800" cy="529590"/>
        </p:xfrm>
        <a:graphic>
          <a:graphicData uri="http://schemas.openxmlformats.org/drawingml/2006/table">
            <a:tbl>
              <a:tblPr/>
              <a:tblGrid>
                <a:gridCol w="979510">
                  <a:extLst>
                    <a:ext uri="{9D8B030D-6E8A-4147-A177-3AD203B41FA5}">
                      <a16:colId xmlns:a16="http://schemas.microsoft.com/office/drawing/2014/main" val="20000"/>
                    </a:ext>
                  </a:extLst>
                </a:gridCol>
                <a:gridCol w="74769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179070">
                <a:tc>
                  <a:txBody>
                    <a:bodyPr/>
                    <a:lstStyle/>
                    <a:p>
                      <a:pPr algn="ctr" fontAlgn="ctr"/>
                      <a:r>
                        <a:rPr lang="es-PE" sz="950" b="0" i="0" u="none" strike="noStrike" dirty="0">
                          <a:solidFill>
                            <a:srgbClr val="FFFFFF"/>
                          </a:solidFill>
                          <a:effectLst/>
                          <a:latin typeface="Franklin Gothic Medium Cond" panose="020B0606030402020204" pitchFamily="34" charset="0"/>
                        </a:rPr>
                        <a:t>Edad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50" b="0" i="0" u="none" strike="noStrike" dirty="0">
                          <a:solidFill>
                            <a:schemeClr val="bg1"/>
                          </a:solidFill>
                          <a:effectLst/>
                          <a:latin typeface="Franklin Gothic Medium Cond" panose="020B0606030402020204" pitchFamily="34" charset="0"/>
                        </a:rPr>
                        <a:t>Concentración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50" b="0" i="0" u="none" strike="noStrike" dirty="0">
                          <a:solidFill>
                            <a:schemeClr val="bg1"/>
                          </a:solidFill>
                          <a:effectLst/>
                          <a:latin typeface="Franklin Gothic Medium Cond" panose="020B0606030402020204" pitchFamily="34" charset="0"/>
                        </a:rPr>
                        <a:t>Periodicidad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179070">
                <a:tc>
                  <a:txBody>
                    <a:bodyPr/>
                    <a:lstStyle/>
                    <a:p>
                      <a:pPr algn="l" fontAlgn="ctr"/>
                      <a:r>
                        <a:rPr lang="es-PE" sz="950" b="0" i="0" u="none" strike="noStrike" dirty="0">
                          <a:effectLst/>
                          <a:latin typeface="Franklin Gothic Medium Cond" panose="020B0606030402020204" pitchFamily="34" charset="0"/>
                        </a:rPr>
                        <a:t>De 12 a 23 meses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50" b="0" i="0" u="none" strike="noStrike" dirty="0">
                          <a:solidFill>
                            <a:schemeClr val="tx1"/>
                          </a:solidFill>
                          <a:effectLst/>
                          <a:latin typeface="Franklin Gothic Medium Cond" panose="020B06060304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s-PE" sz="950" b="0" i="0" u="none" strike="noStrike" dirty="0">
                          <a:effectLst/>
                          <a:latin typeface="Franklin Gothic Medium Cond" panose="020B0606030402020204" pitchFamily="34" charset="0"/>
                        </a:rPr>
                        <a:t>12m, 14m, 16m, 18m, 20m y 22meses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171450">
                <a:tc>
                  <a:txBody>
                    <a:bodyPr/>
                    <a:lstStyle/>
                    <a:p>
                      <a:pPr algn="l" fontAlgn="ctr"/>
                      <a:r>
                        <a:rPr lang="es-PE" sz="950" b="0" i="0" u="none" strike="noStrike" dirty="0">
                          <a:effectLst/>
                          <a:latin typeface="Franklin Gothic Medium Cond" panose="020B0606030402020204" pitchFamily="34" charset="0"/>
                        </a:rPr>
                        <a:t>De 24 a 59 meses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chemeClr val="tx1"/>
                          </a:solidFill>
                          <a:effectLst/>
                          <a:latin typeface="Franklin Gothic Medium Cond" panose="020B0606030402020204" pitchFamily="34" charset="0"/>
                        </a:rPr>
                        <a:t>4 por 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950" b="0" i="0" u="none" strike="noStrike" dirty="0">
                          <a:effectLst/>
                          <a:latin typeface="Franklin Gothic Medium Cond" panose="020B0606030402020204" pitchFamily="34" charset="0"/>
                        </a:rPr>
                        <a:t>24m, 27m, 30m, 33m, 36m, 39m, 42m, 45m, 48m, 51m, 54m, y 57 meses.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ángulo 4"/>
          <p:cNvSpPr/>
          <p:nvPr/>
        </p:nvSpPr>
        <p:spPr>
          <a:xfrm>
            <a:off x="341284" y="1505980"/>
            <a:ext cx="8345510" cy="297004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EJEMPLO 5: </a:t>
            </a:r>
          </a:p>
          <a:p>
            <a:pPr algn="just"/>
            <a:r>
              <a:rPr lang="es-PE" sz="1100" dirty="0">
                <a:latin typeface="Franklin Gothic Medium Cond" panose="020B0606030402020204" pitchFamily="34" charset="0"/>
              </a:rPr>
              <a:t>Niña de 1 año con crecimiento y desarrollo adecuado para su edad, recibe alimentación complementaria, micronutrientes según esquema. Además de acuerdo con su edad se le solicita Dosaje de Hemoglobina.</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Control de Salud de Rutina del Niño.</a:t>
            </a:r>
          </a:p>
          <a:p>
            <a:pPr algn="just"/>
            <a:r>
              <a:rPr lang="es-PE" sz="1100" dirty="0">
                <a:latin typeface="Franklin Gothic Medium Cond" panose="020B0606030402020204" pitchFamily="34" charset="0"/>
              </a:rPr>
              <a:t>• En el 2º casillero Atención Integral de Salud del Niño-CRED de 1 a 4 años</a:t>
            </a:r>
          </a:p>
          <a:p>
            <a:pPr algn="just"/>
            <a:r>
              <a:rPr lang="es-PE" sz="1100" dirty="0">
                <a:latin typeface="Franklin Gothic Medium Cond" panose="020B0606030402020204" pitchFamily="34" charset="0"/>
              </a:rPr>
              <a:t>• En el 3° casillero el Tamizaje de desarrollo (interpretación y reporte).</a:t>
            </a:r>
          </a:p>
          <a:p>
            <a:pPr algn="just"/>
            <a:r>
              <a:rPr lang="es-PE" sz="1100" dirty="0">
                <a:latin typeface="Franklin Gothic Medium Cond" panose="020B0606030402020204" pitchFamily="34" charset="0"/>
              </a:rPr>
              <a:t>• En el 4º casillero la Administración de Micronutriente</a:t>
            </a:r>
          </a:p>
          <a:p>
            <a:pPr algn="just"/>
            <a:r>
              <a:rPr lang="es-PE" sz="1100" dirty="0">
                <a:latin typeface="Franklin Gothic Medium Cond" panose="020B0606030402020204" pitchFamily="34" charset="0"/>
              </a:rPr>
              <a:t>• En el 5º casillero Consejería correspondiente:</a:t>
            </a:r>
          </a:p>
          <a:p>
            <a:pPr algn="just"/>
            <a:r>
              <a:rPr lang="es-PE" sz="1100" dirty="0">
                <a:latin typeface="Franklin Gothic Medium Cond" panose="020B0606030402020204" pitchFamily="34" charset="0"/>
              </a:rPr>
              <a:t>• En el 6º casillero Dosaje de Hemoglobina</a:t>
            </a:r>
          </a:p>
          <a:p>
            <a:pPr algn="just"/>
            <a:r>
              <a:rPr lang="es-PE" sz="1100" dirty="0">
                <a:latin typeface="Franklin Gothic Medium Cond" panose="020B0606030402020204" pitchFamily="34" charset="0"/>
              </a:rPr>
              <a:t>En el ítem: Tipo de diagnóstico marque “D” para todos los casos, menos para el Dosaje de Hemoglobina en donde se marcará “P”, debido sólo se ha dado la solicitud.</a:t>
            </a:r>
          </a:p>
          <a:p>
            <a:pPr algn="just"/>
            <a:r>
              <a:rPr lang="es-PE" sz="1100" dirty="0">
                <a:latin typeface="Franklin Gothic Medium Cond" panose="020B0606030402020204" pitchFamily="34" charset="0"/>
              </a:rPr>
              <a:t>En el ítem LAB anote:</a:t>
            </a:r>
          </a:p>
          <a:p>
            <a:pPr algn="just"/>
            <a:r>
              <a:rPr lang="es-PE" sz="1100" dirty="0">
                <a:latin typeface="Franklin Gothic Medium Cond" panose="020B0606030402020204" pitchFamily="34" charset="0"/>
              </a:rPr>
              <a:t>• En el 2º casillero el número de control CRED correspondiente “1”</a:t>
            </a:r>
          </a:p>
          <a:p>
            <a:pPr algn="just"/>
            <a:r>
              <a:rPr lang="es-PE" sz="1100" dirty="0">
                <a:latin typeface="Franklin Gothic Medium Cond" panose="020B0606030402020204" pitchFamily="34" charset="0"/>
              </a:rPr>
              <a:t>• En el 4º casillero el número de Administración de Micronutrientes “7”</a:t>
            </a:r>
          </a:p>
          <a:p>
            <a:pPr algn="just"/>
            <a:r>
              <a:rPr lang="es-PE" sz="1100" dirty="0">
                <a:latin typeface="Franklin Gothic Medium Cond" panose="020B0606030402020204" pitchFamily="34" charset="0"/>
              </a:rPr>
              <a:t>• En el 5º casillero el número de consejería correspondiente “1”</a:t>
            </a:r>
          </a:p>
          <a:p>
            <a:pPr algn="just"/>
            <a:r>
              <a:rPr lang="es-PE" sz="1100" dirty="0">
                <a:latin typeface="Franklin Gothic Medium Cond" panose="020B0606030402020204" pitchFamily="34" charset="0"/>
              </a:rPr>
              <a:t>• En el 6º casillero el número de Dosaje de Hemoglobina “2”</a:t>
            </a:r>
          </a:p>
        </p:txBody>
      </p:sp>
      <p:pic>
        <p:nvPicPr>
          <p:cNvPr id="6" name="Imagen 5">
            <a:extLst>
              <a:ext uri="{FF2B5EF4-FFF2-40B4-BE49-F238E27FC236}">
                <a16:creationId xmlns:a16="http://schemas.microsoft.com/office/drawing/2014/main" id="{59A1524D-7FA1-463B-B4F8-60F4CA000EA4}"/>
              </a:ext>
            </a:extLst>
          </p:cNvPr>
          <p:cNvPicPr>
            <a:picLocks noChangeAspect="1"/>
          </p:cNvPicPr>
          <p:nvPr/>
        </p:nvPicPr>
        <p:blipFill>
          <a:blip r:embed="rId2"/>
          <a:stretch>
            <a:fillRect/>
          </a:stretch>
        </p:blipFill>
        <p:spPr>
          <a:xfrm>
            <a:off x="418563" y="4426817"/>
            <a:ext cx="8326192" cy="1785295"/>
          </a:xfrm>
          <a:prstGeom prst="rect">
            <a:avLst/>
          </a:prstGeom>
        </p:spPr>
      </p:pic>
    </p:spTree>
    <p:extLst>
      <p:ext uri="{BB962C8B-B14F-4D97-AF65-F5344CB8AC3E}">
        <p14:creationId xmlns:p14="http://schemas.microsoft.com/office/powerpoint/2010/main" val="1254343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18563" y="595013"/>
            <a:ext cx="8326192" cy="330859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EJEMPLO 6: </a:t>
            </a:r>
          </a:p>
          <a:p>
            <a:r>
              <a:rPr lang="es-PE" sz="1100" dirty="0">
                <a:latin typeface="Franklin Gothic Medium Cond" panose="020B0606030402020204" pitchFamily="34" charset="0"/>
              </a:rPr>
              <a:t>Niño de 1 año y 6 meses con crecimiento y desarrollo adecuado para su edad, recibe micronutrientes según edad. Además, se solicita Dosaje de Hemoglobina y Descarte de Parasitosis (test de Graham y examen seriado).</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Control de Salud de Rutina del Niño</a:t>
            </a:r>
          </a:p>
          <a:p>
            <a:r>
              <a:rPr lang="es-PE" sz="1100" dirty="0">
                <a:latin typeface="Franklin Gothic Medium Cond" panose="020B0606030402020204" pitchFamily="34" charset="0"/>
              </a:rPr>
              <a:t>• En el 2º casillero Atención Integral de Salud del Niño-CRED de 1 a 4 años</a:t>
            </a:r>
          </a:p>
          <a:p>
            <a:r>
              <a:rPr lang="es-PE" sz="1100" dirty="0">
                <a:solidFill>
                  <a:srgbClr val="231F20"/>
                </a:solidFill>
                <a:latin typeface="Franklin Gothic Medium Cond" panose="020B0606030402020204" pitchFamily="34" charset="0"/>
              </a:rPr>
              <a:t>• En el 3° casillero el Tamizaje de desarrollo (interpretación y reporte).</a:t>
            </a:r>
          </a:p>
          <a:p>
            <a:r>
              <a:rPr lang="es-PE" sz="1100" dirty="0">
                <a:solidFill>
                  <a:srgbClr val="231F20"/>
                </a:solidFill>
                <a:latin typeface="Franklin Gothic Medium Cond" panose="020B0606030402020204" pitchFamily="34" charset="0"/>
              </a:rPr>
              <a:t>• En el 4º casillero la Administración de Micronutriente</a:t>
            </a:r>
          </a:p>
          <a:p>
            <a:r>
              <a:rPr lang="es-PE" sz="1100" dirty="0">
                <a:solidFill>
                  <a:srgbClr val="231F20"/>
                </a:solidFill>
                <a:latin typeface="Franklin Gothic Medium Cond" panose="020B0606030402020204" pitchFamily="34" charset="0"/>
              </a:rPr>
              <a:t>• En el 5º casillero Consejería correspondiente:</a:t>
            </a:r>
          </a:p>
          <a:p>
            <a:r>
              <a:rPr lang="es-PE" sz="1100" dirty="0">
                <a:latin typeface="Franklin Gothic Medium Cond" panose="020B0606030402020204" pitchFamily="34" charset="0"/>
              </a:rPr>
              <a:t>• En el 6º casillero Dosaje de Hemoglobina</a:t>
            </a:r>
          </a:p>
          <a:p>
            <a:r>
              <a:rPr lang="es-PE" sz="1100" dirty="0">
                <a:latin typeface="Franklin Gothic Medium Cond" panose="020B0606030402020204" pitchFamily="34" charset="0"/>
              </a:rPr>
              <a:t>• En el 7º casillero Examen de parásitos y huevos por frotis directo (3 muestras)</a:t>
            </a:r>
          </a:p>
          <a:p>
            <a:r>
              <a:rPr lang="es-PE" sz="1100" dirty="0">
                <a:latin typeface="Franklin Gothic Medium Cond" panose="020B0606030402020204" pitchFamily="34" charset="0"/>
              </a:rPr>
              <a:t>• En el 8º casillero Test de Graham</a:t>
            </a:r>
          </a:p>
          <a:p>
            <a:r>
              <a:rPr lang="es-PE" sz="1100" dirty="0">
                <a:latin typeface="Franklin Gothic Medium Cond" panose="020B0606030402020204" pitchFamily="34" charset="0"/>
              </a:rPr>
              <a:t>En el ítem: Tipo de diagnóstico marque “D” para todos los casos, </a:t>
            </a:r>
            <a:r>
              <a:rPr lang="es-PE" sz="1100" dirty="0">
                <a:solidFill>
                  <a:srgbClr val="C00000"/>
                </a:solidFill>
                <a:latin typeface="Franklin Gothic Medium Cond" panose="020B0606030402020204" pitchFamily="34" charset="0"/>
              </a:rPr>
              <a:t>menos para el Dosaje de Hemoglobina, Examen de parásitos y Test de Graham en donde se marcará “P” debido a que SÓLO se está emitiendo la orden.</a:t>
            </a:r>
          </a:p>
          <a:p>
            <a:r>
              <a:rPr lang="es-PE" sz="1100" dirty="0">
                <a:latin typeface="Franklin Gothic Medium Cond" panose="020B0606030402020204" pitchFamily="34" charset="0"/>
              </a:rPr>
              <a:t>En el ítem LAB anote:</a:t>
            </a:r>
          </a:p>
          <a:p>
            <a:r>
              <a:rPr lang="es-PE" sz="1100" dirty="0">
                <a:latin typeface="Franklin Gothic Medium Cond" panose="020B0606030402020204" pitchFamily="34" charset="0"/>
              </a:rPr>
              <a:t>• En el 2º casillero el número de control CRED correspondiente “4”</a:t>
            </a:r>
          </a:p>
          <a:p>
            <a:r>
              <a:rPr lang="es-PE" sz="1100" dirty="0">
                <a:latin typeface="Franklin Gothic Medium Cond" panose="020B0606030402020204" pitchFamily="34" charset="0"/>
              </a:rPr>
              <a:t>• En el 4º casillero el número de Administración de Micronutrientes “ TA”</a:t>
            </a:r>
          </a:p>
          <a:p>
            <a:pPr lvl="0"/>
            <a:r>
              <a:rPr lang="es-PE" sz="1100" dirty="0">
                <a:solidFill>
                  <a:srgbClr val="000000"/>
                </a:solidFill>
                <a:latin typeface="Franklin Gothic Medium Cond" panose="020B0606030402020204" pitchFamily="34" charset="0"/>
              </a:rPr>
              <a:t>• En el 5º casillero el número de consejería correspondiente “1”</a:t>
            </a:r>
          </a:p>
          <a:p>
            <a:pPr lvl="0"/>
            <a:r>
              <a:rPr lang="es-PE" sz="1100" dirty="0">
                <a:solidFill>
                  <a:srgbClr val="000000"/>
                </a:solidFill>
                <a:latin typeface="Franklin Gothic Medium Cond" panose="020B0606030402020204" pitchFamily="34" charset="0"/>
              </a:rPr>
              <a:t>• En el 6º casillero el número de Dosaje de Hemoglobina “3”</a:t>
            </a:r>
          </a:p>
        </p:txBody>
      </p:sp>
      <p:pic>
        <p:nvPicPr>
          <p:cNvPr id="5" name="Imagen 4">
            <a:extLst>
              <a:ext uri="{FF2B5EF4-FFF2-40B4-BE49-F238E27FC236}">
                <a16:creationId xmlns:a16="http://schemas.microsoft.com/office/drawing/2014/main" id="{6F6B3A6E-3162-486E-8F0F-B10635BD3EEF}"/>
              </a:ext>
            </a:extLst>
          </p:cNvPr>
          <p:cNvPicPr>
            <a:picLocks noChangeAspect="1"/>
          </p:cNvPicPr>
          <p:nvPr/>
        </p:nvPicPr>
        <p:blipFill>
          <a:blip r:embed="rId2"/>
          <a:stretch>
            <a:fillRect/>
          </a:stretch>
        </p:blipFill>
        <p:spPr>
          <a:xfrm>
            <a:off x="540586" y="3820514"/>
            <a:ext cx="8384150" cy="2290001"/>
          </a:xfrm>
          <a:prstGeom prst="rect">
            <a:avLst/>
          </a:prstGeom>
        </p:spPr>
      </p:pic>
    </p:spTree>
    <p:extLst>
      <p:ext uri="{BB962C8B-B14F-4D97-AF65-F5344CB8AC3E}">
        <p14:creationId xmlns:p14="http://schemas.microsoft.com/office/powerpoint/2010/main" val="368221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7045" y="2869834"/>
            <a:ext cx="8326193" cy="261610"/>
          </a:xfrm>
          <a:prstGeom prst="rect">
            <a:avLst/>
          </a:prstGeom>
        </p:spPr>
        <p:txBody>
          <a:bodyPr wrap="square">
            <a:spAutoFit/>
          </a:bodyPr>
          <a:lstStyle/>
          <a:p>
            <a:pPr algn="ctr"/>
            <a:r>
              <a:rPr lang="es-PE" sz="1100" dirty="0">
                <a:solidFill>
                  <a:srgbClr val="000099"/>
                </a:solidFill>
                <a:latin typeface="Franklin Gothic Medium Cond" panose="020B0606030402020204" pitchFamily="34" charset="0"/>
              </a:rPr>
              <a:t>Cuando se haya comprobado el consumo de la última entrega se registrará “TA” en el campo LAB para indicar NIÑO SUPLEMENTADO.</a:t>
            </a:r>
          </a:p>
        </p:txBody>
      </p:sp>
      <p:sp>
        <p:nvSpPr>
          <p:cNvPr id="7" name="Rectángulo 6"/>
          <p:cNvSpPr/>
          <p:nvPr/>
        </p:nvSpPr>
        <p:spPr>
          <a:xfrm>
            <a:off x="392804" y="3112912"/>
            <a:ext cx="8345510" cy="263149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3.2.3   NIÑA Y NIÑO DE CINCO A ONCE AÑOS</a:t>
            </a:r>
          </a:p>
          <a:p>
            <a:r>
              <a:rPr lang="es-PE" sz="1100" dirty="0">
                <a:solidFill>
                  <a:srgbClr val="231F20"/>
                </a:solidFill>
                <a:latin typeface="Franklin Gothic Medium Cond" panose="020B0606030402020204" pitchFamily="34" charset="0"/>
              </a:rPr>
              <a:t>El Control de Crecimiento y Desarrollo en este grupo de edad incluye:</a:t>
            </a:r>
          </a:p>
          <a:p>
            <a:r>
              <a:rPr lang="es-PE" sz="1100" dirty="0">
                <a:solidFill>
                  <a:srgbClr val="231F20"/>
                </a:solidFill>
                <a:latin typeface="Franklin Gothic Medium Cond" panose="020B0606030402020204" pitchFamily="34" charset="0"/>
              </a:rPr>
              <a:t>• Identificación de factores de riesgo individual, familiar y del entorno para el crecimiento y  desarrollo del niño.</a:t>
            </a:r>
          </a:p>
          <a:p>
            <a:r>
              <a:rPr lang="es-PE" sz="1100" dirty="0">
                <a:solidFill>
                  <a:srgbClr val="231F20"/>
                </a:solidFill>
                <a:latin typeface="Franklin Gothic Medium Cond" panose="020B0606030402020204" pitchFamily="34" charset="0"/>
              </a:rPr>
              <a:t>• Examen Físico</a:t>
            </a:r>
          </a:p>
          <a:p>
            <a:r>
              <a:rPr lang="es-PE" sz="1100" dirty="0">
                <a:solidFill>
                  <a:srgbClr val="231F20"/>
                </a:solidFill>
                <a:latin typeface="Franklin Gothic Medium Cond" panose="020B0606030402020204" pitchFamily="34" charset="0"/>
              </a:rPr>
              <a:t>• Descarte de anemia a través de dosaje de hemoglobina</a:t>
            </a:r>
          </a:p>
          <a:p>
            <a:r>
              <a:rPr lang="es-PE" sz="1100" dirty="0">
                <a:solidFill>
                  <a:srgbClr val="231F20"/>
                </a:solidFill>
                <a:latin typeface="Franklin Gothic Medium Cond" panose="020B0606030402020204" pitchFamily="34" charset="0"/>
              </a:rPr>
              <a:t>• Descarte de parasitosis</a:t>
            </a:r>
          </a:p>
          <a:p>
            <a:r>
              <a:rPr lang="es-PE" sz="1100" dirty="0">
                <a:solidFill>
                  <a:srgbClr val="231F20"/>
                </a:solidFill>
                <a:latin typeface="Franklin Gothic Medium Cond" panose="020B0606030402020204" pitchFamily="34" charset="0"/>
              </a:rPr>
              <a:t>• Tamizaje de violencia familiar y maltrato infantil.</a:t>
            </a:r>
          </a:p>
          <a:p>
            <a:r>
              <a:rPr lang="es-PE" sz="1100" dirty="0">
                <a:solidFill>
                  <a:srgbClr val="231F20"/>
                </a:solidFill>
                <a:latin typeface="Franklin Gothic Medium Cond" panose="020B0606030402020204" pitchFamily="34" charset="0"/>
              </a:rPr>
              <a:t>• Evaluación del crecimiento y estado nutricional</a:t>
            </a:r>
          </a:p>
          <a:p>
            <a:r>
              <a:rPr lang="es-PE" sz="1100" dirty="0">
                <a:solidFill>
                  <a:srgbClr val="231F20"/>
                </a:solidFill>
                <a:latin typeface="Franklin Gothic Medium Cond" panose="020B0606030402020204" pitchFamily="34" charset="0"/>
              </a:rPr>
              <a:t>• Evaluación del desarrollo</a:t>
            </a:r>
          </a:p>
          <a:p>
            <a:r>
              <a:rPr lang="es-PE" sz="1100" dirty="0">
                <a:solidFill>
                  <a:srgbClr val="231F20"/>
                </a:solidFill>
                <a:latin typeface="Franklin Gothic Medium Cond" panose="020B0606030402020204" pitchFamily="34" charset="0"/>
              </a:rPr>
              <a:t>• Suplementación con micronutrientes de acuerdo con el esquema vigente.</a:t>
            </a:r>
          </a:p>
          <a:p>
            <a:r>
              <a:rPr lang="es-PE" sz="1100" dirty="0">
                <a:solidFill>
                  <a:srgbClr val="231F20"/>
                </a:solidFill>
                <a:latin typeface="Franklin Gothic Medium Cond" panose="020B0606030402020204" pitchFamily="34" charset="0"/>
              </a:rPr>
              <a:t>• Prescripción de profilaxis antiparasitaria, de acuerdo con el esquema vigente.</a:t>
            </a:r>
          </a:p>
          <a:p>
            <a:r>
              <a:rPr lang="es-PE" sz="1100" dirty="0">
                <a:solidFill>
                  <a:srgbClr val="231F20"/>
                </a:solidFill>
                <a:latin typeface="Franklin Gothic Medium Cond" panose="020B0606030402020204" pitchFamily="34" charset="0"/>
              </a:rPr>
              <a:t>• Consejería de acuerdo con los hallazgos: nutrición, crecimiento, (Kit de buen crecimiento) desarrollo, cuidado y crianza de la niña y el niño.</a:t>
            </a:r>
          </a:p>
          <a:p>
            <a:r>
              <a:rPr lang="es-PE" sz="1100" dirty="0">
                <a:solidFill>
                  <a:srgbClr val="231F20"/>
                </a:solidFill>
                <a:latin typeface="Franklin Gothic Medium Cond" panose="020B0606030402020204" pitchFamily="34" charset="0"/>
              </a:rPr>
              <a:t>• Elaboración y monitoreo del plan de atención de salud individualizado.</a:t>
            </a:r>
          </a:p>
          <a:p>
            <a:r>
              <a:rPr lang="es-PE" sz="1100" dirty="0">
                <a:solidFill>
                  <a:srgbClr val="231F20"/>
                </a:solidFill>
                <a:latin typeface="Franklin Gothic Medium Cond" panose="020B0606030402020204" pitchFamily="34" charset="0"/>
              </a:rPr>
              <a:t>• La visita domiciliaria para realizar el seguimiento </a:t>
            </a:r>
            <a:r>
              <a:rPr lang="es-PE" sz="1100" dirty="0">
                <a:latin typeface="Franklin Gothic Medium Cond" panose="020B0606030402020204" pitchFamily="34" charset="0"/>
              </a:rPr>
              <a:t>integral del niño.</a:t>
            </a:r>
            <a:r>
              <a:rPr lang="es-PE" sz="1100" i="1" dirty="0">
                <a:solidFill>
                  <a:srgbClr val="FFFFFF"/>
                </a:solidFill>
                <a:latin typeface="Franklin Gothic Medium Cond" panose="020B0606030402020204" pitchFamily="34" charset="0"/>
              </a:rPr>
              <a:t>.</a:t>
            </a:r>
          </a:p>
          <a:p>
            <a:r>
              <a:rPr lang="es-PE" sz="1100" dirty="0">
                <a:solidFill>
                  <a:srgbClr val="231F20"/>
                </a:solidFill>
                <a:latin typeface="Franklin Gothic Medium Cond" panose="020B0606030402020204" pitchFamily="34" charset="0"/>
              </a:rPr>
              <a:t>		</a:t>
            </a:r>
            <a:r>
              <a:rPr lang="es-PE" sz="1100" dirty="0">
                <a:solidFill>
                  <a:srgbClr val="0070C0"/>
                </a:solidFill>
                <a:latin typeface="Franklin Gothic Medium Cond" panose="020B0606030402020204" pitchFamily="34" charset="0"/>
              </a:rPr>
              <a:t>Periodicidad del CONTROL de Crecimiento y Desarrollo de la Niña y Niño de 5 a 11 años</a:t>
            </a:r>
          </a:p>
        </p:txBody>
      </p:sp>
      <p:graphicFrame>
        <p:nvGraphicFramePr>
          <p:cNvPr id="8" name="Tabla 7"/>
          <p:cNvGraphicFramePr>
            <a:graphicFrameLocks noGrp="1"/>
          </p:cNvGraphicFramePr>
          <p:nvPr>
            <p:extLst>
              <p:ext uri="{D42A27DB-BD31-4B8C-83A1-F6EECF244321}">
                <p14:modId xmlns:p14="http://schemas.microsoft.com/office/powerpoint/2010/main" val="864602488"/>
              </p:ext>
            </p:extLst>
          </p:nvPr>
        </p:nvGraphicFramePr>
        <p:xfrm>
          <a:off x="2524836" y="5746353"/>
          <a:ext cx="3894477" cy="521970"/>
        </p:xfrm>
        <a:graphic>
          <a:graphicData uri="http://schemas.openxmlformats.org/drawingml/2006/table">
            <a:tbl>
              <a:tblPr/>
              <a:tblGrid>
                <a:gridCol w="1379877">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tblGrid>
              <a:tr h="179070">
                <a:tc>
                  <a:txBody>
                    <a:bodyPr/>
                    <a:lstStyle/>
                    <a:p>
                      <a:pPr algn="ctr" fontAlgn="ctr"/>
                      <a:r>
                        <a:rPr lang="es-PE" sz="950" b="0" i="0" u="none" strike="noStrike" dirty="0">
                          <a:solidFill>
                            <a:srgbClr val="FFFFFF"/>
                          </a:solidFill>
                          <a:effectLst/>
                          <a:latin typeface="Franklin Gothic Medium Cond" panose="020B0606030402020204" pitchFamily="34" charset="0"/>
                        </a:rPr>
                        <a:t>Edad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50" b="0" i="0" u="none" strike="noStrike" dirty="0">
                          <a:solidFill>
                            <a:srgbClr val="FFFFFF"/>
                          </a:solidFill>
                          <a:effectLst/>
                          <a:latin typeface="Franklin Gothic Medium Cond" panose="020B0606030402020204" pitchFamily="34" charset="0"/>
                        </a:rPr>
                        <a:t>Concentración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PE" sz="950" b="0" i="0" u="none" strike="noStrike" dirty="0">
                          <a:solidFill>
                            <a:srgbClr val="FFFFFF"/>
                          </a:solidFill>
                          <a:effectLst/>
                          <a:latin typeface="Franklin Gothic Medium Cond" panose="020B0606030402020204" pitchFamily="34" charset="0"/>
                        </a:rPr>
                        <a:t>Periodicidad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342900">
                <a:tc>
                  <a:txBody>
                    <a:bodyPr/>
                    <a:lstStyle/>
                    <a:p>
                      <a:pPr algn="l" fontAlgn="ctr"/>
                      <a:r>
                        <a:rPr lang="es-PE" sz="950" b="0" i="0" u="none" strike="noStrike" dirty="0">
                          <a:effectLst/>
                          <a:latin typeface="Franklin Gothic Medium Cond" panose="020B0606030402020204" pitchFamily="34" charset="0"/>
                        </a:rPr>
                        <a:t>De 5 a 11 años 11 meses 29 días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50" b="0" i="0" u="none" strike="noStrike" dirty="0">
                          <a:effectLst/>
                          <a:latin typeface="Franklin Gothic Medium Cond" panose="020B06060304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50" b="0" i="0" u="none" strike="noStrike" dirty="0">
                          <a:effectLst/>
                          <a:latin typeface="Franklin Gothic Medium Cond" panose="020B0606030402020204" pitchFamily="34" charset="0"/>
                        </a:rPr>
                        <a:t>1 por 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bl>
          </a:graphicData>
        </a:graphic>
      </p:graphicFrame>
      <p:pic>
        <p:nvPicPr>
          <p:cNvPr id="4" name="Imagen 3">
            <a:extLst>
              <a:ext uri="{FF2B5EF4-FFF2-40B4-BE49-F238E27FC236}">
                <a16:creationId xmlns:a16="http://schemas.microsoft.com/office/drawing/2014/main" id="{ED2F0B3A-B0D4-46E5-B6D0-7158499A7602}"/>
              </a:ext>
            </a:extLst>
          </p:cNvPr>
          <p:cNvPicPr>
            <a:picLocks noChangeAspect="1"/>
          </p:cNvPicPr>
          <p:nvPr/>
        </p:nvPicPr>
        <p:blipFill>
          <a:blip r:embed="rId2"/>
          <a:stretch>
            <a:fillRect/>
          </a:stretch>
        </p:blipFill>
        <p:spPr>
          <a:xfrm>
            <a:off x="392804" y="566057"/>
            <a:ext cx="8384150" cy="2219182"/>
          </a:xfrm>
          <a:prstGeom prst="rect">
            <a:avLst/>
          </a:prstGeom>
        </p:spPr>
      </p:pic>
    </p:spTree>
    <p:extLst>
      <p:ext uri="{BB962C8B-B14F-4D97-AF65-F5344CB8AC3E}">
        <p14:creationId xmlns:p14="http://schemas.microsoft.com/office/powerpoint/2010/main" val="2842306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2276" y="667880"/>
            <a:ext cx="8203842" cy="600164"/>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En este de grupo de edad para el estado nutricional se considerada el IMC que es un número que relaciona el peso de la persona con su talla/longitud. El IMC puede ser un indicador de crecimiento útil cuando está marcado en una gráfica relacionándolo con la edad del niño.</a:t>
            </a:r>
          </a:p>
          <a:p>
            <a:r>
              <a:rPr lang="es-PE" sz="1100" dirty="0">
                <a:solidFill>
                  <a:srgbClr val="000099"/>
                </a:solidFill>
                <a:latin typeface="Franklin Gothic Medium Cond" panose="020B0606030402020204" pitchFamily="34" charset="0"/>
              </a:rPr>
              <a:t>El IMC se calcula de la siguiente forma: Peso en kg ÷ talla/longitud en metros al cuadrado</a:t>
            </a:r>
          </a:p>
        </p:txBody>
      </p:sp>
      <p:sp>
        <p:nvSpPr>
          <p:cNvPr id="4" name="Rectángulo 3"/>
          <p:cNvSpPr/>
          <p:nvPr/>
        </p:nvSpPr>
        <p:spPr>
          <a:xfrm>
            <a:off x="502276" y="1303156"/>
            <a:ext cx="8203842" cy="313932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EJEMPLO 7: </a:t>
            </a:r>
          </a:p>
          <a:p>
            <a:pPr algn="just"/>
            <a:r>
              <a:rPr lang="es-PE" sz="1100" dirty="0">
                <a:solidFill>
                  <a:schemeClr val="accent5">
                    <a:lumMod val="50000"/>
                  </a:schemeClr>
                </a:solidFill>
                <a:latin typeface="Franklin Gothic Medium Cond" panose="020B0606030402020204" pitchFamily="34" charset="0"/>
              </a:rPr>
              <a:t>Niña de 5 años acude a su 1er control de CRED, a la evaluación nutricional presenta obesidad, ante ello se le brinda consejería a la madre y se le solicita dosaje de hemoglobina y descarte de parasitosis (test de Graham y examen seriado).</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Examen durante el período de crecimiento rápido en la infancia</a:t>
            </a:r>
          </a:p>
          <a:p>
            <a:pPr algn="just"/>
            <a:r>
              <a:rPr lang="es-PE" sz="1100" dirty="0">
                <a:latin typeface="Franklin Gothic Medium Cond" panose="020B0606030402020204" pitchFamily="34" charset="0"/>
              </a:rPr>
              <a:t>• En el 2º casillero Atención Integral de Salud del Niño-CRED de 5 a 11 años</a:t>
            </a:r>
          </a:p>
          <a:p>
            <a:pPr algn="just"/>
            <a:r>
              <a:rPr lang="es-PE" sz="1100" dirty="0">
                <a:latin typeface="Franklin Gothic Medium Cond" panose="020B0606030402020204" pitchFamily="34" charset="0"/>
              </a:rPr>
              <a:t>• En el 3° casillero el Estado Nutricional: “Obesidad”</a:t>
            </a:r>
          </a:p>
          <a:p>
            <a:pPr algn="just"/>
            <a:r>
              <a:rPr lang="es-PE" sz="1100" dirty="0">
                <a:latin typeface="Franklin Gothic Medium Cond" panose="020B0606030402020204" pitchFamily="34" charset="0"/>
              </a:rPr>
              <a:t>• En el 4º casillero Consejería correspondiente: Alimentación Saludable</a:t>
            </a:r>
          </a:p>
          <a:p>
            <a:r>
              <a:rPr lang="es-PE" sz="1100" dirty="0">
                <a:latin typeface="Franklin Gothic Medium Cond" panose="020B0606030402020204" pitchFamily="34" charset="0"/>
              </a:rPr>
              <a:t>• En el 5º casillero el Dosaje de Hemoglobina</a:t>
            </a:r>
          </a:p>
          <a:p>
            <a:r>
              <a:rPr lang="es-PE" sz="1100" dirty="0">
                <a:latin typeface="Franklin Gothic Medium Cond" panose="020B0606030402020204" pitchFamily="34" charset="0"/>
              </a:rPr>
              <a:t>• En el 6º casillero Test de Graham</a:t>
            </a:r>
          </a:p>
          <a:p>
            <a:r>
              <a:rPr lang="es-PE" sz="1100" dirty="0">
                <a:latin typeface="Franklin Gothic Medium Cond" panose="020B0606030402020204" pitchFamily="34" charset="0"/>
              </a:rPr>
              <a:t>• En el 7º casillero Examen seriado de heces</a:t>
            </a:r>
          </a:p>
          <a:p>
            <a:r>
              <a:rPr lang="es-PE" sz="1100" dirty="0">
                <a:latin typeface="Franklin Gothic Medium Cond" panose="020B0606030402020204" pitchFamily="34" charset="0"/>
              </a:rPr>
              <a:t>En el ítem: Tipo de diagnóstico marque “D” para todos los casos a excepción del: </a:t>
            </a:r>
            <a:r>
              <a:rPr lang="es-PE" sz="1100" dirty="0">
                <a:solidFill>
                  <a:srgbClr val="C00000"/>
                </a:solidFill>
                <a:latin typeface="Franklin Gothic Medium Cond" panose="020B0606030402020204" pitchFamily="34" charset="0"/>
              </a:rPr>
              <a:t>Dosaje de Hemoglobina, Test de Graham y Examen seriado de heces en donde se marcará “P” debido a que SÓLO se está emitiendo la orden.</a:t>
            </a:r>
          </a:p>
          <a:p>
            <a:r>
              <a:rPr lang="es-PE" sz="1100" dirty="0">
                <a:latin typeface="Franklin Gothic Medium Cond" panose="020B0606030402020204" pitchFamily="34" charset="0"/>
              </a:rPr>
              <a:t>En el ítem LAB anote:</a:t>
            </a:r>
          </a:p>
          <a:p>
            <a:r>
              <a:rPr lang="es-PE" sz="1100" dirty="0">
                <a:latin typeface="Franklin Gothic Medium Cond" panose="020B0606030402020204" pitchFamily="34" charset="0"/>
              </a:rPr>
              <a:t>• En el 2º casillero el número de control CRED correspondiente “1”</a:t>
            </a:r>
          </a:p>
          <a:p>
            <a:r>
              <a:rPr lang="es-PE" sz="1100" dirty="0">
                <a:latin typeface="Franklin Gothic Medium Cond" panose="020B0606030402020204" pitchFamily="34" charset="0"/>
              </a:rPr>
              <a:t>• En el 3º casillero el indicador del Estado Nutricional “IMC”</a:t>
            </a:r>
          </a:p>
          <a:p>
            <a:r>
              <a:rPr lang="es-PE" sz="1100" dirty="0">
                <a:latin typeface="Franklin Gothic Medium Cond" panose="020B0606030402020204" pitchFamily="34" charset="0"/>
              </a:rPr>
              <a:t>• En el 4º casillero el número de consejería correspondiente “1”</a:t>
            </a:r>
          </a:p>
          <a:p>
            <a:r>
              <a:rPr lang="es-PE" sz="1100" dirty="0">
                <a:latin typeface="Franklin Gothic Medium Cond" panose="020B0606030402020204" pitchFamily="34" charset="0"/>
              </a:rPr>
              <a:t>• En el 5º casillero el número de Dosaje de Hemoglobina “1»</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76" y="4387885"/>
            <a:ext cx="8429223" cy="202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332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8555" y="692158"/>
            <a:ext cx="8429222" cy="5339923"/>
          </a:xfrm>
          <a:prstGeom prst="rect">
            <a:avLst/>
          </a:prstGeom>
        </p:spPr>
        <p:txBody>
          <a:bodyPr wrap="square">
            <a:spAutoFit/>
          </a:bodyPr>
          <a:lstStyle/>
          <a:p>
            <a:pPr lvl="0" algn="just"/>
            <a:r>
              <a:rPr lang="es-PE" sz="1100" dirty="0">
                <a:solidFill>
                  <a:srgbClr val="C00000"/>
                </a:solidFill>
                <a:latin typeface="Franklin Gothic Medium Cond" pitchFamily="34" charset="0"/>
              </a:rPr>
              <a:t>3.3 CONSIDERACIONES GENERALES PARA NIÑAS Y NIÑOS CON RIESGO EN EL CRECIMIENTO Y DESARROLLO</a:t>
            </a:r>
          </a:p>
          <a:p>
            <a:pPr lvl="0" algn="just"/>
            <a:r>
              <a:rPr lang="es-PE" sz="1100" dirty="0">
                <a:solidFill>
                  <a:srgbClr val="000000"/>
                </a:solidFill>
                <a:latin typeface="Franklin Gothic Medium Cond" panose="020B0606030402020204" pitchFamily="34" charset="0"/>
              </a:rPr>
              <a:t>En aquellas Niñas y Niños que hayan recuperado su estado de salud relacionado al Crecimiento y/o al Desarrollo registrar de la siguiente manera:</a:t>
            </a:r>
          </a:p>
          <a:p>
            <a:pPr lvl="0" algn="just"/>
            <a:r>
              <a:rPr lang="es-PE" sz="1100" dirty="0">
                <a:solidFill>
                  <a:srgbClr val="000000"/>
                </a:solidFill>
                <a:latin typeface="Franklin Gothic Medium Cond" panose="020B0606030402020204" pitchFamily="34" charset="0"/>
              </a:rPr>
              <a:t>En el ítem: Diagnóstico motivo de consulta y/o actividad de salud, anote claramente:</a:t>
            </a:r>
          </a:p>
          <a:p>
            <a:pPr lvl="0" algn="just"/>
            <a:r>
              <a:rPr lang="es-PE" sz="1100" dirty="0">
                <a:solidFill>
                  <a:srgbClr val="000000"/>
                </a:solidFill>
                <a:latin typeface="Franklin Gothic Medium Cond" panose="020B0606030402020204" pitchFamily="34" charset="0"/>
              </a:rPr>
              <a:t>• En el 1º casillero el problema de salud identificado (Obesidad, riesgo del desarrollo-Área motora, entre otro).</a:t>
            </a:r>
          </a:p>
          <a:p>
            <a:pPr lvl="0" algn="just"/>
            <a:r>
              <a:rPr lang="es-PE" sz="1100" dirty="0">
                <a:solidFill>
                  <a:srgbClr val="000000"/>
                </a:solidFill>
                <a:latin typeface="Franklin Gothic Medium Cond" panose="020B0606030402020204" pitchFamily="34" charset="0"/>
              </a:rPr>
              <a:t>En el ítem LAB anote:</a:t>
            </a:r>
          </a:p>
          <a:p>
            <a:pPr lvl="0" algn="just"/>
            <a:r>
              <a:rPr lang="es-PE" sz="1100" dirty="0">
                <a:solidFill>
                  <a:srgbClr val="000000"/>
                </a:solidFill>
                <a:latin typeface="Franklin Gothic Medium Cond" panose="020B0606030402020204" pitchFamily="34" charset="0"/>
              </a:rPr>
              <a:t>• En el 1º casillero las siglas que acompañan al diagnóstico seguido de “PR”, lo que significa “paciente recuperado”.</a:t>
            </a:r>
          </a:p>
          <a:p>
            <a:pPr algn="just"/>
            <a:r>
              <a:rPr lang="es-PE" sz="1100" dirty="0">
                <a:solidFill>
                  <a:srgbClr val="C00000"/>
                </a:solidFill>
                <a:latin typeface="Franklin Gothic Medium Cond" panose="020B0606030402020204" pitchFamily="34" charset="0"/>
              </a:rPr>
              <a:t>EJEMPLO 1: </a:t>
            </a:r>
          </a:p>
          <a:p>
            <a:pPr algn="just"/>
            <a:r>
              <a:rPr lang="es-PE" sz="1100" dirty="0">
                <a:solidFill>
                  <a:schemeClr val="accent5">
                    <a:lumMod val="50000"/>
                  </a:schemeClr>
                </a:solidFill>
                <a:latin typeface="Franklin Gothic Medium Cond" panose="020B0606030402020204" pitchFamily="34" charset="0"/>
              </a:rPr>
              <a:t>Niño que a los 10 meses presento riesgo en el peso y retardo del desarrollo- área motora, acude a control de 11 meses y mostro recuperación tanto el crecimiento como en desarrollo.</a:t>
            </a:r>
          </a:p>
          <a:p>
            <a:pPr algn="just"/>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Control de Salud de Rutina del Niño.</a:t>
            </a:r>
          </a:p>
          <a:p>
            <a:r>
              <a:rPr lang="es-PE" sz="1100" dirty="0">
                <a:latin typeface="Franklin Gothic Medium Cond" panose="020B0606030402020204" pitchFamily="34" charset="0"/>
              </a:rPr>
              <a:t>• En el 2º casillero Atención Integral de Salud del Niño-CRED menor de 1 año</a:t>
            </a:r>
          </a:p>
          <a:p>
            <a:r>
              <a:rPr lang="es-PE" sz="1100" dirty="0">
                <a:latin typeface="Franklin Gothic Medium Cond" panose="020B0606030402020204" pitchFamily="34" charset="0"/>
              </a:rPr>
              <a:t>• En el 3º casillero el resultado del Estado Nutricional, Otras faltas del desarrollo fisiológico normal  esperado; diagnóstico del mes anterior.</a:t>
            </a:r>
          </a:p>
          <a:p>
            <a:r>
              <a:rPr lang="es-PE" sz="1100" dirty="0">
                <a:latin typeface="Franklin Gothic Medium Cond" panose="020B0606030402020204" pitchFamily="34" charset="0"/>
              </a:rPr>
              <a:t>• En el 4° casillero el Tamizaje de desarrollo (interpretación y reporte).</a:t>
            </a:r>
          </a:p>
          <a:p>
            <a:r>
              <a:rPr lang="es-PE" sz="1100" dirty="0">
                <a:latin typeface="Franklin Gothic Medium Cond" panose="020B0606030402020204" pitchFamily="34" charset="0"/>
              </a:rPr>
              <a:t>• En el 5° casillero el resultado de la Evaluación del Desarrollo, Retardo del desarrollo; diagnóstico</a:t>
            </a:r>
          </a:p>
          <a:p>
            <a:r>
              <a:rPr lang="es-PE" sz="1100" dirty="0">
                <a:latin typeface="Franklin Gothic Medium Cond" panose="020B0606030402020204" pitchFamily="34" charset="0"/>
              </a:rPr>
              <a:t>       del mes anterior.</a:t>
            </a:r>
          </a:p>
          <a:p>
            <a:r>
              <a:rPr lang="es-PE" sz="1100" dirty="0">
                <a:latin typeface="Franklin Gothic Medium Cond" panose="020B0606030402020204" pitchFamily="34" charset="0"/>
              </a:rPr>
              <a:t>• En el 6º casillero la Administración de Micronutriente</a:t>
            </a:r>
          </a:p>
          <a:p>
            <a:r>
              <a:rPr lang="es-PE" sz="1100" dirty="0">
                <a:latin typeface="Franklin Gothic Medium Cond" panose="020B0606030402020204" pitchFamily="34" charset="0"/>
              </a:rPr>
              <a:t>• En el 7º casillero Consejería correspondiente: Consejería nutricional: Alimentación saludable</a:t>
            </a:r>
          </a:p>
          <a:p>
            <a:r>
              <a:rPr lang="es-PE" sz="1100" i="1" dirty="0">
                <a:latin typeface="Franklin Gothic Medium Cond" pitchFamily="34" charset="0"/>
              </a:rPr>
              <a:t>En el ítem: Tipo de diagnóstico marque “D” para todos los casos, a excepción de los diagnósticos del</a:t>
            </a:r>
          </a:p>
          <a:p>
            <a:r>
              <a:rPr lang="es-PE" sz="1100" i="1" dirty="0">
                <a:latin typeface="Franklin Gothic Medium Cond" pitchFamily="34" charset="0"/>
              </a:rPr>
              <a:t>estado de salud de la niña o niño, en donde se colocará “R” (por ser un diagnóstico identificado el mes</a:t>
            </a:r>
          </a:p>
          <a:p>
            <a:r>
              <a:rPr lang="es-PE" sz="1100" i="1" dirty="0">
                <a:latin typeface="Franklin Gothic Medium Cond" pitchFamily="34" charset="0"/>
              </a:rPr>
              <a:t>anterior).</a:t>
            </a:r>
          </a:p>
          <a:p>
            <a:r>
              <a:rPr lang="es-PE" sz="1100" dirty="0">
                <a:latin typeface="Franklin Gothic Medium Cond" pitchFamily="34" charset="0"/>
              </a:rPr>
              <a:t>En el ítem LAB anote:</a:t>
            </a:r>
          </a:p>
          <a:p>
            <a:r>
              <a:rPr lang="es-PE" sz="1100" dirty="0">
                <a:latin typeface="Franklin Gothic Medium Cond" pitchFamily="34" charset="0"/>
              </a:rPr>
              <a:t>• En el 2º casillero el número de control CRED correspondiente “11”</a:t>
            </a:r>
          </a:p>
          <a:p>
            <a:r>
              <a:rPr lang="es-PE" sz="1100" dirty="0">
                <a:latin typeface="Franklin Gothic Medium Cond" pitchFamily="34" charset="0"/>
              </a:rPr>
              <a:t>• En el 3º casillero de Evaluación Nutricional la sigla de acuerdo con el diagnóstico nutricional:</a:t>
            </a:r>
          </a:p>
          <a:p>
            <a:r>
              <a:rPr lang="es-PE" sz="1100" dirty="0">
                <a:latin typeface="Franklin Gothic Medium Cond" pitchFamily="34" charset="0"/>
              </a:rPr>
              <a:t> PE = Peso para la Edad en el 1° Lab más “PR” en el 2° Lab, debido a que es un niño o niña que se ha</a:t>
            </a:r>
          </a:p>
          <a:p>
            <a:r>
              <a:rPr lang="es-PE" sz="1100" dirty="0">
                <a:latin typeface="Franklin Gothic Medium Cond" pitchFamily="34" charset="0"/>
              </a:rPr>
              <a:t> Recuperado.</a:t>
            </a:r>
          </a:p>
          <a:p>
            <a:r>
              <a:rPr lang="es-PE" sz="1100" dirty="0">
                <a:latin typeface="Franklin Gothic Medium Cond" pitchFamily="34" charset="0"/>
              </a:rPr>
              <a:t>• En el 5º casillero de Retardo del desarrollo colocar la sigla del área afectada afectada “Motor (M)” en</a:t>
            </a:r>
          </a:p>
          <a:p>
            <a:r>
              <a:rPr lang="es-PE" sz="1100" dirty="0">
                <a:latin typeface="Franklin Gothic Medium Cond" pitchFamily="34" charset="0"/>
              </a:rPr>
              <a:t>el 1° Lab más “PR” en el 2° Lab, debido a que es un niño o niña que se ha Recuperado.</a:t>
            </a:r>
          </a:p>
          <a:p>
            <a:r>
              <a:rPr lang="es-PE" sz="1100" dirty="0">
                <a:latin typeface="Franklin Gothic Medium Cond" pitchFamily="34" charset="0"/>
              </a:rPr>
              <a:t>• En el 6º casillero el número de Administración de Micronutrientes “6”</a:t>
            </a:r>
          </a:p>
          <a:p>
            <a:r>
              <a:rPr lang="es-PE" sz="1100" dirty="0">
                <a:latin typeface="Franklin Gothic Medium Cond" pitchFamily="34" charset="0"/>
              </a:rPr>
              <a:t>• En el 7º casillero el número de consejería correspondiente “2”</a:t>
            </a:r>
            <a:endParaRPr lang="es-PE" sz="1100" dirty="0">
              <a:solidFill>
                <a:srgbClr val="000000"/>
              </a:solidFill>
              <a:latin typeface="Franklin Gothic Medium Cond" panose="020B0606030402020204" pitchFamily="34" charset="0"/>
            </a:endParaRPr>
          </a:p>
        </p:txBody>
      </p:sp>
    </p:spTree>
    <p:extLst>
      <p:ext uri="{BB962C8B-B14F-4D97-AF65-F5344CB8AC3E}">
        <p14:creationId xmlns:p14="http://schemas.microsoft.com/office/powerpoint/2010/main" val="167766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24" y="328200"/>
            <a:ext cx="8563972"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5"/>
          <p:cNvSpPr/>
          <p:nvPr/>
        </p:nvSpPr>
        <p:spPr>
          <a:xfrm>
            <a:off x="293425" y="2928595"/>
            <a:ext cx="8563971" cy="430887"/>
          </a:xfrm>
          <a:prstGeom prst="rect">
            <a:avLst/>
          </a:prstGeom>
        </p:spPr>
        <p:txBody>
          <a:bodyPr wrap="square">
            <a:spAutoFit/>
          </a:bodyPr>
          <a:lstStyle/>
          <a:p>
            <a:pPr lvl="0"/>
            <a:r>
              <a:rPr lang="es-PE" sz="1100" dirty="0">
                <a:solidFill>
                  <a:srgbClr val="000099"/>
                </a:solidFill>
                <a:latin typeface="Franklin Gothic Medium Cond" panose="020B0606030402020204" pitchFamily="34" charset="0"/>
              </a:rPr>
              <a:t>En caso la niña o niño NO muestre recuperación en el próximo control en su estado de salud relacionado al Crecimiento y/o al Desarrollo se seguirá marcando en el ítem: Tipo de diagnóstico “R” hasta la recuperación “R”, luego se volverá a marcar “D”.</a:t>
            </a:r>
          </a:p>
        </p:txBody>
      </p:sp>
      <p:sp>
        <p:nvSpPr>
          <p:cNvPr id="4" name="3 Rectángulo"/>
          <p:cNvSpPr/>
          <p:nvPr/>
        </p:nvSpPr>
        <p:spPr>
          <a:xfrm>
            <a:off x="293425" y="3374776"/>
            <a:ext cx="8468436" cy="2970044"/>
          </a:xfrm>
          <a:prstGeom prst="rect">
            <a:avLst/>
          </a:prstGeom>
        </p:spPr>
        <p:txBody>
          <a:bodyPr wrap="square">
            <a:spAutoFit/>
          </a:bodyPr>
          <a:lstStyle/>
          <a:p>
            <a:pPr algn="just"/>
            <a:r>
              <a:rPr lang="es-PE" sz="1100" dirty="0">
                <a:solidFill>
                  <a:srgbClr val="C00000"/>
                </a:solidFill>
                <a:latin typeface="Franklin Gothic Medium Cond" pitchFamily="34" charset="0"/>
              </a:rPr>
              <a:t>3.4   CONSIDERACIONES GENERALES PARA EL  SEGUIMIENTO INTRAMURO A NIÑAS Y NIÑOS CON RIESGO EN EL CRECIMIENTO Y/O DESARROLLO</a:t>
            </a:r>
          </a:p>
          <a:p>
            <a:pPr algn="just"/>
            <a:r>
              <a:rPr lang="es-PE" sz="1100" dirty="0">
                <a:latin typeface="Franklin Gothic Medium Cond" pitchFamily="34" charset="0"/>
              </a:rPr>
              <a:t>Para el seguimiento de las niñas y niños se utilizará un sistema de citas programadas, las mismas que serán determinadas en cada control y de mutuo acuerdo con la madre, padre o cuidador de la niña y el niño. Para niñas y niños con problemas de crecimiento o desarrollo se programarán las citas con intervalos de 7 días, de acuerdo con la necesidad, hasta lograr la recuperación, de NO encontrar resultados favorables a la salud del niño o niña se realizará de inmediato la interconsulta al servicio que corresponda.</a:t>
            </a:r>
          </a:p>
          <a:p>
            <a:pPr algn="just"/>
            <a:r>
              <a:rPr lang="es-PE" sz="1100" dirty="0">
                <a:latin typeface="Franklin Gothic Medium Cond" pitchFamily="34" charset="0"/>
              </a:rPr>
              <a:t>Para tal sentido el registro se realizará de la siguiente manera:</a:t>
            </a:r>
          </a:p>
          <a:p>
            <a:pPr algn="just"/>
            <a:r>
              <a:rPr lang="es-PE" sz="1100" dirty="0">
                <a:latin typeface="Franklin Gothic Medium Cond" pitchFamily="34" charset="0"/>
              </a:rPr>
              <a:t>En el ítem: Diagnóstico motivo de consulta y/o actividad de salud, anote claramente:</a:t>
            </a:r>
          </a:p>
          <a:p>
            <a:pPr algn="just"/>
            <a:r>
              <a:rPr lang="es-PE" sz="1100" dirty="0">
                <a:latin typeface="Franklin Gothic Medium Cond" pitchFamily="34" charset="0"/>
              </a:rPr>
              <a:t>•  En el 1º casillero Control de salud de rutina del niño</a:t>
            </a:r>
          </a:p>
          <a:p>
            <a:pPr algn="just"/>
            <a:r>
              <a:rPr lang="es-PE" sz="1100" dirty="0">
                <a:latin typeface="Franklin Gothic Medium Cond" pitchFamily="34" charset="0"/>
              </a:rPr>
              <a:t>•  En el 2º casillero el diagnostico de Crecimiento o desarrollo de la Niña o Niño</a:t>
            </a:r>
          </a:p>
          <a:p>
            <a:pPr algn="just"/>
            <a:r>
              <a:rPr lang="es-PE" sz="1100" dirty="0">
                <a:latin typeface="Franklin Gothic Medium Cond" pitchFamily="34" charset="0"/>
              </a:rPr>
              <a:t>•  En el 3º casillero Consejería correspondiente: por ejemplo, Consejería nutricional: Alimentación saludable</a:t>
            </a:r>
          </a:p>
          <a:p>
            <a:pPr algn="just"/>
            <a:r>
              <a:rPr lang="es-PE" sz="1100" dirty="0">
                <a:latin typeface="Franklin Gothic Medium Cond" pitchFamily="34" charset="0"/>
              </a:rPr>
              <a:t>En el ítem: Tipo de diagnóstico marque “D” para todos los casos, a excepción de los diagnósticos del estado de salud de la niña o niño, en donde se colocará “R”.</a:t>
            </a:r>
          </a:p>
          <a:p>
            <a:pPr algn="just"/>
            <a:r>
              <a:rPr lang="es-PE" sz="1100" dirty="0">
                <a:latin typeface="Franklin Gothic Medium Cond" pitchFamily="34" charset="0"/>
              </a:rPr>
              <a:t>En el ítem LAB anote:</a:t>
            </a:r>
          </a:p>
          <a:p>
            <a:pPr algn="just"/>
            <a:r>
              <a:rPr lang="es-PE" sz="1100" dirty="0">
                <a:latin typeface="Franklin Gothic Medium Cond" pitchFamily="34" charset="0"/>
              </a:rPr>
              <a:t>•  En el 1º casillero el número de Atención de Enfermería; según corresponda (1,2,3…).</a:t>
            </a:r>
          </a:p>
          <a:p>
            <a:pPr algn="just"/>
            <a:r>
              <a:rPr lang="es-PE" sz="1100" dirty="0">
                <a:latin typeface="Franklin Gothic Medium Cond" pitchFamily="34" charset="0"/>
              </a:rPr>
              <a:t>• En el 2º casillero la sigla de acuerdo con el diagnóstico nutricional o de desarrollo:</a:t>
            </a:r>
          </a:p>
          <a:p>
            <a:pPr algn="just"/>
            <a:r>
              <a:rPr lang="es-PE" sz="1100" dirty="0">
                <a:latin typeface="Franklin Gothic Medium Cond" pitchFamily="34" charset="0"/>
              </a:rPr>
              <a:t>Desarrollo (Lenguaje (L), Motor(M), Social (S), Coordinación (C), Cognitivo/Aprendizaje (A)) Evaluación Nutricional </a:t>
            </a:r>
          </a:p>
          <a:p>
            <a:pPr algn="just"/>
            <a:r>
              <a:rPr lang="es-PE" sz="1100" dirty="0">
                <a:latin typeface="Franklin Gothic Medium Cond" pitchFamily="34" charset="0"/>
              </a:rPr>
              <a:t>PE = Peso para la Edad                      TP = Peso para la Talla                                   TE = Talla para la Edad </a:t>
            </a:r>
          </a:p>
          <a:p>
            <a:pPr algn="just"/>
            <a:r>
              <a:rPr lang="es-PE" sz="1100" dirty="0">
                <a:latin typeface="Franklin Gothic Medium Cond" pitchFamily="34" charset="0"/>
              </a:rPr>
              <a:t>• En el 3º casillero el número de consejería correspondiente (1,2,3…).</a:t>
            </a:r>
          </a:p>
        </p:txBody>
      </p:sp>
    </p:spTree>
    <p:extLst>
      <p:ext uri="{BB962C8B-B14F-4D97-AF65-F5344CB8AC3E}">
        <p14:creationId xmlns:p14="http://schemas.microsoft.com/office/powerpoint/2010/main" val="201916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442C9E8F-7048-4BDE-ADF0-218B2DE51D22}"/>
              </a:ext>
            </a:extLst>
          </p:cNvPr>
          <p:cNvSpPr txBox="1">
            <a:spLocks/>
          </p:cNvSpPr>
          <p:nvPr/>
        </p:nvSpPr>
        <p:spPr>
          <a:xfrm>
            <a:off x="4638127" y="863671"/>
            <a:ext cx="4038600" cy="5389397"/>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15963">
              <a:spcBef>
                <a:spcPts val="0"/>
              </a:spcBef>
              <a:buNone/>
            </a:pPr>
            <a:r>
              <a:rPr lang="es-PE" sz="1100" u="sng" dirty="0">
                <a:solidFill>
                  <a:srgbClr val="C00000"/>
                </a:solidFill>
                <a:latin typeface="Franklin Gothic Medium Cond" panose="020B0606030402020204" pitchFamily="34" charset="0"/>
              </a:rPr>
              <a:t>Código       	Diagnóstico / Actividad</a:t>
            </a:r>
          </a:p>
          <a:p>
            <a:pPr marL="0" indent="0" defTabSz="720725">
              <a:spcBef>
                <a:spcPts val="0"/>
              </a:spcBef>
              <a:buFontTx/>
              <a:buNone/>
            </a:pPr>
            <a:r>
              <a:rPr lang="es-ES" sz="1100" dirty="0">
                <a:latin typeface="Franklin Gothic Medium Cond" panose="020B0606030402020204" pitchFamily="34" charset="0"/>
              </a:rPr>
              <a:t>36416     	Colección de sangre capilar (p. ej. dedo, talón u oreja) 	/Tamizaje neonatal metabólico: toma de muestra.</a:t>
            </a:r>
          </a:p>
          <a:p>
            <a:pPr marL="0" indent="0" defTabSz="720725">
              <a:spcBef>
                <a:spcPts val="0"/>
              </a:spcBef>
              <a:buFontTx/>
              <a:buNone/>
            </a:pPr>
            <a:r>
              <a:rPr lang="es-ES" sz="1100" dirty="0">
                <a:latin typeface="Franklin Gothic Medium Cond" panose="020B0606030402020204" pitchFamily="34" charset="0"/>
              </a:rPr>
              <a:t>87177.01  	Estudio parasitológico por 3</a:t>
            </a:r>
          </a:p>
          <a:p>
            <a:pPr marL="0" indent="0" defTabSz="720725">
              <a:spcBef>
                <a:spcPts val="0"/>
              </a:spcBef>
              <a:buFontTx/>
              <a:buNone/>
            </a:pPr>
            <a:r>
              <a:rPr lang="es-ES" sz="1100" dirty="0">
                <a:latin typeface="Franklin Gothic Medium Cond" panose="020B0606030402020204" pitchFamily="34" charset="0"/>
              </a:rPr>
              <a:t>87178     	Test de Graham. </a:t>
            </a:r>
          </a:p>
          <a:p>
            <a:pPr marL="0" indent="0" defTabSz="720725">
              <a:spcBef>
                <a:spcPts val="0"/>
              </a:spcBef>
              <a:buFontTx/>
              <a:buNone/>
            </a:pPr>
            <a:r>
              <a:rPr lang="es-ES" sz="1100" dirty="0">
                <a:latin typeface="Franklin Gothic Medium Cond" panose="020B0606030402020204" pitchFamily="34" charset="0"/>
              </a:rPr>
              <a:t>96110    	Tamizaje de desarrollo, con interpretación y reporte, por 	formato de instrumento estandarizado.</a:t>
            </a:r>
          </a:p>
          <a:p>
            <a:pPr marL="0" indent="0" defTabSz="720725">
              <a:spcBef>
                <a:spcPts val="0"/>
              </a:spcBef>
              <a:buFontTx/>
              <a:buNone/>
            </a:pPr>
            <a:r>
              <a:rPr lang="es-ES" sz="1100" dirty="0">
                <a:latin typeface="Franklin Gothic Medium Cond" panose="020B0606030402020204" pitchFamily="34" charset="0"/>
              </a:rPr>
              <a:t>85018      	Dosaje de Hemoglobina </a:t>
            </a:r>
          </a:p>
          <a:p>
            <a:pPr marL="0" indent="0" defTabSz="720725">
              <a:spcBef>
                <a:spcPts val="0"/>
              </a:spcBef>
              <a:buFontTx/>
              <a:buNone/>
            </a:pPr>
            <a:r>
              <a:rPr lang="es-ES" sz="1100" dirty="0">
                <a:latin typeface="Franklin Gothic Medium Cond" panose="020B0606030402020204" pitchFamily="34" charset="0"/>
              </a:rPr>
              <a:t>C0011               Visita familiar integral</a:t>
            </a:r>
          </a:p>
          <a:p>
            <a:pPr marL="0" indent="0" defTabSz="720725">
              <a:spcBef>
                <a:spcPts val="0"/>
              </a:spcBef>
              <a:buFontTx/>
              <a:buNone/>
            </a:pPr>
            <a:r>
              <a:rPr lang="es-ES" sz="1100" dirty="0">
                <a:latin typeface="Franklin Gothic Medium Cond" panose="020B0606030402020204" pitchFamily="34" charset="0"/>
              </a:rPr>
              <a:t>99252  	Consejería nutricional de niños en riesgo.</a:t>
            </a:r>
          </a:p>
          <a:p>
            <a:pPr marL="0" indent="0" defTabSz="720725">
              <a:spcBef>
                <a:spcPts val="0"/>
              </a:spcBef>
              <a:buFontTx/>
              <a:buNone/>
            </a:pPr>
            <a:r>
              <a:rPr lang="es-ES" sz="1100" dirty="0">
                <a:latin typeface="Franklin Gothic Medium Cond" panose="020B0606030402020204" pitchFamily="34" charset="0"/>
              </a:rPr>
              <a:t>99401  	Consejería en medicina preventiva y/o provisión de 	intervenciones de reducción de factores de riesgo, 	proporcionados a individuo, durante aproximadamente 15 	minutos (p. ej. consejería integral).</a:t>
            </a:r>
          </a:p>
          <a:p>
            <a:pPr marL="0" indent="0" defTabSz="720725">
              <a:spcBef>
                <a:spcPts val="0"/>
              </a:spcBef>
              <a:buFontTx/>
              <a:buNone/>
            </a:pPr>
            <a:r>
              <a:rPr lang="es-ES" sz="1100" dirty="0">
                <a:latin typeface="Franklin Gothic Medium Cond" panose="020B0606030402020204" pitchFamily="34" charset="0"/>
              </a:rPr>
              <a:t>99401.01  	Consejería en el apego y comunicación.</a:t>
            </a:r>
          </a:p>
          <a:p>
            <a:pPr marL="0" indent="0" defTabSz="720725">
              <a:spcBef>
                <a:spcPts val="0"/>
              </a:spcBef>
              <a:buFontTx/>
              <a:buNone/>
            </a:pPr>
            <a:r>
              <a:rPr lang="es-ES" sz="1100" dirty="0">
                <a:latin typeface="Franklin Gothic Medium Cond" panose="020B0606030402020204" pitchFamily="34" charset="0"/>
              </a:rPr>
              <a:t>99401.03 	Consejería en Lactancia Materna Exclusiva.</a:t>
            </a:r>
          </a:p>
          <a:p>
            <a:pPr marL="0" indent="0" defTabSz="720725">
              <a:spcBef>
                <a:spcPts val="0"/>
              </a:spcBef>
              <a:buFontTx/>
              <a:buNone/>
            </a:pPr>
            <a:r>
              <a:rPr lang="es-ES" sz="1100" dirty="0">
                <a:latin typeface="Franklin Gothic Medium Cond" panose="020B0606030402020204" pitchFamily="34" charset="0"/>
              </a:rPr>
              <a:t>99401.04  	Consejería en corte y cuidado del cordón umbilical.</a:t>
            </a:r>
          </a:p>
          <a:p>
            <a:pPr marL="0" indent="0" defTabSz="720725">
              <a:spcBef>
                <a:spcPts val="0"/>
              </a:spcBef>
              <a:buFontTx/>
              <a:buNone/>
            </a:pPr>
            <a:r>
              <a:rPr lang="es-ES" sz="1100" dirty="0">
                <a:latin typeface="Franklin Gothic Medium Cond" panose="020B0606030402020204" pitchFamily="34" charset="0"/>
              </a:rPr>
              <a:t>99401.05  	Consejería en atención temprana del desarrollo</a:t>
            </a:r>
          </a:p>
          <a:p>
            <a:pPr marL="0" indent="0" defTabSz="720725">
              <a:spcBef>
                <a:spcPts val="0"/>
              </a:spcBef>
              <a:buFontTx/>
              <a:buNone/>
            </a:pPr>
            <a:r>
              <a:rPr lang="es-ES" sz="1100" dirty="0">
                <a:latin typeface="Franklin Gothic Medium Cond" panose="020B0606030402020204" pitchFamily="34" charset="0"/>
              </a:rPr>
              <a:t>99401.06  	Consejería en importancia del control de crecimiento y 	desarrollo (4 controles)</a:t>
            </a:r>
          </a:p>
          <a:p>
            <a:pPr marL="0" indent="0" defTabSz="720725">
              <a:spcBef>
                <a:spcPts val="0"/>
              </a:spcBef>
              <a:buFontTx/>
              <a:buNone/>
            </a:pPr>
            <a:r>
              <a:rPr lang="es-ES" sz="1100" dirty="0">
                <a:latin typeface="Franklin Gothic Medium Cond" panose="020B0606030402020204" pitchFamily="34" charset="0"/>
              </a:rPr>
              <a:t>99401.07 	Consejería en inmunizaciones</a:t>
            </a:r>
          </a:p>
          <a:p>
            <a:pPr marL="0" indent="0" defTabSz="720725">
              <a:spcBef>
                <a:spcPts val="0"/>
              </a:spcBef>
              <a:buFontTx/>
              <a:buNone/>
            </a:pPr>
            <a:r>
              <a:rPr lang="es-ES" sz="1100" dirty="0">
                <a:latin typeface="Franklin Gothic Medium Cond" panose="020B0606030402020204" pitchFamily="34" charset="0"/>
              </a:rPr>
              <a:t>99401.08  	Consejería de identificación de signos de alarma.</a:t>
            </a:r>
          </a:p>
          <a:p>
            <a:pPr marL="0" indent="0" defTabSz="720725">
              <a:spcBef>
                <a:spcPts val="0"/>
              </a:spcBef>
              <a:buFontTx/>
              <a:buNone/>
            </a:pPr>
            <a:r>
              <a:rPr lang="es-ES" sz="1100" dirty="0">
                <a:latin typeface="Franklin Gothic Medium Cond" panose="020B0606030402020204" pitchFamily="34" charset="0"/>
              </a:rPr>
              <a:t>99401.09  	Consejería para la prevención de muerte súbita del lactante.</a:t>
            </a:r>
          </a:p>
          <a:p>
            <a:pPr marL="0" indent="0" defTabSz="720725">
              <a:spcBef>
                <a:spcPts val="0"/>
              </a:spcBef>
              <a:buFontTx/>
              <a:buNone/>
            </a:pPr>
            <a:r>
              <a:rPr lang="es-ES" sz="1100" dirty="0">
                <a:latin typeface="Franklin Gothic Medium Cond" panose="020B0606030402020204" pitchFamily="34" charset="0"/>
              </a:rPr>
              <a:t>99401.10  	Consejería en higiene del recién nacido, niño o niña y cuidado 	en el hogar.</a:t>
            </a:r>
          </a:p>
          <a:p>
            <a:pPr marL="0" indent="0" defTabSz="720725">
              <a:spcBef>
                <a:spcPts val="0"/>
              </a:spcBef>
              <a:buFontTx/>
              <a:buNone/>
            </a:pPr>
            <a:r>
              <a:rPr lang="es-ES" sz="1100" dirty="0">
                <a:latin typeface="Franklin Gothic Medium Cond" panose="020B0606030402020204" pitchFamily="34" charset="0"/>
              </a:rPr>
              <a:t>99401.12  	Consejería para la prevención de enfermedades prevalentes 	(EDA, IRA, entre otras)</a:t>
            </a:r>
          </a:p>
          <a:p>
            <a:pPr marL="0" indent="0" defTabSz="720725">
              <a:spcBef>
                <a:spcPts val="0"/>
              </a:spcBef>
              <a:buFontTx/>
              <a:buNone/>
            </a:pPr>
            <a:r>
              <a:rPr lang="es-ES" sz="1100" dirty="0">
                <a:latin typeface="Franklin Gothic Medium Cond" panose="020B0606030402020204" pitchFamily="34" charset="0"/>
              </a:rPr>
              <a:t>99401.24 	Consejería en higiene de manos</a:t>
            </a:r>
          </a:p>
          <a:p>
            <a:pPr marL="0" indent="0" defTabSz="720725">
              <a:spcBef>
                <a:spcPts val="0"/>
              </a:spcBef>
              <a:buFontTx/>
              <a:buNone/>
            </a:pPr>
            <a:r>
              <a:rPr lang="es-ES" sz="1100" dirty="0">
                <a:latin typeface="Franklin Gothic Medium Cond" panose="020B0606030402020204" pitchFamily="34" charset="0"/>
              </a:rPr>
              <a:t>99401.17  	Consejería y acompañamiento en alimentación con 	sucedáneos de leche materna a neonatos expuestos al VIH</a:t>
            </a:r>
          </a:p>
          <a:p>
            <a:pPr marL="0" indent="0" defTabSz="720725">
              <a:spcBef>
                <a:spcPts val="0"/>
              </a:spcBef>
              <a:buFontTx/>
              <a:buNone/>
            </a:pPr>
            <a:r>
              <a:rPr lang="es-ES" sz="1100" dirty="0">
                <a:latin typeface="Franklin Gothic Medium Cond" panose="020B0606030402020204" pitchFamily="34" charset="0"/>
              </a:rPr>
              <a:t>99401.25  	Consejería en pautas de crianza, buen trato, comunicación y 	cuidados adecuados.</a:t>
            </a:r>
          </a:p>
        </p:txBody>
      </p:sp>
      <p:sp>
        <p:nvSpPr>
          <p:cNvPr id="3" name="Marcador de contenido 8">
            <a:extLst>
              <a:ext uri="{FF2B5EF4-FFF2-40B4-BE49-F238E27FC236}">
                <a16:creationId xmlns:a16="http://schemas.microsoft.com/office/drawing/2014/main" id="{BB74E242-9977-404D-89E0-7D93091517CE}"/>
              </a:ext>
            </a:extLst>
          </p:cNvPr>
          <p:cNvSpPr txBox="1">
            <a:spLocks/>
          </p:cNvSpPr>
          <p:nvPr/>
        </p:nvSpPr>
        <p:spPr>
          <a:xfrm>
            <a:off x="467273" y="863671"/>
            <a:ext cx="3959525" cy="5339923"/>
          </a:xfrm>
          <a:prstGeom prst="rect">
            <a:avLst/>
          </a:prstGeom>
        </p:spPr>
        <p:txBody>
          <a:bodyPr wrap="square">
            <a:sp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tabLst>
                <a:tab pos="630238" algn="l"/>
              </a:tabLst>
            </a:pPr>
            <a:r>
              <a:rPr lang="es-PE" sz="1100" u="sng" dirty="0">
                <a:solidFill>
                  <a:srgbClr val="C00000"/>
                </a:solidFill>
                <a:latin typeface="Franklin Gothic Medium Cond" panose="020B0606030402020204" pitchFamily="34" charset="0"/>
              </a:rPr>
              <a:t>Código       	Diagnóstico / Actividad</a:t>
            </a:r>
          </a:p>
          <a:p>
            <a:pPr marL="0" indent="0" algn="just">
              <a:spcBef>
                <a:spcPts val="0"/>
              </a:spcBef>
              <a:buFontTx/>
              <a:buNone/>
              <a:tabLst>
                <a:tab pos="628650" algn="l"/>
              </a:tabLst>
            </a:pPr>
            <a:r>
              <a:rPr lang="es-ES" sz="1100" dirty="0">
                <a:latin typeface="Franklin Gothic Medium Cond" panose="020B0606030402020204" pitchFamily="34" charset="0"/>
              </a:rPr>
              <a:t>99436   	Atención del recién nacido inmediatamente después del 	Parto/Atención inmediata del Recién Nacido  </a:t>
            </a:r>
          </a:p>
          <a:p>
            <a:pPr marL="0" indent="0" algn="just">
              <a:spcBef>
                <a:spcPts val="0"/>
              </a:spcBef>
              <a:buFontTx/>
              <a:buNone/>
              <a:tabLst>
                <a:tab pos="628650" algn="l"/>
              </a:tabLst>
            </a:pPr>
            <a:r>
              <a:rPr lang="es-ES" sz="1100" dirty="0">
                <a:latin typeface="Franklin Gothic Medium Cond" panose="020B0606030402020204" pitchFamily="34" charset="0"/>
              </a:rPr>
              <a:t>99436.02 	Contacto piel a piel del RN con su madre       </a:t>
            </a:r>
          </a:p>
          <a:p>
            <a:pPr marL="0" indent="0" algn="just">
              <a:spcBef>
                <a:spcPts val="0"/>
              </a:spcBef>
              <a:buFontTx/>
              <a:buNone/>
              <a:tabLst>
                <a:tab pos="628650" algn="l"/>
              </a:tabLst>
            </a:pPr>
            <a:r>
              <a:rPr lang="es-ES" sz="1100" dirty="0">
                <a:latin typeface="Franklin Gothic Medium Cond" panose="020B0606030402020204" pitchFamily="34" charset="0"/>
              </a:rPr>
              <a:t>99460  A	tención inicial del recién nacido dada en el hospital o centro 	materno, para la evaluación y manejo del recién nacido 	normal/Alojamiento Conjunto.</a:t>
            </a:r>
          </a:p>
          <a:p>
            <a:pPr marL="0" indent="0" algn="just">
              <a:spcBef>
                <a:spcPts val="0"/>
              </a:spcBef>
              <a:buFontTx/>
              <a:buNone/>
              <a:tabLst>
                <a:tab pos="628650" algn="l"/>
              </a:tabLst>
            </a:pPr>
            <a:r>
              <a:rPr lang="es-ES" sz="1100" dirty="0">
                <a:latin typeface="Franklin Gothic Medium Cond" panose="020B0606030402020204" pitchFamily="34" charset="0"/>
              </a:rPr>
              <a:t>99381.01   	Atención Integral de Salud del niño - CRED   Neonato</a:t>
            </a:r>
          </a:p>
          <a:p>
            <a:pPr marL="0" indent="0" algn="just">
              <a:spcBef>
                <a:spcPts val="0"/>
              </a:spcBef>
              <a:buFontTx/>
              <a:buNone/>
              <a:tabLst>
                <a:tab pos="628650" algn="l"/>
              </a:tabLst>
            </a:pPr>
            <a:r>
              <a:rPr lang="es-ES" sz="1100" dirty="0">
                <a:latin typeface="Franklin Gothic Medium Cond" panose="020B0606030402020204" pitchFamily="34" charset="0"/>
              </a:rPr>
              <a:t>99381     	Atención Integral de Salud del Niño CRED menor de 1 año </a:t>
            </a:r>
          </a:p>
          <a:p>
            <a:pPr marL="0" indent="0" algn="just">
              <a:spcBef>
                <a:spcPts val="0"/>
              </a:spcBef>
              <a:buFontTx/>
              <a:buNone/>
              <a:tabLst>
                <a:tab pos="628650" algn="l"/>
              </a:tabLst>
            </a:pPr>
            <a:r>
              <a:rPr lang="es-ES" sz="1100" dirty="0">
                <a:latin typeface="Franklin Gothic Medium Cond" panose="020B0606030402020204" pitchFamily="34" charset="0"/>
              </a:rPr>
              <a:t>99382     	Atención Integral de Salud del Niño CRED de   1 a 4 años </a:t>
            </a:r>
          </a:p>
          <a:p>
            <a:pPr marL="0" indent="0" algn="just">
              <a:spcBef>
                <a:spcPts val="0"/>
              </a:spcBef>
              <a:buFontTx/>
              <a:buNone/>
              <a:tabLst>
                <a:tab pos="628650" algn="l"/>
              </a:tabLst>
            </a:pPr>
            <a:r>
              <a:rPr lang="es-ES" sz="1100" dirty="0">
                <a:latin typeface="Franklin Gothic Medium Cond" panose="020B0606030402020204" pitchFamily="34" charset="0"/>
              </a:rPr>
              <a:t>99383     	Atención Integral de Salud del Niño-  CRED de 5 a 11 años.</a:t>
            </a:r>
          </a:p>
          <a:p>
            <a:pPr marL="0" indent="0" algn="just">
              <a:spcBef>
                <a:spcPts val="0"/>
              </a:spcBef>
              <a:buFontTx/>
              <a:buNone/>
              <a:tabLst>
                <a:tab pos="628650" algn="l"/>
              </a:tabLst>
            </a:pPr>
            <a:r>
              <a:rPr lang="es-ES" sz="1100" dirty="0">
                <a:latin typeface="Franklin Gothic Medium Cond" panose="020B0606030402020204" pitchFamily="34" charset="0"/>
              </a:rPr>
              <a:t>99411.01 	Atención Temprana del Desarrollo. </a:t>
            </a:r>
          </a:p>
          <a:p>
            <a:pPr marL="0" indent="0" algn="just">
              <a:spcBef>
                <a:spcPts val="0"/>
              </a:spcBef>
              <a:buFontTx/>
              <a:buNone/>
              <a:tabLst>
                <a:tab pos="628650" algn="l"/>
              </a:tabLst>
            </a:pPr>
            <a:r>
              <a:rPr lang="es-ES" sz="1100" dirty="0">
                <a:latin typeface="Franklin Gothic Medium Cond" panose="020B0606030402020204" pitchFamily="34" charset="0"/>
              </a:rPr>
              <a:t>	Áreas: Lenguaje, motora, de coordinación y social) /Sesión. 	En menor de 1 año</a:t>
            </a:r>
          </a:p>
          <a:p>
            <a:pPr marL="0" indent="0" algn="just">
              <a:spcBef>
                <a:spcPts val="0"/>
              </a:spcBef>
              <a:buFontTx/>
              <a:buNone/>
              <a:tabLst>
                <a:tab pos="628650" algn="l"/>
              </a:tabLst>
            </a:pPr>
            <a:r>
              <a:rPr lang="es-ES" sz="1100" dirty="0">
                <a:latin typeface="Franklin Gothic Medium Cond" panose="020B0606030402020204" pitchFamily="34" charset="0"/>
              </a:rPr>
              <a:t>99411.02 	Atención Temprana del Desarrollo.</a:t>
            </a:r>
          </a:p>
          <a:p>
            <a:pPr marL="0" indent="0" algn="just">
              <a:spcBef>
                <a:spcPts val="0"/>
              </a:spcBef>
              <a:buFontTx/>
              <a:buNone/>
              <a:tabLst>
                <a:tab pos="628650" algn="l"/>
              </a:tabLst>
            </a:pPr>
            <a:r>
              <a:rPr lang="es-ES" sz="1100" dirty="0">
                <a:latin typeface="Franklin Gothic Medium Cond" panose="020B0606030402020204" pitchFamily="34" charset="0"/>
              </a:rPr>
              <a:t>	Áreas: Lenguaje, motora, de coordinación y social)/Sesión. 1 	a 4 años</a:t>
            </a:r>
          </a:p>
          <a:p>
            <a:pPr marL="0" indent="0">
              <a:spcBef>
                <a:spcPts val="0"/>
              </a:spcBef>
              <a:buFontTx/>
              <a:buNone/>
              <a:tabLst>
                <a:tab pos="628650" algn="l"/>
              </a:tabLst>
            </a:pPr>
            <a:r>
              <a:rPr lang="es-ES" sz="1100" dirty="0">
                <a:latin typeface="Franklin Gothic Medium Cond" panose="020B0606030402020204" pitchFamily="34" charset="0"/>
              </a:rPr>
              <a:t>99205 	Atención de enfermería en I nivel de  atención*seguimiento</a:t>
            </a:r>
          </a:p>
          <a:p>
            <a:pPr marL="0" indent="0" algn="just">
              <a:spcBef>
                <a:spcPts val="0"/>
              </a:spcBef>
              <a:buFontTx/>
              <a:buNone/>
              <a:tabLst>
                <a:tab pos="628650" algn="l"/>
              </a:tabLst>
            </a:pPr>
            <a:r>
              <a:rPr lang="es-ES" sz="1100" dirty="0">
                <a:latin typeface="Franklin Gothic Medium Cond" panose="020B0606030402020204" pitchFamily="34" charset="0"/>
              </a:rPr>
              <a:t>99242     	Interconsulta ambulatoria para la evaluación y manejo de un 	paciente nuevo o continuador.</a:t>
            </a:r>
          </a:p>
          <a:p>
            <a:pPr marL="0" indent="0">
              <a:spcBef>
                <a:spcPts val="0"/>
              </a:spcBef>
              <a:buFontTx/>
              <a:buNone/>
              <a:tabLst>
                <a:tab pos="628650" algn="l"/>
              </a:tabLst>
            </a:pPr>
            <a:r>
              <a:rPr lang="es-ES" sz="1100" dirty="0">
                <a:latin typeface="Franklin Gothic Medium Cond" panose="020B0606030402020204" pitchFamily="34" charset="0"/>
              </a:rPr>
              <a:t>99431      	Anamnesis y el examen físico del recién nacido normal</a:t>
            </a:r>
          </a:p>
          <a:p>
            <a:pPr marL="0" indent="0">
              <a:spcBef>
                <a:spcPts val="0"/>
              </a:spcBef>
              <a:buFontTx/>
              <a:buNone/>
              <a:tabLst>
                <a:tab pos="628650" algn="l"/>
              </a:tabLst>
            </a:pPr>
            <a:r>
              <a:rPr lang="es-ES" sz="1100" dirty="0">
                <a:latin typeface="Franklin Gothic Medium Cond" panose="020B0606030402020204" pitchFamily="34" charset="0"/>
              </a:rPr>
              <a:t>99431.01  	Identificación de Hipoacusia/Tamizaje de hipoacusia.</a:t>
            </a:r>
          </a:p>
          <a:p>
            <a:pPr marL="0" indent="0">
              <a:spcBef>
                <a:spcPts val="0"/>
              </a:spcBef>
              <a:buFontTx/>
              <a:buNone/>
              <a:tabLst>
                <a:tab pos="628650" algn="l"/>
              </a:tabLst>
            </a:pPr>
            <a:r>
              <a:rPr lang="es-ES" sz="1100" dirty="0">
                <a:latin typeface="Franklin Gothic Medium Cond" panose="020B0606030402020204" pitchFamily="34" charset="0"/>
              </a:rPr>
              <a:t>99431.02   	Identificación de Catara Congénita/Tamizaje de cataratas 	congénita.</a:t>
            </a:r>
          </a:p>
          <a:p>
            <a:pPr marL="0" indent="0">
              <a:spcBef>
                <a:spcPts val="0"/>
              </a:spcBef>
              <a:buFontTx/>
              <a:buNone/>
              <a:tabLst>
                <a:tab pos="628650" algn="l"/>
              </a:tabLst>
            </a:pPr>
            <a:r>
              <a:rPr lang="es-ES" sz="1100" dirty="0">
                <a:latin typeface="Franklin Gothic Medium Cond" panose="020B0606030402020204" pitchFamily="34" charset="0"/>
              </a:rPr>
              <a:t>99433       	Evaluación y manejo diario de un recién nacido normal 	hospitalizado/ Evaluación médica del recién nacido.</a:t>
            </a:r>
          </a:p>
          <a:p>
            <a:pPr marL="0" indent="0">
              <a:spcBef>
                <a:spcPts val="0"/>
              </a:spcBef>
              <a:buFontTx/>
              <a:buNone/>
              <a:tabLst>
                <a:tab pos="628650" algn="l"/>
              </a:tabLst>
            </a:pPr>
            <a:r>
              <a:rPr lang="es-ES" sz="1100" dirty="0">
                <a:latin typeface="Franklin Gothic Medium Cond" panose="020B0606030402020204" pitchFamily="34" charset="0"/>
              </a:rPr>
              <a:t>94760   	Oximetría no invasiva de la oreja o de pulso para determinar 	saturación de oxígeno; una sola determinación/ Tamizaje de 	cardiopatía congénita</a:t>
            </a:r>
          </a:p>
          <a:p>
            <a:pPr marL="0" indent="0">
              <a:spcBef>
                <a:spcPts val="0"/>
              </a:spcBef>
              <a:buFontTx/>
              <a:buNone/>
              <a:tabLst>
                <a:tab pos="628650" algn="l"/>
              </a:tabLst>
            </a:pPr>
            <a:r>
              <a:rPr lang="es-ES" sz="1100" dirty="0">
                <a:latin typeface="Franklin Gothic Medium Cond" panose="020B0606030402020204" pitchFamily="34" charset="0"/>
              </a:rPr>
              <a:t>99502   	Visita domiciliaria para cuidado y evaluación neonatal</a:t>
            </a:r>
          </a:p>
          <a:p>
            <a:pPr marL="0" indent="0">
              <a:spcBef>
                <a:spcPts val="0"/>
              </a:spcBef>
              <a:buFontTx/>
              <a:buNone/>
              <a:tabLst>
                <a:tab pos="628650" algn="l"/>
              </a:tabLst>
            </a:pPr>
            <a:r>
              <a:rPr lang="es-ES" sz="1100" dirty="0">
                <a:latin typeface="Franklin Gothic Medium Cond" panose="020B0606030402020204" pitchFamily="34" charset="0"/>
              </a:rPr>
              <a:t>99403.01  	Consejería nutricional: Alimentación saludable</a:t>
            </a:r>
          </a:p>
        </p:txBody>
      </p:sp>
      <p:sp>
        <p:nvSpPr>
          <p:cNvPr id="4" name="Título 10">
            <a:extLst>
              <a:ext uri="{FF2B5EF4-FFF2-40B4-BE49-F238E27FC236}">
                <a16:creationId xmlns:a16="http://schemas.microsoft.com/office/drawing/2014/main" id="{908F5493-CD41-4250-9312-79C6EC59CB0F}"/>
              </a:ext>
            </a:extLst>
          </p:cNvPr>
          <p:cNvSpPr txBox="1">
            <a:spLocks/>
          </p:cNvSpPr>
          <p:nvPr/>
        </p:nvSpPr>
        <p:spPr>
          <a:xfrm>
            <a:off x="2777700" y="370615"/>
            <a:ext cx="3640348" cy="261610"/>
          </a:xfrm>
          <a:prstGeom prst="rect">
            <a:avLst/>
          </a:prstGeom>
        </p:spPr>
        <p:txBody>
          <a:bodyPr wrap="square">
            <a:spAutoFit/>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ES" sz="1100" dirty="0">
                <a:solidFill>
                  <a:srgbClr val="C00000"/>
                </a:solidFill>
                <a:latin typeface="Franklin Gothic Medium Cond" panose="020B0606030402020204" pitchFamily="34" charset="0"/>
              </a:rPr>
              <a:t>II.  LISTA DE CODIGOS PARA LAS ACTIVIDADES MÁS FRECUENTES</a:t>
            </a:r>
            <a:endParaRPr lang="es-PE" sz="1100" dirty="0">
              <a:solidFill>
                <a:srgbClr val="C00000"/>
              </a:solidFill>
              <a:latin typeface="Franklin Gothic Medium Cond" panose="020B0606030402020204" pitchFamily="34" charset="0"/>
            </a:endParaRPr>
          </a:p>
        </p:txBody>
      </p:sp>
      <p:sp>
        <p:nvSpPr>
          <p:cNvPr id="5" name="Rectángulo 4">
            <a:extLst>
              <a:ext uri="{FF2B5EF4-FFF2-40B4-BE49-F238E27FC236}">
                <a16:creationId xmlns:a16="http://schemas.microsoft.com/office/drawing/2014/main" id="{7FE4B54B-544A-4A9F-A907-E493E8E0C7D0}"/>
              </a:ext>
            </a:extLst>
          </p:cNvPr>
          <p:cNvSpPr/>
          <p:nvPr/>
        </p:nvSpPr>
        <p:spPr>
          <a:xfrm>
            <a:off x="543465" y="604932"/>
            <a:ext cx="2302233" cy="261610"/>
          </a:xfrm>
          <a:prstGeom prst="rect">
            <a:avLst/>
          </a:prstGeom>
        </p:spPr>
        <p:txBody>
          <a:bodyPr wrap="none">
            <a:spAutoFit/>
          </a:bodyPr>
          <a:lstStyle/>
          <a:p>
            <a:r>
              <a:rPr lang="es-ES" sz="1100" u="sng" dirty="0">
                <a:solidFill>
                  <a:srgbClr val="C00000"/>
                </a:solidFill>
                <a:latin typeface="Franklin Gothic Medium Cond" panose="020B0606030402020204" pitchFamily="34" charset="0"/>
              </a:rPr>
              <a:t>Descripción de los Procedimientos CPMS</a:t>
            </a:r>
            <a:endParaRPr lang="es-PE" sz="1100" u="sng" dirty="0">
              <a:solidFill>
                <a:srgbClr val="C00000"/>
              </a:solidFill>
              <a:latin typeface="Franklin Gothic Medium Cond" panose="020B0606030402020204" pitchFamily="34" charset="0"/>
            </a:endParaRPr>
          </a:p>
        </p:txBody>
      </p:sp>
      <p:sp>
        <p:nvSpPr>
          <p:cNvPr id="6" name="Rectángulo 5">
            <a:extLst>
              <a:ext uri="{FF2B5EF4-FFF2-40B4-BE49-F238E27FC236}">
                <a16:creationId xmlns:a16="http://schemas.microsoft.com/office/drawing/2014/main" id="{A84F62A7-D74E-4499-B364-4AD21F3D8F1E}"/>
              </a:ext>
            </a:extLst>
          </p:cNvPr>
          <p:cNvSpPr/>
          <p:nvPr/>
        </p:nvSpPr>
        <p:spPr>
          <a:xfrm>
            <a:off x="4638127" y="602061"/>
            <a:ext cx="2302233" cy="261610"/>
          </a:xfrm>
          <a:prstGeom prst="rect">
            <a:avLst/>
          </a:prstGeom>
        </p:spPr>
        <p:txBody>
          <a:bodyPr wrap="none">
            <a:spAutoFit/>
          </a:bodyPr>
          <a:lstStyle/>
          <a:p>
            <a:r>
              <a:rPr lang="es-ES" sz="1100" u="sng" dirty="0">
                <a:solidFill>
                  <a:srgbClr val="C00000"/>
                </a:solidFill>
                <a:latin typeface="Franklin Gothic Medium Cond" panose="020B0606030402020204" pitchFamily="34" charset="0"/>
              </a:rPr>
              <a:t>Descripción de los Procedimientos CPMS</a:t>
            </a:r>
            <a:endParaRPr lang="es-PE" sz="1100" u="sng" dirty="0">
              <a:solidFill>
                <a:srgbClr val="C00000"/>
              </a:solidFill>
              <a:latin typeface="Franklin Gothic Medium Cond" panose="020B0606030402020204" pitchFamily="34" charset="0"/>
            </a:endParaRPr>
          </a:p>
        </p:txBody>
      </p:sp>
    </p:spTree>
    <p:extLst>
      <p:ext uri="{BB962C8B-B14F-4D97-AF65-F5344CB8AC3E}">
        <p14:creationId xmlns:p14="http://schemas.microsoft.com/office/powerpoint/2010/main" val="249857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382137" y="283610"/>
            <a:ext cx="8516203" cy="986906"/>
          </a:xfrm>
          <a:prstGeom prst="rect">
            <a:avLst/>
          </a:prstGeom>
        </p:spPr>
      </p:pic>
      <p:sp>
        <p:nvSpPr>
          <p:cNvPr id="3" name="Rectángulo 3"/>
          <p:cNvSpPr/>
          <p:nvPr/>
        </p:nvSpPr>
        <p:spPr>
          <a:xfrm>
            <a:off x="300251" y="1247490"/>
            <a:ext cx="8516203" cy="769441"/>
          </a:xfrm>
          <a:prstGeom prst="rect">
            <a:avLst/>
          </a:prstGeom>
        </p:spPr>
        <p:txBody>
          <a:bodyPr wrap="square">
            <a:spAutoFit/>
          </a:bodyPr>
          <a:lstStyle/>
          <a:p>
            <a:r>
              <a:rPr lang="es-PE" sz="1100" dirty="0">
                <a:solidFill>
                  <a:srgbClr val="0F8D95"/>
                </a:solidFill>
                <a:latin typeface="Franklin Gothic Medium Cond" panose="020B0606030402020204" pitchFamily="34" charset="0"/>
              </a:rPr>
              <a:t>IV</a:t>
            </a:r>
            <a:r>
              <a:rPr lang="es-PE" sz="1100" dirty="0">
                <a:solidFill>
                  <a:srgbClr val="C00000"/>
                </a:solidFill>
                <a:latin typeface="Franklin Gothic Medium Cond" panose="020B0606030402020204" pitchFamily="34" charset="0"/>
              </a:rPr>
              <a:t>.   EVALUACIÓN VISUAL EN NIÑOS MENORES DE 3 AÑOS EN ESTABLECIMIENTOS DE SALUD </a:t>
            </a:r>
          </a:p>
          <a:p>
            <a:pPr algn="just"/>
            <a:r>
              <a:rPr lang="es-PE" sz="1100" dirty="0">
                <a:solidFill>
                  <a:srgbClr val="231F20"/>
                </a:solidFill>
                <a:latin typeface="Franklin Gothic Medium Cond" panose="020B0606030402020204" pitchFamily="34" charset="0"/>
              </a:rPr>
              <a:t>Actividad que se brinda en todos los establecimientos de salud que realizan Control de Crecimiento y Desarrollo, como parte de la atención integral, a cargo de profesional de la salud capacitado (licenciada en enfermería); con la finalidad de realizar la evaluación visual en niños menores de 03 años de edad (2 años, 11 meses y 29 días) mediante el examen del Reflejo Rojo, Inspección externa de ojos, fijación monocular y evaluación del seguimiento de acuerdo a la edad del niño. </a:t>
            </a:r>
          </a:p>
        </p:txBody>
      </p:sp>
      <p:sp>
        <p:nvSpPr>
          <p:cNvPr id="4" name="Rectángulo 5"/>
          <p:cNvSpPr/>
          <p:nvPr/>
        </p:nvSpPr>
        <p:spPr>
          <a:xfrm>
            <a:off x="300250" y="3388113"/>
            <a:ext cx="8516203" cy="1277273"/>
          </a:xfrm>
          <a:prstGeom prst="rect">
            <a:avLst/>
          </a:prstGeom>
        </p:spPr>
        <p:txBody>
          <a:bodyPr wrap="square">
            <a:spAutoFit/>
          </a:bodyPr>
          <a:lstStyle/>
          <a:p>
            <a:pPr lvl="0" algn="just"/>
            <a:r>
              <a:rPr lang="es-PE" sz="1100" dirty="0">
                <a:latin typeface="Franklin Gothic Medium Cond" panose="020B0606030402020204" pitchFamily="34" charset="0"/>
              </a:rPr>
              <a:t>En el ítem: Diagnóstico motivo de consulta y/o actividad de salud, anote claramente todas las actividades realizadas en el CRED y en caso de Evaluación Visual adicionar:</a:t>
            </a:r>
          </a:p>
          <a:p>
            <a:pPr lvl="0" algn="just"/>
            <a:r>
              <a:rPr lang="es-PE" sz="1100" dirty="0">
                <a:latin typeface="Franklin Gothic Medium Cond" panose="020B0606030402020204" pitchFamily="34" charset="0"/>
              </a:rPr>
              <a:t>• En el casillero correspondiente el diagnóstico: Examen de los Ojos y de la Visión </a:t>
            </a:r>
          </a:p>
          <a:p>
            <a:pPr lvl="0" algn="just"/>
            <a:r>
              <a:rPr lang="es-PE" sz="1100" dirty="0">
                <a:latin typeface="Franklin Gothic Medium Cond" panose="020B0606030402020204" pitchFamily="34" charset="0"/>
              </a:rPr>
              <a:t>En el ítem: Tipo de diagnóstico consignar siempre “D”</a:t>
            </a:r>
          </a:p>
          <a:p>
            <a:pPr lvl="0" algn="just"/>
            <a:r>
              <a:rPr lang="es-PE" sz="1100" dirty="0">
                <a:latin typeface="Franklin Gothic Medium Cond" panose="020B0606030402020204" pitchFamily="34" charset="0"/>
              </a:rPr>
              <a:t>En el ítem: LAB registre:</a:t>
            </a:r>
          </a:p>
          <a:p>
            <a:pPr lvl="0" algn="just"/>
            <a:r>
              <a:rPr lang="es-PE" sz="1100" dirty="0">
                <a:latin typeface="Franklin Gothic Medium Cond" panose="020B0606030402020204" pitchFamily="34" charset="0"/>
              </a:rPr>
              <a:t>• En el casillero registre el resultado del exam</a:t>
            </a:r>
            <a:r>
              <a:rPr lang="es-PE" sz="1100" dirty="0">
                <a:solidFill>
                  <a:srgbClr val="231F20"/>
                </a:solidFill>
                <a:latin typeface="Franklin Gothic Medium Cond" panose="020B0606030402020204" pitchFamily="34" charset="0"/>
              </a:rPr>
              <a:t>en de los ojos y de la visión: NORMAL “N” y ANORMAL.</a:t>
            </a:r>
          </a:p>
          <a:p>
            <a:pPr lvl="0" algn="just"/>
            <a:r>
              <a:rPr lang="es-PE" sz="1100" dirty="0">
                <a:solidFill>
                  <a:srgbClr val="0F8D95"/>
                </a:solidFill>
                <a:latin typeface="Franklin Gothic Medium Cond" panose="020B0606030402020204" pitchFamily="34" charset="0"/>
              </a:rPr>
              <a:t>EJEMPLO: </a:t>
            </a:r>
            <a:endParaRPr lang="es-PE" sz="1100" dirty="0">
              <a:solidFill>
                <a:srgbClr val="000000"/>
              </a:solidFill>
              <a:latin typeface="Franklin Gothic Medium Cond" panose="020B0606030402020204" pitchFamily="34" charset="0"/>
            </a:endParaRPr>
          </a:p>
        </p:txBody>
      </p:sp>
      <p:graphicFrame>
        <p:nvGraphicFramePr>
          <p:cNvPr id="5" name="Tabla 7"/>
          <p:cNvGraphicFramePr>
            <a:graphicFrameLocks noGrp="1"/>
          </p:cNvGraphicFramePr>
          <p:nvPr>
            <p:extLst>
              <p:ext uri="{D42A27DB-BD31-4B8C-83A1-F6EECF244321}">
                <p14:modId xmlns:p14="http://schemas.microsoft.com/office/powerpoint/2010/main" val="2373584258"/>
              </p:ext>
            </p:extLst>
          </p:nvPr>
        </p:nvGraphicFramePr>
        <p:xfrm>
          <a:off x="2242308" y="2016531"/>
          <a:ext cx="3949700" cy="1316990"/>
        </p:xfrm>
        <a:graphic>
          <a:graphicData uri="http://schemas.openxmlformats.org/drawingml/2006/table">
            <a:tbl>
              <a:tblPr/>
              <a:tblGrid>
                <a:gridCol w="9017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316865">
                <a:tc>
                  <a:txBody>
                    <a:bodyPr/>
                    <a:lstStyle/>
                    <a:p>
                      <a:pPr algn="ctr" fontAlgn="ctr"/>
                      <a:r>
                        <a:rPr lang="es-PE" sz="900" b="0" i="0" u="none" strike="noStrike" dirty="0">
                          <a:solidFill>
                            <a:srgbClr val="FFFF00"/>
                          </a:solidFill>
                          <a:effectLst/>
                          <a:latin typeface="Franklin Gothic Medium Cond" panose="020B0606030402020204" pitchFamily="34" charset="0"/>
                        </a:rPr>
                        <a:t>Edad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PE" sz="900" b="0" i="0" u="none" strike="noStrike" dirty="0">
                          <a:solidFill>
                            <a:srgbClr val="FFFF00"/>
                          </a:solidFill>
                          <a:effectLst/>
                          <a:latin typeface="Franklin Gothic Medium Cond" panose="020B0606030402020204" pitchFamily="34" charset="0"/>
                        </a:rPr>
                        <a:t>Reflejo Rojo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PE" sz="900" b="0" i="0" u="none" strike="noStrike" dirty="0">
                          <a:solidFill>
                            <a:srgbClr val="FFFF00"/>
                          </a:solidFill>
                          <a:effectLst/>
                          <a:latin typeface="Franklin Gothic Medium Cond" panose="020B0606030402020204" pitchFamily="34" charset="0"/>
                        </a:rPr>
                        <a:t>Inspección  Externa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PE" sz="900" b="0" i="0" u="none" strike="noStrike" dirty="0">
                          <a:solidFill>
                            <a:srgbClr val="FFFF00"/>
                          </a:solidFill>
                          <a:effectLst/>
                          <a:latin typeface="Franklin Gothic Medium Cond" panose="020B0606030402020204" pitchFamily="34" charset="0"/>
                        </a:rPr>
                        <a:t>Fijación Monocular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PE" sz="900" b="0" i="0" u="none" strike="noStrike" dirty="0">
                          <a:solidFill>
                            <a:srgbClr val="FFFF00"/>
                          </a:solidFill>
                          <a:effectLst/>
                          <a:latin typeface="Franklin Gothic Medium Cond" panose="020B0606030402020204" pitchFamily="34" charset="0"/>
                        </a:rPr>
                        <a:t>Evaluación del Seguimiento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00025">
                <a:tc>
                  <a:txBody>
                    <a:bodyPr/>
                    <a:lstStyle/>
                    <a:p>
                      <a:pPr algn="l" fontAlgn="ctr"/>
                      <a:r>
                        <a:rPr lang="es-PE" sz="900" b="0" i="0" u="none" strike="noStrike" dirty="0">
                          <a:effectLst/>
                          <a:latin typeface="Franklin Gothic Medium Cond" panose="020B0606030402020204" pitchFamily="34" charset="0"/>
                        </a:rPr>
                        <a:t>Recién Nacido</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1"/>
                  </a:ext>
                </a:extLst>
              </a:tr>
              <a:tr h="200025">
                <a:tc>
                  <a:txBody>
                    <a:bodyPr/>
                    <a:lstStyle/>
                    <a:p>
                      <a:pPr algn="l" fontAlgn="ctr"/>
                      <a:r>
                        <a:rPr lang="es-PE" sz="900" b="0" i="0" u="none" strike="noStrike" dirty="0">
                          <a:effectLst/>
                          <a:latin typeface="Franklin Gothic Medium Cond" panose="020B0606030402020204" pitchFamily="34" charset="0"/>
                        </a:rPr>
                        <a:t>2 Meses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algn="l" fontAlgn="ctr"/>
                      <a:r>
                        <a:rPr lang="es-PE" sz="900" b="0" i="0" u="none" strike="noStrike" dirty="0">
                          <a:effectLst/>
                          <a:latin typeface="Franklin Gothic Medium Cond" panose="020B0606030402020204" pitchFamily="34" charset="0"/>
                        </a:rPr>
                        <a:t> 6 Meses</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3"/>
                  </a:ext>
                </a:extLst>
              </a:tr>
              <a:tr h="200025">
                <a:tc>
                  <a:txBody>
                    <a:bodyPr/>
                    <a:lstStyle/>
                    <a:p>
                      <a:pPr algn="l" fontAlgn="ctr"/>
                      <a:r>
                        <a:rPr lang="es-PE" sz="900" b="0" i="0" u="none" strike="noStrike" dirty="0">
                          <a:effectLst/>
                          <a:latin typeface="Franklin Gothic Medium Cond" panose="020B0606030402020204" pitchFamily="34" charset="0"/>
                        </a:rPr>
                        <a:t>12 Meses</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025">
                <a:tc>
                  <a:txBody>
                    <a:bodyPr/>
                    <a:lstStyle/>
                    <a:p>
                      <a:pPr algn="l" fontAlgn="ctr"/>
                      <a:r>
                        <a:rPr lang="es-PE" sz="900" b="0" i="0" u="none" strike="noStrike" dirty="0">
                          <a:effectLst/>
                          <a:latin typeface="Franklin Gothic Medium Cond" panose="020B0606030402020204" pitchFamily="34" charset="0"/>
                        </a:rPr>
                        <a:t>3 Años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PE" sz="1100" b="0" i="0" u="none" strike="noStrike" dirty="0">
                          <a:effectLst/>
                          <a:latin typeface="Franklin Gothic Medium Cond" panose="020B060603040202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5"/>
                  </a:ext>
                </a:extLst>
              </a:tr>
            </a:tbl>
          </a:graphicData>
        </a:graphic>
      </p:graphicFrame>
      <p:pic>
        <p:nvPicPr>
          <p:cNvPr id="6" name="Imagen 8"/>
          <p:cNvPicPr>
            <a:picLocks noChangeAspect="1"/>
          </p:cNvPicPr>
          <p:nvPr/>
        </p:nvPicPr>
        <p:blipFill>
          <a:blip r:embed="rId3"/>
          <a:stretch>
            <a:fillRect/>
          </a:stretch>
        </p:blipFill>
        <p:spPr>
          <a:xfrm>
            <a:off x="300249" y="4634687"/>
            <a:ext cx="8516203" cy="1970829"/>
          </a:xfrm>
          <a:prstGeom prst="rect">
            <a:avLst/>
          </a:prstGeom>
        </p:spPr>
      </p:pic>
    </p:spTree>
    <p:extLst>
      <p:ext uri="{BB962C8B-B14F-4D97-AF65-F5344CB8AC3E}">
        <p14:creationId xmlns:p14="http://schemas.microsoft.com/office/powerpoint/2010/main" val="928454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1972" y="388327"/>
            <a:ext cx="8345510" cy="263149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V.    SESIONES DE ATENCIÓN TEMPRANA DEL DESARROLLO</a:t>
            </a:r>
          </a:p>
          <a:p>
            <a:r>
              <a:rPr lang="es-PE" sz="1100" dirty="0">
                <a:latin typeface="Franklin Gothic Medium Cond" panose="020B0606030402020204" pitchFamily="34" charset="0"/>
              </a:rPr>
              <a:t>La Atención Temprana del Desarrollo es el conjunto de acciones orientadas a brindar condiciones adecuadas para promover el desarrollo integral del niño o niña durante los tres primeros años de vida, en un ambiente de respeto de sus capacidades y contexto cultural. Se busca que la niña y el niño puedan</a:t>
            </a:r>
          </a:p>
          <a:p>
            <a:r>
              <a:rPr lang="es-PE" sz="1100" dirty="0">
                <a:latin typeface="Franklin Gothic Medium Cond" panose="020B0606030402020204" pitchFamily="34" charset="0"/>
              </a:rPr>
              <a:t>desarrollar al máximo sus capacidades cognitivas, motrices, afectivas, sociales y comunicacionales, lo cual permitirá que interactúen de manera segura y logren autonomía progresiva</a:t>
            </a:r>
          </a:p>
          <a:p>
            <a:r>
              <a:rPr lang="es-PE" sz="1100" dirty="0">
                <a:solidFill>
                  <a:srgbClr val="000099"/>
                </a:solidFill>
                <a:latin typeface="Franklin Gothic Medium Cond" panose="020B0606030402020204" pitchFamily="34" charset="0"/>
              </a:rPr>
              <a:t>SÓLO se hará uso de esta codificación en el Establecimiento de Salud que cuente con el espacio para la realización de las Sesiones de Atención Temprana del Desarrollo.</a:t>
            </a:r>
          </a:p>
          <a:p>
            <a:r>
              <a:rPr lang="es-PE" sz="1100" dirty="0">
                <a:latin typeface="Franklin Gothic Medium Cond" panose="020B0606030402020204" pitchFamily="34" charset="0"/>
              </a:rPr>
              <a:t>El personal de salud que realiza esta actividad registrara de la siguiente manera:</a:t>
            </a:r>
          </a:p>
          <a:p>
            <a:r>
              <a:rPr lang="es-PE" sz="1100" dirty="0">
                <a:solidFill>
                  <a:srgbClr val="C00000"/>
                </a:solidFill>
                <a:latin typeface="Franklin Gothic Medium Cond" panose="020B0606030402020204" pitchFamily="34" charset="0"/>
              </a:rPr>
              <a:t>EJEMPLO:</a:t>
            </a:r>
          </a:p>
          <a:p>
            <a:r>
              <a:rPr lang="es-PE" sz="1100" dirty="0">
                <a:solidFill>
                  <a:srgbClr val="C00000"/>
                </a:solidFill>
                <a:latin typeface="Franklin Gothic Medium Cond" panose="020B0606030402020204" pitchFamily="34" charset="0"/>
              </a:rPr>
              <a:t>Niño de 2 meses que acude a su primera Sesión de Atención Temprana</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Atención Temprana del Desarrollo. Áreas: Lenguaje, motora, de coordinación y social) /Sesión. En menor de 1 año.</a:t>
            </a:r>
          </a:p>
          <a:p>
            <a:r>
              <a:rPr lang="es-PE" sz="1100" dirty="0">
                <a:latin typeface="Franklin Gothic Medium Cond" panose="020B0606030402020204" pitchFamily="34" charset="0"/>
              </a:rPr>
              <a:t>En el ítem: Tipo de diagnóstico marque “D”</a:t>
            </a:r>
          </a:p>
          <a:p>
            <a:r>
              <a:rPr lang="es-PE" sz="1100" dirty="0">
                <a:latin typeface="Franklin Gothic Medium Cond" panose="020B0606030402020204" pitchFamily="34" charset="0"/>
              </a:rPr>
              <a:t>En el ítem LAB anote:</a:t>
            </a:r>
          </a:p>
          <a:p>
            <a:r>
              <a:rPr lang="es-PE" sz="1100" dirty="0">
                <a:latin typeface="Franklin Gothic Medium Cond" panose="020B0606030402020204" pitchFamily="34" charset="0"/>
              </a:rPr>
              <a:t>• En el 1º casillero el número de Sesión de Atención Temprana del Desarrollo correspondiente “1”</a:t>
            </a:r>
          </a:p>
        </p:txBody>
      </p:sp>
      <p:pic>
        <p:nvPicPr>
          <p:cNvPr id="4" name="Imagen 3"/>
          <p:cNvPicPr>
            <a:picLocks noChangeAspect="1"/>
          </p:cNvPicPr>
          <p:nvPr/>
        </p:nvPicPr>
        <p:blipFill>
          <a:blip r:embed="rId2"/>
          <a:stretch>
            <a:fillRect/>
          </a:stretch>
        </p:blipFill>
        <p:spPr>
          <a:xfrm>
            <a:off x="321971" y="2997519"/>
            <a:ext cx="8345511" cy="1076625"/>
          </a:xfrm>
          <a:prstGeom prst="rect">
            <a:avLst/>
          </a:prstGeom>
        </p:spPr>
      </p:pic>
      <p:sp>
        <p:nvSpPr>
          <p:cNvPr id="6" name="Rectángulo 5">
            <a:extLst>
              <a:ext uri="{FF2B5EF4-FFF2-40B4-BE49-F238E27FC236}">
                <a16:creationId xmlns:a16="http://schemas.microsoft.com/office/drawing/2014/main" id="{CAB392E2-F62A-4603-88E2-F9B7E418A938}"/>
              </a:ext>
            </a:extLst>
          </p:cNvPr>
          <p:cNvSpPr/>
          <p:nvPr/>
        </p:nvSpPr>
        <p:spPr>
          <a:xfrm>
            <a:off x="321970" y="4074144"/>
            <a:ext cx="8345510" cy="2239074"/>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Además, se incorporará en la Columna de Diagnostico /motivo de la consulta la consejería brindada durante las Sesiones de Atención Temprana del Desarrollo con su código correspondiente</a:t>
            </a:r>
            <a:r>
              <a:rPr lang="es-PE" sz="1100" dirty="0">
                <a:latin typeface="Franklin Gothic Medium Cond" panose="020B0606030402020204" pitchFamily="34" charset="0"/>
              </a:rPr>
              <a:t>.</a:t>
            </a:r>
          </a:p>
          <a:p>
            <a:pPr algn="just">
              <a:spcBef>
                <a:spcPts val="250"/>
              </a:spcBef>
            </a:pPr>
            <a:r>
              <a:rPr lang="es-PE" sz="1100" dirty="0">
                <a:solidFill>
                  <a:srgbClr val="C00000"/>
                </a:solidFill>
                <a:latin typeface="Franklin Gothic Medium Cond" panose="020B0606030402020204" pitchFamily="34" charset="0"/>
              </a:rPr>
              <a:t>VI. REGISTRO DE ACTIVIDADES DE ATENCIÓN INTEGRAL DEL NIÑO Y LA NIÑA EN ESTABLECIMIENTOS DR SALUD DONDE NO HAY PROFESIONAL DE ENFERMERÍA /MÉDICO</a:t>
            </a:r>
          </a:p>
          <a:p>
            <a:pPr algn="just"/>
            <a:r>
              <a:rPr lang="es-PE" sz="1100" dirty="0">
                <a:latin typeface="Franklin Gothic Medium Cond" panose="020B0606030402020204" pitchFamily="34" charset="0"/>
              </a:rPr>
              <a:t>En el primer nivel de atención: para realizar el control del crecimiento y desarrollo es necesario que cada establecimiento de salud cuente con enfermera o medico capacitado; así mismo, es necesario contar con un equipo multidisciplinario para realizar un manejo integral de los problemas del crecimiento y desarrollo. </a:t>
            </a:r>
          </a:p>
          <a:p>
            <a:pPr algn="just"/>
            <a:r>
              <a:rPr lang="es-PE" sz="1100" dirty="0">
                <a:latin typeface="Franklin Gothic Medium Cond" panose="020B0606030402020204" pitchFamily="34" charset="0"/>
              </a:rPr>
              <a:t>En caso de que el establecimiento de salud no cuente con el personal de la salud señalado, algunas actividades (antropometría, TPED y consejería) podrán ser realizadas por personal de la salud técnico debidamente capacitado.</a:t>
            </a:r>
          </a:p>
          <a:p>
            <a:pPr algn="just"/>
            <a:r>
              <a:rPr lang="es-PE" sz="1100" dirty="0">
                <a:latin typeface="Franklin Gothic Medium Cond" panose="020B0606030402020204" pitchFamily="34" charset="0"/>
              </a:rPr>
              <a:t>El personal técnico que realiza la actividad registrara de la siguiente manera:</a:t>
            </a:r>
          </a:p>
          <a:p>
            <a:pPr algn="just"/>
            <a:r>
              <a:rPr lang="es-PE" sz="1100" dirty="0">
                <a:latin typeface="Franklin Gothic Medium Cond" panose="020B0606030402020204" pitchFamily="34" charset="0"/>
              </a:rPr>
              <a:t>96110:   Tamizaje de desarrollo, con interpretación y reporte, por formato de instrumento estandarizado.</a:t>
            </a:r>
          </a:p>
          <a:p>
            <a:pPr algn="just"/>
            <a:r>
              <a:rPr lang="es-PE" sz="1100" dirty="0">
                <a:latin typeface="Franklin Gothic Medium Cond" panose="020B0606030402020204" pitchFamily="34" charset="0"/>
              </a:rPr>
              <a:t>99211:   Consulta ambulatoria para la evaluación y manejo de un paciente continuador, nivel I.</a:t>
            </a:r>
          </a:p>
        </p:txBody>
      </p:sp>
    </p:spTree>
    <p:extLst>
      <p:ext uri="{BB962C8B-B14F-4D97-AF65-F5344CB8AC3E}">
        <p14:creationId xmlns:p14="http://schemas.microsoft.com/office/powerpoint/2010/main" val="3810467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6365" y="153788"/>
            <a:ext cx="8384147" cy="161582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EJEMPLO: </a:t>
            </a:r>
          </a:p>
          <a:p>
            <a:pPr algn="just"/>
            <a:r>
              <a:rPr lang="es-PE" sz="1100" dirty="0">
                <a:solidFill>
                  <a:srgbClr val="C00000"/>
                </a:solidFill>
                <a:latin typeface="Franklin Gothic Medium Cond" panose="020B0606030402020204" pitchFamily="34" charset="0"/>
              </a:rPr>
              <a:t>Niño de 1 meses que acude al establecimiento de salud y no hay profesionales de la salud (enfermera/ médico). El personal técnico realizara antropometría (peso. Talla y PC), además de aplicación del Test peruano de evaluación del desarrollo del niño y su orientación según corresponda.</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Consulta ambulatoria para la evaluación y manejo de un paciente continuador, nivel I.</a:t>
            </a:r>
          </a:p>
          <a:p>
            <a:pPr algn="just"/>
            <a:r>
              <a:rPr lang="es-PE" sz="1100" dirty="0">
                <a:latin typeface="Franklin Gothic Medium Cond" panose="020B0606030402020204" pitchFamily="34" charset="0"/>
              </a:rPr>
              <a:t>• En el 2º casillero Tamizaje de desarrollo, con interpretación y reporte, por formato de instrumento estandarizado.</a:t>
            </a:r>
          </a:p>
          <a:p>
            <a:pPr algn="just"/>
            <a:r>
              <a:rPr lang="es-PE" sz="1100" dirty="0">
                <a:latin typeface="Franklin Gothic Medium Cond" panose="020B0606030402020204" pitchFamily="34" charset="0"/>
              </a:rPr>
              <a:t>En el ítem: Tipo de diagnóstico marque “D”</a:t>
            </a:r>
          </a:p>
          <a:p>
            <a:pPr algn="just"/>
            <a:r>
              <a:rPr lang="es-PE" sz="1100" dirty="0">
                <a:latin typeface="Franklin Gothic Medium Cond" panose="020B0606030402020204" pitchFamily="34" charset="0"/>
              </a:rPr>
              <a:t>En el ítem LAB anote:</a:t>
            </a:r>
          </a:p>
          <a:p>
            <a:pPr algn="just"/>
            <a:r>
              <a:rPr lang="es-PE" sz="1100" dirty="0">
                <a:latin typeface="Franklin Gothic Medium Cond" panose="020B0606030402020204" pitchFamily="34" charset="0"/>
              </a:rPr>
              <a:t>• En el 1º casillero el número de Consulta ambulatoria para la evaluación y manejo de un paciente      continuador, nivel I; según esquema vigente 1,2,3…</a:t>
            </a:r>
          </a:p>
        </p:txBody>
      </p:sp>
      <p:sp>
        <p:nvSpPr>
          <p:cNvPr id="3" name="Rectángulo 2"/>
          <p:cNvSpPr/>
          <p:nvPr/>
        </p:nvSpPr>
        <p:spPr>
          <a:xfrm>
            <a:off x="386363" y="3653707"/>
            <a:ext cx="8384147"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VII. VISITA DOMICILIARIA </a:t>
            </a:r>
          </a:p>
          <a:p>
            <a:pPr algn="just"/>
            <a:r>
              <a:rPr lang="es-PE" sz="1100" dirty="0">
                <a:latin typeface="Franklin Gothic Medium Cond" panose="020B0606030402020204" pitchFamily="34" charset="0"/>
              </a:rPr>
              <a:t>Actividad que se realiza en los hogares, dirigida a madres, padres o cuidadores, que tengan niños y niñas con la finalidad de brindar consejería integral para promover la adopción de prácticas saludables en el cuidado infantil, fortalecer la adherencia a la suplementación o al tratamiento con hierro (Jarabe o gotas de hierro).</a:t>
            </a:r>
          </a:p>
          <a:p>
            <a:pPr algn="just"/>
            <a:r>
              <a:rPr lang="es-PE" sz="1100" dirty="0">
                <a:latin typeface="Franklin Gothic Medium Cond" panose="020B0606030402020204" pitchFamily="34" charset="0"/>
              </a:rPr>
              <a:t>En esta actividad también se complementa y refuerza las consejerías brindadas en el servicio de salud y durante las sesiones Demostrativas.</a:t>
            </a:r>
          </a:p>
          <a:p>
            <a:pPr algn="just"/>
            <a:r>
              <a:rPr lang="es-PE" sz="1100" dirty="0">
                <a:latin typeface="Franklin Gothic Medium Cond" panose="020B0606030402020204" pitchFamily="34" charset="0"/>
              </a:rPr>
              <a:t>El personal de salud que realice la actividad registrara de la siguiente manera:</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motivo de la visita entre ellos:</a:t>
            </a:r>
          </a:p>
        </p:txBody>
      </p:sp>
      <p:graphicFrame>
        <p:nvGraphicFramePr>
          <p:cNvPr id="6" name="Tabla 5"/>
          <p:cNvGraphicFramePr>
            <a:graphicFrameLocks noGrp="1"/>
          </p:cNvGraphicFramePr>
          <p:nvPr>
            <p:extLst>
              <p:ext uri="{D42A27DB-BD31-4B8C-83A1-F6EECF244321}">
                <p14:modId xmlns:p14="http://schemas.microsoft.com/office/powerpoint/2010/main" val="2312666635"/>
              </p:ext>
            </p:extLst>
          </p:nvPr>
        </p:nvGraphicFramePr>
        <p:xfrm>
          <a:off x="2171786" y="5100257"/>
          <a:ext cx="4813300" cy="685800"/>
        </p:xfrm>
        <a:graphic>
          <a:graphicData uri="http://schemas.openxmlformats.org/drawingml/2006/table">
            <a:tbl>
              <a:tblPr/>
              <a:tblGrid>
                <a:gridCol w="40513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71450">
                <a:tc>
                  <a:txBody>
                    <a:bodyPr/>
                    <a:lstStyle/>
                    <a:p>
                      <a:pPr algn="ctr" fontAlgn="b"/>
                      <a:r>
                        <a:rPr lang="es-PE" sz="1000" b="0" i="0" u="none" strike="noStrike" dirty="0">
                          <a:solidFill>
                            <a:srgbClr val="FFFF00"/>
                          </a:solidFill>
                          <a:effectLst/>
                          <a:latin typeface="Franklin Gothic Medium Cond" panose="020B0606030402020204" pitchFamily="34" charset="0"/>
                        </a:rPr>
                        <a:t>Diagnóstico motivo de consulta y/o actividad de salud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PE" sz="1000" b="0" i="0" u="none" strike="noStrike" dirty="0">
                          <a:solidFill>
                            <a:srgbClr val="FFFF00"/>
                          </a:solidFill>
                          <a:effectLst/>
                          <a:latin typeface="Franklin Gothic Medium Cond" panose="020B0606030402020204" pitchFamily="34" charset="0"/>
                        </a:rPr>
                        <a:t>Códigos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71450">
                <a:tc>
                  <a:txBody>
                    <a:bodyPr/>
                    <a:lstStyle/>
                    <a:p>
                      <a:pPr algn="l" fontAlgn="ctr"/>
                      <a:r>
                        <a:rPr lang="es-PE" sz="1000" b="0" i="0" u="none" strike="noStrike" dirty="0">
                          <a:effectLst/>
                          <a:latin typeface="Franklin Gothic Medium Cond" panose="020B0606030402020204" pitchFamily="34" charset="0"/>
                        </a:rPr>
                        <a:t>  Administración con Sulfato Ferroso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Z298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l" fontAlgn="ctr"/>
                      <a:r>
                        <a:rPr lang="es-PE" sz="1000" b="0" i="0" u="none" strike="noStrike" dirty="0">
                          <a:effectLst/>
                          <a:latin typeface="Franklin Gothic Medium Cond" panose="020B0606030402020204" pitchFamily="34" charset="0"/>
                        </a:rPr>
                        <a:t>  Otras faltas del desarrollo ﬁsiológico normal esperado (Inadecuado Peso/Talla).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R62.8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l" fontAlgn="ctr"/>
                      <a:r>
                        <a:rPr lang="es-PE" sz="1000" b="0" i="0" u="none" strike="noStrike" dirty="0">
                          <a:effectLst/>
                          <a:latin typeface="Franklin Gothic Medium Cond" panose="020B0606030402020204" pitchFamily="34" charset="0"/>
                        </a:rPr>
                        <a:t>  Anemia por deﬁciencia de hierro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effectLst/>
                          <a:latin typeface="Franklin Gothic Medium Cond" panose="020B0606030402020204" pitchFamily="34" charset="0"/>
                        </a:rPr>
                        <a:t>D509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8" name="Imagen 7">
            <a:extLst>
              <a:ext uri="{FF2B5EF4-FFF2-40B4-BE49-F238E27FC236}">
                <a16:creationId xmlns:a16="http://schemas.microsoft.com/office/drawing/2014/main" id="{D05C73C6-EBFE-4248-9B5B-542C6D80181E}"/>
              </a:ext>
            </a:extLst>
          </p:cNvPr>
          <p:cNvPicPr>
            <a:picLocks noChangeAspect="1"/>
          </p:cNvPicPr>
          <p:nvPr/>
        </p:nvPicPr>
        <p:blipFill>
          <a:blip r:embed="rId2"/>
          <a:stretch>
            <a:fillRect/>
          </a:stretch>
        </p:blipFill>
        <p:spPr>
          <a:xfrm>
            <a:off x="386363" y="1776252"/>
            <a:ext cx="8384148" cy="1883087"/>
          </a:xfrm>
          <a:prstGeom prst="rect">
            <a:avLst/>
          </a:prstGeom>
        </p:spPr>
      </p:pic>
      <p:sp>
        <p:nvSpPr>
          <p:cNvPr id="10" name="Rectángulo 9">
            <a:extLst>
              <a:ext uri="{FF2B5EF4-FFF2-40B4-BE49-F238E27FC236}">
                <a16:creationId xmlns:a16="http://schemas.microsoft.com/office/drawing/2014/main" id="{19511ADE-8A3D-4A9A-A4A3-5DFBC6B33AC8}"/>
              </a:ext>
            </a:extLst>
          </p:cNvPr>
          <p:cNvSpPr/>
          <p:nvPr/>
        </p:nvSpPr>
        <p:spPr>
          <a:xfrm>
            <a:off x="386363" y="5800036"/>
            <a:ext cx="8409905" cy="830997"/>
          </a:xfrm>
          <a:prstGeom prst="rect">
            <a:avLst/>
          </a:prstGeom>
        </p:spPr>
        <p:txBody>
          <a:bodyPr wrap="square">
            <a:spAutoFit/>
          </a:bodyPr>
          <a:lstStyle/>
          <a:p>
            <a:pPr algn="just"/>
            <a:r>
              <a:rPr lang="es-PE" sz="1200" dirty="0">
                <a:latin typeface="Franklin Gothic Medium Cond" panose="020B0606030402020204" pitchFamily="34" charset="0"/>
              </a:rPr>
              <a:t>• En el 2º casillero se podrá colocar:</a:t>
            </a:r>
          </a:p>
          <a:p>
            <a:pPr algn="just"/>
            <a:r>
              <a:rPr lang="es-PE" sz="1200" dirty="0">
                <a:latin typeface="Franklin Gothic Medium Cond" panose="020B0606030402020204" pitchFamily="34" charset="0"/>
              </a:rPr>
              <a:t>•  Consejería realizada, según corresponda</a:t>
            </a:r>
          </a:p>
          <a:p>
            <a:pPr algn="just"/>
            <a:r>
              <a:rPr lang="es-PE" sz="1200" dirty="0">
                <a:latin typeface="Franklin Gothic Medium Cond" panose="020B0606030402020204" pitchFamily="34" charset="0"/>
              </a:rPr>
              <a:t>•  Administración de Sulfato ferroso</a:t>
            </a:r>
          </a:p>
          <a:p>
            <a:pPr algn="just"/>
            <a:r>
              <a:rPr lang="es-PE" sz="1200" dirty="0">
                <a:latin typeface="Franklin Gothic Medium Cond" panose="020B0606030402020204" pitchFamily="34" charset="0"/>
              </a:rPr>
              <a:t>•  Finalmente se anotará Visita familiar integral que precisara que las intervenciones se están realizando en el domicilio.</a:t>
            </a:r>
          </a:p>
        </p:txBody>
      </p:sp>
    </p:spTree>
    <p:extLst>
      <p:ext uri="{BB962C8B-B14F-4D97-AF65-F5344CB8AC3E}">
        <p14:creationId xmlns:p14="http://schemas.microsoft.com/office/powerpoint/2010/main" val="3106408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98644" y="2680643"/>
            <a:ext cx="8500058" cy="600164"/>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Para Visita Domiciliaria tener en cuenta los siguientes manuales de registro:</a:t>
            </a:r>
          </a:p>
          <a:p>
            <a:r>
              <a:rPr lang="es-PE" sz="1100" dirty="0">
                <a:solidFill>
                  <a:srgbClr val="000099"/>
                </a:solidFill>
                <a:latin typeface="Franklin Gothic Medium Cond" panose="020B0606030402020204" pitchFamily="34" charset="0"/>
              </a:rPr>
              <a:t>• Manual de Registro y Codificación de la Información para el manejo preventivo y terapéutico de la Anemia por deficiencia de Hierro.</a:t>
            </a:r>
          </a:p>
          <a:p>
            <a:r>
              <a:rPr lang="es-PE" sz="1100" dirty="0">
                <a:solidFill>
                  <a:srgbClr val="000099"/>
                </a:solidFill>
                <a:latin typeface="Franklin Gothic Medium Cond" panose="020B0606030402020204" pitchFamily="34" charset="0"/>
              </a:rPr>
              <a:t>• Manual de Registro y Codificación de la Atención Integral de Salud de Promoción de la Salud”</a:t>
            </a:r>
          </a:p>
        </p:txBody>
      </p:sp>
      <p:sp>
        <p:nvSpPr>
          <p:cNvPr id="4" name="Rectángulo 3"/>
          <p:cNvSpPr/>
          <p:nvPr/>
        </p:nvSpPr>
        <p:spPr>
          <a:xfrm>
            <a:off x="427069" y="288501"/>
            <a:ext cx="8289861" cy="1446550"/>
          </a:xfrm>
          <a:prstGeom prst="rect">
            <a:avLst/>
          </a:prstGeom>
        </p:spPr>
        <p:txBody>
          <a:bodyPr wrap="square">
            <a:spAutoFit/>
          </a:bodyPr>
          <a:lstStyle/>
          <a:p>
            <a:pPr algn="just"/>
            <a:r>
              <a:rPr lang="es-PE" sz="1100" dirty="0">
                <a:latin typeface="Franklin Gothic Medium Cond" panose="020B0606030402020204" pitchFamily="34" charset="0"/>
              </a:rPr>
              <a:t>En el ítem: Tipo de diagnóstico marque “D” en la actividad; SOLO se marcará “R” cuando se trate de una morbilidad (ejemplo Anemia)</a:t>
            </a:r>
          </a:p>
          <a:p>
            <a:pPr algn="just"/>
            <a:r>
              <a:rPr lang="es-PE" sz="1100" dirty="0">
                <a:latin typeface="Franklin Gothic Medium Cond" panose="020B0606030402020204" pitchFamily="34" charset="0"/>
              </a:rPr>
              <a:t>En el ítem LAB anote:</a:t>
            </a:r>
          </a:p>
          <a:p>
            <a:pPr algn="just"/>
            <a:r>
              <a:rPr lang="es-PE" sz="1100" dirty="0">
                <a:latin typeface="Franklin Gothic Medium Cond" panose="020B0606030402020204" pitchFamily="34" charset="0"/>
              </a:rPr>
              <a:t>• En el casillero de la </a:t>
            </a:r>
            <a:r>
              <a:rPr lang="es-PE" sz="1100" i="1" dirty="0">
                <a:latin typeface="Franklin Gothic Medium Cond" panose="020B0606030402020204" pitchFamily="34" charset="0"/>
              </a:rPr>
              <a:t>Consejería se colocará el número de la visita 1,2… x</a:t>
            </a:r>
          </a:p>
          <a:p>
            <a:pPr lvl="0" algn="just"/>
            <a:r>
              <a:rPr lang="es-PE" sz="1100" dirty="0">
                <a:solidFill>
                  <a:srgbClr val="000000"/>
                </a:solidFill>
                <a:latin typeface="Franklin Gothic Medium Cond" panose="020B0606030402020204" pitchFamily="34" charset="0"/>
              </a:rPr>
              <a:t>• En el casillero de la Visita familiar integral se colocará el número de la visita 1,2…</a:t>
            </a:r>
          </a:p>
          <a:p>
            <a:pPr lvl="0" algn="just"/>
            <a:r>
              <a:rPr lang="es-PE" sz="1100" dirty="0">
                <a:solidFill>
                  <a:srgbClr val="000000"/>
                </a:solidFill>
                <a:latin typeface="Franklin Gothic Medium Cond" panose="020B0606030402020204" pitchFamily="34" charset="0"/>
              </a:rPr>
              <a:t>• En el casillero de Administración de Sulfato ferroso se registrará “Vacío” cuando se haga la supervisión del consumo del suplemento; cuando se haga entrega de suplemento se registrará SF o Polimaltosado según corresponda.</a:t>
            </a:r>
          </a:p>
          <a:p>
            <a:pPr lvl="0" algn="just"/>
            <a:r>
              <a:rPr lang="es-PE" sz="1100" dirty="0">
                <a:solidFill>
                  <a:srgbClr val="000000"/>
                </a:solidFill>
                <a:latin typeface="Franklin Gothic Medium Cond" panose="020B0606030402020204" pitchFamily="34" charset="0"/>
              </a:rPr>
              <a:t>EJEMPLO: </a:t>
            </a:r>
          </a:p>
          <a:p>
            <a:pPr lvl="0" algn="just"/>
            <a:r>
              <a:rPr lang="es-PE" sz="1100" dirty="0">
                <a:solidFill>
                  <a:srgbClr val="000000"/>
                </a:solidFill>
                <a:latin typeface="Franklin Gothic Medium Cond" panose="020B0606030402020204" pitchFamily="34" charset="0"/>
              </a:rPr>
              <a:t>Niño de 6 meses que recibe visita domiciliaria para supervisión del consumo del suplemento</a:t>
            </a:r>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416256" y="1720184"/>
            <a:ext cx="8289862" cy="946125"/>
          </a:xfrm>
          <a:prstGeom prst="rect">
            <a:avLst/>
          </a:prstGeom>
        </p:spPr>
      </p:pic>
      <p:sp>
        <p:nvSpPr>
          <p:cNvPr id="2" name="1 Rectángulo"/>
          <p:cNvSpPr/>
          <p:nvPr/>
        </p:nvSpPr>
        <p:spPr>
          <a:xfrm>
            <a:off x="416257" y="3290845"/>
            <a:ext cx="8263720" cy="1954381"/>
          </a:xfrm>
          <a:prstGeom prst="rect">
            <a:avLst/>
          </a:prstGeom>
        </p:spPr>
        <p:txBody>
          <a:bodyPr wrap="square">
            <a:spAutoFit/>
          </a:bodyPr>
          <a:lstStyle/>
          <a:p>
            <a:r>
              <a:rPr lang="es-PE" sz="1100" dirty="0">
                <a:solidFill>
                  <a:srgbClr val="C00000"/>
                </a:solidFill>
                <a:latin typeface="Franklin Gothic Medium Cond" pitchFamily="34" charset="0"/>
              </a:rPr>
              <a:t>VIII. PROFILAXIS ANTIPARASITARIA Y ADMINISTRACIÓN DE VITAMINA “A”</a:t>
            </a:r>
          </a:p>
          <a:p>
            <a:r>
              <a:rPr lang="es-PE" sz="1100" dirty="0">
                <a:solidFill>
                  <a:srgbClr val="C00000"/>
                </a:solidFill>
                <a:latin typeface="Franklin Gothic Medium Cond" pitchFamily="34" charset="0"/>
              </a:rPr>
              <a:t>8.1   ADMINISTRACIÓN DE ANTIPARASITARIOS</a:t>
            </a:r>
          </a:p>
          <a:p>
            <a:r>
              <a:rPr lang="es-PE" sz="1100" dirty="0">
                <a:latin typeface="Franklin Gothic Medium Cond" pitchFamily="34" charset="0"/>
              </a:rPr>
              <a:t>Actividad desarrollada de acuerdo a la normatividad vigente. </a:t>
            </a:r>
          </a:p>
          <a:p>
            <a:r>
              <a:rPr lang="es-PE" sz="1100" dirty="0">
                <a:latin typeface="Franklin Gothic Medium Cond" pitchFamily="34" charset="0"/>
              </a:rPr>
              <a:t>En el ítem: Diagnóstico motivo de consulta y/o actividad de salud, anote claramente:</a:t>
            </a:r>
          </a:p>
          <a:p>
            <a:r>
              <a:rPr lang="es-PE" sz="1100" dirty="0">
                <a:latin typeface="Franklin Gothic Medium Cond" pitchFamily="34" charset="0"/>
              </a:rPr>
              <a:t>• En el 1º casillero Control de salud de rutina del niño.</a:t>
            </a:r>
          </a:p>
          <a:p>
            <a:r>
              <a:rPr lang="es-PE" sz="1100" dirty="0">
                <a:latin typeface="Franklin Gothic Medium Cond" pitchFamily="34" charset="0"/>
              </a:rPr>
              <a:t>• En el 2º casillero Atención Integral de Salud del Niño-CRED de 1 a 4 años.</a:t>
            </a:r>
          </a:p>
          <a:p>
            <a:r>
              <a:rPr lang="es-PE" sz="1100" dirty="0">
                <a:latin typeface="Franklin Gothic Medium Cond" pitchFamily="34" charset="0"/>
              </a:rPr>
              <a:t>• En el 3º casillero Otra quimioterapia profiláctica</a:t>
            </a:r>
          </a:p>
          <a:p>
            <a:r>
              <a:rPr lang="es-PE" sz="1100" dirty="0">
                <a:latin typeface="Franklin Gothic Medium Cond" pitchFamily="34" charset="0"/>
              </a:rPr>
              <a:t>En el ítem: Tipo de diagnóstico EN AMBOS CASOS marque siempre </a:t>
            </a:r>
            <a:r>
              <a:rPr lang="es-PE" sz="1100" i="1" dirty="0">
                <a:latin typeface="Franklin Gothic Medium Cond" pitchFamily="34" charset="0"/>
              </a:rPr>
              <a:t>“D” </a:t>
            </a:r>
          </a:p>
          <a:p>
            <a:r>
              <a:rPr lang="es-PE" sz="1100" dirty="0">
                <a:latin typeface="Franklin Gothic Medium Cond" pitchFamily="34" charset="0"/>
              </a:rPr>
              <a:t>En el ítem Lab anote:</a:t>
            </a:r>
          </a:p>
          <a:p>
            <a:r>
              <a:rPr lang="es-PE" sz="1100" dirty="0">
                <a:latin typeface="Franklin Gothic Medium Cond" pitchFamily="34" charset="0"/>
              </a:rPr>
              <a:t>• En el 2º casillero el número de control, 1, 2, 3…. según corresponda.</a:t>
            </a:r>
          </a:p>
          <a:p>
            <a:r>
              <a:rPr lang="es-PE" sz="1100" dirty="0">
                <a:latin typeface="Franklin Gothic Medium Cond" pitchFamily="34" charset="0"/>
              </a:rPr>
              <a:t>• En el 3º casillero el número de la administración del antiparasitario; 1 ó 2, según corresponda.</a:t>
            </a:r>
          </a:p>
        </p:txBody>
      </p:sp>
      <p:pic>
        <p:nvPicPr>
          <p:cNvPr id="8" name="Imagen 7">
            <a:extLst>
              <a:ext uri="{FF2B5EF4-FFF2-40B4-BE49-F238E27FC236}">
                <a16:creationId xmlns:a16="http://schemas.microsoft.com/office/drawing/2014/main" id="{6AA8BD8E-13C3-49F6-8E02-90F23E0A8892}"/>
              </a:ext>
            </a:extLst>
          </p:cNvPr>
          <p:cNvPicPr>
            <a:picLocks noChangeAspect="1"/>
          </p:cNvPicPr>
          <p:nvPr/>
        </p:nvPicPr>
        <p:blipFill>
          <a:blip r:embed="rId3"/>
          <a:stretch>
            <a:fillRect/>
          </a:stretch>
        </p:blipFill>
        <p:spPr>
          <a:xfrm>
            <a:off x="416256" y="5243587"/>
            <a:ext cx="8300674" cy="983955"/>
          </a:xfrm>
          <a:prstGeom prst="rect">
            <a:avLst/>
          </a:prstGeom>
        </p:spPr>
      </p:pic>
    </p:spTree>
    <p:extLst>
      <p:ext uri="{BB962C8B-B14F-4D97-AF65-F5344CB8AC3E}">
        <p14:creationId xmlns:p14="http://schemas.microsoft.com/office/powerpoint/2010/main" val="1838508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6728" y="612845"/>
            <a:ext cx="8366078" cy="1785104"/>
          </a:xfrm>
          <a:prstGeom prst="rect">
            <a:avLst/>
          </a:prstGeom>
        </p:spPr>
        <p:txBody>
          <a:bodyPr wrap="square">
            <a:spAutoFit/>
          </a:bodyPr>
          <a:lstStyle/>
          <a:p>
            <a:pPr algn="just"/>
            <a:r>
              <a:rPr lang="es-PE" sz="1100" dirty="0">
                <a:solidFill>
                  <a:srgbClr val="C00000"/>
                </a:solidFill>
                <a:latin typeface="Franklin Gothic Medium Cond" pitchFamily="34" charset="0"/>
              </a:rPr>
              <a:t>8.2   SUPLEMENTO CON VITAMINA A</a:t>
            </a:r>
          </a:p>
          <a:p>
            <a:pPr algn="just"/>
            <a:r>
              <a:rPr lang="es-PE" sz="1100" dirty="0">
                <a:latin typeface="Franklin Gothic Medium Cond" pitchFamily="34" charset="0"/>
              </a:rPr>
              <a:t>Esta actividad será desarrollada de acuerdo a la normatividad vigente. </a:t>
            </a:r>
          </a:p>
          <a:p>
            <a:pPr algn="just"/>
            <a:r>
              <a:rPr lang="es-PE" sz="1100" dirty="0">
                <a:latin typeface="Franklin Gothic Medium Cond" pitchFamily="34" charset="0"/>
              </a:rPr>
              <a:t>En el ítem: Diagnóstico motivo de consulta y/o actividad de salud, anote claramente:</a:t>
            </a:r>
          </a:p>
          <a:p>
            <a:pPr algn="just"/>
            <a:r>
              <a:rPr lang="es-PE" sz="1100" dirty="0">
                <a:latin typeface="Franklin Gothic Medium Cond" pitchFamily="34" charset="0"/>
              </a:rPr>
              <a:t>• En el 1º casillero Control de salud de rutina del niño.</a:t>
            </a:r>
          </a:p>
          <a:p>
            <a:pPr algn="just"/>
            <a:r>
              <a:rPr lang="es-PE" sz="1100" dirty="0">
                <a:latin typeface="Franklin Gothic Medium Cond" pitchFamily="34" charset="0"/>
              </a:rPr>
              <a:t>• En el 2º casillero Atención Integral de Salud del Niño-CRED de 1 a 4 años.</a:t>
            </a:r>
          </a:p>
          <a:p>
            <a:pPr algn="just"/>
            <a:r>
              <a:rPr lang="es-PE" sz="1100" dirty="0">
                <a:latin typeface="Franklin Gothic Medium Cond" pitchFamily="34" charset="0"/>
              </a:rPr>
              <a:t>• En el 3º casillero Otras Medidas Profilácticas Especificadas</a:t>
            </a:r>
          </a:p>
          <a:p>
            <a:pPr algn="just"/>
            <a:r>
              <a:rPr lang="es-PE" sz="1100" dirty="0">
                <a:latin typeface="Franklin Gothic Medium Cond" pitchFamily="34" charset="0"/>
              </a:rPr>
              <a:t>En el ítem: Tipo de diagnóstico para ambos casos marque SIEMPRE “D” </a:t>
            </a:r>
          </a:p>
          <a:p>
            <a:pPr algn="just"/>
            <a:r>
              <a:rPr lang="es-PE" sz="1100" dirty="0">
                <a:latin typeface="Franklin Gothic Medium Cond" pitchFamily="34" charset="0"/>
              </a:rPr>
              <a:t>En el ítem Lab anote:</a:t>
            </a:r>
          </a:p>
          <a:p>
            <a:pPr algn="just"/>
            <a:r>
              <a:rPr lang="es-PE" sz="1100" dirty="0">
                <a:latin typeface="Franklin Gothic Medium Cond" pitchFamily="34" charset="0"/>
              </a:rPr>
              <a:t>• En el 2º casillero el número de control, 1, 2, 3…. según corresponda.</a:t>
            </a:r>
          </a:p>
          <a:p>
            <a:pPr algn="just"/>
            <a:r>
              <a:rPr lang="es-PE" sz="1100" dirty="0">
                <a:latin typeface="Franklin Gothic Medium Cond" pitchFamily="34" charset="0"/>
              </a:rPr>
              <a:t>• En el 3º casillero el número de DOSIS entregados identificado con las siglas VA1, VA2 ó VA3; según corresponda.</a:t>
            </a:r>
          </a:p>
        </p:txBody>
      </p:sp>
      <p:pic>
        <p:nvPicPr>
          <p:cNvPr id="163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8" y="2344940"/>
            <a:ext cx="8366078"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954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8488" y="525398"/>
            <a:ext cx="8393373" cy="3139321"/>
          </a:xfrm>
          <a:prstGeom prst="rect">
            <a:avLst/>
          </a:prstGeom>
        </p:spPr>
        <p:txBody>
          <a:bodyPr wrap="square">
            <a:spAutoFit/>
          </a:bodyPr>
          <a:lstStyle/>
          <a:p>
            <a:pPr algn="just"/>
            <a:r>
              <a:rPr lang="es-PE" sz="1100" dirty="0">
                <a:solidFill>
                  <a:srgbClr val="C00000"/>
                </a:solidFill>
                <a:latin typeface="Franklin Gothic Medium Cond" pitchFamily="34" charset="0"/>
              </a:rPr>
              <a:t>IX. TELEMEDICINA DURANTE EL CONTROL DEL CRECIMIENTO Y DESARROLLO</a:t>
            </a:r>
          </a:p>
          <a:p>
            <a:pPr algn="just"/>
            <a:r>
              <a:rPr lang="es-PE" sz="1100" dirty="0">
                <a:solidFill>
                  <a:srgbClr val="C00000"/>
                </a:solidFill>
                <a:latin typeface="Franklin Gothic Medium Cond" pitchFamily="34" charset="0"/>
              </a:rPr>
              <a:t>TELEMONITOREO</a:t>
            </a:r>
          </a:p>
          <a:p>
            <a:pPr algn="just"/>
            <a:r>
              <a:rPr lang="es-PE" sz="1100" dirty="0">
                <a:latin typeface="Franklin Gothic Medium Cond" pitchFamily="34" charset="0"/>
              </a:rPr>
              <a:t>Es la monitorización o seguimiento a distancia de la persona  usuaria en las instituciones Prestadoras de Servicios de Salud, en las que se transmite la información clínica de la persona usuaria, y si el caso lo amerita según criterio médico los parámetros biomédicos y/o exámenes auxiliares,  como medio de control de su situación de salud. Se puede o no incluir la prescripción de medicamentos de acuerdo al criterio médico y según las  competencias de otros profesionales de la salud.</a:t>
            </a:r>
          </a:p>
          <a:p>
            <a:pPr algn="just"/>
            <a:r>
              <a:rPr lang="es-PE" sz="1100" dirty="0">
                <a:solidFill>
                  <a:srgbClr val="C00000"/>
                </a:solidFill>
                <a:latin typeface="Franklin Gothic Medium Cond" pitchFamily="34" charset="0"/>
              </a:rPr>
              <a:t>TELECONSULTA</a:t>
            </a:r>
          </a:p>
          <a:p>
            <a:pPr algn="just"/>
            <a:r>
              <a:rPr lang="es-PE" sz="1100" dirty="0">
                <a:latin typeface="Franklin Gothic Medium Cond" pitchFamily="34" charset="0"/>
              </a:rPr>
              <a:t>Es el conjunto de acciones que desarrolla un profesional de la salud mediante el uso de las TIC, para proporcionar a la persona usuaria de  salud, consejería y asesoría con fines de promoción de la salud, prevención, recuperación o rehabilitación de las enfermedades.</a:t>
            </a:r>
          </a:p>
          <a:p>
            <a:pPr algn="just"/>
            <a:r>
              <a:rPr lang="es-PE" sz="1100" dirty="0">
                <a:solidFill>
                  <a:srgbClr val="C00000"/>
                </a:solidFill>
                <a:latin typeface="Franklin Gothic Medium Cond" pitchFamily="34" charset="0"/>
              </a:rPr>
              <a:t>TELEORIENTACIÓN</a:t>
            </a:r>
          </a:p>
          <a:p>
            <a:pPr algn="just"/>
            <a:r>
              <a:rPr lang="es-PE" sz="1100" dirty="0">
                <a:latin typeface="Franklin Gothic Medium Cond" pitchFamily="34" charset="0"/>
              </a:rPr>
              <a:t>Es la consulta a distancia que se realiza entre un profesional de la salud, en el marco de sus competencias, y una persona usuaria mediante  el uso de las TIC, con fines de promoción, prevención, diagnóstico, tratamiento, recuperación, rehabilitación y cuidados paliativos según sea el cao, cumpliendo con las </a:t>
            </a:r>
          </a:p>
          <a:p>
            <a:pPr algn="just"/>
            <a:r>
              <a:rPr lang="es-PE" sz="1100" dirty="0">
                <a:latin typeface="Franklin Gothic Medium Cond" pitchFamily="34" charset="0"/>
              </a:rPr>
              <a:t>restricciones reguladas a la prescripción de medicamentos y demás disposiciones que determine el Ministerio de Salud.</a:t>
            </a:r>
          </a:p>
          <a:p>
            <a:pPr algn="just"/>
            <a:r>
              <a:rPr lang="es-PE" sz="1100" dirty="0">
                <a:solidFill>
                  <a:srgbClr val="C00000"/>
                </a:solidFill>
                <a:latin typeface="Franklin Gothic Medium Cond" pitchFamily="34" charset="0"/>
              </a:rPr>
              <a:t>TELEINTERCONSULTA</a:t>
            </a:r>
          </a:p>
          <a:p>
            <a:pPr algn="just"/>
            <a:r>
              <a:rPr lang="es-PE" sz="1100" dirty="0">
                <a:latin typeface="Franklin Gothic Medium Cond" pitchFamily="34" charset="0"/>
              </a:rPr>
              <a:t>Es la consulta a distancia mediante el uso de las TIC, que  realiza un personal de salud a un profesional de la salud para la atención de  una persona usuaria, pudiendo ésta estar o no presente con fines de  promoción, prevención, diagnóstico, tratamiento, recuperación, rehabilitación y  cuidados paliativos según</a:t>
            </a:r>
          </a:p>
          <a:p>
            <a:pPr algn="just"/>
            <a:r>
              <a:rPr lang="es-PE" sz="1100" dirty="0">
                <a:latin typeface="Franklin Gothic Medium Cond" pitchFamily="34" charset="0"/>
              </a:rPr>
              <a:t>sea el caso, cumpliendo con las restricciones .</a:t>
            </a:r>
          </a:p>
          <a:p>
            <a:pPr algn="just"/>
            <a:r>
              <a:rPr lang="es-PE" sz="1100" dirty="0">
                <a:latin typeface="Franklin Gothic Medium Cond" pitchFamily="34" charset="0"/>
              </a:rPr>
              <a:t>Reguladas a la prescripción de medicamentos y demás disposiciones que determine el Ministerio de salud.</a:t>
            </a:r>
          </a:p>
        </p:txBody>
      </p:sp>
      <p:sp>
        <p:nvSpPr>
          <p:cNvPr id="3" name="2 Rectángulo"/>
          <p:cNvSpPr/>
          <p:nvPr/>
        </p:nvSpPr>
        <p:spPr>
          <a:xfrm>
            <a:off x="2060837" y="3582831"/>
            <a:ext cx="4572000" cy="1107996"/>
          </a:xfrm>
          <a:prstGeom prst="rect">
            <a:avLst/>
          </a:prstGeom>
        </p:spPr>
        <p:txBody>
          <a:bodyPr>
            <a:spAutoFit/>
          </a:bodyPr>
          <a:lstStyle/>
          <a:p>
            <a:r>
              <a:rPr lang="es-PE" sz="1100" dirty="0">
                <a:solidFill>
                  <a:srgbClr val="C00000"/>
                </a:solidFill>
                <a:latin typeface="Franklin Gothic Medium Cond" pitchFamily="34" charset="0"/>
              </a:rPr>
              <a:t>Para el registro en el Formato HIS se hará uso del siguiente listado de código</a:t>
            </a:r>
          </a:p>
          <a:p>
            <a:r>
              <a:rPr lang="es-PE" sz="1100" dirty="0">
                <a:solidFill>
                  <a:srgbClr val="040506"/>
                </a:solidFill>
                <a:latin typeface="Franklin Gothic Medium Cond" pitchFamily="34" charset="0"/>
              </a:rPr>
              <a:t>99499.10	Tele monitoreo</a:t>
            </a:r>
          </a:p>
          <a:p>
            <a:r>
              <a:rPr lang="es-PE" sz="1100" dirty="0">
                <a:solidFill>
                  <a:srgbClr val="040506"/>
                </a:solidFill>
                <a:latin typeface="Franklin Gothic Medium Cond" pitchFamily="34" charset="0"/>
              </a:rPr>
              <a:t> 99499.08	Teleorietación Síncrona</a:t>
            </a:r>
          </a:p>
          <a:p>
            <a:r>
              <a:rPr lang="es-PE" sz="1100" dirty="0">
                <a:solidFill>
                  <a:srgbClr val="040506"/>
                </a:solidFill>
                <a:latin typeface="Franklin Gothic Medium Cond" pitchFamily="34" charset="0"/>
              </a:rPr>
              <a:t> 99499.01	Tele consulta en línea</a:t>
            </a:r>
          </a:p>
          <a:p>
            <a:r>
              <a:rPr lang="es-PE" sz="1100" dirty="0">
                <a:solidFill>
                  <a:srgbClr val="040506"/>
                </a:solidFill>
                <a:latin typeface="Franklin Gothic Medium Cond" pitchFamily="34" charset="0"/>
              </a:rPr>
              <a:t> 99499.11	Tele interconsulta Síncrona</a:t>
            </a:r>
          </a:p>
          <a:p>
            <a:r>
              <a:rPr lang="es-PE" sz="1100" dirty="0">
                <a:solidFill>
                  <a:srgbClr val="040506"/>
                </a:solidFill>
                <a:latin typeface="Franklin Gothic Medium Cond" pitchFamily="34" charset="0"/>
              </a:rPr>
              <a:t> 98967	Seguimiento Telefónico</a:t>
            </a:r>
          </a:p>
        </p:txBody>
      </p:sp>
      <p:sp>
        <p:nvSpPr>
          <p:cNvPr id="4" name="3 Rectángulo"/>
          <p:cNvSpPr/>
          <p:nvPr/>
        </p:nvSpPr>
        <p:spPr>
          <a:xfrm>
            <a:off x="368487" y="4711924"/>
            <a:ext cx="8393373" cy="1107996"/>
          </a:xfrm>
          <a:prstGeom prst="rect">
            <a:avLst/>
          </a:prstGeom>
        </p:spPr>
        <p:txBody>
          <a:bodyPr wrap="square">
            <a:spAutoFit/>
          </a:bodyPr>
          <a:lstStyle/>
          <a:p>
            <a:pPr algn="just"/>
            <a:r>
              <a:rPr lang="es-PE" sz="1100" dirty="0">
                <a:solidFill>
                  <a:srgbClr val="C00000"/>
                </a:solidFill>
                <a:latin typeface="Franklin Gothic Medium Cond" pitchFamily="34" charset="0"/>
              </a:rPr>
              <a:t>9.1 TELECONSULTA</a:t>
            </a:r>
          </a:p>
          <a:p>
            <a:pPr algn="just"/>
            <a:r>
              <a:rPr lang="es-PE" sz="1100" dirty="0">
                <a:latin typeface="Franklin Gothic Medium Cond" pitchFamily="34" charset="0"/>
              </a:rPr>
              <a:t>Ejemplo: Tele consulta en Línea a un Recién Nacido con bajo peso al nacer.</a:t>
            </a:r>
          </a:p>
          <a:p>
            <a:pPr algn="just"/>
            <a:r>
              <a:rPr lang="es-PE" sz="1100" dirty="0">
                <a:latin typeface="Franklin Gothic Medium Cond" pitchFamily="34" charset="0"/>
              </a:rPr>
              <a:t>En el ítem: Diagnóstico motivo de consulta y/o Actividad de salud registrar:</a:t>
            </a:r>
          </a:p>
          <a:p>
            <a:pPr algn="just"/>
            <a:r>
              <a:rPr lang="es-PE" sz="1100" dirty="0">
                <a:latin typeface="Franklin Gothic Medium Cond" pitchFamily="34" charset="0"/>
              </a:rPr>
              <a:t>• En el 1° casillero se colocará la Atención integral de salud del Niño –CRED: neonato, menor de 1 año o de 1 a 4 año, según corresponda.</a:t>
            </a:r>
          </a:p>
          <a:p>
            <a:pPr algn="just"/>
            <a:r>
              <a:rPr lang="es-PE" sz="1100" dirty="0">
                <a:latin typeface="Franklin Gothic Medium Cond" pitchFamily="34" charset="0"/>
              </a:rPr>
              <a:t>• En el 2° casillero se colocará la condición de nacimiento del RN SÓLO si presenta antecedentes de bajo peso, pre término, pos término; en este ejemplo se colocaría RN bajo peso al nacer.</a:t>
            </a:r>
          </a:p>
        </p:txBody>
      </p:sp>
    </p:spTree>
    <p:extLst>
      <p:ext uri="{BB962C8B-B14F-4D97-AF65-F5344CB8AC3E}">
        <p14:creationId xmlns:p14="http://schemas.microsoft.com/office/powerpoint/2010/main" val="1470183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46" y="475207"/>
            <a:ext cx="844796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27546" y="1566163"/>
            <a:ext cx="8447964" cy="1615827"/>
          </a:xfrm>
          <a:prstGeom prst="rect">
            <a:avLst/>
          </a:prstGeom>
        </p:spPr>
        <p:txBody>
          <a:bodyPr wrap="square">
            <a:spAutoFit/>
          </a:bodyPr>
          <a:lstStyle/>
          <a:p>
            <a:r>
              <a:rPr lang="es-PE" sz="1100" dirty="0">
                <a:latin typeface="Franklin Gothic Medium Cond" pitchFamily="34" charset="0"/>
              </a:rPr>
              <a:t>Ejemplo: Tele consulta en Línea, Niña de 7 Meses con Alimentación Inadecuada.</a:t>
            </a:r>
          </a:p>
          <a:p>
            <a:r>
              <a:rPr lang="es-PE" sz="1100" dirty="0">
                <a:latin typeface="Franklin Gothic Medium Cond" pitchFamily="34" charset="0"/>
              </a:rPr>
              <a:t>En el ítem: </a:t>
            </a:r>
            <a:r>
              <a:rPr lang="es-PE" sz="1100" i="1" dirty="0">
                <a:latin typeface="Franklin Gothic Medium Cond" pitchFamily="34" charset="0"/>
              </a:rPr>
              <a:t>Diagnóstico motivo de consulta y/o Actividad de salud registrar:</a:t>
            </a:r>
          </a:p>
          <a:p>
            <a:r>
              <a:rPr lang="es-PE" sz="1100" dirty="0">
                <a:latin typeface="Franklin Gothic Medium Cond" pitchFamily="34" charset="0"/>
              </a:rPr>
              <a:t>• En el 1° casillero se colocará la Atención integral de salud del Niño –CRED: neonato, menor de 1 año o de 1 a 4 año, según corresponda.</a:t>
            </a:r>
          </a:p>
          <a:p>
            <a:pPr algn="just"/>
            <a:r>
              <a:rPr lang="es-PE" sz="1100" dirty="0">
                <a:latin typeface="Franklin Gothic Medium Cond" pitchFamily="34" charset="0"/>
              </a:rPr>
              <a:t>• En el 2° casillero se colocará la condición de crecimiento y desarrollo, SÓLO si existe un riesgo; en este ejemplo se colocaría Problemas relacionados con la dieta y hábitos alimentarios inapropiados. (Alimentación complementaria inadecuada).</a:t>
            </a:r>
          </a:p>
          <a:p>
            <a:r>
              <a:rPr lang="es-PE" sz="1100" dirty="0">
                <a:latin typeface="Franklin Gothic Medium Cond" pitchFamily="34" charset="0"/>
              </a:rPr>
              <a:t>• En el 3° casillero se registrará el servicio realizado Tele consulta en Línea.</a:t>
            </a:r>
          </a:p>
          <a:p>
            <a:r>
              <a:rPr lang="es-PE" sz="1100" dirty="0">
                <a:latin typeface="Franklin Gothic Medium Cond" pitchFamily="34" charset="0"/>
              </a:rPr>
              <a:t>En el ítem: Tipo de diagnóstico marque siempre “D”</a:t>
            </a:r>
          </a:p>
          <a:p>
            <a:r>
              <a:rPr lang="es-PE" sz="1100" dirty="0">
                <a:latin typeface="Franklin Gothic Medium Cond" pitchFamily="34" charset="0"/>
              </a:rPr>
              <a:t>En el ítem LAB anote:</a:t>
            </a:r>
          </a:p>
          <a:p>
            <a:r>
              <a:rPr lang="es-PE" sz="1100" dirty="0">
                <a:latin typeface="Franklin Gothic Medium Cond" pitchFamily="34" charset="0"/>
              </a:rPr>
              <a:t>• Todos los casilleros quedarán en blanco. </a:t>
            </a:r>
          </a:p>
        </p:txBody>
      </p:sp>
      <p:pic>
        <p:nvPicPr>
          <p:cNvPr id="164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46" y="3127285"/>
            <a:ext cx="8447964"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27546" y="4417777"/>
            <a:ext cx="8447964" cy="600164"/>
          </a:xfrm>
          <a:prstGeom prst="rect">
            <a:avLst/>
          </a:prstGeom>
        </p:spPr>
        <p:txBody>
          <a:bodyPr wrap="square">
            <a:spAutoFit/>
          </a:bodyPr>
          <a:lstStyle/>
          <a:p>
            <a:pPr algn="just"/>
            <a:r>
              <a:rPr lang="es-PE" sz="1100" dirty="0">
                <a:solidFill>
                  <a:srgbClr val="000099"/>
                </a:solidFill>
                <a:latin typeface="Franklin Gothic Medium Cond" pitchFamily="34" charset="0"/>
              </a:rPr>
              <a:t>• En caso la niña o niño continúe durante la tele consulta con el mismo diagnóstico se  seguirá marcando “R” hasta la recuperación en donde se colocará “PR” en el LAB, y  luego se volverá a marcar “D”.</a:t>
            </a:r>
          </a:p>
          <a:p>
            <a:pPr algn="just"/>
            <a:r>
              <a:rPr lang="es-PE" sz="1100" dirty="0">
                <a:solidFill>
                  <a:srgbClr val="000099"/>
                </a:solidFill>
                <a:latin typeface="Franklin Gothic Medium Cond" pitchFamily="34" charset="0"/>
              </a:rPr>
              <a:t>•  En caso la niña o niño durante la tele consulta cuente con un diagnostico como presuntivo se marcará </a:t>
            </a:r>
            <a:r>
              <a:rPr lang="es-PE" sz="1100" b="1" dirty="0">
                <a:solidFill>
                  <a:srgbClr val="000099"/>
                </a:solidFill>
                <a:latin typeface="Franklin Gothic Medium Cond" pitchFamily="34" charset="0"/>
              </a:rPr>
              <a:t>“P”.</a:t>
            </a:r>
            <a:endParaRPr lang="es-PE" sz="1100" dirty="0">
              <a:solidFill>
                <a:srgbClr val="000099"/>
              </a:solidFill>
              <a:latin typeface="Franklin Gothic Medium Cond" pitchFamily="34" charset="0"/>
            </a:endParaRPr>
          </a:p>
        </p:txBody>
      </p:sp>
      <p:sp>
        <p:nvSpPr>
          <p:cNvPr id="4" name="3 Rectángulo"/>
          <p:cNvSpPr/>
          <p:nvPr/>
        </p:nvSpPr>
        <p:spPr>
          <a:xfrm>
            <a:off x="327546" y="5004122"/>
            <a:ext cx="8447964" cy="1615827"/>
          </a:xfrm>
          <a:prstGeom prst="rect">
            <a:avLst/>
          </a:prstGeom>
        </p:spPr>
        <p:txBody>
          <a:bodyPr wrap="square">
            <a:spAutoFit/>
          </a:bodyPr>
          <a:lstStyle/>
          <a:p>
            <a:r>
              <a:rPr lang="es-PE" sz="1100" dirty="0">
                <a:solidFill>
                  <a:srgbClr val="C00000"/>
                </a:solidFill>
                <a:latin typeface="Franklin Gothic Medium Cond" pitchFamily="34" charset="0"/>
              </a:rPr>
              <a:t>9.2  TELEORIENTACIÓN</a:t>
            </a:r>
            <a:r>
              <a:rPr lang="es-PE" sz="1100" dirty="0">
                <a:latin typeface="Franklin Gothic Medium Cond" pitchFamily="34" charset="0"/>
              </a:rPr>
              <a:t>:</a:t>
            </a:r>
          </a:p>
          <a:p>
            <a:r>
              <a:rPr lang="es-PE" sz="1100" dirty="0">
                <a:latin typeface="Franklin Gothic Medium Cond" pitchFamily="34" charset="0"/>
              </a:rPr>
              <a:t>Ejemplo: Cuando la familia recibe una Tele orientación Síncrona (Consejería o Asesoría).</a:t>
            </a:r>
          </a:p>
          <a:p>
            <a:r>
              <a:rPr lang="es-PE" sz="1100" dirty="0">
                <a:latin typeface="Franklin Gothic Medium Cond" pitchFamily="34" charset="0"/>
              </a:rPr>
              <a:t>En el ítem: Diagnóstico motivo de consulta y/o Actividad de salud registrar:</a:t>
            </a:r>
          </a:p>
          <a:p>
            <a:r>
              <a:rPr lang="es-PE" sz="1100" dirty="0">
                <a:latin typeface="Franklin Gothic Medium Cond" pitchFamily="34" charset="0"/>
              </a:rPr>
              <a:t>• En el 1° casillero se colocará la Atención integral de salud del Niño –CRED: neonato, menor de 1 año ó de 1 a 4 año, según corresponda.</a:t>
            </a:r>
          </a:p>
          <a:p>
            <a:r>
              <a:rPr lang="es-PE" sz="1100" dirty="0">
                <a:latin typeface="Franklin Gothic Medium Cond" pitchFamily="34" charset="0"/>
              </a:rPr>
              <a:t>• En el 2° casillero se registrará la consejería brindada, según listado de códigos.</a:t>
            </a:r>
          </a:p>
          <a:p>
            <a:r>
              <a:rPr lang="es-PE" sz="1100" dirty="0">
                <a:latin typeface="Franklin Gothic Medium Cond" pitchFamily="34" charset="0"/>
              </a:rPr>
              <a:t>• En el 3° casillero el servicio realizado Tele orientación Síncrona.</a:t>
            </a:r>
          </a:p>
          <a:p>
            <a:r>
              <a:rPr lang="es-PE" sz="1100" dirty="0">
                <a:latin typeface="Franklin Gothic Medium Cond" pitchFamily="34" charset="0"/>
              </a:rPr>
              <a:t>En el ítem: Tipo de diagnóstico marque siempre “D”</a:t>
            </a:r>
          </a:p>
          <a:p>
            <a:r>
              <a:rPr lang="es-PE" sz="1100" dirty="0">
                <a:latin typeface="Franklin Gothic Medium Cond" pitchFamily="34" charset="0"/>
              </a:rPr>
              <a:t>En el ítem LAB anote:</a:t>
            </a:r>
          </a:p>
          <a:p>
            <a:r>
              <a:rPr lang="es-PE" sz="1100" dirty="0">
                <a:latin typeface="Franklin Gothic Medium Cond" pitchFamily="34" charset="0"/>
              </a:rPr>
              <a:t>• Todos los casilleros quedarán en </a:t>
            </a:r>
            <a:r>
              <a:rPr lang="es-PE" sz="1100" i="1" dirty="0">
                <a:latin typeface="Franklin Gothic Medium Cond" pitchFamily="34" charset="0"/>
              </a:rPr>
              <a:t>blanco.</a:t>
            </a:r>
            <a:endParaRPr lang="es-PE" sz="1100" dirty="0">
              <a:latin typeface="Franklin Gothic Medium Cond" pitchFamily="34" charset="0"/>
            </a:endParaRPr>
          </a:p>
        </p:txBody>
      </p:sp>
    </p:spTree>
    <p:extLst>
      <p:ext uri="{BB962C8B-B14F-4D97-AF65-F5344CB8AC3E}">
        <p14:creationId xmlns:p14="http://schemas.microsoft.com/office/powerpoint/2010/main" val="415314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9" y="506910"/>
            <a:ext cx="8475259"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13897" y="1811835"/>
            <a:ext cx="8475259" cy="1615827"/>
          </a:xfrm>
          <a:prstGeom prst="rect">
            <a:avLst/>
          </a:prstGeom>
        </p:spPr>
        <p:txBody>
          <a:bodyPr wrap="square">
            <a:spAutoFit/>
          </a:bodyPr>
          <a:lstStyle/>
          <a:p>
            <a:pPr algn="just"/>
            <a:r>
              <a:rPr lang="es-PE" sz="1100" dirty="0">
                <a:latin typeface="Franklin Gothic Medium Cond" pitchFamily="34" charset="0"/>
              </a:rPr>
              <a:t>Ejemplo: Cuando la familia recibe una Tele orientación Síncrona (Consejería o Asesoría) como parte de la Atención Temprana Del Desarrollo.</a:t>
            </a:r>
          </a:p>
          <a:p>
            <a:pPr algn="just"/>
            <a:r>
              <a:rPr lang="es-PE" sz="1100" dirty="0">
                <a:latin typeface="Franklin Gothic Medium Cond" pitchFamily="34" charset="0"/>
              </a:rPr>
              <a:t>En el ítem: Diagnóstico motivo de consulta y/o Actividad de salud registrar:</a:t>
            </a:r>
          </a:p>
          <a:p>
            <a:pPr algn="just"/>
            <a:r>
              <a:rPr lang="es-PE" sz="1100" dirty="0">
                <a:latin typeface="Franklin Gothic Medium Cond" pitchFamily="34" charset="0"/>
              </a:rPr>
              <a:t>•  En el 1° casillero se colocará Atención Temprana del Desarrollo. Áreas: Lenguaje, motora, de coordinación y social) /Sesión. En menor de 1 año En el 2° casillero se registrará la consejería </a:t>
            </a:r>
            <a:r>
              <a:rPr lang="pt-BR" sz="1100" dirty="0">
                <a:latin typeface="Franklin Gothic Medium Cond" pitchFamily="34" charset="0"/>
              </a:rPr>
              <a:t>brindada, según listado de códigos.</a:t>
            </a:r>
          </a:p>
          <a:p>
            <a:pPr algn="just"/>
            <a:r>
              <a:rPr lang="es-PE" sz="1100" dirty="0">
                <a:latin typeface="Franklin Gothic Medium Cond" pitchFamily="34" charset="0"/>
              </a:rPr>
              <a:t>•   En el 2° casillero se registrará la consejería brindada, según listado de códigos.</a:t>
            </a:r>
          </a:p>
          <a:p>
            <a:pPr algn="just"/>
            <a:r>
              <a:rPr lang="es-PE" sz="1100" dirty="0">
                <a:latin typeface="Franklin Gothic Medium Cond" pitchFamily="34" charset="0"/>
              </a:rPr>
              <a:t>•   En el 3° casillero el servicio realizado Tele orientación Síncrona.</a:t>
            </a:r>
          </a:p>
          <a:p>
            <a:pPr algn="just"/>
            <a:r>
              <a:rPr lang="es-PE" sz="1100" dirty="0">
                <a:latin typeface="Franklin Gothic Medium Cond" pitchFamily="34" charset="0"/>
              </a:rPr>
              <a:t>En el ítem: Tipo de diagnóstico marque siempre “D”</a:t>
            </a:r>
          </a:p>
          <a:p>
            <a:pPr algn="just"/>
            <a:r>
              <a:rPr lang="es-PE" sz="1100" dirty="0">
                <a:latin typeface="Franklin Gothic Medium Cond" pitchFamily="34" charset="0"/>
              </a:rPr>
              <a:t>En el ítem LAB anote:</a:t>
            </a:r>
          </a:p>
          <a:p>
            <a:pPr algn="just"/>
            <a:r>
              <a:rPr lang="es-PE" sz="1100" dirty="0">
                <a:latin typeface="Franklin Gothic Medium Cond" pitchFamily="34" charset="0"/>
              </a:rPr>
              <a:t>•   Todos los casilleros quedarán en blanco.</a:t>
            </a:r>
          </a:p>
        </p:txBody>
      </p:sp>
      <p:pic>
        <p:nvPicPr>
          <p:cNvPr id="165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97" y="3427662"/>
            <a:ext cx="847526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13899" y="4966868"/>
            <a:ext cx="8475259" cy="1446550"/>
          </a:xfrm>
          <a:prstGeom prst="rect">
            <a:avLst/>
          </a:prstGeom>
        </p:spPr>
        <p:txBody>
          <a:bodyPr wrap="square">
            <a:spAutoFit/>
          </a:bodyPr>
          <a:lstStyle/>
          <a:p>
            <a:r>
              <a:rPr lang="es-PE" sz="1100" dirty="0">
                <a:solidFill>
                  <a:srgbClr val="C00000"/>
                </a:solidFill>
                <a:latin typeface="Franklin Gothic Medium Cond" pitchFamily="34" charset="0"/>
              </a:rPr>
              <a:t>9.3  TELEMONITOREO:</a:t>
            </a:r>
          </a:p>
          <a:p>
            <a:r>
              <a:rPr lang="es-PE" sz="1100" dirty="0">
                <a:latin typeface="Franklin Gothic Medium Cond" pitchFamily="34" charset="0"/>
              </a:rPr>
              <a:t>Ejemplo: cuando el niño o niña necesite de un monitoreo o seguimiento.</a:t>
            </a:r>
          </a:p>
          <a:p>
            <a:r>
              <a:rPr lang="es-PE" sz="1100" dirty="0">
                <a:latin typeface="Franklin Gothic Medium Cond" pitchFamily="34" charset="0"/>
              </a:rPr>
              <a:t>En el ítem: Diagnóstico motivo de consulta y/o Actividad de salud registrar:</a:t>
            </a:r>
          </a:p>
          <a:p>
            <a:r>
              <a:rPr lang="es-PE" sz="1100" dirty="0">
                <a:latin typeface="Franklin Gothic Medium Cond" pitchFamily="34" charset="0"/>
              </a:rPr>
              <a:t>• En el 1° casillero se colocará la Atención integral de salud del Niño –CRED: neonato, menor de 1 año o de 1 a 4 año, según corresponda.</a:t>
            </a:r>
          </a:p>
          <a:p>
            <a:r>
              <a:rPr lang="es-PE" sz="1100" dirty="0">
                <a:latin typeface="Franklin Gothic Medium Cond" pitchFamily="34" charset="0"/>
              </a:rPr>
              <a:t>• En el 2° casillero se registrará el Tele monitoreo.</a:t>
            </a:r>
          </a:p>
          <a:p>
            <a:r>
              <a:rPr lang="es-PE" sz="1100" dirty="0">
                <a:latin typeface="Franklin Gothic Medium Cond" pitchFamily="34" charset="0"/>
              </a:rPr>
              <a:t>En el ítem: Tipo de diagnóstico marque siempre “D”</a:t>
            </a:r>
          </a:p>
          <a:p>
            <a:r>
              <a:rPr lang="es-PE" sz="1100" dirty="0">
                <a:latin typeface="Franklin Gothic Medium Cond" pitchFamily="34" charset="0"/>
              </a:rPr>
              <a:t>En el ítem LAB anote:</a:t>
            </a:r>
          </a:p>
          <a:p>
            <a:r>
              <a:rPr lang="es-PE" sz="1100" dirty="0">
                <a:latin typeface="Franklin Gothic Medium Cond" pitchFamily="34" charset="0"/>
              </a:rPr>
              <a:t>• Todos los casilleros quedaran en blanco.</a:t>
            </a:r>
          </a:p>
        </p:txBody>
      </p:sp>
    </p:spTree>
    <p:extLst>
      <p:ext uri="{BB962C8B-B14F-4D97-AF65-F5344CB8AC3E}">
        <p14:creationId xmlns:p14="http://schemas.microsoft.com/office/powerpoint/2010/main" val="3132863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37" y="501816"/>
            <a:ext cx="8407022"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863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286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70C09D-5BFE-4D58-94DC-655BF5887214}"/>
              </a:ext>
            </a:extLst>
          </p:cNvPr>
          <p:cNvSpPr>
            <a:spLocks noGrp="1"/>
          </p:cNvSpPr>
          <p:nvPr>
            <p:ph sz="half" idx="1"/>
          </p:nvPr>
        </p:nvSpPr>
        <p:spPr>
          <a:xfrm>
            <a:off x="431321" y="306247"/>
            <a:ext cx="4038600" cy="4947249"/>
          </a:xfrm>
        </p:spPr>
        <p:txBody>
          <a:bodyPr/>
          <a:lstStyle/>
          <a:p>
            <a:pPr marL="0" indent="0" defTabSz="720725">
              <a:spcBef>
                <a:spcPts val="0"/>
              </a:spcBef>
              <a:buNone/>
            </a:pPr>
            <a:r>
              <a:rPr lang="es-PE" sz="1100" u="sng" dirty="0">
                <a:solidFill>
                  <a:srgbClr val="C00000"/>
                </a:solidFill>
                <a:latin typeface="Franklin Gothic Medium Cond" panose="020B0606030402020204" pitchFamily="34" charset="0"/>
              </a:rPr>
              <a:t>Código       	Diagnóstico / Actividad</a:t>
            </a:r>
          </a:p>
          <a:p>
            <a:pPr marL="0" indent="0" defTabSz="720725">
              <a:spcBef>
                <a:spcPts val="0"/>
              </a:spcBef>
              <a:buFontTx/>
              <a:buNone/>
            </a:pPr>
            <a:r>
              <a:rPr lang="es-ES" sz="1100" dirty="0">
                <a:latin typeface="Franklin Gothic Medium Cond" panose="020B0606030402020204" pitchFamily="34" charset="0"/>
              </a:rPr>
              <a:t>99403  	Consejería en medicina preventiva y/o provisión de 	intervenciones de reducción de factores de riesgo, 	proporcionados a individuo, durante aproximadamente 45 	minutos (p. ej. consejería nutricional).</a:t>
            </a:r>
          </a:p>
          <a:p>
            <a:pPr marL="0" indent="0" defTabSz="720725">
              <a:spcBef>
                <a:spcPts val="0"/>
              </a:spcBef>
              <a:buFontTx/>
              <a:buNone/>
            </a:pPr>
            <a:r>
              <a:rPr lang="es-ES" sz="1100" dirty="0">
                <a:latin typeface="Franklin Gothic Medium Cond" panose="020B0606030402020204" pitchFamily="34" charset="0"/>
              </a:rPr>
              <a:t>99403.01  	Consejería nutricional: Alimentación saludable.</a:t>
            </a:r>
          </a:p>
          <a:p>
            <a:pPr marL="0" indent="0" defTabSz="715963">
              <a:spcBef>
                <a:spcPts val="0"/>
              </a:spcBef>
              <a:buNone/>
            </a:pPr>
            <a:r>
              <a:rPr lang="es-ES" sz="1100" dirty="0">
                <a:latin typeface="Franklin Gothic Medium Cond" panose="020B0606030402020204" pitchFamily="34" charset="0"/>
              </a:rPr>
              <a:t>D0120  	 Examen estomatológico</a:t>
            </a:r>
          </a:p>
          <a:p>
            <a:pPr marL="0" indent="0" defTabSz="715963">
              <a:spcBef>
                <a:spcPts val="0"/>
              </a:spcBef>
              <a:buNone/>
            </a:pPr>
            <a:r>
              <a:rPr lang="es-ES" sz="1100" dirty="0">
                <a:latin typeface="Franklin Gothic Medium Cond" panose="020B0606030402020204" pitchFamily="34" charset="0"/>
              </a:rPr>
              <a:t>P07.0  	Peso extremadamente bajo al nacer, Recién nacido cuyo peso 	al nacer es de 999 gramos o menos. /RN peso 	extremadamente bajo al nacer.</a:t>
            </a:r>
          </a:p>
          <a:p>
            <a:pPr marL="0" indent="0" defTabSz="715963">
              <a:spcBef>
                <a:spcPts val="0"/>
              </a:spcBef>
              <a:buNone/>
            </a:pPr>
            <a:r>
              <a:rPr lang="es-ES" sz="1100" dirty="0">
                <a:latin typeface="Franklin Gothic Medium Cond" panose="020B0606030402020204" pitchFamily="34" charset="0"/>
              </a:rPr>
              <a:t>P07.1 	Otro peso bajo al nacer, Recién nacido cuyo peso al nacer va 	de 1000 a 2499 gramos/RN bajo peso al nacer.</a:t>
            </a:r>
          </a:p>
          <a:p>
            <a:pPr marL="0" indent="0" defTabSz="715963">
              <a:spcBef>
                <a:spcPts val="0"/>
              </a:spcBef>
              <a:buNone/>
            </a:pPr>
            <a:r>
              <a:rPr lang="es-ES" sz="1100" dirty="0">
                <a:latin typeface="Franklin Gothic Medium Cond" panose="020B0606030402020204" pitchFamily="34" charset="0"/>
              </a:rPr>
              <a:t>P07.2   	Inmaturidad extrema, recién nacido con una gestación de 	menos de 28 semanas completas (menos de 196 días 	completos) /RN prematuro extremo.</a:t>
            </a:r>
          </a:p>
          <a:p>
            <a:pPr marL="0" indent="0" defTabSz="715963">
              <a:spcBef>
                <a:spcPts val="0"/>
              </a:spcBef>
              <a:buNone/>
            </a:pPr>
            <a:r>
              <a:rPr lang="es-ES" sz="1100" dirty="0">
                <a:latin typeface="Franklin Gothic Medium Cond" panose="020B0606030402020204" pitchFamily="34" charset="0"/>
              </a:rPr>
              <a:t>P07.3  	Otros recién nacidos pretérminos, recién nacido con una 	gestación entre 28 semanas completas y menos de 37 	semanas completas (196 días completas, pero menos de 	259 días completos) /RN prematuro.</a:t>
            </a:r>
          </a:p>
          <a:p>
            <a:pPr marL="0" indent="0" defTabSz="715963">
              <a:spcBef>
                <a:spcPts val="0"/>
              </a:spcBef>
              <a:buNone/>
            </a:pPr>
            <a:r>
              <a:rPr lang="es-ES" sz="1100" dirty="0">
                <a:latin typeface="Franklin Gothic Medium Cond" panose="020B0606030402020204" pitchFamily="34" charset="0"/>
              </a:rPr>
              <a:t>Q02  	Microcefalia</a:t>
            </a:r>
          </a:p>
          <a:p>
            <a:pPr marL="0" indent="0" defTabSz="715963">
              <a:spcBef>
                <a:spcPts val="0"/>
              </a:spcBef>
              <a:buNone/>
            </a:pPr>
            <a:r>
              <a:rPr lang="es-ES" sz="1100" dirty="0">
                <a:latin typeface="Franklin Gothic Medium Cond" panose="020B0606030402020204" pitchFamily="34" charset="0"/>
              </a:rPr>
              <a:t>P08.0 	 Recién nacido excepcionalmente grande, Generalmente 	implica un recién nacido de peso al nacer de 4500 gramos o 	más.</a:t>
            </a:r>
          </a:p>
          <a:p>
            <a:pPr marL="0" indent="0" defTabSz="715963">
              <a:spcBef>
                <a:spcPts val="0"/>
              </a:spcBef>
              <a:buNone/>
            </a:pPr>
            <a:r>
              <a:rPr lang="es-ES" sz="1100" dirty="0">
                <a:latin typeface="Franklin Gothic Medium Cond" panose="020B0606030402020204" pitchFamily="34" charset="0"/>
              </a:rPr>
              <a:t>P08.1  	Otro recién nacido con sobre peso para la edad gestacional, 	sin importar el periodo gestacional.</a:t>
            </a:r>
          </a:p>
          <a:p>
            <a:pPr marL="0" indent="0" defTabSz="715963">
              <a:spcBef>
                <a:spcPts val="0"/>
              </a:spcBef>
              <a:buNone/>
            </a:pPr>
            <a:r>
              <a:rPr lang="es-ES" sz="1100" dirty="0">
                <a:latin typeface="Franklin Gothic Medium Cond" panose="020B0606030402020204" pitchFamily="34" charset="0"/>
              </a:rPr>
              <a:t>P08.2  	 Recién nacido postérmino sin sobrepeso para su edad 	gestacional,  con periodo gestacional de 42 semana 	completas o más (294 días o más), sin sobrepeso o grande 	para la edad/recién nacido postérmino.</a:t>
            </a:r>
          </a:p>
          <a:p>
            <a:pPr marL="0" indent="0" defTabSz="715963">
              <a:spcBef>
                <a:spcPts val="0"/>
              </a:spcBef>
              <a:buNone/>
            </a:pPr>
            <a:endParaRPr lang="es-ES" sz="1100" dirty="0">
              <a:latin typeface="Franklin Gothic Medium Cond" panose="020B0606030402020204" pitchFamily="34" charset="0"/>
            </a:endParaRPr>
          </a:p>
          <a:p>
            <a:pPr marL="0" indent="0" defTabSz="715963">
              <a:spcBef>
                <a:spcPts val="0"/>
              </a:spcBef>
              <a:buNone/>
            </a:pPr>
            <a:endParaRPr lang="es-ES" sz="1100" dirty="0">
              <a:latin typeface="Franklin Gothic Medium Cond" panose="020B0606030402020204" pitchFamily="34" charset="0"/>
            </a:endParaRPr>
          </a:p>
        </p:txBody>
      </p:sp>
      <p:sp>
        <p:nvSpPr>
          <p:cNvPr id="4" name="Marcador de contenido 3">
            <a:extLst>
              <a:ext uri="{FF2B5EF4-FFF2-40B4-BE49-F238E27FC236}">
                <a16:creationId xmlns:a16="http://schemas.microsoft.com/office/drawing/2014/main" id="{27D4CAEF-7B68-43ED-AE35-ED76523AF657}"/>
              </a:ext>
            </a:extLst>
          </p:cNvPr>
          <p:cNvSpPr>
            <a:spLocks noGrp="1"/>
          </p:cNvSpPr>
          <p:nvPr>
            <p:ph sz="half" idx="2"/>
          </p:nvPr>
        </p:nvSpPr>
        <p:spPr>
          <a:xfrm>
            <a:off x="4674079" y="306246"/>
            <a:ext cx="4038600" cy="4947249"/>
          </a:xfrm>
        </p:spPr>
        <p:txBody>
          <a:bodyPr/>
          <a:lstStyle/>
          <a:p>
            <a:pPr marL="0" indent="0" defTabSz="715963">
              <a:spcBef>
                <a:spcPts val="0"/>
              </a:spcBef>
              <a:buNone/>
            </a:pPr>
            <a:r>
              <a:rPr lang="es-PE" sz="1100" u="sng" dirty="0">
                <a:solidFill>
                  <a:srgbClr val="C00000"/>
                </a:solidFill>
                <a:latin typeface="Franklin Gothic Medium Cond" panose="020B0606030402020204" pitchFamily="34" charset="0"/>
              </a:rPr>
              <a:t>Código       	Diagnóstico / Actividad</a:t>
            </a:r>
          </a:p>
          <a:p>
            <a:pPr marL="0" indent="0" defTabSz="715963">
              <a:spcBef>
                <a:spcPts val="0"/>
              </a:spcBef>
              <a:buNone/>
            </a:pPr>
            <a:r>
              <a:rPr lang="es-PE" sz="1100" dirty="0">
                <a:latin typeface="Franklin Gothic Medium Cond" panose="020B0606030402020204" pitchFamily="34" charset="0"/>
              </a:rPr>
              <a:t>E344           	Estatura Alta Constitucional</a:t>
            </a:r>
          </a:p>
          <a:p>
            <a:pPr marL="0" indent="0" defTabSz="715963">
              <a:spcBef>
                <a:spcPts val="0"/>
              </a:spcBef>
              <a:buNone/>
            </a:pPr>
            <a:r>
              <a:rPr lang="es-PE" sz="1100" dirty="0">
                <a:latin typeface="Franklin Gothic Medium Cond" panose="020B0606030402020204" pitchFamily="34" charset="0"/>
              </a:rPr>
              <a:t>E440           	Desnutrición Proteico calórica Moderada</a:t>
            </a:r>
          </a:p>
          <a:p>
            <a:pPr marL="0" indent="0" defTabSz="715963">
              <a:spcBef>
                <a:spcPts val="0"/>
              </a:spcBef>
              <a:buNone/>
            </a:pPr>
            <a:r>
              <a:rPr lang="es-PE" sz="1100" dirty="0">
                <a:latin typeface="Franklin Gothic Medium Cond" panose="020B0606030402020204" pitchFamily="34" charset="0"/>
              </a:rPr>
              <a:t>E43  	Desnutrición Proteicocalorica Severa, no especificada.</a:t>
            </a:r>
          </a:p>
          <a:p>
            <a:pPr marL="0" indent="0" defTabSz="715963">
              <a:spcBef>
                <a:spcPts val="0"/>
              </a:spcBef>
              <a:buNone/>
            </a:pPr>
            <a:r>
              <a:rPr lang="es-PE" sz="1100" dirty="0">
                <a:latin typeface="Franklin Gothic Medium Cond" panose="020B0606030402020204" pitchFamily="34" charset="0"/>
              </a:rPr>
              <a:t>E45  	Retardo del desarrollo debido a desnutrición 	proteico calórica.</a:t>
            </a:r>
          </a:p>
          <a:p>
            <a:pPr marL="0" indent="0" defTabSz="715963">
              <a:spcBef>
                <a:spcPts val="0"/>
              </a:spcBef>
              <a:buNone/>
            </a:pPr>
            <a:r>
              <a:rPr lang="es-PE" sz="1100" dirty="0">
                <a:latin typeface="Franklin Gothic Medium Cond" panose="020B0606030402020204" pitchFamily="34" charset="0"/>
              </a:rPr>
              <a:t>E669           	Obesidad, no especificada.</a:t>
            </a:r>
          </a:p>
          <a:p>
            <a:pPr marL="0" indent="0" defTabSz="715963">
              <a:spcBef>
                <a:spcPts val="0"/>
              </a:spcBef>
              <a:buNone/>
            </a:pPr>
            <a:r>
              <a:rPr lang="es-PE" sz="1100" dirty="0">
                <a:latin typeface="Franklin Gothic Medium Cond" panose="020B0606030402020204" pitchFamily="34" charset="0"/>
              </a:rPr>
              <a:t>R62.8  	Otras faltas del desarrollo fisiológico  normal esperado 	(Inadecuado Peso/Talla).</a:t>
            </a:r>
          </a:p>
          <a:p>
            <a:pPr marL="0" indent="0" defTabSz="715963">
              <a:spcBef>
                <a:spcPts val="0"/>
              </a:spcBef>
              <a:buNone/>
            </a:pPr>
            <a:r>
              <a:rPr lang="es-PE" sz="1100" dirty="0">
                <a:latin typeface="Franklin Gothic Medium Cond" panose="020B0606030402020204" pitchFamily="34" charset="0"/>
              </a:rPr>
              <a:t>R62.0            	Retardo del desarrollo. </a:t>
            </a:r>
          </a:p>
          <a:p>
            <a:pPr marL="0" indent="0" defTabSz="715963">
              <a:spcBef>
                <a:spcPts val="0"/>
              </a:spcBef>
              <a:buNone/>
            </a:pPr>
            <a:r>
              <a:rPr lang="es-PE" sz="1100" dirty="0">
                <a:latin typeface="Franklin Gothic Medium Cond" panose="020B0606030402020204" pitchFamily="34" charset="0"/>
              </a:rPr>
              <a:t>E66.90           	Aumento anormal de peso (Sobrepeso)</a:t>
            </a:r>
          </a:p>
          <a:p>
            <a:pPr marL="0" indent="0" defTabSz="715963">
              <a:spcBef>
                <a:spcPts val="0"/>
              </a:spcBef>
              <a:buNone/>
            </a:pPr>
            <a:r>
              <a:rPr lang="es-PE" sz="1100" dirty="0">
                <a:latin typeface="Franklin Gothic Medium Cond" panose="020B0606030402020204" pitchFamily="34" charset="0"/>
              </a:rPr>
              <a:t>D509  	 Anemia por deficiencia de Hierro sin Especificación.</a:t>
            </a:r>
          </a:p>
          <a:p>
            <a:pPr marL="0" indent="0" defTabSz="715963">
              <a:spcBef>
                <a:spcPts val="0"/>
              </a:spcBef>
              <a:buNone/>
            </a:pPr>
            <a:r>
              <a:rPr lang="es-ES" sz="1100" dirty="0">
                <a:latin typeface="Franklin Gothic Medium Cond" panose="020B0606030402020204" pitchFamily="34" charset="0"/>
              </a:rPr>
              <a:t>Z00.1            	Control de salud de rutina del niño</a:t>
            </a:r>
          </a:p>
          <a:p>
            <a:pPr marL="0" indent="0" defTabSz="715963">
              <a:spcBef>
                <a:spcPts val="0"/>
              </a:spcBef>
              <a:buNone/>
            </a:pPr>
            <a:r>
              <a:rPr lang="es-ES" sz="1100" dirty="0">
                <a:latin typeface="Franklin Gothic Medium Cond" panose="020B0606030402020204" pitchFamily="34" charset="0"/>
              </a:rPr>
              <a:t>Z00.2            	Examen  durante  el   período de  crecimiento rápido en la 	infancia</a:t>
            </a:r>
          </a:p>
          <a:p>
            <a:pPr marL="0" indent="0" defTabSz="715963">
              <a:spcBef>
                <a:spcPts val="0"/>
              </a:spcBef>
              <a:buNone/>
            </a:pPr>
            <a:r>
              <a:rPr lang="es-ES" sz="1100" dirty="0">
                <a:latin typeface="Franklin Gothic Medium Cond" panose="020B0606030402020204" pitchFamily="34" charset="0"/>
              </a:rPr>
              <a:t>Z298          	 Otras Medidas Profilácticas  Especificadas</a:t>
            </a:r>
          </a:p>
          <a:p>
            <a:pPr marL="0" indent="0" defTabSz="715963">
              <a:spcBef>
                <a:spcPts val="0"/>
              </a:spcBef>
              <a:buNone/>
            </a:pPr>
            <a:r>
              <a:rPr lang="es-ES" sz="1100" dirty="0">
                <a:latin typeface="Franklin Gothic Medium Cond" panose="020B0606030402020204" pitchFamily="34" charset="0"/>
              </a:rPr>
              <a:t>Z72.4  	Problemas relacionados con la dieta y hábitos alimentarios 	inapropiados. (Alimentación complementaria inadecuada) </a:t>
            </a:r>
          </a:p>
          <a:p>
            <a:pPr marL="0" indent="0" defTabSz="715963">
              <a:spcBef>
                <a:spcPts val="0"/>
              </a:spcBef>
              <a:buNone/>
            </a:pPr>
            <a:r>
              <a:rPr lang="es-ES" sz="1100" dirty="0">
                <a:latin typeface="Franklin Gothic Medium Cond" panose="020B0606030402020204" pitchFamily="34" charset="0"/>
              </a:rPr>
              <a:t> Q12.0           	Catarata congénita</a:t>
            </a:r>
          </a:p>
          <a:p>
            <a:pPr marL="0" indent="0" defTabSz="715963">
              <a:spcBef>
                <a:spcPts val="0"/>
              </a:spcBef>
              <a:buNone/>
            </a:pPr>
            <a:r>
              <a:rPr lang="es-ES" sz="1100" dirty="0">
                <a:latin typeface="Franklin Gothic Medium Cond" panose="020B0606030402020204" pitchFamily="34" charset="0"/>
              </a:rPr>
              <a:t>H90.2          	 Hipoacusia conductiva, sin otra  especificación</a:t>
            </a:r>
          </a:p>
          <a:p>
            <a:pPr marL="0" indent="0" defTabSz="715963">
              <a:spcBef>
                <a:spcPts val="0"/>
              </a:spcBef>
              <a:buNone/>
            </a:pPr>
            <a:r>
              <a:rPr lang="es-ES" sz="1100" dirty="0">
                <a:latin typeface="Franklin Gothic Medium Cond" panose="020B0606030402020204" pitchFamily="34" charset="0"/>
              </a:rPr>
              <a:t>E84.9           	Fibrosis quística, sin otra especificación.</a:t>
            </a:r>
          </a:p>
          <a:p>
            <a:pPr marL="0" indent="0" defTabSz="715963">
              <a:spcBef>
                <a:spcPts val="0"/>
              </a:spcBef>
              <a:buNone/>
            </a:pPr>
            <a:r>
              <a:rPr lang="es-ES" sz="1100" dirty="0">
                <a:latin typeface="Franklin Gothic Medium Cond" panose="020B0606030402020204" pitchFamily="34" charset="0"/>
              </a:rPr>
              <a:t>E70.0          	 Fenilcetonuria clásica</a:t>
            </a:r>
          </a:p>
          <a:p>
            <a:pPr marL="0" indent="0" defTabSz="715963">
              <a:spcBef>
                <a:spcPts val="0"/>
              </a:spcBef>
              <a:buNone/>
            </a:pPr>
            <a:r>
              <a:rPr lang="es-ES" sz="1100" dirty="0">
                <a:latin typeface="Franklin Gothic Medium Cond" panose="020B0606030402020204" pitchFamily="34" charset="0"/>
              </a:rPr>
              <a:t>E25.0          	 Hiperplasia suprarrenal congénita </a:t>
            </a:r>
          </a:p>
          <a:p>
            <a:pPr marL="0" indent="0" defTabSz="715963">
              <a:spcBef>
                <a:spcPts val="0"/>
              </a:spcBef>
              <a:buNone/>
            </a:pPr>
            <a:r>
              <a:rPr lang="es-ES" sz="1100" dirty="0">
                <a:latin typeface="Franklin Gothic Medium Cond" panose="020B0606030402020204" pitchFamily="34" charset="0"/>
              </a:rPr>
              <a:t>E03.1          	 Hipotiroidismo congénito sin bocio</a:t>
            </a:r>
          </a:p>
          <a:p>
            <a:pPr marL="0" indent="0" defTabSz="715963">
              <a:spcBef>
                <a:spcPts val="0"/>
              </a:spcBef>
              <a:buNone/>
            </a:pPr>
            <a:r>
              <a:rPr lang="es-ES" sz="1100" dirty="0">
                <a:latin typeface="Franklin Gothic Medium Cond" panose="020B0606030402020204" pitchFamily="34" charset="0"/>
              </a:rPr>
              <a:t>O92.5  	Supresión de la lactancia</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90665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76DDED2-BBEF-4F83-9764-F3994F103A87}"/>
              </a:ext>
            </a:extLst>
          </p:cNvPr>
          <p:cNvSpPr/>
          <p:nvPr/>
        </p:nvSpPr>
        <p:spPr>
          <a:xfrm>
            <a:off x="441385" y="265447"/>
            <a:ext cx="8348931" cy="430887"/>
          </a:xfrm>
          <a:prstGeom prst="rect">
            <a:avLst/>
          </a:prstGeom>
        </p:spPr>
        <p:txBody>
          <a:bodyPr wrap="square">
            <a:spAutoFit/>
          </a:bodyPr>
          <a:lstStyle/>
          <a:p>
            <a:pPr algn="ctr"/>
            <a:r>
              <a:rPr lang="es-ES" sz="1100" dirty="0">
                <a:solidFill>
                  <a:srgbClr val="0033CC"/>
                </a:solidFill>
                <a:latin typeface="Franklin Gothic Medium Cond" panose="020B0606030402020204" pitchFamily="34" charset="0"/>
              </a:rPr>
              <a:t>“Los ejemplos del presente manual son modelos que establecen el criterio descrito para el registro de actividades de  manera estandarizada en el país, lo que NO significa que sea esa la única actividad a registrar en el momento de la atención”</a:t>
            </a:r>
            <a:endParaRPr lang="es-PE" sz="1100" dirty="0">
              <a:solidFill>
                <a:srgbClr val="0033CC"/>
              </a:solidFill>
              <a:latin typeface="Franklin Gothic Medium Cond" panose="020B0606030402020204" pitchFamily="34" charset="0"/>
            </a:endParaRPr>
          </a:p>
        </p:txBody>
      </p:sp>
      <p:sp>
        <p:nvSpPr>
          <p:cNvPr id="8" name="Rectángulo 7">
            <a:extLst>
              <a:ext uri="{FF2B5EF4-FFF2-40B4-BE49-F238E27FC236}">
                <a16:creationId xmlns:a16="http://schemas.microsoft.com/office/drawing/2014/main" id="{136C9B9C-CE47-4092-B6FB-E482E6536B2B}"/>
              </a:ext>
            </a:extLst>
          </p:cNvPr>
          <p:cNvSpPr/>
          <p:nvPr/>
        </p:nvSpPr>
        <p:spPr>
          <a:xfrm>
            <a:off x="457201" y="654457"/>
            <a:ext cx="8333116" cy="2292935"/>
          </a:xfrm>
          <a:prstGeom prst="rect">
            <a:avLst/>
          </a:prstGeom>
        </p:spPr>
        <p:txBody>
          <a:bodyPr wrap="square">
            <a:spAutoFit/>
          </a:bodyPr>
          <a:lstStyle/>
          <a:p>
            <a:r>
              <a:rPr lang="es-ES" sz="1100" dirty="0">
                <a:solidFill>
                  <a:srgbClr val="C00000"/>
                </a:solidFill>
                <a:latin typeface="Franklin Gothic Medium Cond" panose="020B0606030402020204" pitchFamily="34" charset="0"/>
              </a:rPr>
              <a:t>2.1 PLAN DE ATENCIÓN INTEGRAL</a:t>
            </a:r>
          </a:p>
          <a:p>
            <a:pPr algn="just"/>
            <a:r>
              <a:rPr lang="es-ES" sz="1100" dirty="0">
                <a:latin typeface="Franklin Gothic Medium Cond" panose="020B0606030402020204" pitchFamily="34" charset="0"/>
              </a:rPr>
              <a:t>El Plan de Atención Integral lo registra el profesional de la salud que brinden atención al neonato, el niño y la niña (enfermera, médico, psicólogo, nutricionista u odontólogo) en el formulario HIS al momento de su elaboración y cuando se concluye con la entrega de todas las prestaciones previstas en el plan de acuerdo con la edad de la niña o niño y de acuerdo con las normas técnicas vigentes. </a:t>
            </a:r>
          </a:p>
          <a:p>
            <a:r>
              <a:rPr lang="es-ES" sz="1100" dirty="0">
                <a:latin typeface="Franklin Gothic Medium Cond" panose="020B0606030402020204" pitchFamily="34" charset="0"/>
              </a:rPr>
              <a:t>En el ítem: Diagnóstico motivo de consulta y/o actividad de salud, anote claramente:</a:t>
            </a:r>
          </a:p>
          <a:p>
            <a:r>
              <a:rPr lang="es-ES" sz="1100" dirty="0">
                <a:latin typeface="Franklin Gothic Medium Cond" panose="020B0606030402020204" pitchFamily="34" charset="0"/>
              </a:rPr>
              <a:t>• Plan de Atención Integral de Salud [SOLO si se elabora o ejecuta el plan] </a:t>
            </a:r>
          </a:p>
          <a:p>
            <a:r>
              <a:rPr lang="es-ES" sz="1100" dirty="0">
                <a:latin typeface="Franklin Gothic Medium Cond" panose="020B0606030402020204" pitchFamily="34" charset="0"/>
              </a:rPr>
              <a:t>En el ítem: Tipo de diagnóstico marque:</a:t>
            </a:r>
          </a:p>
          <a:p>
            <a:r>
              <a:rPr lang="es-ES" sz="1100" dirty="0">
                <a:latin typeface="Franklin Gothic Medium Cond" panose="020B0606030402020204" pitchFamily="34" charset="0"/>
              </a:rPr>
              <a:t>• En el casillero correspondiente SIEMPRE “D”</a:t>
            </a:r>
          </a:p>
          <a:p>
            <a:r>
              <a:rPr lang="es-ES" sz="1100" dirty="0">
                <a:latin typeface="Franklin Gothic Medium Cond" panose="020B0606030402020204" pitchFamily="34" charset="0"/>
              </a:rPr>
              <a:t>En el ítem Lab anote:</a:t>
            </a:r>
          </a:p>
          <a:p>
            <a:r>
              <a:rPr lang="es-ES" sz="1100" dirty="0">
                <a:latin typeface="Franklin Gothic Medium Cond" panose="020B0606030402020204" pitchFamily="34" charset="0"/>
              </a:rPr>
              <a:t>• En el casillero correspondiente “1” que indica la elaboración del Plan Integral (durante la 1era consulta del neonato, niña o niño).</a:t>
            </a:r>
          </a:p>
          <a:p>
            <a:r>
              <a:rPr lang="es-ES" sz="1100" dirty="0">
                <a:latin typeface="Franklin Gothic Medium Cond" panose="020B0606030402020204" pitchFamily="34" charset="0"/>
              </a:rPr>
              <a:t>• En el casillero correspondiente “ TA” que indica la ejecución del Plan Integral </a:t>
            </a:r>
            <a:r>
              <a:rPr lang="es-ES" sz="1100" dirty="0">
                <a:solidFill>
                  <a:srgbClr val="FF0000"/>
                </a:solidFill>
                <a:latin typeface="Franklin Gothic Medium Cond" panose="020B0606030402020204" pitchFamily="34" charset="0"/>
              </a:rPr>
              <a:t>(CUANDO EL NEONATO, NIÑA O NIÑO HA RECIBIDO TODAS PRESTACIONES SEGÚN EDAD Y NORMATIVIDAD VIGENTE).</a:t>
            </a:r>
          </a:p>
          <a:p>
            <a:r>
              <a:rPr lang="es-ES" sz="1100" dirty="0">
                <a:solidFill>
                  <a:srgbClr val="C00000"/>
                </a:solidFill>
                <a:latin typeface="Franklin Gothic Medium Cond" panose="020B0606030402020204" pitchFamily="34" charset="0"/>
              </a:rPr>
              <a:t>INICIO DEL PLAN DE ATENCIÓN INTEGRAL (Elaborado)</a:t>
            </a:r>
            <a:endParaRPr lang="es-PE" sz="1100" dirty="0">
              <a:solidFill>
                <a:srgbClr val="C00000"/>
              </a:solidFill>
              <a:latin typeface="Franklin Gothic Medium Cond" panose="020B0606030402020204" pitchFamily="34" charset="0"/>
            </a:endParaRPr>
          </a:p>
        </p:txBody>
      </p:sp>
      <p:sp>
        <p:nvSpPr>
          <p:cNvPr id="9" name="Rectángulo 8">
            <a:extLst>
              <a:ext uri="{FF2B5EF4-FFF2-40B4-BE49-F238E27FC236}">
                <a16:creationId xmlns:a16="http://schemas.microsoft.com/office/drawing/2014/main" id="{2599594D-631E-4A2D-9DAD-09CEC418E1D9}"/>
              </a:ext>
            </a:extLst>
          </p:cNvPr>
          <p:cNvSpPr/>
          <p:nvPr/>
        </p:nvSpPr>
        <p:spPr>
          <a:xfrm>
            <a:off x="441385" y="3814052"/>
            <a:ext cx="4572000" cy="261610"/>
          </a:xfrm>
          <a:prstGeom prst="rect">
            <a:avLst/>
          </a:prstGeom>
        </p:spPr>
        <p:txBody>
          <a:bodyPr>
            <a:spAutoFit/>
          </a:bodyPr>
          <a:lstStyle/>
          <a:p>
            <a:r>
              <a:rPr lang="es-PE" sz="1100" dirty="0">
                <a:solidFill>
                  <a:srgbClr val="C00000"/>
                </a:solidFill>
                <a:latin typeface="Franklin Gothic Medium Cond" panose="020B0606030402020204" pitchFamily="34" charset="0"/>
              </a:rPr>
              <a:t>TERMINO DEL PLAN DE ATENCIÓN INTEGRAL (Ejecutado)</a:t>
            </a:r>
          </a:p>
        </p:txBody>
      </p:sp>
      <p:sp>
        <p:nvSpPr>
          <p:cNvPr id="11" name="Rectángulo 10">
            <a:extLst>
              <a:ext uri="{FF2B5EF4-FFF2-40B4-BE49-F238E27FC236}">
                <a16:creationId xmlns:a16="http://schemas.microsoft.com/office/drawing/2014/main" id="{E423CAEA-3B19-4AD4-BA28-6D43CA6852F1}"/>
              </a:ext>
            </a:extLst>
          </p:cNvPr>
          <p:cNvSpPr/>
          <p:nvPr/>
        </p:nvSpPr>
        <p:spPr>
          <a:xfrm>
            <a:off x="460075" y="4925070"/>
            <a:ext cx="8376249" cy="430887"/>
          </a:xfrm>
          <a:prstGeom prst="rect">
            <a:avLst/>
          </a:prstGeom>
        </p:spPr>
        <p:txBody>
          <a:bodyPr wrap="square">
            <a:spAutoFit/>
          </a:bodyPr>
          <a:lstStyle/>
          <a:p>
            <a:pPr algn="ctr"/>
            <a:r>
              <a:rPr lang="es-ES" sz="1100" dirty="0">
                <a:solidFill>
                  <a:srgbClr val="0033CC"/>
                </a:solidFill>
                <a:latin typeface="Franklin Gothic Medium Cond" panose="020B0606030402020204" pitchFamily="34" charset="0"/>
              </a:rPr>
              <a:t>El profesional de salud deberá verificar que el neonato, niña o niño ha cumplido con todas las intervenciones del paquete de atención integral según documento normativo vigente antes de colocar “TA” el formulario HIS.</a:t>
            </a:r>
            <a:endParaRPr lang="es-PE" sz="1100" dirty="0">
              <a:solidFill>
                <a:srgbClr val="0033CC"/>
              </a:solidFill>
              <a:latin typeface="Franklin Gothic Medium Cond" panose="020B0606030402020204" pitchFamily="34" charset="0"/>
            </a:endParaRPr>
          </a:p>
        </p:txBody>
      </p:sp>
      <p:pic>
        <p:nvPicPr>
          <p:cNvPr id="12" name="Imagen 11">
            <a:extLst>
              <a:ext uri="{FF2B5EF4-FFF2-40B4-BE49-F238E27FC236}">
                <a16:creationId xmlns:a16="http://schemas.microsoft.com/office/drawing/2014/main" id="{812A6F64-346C-4E9F-8DAA-D0770DA9071E}"/>
              </a:ext>
            </a:extLst>
          </p:cNvPr>
          <p:cNvPicPr>
            <a:picLocks noChangeAspect="1"/>
          </p:cNvPicPr>
          <p:nvPr/>
        </p:nvPicPr>
        <p:blipFill>
          <a:blip r:embed="rId2"/>
          <a:stretch>
            <a:fillRect/>
          </a:stretch>
        </p:blipFill>
        <p:spPr>
          <a:xfrm>
            <a:off x="457201" y="2903711"/>
            <a:ext cx="8333115" cy="945397"/>
          </a:xfrm>
          <a:prstGeom prst="rect">
            <a:avLst/>
          </a:prstGeom>
        </p:spPr>
      </p:pic>
      <p:pic>
        <p:nvPicPr>
          <p:cNvPr id="13" name="Imagen 12">
            <a:extLst>
              <a:ext uri="{FF2B5EF4-FFF2-40B4-BE49-F238E27FC236}">
                <a16:creationId xmlns:a16="http://schemas.microsoft.com/office/drawing/2014/main" id="{ABAA7EB6-2811-49CA-9C2E-F2F8E16FEF5F}"/>
              </a:ext>
            </a:extLst>
          </p:cNvPr>
          <p:cNvPicPr>
            <a:picLocks noChangeAspect="1"/>
          </p:cNvPicPr>
          <p:nvPr/>
        </p:nvPicPr>
        <p:blipFill>
          <a:blip r:embed="rId3"/>
          <a:stretch>
            <a:fillRect/>
          </a:stretch>
        </p:blipFill>
        <p:spPr>
          <a:xfrm>
            <a:off x="441385" y="4039179"/>
            <a:ext cx="8348932" cy="937647"/>
          </a:xfrm>
          <a:prstGeom prst="rect">
            <a:avLst/>
          </a:prstGeom>
        </p:spPr>
      </p:pic>
      <p:sp>
        <p:nvSpPr>
          <p:cNvPr id="10" name="Rectángulo 9">
            <a:extLst>
              <a:ext uri="{FF2B5EF4-FFF2-40B4-BE49-F238E27FC236}">
                <a16:creationId xmlns:a16="http://schemas.microsoft.com/office/drawing/2014/main" id="{BA5B1A58-CE4B-48FF-8E8C-2520A8785583}"/>
              </a:ext>
            </a:extLst>
          </p:cNvPr>
          <p:cNvSpPr/>
          <p:nvPr/>
        </p:nvSpPr>
        <p:spPr>
          <a:xfrm>
            <a:off x="307676" y="5289376"/>
            <a:ext cx="8453887" cy="1446550"/>
          </a:xfrm>
          <a:prstGeom prst="rect">
            <a:avLst/>
          </a:prstGeom>
        </p:spPr>
        <p:txBody>
          <a:bodyPr wrap="square">
            <a:spAutoFit/>
          </a:bodyPr>
          <a:lstStyle/>
          <a:p>
            <a:pPr algn="just"/>
            <a:r>
              <a:rPr lang="es-ES" sz="1100" dirty="0">
                <a:solidFill>
                  <a:srgbClr val="C00000"/>
                </a:solidFill>
                <a:latin typeface="Franklin Gothic Medium Cond" panose="020B0606030402020204" pitchFamily="34" charset="0"/>
              </a:rPr>
              <a:t>2.2   ATENCIÓN INMEDIATA DEL RECIÉN NACIDO</a:t>
            </a:r>
          </a:p>
          <a:p>
            <a:pPr algn="just"/>
            <a:r>
              <a:rPr lang="es-ES" sz="1100" dirty="0">
                <a:latin typeface="Franklin Gothic Medium Cond" panose="020B0606030402020204" pitchFamily="34" charset="0"/>
              </a:rPr>
              <a:t>La Atención Inmediata del Recién Nacido es el conjunto sistematizado de procedimientos, intervenciones y actividades, que se realiza a todo recién nacido, inmediatamente al nacimiento, hasta las 2 primeras horas de vida. Las intervenciones que forman parte de la atención inmediata deben ser posteriores al contacto piel a piel y de haberse iniciado la lactancia materna en la primera hora del nacimiento.</a:t>
            </a:r>
          </a:p>
          <a:p>
            <a:pPr algn="just"/>
            <a:r>
              <a:rPr lang="es-ES" sz="1100" dirty="0">
                <a:latin typeface="Franklin Gothic Medium Cond" panose="020B0606030402020204" pitchFamily="34" charset="0"/>
              </a:rPr>
              <a:t>Esta atención incluye:</a:t>
            </a:r>
          </a:p>
          <a:p>
            <a:pPr algn="just"/>
            <a:r>
              <a:rPr lang="es-ES" sz="1100" dirty="0">
                <a:latin typeface="Franklin Gothic Medium Cond" panose="020B0606030402020204" pitchFamily="34" charset="0"/>
              </a:rPr>
              <a:t>• Preparación y  verificación del material, equipo  y ambiente para la atención del recién nacido.</a:t>
            </a:r>
          </a:p>
          <a:p>
            <a:pPr algn="just"/>
            <a:r>
              <a:rPr lang="es-ES" sz="1100" dirty="0">
                <a:latin typeface="Franklin Gothic Medium Cond" panose="020B0606030402020204" pitchFamily="34" charset="0"/>
              </a:rPr>
              <a:t>• Evaluación del riesgo de la niña o niño durante y después del nacimiento; elaboración  de la Historia Clínica Perinatal.</a:t>
            </a:r>
          </a:p>
          <a:p>
            <a:pPr algn="just"/>
            <a:r>
              <a:rPr lang="es-ES" sz="1100" dirty="0">
                <a:latin typeface="Franklin Gothic Medium Cond" panose="020B0606030402020204" pitchFamily="34" charset="0"/>
              </a:rPr>
              <a:t>• Recepción y atención del recién nacido en sala de parto de acuerdo con Norma Técnica  vigente.</a:t>
            </a:r>
          </a:p>
        </p:txBody>
      </p:sp>
    </p:spTree>
    <p:extLst>
      <p:ext uri="{BB962C8B-B14F-4D97-AF65-F5344CB8AC3E}">
        <p14:creationId xmlns:p14="http://schemas.microsoft.com/office/powerpoint/2010/main" val="55595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1BDA74C-7E48-4FC3-8A21-C6AE92DCA46B}"/>
              </a:ext>
            </a:extLst>
          </p:cNvPr>
          <p:cNvSpPr/>
          <p:nvPr/>
        </p:nvSpPr>
        <p:spPr>
          <a:xfrm>
            <a:off x="310550" y="317159"/>
            <a:ext cx="8453887" cy="2970044"/>
          </a:xfrm>
          <a:prstGeom prst="rect">
            <a:avLst/>
          </a:prstGeom>
        </p:spPr>
        <p:txBody>
          <a:bodyPr wrap="square">
            <a:spAutoFit/>
          </a:bodyPr>
          <a:lstStyle/>
          <a:p>
            <a:pPr algn="just"/>
            <a:r>
              <a:rPr lang="es-ES" sz="1100" dirty="0">
                <a:solidFill>
                  <a:srgbClr val="C00000"/>
                </a:solidFill>
                <a:latin typeface="Franklin Gothic Medium Cond" panose="020B0606030402020204" pitchFamily="34" charset="0"/>
              </a:rPr>
              <a:t>Primeros 60 minutos</a:t>
            </a:r>
          </a:p>
          <a:p>
            <a:pPr algn="just"/>
            <a:r>
              <a:rPr lang="es-ES" sz="1100" dirty="0">
                <a:latin typeface="Franklin Gothic Medium Cond" panose="020B0606030402020204" pitchFamily="34" charset="0"/>
              </a:rPr>
              <a:t>• Recepción del RN y valoración de su condición de salud.</a:t>
            </a:r>
          </a:p>
          <a:p>
            <a:pPr algn="just"/>
            <a:r>
              <a:rPr lang="es-ES" sz="1100" dirty="0">
                <a:latin typeface="Franklin Gothic Medium Cond" panose="020B0606030402020204" pitchFamily="34" charset="0"/>
              </a:rPr>
              <a:t>• Evaluación del APGAR al minuto y a los 5    minutos.</a:t>
            </a:r>
          </a:p>
          <a:p>
            <a:pPr algn="just"/>
            <a:r>
              <a:rPr lang="es-ES" sz="1100" dirty="0">
                <a:latin typeface="Franklin Gothic Medium Cond" panose="020B0606030402020204" pitchFamily="34" charset="0"/>
              </a:rPr>
              <a:t>• Procedimientos para prevenir pérdida de calor.</a:t>
            </a:r>
          </a:p>
          <a:p>
            <a:pPr algn="just"/>
            <a:r>
              <a:rPr lang="es-ES" sz="1100" dirty="0">
                <a:latin typeface="Franklin Gothic Medium Cond" panose="020B0606030402020204" pitchFamily="34" charset="0"/>
              </a:rPr>
              <a:t>• Monitorizar y garantizar el oportuno contacto piel a piel con la madre e inicio de la lactancia materna (60 minutos).</a:t>
            </a:r>
          </a:p>
          <a:p>
            <a:pPr algn="just"/>
            <a:r>
              <a:rPr lang="es-ES" sz="1100" dirty="0">
                <a:latin typeface="Franklin Gothic Medium Cond" panose="020B0606030402020204" pitchFamily="34" charset="0"/>
              </a:rPr>
              <a:t>• Procedimientos para identificación del RN (Colocación del brazalete con datos completos)</a:t>
            </a:r>
          </a:p>
          <a:p>
            <a:pPr algn="just"/>
            <a:r>
              <a:rPr lang="es-ES" sz="1100" dirty="0">
                <a:solidFill>
                  <a:srgbClr val="C00000"/>
                </a:solidFill>
                <a:latin typeface="Franklin Gothic Medium Cond" panose="020B0606030402020204" pitchFamily="34" charset="0"/>
              </a:rPr>
              <a:t>Posterior a los 60 minutos hasta las 2 horas de nacido</a:t>
            </a:r>
          </a:p>
          <a:p>
            <a:pPr algn="just"/>
            <a:r>
              <a:rPr lang="es-ES" sz="1100" dirty="0">
                <a:latin typeface="Franklin Gothic Medium Cond" panose="020B0606030402020204" pitchFamily="34" charset="0"/>
              </a:rPr>
              <a:t>• Evaluación física y neurológica.</a:t>
            </a:r>
          </a:p>
          <a:p>
            <a:pPr algn="just"/>
            <a:r>
              <a:rPr lang="es-ES" sz="1100" dirty="0">
                <a:latin typeface="Franklin Gothic Medium Cond" panose="020B0606030402020204" pitchFamily="34" charset="0"/>
              </a:rPr>
              <a:t>• Evaluación de la edad gestacional utilizando el Test de Capurro.</a:t>
            </a:r>
          </a:p>
          <a:p>
            <a:pPr algn="just"/>
            <a:r>
              <a:rPr lang="es-ES" sz="1100" dirty="0">
                <a:latin typeface="Franklin Gothic Medium Cond" panose="020B0606030402020204" pitchFamily="34" charset="0"/>
              </a:rPr>
              <a:t>• Clampaje definitivo y Cuidados del cordón umbilical.</a:t>
            </a:r>
          </a:p>
          <a:p>
            <a:pPr algn="just"/>
            <a:r>
              <a:rPr lang="es-ES" sz="1100" dirty="0">
                <a:latin typeface="Franklin Gothic Medium Cond" panose="020B0606030402020204" pitchFamily="34" charset="0"/>
              </a:rPr>
              <a:t>• Somatometría</a:t>
            </a:r>
          </a:p>
          <a:p>
            <a:pPr algn="just"/>
            <a:r>
              <a:rPr lang="es-ES" sz="1100" dirty="0">
                <a:latin typeface="Franklin Gothic Medium Cond" panose="020B0606030402020204" pitchFamily="34" charset="0"/>
              </a:rPr>
              <a:t>• Administración de vitamina K.</a:t>
            </a:r>
          </a:p>
          <a:p>
            <a:pPr algn="just"/>
            <a:r>
              <a:rPr lang="es-ES" sz="1100" dirty="0">
                <a:latin typeface="Franklin Gothic Medium Cond" panose="020B0606030402020204" pitchFamily="34" charset="0"/>
              </a:rPr>
              <a:t>• Profilaxis ocular de la oftalmia neonatal.</a:t>
            </a:r>
          </a:p>
          <a:p>
            <a:pPr algn="just"/>
            <a:r>
              <a:rPr lang="es-ES" sz="1100" dirty="0">
                <a:latin typeface="Franklin Gothic Medium Cond" panose="020B0606030402020204" pitchFamily="34" charset="0"/>
              </a:rPr>
              <a:t>• Identificación de signos de alarma del recién nacido y referencia oportuna, si corresponde.</a:t>
            </a:r>
          </a:p>
          <a:p>
            <a:pPr algn="just"/>
            <a:r>
              <a:rPr lang="es-ES" sz="1100" dirty="0">
                <a:latin typeface="Franklin Gothic Medium Cond" panose="020B0606030402020204" pitchFamily="34" charset="0"/>
              </a:rPr>
              <a:t>• Exámenes de laboratorio (grupo sanguínea y factor Rh, hemoglobina, glucosa, etc.)</a:t>
            </a:r>
          </a:p>
          <a:p>
            <a:pPr algn="just"/>
            <a:r>
              <a:rPr lang="es-ES" sz="1100" dirty="0">
                <a:latin typeface="Franklin Gothic Medium Cond" panose="020B0606030402020204" pitchFamily="34" charset="0"/>
              </a:rPr>
              <a:t>• Consejería a la madre sobre lactancia materna precoz y educación sobre signos de alarma neonatal.</a:t>
            </a:r>
          </a:p>
          <a:p>
            <a:pPr algn="just"/>
            <a:r>
              <a:rPr lang="es-ES" sz="1100" dirty="0">
                <a:latin typeface="Franklin Gothic Medium Cond" panose="020B0606030402020204" pitchFamily="34" charset="0"/>
              </a:rPr>
              <a:t>• Registro de datos en la historia clínica y/o base de datos.</a:t>
            </a:r>
            <a:endParaRPr lang="es-PE" sz="1100" dirty="0">
              <a:latin typeface="Franklin Gothic Medium Cond" panose="020B0606030402020204" pitchFamily="34" charset="0"/>
            </a:endParaRPr>
          </a:p>
        </p:txBody>
      </p:sp>
      <p:sp>
        <p:nvSpPr>
          <p:cNvPr id="7" name="Rectángulo 6">
            <a:extLst>
              <a:ext uri="{FF2B5EF4-FFF2-40B4-BE49-F238E27FC236}">
                <a16:creationId xmlns:a16="http://schemas.microsoft.com/office/drawing/2014/main" id="{9EFCED3B-01A8-49DD-B98A-A3D0EA56262E}"/>
              </a:ext>
            </a:extLst>
          </p:cNvPr>
          <p:cNvSpPr/>
          <p:nvPr/>
        </p:nvSpPr>
        <p:spPr>
          <a:xfrm>
            <a:off x="379563" y="3200864"/>
            <a:ext cx="8453886" cy="261610"/>
          </a:xfrm>
          <a:prstGeom prst="rect">
            <a:avLst/>
          </a:prstGeom>
        </p:spPr>
        <p:txBody>
          <a:bodyPr wrap="square">
            <a:spAutoFit/>
          </a:bodyPr>
          <a:lstStyle/>
          <a:p>
            <a:r>
              <a:rPr lang="es-ES" sz="1100" dirty="0">
                <a:solidFill>
                  <a:srgbClr val="C00000"/>
                </a:solidFill>
                <a:latin typeface="Franklin Gothic Medium Cond" panose="020B0606030402020204" pitchFamily="34" charset="0"/>
              </a:rPr>
              <a:t>2.2.1   CONSIDERACIONES EN LA VALORACIÓN INICIAL DEL RECIÉN NACIDO </a:t>
            </a:r>
            <a:endParaRPr lang="es-PE" sz="1100" dirty="0">
              <a:solidFill>
                <a:srgbClr val="C00000"/>
              </a:solidFill>
              <a:latin typeface="Franklin Gothic Medium Cond" panose="020B0606030402020204" pitchFamily="34" charset="0"/>
            </a:endParaRPr>
          </a:p>
        </p:txBody>
      </p:sp>
      <p:graphicFrame>
        <p:nvGraphicFramePr>
          <p:cNvPr id="8" name="Tabla 7">
            <a:extLst>
              <a:ext uri="{FF2B5EF4-FFF2-40B4-BE49-F238E27FC236}">
                <a16:creationId xmlns:a16="http://schemas.microsoft.com/office/drawing/2014/main" id="{4A20BC16-7CF6-4241-BBE5-39686E9BC945}"/>
              </a:ext>
            </a:extLst>
          </p:cNvPr>
          <p:cNvGraphicFramePr>
            <a:graphicFrameLocks noGrp="1"/>
          </p:cNvGraphicFramePr>
          <p:nvPr>
            <p:extLst>
              <p:ext uri="{D42A27DB-BD31-4B8C-83A1-F6EECF244321}">
                <p14:modId xmlns:p14="http://schemas.microsoft.com/office/powerpoint/2010/main" val="2454620805"/>
              </p:ext>
            </p:extLst>
          </p:nvPr>
        </p:nvGraphicFramePr>
        <p:xfrm>
          <a:off x="2034756" y="3420991"/>
          <a:ext cx="4745606" cy="1571435"/>
        </p:xfrm>
        <a:graphic>
          <a:graphicData uri="http://schemas.openxmlformats.org/drawingml/2006/table">
            <a:tbl>
              <a:tblPr/>
              <a:tblGrid>
                <a:gridCol w="1851372">
                  <a:extLst>
                    <a:ext uri="{9D8B030D-6E8A-4147-A177-3AD203B41FA5}">
                      <a16:colId xmlns:a16="http://schemas.microsoft.com/office/drawing/2014/main" val="2535421515"/>
                    </a:ext>
                  </a:extLst>
                </a:gridCol>
                <a:gridCol w="2191181">
                  <a:extLst>
                    <a:ext uri="{9D8B030D-6E8A-4147-A177-3AD203B41FA5}">
                      <a16:colId xmlns:a16="http://schemas.microsoft.com/office/drawing/2014/main" val="3086616486"/>
                    </a:ext>
                  </a:extLst>
                </a:gridCol>
                <a:gridCol w="703053">
                  <a:extLst>
                    <a:ext uri="{9D8B030D-6E8A-4147-A177-3AD203B41FA5}">
                      <a16:colId xmlns:a16="http://schemas.microsoft.com/office/drawing/2014/main" val="2506289915"/>
                    </a:ext>
                  </a:extLst>
                </a:gridCol>
              </a:tblGrid>
              <a:tr h="154210">
                <a:tc gridSpan="3">
                  <a:txBody>
                    <a:bodyPr/>
                    <a:lstStyle/>
                    <a:p>
                      <a:pPr algn="ctr" fontAlgn="b"/>
                      <a:r>
                        <a:rPr lang="es-ES" sz="900" b="0" i="0" u="none" strike="noStrike" dirty="0">
                          <a:solidFill>
                            <a:srgbClr val="FFFFFF"/>
                          </a:solidFill>
                          <a:effectLst/>
                          <a:latin typeface="Franklin Gothic Medium Cond" panose="020B0606030402020204" pitchFamily="34" charset="0"/>
                        </a:rPr>
                        <a:t>EDAD GESTACIONAL DEL RECIÉN NACIDO</a:t>
                      </a:r>
                    </a:p>
                  </a:txBody>
                  <a:tcPr marL="9525" marR="9525" marT="9525" marB="0" anchor="b">
                    <a:lnL>
                      <a:noFill/>
                    </a:lnL>
                    <a:lnR>
                      <a:noFill/>
                    </a:lnR>
                    <a:lnT>
                      <a:noFill/>
                    </a:lnT>
                    <a:lnB w="6350" cap="flat" cmpd="sng" algn="ctr">
                      <a:solidFill>
                        <a:srgbClr val="2F75B5"/>
                      </a:solidFill>
                      <a:prstDash val="solid"/>
                      <a:round/>
                      <a:headEnd type="none" w="med" len="med"/>
                      <a:tailEnd type="none" w="med" len="med"/>
                    </a:lnB>
                    <a:solidFill>
                      <a:srgbClr val="305496"/>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279596834"/>
                  </a:ext>
                </a:extLst>
              </a:tr>
              <a:tr h="154210">
                <a:tc>
                  <a:txBody>
                    <a:bodyPr/>
                    <a:lstStyle/>
                    <a:p>
                      <a:pPr algn="ctr" fontAlgn="b"/>
                      <a:r>
                        <a:rPr lang="es-PE" sz="900" b="0" i="0" u="none" strike="noStrike" dirty="0">
                          <a:solidFill>
                            <a:srgbClr val="000000"/>
                          </a:solidFill>
                          <a:effectLst/>
                          <a:latin typeface="Franklin Gothic Medium Cond" panose="020B0606030402020204" pitchFamily="34" charset="0"/>
                        </a:rPr>
                        <a:t>Edad Gestacional </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s-PE" sz="900" b="0" i="0" u="none" strike="noStrike" dirty="0">
                          <a:solidFill>
                            <a:srgbClr val="000000"/>
                          </a:solidFill>
                          <a:effectLst/>
                          <a:latin typeface="Franklin Gothic Medium Cond" panose="020B0606030402020204" pitchFamily="34" charset="0"/>
                        </a:rPr>
                        <a:t>Clasiﬁcación </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s-PE" sz="900" b="0" i="0" u="none" strike="noStrike" dirty="0">
                          <a:solidFill>
                            <a:srgbClr val="000000"/>
                          </a:solidFill>
                          <a:effectLst/>
                          <a:latin typeface="Franklin Gothic Medium Cond" panose="020B0606030402020204" pitchFamily="34" charset="0"/>
                        </a:rPr>
                        <a:t>CIE10 </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3478515570"/>
                  </a:ext>
                </a:extLst>
              </a:tr>
              <a:tr h="262157">
                <a:tc>
                  <a:txBody>
                    <a:bodyPr/>
                    <a:lstStyle/>
                    <a:p>
                      <a:pPr algn="l" fontAlgn="ctr"/>
                      <a:r>
                        <a:rPr lang="es-ES" sz="900" b="0" i="0" u="none" strike="noStrike" dirty="0">
                          <a:solidFill>
                            <a:srgbClr val="000000"/>
                          </a:solidFill>
                          <a:effectLst/>
                          <a:latin typeface="Franklin Gothic Medium Cond" panose="020B0606030402020204" pitchFamily="34" charset="0"/>
                        </a:rPr>
                        <a:t>Recién nacido con edad gestacional menor a 28 semanas (menos de 196 días)</a:t>
                      </a:r>
                    </a:p>
                  </a:txBody>
                  <a:tcPr marL="857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l" fontAlgn="ctr"/>
                      <a:r>
                        <a:rPr lang="es-PE" sz="900" b="0" i="0" u="none" strike="noStrike" dirty="0">
                          <a:solidFill>
                            <a:srgbClr val="000000"/>
                          </a:solidFill>
                          <a:effectLst/>
                          <a:latin typeface="Franklin Gothic Medium Cond" panose="020B0606030402020204" pitchFamily="34" charset="0"/>
                        </a:rPr>
                        <a:t>Inmaturidad extrema, /RN prematuro </a:t>
                      </a:r>
                    </a:p>
                  </a:txBody>
                  <a:tcPr marL="857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ctr"/>
                      <a:r>
                        <a:rPr lang="es-PE" sz="900" b="0" i="0" u="none" strike="noStrike" dirty="0">
                          <a:solidFill>
                            <a:srgbClr val="000000"/>
                          </a:solidFill>
                          <a:effectLst/>
                          <a:latin typeface="Franklin Gothic Medium Cond" panose="020B0606030402020204" pitchFamily="34" charset="0"/>
                        </a:rPr>
                        <a:t>P07.2</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3021185615"/>
                  </a:ext>
                </a:extLst>
              </a:tr>
              <a:tr h="503328">
                <a:tc>
                  <a:txBody>
                    <a:bodyPr/>
                    <a:lstStyle/>
                    <a:p>
                      <a:pPr algn="l" fontAlgn="ctr"/>
                      <a:r>
                        <a:rPr lang="es-ES" sz="900" b="0" i="0" u="none" strike="noStrike" dirty="0">
                          <a:solidFill>
                            <a:srgbClr val="000000"/>
                          </a:solidFill>
                          <a:effectLst/>
                          <a:latin typeface="Franklin Gothic Medium Cond" panose="020B0606030402020204" pitchFamily="34" charset="0"/>
                        </a:rPr>
                        <a:t>Recién nacido con edad gestacional mayor a 28 semanas y menor de 37 semanas (mayor a 196 días hasta, 259 días). </a:t>
                      </a:r>
                    </a:p>
                  </a:txBody>
                  <a:tcPr marL="857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DDEBF7"/>
                    </a:solidFill>
                  </a:tcPr>
                </a:tc>
                <a:tc>
                  <a:txBody>
                    <a:bodyPr/>
                    <a:lstStyle/>
                    <a:p>
                      <a:pPr algn="l" fontAlgn="ctr"/>
                      <a:r>
                        <a:rPr lang="es-ES" sz="900" b="0" i="0" u="none" strike="noStrike" dirty="0">
                          <a:solidFill>
                            <a:srgbClr val="000000"/>
                          </a:solidFill>
                          <a:effectLst/>
                          <a:latin typeface="Franklin Gothic Medium Cond" panose="020B0606030402020204" pitchFamily="34" charset="0"/>
                        </a:rPr>
                        <a:t>Otros recién nacidos pre términos, RN prematuro</a:t>
                      </a:r>
                    </a:p>
                  </a:txBody>
                  <a:tcPr marL="857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DDEBF7"/>
                    </a:solidFill>
                  </a:tcPr>
                </a:tc>
                <a:tc>
                  <a:txBody>
                    <a:bodyPr/>
                    <a:lstStyle/>
                    <a:p>
                      <a:pPr algn="ctr" fontAlgn="ctr"/>
                      <a:r>
                        <a:rPr lang="es-PE" sz="900" b="0" i="0" u="none" strike="noStrike" dirty="0">
                          <a:solidFill>
                            <a:srgbClr val="000000"/>
                          </a:solidFill>
                          <a:effectLst/>
                          <a:latin typeface="Franklin Gothic Medium Cond" panose="020B0606030402020204" pitchFamily="34" charset="0"/>
                        </a:rPr>
                        <a:t>P07.3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DDEBF7"/>
                    </a:solidFill>
                  </a:tcPr>
                </a:tc>
                <a:extLst>
                  <a:ext uri="{0D108BD9-81ED-4DB2-BD59-A6C34878D82A}">
                    <a16:rowId xmlns:a16="http://schemas.microsoft.com/office/drawing/2014/main" val="2269540675"/>
                  </a:ext>
                </a:extLst>
              </a:tr>
              <a:tr h="379643">
                <a:tc>
                  <a:txBody>
                    <a:bodyPr/>
                    <a:lstStyle/>
                    <a:p>
                      <a:pPr algn="l" fontAlgn="ctr"/>
                      <a:r>
                        <a:rPr lang="es-ES" sz="900" b="0" i="0" u="none" strike="noStrike" dirty="0">
                          <a:solidFill>
                            <a:srgbClr val="000000"/>
                          </a:solidFill>
                          <a:effectLst/>
                          <a:latin typeface="Franklin Gothic Medium Cond" panose="020B0606030402020204" pitchFamily="34" charset="0"/>
                        </a:rPr>
                        <a:t>Edad gestacional mayor o igual a 42 semana (294 días o más). </a:t>
                      </a:r>
                    </a:p>
                  </a:txBody>
                  <a:tcPr marL="857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Franklin Gothic Medium Cond" panose="020B0606030402020204" pitchFamily="34" charset="0"/>
                        </a:rPr>
                        <a:t>Recién nacido pos término sin sobrepeso para su edad gestacional, sin sobrepeso o grande para la edad/RN pos término.</a:t>
                      </a:r>
                    </a:p>
                  </a:txBody>
                  <a:tcPr marL="857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ctr"/>
                      <a:r>
                        <a:rPr lang="es-PE" sz="900" b="0" i="0" u="none" strike="noStrike" dirty="0">
                          <a:solidFill>
                            <a:srgbClr val="000000"/>
                          </a:solidFill>
                          <a:effectLst/>
                          <a:latin typeface="Franklin Gothic Medium Cond" panose="020B0606030402020204" pitchFamily="34" charset="0"/>
                        </a:rPr>
                        <a:t>P08.2</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2708372598"/>
                  </a:ext>
                </a:extLst>
              </a:tr>
            </a:tbl>
          </a:graphicData>
        </a:graphic>
      </p:graphicFrame>
      <p:sp>
        <p:nvSpPr>
          <p:cNvPr id="12" name="Rectángulo 11">
            <a:extLst>
              <a:ext uri="{FF2B5EF4-FFF2-40B4-BE49-F238E27FC236}">
                <a16:creationId xmlns:a16="http://schemas.microsoft.com/office/drawing/2014/main" id="{B853C97D-8A5D-48AB-9BE2-A814A5EE4477}"/>
              </a:ext>
            </a:extLst>
          </p:cNvPr>
          <p:cNvSpPr/>
          <p:nvPr/>
        </p:nvSpPr>
        <p:spPr>
          <a:xfrm>
            <a:off x="327803" y="6170908"/>
            <a:ext cx="8419380" cy="261610"/>
          </a:xfrm>
          <a:prstGeom prst="rect">
            <a:avLst/>
          </a:prstGeom>
        </p:spPr>
        <p:txBody>
          <a:bodyPr wrap="square">
            <a:spAutoFit/>
          </a:bodyPr>
          <a:lstStyle/>
          <a:p>
            <a:pPr algn="just"/>
            <a:r>
              <a:rPr lang="es-ES" sz="1100" dirty="0">
                <a:latin typeface="Franklin Gothic Medium Cond" panose="020B0606030402020204" pitchFamily="34" charset="0"/>
              </a:rPr>
              <a:t> •   El RESULTADO de la valoración de la condición del recién nacido se registrará SOLO en caso de alguna alteración (bajo peso, prematuridad, etc.)</a:t>
            </a:r>
            <a:endParaRPr lang="es-PE" sz="1100" dirty="0">
              <a:latin typeface="Franklin Gothic Medium Cond" panose="020B0606030402020204" pitchFamily="34" charset="0"/>
            </a:endParaRPr>
          </a:p>
        </p:txBody>
      </p:sp>
      <p:pic>
        <p:nvPicPr>
          <p:cNvPr id="9" name="Imagen 8">
            <a:extLst>
              <a:ext uri="{FF2B5EF4-FFF2-40B4-BE49-F238E27FC236}">
                <a16:creationId xmlns:a16="http://schemas.microsoft.com/office/drawing/2014/main" id="{2792EF10-2FE1-4F23-A1CC-4BC2577A664E}"/>
              </a:ext>
            </a:extLst>
          </p:cNvPr>
          <p:cNvPicPr>
            <a:picLocks noChangeAspect="1"/>
          </p:cNvPicPr>
          <p:nvPr/>
        </p:nvPicPr>
        <p:blipFill>
          <a:blip r:embed="rId2"/>
          <a:stretch>
            <a:fillRect/>
          </a:stretch>
        </p:blipFill>
        <p:spPr>
          <a:xfrm>
            <a:off x="2357543" y="5117952"/>
            <a:ext cx="3876675" cy="1047750"/>
          </a:xfrm>
          <a:prstGeom prst="rect">
            <a:avLst/>
          </a:prstGeom>
        </p:spPr>
      </p:pic>
    </p:spTree>
    <p:extLst>
      <p:ext uri="{BB962C8B-B14F-4D97-AF65-F5344CB8AC3E}">
        <p14:creationId xmlns:p14="http://schemas.microsoft.com/office/powerpoint/2010/main" val="213615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DBC97F44-DC51-4172-B7D0-CA6031ABAA21}"/>
              </a:ext>
            </a:extLst>
          </p:cNvPr>
          <p:cNvSpPr txBox="1"/>
          <p:nvPr/>
        </p:nvSpPr>
        <p:spPr>
          <a:xfrm>
            <a:off x="508000" y="325119"/>
            <a:ext cx="8174181" cy="261610"/>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2.2.2   ALGUNAS ACTIVIDADES CODIFICADAS QUE SE REALIZAN EN LA ATENCIÓN INMEDIATA</a:t>
            </a:r>
          </a:p>
        </p:txBody>
      </p:sp>
      <p:graphicFrame>
        <p:nvGraphicFramePr>
          <p:cNvPr id="14" name="Objeto 13">
            <a:extLst>
              <a:ext uri="{FF2B5EF4-FFF2-40B4-BE49-F238E27FC236}">
                <a16:creationId xmlns:a16="http://schemas.microsoft.com/office/drawing/2014/main" id="{8C31F15E-517F-4538-95ED-58657A492942}"/>
              </a:ext>
            </a:extLst>
          </p:cNvPr>
          <p:cNvGraphicFramePr>
            <a:graphicFrameLocks noChangeAspect="1"/>
          </p:cNvGraphicFramePr>
          <p:nvPr>
            <p:extLst>
              <p:ext uri="{D42A27DB-BD31-4B8C-83A1-F6EECF244321}">
                <p14:modId xmlns:p14="http://schemas.microsoft.com/office/powerpoint/2010/main" val="53856421"/>
              </p:ext>
            </p:extLst>
          </p:nvPr>
        </p:nvGraphicFramePr>
        <p:xfrm>
          <a:off x="2560051" y="586729"/>
          <a:ext cx="3121891" cy="835459"/>
        </p:xfrm>
        <a:graphic>
          <a:graphicData uri="http://schemas.openxmlformats.org/presentationml/2006/ole">
            <mc:AlternateContent xmlns:mc="http://schemas.openxmlformats.org/markup-compatibility/2006">
              <mc:Choice xmlns:v="urn:schemas-microsoft-com:vml" Requires="v">
                <p:oleObj spid="_x0000_s158765" name="Worksheet" r:id="rId3" imgW="2933625" imgH="695272" progId="Excel.Sheet.8">
                  <p:embed/>
                </p:oleObj>
              </mc:Choice>
              <mc:Fallback>
                <p:oleObj name="Worksheet" r:id="rId3" imgW="2933625" imgH="695272" progId="Excel.Sheet.8">
                  <p:embed/>
                  <p:pic>
                    <p:nvPicPr>
                      <p:cNvPr id="0" name=""/>
                      <p:cNvPicPr/>
                      <p:nvPr/>
                    </p:nvPicPr>
                    <p:blipFill>
                      <a:blip r:embed="rId4"/>
                      <a:stretch>
                        <a:fillRect/>
                      </a:stretch>
                    </p:blipFill>
                    <p:spPr>
                      <a:xfrm>
                        <a:off x="2560051" y="586729"/>
                        <a:ext cx="3121891" cy="835459"/>
                      </a:xfrm>
                      <a:prstGeom prst="rect">
                        <a:avLst/>
                      </a:prstGeom>
                    </p:spPr>
                  </p:pic>
                </p:oleObj>
              </mc:Fallback>
            </mc:AlternateContent>
          </a:graphicData>
        </a:graphic>
      </p:graphicFrame>
      <p:sp>
        <p:nvSpPr>
          <p:cNvPr id="7" name="Rectángulo 6">
            <a:extLst>
              <a:ext uri="{FF2B5EF4-FFF2-40B4-BE49-F238E27FC236}">
                <a16:creationId xmlns:a16="http://schemas.microsoft.com/office/drawing/2014/main" id="{9AD03652-EC9C-4DE4-8FF7-0AD5081D6631}"/>
              </a:ext>
            </a:extLst>
          </p:cNvPr>
          <p:cNvSpPr/>
          <p:nvPr/>
        </p:nvSpPr>
        <p:spPr>
          <a:xfrm>
            <a:off x="396814" y="1422891"/>
            <a:ext cx="8419381" cy="1446550"/>
          </a:xfrm>
          <a:prstGeom prst="rect">
            <a:avLst/>
          </a:prstGeom>
        </p:spPr>
        <p:txBody>
          <a:bodyPr wrap="square">
            <a:spAutoFit/>
          </a:bodyPr>
          <a:lstStyle/>
          <a:p>
            <a:r>
              <a:rPr lang="es-ES" sz="1100" dirty="0">
                <a:solidFill>
                  <a:srgbClr val="C00000"/>
                </a:solidFill>
                <a:latin typeface="Franklin Gothic Medium Cond" panose="020B0606030402020204" pitchFamily="34" charset="0"/>
              </a:rPr>
              <a:t>EJEMPLO 1:</a:t>
            </a:r>
          </a:p>
          <a:p>
            <a:r>
              <a:rPr lang="es-ES" sz="1100" dirty="0">
                <a:solidFill>
                  <a:srgbClr val="C00000"/>
                </a:solidFill>
                <a:latin typeface="Franklin Gothic Medium Cond" panose="020B0606030402020204" pitchFamily="34" charset="0"/>
              </a:rPr>
              <a:t>REGISTRO DE UN RECIÉN NACIDO NORMAL CON EDAD GESTACIONAL MAYOR A 37 SEMANAS</a:t>
            </a:r>
          </a:p>
          <a:p>
            <a:r>
              <a:rPr lang="es-ES" sz="1100" dirty="0">
                <a:latin typeface="Franklin Gothic Medium Cond" panose="020B0606030402020204" pitchFamily="34" charset="0"/>
              </a:rPr>
              <a:t>En el ítem: Diagnóstico motivo de consulta y/o Actividad de salud registrar:</a:t>
            </a:r>
          </a:p>
          <a:p>
            <a:r>
              <a:rPr lang="es-ES" sz="1100" dirty="0">
                <a:latin typeface="Franklin Gothic Medium Cond" panose="020B0606030402020204" pitchFamily="34" charset="0"/>
              </a:rPr>
              <a:t>•  En el 1º casillero: considerar la atención prestacional del Recién Nacido.</a:t>
            </a:r>
          </a:p>
          <a:p>
            <a:r>
              <a:rPr lang="es-ES" sz="1100" dirty="0">
                <a:latin typeface="Franklin Gothic Medium Cond" panose="020B0606030402020204" pitchFamily="34" charset="0"/>
              </a:rPr>
              <a:t>•  En el 2º y 3º casillero: registrar el procedimiento que se realiza en la primera hora del nacimiento (SOLO si esta actividad se realizó).</a:t>
            </a:r>
          </a:p>
          <a:p>
            <a:r>
              <a:rPr lang="es-ES" sz="1100" dirty="0">
                <a:latin typeface="Franklin Gothic Medium Cond" panose="020B0606030402020204" pitchFamily="34" charset="0"/>
              </a:rPr>
              <a:t>•  En el 4º casillero: registrar el examen físico realizado al RN (SOLO si esta actividad se realizó).</a:t>
            </a:r>
          </a:p>
          <a:p>
            <a:r>
              <a:rPr lang="es-ES" sz="1100" dirty="0">
                <a:latin typeface="Franklin Gothic Medium Cond" panose="020B0606030402020204" pitchFamily="34" charset="0"/>
              </a:rPr>
              <a:t>En el ítem: Tipo de diagnóstico marque siempre “D”, por ser actividades que se realizan por única vez en el recién nacido:</a:t>
            </a:r>
          </a:p>
          <a:p>
            <a:r>
              <a:rPr lang="es-ES" sz="1100" dirty="0">
                <a:latin typeface="Franklin Gothic Medium Cond" panose="020B0606030402020204" pitchFamily="34" charset="0"/>
              </a:rPr>
              <a:t>*CNV*: En este casillero registrar el número correlativo del CNV</a:t>
            </a:r>
            <a:endParaRPr lang="es-PE" sz="1100" dirty="0">
              <a:latin typeface="Franklin Gothic Medium Cond" panose="020B0606030402020204" pitchFamily="34" charset="0"/>
            </a:endParaRPr>
          </a:p>
        </p:txBody>
      </p:sp>
      <p:sp>
        <p:nvSpPr>
          <p:cNvPr id="11" name="Rectángulo 10">
            <a:extLst>
              <a:ext uri="{FF2B5EF4-FFF2-40B4-BE49-F238E27FC236}">
                <a16:creationId xmlns:a16="http://schemas.microsoft.com/office/drawing/2014/main" id="{6BA57F2A-412B-4DEB-8726-F08EC0B2892E}"/>
              </a:ext>
            </a:extLst>
          </p:cNvPr>
          <p:cNvSpPr/>
          <p:nvPr/>
        </p:nvSpPr>
        <p:spPr>
          <a:xfrm>
            <a:off x="362310" y="4023275"/>
            <a:ext cx="8419380" cy="1277273"/>
          </a:xfrm>
          <a:prstGeom prst="rect">
            <a:avLst/>
          </a:prstGeom>
        </p:spPr>
        <p:txBody>
          <a:bodyPr wrap="square">
            <a:spAutoFit/>
          </a:bodyPr>
          <a:lstStyle/>
          <a:p>
            <a:r>
              <a:rPr lang="es-ES" sz="1100" dirty="0">
                <a:solidFill>
                  <a:srgbClr val="C00000"/>
                </a:solidFill>
                <a:latin typeface="Franklin Gothic Medium Cond" panose="020B0606030402020204" pitchFamily="34" charset="0"/>
              </a:rPr>
              <a:t>EJEMPLO 2:</a:t>
            </a:r>
          </a:p>
          <a:p>
            <a:r>
              <a:rPr lang="es-ES" sz="1100" dirty="0">
                <a:solidFill>
                  <a:srgbClr val="C00000"/>
                </a:solidFill>
                <a:latin typeface="Franklin Gothic Medium Cond" panose="020B0606030402020204" pitchFamily="34" charset="0"/>
              </a:rPr>
              <a:t>REGISTRO DE UN RECIÉN NACIDO PREMATURO (MENOR A 37 SEMANAS DE GESTACIÓN)</a:t>
            </a:r>
          </a:p>
          <a:p>
            <a:r>
              <a:rPr lang="es-ES" sz="1100" dirty="0">
                <a:latin typeface="Franklin Gothic Medium Cond" panose="020B0606030402020204" pitchFamily="34" charset="0"/>
              </a:rPr>
              <a:t>En el ítem: Diagnóstico motivo de consulta y/o Actividad de salud registrar:</a:t>
            </a:r>
          </a:p>
          <a:p>
            <a:r>
              <a:rPr lang="es-ES" sz="1100" dirty="0">
                <a:latin typeface="Franklin Gothic Medium Cond" panose="020B0606030402020204" pitchFamily="34" charset="0"/>
              </a:rPr>
              <a:t>•  En el 1º casillero: considerar la atención prestacional de salud del Recién Nacido</a:t>
            </a:r>
          </a:p>
          <a:p>
            <a:r>
              <a:rPr lang="es-ES" sz="1100" dirty="0">
                <a:latin typeface="Franklin Gothic Medium Cond" panose="020B0606030402020204" pitchFamily="34" charset="0"/>
              </a:rPr>
              <a:t>•  En el 2º casillero: considerar el RESULTADO de la valoración de la condición del recién nacido (SOLO en caso de alguna alteración)</a:t>
            </a:r>
          </a:p>
          <a:p>
            <a:r>
              <a:rPr lang="es-ES" sz="1100" dirty="0">
                <a:latin typeface="Franklin Gothic Medium Cond" panose="020B0606030402020204" pitchFamily="34" charset="0"/>
              </a:rPr>
              <a:t>•  En el 3º casillero: registrar el examen físico realizado al RN (solo si esta actividad se realizó)</a:t>
            </a:r>
          </a:p>
          <a:p>
            <a:r>
              <a:rPr lang="es-ES" sz="1100" dirty="0">
                <a:latin typeface="Franklin Gothic Medium Cond" panose="020B0606030402020204" pitchFamily="34" charset="0"/>
              </a:rPr>
              <a:t>En el ítem: Tipo de diagnóstico marque siempre “D”, por ser actividades que se realizan por única vez en el recién nacido:</a:t>
            </a:r>
            <a:endParaRPr lang="es-PE" sz="1100" dirty="0">
              <a:latin typeface="Franklin Gothic Medium Cond" panose="020B0606030402020204" pitchFamily="34" charset="0"/>
            </a:endParaRPr>
          </a:p>
        </p:txBody>
      </p:sp>
      <p:pic>
        <p:nvPicPr>
          <p:cNvPr id="12" name="Imagen 11">
            <a:extLst>
              <a:ext uri="{FF2B5EF4-FFF2-40B4-BE49-F238E27FC236}">
                <a16:creationId xmlns:a16="http://schemas.microsoft.com/office/drawing/2014/main" id="{0CD24C10-D10C-41CA-9870-F6D96BA4E450}"/>
              </a:ext>
            </a:extLst>
          </p:cNvPr>
          <p:cNvPicPr>
            <a:picLocks noChangeAspect="1"/>
          </p:cNvPicPr>
          <p:nvPr/>
        </p:nvPicPr>
        <p:blipFill>
          <a:blip r:embed="rId5"/>
          <a:stretch>
            <a:fillRect/>
          </a:stretch>
        </p:blipFill>
        <p:spPr>
          <a:xfrm>
            <a:off x="508000" y="5269791"/>
            <a:ext cx="8453884" cy="1356129"/>
          </a:xfrm>
          <a:prstGeom prst="rect">
            <a:avLst/>
          </a:prstGeom>
        </p:spPr>
      </p:pic>
      <p:pic>
        <p:nvPicPr>
          <p:cNvPr id="15875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14" y="2874963"/>
            <a:ext cx="856507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81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FFB1E97-E5B0-4671-83DC-2162C1F4BC77}"/>
              </a:ext>
            </a:extLst>
          </p:cNvPr>
          <p:cNvSpPr/>
          <p:nvPr/>
        </p:nvSpPr>
        <p:spPr>
          <a:xfrm>
            <a:off x="362310" y="195134"/>
            <a:ext cx="8419379" cy="938719"/>
          </a:xfrm>
          <a:prstGeom prst="rect">
            <a:avLst/>
          </a:prstGeom>
        </p:spPr>
        <p:txBody>
          <a:bodyPr wrap="square">
            <a:spAutoFit/>
          </a:bodyPr>
          <a:lstStyle/>
          <a:p>
            <a:pPr lvl="0"/>
            <a:r>
              <a:rPr lang="es-ES" sz="1100" dirty="0">
                <a:solidFill>
                  <a:srgbClr val="000000"/>
                </a:solidFill>
                <a:latin typeface="Franklin Gothic Medium Cond" panose="020B0606030402020204" pitchFamily="34" charset="0"/>
              </a:rPr>
              <a:t>*CNV*: En este casillero registrar el número correlativo del CNV</a:t>
            </a:r>
          </a:p>
          <a:p>
            <a:pPr lvl="0" algn="just"/>
            <a:r>
              <a:rPr lang="es-ES" sz="1100" dirty="0">
                <a:solidFill>
                  <a:srgbClr val="000000"/>
                </a:solidFill>
                <a:latin typeface="Franklin Gothic Medium Cond" panose="020B0606030402020204" pitchFamily="34" charset="0"/>
              </a:rPr>
              <a:t>**Si el RN prematuro presenta buen tono muscular, buen esfuerzo respiratorio y APGAR mayor a 7 pts. y la madre no presente condiciones desfavorables, se realizará el contacto piel a piel y en consecuencia a ello, la lactancia a primera hora.</a:t>
            </a:r>
          </a:p>
          <a:p>
            <a:pPr lvl="0" algn="just"/>
            <a:r>
              <a:rPr lang="es-ES" sz="1100" dirty="0">
                <a:solidFill>
                  <a:srgbClr val="000099"/>
                </a:solidFill>
                <a:latin typeface="Franklin Gothic Medium Cond" panose="020B0606030402020204" pitchFamily="34" charset="0"/>
              </a:rPr>
              <a:t>“En caso de que el neonato nació deprimido y/o con alguna complicación, llegando finalmente a fallecer, se registrará en el primer casillero la atención inmediata y en el segundo casillero el diagnostico CIE X que haya producido la muerte”</a:t>
            </a:r>
          </a:p>
        </p:txBody>
      </p:sp>
      <p:sp>
        <p:nvSpPr>
          <p:cNvPr id="7" name="Rectángulo 6">
            <a:extLst>
              <a:ext uri="{FF2B5EF4-FFF2-40B4-BE49-F238E27FC236}">
                <a16:creationId xmlns:a16="http://schemas.microsoft.com/office/drawing/2014/main" id="{522E98B9-A394-4732-9304-FFC1EBFC817F}"/>
              </a:ext>
            </a:extLst>
          </p:cNvPr>
          <p:cNvSpPr/>
          <p:nvPr/>
        </p:nvSpPr>
        <p:spPr>
          <a:xfrm>
            <a:off x="353676" y="1073356"/>
            <a:ext cx="8436634" cy="3985706"/>
          </a:xfrm>
          <a:prstGeom prst="rect">
            <a:avLst/>
          </a:prstGeom>
        </p:spPr>
        <p:txBody>
          <a:bodyPr wrap="square">
            <a:spAutoFit/>
          </a:bodyPr>
          <a:lstStyle/>
          <a:p>
            <a:pPr algn="just">
              <a:spcBef>
                <a:spcPts val="240"/>
              </a:spcBef>
            </a:pPr>
            <a:r>
              <a:rPr lang="es-ES" sz="1100" dirty="0">
                <a:solidFill>
                  <a:srgbClr val="C00000"/>
                </a:solidFill>
                <a:latin typeface="Franklin Gothic Medium Cond" panose="020B0606030402020204" pitchFamily="34" charset="0"/>
              </a:rPr>
              <a:t>2.3  ALOJAMIENTO CONJUNTO</a:t>
            </a:r>
          </a:p>
          <a:p>
            <a:pPr algn="just"/>
            <a:r>
              <a:rPr lang="es-ES" sz="1100" dirty="0">
                <a:latin typeface="Franklin Gothic Medium Cond" panose="020B0606030402020204" pitchFamily="34" charset="0"/>
              </a:rPr>
              <a:t>Es la permanencia del recién nacido y su madre en la misma habitación desde el nacimiento hasta el momento que sean dados de alta. Durante este periodo se facilita y fortalece el apego y la lactancia materna; donde se brinda los cuidados integrales básicos al neonato dentro del ambiente hospitalario (Puerperio) como: evaluación clínica permanente del neonato, inmunizaciones, orientación y consejería en temas relacionados al cuidado integral del neonato dentro del entorno familiar consejería, demostración y supervisión de lactancia materna, etc.</a:t>
            </a:r>
          </a:p>
          <a:p>
            <a:pPr algn="just"/>
            <a:r>
              <a:rPr lang="es-ES" sz="1100" dirty="0">
                <a:latin typeface="Franklin Gothic Medium Cond" panose="020B0606030402020204" pitchFamily="34" charset="0"/>
              </a:rPr>
              <a:t>• Registro de datos del recién nacido/a en registros virtuales y/o registros físicos según a la complejidad del EE.SS.</a:t>
            </a:r>
          </a:p>
          <a:p>
            <a:pPr algn="just"/>
            <a:r>
              <a:rPr lang="es-ES" sz="1100" dirty="0">
                <a:latin typeface="Franklin Gothic Medium Cond" panose="020B0606030402020204" pitchFamily="34" charset="0"/>
              </a:rPr>
              <a:t>•  Previa información a la madre; el recién nacido es colocado en alojamiento conjunto (junto a la madre).</a:t>
            </a:r>
          </a:p>
          <a:p>
            <a:pPr algn="just"/>
            <a:r>
              <a:rPr lang="es-ES" sz="1100" dirty="0">
                <a:latin typeface="Franklin Gothic Medium Cond" panose="020B0606030402020204" pitchFamily="34" charset="0"/>
              </a:rPr>
              <a:t>•  Monitorizar la estabilidad térmica, frecuencia cardiaca; frecuencia respiratoria neonatal y el riesgo de desaturación.</a:t>
            </a:r>
          </a:p>
          <a:p>
            <a:pPr algn="just"/>
            <a:r>
              <a:rPr lang="es-ES" sz="1100" dirty="0">
                <a:latin typeface="Franklin Gothic Medium Cond" panose="020B0606030402020204" pitchFamily="34" charset="0"/>
              </a:rPr>
              <a:t>•   Garantizar condiciones adecuadas de abrigo.</a:t>
            </a:r>
          </a:p>
          <a:p>
            <a:pPr algn="just"/>
            <a:r>
              <a:rPr lang="es-ES" sz="1100" dirty="0">
                <a:latin typeface="Franklin Gothic Medium Cond" panose="020B0606030402020204" pitchFamily="34" charset="0"/>
              </a:rPr>
              <a:t>•  Promover la práctica de la lactancia materna exclusiva.</a:t>
            </a:r>
          </a:p>
          <a:p>
            <a:pPr algn="just"/>
            <a:r>
              <a:rPr lang="es-ES" sz="1100" dirty="0">
                <a:latin typeface="Franklin Gothic Medium Cond" panose="020B0606030402020204" pitchFamily="34" charset="0"/>
              </a:rPr>
              <a:t>•  Supervisar y registrar el tiempo y número de tomas de la lactancia materna, evacuaciones y micciones, así como la ganancia o pérdida fisiológica del peso.</a:t>
            </a:r>
          </a:p>
          <a:p>
            <a:pPr algn="just"/>
            <a:r>
              <a:rPr lang="es-ES" sz="1100" dirty="0">
                <a:latin typeface="Franklin Gothic Medium Cond" panose="020B0606030402020204" pitchFamily="34" charset="0"/>
              </a:rPr>
              <a:t>•  Garantizar la evaluación clínica permanente del neonato.</a:t>
            </a:r>
          </a:p>
          <a:p>
            <a:pPr algn="just"/>
            <a:r>
              <a:rPr lang="es-ES" sz="1100" dirty="0">
                <a:latin typeface="Franklin Gothic Medium Cond" panose="020B0606030402020204" pitchFamily="34" charset="0"/>
              </a:rPr>
              <a:t>• Cumplimiento de exámenes de laboratorio  según corresponda.</a:t>
            </a:r>
          </a:p>
          <a:p>
            <a:pPr algn="just"/>
            <a:r>
              <a:rPr lang="es-ES" sz="1100" dirty="0">
                <a:latin typeface="Franklin Gothic Medium Cond" panose="020B0606030402020204" pitchFamily="34" charset="0"/>
              </a:rPr>
              <a:t>•   Administrar vacunas según corresponda.</a:t>
            </a:r>
          </a:p>
          <a:p>
            <a:pPr algn="just"/>
            <a:r>
              <a:rPr lang="es-ES" sz="1100" dirty="0">
                <a:latin typeface="Franklin Gothic Medium Cond" panose="020B0606030402020204" pitchFamily="34" charset="0"/>
              </a:rPr>
              <a:t>•   Orientar sobre los trámites para la obtención del CUI/DNI, afiliación al sistema de aseguramiento que corresponda.</a:t>
            </a:r>
          </a:p>
          <a:p>
            <a:pPr algn="just"/>
            <a:r>
              <a:rPr lang="es-ES" sz="1100" dirty="0">
                <a:latin typeface="Franklin Gothic Medium Cond" panose="020B0606030402020204" pitchFamily="34" charset="0"/>
              </a:rPr>
              <a:t>•  Entrega del carné neonatal al alta, indicando las fechas de controles CRED de acuerdo con la norma vigente. Entrega a la madre de hoja de contrarreferencia y/o informe médico de ser el caso e informar al EESS de origen.</a:t>
            </a:r>
          </a:p>
          <a:p>
            <a:pPr algn="just"/>
            <a:r>
              <a:rPr lang="es-ES" sz="1100" dirty="0">
                <a:latin typeface="Franklin Gothic Medium Cond" panose="020B0606030402020204" pitchFamily="34" charset="0"/>
              </a:rPr>
              <a:t>•   Aplicar protocolos de manejo en casos especiales según normas vigentes.</a:t>
            </a:r>
          </a:p>
          <a:p>
            <a:pPr algn="just"/>
            <a:r>
              <a:rPr lang="es-ES" sz="1100" dirty="0">
                <a:solidFill>
                  <a:srgbClr val="C00000"/>
                </a:solidFill>
                <a:latin typeface="Franklin Gothic Medium Cond" panose="020B0606030402020204" pitchFamily="34" charset="0"/>
              </a:rPr>
              <a:t>Tamizajes:</a:t>
            </a:r>
          </a:p>
          <a:p>
            <a:pPr algn="just"/>
            <a:r>
              <a:rPr lang="es-ES" sz="1100" dirty="0">
                <a:latin typeface="Franklin Gothic Medium Cond" panose="020B0606030402020204" pitchFamily="34" charset="0"/>
              </a:rPr>
              <a:t>•  Tamizaje Neonatal Metabólico: Hipotiroidismo congénito, Hiperplasia Suprarrenal Congénita, Fenilcetonuria y Fibrosis Quística.</a:t>
            </a:r>
          </a:p>
          <a:p>
            <a:pPr algn="just"/>
            <a:r>
              <a:rPr lang="es-ES" sz="1100" dirty="0">
                <a:latin typeface="Franklin Gothic Medium Cond" panose="020B0606030402020204" pitchFamily="34" charset="0"/>
              </a:rPr>
              <a:t>•  Tamizaje Neonatal de hipoacusia congénita.</a:t>
            </a:r>
          </a:p>
          <a:p>
            <a:pPr algn="just"/>
            <a:r>
              <a:rPr lang="es-ES" sz="1100" dirty="0">
                <a:latin typeface="Franklin Gothic Medium Cond" panose="020B0606030402020204" pitchFamily="34" charset="0"/>
              </a:rPr>
              <a:t>•  Tamizaje Neonatal de catarata congénita.</a:t>
            </a:r>
          </a:p>
          <a:p>
            <a:pPr algn="just"/>
            <a:r>
              <a:rPr lang="es-ES" sz="1100" dirty="0">
                <a:latin typeface="Franklin Gothic Medium Cond" panose="020B0606030402020204" pitchFamily="34" charset="0"/>
              </a:rPr>
              <a:t>•  Tamizaje de cardiopatía congénita</a:t>
            </a:r>
          </a:p>
        </p:txBody>
      </p:sp>
      <p:sp>
        <p:nvSpPr>
          <p:cNvPr id="9" name="Rectángulo 8">
            <a:extLst>
              <a:ext uri="{FF2B5EF4-FFF2-40B4-BE49-F238E27FC236}">
                <a16:creationId xmlns:a16="http://schemas.microsoft.com/office/drawing/2014/main" id="{479F8840-528A-41A0-A63A-94BCBEA4DEC8}"/>
              </a:ext>
            </a:extLst>
          </p:cNvPr>
          <p:cNvSpPr/>
          <p:nvPr/>
        </p:nvSpPr>
        <p:spPr>
          <a:xfrm>
            <a:off x="353677" y="4949038"/>
            <a:ext cx="8436633" cy="26161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Algunas Actividades Codificadas que se Realizan en Alojamiento Conjunto:</a:t>
            </a:r>
          </a:p>
        </p:txBody>
      </p:sp>
      <p:graphicFrame>
        <p:nvGraphicFramePr>
          <p:cNvPr id="10" name="Tabla 9">
            <a:extLst>
              <a:ext uri="{FF2B5EF4-FFF2-40B4-BE49-F238E27FC236}">
                <a16:creationId xmlns:a16="http://schemas.microsoft.com/office/drawing/2014/main" id="{EE188FCE-0BD4-400F-8296-7541BC4D1C2C}"/>
              </a:ext>
            </a:extLst>
          </p:cNvPr>
          <p:cNvGraphicFramePr>
            <a:graphicFrameLocks noGrp="1"/>
          </p:cNvGraphicFramePr>
          <p:nvPr>
            <p:extLst>
              <p:ext uri="{D42A27DB-BD31-4B8C-83A1-F6EECF244321}">
                <p14:modId xmlns:p14="http://schemas.microsoft.com/office/powerpoint/2010/main" val="1131739414"/>
              </p:ext>
            </p:extLst>
          </p:nvPr>
        </p:nvGraphicFramePr>
        <p:xfrm>
          <a:off x="1492848" y="5175529"/>
          <a:ext cx="6451600" cy="1477695"/>
        </p:xfrm>
        <a:graphic>
          <a:graphicData uri="http://schemas.openxmlformats.org/drawingml/2006/table">
            <a:tbl>
              <a:tblPr/>
              <a:tblGrid>
                <a:gridCol w="2578737">
                  <a:extLst>
                    <a:ext uri="{9D8B030D-6E8A-4147-A177-3AD203B41FA5}">
                      <a16:colId xmlns:a16="http://schemas.microsoft.com/office/drawing/2014/main" val="2001879194"/>
                    </a:ext>
                  </a:extLst>
                </a:gridCol>
                <a:gridCol w="647063">
                  <a:extLst>
                    <a:ext uri="{9D8B030D-6E8A-4147-A177-3AD203B41FA5}">
                      <a16:colId xmlns:a16="http://schemas.microsoft.com/office/drawing/2014/main" val="2604960526"/>
                    </a:ext>
                  </a:extLst>
                </a:gridCol>
                <a:gridCol w="2578737">
                  <a:extLst>
                    <a:ext uri="{9D8B030D-6E8A-4147-A177-3AD203B41FA5}">
                      <a16:colId xmlns:a16="http://schemas.microsoft.com/office/drawing/2014/main" val="3780861763"/>
                    </a:ext>
                  </a:extLst>
                </a:gridCol>
                <a:gridCol w="647063">
                  <a:extLst>
                    <a:ext uri="{9D8B030D-6E8A-4147-A177-3AD203B41FA5}">
                      <a16:colId xmlns:a16="http://schemas.microsoft.com/office/drawing/2014/main" val="4085969589"/>
                    </a:ext>
                  </a:extLst>
                </a:gridCol>
              </a:tblGrid>
              <a:tr h="144932">
                <a:tc>
                  <a:txBody>
                    <a:bodyPr/>
                    <a:lstStyle/>
                    <a:p>
                      <a:pPr algn="ctr" fontAlgn="b"/>
                      <a:r>
                        <a:rPr lang="es-PE" sz="900" b="1" i="0" u="none" strike="noStrike" dirty="0">
                          <a:solidFill>
                            <a:srgbClr val="FFFFFF"/>
                          </a:solidFill>
                          <a:effectLst/>
                          <a:latin typeface="Franklin Gothic Medium Cond" panose="020B0606030402020204" pitchFamily="34" charset="0"/>
                        </a:rPr>
                        <a:t>ACTIVIDAD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PE" sz="900" b="1" i="0" u="none" strike="noStrike" dirty="0">
                          <a:solidFill>
                            <a:srgbClr val="FFFFFF"/>
                          </a:solidFill>
                          <a:effectLst/>
                          <a:latin typeface="Franklin Gothic Medium Cond" panose="020B0606030402020204" pitchFamily="34" charset="0"/>
                        </a:rPr>
                        <a:t>CODIGO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PE" sz="900" b="1" i="0" u="none" strike="noStrike" dirty="0">
                          <a:solidFill>
                            <a:srgbClr val="FFFFFF"/>
                          </a:solidFill>
                          <a:effectLst/>
                          <a:latin typeface="Franklin Gothic Medium Cond" panose="020B0606030402020204" pitchFamily="34" charset="0"/>
                        </a:rPr>
                        <a:t>ACTIVIDAD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PE" sz="900" b="1" i="0" u="none" strike="noStrike" dirty="0">
                          <a:solidFill>
                            <a:srgbClr val="FFFFFF"/>
                          </a:solidFill>
                          <a:effectLst/>
                          <a:latin typeface="Franklin Gothic Medium Cond" panose="020B0606030402020204" pitchFamily="34" charset="0"/>
                        </a:rPr>
                        <a:t>CODIGO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81304480"/>
                  </a:ext>
                </a:extLst>
              </a:tr>
              <a:tr h="144932">
                <a:tc>
                  <a:txBody>
                    <a:bodyPr/>
                    <a:lstStyle/>
                    <a:p>
                      <a:pPr algn="l" fontAlgn="b"/>
                      <a:r>
                        <a:rPr lang="es-ES" sz="900" b="0" i="0" u="none" strike="noStrike" dirty="0">
                          <a:effectLst/>
                          <a:latin typeface="Franklin Gothic Medium Cond" panose="020B0606030402020204" pitchFamily="34" charset="0"/>
                        </a:rPr>
                        <a:t>Atención del recién nacido en Alojamiento conjunto </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900" b="0" i="0" u="none" strike="noStrike" dirty="0">
                          <a:effectLst/>
                          <a:latin typeface="Franklin Gothic Medium Cond" panose="020B0606030402020204" pitchFamily="34" charset="0"/>
                        </a:rPr>
                        <a:t>99460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s-ES" sz="900" b="0" i="0" u="none" strike="noStrike" dirty="0">
                          <a:effectLst/>
                          <a:latin typeface="Franklin Gothic Medium Cond" panose="020B0606030402020204" pitchFamily="34" charset="0"/>
                        </a:rPr>
                        <a:t>Evaluación médica del recién nacido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900" b="0" i="0" u="none" strike="noStrike" dirty="0">
                          <a:effectLst/>
                          <a:latin typeface="Franklin Gothic Medium Cond" panose="020B0606030402020204" pitchFamily="34" charset="0"/>
                        </a:rPr>
                        <a:t>99433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838595340"/>
                  </a:ext>
                </a:extLst>
              </a:tr>
              <a:tr h="144932">
                <a:tc>
                  <a:txBody>
                    <a:bodyPr/>
                    <a:lstStyle/>
                    <a:p>
                      <a:pPr algn="l" fontAlgn="b"/>
                      <a:r>
                        <a:rPr lang="es-ES" sz="900" b="0" i="0" u="none" strike="noStrike" dirty="0">
                          <a:effectLst/>
                          <a:latin typeface="Franklin Gothic Medium Cond" panose="020B0606030402020204" pitchFamily="34" charset="0"/>
                        </a:rPr>
                        <a:t>Anamnesis y el examen Físico del recién nacido normal</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effectLst/>
                          <a:latin typeface="Franklin Gothic Medium Cond" panose="020B0606030402020204" pitchFamily="34" charset="0"/>
                        </a:rPr>
                        <a:t>99431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dirty="0">
                          <a:effectLst/>
                          <a:latin typeface="Franklin Gothic Medium Cond" panose="020B0606030402020204" pitchFamily="34" charset="0"/>
                        </a:rPr>
                        <a:t>Tamizaje de cardiopatía congénita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effectLst/>
                          <a:latin typeface="Franklin Gothic Medium Cond" panose="020B0606030402020204" pitchFamily="34" charset="0"/>
                        </a:rPr>
                        <a:t>94760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805534"/>
                  </a:ext>
                </a:extLst>
              </a:tr>
              <a:tr h="144932">
                <a:tc>
                  <a:txBody>
                    <a:bodyPr/>
                    <a:lstStyle/>
                    <a:p>
                      <a:pPr algn="l" fontAlgn="b"/>
                      <a:r>
                        <a:rPr lang="es-PE" sz="900" b="0" i="0" u="none" strike="noStrike" dirty="0">
                          <a:effectLst/>
                          <a:latin typeface="Franklin Gothic Medium Cond" panose="020B0606030402020204" pitchFamily="34" charset="0"/>
                        </a:rPr>
                        <a:t> Tamizaje de hipoacusia </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900" b="0" i="0" u="none" strike="noStrike" dirty="0">
                          <a:effectLst/>
                          <a:latin typeface="Franklin Gothic Medium Cond" panose="020B0606030402020204" pitchFamily="34" charset="0"/>
                        </a:rPr>
                        <a:t>99431.01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s-PE" sz="900" b="0" i="0" u="none" strike="noStrike" dirty="0">
                          <a:effectLst/>
                          <a:latin typeface="Franklin Gothic Medium Cond" panose="020B0606030402020204" pitchFamily="34" charset="0"/>
                        </a:rPr>
                        <a:t>Hemoglobina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900" b="0" i="0" u="none" strike="noStrike" dirty="0">
                          <a:effectLst/>
                          <a:latin typeface="Franklin Gothic Medium Cond" panose="020B0606030402020204" pitchFamily="34" charset="0"/>
                        </a:rPr>
                        <a:t>85018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193142902"/>
                  </a:ext>
                </a:extLst>
              </a:tr>
              <a:tr h="144932">
                <a:tc>
                  <a:txBody>
                    <a:bodyPr/>
                    <a:lstStyle/>
                    <a:p>
                      <a:pPr algn="l" fontAlgn="b"/>
                      <a:r>
                        <a:rPr lang="es-PE" sz="900" b="0" i="0" u="none" strike="noStrike" dirty="0">
                          <a:effectLst/>
                          <a:latin typeface="Franklin Gothic Medium Cond" panose="020B0606030402020204" pitchFamily="34" charset="0"/>
                        </a:rPr>
                        <a:t>Tamizaje de catarata congénita </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effectLst/>
                          <a:latin typeface="Franklin Gothic Medium Cond" panose="020B0606030402020204" pitchFamily="34" charset="0"/>
                        </a:rPr>
                        <a:t>99431.02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dirty="0">
                          <a:effectLst/>
                          <a:latin typeface="Franklin Gothic Medium Cond" panose="020B0606030402020204" pitchFamily="34" charset="0"/>
                        </a:rPr>
                        <a:t>Glicemia por tira reactiva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effectLst/>
                          <a:latin typeface="Franklin Gothic Medium Cond" panose="020B0606030402020204" pitchFamily="34" charset="0"/>
                        </a:rPr>
                        <a:t>82948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616662"/>
                  </a:ext>
                </a:extLst>
              </a:tr>
              <a:tr h="144932">
                <a:tc>
                  <a:txBody>
                    <a:bodyPr/>
                    <a:lstStyle/>
                    <a:p>
                      <a:pPr algn="l" fontAlgn="b"/>
                      <a:r>
                        <a:rPr lang="es-PE" sz="900" b="0" i="0" u="none" strike="noStrike" dirty="0">
                          <a:effectLst/>
                          <a:latin typeface="Franklin Gothic Medium Cond" panose="020B0606030402020204" pitchFamily="34" charset="0"/>
                        </a:rPr>
                        <a:t>Tamizaje neonatal: toma de muestra </a:t>
                      </a:r>
                    </a:p>
                  </a:txBody>
                  <a:tcPr marL="114300"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900" b="0" i="0" u="none" strike="noStrike" dirty="0">
                          <a:effectLst/>
                          <a:latin typeface="Franklin Gothic Medium Cond" panose="020B0606030402020204" pitchFamily="34" charset="0"/>
                        </a:rPr>
                        <a:t>36416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es-PE" sz="900" b="0" i="0" u="none" strike="noStrike" dirty="0">
                          <a:effectLst/>
                          <a:latin typeface="Franklin Gothic Medium Cond" panose="020B0606030402020204" pitchFamily="34" charset="0"/>
                        </a:rPr>
                        <a:t>Glucosa cuantitativa  </a:t>
                      </a:r>
                    </a:p>
                  </a:txBody>
                  <a:tcPr marL="11430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PE" sz="900" b="0" i="0" u="none" strike="noStrike" dirty="0">
                          <a:effectLst/>
                          <a:latin typeface="Franklin Gothic Medium Cond" panose="020B0606030402020204" pitchFamily="34" charset="0"/>
                        </a:rPr>
                        <a:t>82947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717217412"/>
                  </a:ext>
                </a:extLst>
              </a:tr>
              <a:tr h="297916">
                <a:tc gridSpan="4">
                  <a:txBody>
                    <a:bodyPr/>
                    <a:lstStyle/>
                    <a:p>
                      <a:pPr algn="l" fontAlgn="b"/>
                      <a:r>
                        <a:rPr lang="es-ES" sz="900" b="0" i="0" u="none" strike="noStrike" dirty="0">
                          <a:effectLst/>
                          <a:latin typeface="Franklin Gothic Medium Cond" panose="020B0606030402020204" pitchFamily="34" charset="0"/>
                        </a:rPr>
                        <a:t>Para el registro de los tamizajes de hipoacusia congénita y los tamizajes de las cuatro enfermedades metabólicas (toma de muestra), deberán considerarse: </a:t>
                      </a:r>
                    </a:p>
                  </a:txBody>
                  <a:tcPr marL="11430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889868110"/>
                  </a:ext>
                </a:extLst>
              </a:tr>
              <a:tr h="144932">
                <a:tc gridSpan="4">
                  <a:txBody>
                    <a:bodyPr/>
                    <a:lstStyle/>
                    <a:p>
                      <a:pPr algn="l" fontAlgn="b"/>
                      <a:r>
                        <a:rPr lang="es-ES" sz="900" b="0" i="0" u="none" strike="noStrike" dirty="0">
                          <a:effectLst/>
                          <a:latin typeface="Franklin Gothic Medium Cond" panose="020B0606030402020204" pitchFamily="34" charset="0"/>
                        </a:rPr>
                        <a:t>• Lab. 1 cuando es la primera muestra o el primer examen </a:t>
                      </a:r>
                    </a:p>
                  </a:txBody>
                  <a:tcPr marL="11430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167742704"/>
                  </a:ext>
                </a:extLst>
              </a:tr>
              <a:tr h="152984">
                <a:tc gridSpan="4">
                  <a:txBody>
                    <a:bodyPr/>
                    <a:lstStyle/>
                    <a:p>
                      <a:pPr algn="l" fontAlgn="b"/>
                      <a:r>
                        <a:rPr lang="es-ES" sz="900" b="0" i="0" u="none" strike="noStrike" dirty="0">
                          <a:effectLst/>
                          <a:latin typeface="Franklin Gothic Medium Cond" panose="020B0606030402020204" pitchFamily="34" charset="0"/>
                        </a:rPr>
                        <a:t>• Lab. 2 solo en el caso de un resultado indeterminado, sospechoso o positivo a la primera muestra o al primer examen </a:t>
                      </a:r>
                    </a:p>
                  </a:txBody>
                  <a:tcPr marL="11430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935915439"/>
                  </a:ext>
                </a:extLst>
              </a:tr>
            </a:tbl>
          </a:graphicData>
        </a:graphic>
      </p:graphicFrame>
    </p:spTree>
    <p:extLst>
      <p:ext uri="{BB962C8B-B14F-4D97-AF65-F5344CB8AC3E}">
        <p14:creationId xmlns:p14="http://schemas.microsoft.com/office/powerpoint/2010/main" val="292387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7047" y="2180661"/>
            <a:ext cx="8351949" cy="161582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EJEMPLO 1: RECIÉN NACIDO CON TIEMPO DE PERMANENCIA EN ALOJAMIENTO CONJUNTO MENOR A 48 HORAS. </a:t>
            </a:r>
          </a:p>
          <a:p>
            <a:pPr algn="just"/>
            <a:r>
              <a:rPr lang="es-PE" sz="1100" dirty="0">
                <a:latin typeface="Franklin Gothic Medium Cond" panose="020B0606030402020204" pitchFamily="34" charset="0"/>
              </a:rPr>
              <a:t>En el ítem: Diagnóstico motivo de consulta y/o Actividad de salud anote: </a:t>
            </a:r>
          </a:p>
          <a:p>
            <a:pPr algn="just"/>
            <a:r>
              <a:rPr lang="es-PE" sz="1100" dirty="0">
                <a:latin typeface="Franklin Gothic Medium Cond" panose="020B0606030402020204" pitchFamily="34" charset="0"/>
              </a:rPr>
              <a:t>• En el 1º casillero registre la prestación: Alojamiento Conjunto SOLO SI se realizaron las actividades antes descritas. </a:t>
            </a:r>
          </a:p>
          <a:p>
            <a:pPr algn="just"/>
            <a:r>
              <a:rPr lang="es-PE" sz="1100" dirty="0">
                <a:latin typeface="Franklin Gothic Medium Cond" panose="020B0606030402020204" pitchFamily="34" charset="0"/>
              </a:rPr>
              <a:t>• En el 2° casillero registre la evaluación médica al recién nacido en alojamiento conjunto, SOLO SI se el médico realizó la actividad. </a:t>
            </a:r>
          </a:p>
          <a:p>
            <a:pPr algn="just"/>
            <a:r>
              <a:rPr lang="es-PE" sz="1100" dirty="0">
                <a:latin typeface="Franklin Gothic Medium Cond" panose="020B0606030402020204" pitchFamily="34" charset="0"/>
              </a:rPr>
              <a:t>• El registro de las VACUNAS que se administró será según manual de codificación de inmunizaciones </a:t>
            </a:r>
          </a:p>
          <a:p>
            <a:pPr algn="just"/>
            <a:r>
              <a:rPr lang="es-PE" sz="1100" dirty="0">
                <a:latin typeface="Franklin Gothic Medium Cond" panose="020B0606030402020204" pitchFamily="34" charset="0"/>
              </a:rPr>
              <a:t>• En el 3° y 4° casillero registre los exámenes de laboratorio </a:t>
            </a:r>
          </a:p>
          <a:p>
            <a:pPr algn="just"/>
            <a:r>
              <a:rPr lang="es-PE" sz="1100" dirty="0">
                <a:latin typeface="Franklin Gothic Medium Cond" panose="020B0606030402020204" pitchFamily="34" charset="0"/>
              </a:rPr>
              <a:t>• En el 5°, 6° y 7° casillero registre los tamizajes realizados </a:t>
            </a:r>
          </a:p>
          <a:p>
            <a:pPr algn="just"/>
            <a:r>
              <a:rPr lang="es-PE" sz="1100" dirty="0">
                <a:latin typeface="Franklin Gothic Medium Cond" panose="020B0606030402020204" pitchFamily="34" charset="0"/>
              </a:rPr>
              <a:t>• En el 8° y 9°casillero registre las consejerías realizadas, según prioridad. (SOLO SI SE REALIZÓ)</a:t>
            </a:r>
          </a:p>
          <a:p>
            <a:pPr algn="just"/>
            <a:r>
              <a:rPr lang="es-PE" sz="1100" dirty="0">
                <a:latin typeface="Franklin Gothic Medium Cond" panose="020B0606030402020204" pitchFamily="34" charset="0"/>
              </a:rPr>
              <a:t>En el ítem: Tipo de diagnóstico marque siempre “D”</a:t>
            </a:r>
          </a:p>
        </p:txBody>
      </p:sp>
      <p:graphicFrame>
        <p:nvGraphicFramePr>
          <p:cNvPr id="6" name="Tabla 5">
            <a:extLst>
              <a:ext uri="{FF2B5EF4-FFF2-40B4-BE49-F238E27FC236}">
                <a16:creationId xmlns:a16="http://schemas.microsoft.com/office/drawing/2014/main" id="{A90A581B-66C3-465C-A8A8-F19494EB80D9}"/>
              </a:ext>
            </a:extLst>
          </p:cNvPr>
          <p:cNvGraphicFramePr>
            <a:graphicFrameLocks noGrp="1"/>
          </p:cNvGraphicFramePr>
          <p:nvPr>
            <p:extLst>
              <p:ext uri="{D42A27DB-BD31-4B8C-83A1-F6EECF244321}">
                <p14:modId xmlns:p14="http://schemas.microsoft.com/office/powerpoint/2010/main" val="1875923023"/>
              </p:ext>
            </p:extLst>
          </p:nvPr>
        </p:nvGraphicFramePr>
        <p:xfrm>
          <a:off x="1925368" y="551886"/>
          <a:ext cx="4292600" cy="1524923"/>
        </p:xfrm>
        <a:graphic>
          <a:graphicData uri="http://schemas.openxmlformats.org/drawingml/2006/table">
            <a:tbl>
              <a:tblPr/>
              <a:tblGrid>
                <a:gridCol w="3213100">
                  <a:extLst>
                    <a:ext uri="{9D8B030D-6E8A-4147-A177-3AD203B41FA5}">
                      <a16:colId xmlns:a16="http://schemas.microsoft.com/office/drawing/2014/main" val="403271073"/>
                    </a:ext>
                  </a:extLst>
                </a:gridCol>
                <a:gridCol w="1079500">
                  <a:extLst>
                    <a:ext uri="{9D8B030D-6E8A-4147-A177-3AD203B41FA5}">
                      <a16:colId xmlns:a16="http://schemas.microsoft.com/office/drawing/2014/main" val="2889481719"/>
                    </a:ext>
                  </a:extLst>
                </a:gridCol>
              </a:tblGrid>
              <a:tr h="171450">
                <a:tc>
                  <a:txBody>
                    <a:bodyPr/>
                    <a:lstStyle/>
                    <a:p>
                      <a:pPr algn="ctr" fontAlgn="ctr"/>
                      <a:r>
                        <a:rPr lang="es-PE" sz="900" b="0" i="0" u="none" strike="noStrike" dirty="0">
                          <a:solidFill>
                            <a:srgbClr val="FFFFFF"/>
                          </a:solidFill>
                          <a:effectLst/>
                          <a:latin typeface="Franklin Gothic Medium Cond" panose="020B0606030402020204" pitchFamily="34" charset="0"/>
                        </a:rPr>
                        <a:t>CONSEJERIAS RECOMENDADAS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es-PE" sz="900" b="0" i="0" u="none" strike="noStrike" dirty="0">
                          <a:solidFill>
                            <a:srgbClr val="FFFFFF"/>
                          </a:solidFill>
                          <a:effectLst/>
                          <a:latin typeface="Franklin Gothic Medium Cond" panose="020B0606030402020204" pitchFamily="34" charset="0"/>
                        </a:rPr>
                        <a:t>CODIGOS CPMS/CPT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3778326249"/>
                  </a:ext>
                </a:extLst>
              </a:tr>
              <a:tr h="161925">
                <a:tc>
                  <a:txBody>
                    <a:bodyPr/>
                    <a:lstStyle/>
                    <a:p>
                      <a:pPr algn="l" fontAlgn="ctr"/>
                      <a:r>
                        <a:rPr lang="es-ES" sz="900" b="0" i="0" u="none" strike="noStrike" dirty="0">
                          <a:effectLst/>
                          <a:latin typeface="Franklin Gothic Medium Cond" panose="020B0606030402020204" pitchFamily="34" charset="0"/>
                        </a:rPr>
                        <a:t>Consejería en corte y cuidado del cordón umbilical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99401.04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204025515"/>
                  </a:ext>
                </a:extLst>
              </a:tr>
              <a:tr h="161925">
                <a:tc>
                  <a:txBody>
                    <a:bodyPr/>
                    <a:lstStyle/>
                    <a:p>
                      <a:pPr algn="l" fontAlgn="ctr"/>
                      <a:r>
                        <a:rPr lang="es-ES" sz="900" b="0" i="0" u="none" strike="noStrike" dirty="0">
                          <a:effectLst/>
                          <a:latin typeface="Franklin Gothic Medium Cond" panose="020B0606030402020204" pitchFamily="34" charset="0"/>
                        </a:rPr>
                        <a:t>Consejería en Lactancia Materna Exclusiva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99401.03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894720"/>
                  </a:ext>
                </a:extLst>
              </a:tr>
              <a:tr h="323850">
                <a:tc>
                  <a:txBody>
                    <a:bodyPr/>
                    <a:lstStyle/>
                    <a:p>
                      <a:pPr algn="l" fontAlgn="ctr"/>
                      <a:r>
                        <a:rPr lang="es-ES" sz="900" b="0" i="0" u="none" strike="noStrike" dirty="0">
                          <a:effectLst/>
                          <a:latin typeface="Franklin Gothic Medium Cond" panose="020B0606030402020204" pitchFamily="34" charset="0"/>
                        </a:rPr>
                        <a:t>Consejería en importancia del control de crecimiento y desarrollo (4 controles)</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99401.06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144358606"/>
                  </a:ext>
                </a:extLst>
              </a:tr>
              <a:tr h="161925">
                <a:tc>
                  <a:txBody>
                    <a:bodyPr/>
                    <a:lstStyle/>
                    <a:p>
                      <a:pPr algn="l" fontAlgn="ctr"/>
                      <a:r>
                        <a:rPr lang="es-ES" sz="900" b="0" i="0" u="none" strike="noStrike" dirty="0">
                          <a:effectLst/>
                          <a:latin typeface="Franklin Gothic Medium Cond" panose="020B0606030402020204" pitchFamily="34" charset="0"/>
                        </a:rPr>
                        <a:t>Consejería de identiﬁcación de signos de alarma. </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99401.08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728419"/>
                  </a:ext>
                </a:extLst>
              </a:tr>
              <a:tr h="200948">
                <a:tc>
                  <a:txBody>
                    <a:bodyPr/>
                    <a:lstStyle/>
                    <a:p>
                      <a:pPr algn="l" fontAlgn="ctr"/>
                      <a:r>
                        <a:rPr lang="es-ES" sz="900" b="0" i="0" u="none" strike="noStrike" dirty="0">
                          <a:effectLst/>
                          <a:latin typeface="Franklin Gothic Medium Cond" panose="020B0606030402020204" pitchFamily="34" charset="0"/>
                        </a:rPr>
                        <a:t>Consejería en higiene del recién nacido, niño o niña y cuidado en el hogar</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PE" sz="900" b="0" i="0" u="none" strike="noStrike" dirty="0">
                          <a:effectLst/>
                          <a:latin typeface="Franklin Gothic Medium Cond" panose="020B0606030402020204" pitchFamily="34" charset="0"/>
                        </a:rPr>
                        <a:t>99401.1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687650764"/>
                  </a:ext>
                </a:extLst>
              </a:tr>
              <a:tr h="342900">
                <a:tc>
                  <a:txBody>
                    <a:bodyPr/>
                    <a:lstStyle/>
                    <a:p>
                      <a:pPr algn="l" fontAlgn="ctr"/>
                      <a:r>
                        <a:rPr lang="es-ES" sz="900" b="0" i="0" u="none" strike="noStrike" dirty="0">
                          <a:effectLst/>
                          <a:latin typeface="Franklin Gothic Medium Cond" panose="020B0606030402020204" pitchFamily="34" charset="0"/>
                        </a:rPr>
                        <a:t>Consejería y acompañamiento en alimentación con sucedáneos de leche materna a neonatos expuestos al VIH</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99401.17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163836"/>
                  </a:ext>
                </a:extLst>
              </a:tr>
            </a:tbl>
          </a:graphicData>
        </a:graphic>
      </p:graphicFrame>
      <p:pic>
        <p:nvPicPr>
          <p:cNvPr id="7" name="Imagen 6">
            <a:extLst>
              <a:ext uri="{FF2B5EF4-FFF2-40B4-BE49-F238E27FC236}">
                <a16:creationId xmlns:a16="http://schemas.microsoft.com/office/drawing/2014/main" id="{69F0B034-D88D-470F-8223-81E631694BAC}"/>
              </a:ext>
            </a:extLst>
          </p:cNvPr>
          <p:cNvPicPr>
            <a:picLocks noChangeAspect="1"/>
          </p:cNvPicPr>
          <p:nvPr/>
        </p:nvPicPr>
        <p:blipFill>
          <a:blip r:embed="rId2"/>
          <a:stretch>
            <a:fillRect/>
          </a:stretch>
        </p:blipFill>
        <p:spPr>
          <a:xfrm>
            <a:off x="425004" y="3753358"/>
            <a:ext cx="8351949" cy="2131017"/>
          </a:xfrm>
          <a:prstGeom prst="rect">
            <a:avLst/>
          </a:prstGeom>
        </p:spPr>
      </p:pic>
    </p:spTree>
    <p:extLst>
      <p:ext uri="{BB962C8B-B14F-4D97-AF65-F5344CB8AC3E}">
        <p14:creationId xmlns:p14="http://schemas.microsoft.com/office/powerpoint/2010/main" val="611450760"/>
      </p:ext>
    </p:extLst>
  </p:cSld>
  <p:clrMapOvr>
    <a:masterClrMapping/>
  </p:clrMapOvr>
</p:sld>
</file>

<file path=ppt/theme/theme1.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3566C58A-686D-4254-A6BA-F922309840CC}" vid="{AA862DB3-FBB5-4569-9036-B20F39D664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2861</TotalTime>
  <Words>11669</Words>
  <Application>Microsoft Office PowerPoint</Application>
  <PresentationFormat>Presentación en pantalla (4:3)</PresentationFormat>
  <Paragraphs>1067</Paragraphs>
  <Slides>39</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5" baseType="lpstr">
      <vt:lpstr>Arial</vt:lpstr>
      <vt:lpstr>Bernard MT Condensed</vt:lpstr>
      <vt:lpstr>Calibri</vt:lpstr>
      <vt:lpstr>Franklin Gothic Medium Cond</vt:lpstr>
      <vt:lpstr>Tema1</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Drako</dc:creator>
  <cp:lastModifiedBy>WILMER</cp:lastModifiedBy>
  <cp:revision>222</cp:revision>
  <dcterms:created xsi:type="dcterms:W3CDTF">2020-05-06T22:02:40Z</dcterms:created>
  <dcterms:modified xsi:type="dcterms:W3CDTF">2020-12-12T12:31:43Z</dcterms:modified>
</cp:coreProperties>
</file>