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82" r:id="rId17"/>
    <p:sldId id="273" r:id="rId18"/>
    <p:sldId id="283" r:id="rId19"/>
    <p:sldId id="274" r:id="rId20"/>
    <p:sldId id="284" r:id="rId21"/>
    <p:sldId id="276" r:id="rId22"/>
    <p:sldId id="277" r:id="rId23"/>
    <p:sldId id="278" r:id="rId24"/>
    <p:sldId id="279" r:id="rId25"/>
    <p:sldId id="281" r:id="rId26"/>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1" d="100"/>
          <a:sy n="111" d="100"/>
        </p:scale>
        <p:origin x="15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146437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721445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33424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7404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10512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457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48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06836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8" name="Marcador de pie de página 7"/>
          <p:cNvSpPr>
            <a:spLocks noGrp="1"/>
          </p:cNvSpPr>
          <p:nvPr>
            <p:ph type="ftr" sz="quarter" idx="11"/>
          </p:nvPr>
        </p:nvSpPr>
        <p:spPr/>
        <p:txBody>
          <a:bodyPr/>
          <a:lstStyle>
            <a:lvl1pPr>
              <a:defRPr/>
            </a:lvl1pPr>
          </a:lstStyle>
          <a:p>
            <a:endParaRPr lang="es-PE"/>
          </a:p>
        </p:txBody>
      </p:sp>
      <p:sp>
        <p:nvSpPr>
          <p:cNvPr id="9" name="Marcador de número de diapositiva 8"/>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5700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4" name="Marcador de pie de página 3"/>
          <p:cNvSpPr>
            <a:spLocks noGrp="1"/>
          </p:cNvSpPr>
          <p:nvPr>
            <p:ph type="ftr" sz="quarter" idx="11"/>
          </p:nvPr>
        </p:nvSpPr>
        <p:spPr/>
        <p:txBody>
          <a:bodyPr/>
          <a:lstStyle>
            <a:lvl1pPr>
              <a:defRPr/>
            </a:lvl1pPr>
          </a:lstStyle>
          <a:p>
            <a:endParaRPr lang="es-PE"/>
          </a:p>
        </p:txBody>
      </p:sp>
      <p:sp>
        <p:nvSpPr>
          <p:cNvPr id="5" name="Marcador de número de diapositiva 4"/>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90471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3" name="Marcador de pie de página 2"/>
          <p:cNvSpPr>
            <a:spLocks noGrp="1"/>
          </p:cNvSpPr>
          <p:nvPr>
            <p:ph type="ftr" sz="quarter" idx="11"/>
          </p:nvPr>
        </p:nvSpPr>
        <p:spPr/>
        <p:txBody>
          <a:bodyPr/>
          <a:lstStyle>
            <a:lvl1pPr>
              <a:defRPr/>
            </a:lvl1pPr>
          </a:lstStyle>
          <a:p>
            <a:endParaRPr lang="es-PE"/>
          </a:p>
        </p:txBody>
      </p:sp>
      <p:sp>
        <p:nvSpPr>
          <p:cNvPr id="4" name="Marcador de número de diapositiva 3"/>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725031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63960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1/12/2020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4430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accent3">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68C49307-C547-4ACD-8B0B-E3490E29480A}" type="datetimeFigureOut">
              <a:rPr lang="es-PE" smtClean="0"/>
              <a:t>1/12/2020</a:t>
            </a:fld>
            <a:endParaRPr lang="es-P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P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EF639DE-E6D0-411C-86E5-C1792FDD4980}" type="slidenum">
              <a:rPr lang="es-PE" smtClean="0"/>
              <a:t>‹Nº›</a:t>
            </a:fld>
            <a:endParaRPr lang="es-PE"/>
          </a:p>
        </p:txBody>
      </p:sp>
    </p:spTree>
    <p:extLst>
      <p:ext uri="{BB962C8B-B14F-4D97-AF65-F5344CB8AC3E}">
        <p14:creationId xmlns:p14="http://schemas.microsoft.com/office/powerpoint/2010/main" val="41732761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7.xml"/><Relationship Id="rId4" Type="http://schemas.openxmlformats.org/officeDocument/2006/relationships/image" Target="../media/image27.emf"/></Relationships>
</file>

<file path=ppt/slides/_rels/slide12.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7.xml"/><Relationship Id="rId4" Type="http://schemas.openxmlformats.org/officeDocument/2006/relationships/image" Target="../media/image30.emf"/></Relationships>
</file>

<file path=ppt/slides/_rels/slide13.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7.xml"/><Relationship Id="rId4" Type="http://schemas.openxmlformats.org/officeDocument/2006/relationships/image" Target="../media/image33.emf"/></Relationships>
</file>

<file path=ppt/slides/_rels/slide14.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emf"/><Relationship Id="rId1" Type="http://schemas.openxmlformats.org/officeDocument/2006/relationships/slideLayout" Target="../slideLayouts/slideLayout7.xml"/><Relationship Id="rId4" Type="http://schemas.openxmlformats.org/officeDocument/2006/relationships/image" Target="../media/image37.emf"/></Relationships>
</file>

<file path=ppt/slides/_rels/slide16.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40.emf"/><Relationship Id="rId1" Type="http://schemas.openxmlformats.org/officeDocument/2006/relationships/slideLayout" Target="../slideLayouts/slideLayout7.xml"/><Relationship Id="rId4" Type="http://schemas.openxmlformats.org/officeDocument/2006/relationships/image" Target="../media/image42.emf"/></Relationships>
</file>

<file path=ppt/slides/_rels/slide18.x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slideLayout" Target="../slideLayouts/slideLayout7.xml"/><Relationship Id="rId4" Type="http://schemas.openxmlformats.org/officeDocument/2006/relationships/image" Target="../media/image45.emf"/></Relationships>
</file>

<file path=ppt/slides/_rels/slide19.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slideLayout" Target="../slideLayouts/slideLayout7.xml"/><Relationship Id="rId4" Type="http://schemas.openxmlformats.org/officeDocument/2006/relationships/image" Target="../media/image48.emf"/></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image" Target="../media/image51.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4.emf"/><Relationship Id="rId2" Type="http://schemas.openxmlformats.org/officeDocument/2006/relationships/image" Target="../media/image53.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image" Target="../media/image55.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 Id="rId5" Type="http://schemas.openxmlformats.org/officeDocument/2006/relationships/image" Target="../media/image10.emf"/><Relationship Id="rId4" Type="http://schemas.openxmlformats.org/officeDocument/2006/relationships/image" Target="../media/image9.emf"/></Relationships>
</file>

<file path=ppt/slides/_rels/slide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7.xml"/><Relationship Id="rId4" Type="http://schemas.openxmlformats.org/officeDocument/2006/relationships/image" Target="../media/image17.emf"/></Relationships>
</file>

<file path=ppt/slides/_rels/slide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7.xml"/><Relationship Id="rId4" Type="http://schemas.openxmlformats.org/officeDocument/2006/relationships/image" Target="../media/image2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FF736B-3667-47C4-A4BD-EA1D0E94C9F9}"/>
              </a:ext>
            </a:extLst>
          </p:cNvPr>
          <p:cNvPicPr>
            <a:picLocks noChangeAspect="1"/>
          </p:cNvPicPr>
          <p:nvPr/>
        </p:nvPicPr>
        <p:blipFill>
          <a:blip r:embed="rId2"/>
          <a:stretch>
            <a:fillRect/>
          </a:stretch>
        </p:blipFill>
        <p:spPr>
          <a:xfrm>
            <a:off x="0" y="0"/>
            <a:ext cx="9144000" cy="6858000"/>
          </a:xfrm>
          <a:prstGeom prst="rect">
            <a:avLst/>
          </a:prstGeom>
        </p:spPr>
      </p:pic>
      <p:sp>
        <p:nvSpPr>
          <p:cNvPr id="4" name="CuadroTexto 3">
            <a:extLst>
              <a:ext uri="{FF2B5EF4-FFF2-40B4-BE49-F238E27FC236}">
                <a16:creationId xmlns:a16="http://schemas.microsoft.com/office/drawing/2014/main" id="{8B4969F9-EBEC-4952-87F8-DB7B0E985195}"/>
              </a:ext>
            </a:extLst>
          </p:cNvPr>
          <p:cNvSpPr txBox="1"/>
          <p:nvPr/>
        </p:nvSpPr>
        <p:spPr>
          <a:xfrm>
            <a:off x="806570" y="5365804"/>
            <a:ext cx="7828472" cy="120032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PE" sz="3600" b="0" i="0" u="none" strike="noStrike" kern="1200" cap="none" spc="0" normalizeH="0" baseline="0" noProof="0" dirty="0">
                <a:ln>
                  <a:noFill/>
                </a:ln>
                <a:solidFill>
                  <a:srgbClr val="7030A0"/>
                </a:solidFill>
                <a:effectLst/>
                <a:uLnTx/>
                <a:uFillTx/>
                <a:latin typeface="Franklin Gothic Medium Cond" panose="020B0606030402020204" pitchFamily="34" charset="0"/>
                <a:cs typeface="Arial"/>
              </a:rPr>
              <a:t>REGISTRO Y CODIFICACION DE LA ATENCION EN LA CONSULTA EXTERNA</a:t>
            </a:r>
          </a:p>
        </p:txBody>
      </p:sp>
      <p:sp>
        <p:nvSpPr>
          <p:cNvPr id="5" name="CuadroTexto 4">
            <a:extLst>
              <a:ext uri="{FF2B5EF4-FFF2-40B4-BE49-F238E27FC236}">
                <a16:creationId xmlns:a16="http://schemas.microsoft.com/office/drawing/2014/main" id="{1DD28736-5979-4900-81B7-862A7228C4C0}"/>
              </a:ext>
            </a:extLst>
          </p:cNvPr>
          <p:cNvSpPr txBox="1"/>
          <p:nvPr/>
        </p:nvSpPr>
        <p:spPr>
          <a:xfrm>
            <a:off x="4720806" y="328152"/>
            <a:ext cx="4511615" cy="707886"/>
          </a:xfrm>
          <a:prstGeom prst="rect">
            <a:avLst/>
          </a:prstGeom>
          <a:noFill/>
        </p:spPr>
        <p:txBody>
          <a:bodyPr wrap="square" rtlCol="0">
            <a:spAutoFit/>
          </a:bodyPr>
          <a:lstStyle/>
          <a:p>
            <a:r>
              <a:rPr lang="es-ES" sz="4000" dirty="0">
                <a:solidFill>
                  <a:srgbClr val="C00000"/>
                </a:solidFill>
                <a:latin typeface="Berlin Sans FB Demi" panose="020E0802020502020306" pitchFamily="34" charset="0"/>
              </a:rPr>
              <a:t>INMUNIZACIONES</a:t>
            </a:r>
            <a:endParaRPr lang="es-PE" sz="4000" dirty="0">
              <a:solidFill>
                <a:srgbClr val="C00000"/>
              </a:solidFill>
              <a:latin typeface="Berlin Sans FB Demi" panose="020E0802020502020306" pitchFamily="34" charset="0"/>
            </a:endParaRPr>
          </a:p>
        </p:txBody>
      </p:sp>
    </p:spTree>
    <p:extLst>
      <p:ext uri="{BB962C8B-B14F-4D97-AF65-F5344CB8AC3E}">
        <p14:creationId xmlns:p14="http://schemas.microsoft.com/office/powerpoint/2010/main" val="3750040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67291" y="129185"/>
            <a:ext cx="8350623" cy="263149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VACUNACIÓN SR (SARAMPIÓN Y RUBÉOLA) </a:t>
            </a:r>
          </a:p>
          <a:p>
            <a:pPr algn="just"/>
            <a:r>
              <a:rPr lang="es-PE" sz="1100" dirty="0">
                <a:solidFill>
                  <a:srgbClr val="000000"/>
                </a:solidFill>
                <a:latin typeface="Franklin Gothic Medium Cond" panose="020B0606030402020204" pitchFamily="34" charset="0"/>
              </a:rPr>
              <a:t>La NTS N° 141 - MINSA/2018/DGIESP (R.M. 719-2018-MINSA) establece que: </a:t>
            </a:r>
          </a:p>
          <a:p>
            <a:pPr algn="just"/>
            <a:r>
              <a:rPr lang="es-PE" sz="1100" dirty="0">
                <a:solidFill>
                  <a:srgbClr val="000000"/>
                </a:solidFill>
                <a:latin typeface="Franklin Gothic Medium Cond" panose="020B0606030402020204" pitchFamily="34" charset="0"/>
              </a:rPr>
              <a:t>“Esta vacuna contiene virus vivos atenuados, se utiliza en barridos de vacunación y otras actividades complementarias. Se administra a partir de los 5 años de edad, cuando no han recibido la vacuna SPR (hasta antes de los 5 años de edad). Aplicación de dosis única. </a:t>
            </a:r>
          </a:p>
          <a:p>
            <a:pPr algn="just"/>
            <a:r>
              <a:rPr lang="es-PE" sz="1100" dirty="0">
                <a:solidFill>
                  <a:srgbClr val="000000"/>
                </a:solidFill>
                <a:latin typeface="Franklin Gothic Medium Cond" panose="020B0606030402020204" pitchFamily="34" charset="0"/>
              </a:rPr>
              <a:t>En poblaciones de riesgo, se aplica una dosis única, como en: </a:t>
            </a:r>
          </a:p>
          <a:p>
            <a:pPr algn="just"/>
            <a:r>
              <a:rPr lang="es-PE" sz="1100" dirty="0">
                <a:latin typeface="Franklin Gothic Medium Cond" panose="020B0606030402020204" pitchFamily="34" charset="0"/>
              </a:rPr>
              <a:t> Trabajadores de salud. </a:t>
            </a:r>
          </a:p>
          <a:p>
            <a:pPr algn="just"/>
            <a:r>
              <a:rPr lang="es-PE" sz="1100" dirty="0">
                <a:latin typeface="Franklin Gothic Medium Cond" panose="020B0606030402020204" pitchFamily="34" charset="0"/>
              </a:rPr>
              <a:t> Trabajadores de aeropuertos, </a:t>
            </a:r>
            <a:r>
              <a:rPr lang="es-PE" sz="1100" dirty="0" err="1">
                <a:latin typeface="Franklin Gothic Medium Cond" panose="020B0606030402020204" pitchFamily="34" charset="0"/>
              </a:rPr>
              <a:t>terrapuertos</a:t>
            </a:r>
            <a:r>
              <a:rPr lang="es-PE" sz="1100" dirty="0">
                <a:latin typeface="Franklin Gothic Medium Cond" panose="020B0606030402020204" pitchFamily="34" charset="0"/>
              </a:rPr>
              <a:t>, migraciones, y otros. </a:t>
            </a:r>
          </a:p>
          <a:p>
            <a:pPr algn="just"/>
            <a:r>
              <a:rPr lang="es-PE" sz="1100" dirty="0">
                <a:latin typeface="Franklin Gothic Medium Cond" panose="020B0606030402020204" pitchFamily="34" charset="0"/>
              </a:rPr>
              <a:t> Población que vive en fronteras y en zona de elevado tránsito turístico comercial. </a:t>
            </a:r>
          </a:p>
          <a:p>
            <a:pPr algn="just"/>
            <a:r>
              <a:rPr lang="es-PE" sz="1100" dirty="0">
                <a:latin typeface="Franklin Gothic Medium Cond" panose="020B0606030402020204" pitchFamily="34" charset="0"/>
              </a:rPr>
              <a:t> Población que participa a eventos masivos de países con circulación endémica y áreas de brote</a:t>
            </a:r>
          </a:p>
          <a:p>
            <a:pPr algn="just"/>
            <a:r>
              <a:rPr lang="es-PE" sz="1100" dirty="0">
                <a:latin typeface="Franklin Gothic Medium Cond" panose="020B0606030402020204" pitchFamily="34" charset="0"/>
              </a:rPr>
              <a:t>de sarampión. </a:t>
            </a:r>
          </a:p>
          <a:p>
            <a:pPr algn="just"/>
            <a:r>
              <a:rPr lang="es-PE" sz="1100" dirty="0">
                <a:latin typeface="Franklin Gothic Medium Cond" panose="020B0606030402020204" pitchFamily="34" charset="0"/>
              </a:rPr>
              <a:t> Población excluida vulnerable (indígenas).”  </a:t>
            </a:r>
          </a:p>
          <a:p>
            <a:pPr algn="just"/>
            <a:r>
              <a:rPr lang="es-PE" sz="1100" dirty="0">
                <a:latin typeface="Franklin Gothic Medium Cond" panose="020B0606030402020204" pitchFamily="34" charset="0"/>
              </a:rPr>
              <a:t> En niños no vacunados antes de los 5 años  </a:t>
            </a:r>
          </a:p>
          <a:p>
            <a:pPr algn="just"/>
            <a:r>
              <a:rPr lang="es-PE" sz="1100" dirty="0">
                <a:latin typeface="Franklin Gothic Medium Cond" panose="020B0606030402020204" pitchFamily="34" charset="0"/>
              </a:rPr>
              <a:t>En el ítem: Diagnóstico motivo de consulta y/o Actividad de Salud, anote: </a:t>
            </a:r>
          </a:p>
          <a:p>
            <a:pPr algn="just"/>
            <a:r>
              <a:rPr lang="es-PE" sz="1100" dirty="0">
                <a:latin typeface="Franklin Gothic Medium Cond" panose="020B0606030402020204" pitchFamily="34" charset="0"/>
              </a:rPr>
              <a:t> En el 1º casillero Vacunación Anti Sarampión y Rubéola (SR)  </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se deja en BLANCO (por ser dosis única para la edad) </a:t>
            </a:r>
          </a:p>
        </p:txBody>
      </p:sp>
      <p:pic>
        <p:nvPicPr>
          <p:cNvPr id="4" name="Imagen 3">
            <a:extLst>
              <a:ext uri="{FF2B5EF4-FFF2-40B4-BE49-F238E27FC236}">
                <a16:creationId xmlns:a16="http://schemas.microsoft.com/office/drawing/2014/main" id="{5EBCAF5E-2C1D-4980-877A-5930087E440B}"/>
              </a:ext>
            </a:extLst>
          </p:cNvPr>
          <p:cNvPicPr>
            <a:picLocks noChangeAspect="1"/>
          </p:cNvPicPr>
          <p:nvPr/>
        </p:nvPicPr>
        <p:blipFill>
          <a:blip r:embed="rId2"/>
          <a:stretch>
            <a:fillRect/>
          </a:stretch>
        </p:blipFill>
        <p:spPr>
          <a:xfrm>
            <a:off x="267290" y="2725470"/>
            <a:ext cx="8445389" cy="958508"/>
          </a:xfrm>
          <a:prstGeom prst="rect">
            <a:avLst/>
          </a:prstGeom>
        </p:spPr>
      </p:pic>
      <p:sp>
        <p:nvSpPr>
          <p:cNvPr id="5" name="Rectángulo 4">
            <a:extLst>
              <a:ext uri="{FF2B5EF4-FFF2-40B4-BE49-F238E27FC236}">
                <a16:creationId xmlns:a16="http://schemas.microsoft.com/office/drawing/2014/main" id="{EABF1104-8F57-4ACD-993B-E23D3232ADA9}"/>
              </a:ext>
            </a:extLst>
          </p:cNvPr>
          <p:cNvSpPr/>
          <p:nvPr/>
        </p:nvSpPr>
        <p:spPr>
          <a:xfrm>
            <a:off x="295835" y="3671919"/>
            <a:ext cx="8431306" cy="2123658"/>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EN POBLACIONES DE RIESGO ESTABLECIDOS PARA ESTA VACUNA  </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Vacunación Anti Sarampión y Rubéola (SR)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registre: El grupo de riesgo al que pertenece </a:t>
            </a:r>
          </a:p>
          <a:p>
            <a:r>
              <a:rPr lang="es-PE" sz="1100" dirty="0">
                <a:solidFill>
                  <a:srgbClr val="000000"/>
                </a:solidFill>
                <a:latin typeface="Franklin Gothic Medium Cond" panose="020B0606030402020204" pitchFamily="34" charset="0"/>
              </a:rPr>
              <a:t> En el 1º casillero: </a:t>
            </a:r>
          </a:p>
          <a:p>
            <a:r>
              <a:rPr lang="es-PE" sz="1100" dirty="0">
                <a:solidFill>
                  <a:srgbClr val="000000"/>
                </a:solidFill>
                <a:latin typeface="Franklin Gothic Medium Cond" panose="020B0606030402020204" pitchFamily="34" charset="0"/>
              </a:rPr>
              <a:t> ST = Trabajador de Salud </a:t>
            </a:r>
          </a:p>
          <a:p>
            <a:r>
              <a:rPr lang="es-PE" sz="1100" dirty="0">
                <a:solidFill>
                  <a:srgbClr val="000000"/>
                </a:solidFill>
                <a:latin typeface="Franklin Gothic Medium Cond" panose="020B0606030402020204" pitchFamily="34" charset="0"/>
              </a:rPr>
              <a:t> AER = Trabajador de Aeropuertos </a:t>
            </a:r>
          </a:p>
          <a:p>
            <a:r>
              <a:rPr lang="es-PE" sz="1100" dirty="0">
                <a:solidFill>
                  <a:srgbClr val="000000"/>
                </a:solidFill>
                <a:latin typeface="Franklin Gothic Medium Cond" panose="020B0606030402020204" pitchFamily="34" charset="0"/>
              </a:rPr>
              <a:t> TER = Trabajador de </a:t>
            </a:r>
            <a:r>
              <a:rPr lang="es-PE" sz="1100" dirty="0" err="1">
                <a:solidFill>
                  <a:srgbClr val="000000"/>
                </a:solidFill>
                <a:latin typeface="Franklin Gothic Medium Cond" panose="020B0606030402020204" pitchFamily="34" charset="0"/>
              </a:rPr>
              <a:t>Terrapuertos</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 FRO = Población que vive en Fronteras </a:t>
            </a:r>
          </a:p>
          <a:p>
            <a:r>
              <a:rPr lang="es-PE" sz="1100" dirty="0">
                <a:solidFill>
                  <a:srgbClr val="000000"/>
                </a:solidFill>
                <a:latin typeface="Franklin Gothic Medium Cond" panose="020B0606030402020204" pitchFamily="34" charset="0"/>
              </a:rPr>
              <a:t> RSA = Población que participa eventos masivos en países con circulación endémica de sarampión </a:t>
            </a:r>
          </a:p>
          <a:p>
            <a:r>
              <a:rPr lang="es-PE" sz="1100" dirty="0">
                <a:solidFill>
                  <a:srgbClr val="000000"/>
                </a:solidFill>
                <a:latin typeface="Franklin Gothic Medium Cond" panose="020B0606030402020204" pitchFamily="34" charset="0"/>
              </a:rPr>
              <a:t> OTR = Otros (Personal que atiende las agencias de viajes, guías turísticos, taxistas y los demás grupos de riesgo) </a:t>
            </a:r>
          </a:p>
          <a:p>
            <a:r>
              <a:rPr lang="es-PE" sz="1100" dirty="0">
                <a:solidFill>
                  <a:srgbClr val="000000"/>
                </a:solidFill>
                <a:latin typeface="Franklin Gothic Medium Cond" panose="020B0606030402020204" pitchFamily="34" charset="0"/>
              </a:rPr>
              <a:t> Ejemplo de personal de salud vacunado con SR </a:t>
            </a:r>
            <a:endParaRPr lang="es-PE" sz="1100" dirty="0">
              <a:latin typeface="Franklin Gothic Medium Cond" panose="020B0606030402020204" pitchFamily="34" charset="0"/>
            </a:endParaRPr>
          </a:p>
        </p:txBody>
      </p:sp>
      <p:pic>
        <p:nvPicPr>
          <p:cNvPr id="6" name="Imagen 5">
            <a:extLst>
              <a:ext uri="{FF2B5EF4-FFF2-40B4-BE49-F238E27FC236}">
                <a16:creationId xmlns:a16="http://schemas.microsoft.com/office/drawing/2014/main" id="{7AF3F507-3DE9-43B5-9591-715F4300C6E2}"/>
              </a:ext>
            </a:extLst>
          </p:cNvPr>
          <p:cNvPicPr>
            <a:picLocks noChangeAspect="1"/>
          </p:cNvPicPr>
          <p:nvPr/>
        </p:nvPicPr>
        <p:blipFill>
          <a:blip r:embed="rId3"/>
          <a:stretch>
            <a:fillRect/>
          </a:stretch>
        </p:blipFill>
        <p:spPr>
          <a:xfrm>
            <a:off x="267290" y="5748313"/>
            <a:ext cx="8459851" cy="958508"/>
          </a:xfrm>
          <a:prstGeom prst="rect">
            <a:avLst/>
          </a:prstGeom>
        </p:spPr>
      </p:pic>
    </p:spTree>
    <p:extLst>
      <p:ext uri="{BB962C8B-B14F-4D97-AF65-F5344CB8AC3E}">
        <p14:creationId xmlns:p14="http://schemas.microsoft.com/office/powerpoint/2010/main" val="2336107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95835" y="175705"/>
            <a:ext cx="8431306"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DE NIÑOS Y NIÑAS DE 05 A 11 AÑOS </a:t>
            </a:r>
          </a:p>
          <a:p>
            <a:r>
              <a:rPr lang="es-PE" sz="1100" dirty="0">
                <a:solidFill>
                  <a:srgbClr val="000000"/>
                </a:solidFill>
                <a:latin typeface="Franklin Gothic Medium Cond" panose="020B0606030402020204" pitchFamily="34" charset="0"/>
              </a:rPr>
              <a:t>Vacunación Anti Hepatitis B (HVB) (niños que no recibieron 3 dosis de vacuna pentavalente). </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Vacunación Anti Hepatitis B (HVB)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el número de dosis 1, 2 </a:t>
            </a:r>
            <a:r>
              <a:rPr lang="es-PE" sz="1100" dirty="0" err="1">
                <a:solidFill>
                  <a:srgbClr val="000000"/>
                </a:solidFill>
                <a:latin typeface="Franklin Gothic Medium Cond" panose="020B0606030402020204" pitchFamily="34" charset="0"/>
              </a:rPr>
              <a:t>ó</a:t>
            </a:r>
            <a:r>
              <a:rPr lang="es-PE" sz="1100" dirty="0">
                <a:solidFill>
                  <a:srgbClr val="000000"/>
                </a:solidFill>
                <a:latin typeface="Franklin Gothic Medium Cond" panose="020B0606030402020204" pitchFamily="34" charset="0"/>
              </a:rPr>
              <a:t> 3… según corresponda</a:t>
            </a:r>
            <a:r>
              <a:rPr lang="es-PE" sz="1100" dirty="0">
                <a:solidFill>
                  <a:srgbClr val="333333"/>
                </a:solidFill>
                <a:latin typeface="Franklin Gothic Medium Cond" panose="020B0606030402020204" pitchFamily="34" charset="0"/>
              </a:rPr>
              <a:t> </a:t>
            </a:r>
            <a:endParaRPr lang="es-PE" sz="1100" dirty="0">
              <a:latin typeface="Franklin Gothic Medium Cond" panose="020B0606030402020204" pitchFamily="34" charset="0"/>
            </a:endParaRPr>
          </a:p>
        </p:txBody>
      </p:sp>
      <p:pic>
        <p:nvPicPr>
          <p:cNvPr id="4" name="Imagen 3">
            <a:extLst>
              <a:ext uri="{FF2B5EF4-FFF2-40B4-BE49-F238E27FC236}">
                <a16:creationId xmlns:a16="http://schemas.microsoft.com/office/drawing/2014/main" id="{A4CC0095-B2C8-4210-BA63-52A61B64963F}"/>
              </a:ext>
            </a:extLst>
          </p:cNvPr>
          <p:cNvPicPr>
            <a:picLocks noChangeAspect="1"/>
          </p:cNvPicPr>
          <p:nvPr/>
        </p:nvPicPr>
        <p:blipFill>
          <a:blip r:embed="rId2"/>
          <a:stretch>
            <a:fillRect/>
          </a:stretch>
        </p:blipFill>
        <p:spPr>
          <a:xfrm>
            <a:off x="295835" y="1114424"/>
            <a:ext cx="8431306" cy="958508"/>
          </a:xfrm>
          <a:prstGeom prst="rect">
            <a:avLst/>
          </a:prstGeom>
        </p:spPr>
      </p:pic>
      <p:sp>
        <p:nvSpPr>
          <p:cNvPr id="5" name="Rectángulo 4">
            <a:extLst>
              <a:ext uri="{FF2B5EF4-FFF2-40B4-BE49-F238E27FC236}">
                <a16:creationId xmlns:a16="http://schemas.microsoft.com/office/drawing/2014/main" id="{D9826F69-EA06-4461-8734-41B4B06A53AC}"/>
              </a:ext>
            </a:extLst>
          </p:cNvPr>
          <p:cNvSpPr/>
          <p:nvPr/>
        </p:nvSpPr>
        <p:spPr>
          <a:xfrm>
            <a:off x="306494" y="2069234"/>
            <a:ext cx="8458200" cy="178510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NIÑOS QUE NO FUERON VACUNADOS OPORTUNAMENTE PARA SU EDAD SEGÚN CALENDARIO </a:t>
            </a:r>
          </a:p>
          <a:p>
            <a:pPr algn="just"/>
            <a:r>
              <a:rPr lang="es-PE" sz="1100" dirty="0">
                <a:solidFill>
                  <a:srgbClr val="000000"/>
                </a:solidFill>
                <a:latin typeface="Franklin Gothic Medium Cond" panose="020B0606030402020204" pitchFamily="34" charset="0"/>
              </a:rPr>
              <a:t>Cuando la vacunación se realice en niños que no han sido vacunados oportunamente se registra de LA MISMA MANERA COMO LOS VACUNADOS OPORTUNAMENTE, la diferenciación para el tema de oportunidad será identificada a través de la edad del vacunado. </a:t>
            </a:r>
          </a:p>
          <a:p>
            <a:pPr algn="just"/>
            <a:r>
              <a:rPr lang="es-PE" sz="1100" dirty="0">
                <a:solidFill>
                  <a:srgbClr val="C00000"/>
                </a:solidFill>
                <a:latin typeface="Franklin Gothic Medium Cond" panose="020B0606030402020204" pitchFamily="34" charset="0"/>
              </a:rPr>
              <a:t>VACUNA ANTITUBERCULOSIS BCG</a:t>
            </a:r>
          </a:p>
          <a:p>
            <a:pPr algn="just"/>
            <a:r>
              <a:rPr lang="es-PE" sz="1100" dirty="0">
                <a:solidFill>
                  <a:srgbClr val="000000"/>
                </a:solidFill>
                <a:latin typeface="Franklin Gothic Medium Cond" panose="020B0606030402020204" pitchFamily="34" charset="0"/>
              </a:rPr>
              <a:t> “En aquellos niños entre 1 a 4 años 11 meses 29 días que no hayan recibido BCG y son contactos de casos de TB pulmonar deben recibir la terapia preventiva con </a:t>
            </a:r>
            <a:r>
              <a:rPr lang="es-PE" sz="1100" dirty="0" err="1">
                <a:solidFill>
                  <a:srgbClr val="000000"/>
                </a:solidFill>
                <a:latin typeface="Franklin Gothic Medium Cond" panose="020B0606030402020204" pitchFamily="34" charset="0"/>
              </a:rPr>
              <a:t>isoniacida</a:t>
            </a:r>
            <a:r>
              <a:rPr lang="es-PE" sz="1100" dirty="0">
                <a:solidFill>
                  <a:srgbClr val="000000"/>
                </a:solidFill>
                <a:latin typeface="Franklin Gothic Medium Cond" panose="020B0606030402020204" pitchFamily="34" charset="0"/>
              </a:rPr>
              <a:t> (quimioprofilaxis) al término del esquema de administración deberá aplicarse la vacuna BCG.” </a:t>
            </a:r>
          </a:p>
          <a:p>
            <a:pPr algn="just"/>
            <a:r>
              <a:rPr lang="es-PE" sz="1100" dirty="0">
                <a:solidFill>
                  <a:srgbClr val="000000"/>
                </a:solidFill>
                <a:latin typeface="Franklin Gothic Medium Cond" panose="020B0606030402020204" pitchFamily="34" charset="0"/>
              </a:rPr>
              <a:t>En el registro se coloca la edad que corresponda al niño </a:t>
            </a: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En el 1º casillero registrar “1” como para todos los vacunados con BCG después de las 24 horas. </a:t>
            </a:r>
          </a:p>
          <a:p>
            <a:pPr algn="just"/>
            <a:r>
              <a:rPr lang="es-PE" sz="1100" dirty="0">
                <a:solidFill>
                  <a:srgbClr val="000000"/>
                </a:solidFill>
                <a:latin typeface="Franklin Gothic Medium Cond" panose="020B0606030402020204" pitchFamily="34" charset="0"/>
              </a:rPr>
              <a:t> En el siguiente casillero “CE” para indicar la condición de contacto de casos de TB pulmonar  </a:t>
            </a:r>
          </a:p>
        </p:txBody>
      </p:sp>
      <p:pic>
        <p:nvPicPr>
          <p:cNvPr id="6" name="Imagen 5">
            <a:extLst>
              <a:ext uri="{FF2B5EF4-FFF2-40B4-BE49-F238E27FC236}">
                <a16:creationId xmlns:a16="http://schemas.microsoft.com/office/drawing/2014/main" id="{D8627383-67A4-4302-BE2E-012C9900923E}"/>
              </a:ext>
            </a:extLst>
          </p:cNvPr>
          <p:cNvPicPr>
            <a:picLocks noChangeAspect="1"/>
          </p:cNvPicPr>
          <p:nvPr/>
        </p:nvPicPr>
        <p:blipFill>
          <a:blip r:embed="rId3"/>
          <a:stretch>
            <a:fillRect/>
          </a:stretch>
        </p:blipFill>
        <p:spPr>
          <a:xfrm>
            <a:off x="306494" y="3846892"/>
            <a:ext cx="8458200" cy="958508"/>
          </a:xfrm>
          <a:prstGeom prst="rect">
            <a:avLst/>
          </a:prstGeom>
        </p:spPr>
      </p:pic>
      <p:sp>
        <p:nvSpPr>
          <p:cNvPr id="7" name="Rectángulo 6">
            <a:extLst>
              <a:ext uri="{FF2B5EF4-FFF2-40B4-BE49-F238E27FC236}">
                <a16:creationId xmlns:a16="http://schemas.microsoft.com/office/drawing/2014/main" id="{A822664E-C276-4A6A-A3FA-F9B9D9DDDD44}"/>
              </a:ext>
            </a:extLst>
          </p:cNvPr>
          <p:cNvSpPr/>
          <p:nvPr/>
        </p:nvSpPr>
        <p:spPr>
          <a:xfrm>
            <a:off x="315120" y="4812943"/>
            <a:ext cx="8458200"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 SPR</a:t>
            </a:r>
          </a:p>
          <a:p>
            <a:pPr algn="just"/>
            <a:r>
              <a:rPr lang="es-PE" sz="1100" dirty="0">
                <a:solidFill>
                  <a:srgbClr val="000000"/>
                </a:solidFill>
                <a:latin typeface="Franklin Gothic Medium Cond" panose="020B0606030402020204" pitchFamily="34" charset="0"/>
              </a:rPr>
              <a:t>“Los niños que no hayan completado su esquema de vacunación con la vacuna SPR en las edades que corresponden, deberán recibir las dosis faltantes hasta los 4 años 11 meses y 29 días; con intervalo mínimo de 6 meses entre dosis y dosis.” </a:t>
            </a:r>
          </a:p>
          <a:p>
            <a:r>
              <a:rPr lang="es-PE" sz="1100" dirty="0">
                <a:solidFill>
                  <a:srgbClr val="000000"/>
                </a:solidFill>
                <a:latin typeface="Franklin Gothic Medium Cond" panose="020B0606030402020204" pitchFamily="34" charset="0"/>
              </a:rPr>
              <a:t> En el 1º casillero Vacunación SPR </a:t>
            </a:r>
          </a:p>
          <a:p>
            <a:r>
              <a:rPr lang="es-PE" sz="1100" dirty="0">
                <a:solidFill>
                  <a:srgbClr val="000000"/>
                </a:solidFill>
                <a:latin typeface="Franklin Gothic Medium Cond" panose="020B0606030402020204" pitchFamily="34" charset="0"/>
              </a:rPr>
              <a:t> 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el número de dosis 1, </a:t>
            </a:r>
            <a:r>
              <a:rPr lang="es-PE" sz="1100" dirty="0" err="1">
                <a:solidFill>
                  <a:srgbClr val="000000"/>
                </a:solidFill>
                <a:latin typeface="Franklin Gothic Medium Cond" panose="020B0606030402020204" pitchFamily="34" charset="0"/>
              </a:rPr>
              <a:t>ó</a:t>
            </a:r>
            <a:r>
              <a:rPr lang="es-PE" sz="1100" dirty="0">
                <a:solidFill>
                  <a:srgbClr val="000000"/>
                </a:solidFill>
                <a:latin typeface="Franklin Gothic Medium Cond" panose="020B0606030402020204" pitchFamily="34" charset="0"/>
              </a:rPr>
              <a:t> 2… según corresponda </a:t>
            </a:r>
            <a:endParaRPr lang="es-PE" sz="1100" dirty="0">
              <a:latin typeface="Franklin Gothic Medium Cond" panose="020B0606030402020204" pitchFamily="34" charset="0"/>
            </a:endParaRPr>
          </a:p>
        </p:txBody>
      </p:sp>
      <p:pic>
        <p:nvPicPr>
          <p:cNvPr id="8" name="Imagen 7">
            <a:extLst>
              <a:ext uri="{FF2B5EF4-FFF2-40B4-BE49-F238E27FC236}">
                <a16:creationId xmlns:a16="http://schemas.microsoft.com/office/drawing/2014/main" id="{64E038AE-D5AF-4D75-B7AC-0D78E6956267}"/>
              </a:ext>
            </a:extLst>
          </p:cNvPr>
          <p:cNvPicPr>
            <a:picLocks noChangeAspect="1"/>
          </p:cNvPicPr>
          <p:nvPr/>
        </p:nvPicPr>
        <p:blipFill>
          <a:blip r:embed="rId4"/>
          <a:stretch>
            <a:fillRect/>
          </a:stretch>
        </p:blipFill>
        <p:spPr>
          <a:xfrm>
            <a:off x="295835" y="5699906"/>
            <a:ext cx="8477486" cy="958508"/>
          </a:xfrm>
          <a:prstGeom prst="rect">
            <a:avLst/>
          </a:prstGeom>
        </p:spPr>
      </p:pic>
    </p:spTree>
    <p:extLst>
      <p:ext uri="{BB962C8B-B14F-4D97-AF65-F5344CB8AC3E}">
        <p14:creationId xmlns:p14="http://schemas.microsoft.com/office/powerpoint/2010/main" val="1693995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42900" y="202832"/>
            <a:ext cx="8458200" cy="60016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ANTI NEUMOCOCO EN NIÑOS Y NIÑAS DE 1 AÑO SIN ANTECEDENTE DE VACUNACIÓN DURANTE EL 1ER AÑO DE VIDA </a:t>
            </a:r>
          </a:p>
          <a:p>
            <a:r>
              <a:rPr lang="es-PE" sz="1100" dirty="0">
                <a:solidFill>
                  <a:srgbClr val="C00000"/>
                </a:solidFill>
                <a:latin typeface="Franklin Gothic Medium Cond" panose="020B0606030402020204" pitchFamily="34" charset="0"/>
              </a:rPr>
              <a:t></a:t>
            </a:r>
            <a:r>
              <a:rPr lang="es-PE" sz="1100" dirty="0">
                <a:solidFill>
                  <a:srgbClr val="000000"/>
                </a:solidFill>
                <a:latin typeface="Franklin Gothic Medium Cond" panose="020B0606030402020204" pitchFamily="34" charset="0"/>
              </a:rPr>
              <a:t> En el 1º casillero Vacunación </a:t>
            </a:r>
            <a:r>
              <a:rPr lang="es-PE" sz="1100" dirty="0" err="1">
                <a:solidFill>
                  <a:srgbClr val="000000"/>
                </a:solidFill>
                <a:latin typeface="Franklin Gothic Medium Cond" panose="020B0606030402020204" pitchFamily="34" charset="0"/>
              </a:rPr>
              <a:t>antineumocócica</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 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registre el número de dosis “1” </a:t>
            </a:r>
            <a:r>
              <a:rPr lang="es-PE" sz="1100" dirty="0" err="1">
                <a:solidFill>
                  <a:srgbClr val="000000"/>
                </a:solidFill>
                <a:latin typeface="Franklin Gothic Medium Cond" panose="020B0606030402020204" pitchFamily="34" charset="0"/>
              </a:rPr>
              <a:t>ó</a:t>
            </a:r>
            <a:r>
              <a:rPr lang="es-PE" sz="1100" dirty="0">
                <a:solidFill>
                  <a:srgbClr val="000000"/>
                </a:solidFill>
                <a:latin typeface="Franklin Gothic Medium Cond" panose="020B0606030402020204" pitchFamily="34" charset="0"/>
              </a:rPr>
              <a:t> “2” según corresponda. </a:t>
            </a:r>
            <a:endParaRPr lang="es-PE" sz="1100" dirty="0">
              <a:latin typeface="Franklin Gothic Medium Cond" panose="020B0606030402020204" pitchFamily="34" charset="0"/>
            </a:endParaRPr>
          </a:p>
        </p:txBody>
      </p:sp>
      <p:sp>
        <p:nvSpPr>
          <p:cNvPr id="7" name="Rectángulo 6">
            <a:extLst>
              <a:ext uri="{FF2B5EF4-FFF2-40B4-BE49-F238E27FC236}">
                <a16:creationId xmlns:a16="http://schemas.microsoft.com/office/drawing/2014/main" id="{1684D9C4-B0D9-4D9F-9F16-48FD54B3A818}"/>
              </a:ext>
            </a:extLst>
          </p:cNvPr>
          <p:cNvSpPr/>
          <p:nvPr/>
        </p:nvSpPr>
        <p:spPr>
          <a:xfrm>
            <a:off x="343786" y="1759833"/>
            <a:ext cx="8256494" cy="938719"/>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VACUNACIÓN DE MUJERES EN EDAD REPRODUCTIVA, ADULTOS Y OTROS GRUPOS  </a:t>
            </a:r>
          </a:p>
          <a:p>
            <a:pPr algn="just"/>
            <a:r>
              <a:rPr lang="es-PE" sz="1100" dirty="0">
                <a:solidFill>
                  <a:srgbClr val="000000"/>
                </a:solidFill>
                <a:latin typeface="Franklin Gothic Medium Cond" panose="020B0606030402020204" pitchFamily="34" charset="0"/>
              </a:rPr>
              <a:t> Vacunación con vacuna </a:t>
            </a:r>
            <a:r>
              <a:rPr lang="es-PE" sz="1100" dirty="0" err="1">
                <a:solidFill>
                  <a:srgbClr val="000000"/>
                </a:solidFill>
                <a:latin typeface="Franklin Gothic Medium Cond" panose="020B0606030402020204" pitchFamily="34" charset="0"/>
              </a:rPr>
              <a:t>dT</a:t>
            </a:r>
            <a:r>
              <a:rPr lang="es-PE" sz="1100" dirty="0">
                <a:solidFill>
                  <a:srgbClr val="000000"/>
                </a:solidFill>
                <a:latin typeface="Franklin Gothic Medium Cond" panose="020B0606030402020204" pitchFamily="34" charset="0"/>
              </a:rPr>
              <a:t> Adulto en Mujeres de 10 a 49 años: NO GESTANTES  </a:t>
            </a:r>
          </a:p>
          <a:p>
            <a:pPr algn="just"/>
            <a:r>
              <a:rPr lang="es-PE" sz="1100" dirty="0">
                <a:solidFill>
                  <a:srgbClr val="000000"/>
                </a:solidFill>
                <a:latin typeface="Franklin Gothic Medium Cond" panose="020B0606030402020204" pitchFamily="34" charset="0"/>
              </a:rPr>
              <a:t>En 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Vacunación </a:t>
            </a:r>
            <a:r>
              <a:rPr lang="es-PE" sz="1100" dirty="0" err="1">
                <a:solidFill>
                  <a:srgbClr val="000000"/>
                </a:solidFill>
                <a:latin typeface="Franklin Gothic Medium Cond" panose="020B0606030402020204" pitchFamily="34" charset="0"/>
              </a:rPr>
              <a:t>Diftotetánica</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dT</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el número de dosis 1, 2 </a:t>
            </a:r>
            <a:r>
              <a:rPr lang="es-PE" sz="1100" dirty="0" err="1">
                <a:solidFill>
                  <a:srgbClr val="000000"/>
                </a:solidFill>
                <a:latin typeface="Franklin Gothic Medium Cond" panose="020B0606030402020204" pitchFamily="34" charset="0"/>
              </a:rPr>
              <a:t>ó</a:t>
            </a:r>
            <a:r>
              <a:rPr lang="es-PE" sz="1100" dirty="0">
                <a:solidFill>
                  <a:srgbClr val="000000"/>
                </a:solidFill>
                <a:latin typeface="Franklin Gothic Medium Cond" panose="020B0606030402020204" pitchFamily="34" charset="0"/>
              </a:rPr>
              <a:t> 3… según corresponda </a:t>
            </a:r>
            <a:endParaRPr lang="es-PE" sz="1100" dirty="0">
              <a:latin typeface="Franklin Gothic Medium Cond" panose="020B0606030402020204" pitchFamily="34" charset="0"/>
            </a:endParaRPr>
          </a:p>
        </p:txBody>
      </p:sp>
      <p:pic>
        <p:nvPicPr>
          <p:cNvPr id="8" name="Imagen 7">
            <a:extLst>
              <a:ext uri="{FF2B5EF4-FFF2-40B4-BE49-F238E27FC236}">
                <a16:creationId xmlns:a16="http://schemas.microsoft.com/office/drawing/2014/main" id="{D63D19E5-3926-47AA-918E-E676196F47A5}"/>
              </a:ext>
            </a:extLst>
          </p:cNvPr>
          <p:cNvPicPr>
            <a:picLocks noChangeAspect="1"/>
          </p:cNvPicPr>
          <p:nvPr/>
        </p:nvPicPr>
        <p:blipFill>
          <a:blip r:embed="rId2"/>
          <a:stretch>
            <a:fillRect/>
          </a:stretch>
        </p:blipFill>
        <p:spPr>
          <a:xfrm>
            <a:off x="342900" y="2710248"/>
            <a:ext cx="8457314" cy="958508"/>
          </a:xfrm>
          <a:prstGeom prst="rect">
            <a:avLst/>
          </a:prstGeom>
        </p:spPr>
      </p:pic>
      <p:sp>
        <p:nvSpPr>
          <p:cNvPr id="9" name="Rectángulo 8">
            <a:extLst>
              <a:ext uri="{FF2B5EF4-FFF2-40B4-BE49-F238E27FC236}">
                <a16:creationId xmlns:a16="http://schemas.microsoft.com/office/drawing/2014/main" id="{F54E464B-7D5B-4D30-8564-1F2C65478A19}"/>
              </a:ext>
            </a:extLst>
          </p:cNvPr>
          <p:cNvSpPr/>
          <p:nvPr/>
        </p:nvSpPr>
        <p:spPr>
          <a:xfrm>
            <a:off x="309282" y="3640873"/>
            <a:ext cx="8256494" cy="769441"/>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CON VACUNA DT ADULTO EN VARONES EN RIESGO  </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Vacunación </a:t>
            </a:r>
            <a:r>
              <a:rPr lang="es-PE" sz="1100" dirty="0" err="1">
                <a:solidFill>
                  <a:srgbClr val="000000"/>
                </a:solidFill>
                <a:latin typeface="Franklin Gothic Medium Cond" panose="020B0606030402020204" pitchFamily="34" charset="0"/>
              </a:rPr>
              <a:t>Diftotetánica</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dT</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 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el número de dosis 1, 2 </a:t>
            </a:r>
            <a:r>
              <a:rPr lang="es-PE" sz="1100" dirty="0" err="1">
                <a:solidFill>
                  <a:srgbClr val="000000"/>
                </a:solidFill>
                <a:latin typeface="Franklin Gothic Medium Cond" panose="020B0606030402020204" pitchFamily="34" charset="0"/>
              </a:rPr>
              <a:t>ó</a:t>
            </a:r>
            <a:r>
              <a:rPr lang="es-PE" sz="1100" dirty="0">
                <a:solidFill>
                  <a:srgbClr val="000000"/>
                </a:solidFill>
                <a:latin typeface="Franklin Gothic Medium Cond" panose="020B0606030402020204" pitchFamily="34" charset="0"/>
              </a:rPr>
              <a:t> 3… según corresponda </a:t>
            </a:r>
            <a:endParaRPr lang="es-PE" sz="1100" dirty="0">
              <a:latin typeface="Franklin Gothic Medium Cond" panose="020B0606030402020204" pitchFamily="34" charset="0"/>
            </a:endParaRPr>
          </a:p>
        </p:txBody>
      </p:sp>
      <p:pic>
        <p:nvPicPr>
          <p:cNvPr id="11" name="Imagen 10">
            <a:extLst>
              <a:ext uri="{FF2B5EF4-FFF2-40B4-BE49-F238E27FC236}">
                <a16:creationId xmlns:a16="http://schemas.microsoft.com/office/drawing/2014/main" id="{80466CDF-981B-4C0F-A107-DB0E7FDE9C02}"/>
              </a:ext>
            </a:extLst>
          </p:cNvPr>
          <p:cNvPicPr>
            <a:picLocks noChangeAspect="1"/>
          </p:cNvPicPr>
          <p:nvPr/>
        </p:nvPicPr>
        <p:blipFill>
          <a:blip r:embed="rId3"/>
          <a:stretch>
            <a:fillRect/>
          </a:stretch>
        </p:blipFill>
        <p:spPr>
          <a:xfrm>
            <a:off x="342900" y="4394127"/>
            <a:ext cx="8457314" cy="958508"/>
          </a:xfrm>
          <a:prstGeom prst="rect">
            <a:avLst/>
          </a:prstGeom>
        </p:spPr>
      </p:pic>
      <p:sp>
        <p:nvSpPr>
          <p:cNvPr id="12" name="Rectángulo 11">
            <a:extLst>
              <a:ext uri="{FF2B5EF4-FFF2-40B4-BE49-F238E27FC236}">
                <a16:creationId xmlns:a16="http://schemas.microsoft.com/office/drawing/2014/main" id="{A7AF21D3-CFDE-4B16-AEAF-E615CA771604}"/>
              </a:ext>
            </a:extLst>
          </p:cNvPr>
          <p:cNvSpPr/>
          <p:nvPr/>
        </p:nvSpPr>
        <p:spPr>
          <a:xfrm>
            <a:off x="222762" y="5352635"/>
            <a:ext cx="8498542" cy="430887"/>
          </a:xfrm>
          <a:prstGeom prst="rect">
            <a:avLst/>
          </a:prstGeom>
        </p:spPr>
        <p:txBody>
          <a:bodyPr wrap="square">
            <a:spAutoFit/>
          </a:bodyPr>
          <a:lstStyle/>
          <a:p>
            <a:r>
              <a:rPr lang="es-PE" sz="1100" dirty="0">
                <a:solidFill>
                  <a:srgbClr val="0033CC"/>
                </a:solidFill>
                <a:latin typeface="Franklin Gothic Medium Cond" panose="020B0606030402020204" pitchFamily="34" charset="0"/>
              </a:rPr>
              <a:t>En el reporte la desagregación de los vacunados será por grupos de etapas de vida (10 a 11 años, 12 a 17 años, 18 a 29 años, 30 a 59 años y 60 a más años), para esto no es necesaria ninguna especificación adicional en el registro adicional a las descritas en los ejemplos. </a:t>
            </a:r>
          </a:p>
        </p:txBody>
      </p:sp>
      <p:sp>
        <p:nvSpPr>
          <p:cNvPr id="13" name="Rectángulo 12">
            <a:extLst>
              <a:ext uri="{FF2B5EF4-FFF2-40B4-BE49-F238E27FC236}">
                <a16:creationId xmlns:a16="http://schemas.microsoft.com/office/drawing/2014/main" id="{DDB4570D-4414-485C-BFD1-9229F5824851}"/>
              </a:ext>
            </a:extLst>
          </p:cNvPr>
          <p:cNvSpPr/>
          <p:nvPr/>
        </p:nvSpPr>
        <p:spPr>
          <a:xfrm>
            <a:off x="221876" y="5746806"/>
            <a:ext cx="8431305" cy="769441"/>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VACUNACIÓN CON VACUNA DT A NIÑOS Y NIÑAS DE 5 A 9 AÑOS EN RIESGO  </a:t>
            </a:r>
          </a:p>
          <a:p>
            <a:pPr algn="just"/>
            <a:r>
              <a:rPr lang="es-PE" sz="1100" dirty="0">
                <a:solidFill>
                  <a:srgbClr val="000000"/>
                </a:solidFill>
                <a:latin typeface="Franklin Gothic Medium Cond" panose="020B0606030402020204" pitchFamily="34" charset="0"/>
              </a:rPr>
              <a:t>La vacunación con </a:t>
            </a:r>
            <a:r>
              <a:rPr lang="es-PE" sz="1100" dirty="0" err="1">
                <a:solidFill>
                  <a:srgbClr val="000000"/>
                </a:solidFill>
                <a:latin typeface="Franklin Gothic Medium Cond" panose="020B0606030402020204" pitchFamily="34" charset="0"/>
              </a:rPr>
              <a:t>dT</a:t>
            </a:r>
            <a:r>
              <a:rPr lang="es-PE" sz="1100" dirty="0">
                <a:solidFill>
                  <a:srgbClr val="000000"/>
                </a:solidFill>
                <a:latin typeface="Franklin Gothic Medium Cond" panose="020B0606030402020204" pitchFamily="34" charset="0"/>
              </a:rPr>
              <a:t> está indicado en casos especiales en niños/niñas que no hayan recibido vacuna contra le difteria y tétanos (Pentavalente o DPT) y por indicación médica requiera la vacuna </a:t>
            </a:r>
            <a:r>
              <a:rPr lang="es-PE" sz="1100" dirty="0" err="1">
                <a:solidFill>
                  <a:srgbClr val="000000"/>
                </a:solidFill>
                <a:latin typeface="Franklin Gothic Medium Cond" panose="020B0606030402020204" pitchFamily="34" charset="0"/>
              </a:rPr>
              <a:t>dT</a:t>
            </a:r>
            <a:r>
              <a:rPr lang="es-PE" sz="1100" dirty="0">
                <a:solidFill>
                  <a:srgbClr val="000000"/>
                </a:solidFill>
                <a:latin typeface="Franklin Gothic Medium Cond" panose="020B0606030402020204" pitchFamily="34" charset="0"/>
              </a:rPr>
              <a:t> como medida preventiva.</a:t>
            </a:r>
          </a:p>
          <a:p>
            <a:pPr algn="just"/>
            <a:r>
              <a:rPr lang="es-PE" sz="1100" dirty="0">
                <a:solidFill>
                  <a:srgbClr val="000000"/>
                </a:solidFill>
                <a:latin typeface="Franklin Gothic Medium Cond" panose="020B0606030402020204" pitchFamily="34" charset="0"/>
              </a:rPr>
              <a:t> </a:t>
            </a:r>
            <a:r>
              <a:rPr lang="es-PE" sz="1100" dirty="0">
                <a:solidFill>
                  <a:srgbClr val="0033CC"/>
                </a:solidFill>
                <a:latin typeface="Franklin Gothic Medium Cond" panose="020B0606030402020204" pitchFamily="34" charset="0"/>
              </a:rPr>
              <a:t>Para los niños de 5 a 6 años se administrará la vacuna </a:t>
            </a:r>
            <a:r>
              <a:rPr lang="es-PE" sz="1100" dirty="0" err="1">
                <a:solidFill>
                  <a:srgbClr val="0033CC"/>
                </a:solidFill>
                <a:latin typeface="Franklin Gothic Medium Cond" panose="020B0606030402020204" pitchFamily="34" charset="0"/>
              </a:rPr>
              <a:t>dT</a:t>
            </a:r>
            <a:r>
              <a:rPr lang="es-PE" sz="1100" dirty="0">
                <a:solidFill>
                  <a:srgbClr val="0033CC"/>
                </a:solidFill>
                <a:latin typeface="Franklin Gothic Medium Cond" panose="020B0606030402020204" pitchFamily="34" charset="0"/>
              </a:rPr>
              <a:t> pediátrica (90702) y los niños de 7 años a más recibirán la vacuna </a:t>
            </a:r>
            <a:r>
              <a:rPr lang="es-PE" sz="1100" dirty="0" err="1">
                <a:solidFill>
                  <a:srgbClr val="0033CC"/>
                </a:solidFill>
                <a:latin typeface="Franklin Gothic Medium Cond" panose="020B0606030402020204" pitchFamily="34" charset="0"/>
              </a:rPr>
              <a:t>dT</a:t>
            </a:r>
            <a:r>
              <a:rPr lang="es-PE" sz="1100" dirty="0">
                <a:solidFill>
                  <a:srgbClr val="0033CC"/>
                </a:solidFill>
                <a:latin typeface="Franklin Gothic Medium Cond" panose="020B0606030402020204" pitchFamily="34" charset="0"/>
              </a:rPr>
              <a:t> para adultos (90714). </a:t>
            </a:r>
          </a:p>
        </p:txBody>
      </p:sp>
      <p:pic>
        <p:nvPicPr>
          <p:cNvPr id="14" name="Imagen 13">
            <a:extLst>
              <a:ext uri="{FF2B5EF4-FFF2-40B4-BE49-F238E27FC236}">
                <a16:creationId xmlns:a16="http://schemas.microsoft.com/office/drawing/2014/main" id="{E0F84A7E-39EB-48CB-8996-42B39297CF96}"/>
              </a:ext>
            </a:extLst>
          </p:cNvPr>
          <p:cNvPicPr>
            <a:picLocks noChangeAspect="1"/>
          </p:cNvPicPr>
          <p:nvPr/>
        </p:nvPicPr>
        <p:blipFill>
          <a:blip r:embed="rId4"/>
          <a:stretch>
            <a:fillRect/>
          </a:stretch>
        </p:blipFill>
        <p:spPr>
          <a:xfrm>
            <a:off x="342900" y="784173"/>
            <a:ext cx="8457314" cy="958508"/>
          </a:xfrm>
          <a:prstGeom prst="rect">
            <a:avLst/>
          </a:prstGeom>
        </p:spPr>
      </p:pic>
    </p:spTree>
    <p:extLst>
      <p:ext uri="{BB962C8B-B14F-4D97-AF65-F5344CB8AC3E}">
        <p14:creationId xmlns:p14="http://schemas.microsoft.com/office/powerpoint/2010/main" val="988841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2730" y="390018"/>
            <a:ext cx="8431305" cy="769441"/>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En 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Vacunación </a:t>
            </a:r>
            <a:r>
              <a:rPr lang="es-PE" sz="1100" dirty="0" err="1">
                <a:solidFill>
                  <a:srgbClr val="000000"/>
                </a:solidFill>
                <a:latin typeface="Franklin Gothic Medium Cond" panose="020B0606030402020204" pitchFamily="34" charset="0"/>
              </a:rPr>
              <a:t>Diftotetánica</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dT</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el número de dosis 1, 2 </a:t>
            </a:r>
            <a:r>
              <a:rPr lang="es-PE" sz="1100" dirty="0" err="1">
                <a:solidFill>
                  <a:srgbClr val="000000"/>
                </a:solidFill>
                <a:latin typeface="Franklin Gothic Medium Cond" panose="020B0606030402020204" pitchFamily="34" charset="0"/>
              </a:rPr>
              <a:t>ó</a:t>
            </a:r>
            <a:r>
              <a:rPr lang="es-PE" sz="1100" dirty="0">
                <a:solidFill>
                  <a:srgbClr val="000000"/>
                </a:solidFill>
                <a:latin typeface="Franklin Gothic Medium Cond" panose="020B0606030402020204" pitchFamily="34" charset="0"/>
              </a:rPr>
              <a:t> 3… según corresponda</a:t>
            </a:r>
          </a:p>
          <a:p>
            <a:pPr algn="just"/>
            <a:r>
              <a:rPr lang="es-PE" sz="1100" dirty="0">
                <a:solidFill>
                  <a:srgbClr val="333333"/>
                </a:solidFill>
                <a:latin typeface="Franklin Gothic Medium Cond" panose="020B0606030402020204" pitchFamily="34" charset="0"/>
              </a:rPr>
              <a:t>Ejemplo de niñas/niños de 5 a 6 años vacunadas con </a:t>
            </a:r>
            <a:r>
              <a:rPr lang="es-PE" sz="1100" dirty="0" err="1">
                <a:solidFill>
                  <a:srgbClr val="333333"/>
                </a:solidFill>
                <a:latin typeface="Franklin Gothic Medium Cond" panose="020B0606030402020204" pitchFamily="34" charset="0"/>
              </a:rPr>
              <a:t>dT</a:t>
            </a:r>
            <a:r>
              <a:rPr lang="es-PE" sz="1100" dirty="0">
                <a:solidFill>
                  <a:srgbClr val="333333"/>
                </a:solidFill>
                <a:latin typeface="Franklin Gothic Medium Cond" panose="020B0606030402020204" pitchFamily="34" charset="0"/>
              </a:rPr>
              <a:t> pediátrica </a:t>
            </a:r>
            <a:endParaRPr lang="es-PE" sz="1100" dirty="0">
              <a:latin typeface="Franklin Gothic Medium Cond" panose="020B0606030402020204" pitchFamily="34" charset="0"/>
            </a:endParaRPr>
          </a:p>
        </p:txBody>
      </p:sp>
      <p:sp>
        <p:nvSpPr>
          <p:cNvPr id="3" name="Rectángulo 2"/>
          <p:cNvSpPr/>
          <p:nvPr/>
        </p:nvSpPr>
        <p:spPr>
          <a:xfrm>
            <a:off x="322729" y="2117987"/>
            <a:ext cx="8431305" cy="261610"/>
          </a:xfrm>
          <a:prstGeom prst="rect">
            <a:avLst/>
          </a:prstGeom>
        </p:spPr>
        <p:txBody>
          <a:bodyPr wrap="square">
            <a:spAutoFit/>
          </a:bodyPr>
          <a:lstStyle/>
          <a:p>
            <a:r>
              <a:rPr lang="es-PE" sz="1100" dirty="0">
                <a:solidFill>
                  <a:srgbClr val="0033CC"/>
                </a:solidFill>
                <a:latin typeface="Franklin Gothic Medium Cond" panose="020B0606030402020204" pitchFamily="34" charset="0"/>
              </a:rPr>
              <a:t>Ejemplo de niñas/niños de 7 años a más vacunadas con </a:t>
            </a:r>
            <a:r>
              <a:rPr lang="es-PE" sz="1100" dirty="0" err="1">
                <a:solidFill>
                  <a:srgbClr val="0033CC"/>
                </a:solidFill>
                <a:latin typeface="Franklin Gothic Medium Cond" panose="020B0606030402020204" pitchFamily="34" charset="0"/>
              </a:rPr>
              <a:t>dT</a:t>
            </a:r>
            <a:r>
              <a:rPr lang="es-PE" sz="1100" dirty="0">
                <a:solidFill>
                  <a:srgbClr val="0033CC"/>
                </a:solidFill>
                <a:latin typeface="Franklin Gothic Medium Cond" panose="020B0606030402020204" pitchFamily="34" charset="0"/>
              </a:rPr>
              <a:t> Adulto </a:t>
            </a:r>
          </a:p>
        </p:txBody>
      </p:sp>
      <p:sp>
        <p:nvSpPr>
          <p:cNvPr id="4" name="Rectángulo 3"/>
          <p:cNvSpPr/>
          <p:nvPr/>
        </p:nvSpPr>
        <p:spPr>
          <a:xfrm>
            <a:off x="322728" y="3326640"/>
            <a:ext cx="8431305" cy="1107996"/>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VACUNACIÓN CON VACUNA DTPA EN GESTANTES </a:t>
            </a:r>
          </a:p>
          <a:p>
            <a:pPr algn="just"/>
            <a:r>
              <a:rPr lang="es-PE" sz="1100" dirty="0">
                <a:solidFill>
                  <a:srgbClr val="000000"/>
                </a:solidFill>
                <a:latin typeface="Franklin Gothic Medium Cond" panose="020B0606030402020204" pitchFamily="34" charset="0"/>
              </a:rPr>
              <a:t>En el esquema actual de vacunación se establece la administración de una dosis de vacuna contra el tétanos, difteria y tos ferina con componente </a:t>
            </a:r>
            <a:r>
              <a:rPr lang="es-PE" sz="1100" dirty="0" err="1">
                <a:solidFill>
                  <a:srgbClr val="000000"/>
                </a:solidFill>
                <a:latin typeface="Franklin Gothic Medium Cond" panose="020B0606030402020204" pitchFamily="34" charset="0"/>
              </a:rPr>
              <a:t>acelular</a:t>
            </a:r>
            <a:r>
              <a:rPr lang="es-PE" sz="1100" dirty="0">
                <a:solidFill>
                  <a:srgbClr val="000000"/>
                </a:solidFill>
                <a:latin typeface="Franklin Gothic Medium Cond" panose="020B0606030402020204" pitchFamily="34" charset="0"/>
              </a:rPr>
              <a:t> purificado (</a:t>
            </a:r>
            <a:r>
              <a:rPr lang="es-PE" sz="1100" dirty="0" err="1">
                <a:solidFill>
                  <a:srgbClr val="000000"/>
                </a:solidFill>
                <a:latin typeface="Franklin Gothic Medium Cond" panose="020B0606030402020204" pitchFamily="34" charset="0"/>
              </a:rPr>
              <a:t>dTpa</a:t>
            </a:r>
            <a:r>
              <a:rPr lang="es-PE" sz="1100" dirty="0">
                <a:solidFill>
                  <a:srgbClr val="000000"/>
                </a:solidFill>
                <a:latin typeface="Franklin Gothic Medium Cond" panose="020B0606030402020204" pitchFamily="34" charset="0"/>
              </a:rPr>
              <a:t>) durante cada embarazo entre la semana 27 y 36 de gestación. </a:t>
            </a:r>
          </a:p>
          <a:p>
            <a:pPr algn="just"/>
            <a:r>
              <a:rPr lang="es-PE" sz="1100" dirty="0">
                <a:solidFill>
                  <a:srgbClr val="000000"/>
                </a:solidFill>
                <a:latin typeface="Franklin Gothic Medium Cond" panose="020B0606030402020204" pitchFamily="34" charset="0"/>
              </a:rPr>
              <a:t>En 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Vacunación para tétanos, toxoide diftérico y </a:t>
            </a:r>
            <a:r>
              <a:rPr lang="es-PE" sz="1100" dirty="0" err="1">
                <a:solidFill>
                  <a:srgbClr val="000000"/>
                </a:solidFill>
                <a:latin typeface="Franklin Gothic Medium Cond" panose="020B0606030402020204" pitchFamily="34" charset="0"/>
              </a:rPr>
              <a:t>pertusis</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acelular</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dTpa</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por ser dosis única colocar G (Gestante) </a:t>
            </a:r>
            <a:endParaRPr lang="es-PE" sz="1100" dirty="0">
              <a:latin typeface="Franklin Gothic Medium Cond" panose="020B0606030402020204" pitchFamily="34" charset="0"/>
            </a:endParaRPr>
          </a:p>
        </p:txBody>
      </p:sp>
      <p:pic>
        <p:nvPicPr>
          <p:cNvPr id="6" name="Imagen 5">
            <a:extLst>
              <a:ext uri="{FF2B5EF4-FFF2-40B4-BE49-F238E27FC236}">
                <a16:creationId xmlns:a16="http://schemas.microsoft.com/office/drawing/2014/main" id="{B8B5CFD5-18A2-4053-8BEE-22C1476DB02D}"/>
              </a:ext>
            </a:extLst>
          </p:cNvPr>
          <p:cNvPicPr>
            <a:picLocks noChangeAspect="1"/>
          </p:cNvPicPr>
          <p:nvPr/>
        </p:nvPicPr>
        <p:blipFill>
          <a:blip r:embed="rId2"/>
          <a:stretch>
            <a:fillRect/>
          </a:stretch>
        </p:blipFill>
        <p:spPr>
          <a:xfrm>
            <a:off x="322728" y="1159459"/>
            <a:ext cx="8498542" cy="958508"/>
          </a:xfrm>
          <a:prstGeom prst="rect">
            <a:avLst/>
          </a:prstGeom>
        </p:spPr>
      </p:pic>
      <p:pic>
        <p:nvPicPr>
          <p:cNvPr id="9" name="Imagen 8">
            <a:extLst>
              <a:ext uri="{FF2B5EF4-FFF2-40B4-BE49-F238E27FC236}">
                <a16:creationId xmlns:a16="http://schemas.microsoft.com/office/drawing/2014/main" id="{4013F6CF-1771-47E9-9AA5-5F45C125A423}"/>
              </a:ext>
            </a:extLst>
          </p:cNvPr>
          <p:cNvPicPr>
            <a:picLocks noChangeAspect="1"/>
          </p:cNvPicPr>
          <p:nvPr/>
        </p:nvPicPr>
        <p:blipFill>
          <a:blip r:embed="rId3"/>
          <a:stretch>
            <a:fillRect/>
          </a:stretch>
        </p:blipFill>
        <p:spPr>
          <a:xfrm>
            <a:off x="322728" y="2379597"/>
            <a:ext cx="8498542" cy="958508"/>
          </a:xfrm>
          <a:prstGeom prst="rect">
            <a:avLst/>
          </a:prstGeom>
        </p:spPr>
      </p:pic>
      <p:pic>
        <p:nvPicPr>
          <p:cNvPr id="10" name="Imagen 9">
            <a:extLst>
              <a:ext uri="{FF2B5EF4-FFF2-40B4-BE49-F238E27FC236}">
                <a16:creationId xmlns:a16="http://schemas.microsoft.com/office/drawing/2014/main" id="{B8E2B596-D82A-4405-B2FD-0D566C55EF45}"/>
              </a:ext>
            </a:extLst>
          </p:cNvPr>
          <p:cNvPicPr>
            <a:picLocks noChangeAspect="1"/>
          </p:cNvPicPr>
          <p:nvPr/>
        </p:nvPicPr>
        <p:blipFill>
          <a:blip r:embed="rId4"/>
          <a:stretch>
            <a:fillRect/>
          </a:stretch>
        </p:blipFill>
        <p:spPr>
          <a:xfrm>
            <a:off x="322728" y="4423171"/>
            <a:ext cx="8498542" cy="958508"/>
          </a:xfrm>
          <a:prstGeom prst="rect">
            <a:avLst/>
          </a:prstGeom>
        </p:spPr>
      </p:pic>
      <p:sp>
        <p:nvSpPr>
          <p:cNvPr id="11" name="Rectángulo 10">
            <a:extLst>
              <a:ext uri="{FF2B5EF4-FFF2-40B4-BE49-F238E27FC236}">
                <a16:creationId xmlns:a16="http://schemas.microsoft.com/office/drawing/2014/main" id="{9ED041D9-7BB1-4922-8E11-93E70AA41BC4}"/>
              </a:ext>
            </a:extLst>
          </p:cNvPr>
          <p:cNvSpPr/>
          <p:nvPr/>
        </p:nvSpPr>
        <p:spPr>
          <a:xfrm>
            <a:off x="322728" y="5381679"/>
            <a:ext cx="8323729" cy="110799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VACUNACIÓN CONTRA NEUMOCOCO EN MAYORES DE 60 AÑOS</a:t>
            </a:r>
          </a:p>
          <a:p>
            <a:pPr algn="just"/>
            <a:r>
              <a:rPr lang="es-PE" sz="1100" dirty="0">
                <a:solidFill>
                  <a:srgbClr val="000000"/>
                </a:solidFill>
                <a:latin typeface="Franklin Gothic Medium Cond" panose="020B0606030402020204" pitchFamily="34" charset="0"/>
              </a:rPr>
              <a:t> La NTS N° 141 - MINSA/2018/DGIESP (R.M. 719-2018-MINSA) establece que: </a:t>
            </a:r>
          </a:p>
          <a:p>
            <a:pPr algn="just"/>
            <a:r>
              <a:rPr lang="es-PE" sz="1100" dirty="0">
                <a:solidFill>
                  <a:srgbClr val="000000"/>
                </a:solidFill>
                <a:latin typeface="Franklin Gothic Medium Cond" panose="020B0606030402020204" pitchFamily="34" charset="0"/>
              </a:rPr>
              <a:t>“Se administre una dosis de la vacuna que previene las infecciones invasivas graves, de los serotipos más comunes de Estreptococos </a:t>
            </a:r>
            <a:r>
              <a:rPr lang="es-PE" sz="1100" dirty="0" err="1">
                <a:solidFill>
                  <a:srgbClr val="000000"/>
                </a:solidFill>
                <a:latin typeface="Franklin Gothic Medium Cond" panose="020B0606030402020204" pitchFamily="34" charset="0"/>
              </a:rPr>
              <a:t>pneumoniae</a:t>
            </a:r>
            <a:r>
              <a:rPr lang="es-PE" sz="1100" dirty="0">
                <a:solidFill>
                  <a:srgbClr val="000000"/>
                </a:solidFill>
                <a:latin typeface="Franklin Gothic Medium Cond" panose="020B0606030402020204" pitchFamily="34" charset="0"/>
              </a:rPr>
              <a:t> o neumococo a todos las personas a partir de los 60 años”</a:t>
            </a:r>
          </a:p>
          <a:p>
            <a:pPr algn="just"/>
            <a:r>
              <a:rPr lang="es-PE" sz="1100" dirty="0">
                <a:solidFill>
                  <a:srgbClr val="000000"/>
                </a:solidFill>
                <a:latin typeface="Franklin Gothic Medium Cond" panose="020B0606030402020204" pitchFamily="34" charset="0"/>
              </a:rPr>
              <a:t> En el 1º casillero Vacunación </a:t>
            </a:r>
            <a:r>
              <a:rPr lang="es-PE" sz="1100" dirty="0" err="1">
                <a:solidFill>
                  <a:srgbClr val="000000"/>
                </a:solidFill>
                <a:latin typeface="Franklin Gothic Medium Cond" panose="020B0606030402020204" pitchFamily="34" charset="0"/>
              </a:rPr>
              <a:t>Antineumocócica</a:t>
            </a:r>
            <a:r>
              <a:rPr lang="es-PE" sz="1100" dirty="0">
                <a:solidFill>
                  <a:srgbClr val="000000"/>
                </a:solidFill>
                <a:latin typeface="Franklin Gothic Medium Cond" panose="020B0606030402020204" pitchFamily="34" charset="0"/>
              </a:rPr>
              <a:t>  </a:t>
            </a:r>
          </a:p>
          <a:p>
            <a:pPr algn="just"/>
            <a:r>
              <a:rPr lang="es-PE" sz="1100" dirty="0">
                <a:solidFill>
                  <a:srgbClr val="333333"/>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se deja en BLANCO (por ser dosis única para la edad)</a:t>
            </a:r>
            <a:r>
              <a:rPr lang="es-PE" sz="1100" dirty="0">
                <a:solidFill>
                  <a:srgbClr val="333333"/>
                </a:solidFill>
                <a:latin typeface="Franklin Gothic Medium Cond" panose="020B0606030402020204" pitchFamily="34" charset="0"/>
              </a:rPr>
              <a:t>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555443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03409" y="1216820"/>
            <a:ext cx="8323729" cy="550920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VACUNACIÓN CONTRA LA INFLUENZA EN GRUPOS DE RIESGO (MAYORES DE 10 AÑOS)  </a:t>
            </a:r>
          </a:p>
          <a:p>
            <a:pPr algn="just"/>
            <a:r>
              <a:rPr lang="es-PE" sz="1100" dirty="0">
                <a:solidFill>
                  <a:srgbClr val="000000"/>
                </a:solidFill>
                <a:latin typeface="Franklin Gothic Medium Cond" panose="020B0606030402020204" pitchFamily="34" charset="0"/>
              </a:rPr>
              <a:t>La NTS N° 141 - MINSA/2018/DGIESP (R.M. 719-2018-MINSA) establece que: </a:t>
            </a:r>
          </a:p>
          <a:p>
            <a:pPr algn="just"/>
            <a:r>
              <a:rPr lang="es-PE" sz="1100" dirty="0">
                <a:solidFill>
                  <a:srgbClr val="000000"/>
                </a:solidFill>
                <a:latin typeface="Franklin Gothic Medium Cond" panose="020B0606030402020204" pitchFamily="34" charset="0"/>
              </a:rPr>
              <a:t>“La administración de la vacuna contra influenza en el ámbito nacional comprende los siguientes grupos de personas: </a:t>
            </a:r>
          </a:p>
          <a:p>
            <a:pPr algn="just"/>
            <a:r>
              <a:rPr lang="es-PE" sz="1100" dirty="0">
                <a:solidFill>
                  <a:srgbClr val="C00000"/>
                </a:solidFill>
                <a:latin typeface="Franklin Gothic Medium Cond" panose="020B0606030402020204" pitchFamily="34" charset="0"/>
              </a:rPr>
              <a:t>a) Embarazadas o puérperas </a:t>
            </a:r>
          </a:p>
          <a:p>
            <a:pPr algn="just"/>
            <a:r>
              <a:rPr lang="es-PE" sz="1100" dirty="0">
                <a:solidFill>
                  <a:srgbClr val="000000"/>
                </a:solidFill>
                <a:latin typeface="Franklin Gothic Medium Cond" panose="020B0606030402020204" pitchFamily="34" charset="0"/>
              </a:rPr>
              <a:t>Presentan alto riesgo de severas complicaciones y muerte. Este riesgo es exacerbado con la presencia de comorbilidades. La transferencia de anticuerpos al recién nacido por la madre vacunada durante el embarazo, le brindarían protección durante los primeros 6 meses de vida. La indicación de vacunación incluye: </a:t>
            </a:r>
          </a:p>
          <a:p>
            <a:pPr algn="just"/>
            <a:r>
              <a:rPr lang="es-PE" sz="1100" dirty="0">
                <a:solidFill>
                  <a:srgbClr val="C00000"/>
                </a:solidFill>
                <a:latin typeface="Franklin Gothic Medium Cond" panose="020B0606030402020204" pitchFamily="34" charset="0"/>
              </a:rPr>
              <a:t>A.1.- Embarazadas</a:t>
            </a:r>
            <a:r>
              <a:rPr lang="es-PE" sz="1100" dirty="0">
                <a:solidFill>
                  <a:srgbClr val="000000"/>
                </a:solidFill>
                <a:latin typeface="Franklin Gothic Medium Cond" panose="020B0606030402020204" pitchFamily="34" charset="0"/>
              </a:rPr>
              <a:t>: Una dosis a partir del 4to mes de la gestación por vía intramuscular. </a:t>
            </a:r>
          </a:p>
          <a:p>
            <a:pPr algn="just"/>
            <a:r>
              <a:rPr lang="es-PE" sz="1100" dirty="0">
                <a:solidFill>
                  <a:srgbClr val="C00000"/>
                </a:solidFill>
                <a:latin typeface="Franklin Gothic Medium Cond" panose="020B0606030402020204" pitchFamily="34" charset="0"/>
              </a:rPr>
              <a:t>A.2.- Puérperas </a:t>
            </a:r>
            <a:r>
              <a:rPr lang="es-PE" sz="1100" dirty="0">
                <a:solidFill>
                  <a:srgbClr val="000000"/>
                </a:solidFill>
                <a:latin typeface="Franklin Gothic Medium Cond" panose="020B0606030402020204" pitchFamily="34" charset="0"/>
              </a:rPr>
              <a:t>con niños menores de 6 meses de vida, que no fueron vacunadas en el periodo de gestación, se administrara una dosis por vía intramuscular en el tercio medio de </a:t>
            </a:r>
            <a:r>
              <a:rPr lang="es-PE" sz="1100" dirty="0" err="1">
                <a:solidFill>
                  <a:srgbClr val="000000"/>
                </a:solidFill>
                <a:latin typeface="Franklin Gothic Medium Cond" panose="020B0606030402020204" pitchFamily="34" charset="0"/>
              </a:rPr>
              <a:t>Ia</a:t>
            </a:r>
            <a:r>
              <a:rPr lang="es-PE" sz="1100" dirty="0">
                <a:solidFill>
                  <a:srgbClr val="000000"/>
                </a:solidFill>
                <a:latin typeface="Franklin Gothic Medium Cond" panose="020B0606030402020204" pitchFamily="34" charset="0"/>
              </a:rPr>
              <a:t> región </a:t>
            </a:r>
            <a:r>
              <a:rPr lang="es-PE" sz="1100" dirty="0" err="1">
                <a:solidFill>
                  <a:srgbClr val="000000"/>
                </a:solidFill>
                <a:latin typeface="Franklin Gothic Medium Cond" panose="020B0606030402020204" pitchFamily="34" charset="0"/>
              </a:rPr>
              <a:t>deltoidea</a:t>
            </a:r>
            <a:r>
              <a:rPr lang="es-PE" sz="1100" dirty="0">
                <a:solidFill>
                  <a:srgbClr val="000000"/>
                </a:solidFill>
                <a:latin typeface="Franklin Gothic Medium Cond" panose="020B0606030402020204" pitchFamily="34" charset="0"/>
              </a:rPr>
              <a:t>.” </a:t>
            </a:r>
          </a:p>
          <a:p>
            <a:pPr algn="just"/>
            <a:r>
              <a:rPr lang="es-PE" sz="1100" dirty="0">
                <a:solidFill>
                  <a:srgbClr val="C00000"/>
                </a:solidFill>
                <a:latin typeface="Franklin Gothic Medium Cond" panose="020B0606030402020204" pitchFamily="34" charset="0"/>
              </a:rPr>
              <a:t>b) Los trabajadores de salud </a:t>
            </a:r>
          </a:p>
          <a:p>
            <a:pPr algn="just"/>
            <a:r>
              <a:rPr lang="es-PE" sz="1100" dirty="0">
                <a:latin typeface="Franklin Gothic Medium Cond" panose="020B0606030402020204" pitchFamily="34" charset="0"/>
              </a:rPr>
              <a:t>Los trabajadores de salud que tienen contacto directo con el paciente, personal de apoyo con el paciente en sus instalaciones médicas, incluido el personal de apoyo en unidades críticas, tienen un riesgo adicional para la Influenza en comparación con la población general. </a:t>
            </a:r>
          </a:p>
          <a:p>
            <a:pPr algn="just"/>
            <a:r>
              <a:rPr lang="es-PE" sz="1100" dirty="0">
                <a:solidFill>
                  <a:srgbClr val="C00000"/>
                </a:solidFill>
                <a:latin typeface="Franklin Gothic Medium Cond" panose="020B0606030402020204" pitchFamily="34" charset="0"/>
              </a:rPr>
              <a:t>c) Adultos mayores (de 60 años a más) </a:t>
            </a:r>
          </a:p>
          <a:p>
            <a:pPr algn="just"/>
            <a:r>
              <a:rPr lang="es-PE" sz="1100" dirty="0">
                <a:latin typeface="Franklin Gothic Medium Cond" panose="020B0606030402020204" pitchFamily="34" charset="0"/>
              </a:rPr>
              <a:t>Tienen mayor riesgo de enfermedad severa y mortalidad asociada con la Influenza, la vacuna se aplica de la siguiente forma: La dosis es de 0.5 cc y se administra una sola dosis por vía intramuscular en el tercio medio de la región </a:t>
            </a:r>
            <a:r>
              <a:rPr lang="es-PE" sz="1100" dirty="0" err="1">
                <a:latin typeface="Franklin Gothic Medium Cond" panose="020B0606030402020204" pitchFamily="34" charset="0"/>
              </a:rPr>
              <a:t>deltoidea</a:t>
            </a:r>
            <a:r>
              <a:rPr lang="es-PE" sz="1100" dirty="0">
                <a:latin typeface="Franklin Gothic Medium Cond" panose="020B0606030402020204" pitchFamily="34" charset="0"/>
              </a:rPr>
              <a:t> al primer contacto con el establecimiento de salud. </a:t>
            </a:r>
          </a:p>
          <a:p>
            <a:pPr algn="just"/>
            <a:r>
              <a:rPr lang="es-PE" sz="1100" dirty="0">
                <a:solidFill>
                  <a:srgbClr val="C00000"/>
                </a:solidFill>
                <a:latin typeface="Franklin Gothic Medium Cond" panose="020B0606030402020204" pitchFamily="34" charset="0"/>
              </a:rPr>
              <a:t>d) Personas con comorbilidad (enfermedades crónicas</a:t>
            </a:r>
            <a:r>
              <a:rPr lang="es-PE" sz="1100" dirty="0">
                <a:latin typeface="Franklin Gothic Medium Cond" panose="020B0606030402020204" pitchFamily="34" charset="0"/>
              </a:rPr>
              <a:t>) </a:t>
            </a:r>
          </a:p>
          <a:p>
            <a:pPr algn="just"/>
            <a:r>
              <a:rPr lang="es-PE" sz="1100" dirty="0">
                <a:latin typeface="Franklin Gothic Medium Cond" panose="020B0606030402020204" pitchFamily="34" charset="0"/>
              </a:rPr>
              <a:t>Comprende población de: Niños desde los 2 años hasta adultos de 59 años 11 meses 29 días, a los que se administra: </a:t>
            </a:r>
          </a:p>
          <a:p>
            <a:pPr algn="just"/>
            <a:r>
              <a:rPr lang="es-PE" sz="1100" dirty="0">
                <a:latin typeface="Franklin Gothic Medium Cond" panose="020B0606030402020204" pitchFamily="34" charset="0"/>
              </a:rPr>
              <a:t> Niños de 2 a 2 años 11 meses y 29 días: Una dosis de 0,25 cc por vía intramuscular, cara antero lateral externa del muslo con jeringa descartable y aguja retráctil de 1 cc y aguja 25 G x 1". </a:t>
            </a:r>
          </a:p>
          <a:p>
            <a:pPr lvl="0" algn="just"/>
            <a:r>
              <a:rPr lang="es-PE" sz="1100" dirty="0">
                <a:solidFill>
                  <a:srgbClr val="000000"/>
                </a:solidFill>
                <a:latin typeface="Franklin Gothic Medium Cond" panose="020B0606030402020204" pitchFamily="34" charset="0"/>
              </a:rPr>
              <a:t> Niños de 3 años a personas de 59 años: Una dosis de 0.5 </a:t>
            </a:r>
            <a:r>
              <a:rPr lang="es-PE" sz="1100" dirty="0" err="1">
                <a:solidFill>
                  <a:srgbClr val="000000"/>
                </a:solidFill>
                <a:latin typeface="Franklin Gothic Medium Cond" panose="020B0606030402020204" pitchFamily="34" charset="0"/>
              </a:rPr>
              <a:t>cc</a:t>
            </a:r>
            <a:r>
              <a:rPr lang="es-PE" sz="1100" dirty="0">
                <a:solidFill>
                  <a:srgbClr val="000000"/>
                </a:solidFill>
                <a:latin typeface="Franklin Gothic Medium Cond" panose="020B0606030402020204" pitchFamily="34" charset="0"/>
              </a:rPr>
              <a:t> por vía intramuscular, en el músculo deltoides con jeringa descartable y aguja retráctil de 1 </a:t>
            </a:r>
            <a:r>
              <a:rPr lang="es-PE" sz="1100" dirty="0" err="1">
                <a:solidFill>
                  <a:srgbClr val="000000"/>
                </a:solidFill>
                <a:latin typeface="Franklin Gothic Medium Cond" panose="020B0606030402020204" pitchFamily="34" charset="0"/>
              </a:rPr>
              <a:t>cc</a:t>
            </a:r>
            <a:r>
              <a:rPr lang="es-PE" sz="1100" dirty="0">
                <a:solidFill>
                  <a:srgbClr val="000000"/>
                </a:solidFill>
                <a:latin typeface="Franklin Gothic Medium Cond" panose="020B0606030402020204" pitchFamily="34" charset="0"/>
              </a:rPr>
              <a:t> y aguja 25 G x 1". </a:t>
            </a:r>
          </a:p>
          <a:p>
            <a:pPr algn="just"/>
            <a:r>
              <a:rPr lang="es-PE" sz="1100" dirty="0">
                <a:latin typeface="Franklin Gothic Medium Cond" panose="020B0606030402020204" pitchFamily="34" charset="0"/>
              </a:rPr>
              <a:t>Para estas personas con comorbilidad, se consideran entre las principales: </a:t>
            </a:r>
          </a:p>
          <a:p>
            <a:pPr algn="just"/>
            <a:r>
              <a:rPr lang="es-PE" sz="1100" dirty="0">
                <a:latin typeface="Franklin Gothic Medium Cond" panose="020B0606030402020204" pitchFamily="34" charset="0"/>
              </a:rPr>
              <a:t> Enfermedades respiratorias: Asma, EPOC. </a:t>
            </a:r>
          </a:p>
          <a:p>
            <a:pPr algn="just"/>
            <a:r>
              <a:rPr lang="es-PE" sz="1100" dirty="0">
                <a:latin typeface="Franklin Gothic Medium Cond" panose="020B0606030402020204" pitchFamily="34" charset="0"/>
              </a:rPr>
              <a:t> Enfermedades cardíacas: Insuficiencia cardiaca, enfermedad coronaria, </a:t>
            </a:r>
          </a:p>
          <a:p>
            <a:pPr algn="just"/>
            <a:r>
              <a:rPr lang="es-PE" sz="1100" dirty="0">
                <a:latin typeface="Franklin Gothic Medium Cond" panose="020B0606030402020204" pitchFamily="34" charset="0"/>
              </a:rPr>
              <a:t> Cardiopatías congénitas. </a:t>
            </a:r>
          </a:p>
          <a:p>
            <a:pPr algn="just"/>
            <a:r>
              <a:rPr lang="es-PE" sz="1100" dirty="0">
                <a:latin typeface="Franklin Gothic Medium Cond" panose="020B0606030402020204" pitchFamily="34" charset="0"/>
              </a:rPr>
              <a:t> Inmunodeficiencias congénitas o adquiridas (no </a:t>
            </a:r>
            <a:r>
              <a:rPr lang="es-PE" sz="1100" dirty="0" err="1">
                <a:latin typeface="Franklin Gothic Medium Cond" panose="020B0606030402020204" pitchFamily="34" charset="0"/>
              </a:rPr>
              <a:t>hemato</a:t>
            </a:r>
            <a:r>
              <a:rPr lang="es-PE" sz="1100" dirty="0">
                <a:latin typeface="Franklin Gothic Medium Cond" panose="020B0606030402020204" pitchFamily="34" charset="0"/>
              </a:rPr>
              <a:t>-oncológica) </a:t>
            </a:r>
          </a:p>
          <a:p>
            <a:pPr algn="just"/>
            <a:r>
              <a:rPr lang="es-PE" sz="1100" dirty="0">
                <a:latin typeface="Franklin Gothic Medium Cond" panose="020B0606030402020204" pitchFamily="34" charset="0"/>
              </a:rPr>
              <a:t> Pacientes oncohematológicos y trasplantados </a:t>
            </a:r>
          </a:p>
          <a:p>
            <a:pPr algn="just"/>
            <a:r>
              <a:rPr lang="pt-BR" sz="1100" dirty="0">
                <a:latin typeface="Franklin Gothic Medium Cond" panose="020B0606030402020204" pitchFamily="34" charset="0"/>
              </a:rPr>
              <a:t> Estados médicos crónicos: </a:t>
            </a:r>
            <a:r>
              <a:rPr lang="pt-BR" sz="1100" dirty="0" err="1">
                <a:latin typeface="Franklin Gothic Medium Cond" panose="020B0606030402020204" pitchFamily="34" charset="0"/>
              </a:rPr>
              <a:t>Obesidad</a:t>
            </a:r>
            <a:r>
              <a:rPr lang="pt-BR" sz="1100" dirty="0">
                <a:latin typeface="Franklin Gothic Medium Cond" panose="020B0606030402020204" pitchFamily="34" charset="0"/>
              </a:rPr>
              <a:t> mórbida, diabetes, </a:t>
            </a:r>
            <a:r>
              <a:rPr lang="pt-BR" sz="1100" dirty="0" err="1">
                <a:latin typeface="Franklin Gothic Medium Cond" panose="020B0606030402020204" pitchFamily="34" charset="0"/>
              </a:rPr>
              <a:t>insuficiencia</a:t>
            </a:r>
            <a:r>
              <a:rPr lang="pt-BR" sz="1100" dirty="0">
                <a:latin typeface="Franklin Gothic Medium Cond" panose="020B0606030402020204" pitchFamily="34" charset="0"/>
              </a:rPr>
              <a:t> renal.”  </a:t>
            </a:r>
          </a:p>
          <a:p>
            <a:pPr algn="just"/>
            <a:r>
              <a:rPr lang="es-PE" sz="1100" dirty="0">
                <a:latin typeface="Franklin Gothic Medium Cond" panose="020B0606030402020204" pitchFamily="34" charset="0"/>
              </a:rPr>
              <a:t>Para identificar que el vacunado pertenece al grupo de riesgo como Mayores de 60 años, NO SERÁ NECESARIO REGISTRAR NINGÚN CAMPO LAB PARA INDICAR QUE ES DE RIESGO. </a:t>
            </a:r>
          </a:p>
          <a:p>
            <a:pPr algn="just"/>
            <a:r>
              <a:rPr lang="es-PE" sz="1100" dirty="0">
                <a:latin typeface="Franklin Gothic Medium Cond" panose="020B0606030402020204" pitchFamily="34" charset="0"/>
              </a:rPr>
              <a:t>El registro es el siguiente: </a:t>
            </a:r>
          </a:p>
          <a:p>
            <a:pPr algn="just"/>
            <a:endParaRPr lang="es-PE" sz="1100" dirty="0">
              <a:latin typeface="Franklin Gothic Medium Cond" panose="020B0606030402020204" pitchFamily="34" charset="0"/>
            </a:endParaRPr>
          </a:p>
        </p:txBody>
      </p:sp>
      <p:pic>
        <p:nvPicPr>
          <p:cNvPr id="4" name="Imagen 3">
            <a:extLst>
              <a:ext uri="{FF2B5EF4-FFF2-40B4-BE49-F238E27FC236}">
                <a16:creationId xmlns:a16="http://schemas.microsoft.com/office/drawing/2014/main" id="{B79543E8-064A-48BB-88B4-3B13241703A2}"/>
              </a:ext>
            </a:extLst>
          </p:cNvPr>
          <p:cNvPicPr>
            <a:picLocks noChangeAspect="1"/>
          </p:cNvPicPr>
          <p:nvPr/>
        </p:nvPicPr>
        <p:blipFill>
          <a:blip r:embed="rId2"/>
          <a:stretch>
            <a:fillRect/>
          </a:stretch>
        </p:blipFill>
        <p:spPr>
          <a:xfrm>
            <a:off x="403410" y="284190"/>
            <a:ext cx="8323729" cy="958508"/>
          </a:xfrm>
          <a:prstGeom prst="rect">
            <a:avLst/>
          </a:prstGeom>
        </p:spPr>
      </p:pic>
    </p:spTree>
    <p:extLst>
      <p:ext uri="{BB962C8B-B14F-4D97-AF65-F5344CB8AC3E}">
        <p14:creationId xmlns:p14="http://schemas.microsoft.com/office/powerpoint/2010/main" val="2554355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9622" y="205334"/>
            <a:ext cx="8364071" cy="1107996"/>
          </a:xfrm>
          <a:prstGeom prst="rect">
            <a:avLst/>
          </a:prstGeom>
        </p:spPr>
        <p:txBody>
          <a:bodyPr wrap="square">
            <a:spAutoFit/>
          </a:bodyPr>
          <a:lstStyle/>
          <a:p>
            <a:pPr algn="just"/>
            <a:r>
              <a:rPr lang="es-PE" sz="1100" dirty="0">
                <a:latin typeface="Franklin Gothic Medium Cond" panose="020B0606030402020204" pitchFamily="34" charset="0"/>
              </a:rPr>
              <a:t>En el ítem: Diagnóstico motivo de consulta y/o Actividad de Salud, anote: </a:t>
            </a:r>
          </a:p>
          <a:p>
            <a:pPr algn="just"/>
            <a:r>
              <a:rPr lang="es-PE" sz="1100" dirty="0">
                <a:latin typeface="Franklin Gothic Medium Cond" panose="020B0606030402020204" pitchFamily="34" charset="0"/>
              </a:rPr>
              <a:t> En el 1º casillero Vacunación contra la Influenza </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la sigla de acuerdo al grupo de riesgo: </a:t>
            </a:r>
          </a:p>
          <a:p>
            <a:pPr algn="just"/>
            <a:r>
              <a:rPr lang="es-PE" sz="1100" dirty="0">
                <a:latin typeface="Franklin Gothic Medium Cond" panose="020B0606030402020204" pitchFamily="34" charset="0"/>
              </a:rPr>
              <a:t>o [Dejar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en blanco] = Mayores de 60 años 		o ST = Personal de Salud (Trabajador de Salud)  </a:t>
            </a:r>
          </a:p>
          <a:p>
            <a:pPr algn="just"/>
            <a:r>
              <a:rPr lang="es-PE" sz="1100" dirty="0">
                <a:latin typeface="Franklin Gothic Medium Cond" panose="020B0606030402020204" pitchFamily="34" charset="0"/>
              </a:rPr>
              <a:t>o G = Gestantes 				o P = Puérpera  </a:t>
            </a:r>
          </a:p>
          <a:p>
            <a:pPr algn="just"/>
            <a:r>
              <a:rPr lang="es-PE" sz="1100" dirty="0">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VACUNACIÓN EN ADULTO MAYOR </a:t>
            </a:r>
          </a:p>
        </p:txBody>
      </p:sp>
      <p:sp>
        <p:nvSpPr>
          <p:cNvPr id="4" name="Rectángulo 3"/>
          <p:cNvSpPr/>
          <p:nvPr/>
        </p:nvSpPr>
        <p:spPr>
          <a:xfrm>
            <a:off x="349622" y="2237334"/>
            <a:ext cx="1653017"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VACUNACIÓN EN GESTANTE </a:t>
            </a:r>
          </a:p>
        </p:txBody>
      </p:sp>
      <p:pic>
        <p:nvPicPr>
          <p:cNvPr id="5" name="Imagen 4">
            <a:extLst>
              <a:ext uri="{FF2B5EF4-FFF2-40B4-BE49-F238E27FC236}">
                <a16:creationId xmlns:a16="http://schemas.microsoft.com/office/drawing/2014/main" id="{E996A997-5488-4549-9837-4148B463EFF5}"/>
              </a:ext>
            </a:extLst>
          </p:cNvPr>
          <p:cNvPicPr>
            <a:picLocks noChangeAspect="1"/>
          </p:cNvPicPr>
          <p:nvPr/>
        </p:nvPicPr>
        <p:blipFill>
          <a:blip r:embed="rId2"/>
          <a:stretch>
            <a:fillRect/>
          </a:stretch>
        </p:blipFill>
        <p:spPr>
          <a:xfrm>
            <a:off x="389964" y="1278826"/>
            <a:ext cx="8323729" cy="958508"/>
          </a:xfrm>
          <a:prstGeom prst="rect">
            <a:avLst/>
          </a:prstGeom>
        </p:spPr>
      </p:pic>
      <p:pic>
        <p:nvPicPr>
          <p:cNvPr id="6" name="Imagen 5">
            <a:extLst>
              <a:ext uri="{FF2B5EF4-FFF2-40B4-BE49-F238E27FC236}">
                <a16:creationId xmlns:a16="http://schemas.microsoft.com/office/drawing/2014/main" id="{21BD7C55-7A99-4654-B512-4FA8AE4DD6B7}"/>
              </a:ext>
            </a:extLst>
          </p:cNvPr>
          <p:cNvPicPr>
            <a:picLocks noChangeAspect="1"/>
          </p:cNvPicPr>
          <p:nvPr/>
        </p:nvPicPr>
        <p:blipFill>
          <a:blip r:embed="rId3"/>
          <a:stretch>
            <a:fillRect/>
          </a:stretch>
        </p:blipFill>
        <p:spPr>
          <a:xfrm>
            <a:off x="349622" y="2464440"/>
            <a:ext cx="8364071" cy="958508"/>
          </a:xfrm>
          <a:prstGeom prst="rect">
            <a:avLst/>
          </a:prstGeom>
        </p:spPr>
      </p:pic>
      <p:sp>
        <p:nvSpPr>
          <p:cNvPr id="7" name="Rectángulo 6">
            <a:extLst>
              <a:ext uri="{FF2B5EF4-FFF2-40B4-BE49-F238E27FC236}">
                <a16:creationId xmlns:a16="http://schemas.microsoft.com/office/drawing/2014/main" id="{0EF68ED0-57E8-4BE2-A2B7-FABE335106D8}"/>
              </a:ext>
            </a:extLst>
          </p:cNvPr>
          <p:cNvSpPr/>
          <p:nvPr/>
        </p:nvSpPr>
        <p:spPr>
          <a:xfrm>
            <a:off x="315234" y="3416185"/>
            <a:ext cx="2292615"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VACUNACIÓN EN POBLACIÓN DE RIESGO</a:t>
            </a:r>
          </a:p>
        </p:txBody>
      </p:sp>
      <p:pic>
        <p:nvPicPr>
          <p:cNvPr id="3" name="Imagen 2">
            <a:extLst>
              <a:ext uri="{FF2B5EF4-FFF2-40B4-BE49-F238E27FC236}">
                <a16:creationId xmlns:a16="http://schemas.microsoft.com/office/drawing/2014/main" id="{B0730085-0468-4502-88B3-B029AF95FEFF}"/>
              </a:ext>
            </a:extLst>
          </p:cNvPr>
          <p:cNvPicPr>
            <a:picLocks noChangeAspect="1"/>
          </p:cNvPicPr>
          <p:nvPr/>
        </p:nvPicPr>
        <p:blipFill>
          <a:blip r:embed="rId4"/>
          <a:stretch>
            <a:fillRect/>
          </a:stretch>
        </p:blipFill>
        <p:spPr>
          <a:xfrm>
            <a:off x="315234" y="3636528"/>
            <a:ext cx="8398459" cy="958508"/>
          </a:xfrm>
          <a:prstGeom prst="rect">
            <a:avLst/>
          </a:prstGeom>
        </p:spPr>
      </p:pic>
      <p:sp>
        <p:nvSpPr>
          <p:cNvPr id="9" name="Rectángulo 8">
            <a:extLst>
              <a:ext uri="{FF2B5EF4-FFF2-40B4-BE49-F238E27FC236}">
                <a16:creationId xmlns:a16="http://schemas.microsoft.com/office/drawing/2014/main" id="{38A3D05D-A86C-4186-884A-01FBF3E1DA72}"/>
              </a:ext>
            </a:extLst>
          </p:cNvPr>
          <p:cNvSpPr/>
          <p:nvPr/>
        </p:nvSpPr>
        <p:spPr>
          <a:xfrm>
            <a:off x="297861" y="4604952"/>
            <a:ext cx="8358117" cy="2123658"/>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VACUNACIÓN ANTIHEPATITIS VIRAL B (HVB) EN POBLACIÓN DE 12 A 59 AÑOS  </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Vacunación </a:t>
            </a:r>
            <a:r>
              <a:rPr lang="es-PE" sz="1100" dirty="0" err="1">
                <a:solidFill>
                  <a:srgbClr val="000000"/>
                </a:solidFill>
                <a:latin typeface="Franklin Gothic Medium Cond" panose="020B0606030402020204" pitchFamily="34" charset="0"/>
              </a:rPr>
              <a:t>Antihepatitis</a:t>
            </a:r>
            <a:r>
              <a:rPr lang="es-PE" sz="1100" dirty="0">
                <a:solidFill>
                  <a:srgbClr val="000000"/>
                </a:solidFill>
                <a:latin typeface="Franklin Gothic Medium Cond" panose="020B0606030402020204" pitchFamily="34" charset="0"/>
              </a:rPr>
              <a:t> B (HVB)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1º casillero el número de dosis 1, 2 </a:t>
            </a:r>
            <a:r>
              <a:rPr lang="es-PE" sz="1100" dirty="0" err="1">
                <a:solidFill>
                  <a:srgbClr val="000000"/>
                </a:solidFill>
                <a:latin typeface="Franklin Gothic Medium Cond" panose="020B0606030402020204" pitchFamily="34" charset="0"/>
              </a:rPr>
              <a:t>ó</a:t>
            </a:r>
            <a:r>
              <a:rPr lang="es-PE" sz="1100" dirty="0">
                <a:solidFill>
                  <a:srgbClr val="000000"/>
                </a:solidFill>
                <a:latin typeface="Franklin Gothic Medium Cond" panose="020B0606030402020204" pitchFamily="34" charset="0"/>
              </a:rPr>
              <a:t> 3… según corresponda. </a:t>
            </a:r>
          </a:p>
          <a:p>
            <a:r>
              <a:rPr lang="es-PE" sz="1100" dirty="0">
                <a:solidFill>
                  <a:srgbClr val="000000"/>
                </a:solidFill>
                <a:latin typeface="Franklin Gothic Medium Cond" panose="020B0606030402020204" pitchFamily="34" charset="0"/>
              </a:rPr>
              <a:t> En el 2º casillero anote la sigla de acuerdo al grupo de riesgo </a:t>
            </a:r>
          </a:p>
          <a:p>
            <a:r>
              <a:rPr lang="es-PE" sz="1100" dirty="0">
                <a:solidFill>
                  <a:srgbClr val="000000"/>
                </a:solidFill>
                <a:latin typeface="Franklin Gothic Medium Cond" panose="020B0606030402020204" pitchFamily="34" charset="0"/>
              </a:rPr>
              <a:t>o TS = Trabajador Sexual 		o HSH = Hombre que tiene sexo con Hombre </a:t>
            </a:r>
          </a:p>
          <a:p>
            <a:r>
              <a:rPr lang="es-PE" sz="1100" dirty="0">
                <a:solidFill>
                  <a:srgbClr val="000000"/>
                </a:solidFill>
                <a:latin typeface="Franklin Gothic Medium Cond" panose="020B0606030402020204" pitchFamily="34" charset="0"/>
              </a:rPr>
              <a:t>o TRA = Transexual 		o HTS = HSH que es TS </a:t>
            </a:r>
          </a:p>
          <a:p>
            <a:r>
              <a:rPr lang="es-PE" sz="1100" dirty="0">
                <a:solidFill>
                  <a:srgbClr val="000000"/>
                </a:solidFill>
                <a:latin typeface="Franklin Gothic Medium Cond" panose="020B0606030402020204" pitchFamily="34" charset="0"/>
              </a:rPr>
              <a:t>o TTS = Transexual que es TS 		o ST = Personal de Salud (Trabajador de Salud)  </a:t>
            </a:r>
          </a:p>
          <a:p>
            <a:r>
              <a:rPr lang="es-PE" sz="1100" dirty="0">
                <a:solidFill>
                  <a:srgbClr val="000000"/>
                </a:solidFill>
                <a:latin typeface="Franklin Gothic Medium Cond" panose="020B0606030402020204" pitchFamily="34" charset="0"/>
              </a:rPr>
              <a:t>o PNP = Policía Nacional 		o M = Fuerzas Armadas </a:t>
            </a:r>
          </a:p>
          <a:p>
            <a:r>
              <a:rPr lang="es-PE" sz="1100" dirty="0">
                <a:solidFill>
                  <a:srgbClr val="000000"/>
                </a:solidFill>
                <a:latin typeface="Franklin Gothic Medium Cond" panose="020B0606030402020204" pitchFamily="34" charset="0"/>
              </a:rPr>
              <a:t>o BOM = Bomberos 		o DCI = Defensa Civil </a:t>
            </a:r>
          </a:p>
          <a:p>
            <a:r>
              <a:rPr lang="es-PE" sz="1100" dirty="0">
                <a:solidFill>
                  <a:srgbClr val="000000"/>
                </a:solidFill>
                <a:latin typeface="Franklin Gothic Medium Cond" panose="020B0606030402020204" pitchFamily="34" charset="0"/>
              </a:rPr>
              <a:t>o EST = Estudiantes de Ciencias de la Salud  </a:t>
            </a:r>
          </a:p>
        </p:txBody>
      </p:sp>
    </p:spTree>
    <p:extLst>
      <p:ext uri="{BB962C8B-B14F-4D97-AF65-F5344CB8AC3E}">
        <p14:creationId xmlns:p14="http://schemas.microsoft.com/office/powerpoint/2010/main" val="2027550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FE5C819E-F2EB-4D05-93E0-3E1CA2894856}"/>
              </a:ext>
            </a:extLst>
          </p:cNvPr>
          <p:cNvSpPr/>
          <p:nvPr/>
        </p:nvSpPr>
        <p:spPr>
          <a:xfrm>
            <a:off x="389069" y="1303079"/>
            <a:ext cx="8358117" cy="430887"/>
          </a:xfrm>
          <a:prstGeom prst="rect">
            <a:avLst/>
          </a:prstGeom>
        </p:spPr>
        <p:txBody>
          <a:bodyPr wrap="square">
            <a:spAutoFit/>
          </a:bodyPr>
          <a:lstStyle/>
          <a:p>
            <a:pPr algn="just"/>
            <a:r>
              <a:rPr lang="es-PE" sz="1100" dirty="0">
                <a:solidFill>
                  <a:srgbClr val="0033CC"/>
                </a:solidFill>
                <a:latin typeface="Franklin Gothic Medium Cond" panose="020B0606030402020204" pitchFamily="34" charset="0"/>
              </a:rPr>
              <a:t>Para el reporte analítico y consolidado no se establece la diferenciación por grupos de riesgo, sin embargo en el registro HIS se mantiene la diferenciación a fin de responder a otras necesidades de información como por ejemplo a la ESN VIH/SIDA (HSH, TS, etc.) </a:t>
            </a:r>
          </a:p>
        </p:txBody>
      </p:sp>
      <p:sp>
        <p:nvSpPr>
          <p:cNvPr id="7" name="Rectángulo 6">
            <a:extLst>
              <a:ext uri="{FF2B5EF4-FFF2-40B4-BE49-F238E27FC236}">
                <a16:creationId xmlns:a16="http://schemas.microsoft.com/office/drawing/2014/main" id="{09D1BCF5-2689-48BA-910D-812026E4115C}"/>
              </a:ext>
            </a:extLst>
          </p:cNvPr>
          <p:cNvSpPr/>
          <p:nvPr/>
        </p:nvSpPr>
        <p:spPr>
          <a:xfrm>
            <a:off x="389069" y="1704362"/>
            <a:ext cx="2483372"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VACUNACIÓN EN PERSONAS CON VIH - SIDA </a:t>
            </a:r>
          </a:p>
        </p:txBody>
      </p:sp>
      <p:pic>
        <p:nvPicPr>
          <p:cNvPr id="9" name="Imagen 8">
            <a:extLst>
              <a:ext uri="{FF2B5EF4-FFF2-40B4-BE49-F238E27FC236}">
                <a16:creationId xmlns:a16="http://schemas.microsoft.com/office/drawing/2014/main" id="{51FC9ABE-2099-4377-8D75-6248B4855055}"/>
              </a:ext>
            </a:extLst>
          </p:cNvPr>
          <p:cNvPicPr>
            <a:picLocks noChangeAspect="1"/>
          </p:cNvPicPr>
          <p:nvPr/>
        </p:nvPicPr>
        <p:blipFill>
          <a:blip r:embed="rId2"/>
          <a:stretch>
            <a:fillRect/>
          </a:stretch>
        </p:blipFill>
        <p:spPr>
          <a:xfrm>
            <a:off x="389068" y="351825"/>
            <a:ext cx="8365863" cy="958508"/>
          </a:xfrm>
          <a:prstGeom prst="rect">
            <a:avLst/>
          </a:prstGeom>
        </p:spPr>
      </p:pic>
      <p:pic>
        <p:nvPicPr>
          <p:cNvPr id="10" name="Imagen 9">
            <a:extLst>
              <a:ext uri="{FF2B5EF4-FFF2-40B4-BE49-F238E27FC236}">
                <a16:creationId xmlns:a16="http://schemas.microsoft.com/office/drawing/2014/main" id="{E331C6C6-DF65-4DA9-9A9B-2D94AF9BE449}"/>
              </a:ext>
            </a:extLst>
          </p:cNvPr>
          <p:cNvPicPr>
            <a:picLocks noChangeAspect="1"/>
          </p:cNvPicPr>
          <p:nvPr/>
        </p:nvPicPr>
        <p:blipFill>
          <a:blip r:embed="rId3"/>
          <a:stretch>
            <a:fillRect/>
          </a:stretch>
        </p:blipFill>
        <p:spPr>
          <a:xfrm>
            <a:off x="389067" y="1965972"/>
            <a:ext cx="8365863" cy="958508"/>
          </a:xfrm>
          <a:prstGeom prst="rect">
            <a:avLst/>
          </a:prstGeom>
        </p:spPr>
      </p:pic>
    </p:spTree>
    <p:extLst>
      <p:ext uri="{BB962C8B-B14F-4D97-AF65-F5344CB8AC3E}">
        <p14:creationId xmlns:p14="http://schemas.microsoft.com/office/powerpoint/2010/main" val="1881841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16859" y="369029"/>
            <a:ext cx="8323729" cy="1107996"/>
          </a:xfrm>
          <a:prstGeom prst="rect">
            <a:avLst/>
          </a:prstGeom>
        </p:spPr>
        <p:txBody>
          <a:bodyPr wrap="square">
            <a:spAutoFit/>
          </a:bodyPr>
          <a:lstStyle/>
          <a:p>
            <a:pPr algn="just"/>
            <a:r>
              <a:rPr lang="es-PE" sz="1100" dirty="0">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B. VACUNACIÓN EXTRAMURAL  </a:t>
            </a:r>
          </a:p>
          <a:p>
            <a:pPr algn="just"/>
            <a:r>
              <a:rPr lang="es-PE" sz="1100" dirty="0">
                <a:solidFill>
                  <a:srgbClr val="0033CC"/>
                </a:solidFill>
                <a:latin typeface="Franklin Gothic Medium Cond" panose="020B0606030402020204" pitchFamily="34" charset="0"/>
              </a:rPr>
              <a:t>Si bien es cierto las actividades extramurales son parte del trabajo programado de la estrategia en el año el registro de estas se debe realizar de manera individual, es decir, vacunado por vacunado (niños o adultos), ya no se registran como Actividad Masiva de Salud (AMS) en ninguno de los casos, esto nos permitirá mantener la construcción del registro de seguimiento de pacientes. </a:t>
            </a:r>
          </a:p>
          <a:p>
            <a:pPr algn="just"/>
            <a:r>
              <a:rPr lang="es-PE" sz="1100" dirty="0">
                <a:latin typeface="Franklin Gothic Medium Cond" panose="020B0606030402020204" pitchFamily="34" charset="0"/>
              </a:rPr>
              <a:t>Como las actividades extramurales son de carácter muchas veces </a:t>
            </a:r>
            <a:r>
              <a:rPr lang="es-PE" sz="1100" dirty="0" err="1">
                <a:latin typeface="Franklin Gothic Medium Cond" panose="020B0606030402020204" pitchFamily="34" charset="0"/>
              </a:rPr>
              <a:t>contingenc</a:t>
            </a:r>
            <a:r>
              <a:rPr lang="es-PE" sz="1100" dirty="0">
                <a:latin typeface="Franklin Gothic Medium Cond" panose="020B0606030402020204" pitchFamily="34" charset="0"/>
              </a:rPr>
              <a:t> </a:t>
            </a:r>
            <a:r>
              <a:rPr lang="es-PE" sz="1100" dirty="0" err="1">
                <a:latin typeface="Franklin Gothic Medium Cond" panose="020B0606030402020204" pitchFamily="34" charset="0"/>
              </a:rPr>
              <a:t>iales</a:t>
            </a:r>
            <a:r>
              <a:rPr lang="es-PE" sz="1100" dirty="0">
                <a:latin typeface="Franklin Gothic Medium Cond" panose="020B0606030402020204" pitchFamily="34" charset="0"/>
              </a:rPr>
              <a:t>, e incluso se vacuna como parte del esquema de vacunación regular aplicado a otros grupos de edad, se utilizará los siguientes  criterios para el registro: </a:t>
            </a:r>
          </a:p>
        </p:txBody>
      </p:sp>
      <p:sp>
        <p:nvSpPr>
          <p:cNvPr id="3" name="Rectángulo 2"/>
          <p:cNvSpPr/>
          <p:nvPr/>
        </p:nvSpPr>
        <p:spPr>
          <a:xfrm>
            <a:off x="416859" y="2553429"/>
            <a:ext cx="8323729" cy="769441"/>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 El registro será siempre individual y se deberá incluir los datos de identificación del vacunado: Documento de Identidad, Historia Clínica / Nº de registro o Carné de Vacunación y procedencia habitual. </a:t>
            </a:r>
          </a:p>
          <a:p>
            <a:pPr algn="just"/>
            <a:r>
              <a:rPr lang="es-PE" sz="1100" dirty="0">
                <a:solidFill>
                  <a:srgbClr val="000000"/>
                </a:solidFill>
                <a:latin typeface="Franklin Gothic Medium Cond" panose="020B0606030402020204" pitchFamily="34" charset="0"/>
              </a:rPr>
              <a:t> Si la vacunación se realiza fuera del establecimiento, en la condición de ingreso al establecimiento y servicio siempre se deberá registrar “C” para no generar atendidos por la actividad, solo atenciones.   </a:t>
            </a:r>
            <a:endParaRPr lang="es-PE" sz="1100" dirty="0">
              <a:latin typeface="Franklin Gothic Medium Cond" panose="020B0606030402020204" pitchFamily="34" charset="0"/>
            </a:endParaRPr>
          </a:p>
        </p:txBody>
      </p:sp>
      <p:sp>
        <p:nvSpPr>
          <p:cNvPr id="6" name="Rectángulo 5"/>
          <p:cNvSpPr/>
          <p:nvPr/>
        </p:nvSpPr>
        <p:spPr>
          <a:xfrm>
            <a:off x="416858" y="4347700"/>
            <a:ext cx="8323729" cy="1107996"/>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Independientemente del tipo de vacuna que se aplique se deberá utilizar en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para identificar la dosis aplicada en campaña: </a:t>
            </a:r>
          </a:p>
          <a:p>
            <a:r>
              <a:rPr lang="es-PE" sz="1100" dirty="0">
                <a:solidFill>
                  <a:srgbClr val="000000"/>
                </a:solidFill>
                <a:latin typeface="Franklin Gothic Medium Cond" panose="020B0606030402020204" pitchFamily="34" charset="0"/>
              </a:rPr>
              <a:t> DU = Cuando se trate de dosis única (no dejar en blanco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 D1 = Cuando se trate de la 1º dosis </a:t>
            </a:r>
          </a:p>
          <a:p>
            <a:r>
              <a:rPr lang="es-PE" sz="1100" dirty="0">
                <a:solidFill>
                  <a:srgbClr val="000000"/>
                </a:solidFill>
                <a:latin typeface="Franklin Gothic Medium Cond" panose="020B0606030402020204" pitchFamily="34" charset="0"/>
              </a:rPr>
              <a:t> D2 = Cuando se trate de la 2º dosis </a:t>
            </a:r>
          </a:p>
          <a:p>
            <a:r>
              <a:rPr lang="es-PE" sz="1100" dirty="0">
                <a:solidFill>
                  <a:srgbClr val="000000"/>
                </a:solidFill>
                <a:latin typeface="Franklin Gothic Medium Cond" panose="020B0606030402020204" pitchFamily="34" charset="0"/>
              </a:rPr>
              <a:t> D3 = Cuando se trate de la 3º dosis </a:t>
            </a:r>
          </a:p>
          <a:p>
            <a:r>
              <a:rPr lang="es-PE" sz="1100" dirty="0">
                <a:solidFill>
                  <a:srgbClr val="000000"/>
                </a:solidFill>
                <a:latin typeface="Franklin Gothic Medium Cond" panose="020B0606030402020204" pitchFamily="34" charset="0"/>
              </a:rPr>
              <a:t> DDA = Cuando se trate de dosis adicional </a:t>
            </a:r>
            <a:endParaRPr lang="es-PE" sz="1100" dirty="0">
              <a:latin typeface="Franklin Gothic Medium Cond" panose="020B0606030402020204" pitchFamily="34" charset="0"/>
            </a:endParaRPr>
          </a:p>
        </p:txBody>
      </p:sp>
      <p:pic>
        <p:nvPicPr>
          <p:cNvPr id="7" name="Imagen 6">
            <a:extLst>
              <a:ext uri="{FF2B5EF4-FFF2-40B4-BE49-F238E27FC236}">
                <a16:creationId xmlns:a16="http://schemas.microsoft.com/office/drawing/2014/main" id="{BC5B8234-0A7B-495A-A8E5-B2465A34634A}"/>
              </a:ext>
            </a:extLst>
          </p:cNvPr>
          <p:cNvPicPr>
            <a:picLocks noChangeAspect="1"/>
          </p:cNvPicPr>
          <p:nvPr/>
        </p:nvPicPr>
        <p:blipFill>
          <a:blip r:embed="rId2"/>
          <a:stretch>
            <a:fillRect/>
          </a:stretch>
        </p:blipFill>
        <p:spPr>
          <a:xfrm>
            <a:off x="2092697" y="3271758"/>
            <a:ext cx="4972050" cy="1076325"/>
          </a:xfrm>
          <a:prstGeom prst="rect">
            <a:avLst/>
          </a:prstGeom>
        </p:spPr>
      </p:pic>
      <p:pic>
        <p:nvPicPr>
          <p:cNvPr id="8" name="Imagen 7">
            <a:extLst>
              <a:ext uri="{FF2B5EF4-FFF2-40B4-BE49-F238E27FC236}">
                <a16:creationId xmlns:a16="http://schemas.microsoft.com/office/drawing/2014/main" id="{CD9EE1E6-F716-45FD-8B35-DB2D32D8B83A}"/>
              </a:ext>
            </a:extLst>
          </p:cNvPr>
          <p:cNvPicPr>
            <a:picLocks noChangeAspect="1"/>
          </p:cNvPicPr>
          <p:nvPr/>
        </p:nvPicPr>
        <p:blipFill>
          <a:blip r:embed="rId3"/>
          <a:stretch>
            <a:fillRect/>
          </a:stretch>
        </p:blipFill>
        <p:spPr>
          <a:xfrm>
            <a:off x="3143070" y="1473037"/>
            <a:ext cx="2495550" cy="1076325"/>
          </a:xfrm>
          <a:prstGeom prst="rect">
            <a:avLst/>
          </a:prstGeom>
        </p:spPr>
      </p:pic>
      <p:pic>
        <p:nvPicPr>
          <p:cNvPr id="9" name="Imagen 8">
            <a:extLst>
              <a:ext uri="{FF2B5EF4-FFF2-40B4-BE49-F238E27FC236}">
                <a16:creationId xmlns:a16="http://schemas.microsoft.com/office/drawing/2014/main" id="{134B4504-BF66-4795-9FE4-B21B84422436}"/>
              </a:ext>
            </a:extLst>
          </p:cNvPr>
          <p:cNvPicPr>
            <a:picLocks noChangeAspect="1"/>
          </p:cNvPicPr>
          <p:nvPr/>
        </p:nvPicPr>
        <p:blipFill>
          <a:blip r:embed="rId4"/>
          <a:stretch>
            <a:fillRect/>
          </a:stretch>
        </p:blipFill>
        <p:spPr>
          <a:xfrm>
            <a:off x="416858" y="5424669"/>
            <a:ext cx="8310284" cy="958508"/>
          </a:xfrm>
          <a:prstGeom prst="rect">
            <a:avLst/>
          </a:prstGeom>
        </p:spPr>
      </p:pic>
    </p:spTree>
    <p:extLst>
      <p:ext uri="{BB962C8B-B14F-4D97-AF65-F5344CB8AC3E}">
        <p14:creationId xmlns:p14="http://schemas.microsoft.com/office/powerpoint/2010/main" val="2914409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94E89D2-D7A6-42B8-BB4A-F89E6F758180}"/>
              </a:ext>
            </a:extLst>
          </p:cNvPr>
          <p:cNvSpPr/>
          <p:nvPr/>
        </p:nvSpPr>
        <p:spPr>
          <a:xfrm>
            <a:off x="420664" y="2182018"/>
            <a:ext cx="8337176" cy="261610"/>
          </a:xfrm>
          <a:prstGeom prst="rect">
            <a:avLst/>
          </a:prstGeom>
        </p:spPr>
        <p:txBody>
          <a:bodyPr wrap="square">
            <a:spAutoFit/>
          </a:bodyPr>
          <a:lstStyle/>
          <a:p>
            <a:pPr algn="ctr"/>
            <a:r>
              <a:rPr lang="es-PE" sz="1100" dirty="0">
                <a:solidFill>
                  <a:srgbClr val="0033CC"/>
                </a:solidFill>
                <a:latin typeface="Franklin Gothic Medium Cond" panose="020B0606030402020204" pitchFamily="34" charset="0"/>
              </a:rPr>
              <a:t>Los ejemplos son referenciales y se puede dar el caso de que se vacune con  más de un tipo de vacuna al mismo tiempo. </a:t>
            </a:r>
          </a:p>
        </p:txBody>
      </p:sp>
      <p:sp>
        <p:nvSpPr>
          <p:cNvPr id="3" name="Rectángulo 2">
            <a:extLst>
              <a:ext uri="{FF2B5EF4-FFF2-40B4-BE49-F238E27FC236}">
                <a16:creationId xmlns:a16="http://schemas.microsoft.com/office/drawing/2014/main" id="{DAC40A6E-61FA-4ABD-ADBA-7D1A39740987}"/>
              </a:ext>
            </a:extLst>
          </p:cNvPr>
          <p:cNvSpPr/>
          <p:nvPr/>
        </p:nvSpPr>
        <p:spPr>
          <a:xfrm>
            <a:off x="457200" y="2416873"/>
            <a:ext cx="8337176" cy="1615827"/>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Adicionalmente si la vacunación distingue grupos de riesgo diferenciados se deberá utilizar las siglas de los grupos de riesgo ya definidos, en el 2º casillero anote la sigla de acuerdo al grupo de riesgo: </a:t>
            </a:r>
          </a:p>
          <a:p>
            <a:r>
              <a:rPr lang="es-PE" sz="1100" dirty="0">
                <a:solidFill>
                  <a:srgbClr val="000000"/>
                </a:solidFill>
                <a:latin typeface="Franklin Gothic Medium Cond" panose="020B0606030402020204" pitchFamily="34" charset="0"/>
              </a:rPr>
              <a:t>o TS = Trabajador Sexual 		o HSH = Hombre que tiene sexo con Hombre </a:t>
            </a:r>
          </a:p>
          <a:p>
            <a:r>
              <a:rPr lang="es-PE" sz="1100" dirty="0">
                <a:solidFill>
                  <a:srgbClr val="000000"/>
                </a:solidFill>
                <a:latin typeface="Franklin Gothic Medium Cond" panose="020B0606030402020204" pitchFamily="34" charset="0"/>
              </a:rPr>
              <a:t>o TRA = Transexual 		o HTS = HSH que es TS </a:t>
            </a:r>
          </a:p>
          <a:p>
            <a:r>
              <a:rPr lang="es-PE" sz="1100" dirty="0">
                <a:solidFill>
                  <a:srgbClr val="000000"/>
                </a:solidFill>
                <a:latin typeface="Franklin Gothic Medium Cond" panose="020B0606030402020204" pitchFamily="34" charset="0"/>
              </a:rPr>
              <a:t>o TTS = Transexual que es TS  		o ST = Personal de Salud (Trabajador de Salud)  </a:t>
            </a:r>
          </a:p>
          <a:p>
            <a:r>
              <a:rPr lang="es-PE" sz="1100" dirty="0">
                <a:solidFill>
                  <a:srgbClr val="000000"/>
                </a:solidFill>
                <a:latin typeface="Franklin Gothic Medium Cond" panose="020B0606030402020204" pitchFamily="34" charset="0"/>
              </a:rPr>
              <a:t>o PNP = Policía Nacional 		o M = Fuerzas Armadas </a:t>
            </a:r>
          </a:p>
          <a:p>
            <a:r>
              <a:rPr lang="es-PE" sz="1100" dirty="0">
                <a:solidFill>
                  <a:srgbClr val="000000"/>
                </a:solidFill>
                <a:latin typeface="Franklin Gothic Medium Cond" panose="020B0606030402020204" pitchFamily="34" charset="0"/>
              </a:rPr>
              <a:t>o BOM = Bomberos 		</a:t>
            </a:r>
            <a:r>
              <a:rPr lang="es-PE" sz="1100" dirty="0">
                <a:latin typeface="Franklin Gothic Medium Cond" panose="020B0606030402020204" pitchFamily="34" charset="0"/>
              </a:rPr>
              <a:t>o EST = Estudiantes de Ciencias de la Salud 	</a:t>
            </a:r>
          </a:p>
          <a:p>
            <a:r>
              <a:rPr lang="es-PE" sz="1100" dirty="0">
                <a:solidFill>
                  <a:srgbClr val="000000"/>
                </a:solidFill>
                <a:latin typeface="Franklin Gothic Medium Cond" panose="020B0606030402020204" pitchFamily="34" charset="0"/>
              </a:rPr>
              <a:t> </a:t>
            </a:r>
            <a:r>
              <a:rPr lang="es-PE" sz="1100" dirty="0">
                <a:latin typeface="Franklin Gothic Medium Cond" panose="020B0606030402020204" pitchFamily="34" charset="0"/>
              </a:rPr>
              <a:t>o G = Gestante 			o P = Puérpera  </a:t>
            </a:r>
          </a:p>
          <a:p>
            <a:r>
              <a:rPr lang="es-PE" sz="1100" dirty="0">
                <a:solidFill>
                  <a:srgbClr val="000000"/>
                </a:solidFill>
                <a:latin typeface="Franklin Gothic Medium Cond" panose="020B0606030402020204" pitchFamily="34" charset="0"/>
              </a:rPr>
              <a:t>o DCI = Defensa Civil </a:t>
            </a:r>
            <a:r>
              <a:rPr lang="es-PE" sz="1100" dirty="0">
                <a:latin typeface="Franklin Gothic Medium Cond" panose="020B0606030402020204" pitchFamily="34" charset="0"/>
              </a:rPr>
              <a:t>		o PPL = Persona privada de su libertad</a:t>
            </a:r>
          </a:p>
        </p:txBody>
      </p:sp>
      <p:pic>
        <p:nvPicPr>
          <p:cNvPr id="4" name="Imagen 3">
            <a:extLst>
              <a:ext uri="{FF2B5EF4-FFF2-40B4-BE49-F238E27FC236}">
                <a16:creationId xmlns:a16="http://schemas.microsoft.com/office/drawing/2014/main" id="{482DD53C-BD12-4580-8064-05A13A5FF37C}"/>
              </a:ext>
            </a:extLst>
          </p:cNvPr>
          <p:cNvPicPr>
            <a:picLocks noChangeAspect="1"/>
          </p:cNvPicPr>
          <p:nvPr/>
        </p:nvPicPr>
        <p:blipFill>
          <a:blip r:embed="rId2"/>
          <a:stretch>
            <a:fillRect/>
          </a:stretch>
        </p:blipFill>
        <p:spPr>
          <a:xfrm>
            <a:off x="457200" y="266934"/>
            <a:ext cx="8337176" cy="958508"/>
          </a:xfrm>
          <a:prstGeom prst="rect">
            <a:avLst/>
          </a:prstGeom>
        </p:spPr>
      </p:pic>
      <p:pic>
        <p:nvPicPr>
          <p:cNvPr id="5" name="Imagen 4">
            <a:extLst>
              <a:ext uri="{FF2B5EF4-FFF2-40B4-BE49-F238E27FC236}">
                <a16:creationId xmlns:a16="http://schemas.microsoft.com/office/drawing/2014/main" id="{5CF80645-A000-4845-9B2E-48C1B68A34ED}"/>
              </a:ext>
            </a:extLst>
          </p:cNvPr>
          <p:cNvPicPr>
            <a:picLocks noChangeAspect="1"/>
          </p:cNvPicPr>
          <p:nvPr/>
        </p:nvPicPr>
        <p:blipFill>
          <a:blip r:embed="rId3"/>
          <a:stretch>
            <a:fillRect/>
          </a:stretch>
        </p:blipFill>
        <p:spPr>
          <a:xfrm>
            <a:off x="457200" y="1241728"/>
            <a:ext cx="8337176" cy="958508"/>
          </a:xfrm>
          <a:prstGeom prst="rect">
            <a:avLst/>
          </a:prstGeom>
        </p:spPr>
      </p:pic>
      <p:sp>
        <p:nvSpPr>
          <p:cNvPr id="6" name="Rectángulo 5">
            <a:extLst>
              <a:ext uri="{FF2B5EF4-FFF2-40B4-BE49-F238E27FC236}">
                <a16:creationId xmlns:a16="http://schemas.microsoft.com/office/drawing/2014/main" id="{A349CBCA-9194-45DF-88A9-481E412F1CC4}"/>
              </a:ext>
            </a:extLst>
          </p:cNvPr>
          <p:cNvSpPr/>
          <p:nvPr/>
        </p:nvSpPr>
        <p:spPr>
          <a:xfrm>
            <a:off x="2103756" y="3938916"/>
            <a:ext cx="4264309" cy="261610"/>
          </a:xfrm>
          <a:prstGeom prst="rect">
            <a:avLst/>
          </a:prstGeom>
        </p:spPr>
        <p:txBody>
          <a:bodyPr wrap="none">
            <a:spAutoFit/>
          </a:bodyPr>
          <a:lstStyle/>
          <a:p>
            <a:r>
              <a:rPr lang="es-PE" sz="1100" dirty="0">
                <a:solidFill>
                  <a:srgbClr val="0033CC"/>
                </a:solidFill>
                <a:latin typeface="Franklin Gothic Medium Cond" panose="020B0606030402020204" pitchFamily="34" charset="0"/>
              </a:rPr>
              <a:t>Los grupos de riesgo están establecidos de acuerdo al tipo de vacuna a aplicar. </a:t>
            </a:r>
          </a:p>
        </p:txBody>
      </p:sp>
      <p:pic>
        <p:nvPicPr>
          <p:cNvPr id="7" name="Imagen 6">
            <a:extLst>
              <a:ext uri="{FF2B5EF4-FFF2-40B4-BE49-F238E27FC236}">
                <a16:creationId xmlns:a16="http://schemas.microsoft.com/office/drawing/2014/main" id="{7F4D2AD0-7023-4A10-BB50-9BC9FA89CDF1}"/>
              </a:ext>
            </a:extLst>
          </p:cNvPr>
          <p:cNvPicPr>
            <a:picLocks noChangeAspect="1"/>
          </p:cNvPicPr>
          <p:nvPr/>
        </p:nvPicPr>
        <p:blipFill>
          <a:blip r:embed="rId4"/>
          <a:stretch>
            <a:fillRect/>
          </a:stretch>
        </p:blipFill>
        <p:spPr>
          <a:xfrm>
            <a:off x="420664" y="4206207"/>
            <a:ext cx="8373712" cy="958508"/>
          </a:xfrm>
          <a:prstGeom prst="rect">
            <a:avLst/>
          </a:prstGeom>
        </p:spPr>
      </p:pic>
    </p:spTree>
    <p:extLst>
      <p:ext uri="{BB962C8B-B14F-4D97-AF65-F5344CB8AC3E}">
        <p14:creationId xmlns:p14="http://schemas.microsoft.com/office/powerpoint/2010/main" val="3511673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21277D0A-0238-4E50-ADDC-D7EE4D818533}"/>
              </a:ext>
            </a:extLst>
          </p:cNvPr>
          <p:cNvSpPr/>
          <p:nvPr/>
        </p:nvSpPr>
        <p:spPr>
          <a:xfrm>
            <a:off x="396689" y="255234"/>
            <a:ext cx="8350622" cy="161582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 C. BARRIDOS DE VACUNACIÓN  </a:t>
            </a:r>
          </a:p>
          <a:p>
            <a:pPr algn="just"/>
            <a:r>
              <a:rPr lang="es-PE" sz="1100" dirty="0">
                <a:latin typeface="Franklin Gothic Medium Cond" panose="020B0606030402020204" pitchFamily="34" charset="0"/>
              </a:rPr>
              <a:t> </a:t>
            </a:r>
            <a:r>
              <a:rPr lang="es-PE" sz="1100" dirty="0">
                <a:solidFill>
                  <a:srgbClr val="0033CC"/>
                </a:solidFill>
                <a:latin typeface="Franklin Gothic Medium Cond" panose="020B0606030402020204" pitchFamily="34" charset="0"/>
              </a:rPr>
              <a:t>Para el caso de Barridos de vacunación, estas se establecen de acuerdo a prioridades de inmunización nacionales por lo que no distinguen el estado </a:t>
            </a:r>
            <a:r>
              <a:rPr lang="es-PE" sz="1100" dirty="0" err="1">
                <a:solidFill>
                  <a:srgbClr val="0033CC"/>
                </a:solidFill>
                <a:latin typeface="Franklin Gothic Medium Cond" panose="020B0606030402020204" pitchFamily="34" charset="0"/>
              </a:rPr>
              <a:t>vacunal</a:t>
            </a:r>
            <a:r>
              <a:rPr lang="es-PE" sz="1100" dirty="0">
                <a:solidFill>
                  <a:srgbClr val="0033CC"/>
                </a:solidFill>
                <a:latin typeface="Franklin Gothic Medium Cond" panose="020B0606030402020204" pitchFamily="34" charset="0"/>
              </a:rPr>
              <a:t> de la población objetivo por lo que para estas actividades se debe realizar el registro de manera individual, es decir, vacunado por vacunado (niños o adultos), ya no se registran como Actividad Masiva de Salud (AMS) en ninguno de los casos, esto nos permitirá mantener la construcción del registro de seguimiento de niños y personas vacunadas. </a:t>
            </a:r>
          </a:p>
          <a:p>
            <a:r>
              <a:rPr lang="es-PE" sz="1100" dirty="0">
                <a:latin typeface="Franklin Gothic Medium Cond" panose="020B0606030402020204" pitchFamily="34" charset="0"/>
              </a:rPr>
              <a:t> Como los Barridos son de carácter muchas veces </a:t>
            </a:r>
            <a:r>
              <a:rPr lang="es-PE" sz="1100" dirty="0" err="1">
                <a:latin typeface="Franklin Gothic Medium Cond" panose="020B0606030402020204" pitchFamily="34" charset="0"/>
              </a:rPr>
              <a:t>contingenciales</a:t>
            </a:r>
            <a:r>
              <a:rPr lang="es-PE" sz="1100" dirty="0">
                <a:latin typeface="Franklin Gothic Medium Cond" panose="020B0606030402020204" pitchFamily="34" charset="0"/>
              </a:rPr>
              <a:t>, e incluso se </a:t>
            </a:r>
            <a:r>
              <a:rPr lang="es-PE" sz="1100" dirty="0" err="1">
                <a:latin typeface="Franklin Gothic Medium Cond" panose="020B0606030402020204" pitchFamily="34" charset="0"/>
              </a:rPr>
              <a:t>vac</a:t>
            </a:r>
            <a:r>
              <a:rPr lang="es-PE" sz="1100" dirty="0">
                <a:latin typeface="Franklin Gothic Medium Cond" panose="020B0606030402020204" pitchFamily="34" charset="0"/>
              </a:rPr>
              <a:t> una como parte del esquema de vacunación regular aplicado a otros grupos de edad, se utilizará los siguientes criterios para el registro: </a:t>
            </a:r>
          </a:p>
          <a:p>
            <a:r>
              <a:rPr lang="es-PE" sz="1100" dirty="0">
                <a:latin typeface="Franklin Gothic Medium Cond" panose="020B0606030402020204" pitchFamily="34" charset="0"/>
              </a:rPr>
              <a:t> El registro será siempre individual y se deberá incluir los datos de identificación del vacunado: </a:t>
            </a:r>
          </a:p>
          <a:p>
            <a:r>
              <a:rPr lang="es-PE" sz="1100" dirty="0">
                <a:latin typeface="Franklin Gothic Medium Cond" panose="020B0606030402020204" pitchFamily="34" charset="0"/>
              </a:rPr>
              <a:t>Documento de Identidad, Historia Clínica / Nº de registro o Carné de Vacunación y procedencia habitual.   </a:t>
            </a:r>
          </a:p>
        </p:txBody>
      </p:sp>
      <p:sp>
        <p:nvSpPr>
          <p:cNvPr id="10" name="Rectángulo 9">
            <a:extLst>
              <a:ext uri="{FF2B5EF4-FFF2-40B4-BE49-F238E27FC236}">
                <a16:creationId xmlns:a16="http://schemas.microsoft.com/office/drawing/2014/main" id="{B1E20253-24D1-4374-97C6-847386FEEBE6}"/>
              </a:ext>
            </a:extLst>
          </p:cNvPr>
          <p:cNvSpPr/>
          <p:nvPr/>
        </p:nvSpPr>
        <p:spPr>
          <a:xfrm>
            <a:off x="403412" y="2955821"/>
            <a:ext cx="8350622" cy="430887"/>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 Si la vacunación se realiza fuera del establecimiento, en la condición de ingreso al establecimiento y servicio siempre se deberá registrar “C” para no generar atendidos por la actividad, solo atenciones. </a:t>
            </a:r>
            <a:endParaRPr lang="es-PE" sz="1100" dirty="0">
              <a:latin typeface="Franklin Gothic Medium Cond" panose="020B0606030402020204" pitchFamily="34" charset="0"/>
            </a:endParaRPr>
          </a:p>
        </p:txBody>
      </p:sp>
      <p:sp>
        <p:nvSpPr>
          <p:cNvPr id="11" name="Rectángulo 10">
            <a:extLst>
              <a:ext uri="{FF2B5EF4-FFF2-40B4-BE49-F238E27FC236}">
                <a16:creationId xmlns:a16="http://schemas.microsoft.com/office/drawing/2014/main" id="{69471693-D511-4E23-98DE-9EB8F4C362BD}"/>
              </a:ext>
            </a:extLst>
          </p:cNvPr>
          <p:cNvSpPr/>
          <p:nvPr/>
        </p:nvSpPr>
        <p:spPr>
          <a:xfrm>
            <a:off x="403412" y="4463273"/>
            <a:ext cx="8350622" cy="1107996"/>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Independientemente del tipo de vacuna que se aplique se deberá utilizar en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para identificar la dosis aplicada en el barrido: </a:t>
            </a:r>
          </a:p>
          <a:p>
            <a:r>
              <a:rPr lang="es-PE" sz="1100" dirty="0">
                <a:solidFill>
                  <a:srgbClr val="000000"/>
                </a:solidFill>
                <a:latin typeface="Franklin Gothic Medium Cond" panose="020B0606030402020204" pitchFamily="34" charset="0"/>
              </a:rPr>
              <a:t> BU = Cuando se trate de dosis única (no dejar en blanco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 B1 = Cuando se trate de la 1º dosis </a:t>
            </a:r>
          </a:p>
          <a:p>
            <a:r>
              <a:rPr lang="es-PE" sz="1100" dirty="0">
                <a:solidFill>
                  <a:srgbClr val="000000"/>
                </a:solidFill>
                <a:latin typeface="Franklin Gothic Medium Cond" panose="020B0606030402020204" pitchFamily="34" charset="0"/>
              </a:rPr>
              <a:t> B2 = Cuando se trate de la 2º dosis </a:t>
            </a:r>
          </a:p>
          <a:p>
            <a:r>
              <a:rPr lang="es-PE" sz="1100" dirty="0">
                <a:solidFill>
                  <a:srgbClr val="000000"/>
                </a:solidFill>
                <a:latin typeface="Franklin Gothic Medium Cond" panose="020B0606030402020204" pitchFamily="34" charset="0"/>
              </a:rPr>
              <a:t> B3 = Cuando se trate de la 3º dosis </a:t>
            </a:r>
          </a:p>
          <a:p>
            <a:r>
              <a:rPr lang="es-PE" sz="1100" dirty="0">
                <a:solidFill>
                  <a:srgbClr val="000000"/>
                </a:solidFill>
                <a:latin typeface="Franklin Gothic Medium Cond" panose="020B0606030402020204" pitchFamily="34" charset="0"/>
              </a:rPr>
              <a:t> BDA = Cuando se trate de dosis adicional </a:t>
            </a:r>
            <a:endParaRPr lang="es-PE" sz="1100" dirty="0">
              <a:latin typeface="Franklin Gothic Medium Cond" panose="020B0606030402020204" pitchFamily="34" charset="0"/>
            </a:endParaRPr>
          </a:p>
        </p:txBody>
      </p:sp>
      <p:pic>
        <p:nvPicPr>
          <p:cNvPr id="12" name="Imagen 11">
            <a:extLst>
              <a:ext uri="{FF2B5EF4-FFF2-40B4-BE49-F238E27FC236}">
                <a16:creationId xmlns:a16="http://schemas.microsoft.com/office/drawing/2014/main" id="{511EB3B4-E198-4E73-B6F8-BF43BDA54B3C}"/>
              </a:ext>
            </a:extLst>
          </p:cNvPr>
          <p:cNvPicPr>
            <a:picLocks noChangeAspect="1"/>
          </p:cNvPicPr>
          <p:nvPr/>
        </p:nvPicPr>
        <p:blipFill>
          <a:blip r:embed="rId2"/>
          <a:stretch>
            <a:fillRect/>
          </a:stretch>
        </p:blipFill>
        <p:spPr>
          <a:xfrm>
            <a:off x="2875651" y="1881948"/>
            <a:ext cx="2495550" cy="1076325"/>
          </a:xfrm>
          <a:prstGeom prst="rect">
            <a:avLst/>
          </a:prstGeom>
        </p:spPr>
      </p:pic>
      <p:pic>
        <p:nvPicPr>
          <p:cNvPr id="13" name="Imagen 12">
            <a:extLst>
              <a:ext uri="{FF2B5EF4-FFF2-40B4-BE49-F238E27FC236}">
                <a16:creationId xmlns:a16="http://schemas.microsoft.com/office/drawing/2014/main" id="{F1EA00C8-8550-489D-B6EC-556A830AD945}"/>
              </a:ext>
            </a:extLst>
          </p:cNvPr>
          <p:cNvPicPr>
            <a:picLocks noChangeAspect="1"/>
          </p:cNvPicPr>
          <p:nvPr/>
        </p:nvPicPr>
        <p:blipFill>
          <a:blip r:embed="rId3"/>
          <a:stretch>
            <a:fillRect/>
          </a:stretch>
        </p:blipFill>
        <p:spPr>
          <a:xfrm>
            <a:off x="2092698" y="3384256"/>
            <a:ext cx="4972050" cy="1076325"/>
          </a:xfrm>
          <a:prstGeom prst="rect">
            <a:avLst/>
          </a:prstGeom>
        </p:spPr>
      </p:pic>
      <p:pic>
        <p:nvPicPr>
          <p:cNvPr id="14" name="Imagen 13">
            <a:extLst>
              <a:ext uri="{FF2B5EF4-FFF2-40B4-BE49-F238E27FC236}">
                <a16:creationId xmlns:a16="http://schemas.microsoft.com/office/drawing/2014/main" id="{7C89D966-7069-48C2-B85B-350B8E84A5FA}"/>
              </a:ext>
            </a:extLst>
          </p:cNvPr>
          <p:cNvPicPr>
            <a:picLocks noChangeAspect="1"/>
          </p:cNvPicPr>
          <p:nvPr/>
        </p:nvPicPr>
        <p:blipFill>
          <a:blip r:embed="rId4"/>
          <a:stretch>
            <a:fillRect/>
          </a:stretch>
        </p:blipFill>
        <p:spPr>
          <a:xfrm>
            <a:off x="403412" y="5549269"/>
            <a:ext cx="8350622" cy="958508"/>
          </a:xfrm>
          <a:prstGeom prst="rect">
            <a:avLst/>
          </a:prstGeom>
        </p:spPr>
      </p:pic>
    </p:spTree>
    <p:extLst>
      <p:ext uri="{BB962C8B-B14F-4D97-AF65-F5344CB8AC3E}">
        <p14:creationId xmlns:p14="http://schemas.microsoft.com/office/powerpoint/2010/main" val="3862023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2729" y="164171"/>
            <a:ext cx="8498541" cy="4493538"/>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 INSTRUCCIONES PARA EL REGISTRO Y CODIFICACIÓN DE LAS ACTIVIDADES EN LA ESTRATEGIA SANITARIA NACIONAL DE INMUNIZACIONES </a:t>
            </a:r>
          </a:p>
          <a:p>
            <a:pPr algn="just"/>
            <a:r>
              <a:rPr lang="es-PE" sz="1100" dirty="0">
                <a:solidFill>
                  <a:srgbClr val="C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Desarrolla dos (02) tipos de actividades: Atenciones de Salud y Actividades Preventivo Promociónales  (APP). </a:t>
            </a:r>
          </a:p>
          <a:p>
            <a:pPr algn="just"/>
            <a:r>
              <a:rPr lang="es-PE" sz="1100" dirty="0">
                <a:solidFill>
                  <a:srgbClr val="000000"/>
                </a:solidFill>
                <a:latin typeface="Franklin Gothic Medium Cond" panose="020B0606030402020204" pitchFamily="34" charset="0"/>
              </a:rPr>
              <a:t>Como caso excepcional se hará uso de la hoja HIS en el servicio de hospitalización donde aplican la vacuna al recién nacido (BCG y </a:t>
            </a:r>
            <a:r>
              <a:rPr lang="es-PE" sz="1100" dirty="0" err="1">
                <a:solidFill>
                  <a:srgbClr val="000000"/>
                </a:solidFill>
                <a:latin typeface="Franklin Gothic Medium Cond" panose="020B0606030402020204" pitchFamily="34" charset="0"/>
              </a:rPr>
              <a:t>HvB</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El registro de los datos generales se hace siguiendo las indicaciones pertinentes y no presenta características especiales. </a:t>
            </a:r>
          </a:p>
          <a:p>
            <a:pPr algn="just"/>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A. ATENCIÓN DE SALUD</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Los ítems referidos al día, historia clínica, documento de identidad, financiador, pertenencia étnica, distrito de procedencia, edad, sexo, establecimiento y servicio se registran siguiendo las indicaciones planteadas en los aspectos generales del presente Documento Técnico. </a:t>
            </a:r>
          </a:p>
          <a:p>
            <a:pPr algn="just"/>
            <a:r>
              <a:rPr lang="es-PE" sz="1100" dirty="0">
                <a:solidFill>
                  <a:srgbClr val="000000"/>
                </a:solidFill>
                <a:latin typeface="Franklin Gothic Medium Cond" panose="020B0606030402020204" pitchFamily="34" charset="0"/>
              </a:rPr>
              <a:t>En el ítem: Distrito de Procedencia, anote claramente el distrito del domicilio actual de la persona a la que se le administra la vacuna. Se considera a una persona residente de un distrito cuando tenga </a:t>
            </a:r>
            <a:r>
              <a:rPr lang="es-PE" sz="1100" dirty="0" err="1">
                <a:solidFill>
                  <a:srgbClr val="000000"/>
                </a:solidFill>
                <a:latin typeface="Franklin Gothic Medium Cond" panose="020B0606030402020204" pitchFamily="34" charset="0"/>
              </a:rPr>
              <a:t>permanenc</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ia</a:t>
            </a:r>
            <a:r>
              <a:rPr lang="es-PE" sz="1100" dirty="0">
                <a:solidFill>
                  <a:srgbClr val="000000"/>
                </a:solidFill>
                <a:latin typeface="Franklin Gothic Medium Cond" panose="020B0606030402020204" pitchFamily="34" charset="0"/>
              </a:rPr>
              <a:t> estable a partir de los 06 meses. </a:t>
            </a:r>
          </a:p>
          <a:p>
            <a:pPr algn="just"/>
            <a:r>
              <a:rPr lang="es-PE" sz="1100" dirty="0">
                <a:solidFill>
                  <a:srgbClr val="000000"/>
                </a:solidFill>
                <a:latin typeface="Franklin Gothic Medium Cond" panose="020B0606030402020204" pitchFamily="34" charset="0"/>
              </a:rPr>
              <a:t>Los ítems Diagnóstico Motivo de Consulta, Tipo de Diagnóstico y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presentan algunas particularidades  que se revisará en detalle a continuación. </a:t>
            </a:r>
          </a:p>
          <a:p>
            <a:pPr algn="just"/>
            <a:r>
              <a:rPr lang="es-PE" sz="1100" dirty="0">
                <a:solidFill>
                  <a:srgbClr val="000000"/>
                </a:solidFill>
                <a:latin typeface="Franklin Gothic Medium Cond" panose="020B0606030402020204" pitchFamily="34" charset="0"/>
              </a:rPr>
              <a:t>En el ítem: Diagnóstico Motivo de Consulta y/o Actividad de Salud, anote claramente el biológico por separado identificando el tipo de vacuna. </a:t>
            </a:r>
          </a:p>
          <a:p>
            <a:pPr algn="just"/>
            <a:r>
              <a:rPr lang="es-PE" sz="1100" dirty="0">
                <a:solidFill>
                  <a:srgbClr val="000000"/>
                </a:solidFill>
                <a:latin typeface="Franklin Gothic Medium Cond" panose="020B0606030402020204" pitchFamily="34" charset="0"/>
              </a:rPr>
              <a:t>En el caso de que existan más de tres diagnósticos continúe en el siguiente registro, trace una línea oblicua entre los ítems del Día y Servicio. </a:t>
            </a:r>
          </a:p>
          <a:p>
            <a:pPr algn="just"/>
            <a:r>
              <a:rPr lang="es-PE" sz="1100" dirty="0">
                <a:solidFill>
                  <a:srgbClr val="000000"/>
                </a:solidFill>
                <a:latin typeface="Franklin Gothic Medium Cond" panose="020B0606030402020204" pitchFamily="34" charset="0"/>
              </a:rPr>
              <a:t>En el ítem: Tipo de diagnóstico marque siempre "D" </a:t>
            </a: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o El número de dosis (1, 2, 3…) según el tipo de vacuna. </a:t>
            </a:r>
          </a:p>
          <a:p>
            <a:pPr algn="just"/>
            <a:r>
              <a:rPr lang="es-PE" sz="1100" dirty="0">
                <a:solidFill>
                  <a:srgbClr val="000000"/>
                </a:solidFill>
                <a:latin typeface="Franklin Gothic Medium Cond" panose="020B0606030402020204" pitchFamily="34" charset="0"/>
              </a:rPr>
              <a:t>o En aquellas vacunas que son dosis ÚNICAS deje en BLANCO. </a:t>
            </a:r>
          </a:p>
          <a:p>
            <a:pPr algn="just"/>
            <a:r>
              <a:rPr lang="es-PE" sz="1100" dirty="0">
                <a:solidFill>
                  <a:srgbClr val="C00000"/>
                </a:solidFill>
                <a:latin typeface="Franklin Gothic Medium Cond" panose="020B0606030402020204" pitchFamily="34" charset="0"/>
              </a:rPr>
              <a:t>VACUNACIÓN DEL RECIÉN NACIDO</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Según esquema vigente corresponden a esta edad: </a:t>
            </a:r>
          </a:p>
          <a:p>
            <a:pPr algn="just"/>
            <a:r>
              <a:rPr lang="es-PE" sz="1100" dirty="0">
                <a:solidFill>
                  <a:srgbClr val="000000"/>
                </a:solidFill>
                <a:latin typeface="Franklin Gothic Medium Cond" panose="020B0606030402020204" pitchFamily="34" charset="0"/>
              </a:rPr>
              <a:t>Vacunación Antituberculosa (BCG) y Vacunación </a:t>
            </a:r>
            <a:r>
              <a:rPr lang="es-PE" sz="1100" dirty="0" err="1">
                <a:solidFill>
                  <a:srgbClr val="000000"/>
                </a:solidFill>
                <a:latin typeface="Franklin Gothic Medium Cond" panose="020B0606030402020204" pitchFamily="34" charset="0"/>
              </a:rPr>
              <a:t>Antihepatitis</a:t>
            </a:r>
            <a:r>
              <a:rPr lang="es-PE" sz="1100" dirty="0">
                <a:solidFill>
                  <a:srgbClr val="000000"/>
                </a:solidFill>
                <a:latin typeface="Franklin Gothic Medium Cond" panose="020B0606030402020204" pitchFamily="34" charset="0"/>
              </a:rPr>
              <a:t> Viral B (HVB)  </a:t>
            </a:r>
          </a:p>
          <a:p>
            <a:pPr algn="just"/>
            <a:r>
              <a:rPr lang="es-PE" sz="1100" dirty="0">
                <a:solidFill>
                  <a:srgbClr val="000000"/>
                </a:solidFill>
                <a:latin typeface="Franklin Gothic Medium Cond" panose="020B0606030402020204" pitchFamily="34" charset="0"/>
              </a:rPr>
              <a:t>En 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Vacunación Antituberculosa (BCG) </a:t>
            </a:r>
          </a:p>
          <a:p>
            <a:pPr algn="just"/>
            <a:r>
              <a:rPr lang="es-PE" sz="1100" dirty="0">
                <a:solidFill>
                  <a:srgbClr val="000000"/>
                </a:solidFill>
                <a:latin typeface="Franklin Gothic Medium Cond" panose="020B0606030402020204" pitchFamily="34" charset="0"/>
              </a:rPr>
              <a:t> En el 2º casillero Vacunación </a:t>
            </a:r>
            <a:r>
              <a:rPr lang="es-PE" sz="1100" dirty="0" err="1">
                <a:solidFill>
                  <a:srgbClr val="000000"/>
                </a:solidFill>
                <a:latin typeface="Franklin Gothic Medium Cond" panose="020B0606030402020204" pitchFamily="34" charset="0"/>
              </a:rPr>
              <a:t>Antihepatitis</a:t>
            </a:r>
            <a:r>
              <a:rPr lang="es-PE" sz="1100" dirty="0">
                <a:solidFill>
                  <a:srgbClr val="000000"/>
                </a:solidFill>
                <a:latin typeface="Franklin Gothic Medium Cond" panose="020B0606030402020204" pitchFamily="34" charset="0"/>
              </a:rPr>
              <a:t> Viral B (HVB)  </a:t>
            </a:r>
          </a:p>
          <a:p>
            <a:pPr algn="just"/>
            <a:r>
              <a:rPr lang="es-PE" sz="1100" dirty="0">
                <a:solidFill>
                  <a:srgbClr val="000000"/>
                </a:solidFill>
                <a:latin typeface="Franklin Gothic Medium Cond" panose="020B0606030402020204" pitchFamily="34" charset="0"/>
              </a:rPr>
              <a:t>En el ítem: Tipo de diagnóstico marque SIEMPRE para ambos casos "D" </a:t>
            </a: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DEJAR EN BLANCO cuando:  </a:t>
            </a:r>
          </a:p>
          <a:p>
            <a:pPr algn="just"/>
            <a:r>
              <a:rPr lang="es-PE" sz="1100" dirty="0">
                <a:solidFill>
                  <a:srgbClr val="000000"/>
                </a:solidFill>
                <a:latin typeface="Franklin Gothic Medium Cond" panose="020B0606030402020204" pitchFamily="34" charset="0"/>
              </a:rPr>
              <a:t> La vacuna de “BCG” se haya realizado dentro de las 24 horas de nacido.</a:t>
            </a:r>
          </a:p>
          <a:p>
            <a:pPr algn="just"/>
            <a:r>
              <a:rPr lang="es-PE" sz="1100" dirty="0">
                <a:solidFill>
                  <a:srgbClr val="000000"/>
                </a:solidFill>
                <a:latin typeface="Franklin Gothic Medium Cond" panose="020B0606030402020204" pitchFamily="34" charset="0"/>
              </a:rPr>
              <a:t> La vacuna de “</a:t>
            </a:r>
            <a:r>
              <a:rPr lang="es-PE" sz="1100" dirty="0" err="1">
                <a:solidFill>
                  <a:srgbClr val="000000"/>
                </a:solidFill>
                <a:latin typeface="Franklin Gothic Medium Cond" panose="020B0606030402020204" pitchFamily="34" charset="0"/>
              </a:rPr>
              <a:t>HvB</a:t>
            </a:r>
            <a:r>
              <a:rPr lang="es-PE" sz="1100" dirty="0">
                <a:solidFill>
                  <a:srgbClr val="000000"/>
                </a:solidFill>
                <a:latin typeface="Franklin Gothic Medium Cond" panose="020B0606030402020204" pitchFamily="34" charset="0"/>
              </a:rPr>
              <a:t>” se haya realizado dentro de las 12 horas. </a:t>
            </a:r>
          </a:p>
        </p:txBody>
      </p:sp>
      <p:sp>
        <p:nvSpPr>
          <p:cNvPr id="4" name="Rectángulo 3">
            <a:extLst>
              <a:ext uri="{FF2B5EF4-FFF2-40B4-BE49-F238E27FC236}">
                <a16:creationId xmlns:a16="http://schemas.microsoft.com/office/drawing/2014/main" id="{42C89E3D-AA30-47AD-9592-F472E71DFC59}"/>
              </a:ext>
            </a:extLst>
          </p:cNvPr>
          <p:cNvSpPr/>
          <p:nvPr/>
        </p:nvSpPr>
        <p:spPr>
          <a:xfrm>
            <a:off x="322728" y="5533387"/>
            <a:ext cx="8498541" cy="938719"/>
          </a:xfrm>
          <a:prstGeom prst="rect">
            <a:avLst/>
          </a:prstGeom>
        </p:spPr>
        <p:txBody>
          <a:bodyPr wrap="square">
            <a:spAutoFit/>
          </a:bodyPr>
          <a:lstStyle/>
          <a:p>
            <a:pPr algn="just"/>
            <a:r>
              <a:rPr lang="es-PE" sz="1100" dirty="0">
                <a:solidFill>
                  <a:srgbClr val="0033CC"/>
                </a:solidFill>
                <a:latin typeface="Franklin Gothic Medium Cond" panose="020B0606030402020204" pitchFamily="34" charset="0"/>
              </a:rPr>
              <a:t>Para el caso de los niños (as) vacunados con Hepatitis Viral B que según NTS N°141 - MINSA/DGIESP V.03 SOLO se vacunan hasta las 24 horas de nacido y en el reporte nos piden diferenciar los vacunados a las 12 horas y 24 horas, para esto utilizaremos el campo </a:t>
            </a:r>
            <a:r>
              <a:rPr lang="es-PE" sz="1100" dirty="0" err="1">
                <a:solidFill>
                  <a:srgbClr val="0033CC"/>
                </a:solidFill>
                <a:latin typeface="Franklin Gothic Medium Cond" panose="020B0606030402020204" pitchFamily="34" charset="0"/>
              </a:rPr>
              <a:t>Lab</a:t>
            </a:r>
            <a:r>
              <a:rPr lang="es-PE" sz="1100" dirty="0">
                <a:solidFill>
                  <a:srgbClr val="0033CC"/>
                </a:solidFill>
                <a:latin typeface="Franklin Gothic Medium Cond" panose="020B0606030402020204" pitchFamily="34" charset="0"/>
              </a:rPr>
              <a:t> para diferenciarlos, de la siguiente manera:  </a:t>
            </a:r>
          </a:p>
          <a:p>
            <a:pPr algn="just"/>
            <a:r>
              <a:rPr lang="es-PE" sz="1100" dirty="0">
                <a:solidFill>
                  <a:srgbClr val="0033CC"/>
                </a:solidFill>
                <a:latin typeface="Franklin Gothic Medium Cond" panose="020B0606030402020204" pitchFamily="34" charset="0"/>
              </a:rPr>
              <a:t> Cuando el niño se vacune hasta las 12 horas de nacido con </a:t>
            </a:r>
            <a:r>
              <a:rPr lang="es-PE" sz="1100" dirty="0" err="1">
                <a:solidFill>
                  <a:srgbClr val="0033CC"/>
                </a:solidFill>
                <a:latin typeface="Franklin Gothic Medium Cond" panose="020B0606030402020204" pitchFamily="34" charset="0"/>
              </a:rPr>
              <a:t>HvB</a:t>
            </a:r>
            <a:r>
              <a:rPr lang="es-PE" sz="1100" dirty="0">
                <a:solidFill>
                  <a:srgbClr val="0033CC"/>
                </a:solidFill>
                <a:latin typeface="Franklin Gothic Medium Cond" panose="020B0606030402020204" pitchFamily="34" charset="0"/>
              </a:rPr>
              <a:t>, el campo LAB se deja EN BLANCO y en la edad se registra 1D.  </a:t>
            </a:r>
          </a:p>
          <a:p>
            <a:pPr algn="just"/>
            <a:r>
              <a:rPr lang="es-PE" sz="1100" dirty="0">
                <a:solidFill>
                  <a:srgbClr val="0033CC"/>
                </a:solidFill>
                <a:latin typeface="Franklin Gothic Medium Cond" panose="020B0606030402020204" pitchFamily="34" charset="0"/>
              </a:rPr>
              <a:t> Cuando el niño se vacune después de las 12 horas y hasta las 24 horas, el campo LAB se registra “1” y en la edad se registra 1D.  </a:t>
            </a:r>
          </a:p>
          <a:p>
            <a:pPr algn="just"/>
            <a:r>
              <a:rPr lang="es-PE" sz="1100" dirty="0">
                <a:solidFill>
                  <a:srgbClr val="0033CC"/>
                </a:solidFill>
                <a:latin typeface="Franklin Gothic Medium Cond" panose="020B0606030402020204" pitchFamily="34" charset="0"/>
              </a:rPr>
              <a:t>*En el caso de la vacunación de </a:t>
            </a:r>
            <a:r>
              <a:rPr lang="es-PE" sz="1100" dirty="0" err="1">
                <a:solidFill>
                  <a:srgbClr val="0033CC"/>
                </a:solidFill>
                <a:latin typeface="Franklin Gothic Medium Cond" panose="020B0606030402020204" pitchFamily="34" charset="0"/>
              </a:rPr>
              <a:t>HvB</a:t>
            </a:r>
            <a:r>
              <a:rPr lang="es-PE" sz="1100" dirty="0">
                <a:solidFill>
                  <a:srgbClr val="0033CC"/>
                </a:solidFill>
                <a:latin typeface="Franklin Gothic Medium Cond" panose="020B0606030402020204" pitchFamily="34" charset="0"/>
              </a:rPr>
              <a:t> en nacidos en parto domiciliario, en el cual el periodo de aplicación se amplía hasta los 7 días considerar la 2da opción.</a:t>
            </a:r>
          </a:p>
        </p:txBody>
      </p:sp>
      <p:pic>
        <p:nvPicPr>
          <p:cNvPr id="7" name="Imagen 6">
            <a:extLst>
              <a:ext uri="{FF2B5EF4-FFF2-40B4-BE49-F238E27FC236}">
                <a16:creationId xmlns:a16="http://schemas.microsoft.com/office/drawing/2014/main" id="{B2E8B607-43C9-4A60-B569-F498C5051CE1}"/>
              </a:ext>
            </a:extLst>
          </p:cNvPr>
          <p:cNvPicPr>
            <a:picLocks noChangeAspect="1"/>
          </p:cNvPicPr>
          <p:nvPr/>
        </p:nvPicPr>
        <p:blipFill>
          <a:blip r:embed="rId2"/>
          <a:stretch>
            <a:fillRect/>
          </a:stretch>
        </p:blipFill>
        <p:spPr>
          <a:xfrm>
            <a:off x="322728" y="4574879"/>
            <a:ext cx="8498541" cy="958508"/>
          </a:xfrm>
          <a:prstGeom prst="rect">
            <a:avLst/>
          </a:prstGeom>
        </p:spPr>
      </p:pic>
    </p:spTree>
    <p:extLst>
      <p:ext uri="{BB962C8B-B14F-4D97-AF65-F5344CB8AC3E}">
        <p14:creationId xmlns:p14="http://schemas.microsoft.com/office/powerpoint/2010/main" val="1208671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CC4359E-0477-4AE9-90C6-A9C7F2855F08}"/>
              </a:ext>
            </a:extLst>
          </p:cNvPr>
          <p:cNvSpPr/>
          <p:nvPr/>
        </p:nvSpPr>
        <p:spPr>
          <a:xfrm>
            <a:off x="322731" y="252879"/>
            <a:ext cx="8350622" cy="1615827"/>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  Adicionalmente si la vacunación distingue grupos de riesgo diferenciados se deberá utilizar las siglas de los grupos de riesgo ya definidos. En el 2º casillero anote la sigla de acuerdo al grupo de riesgo: </a:t>
            </a:r>
          </a:p>
          <a:p>
            <a:pPr algn="just"/>
            <a:r>
              <a:rPr lang="es-PE" sz="1100" dirty="0">
                <a:solidFill>
                  <a:srgbClr val="000000"/>
                </a:solidFill>
                <a:latin typeface="Franklin Gothic Medium Cond" panose="020B0606030402020204" pitchFamily="34" charset="0"/>
              </a:rPr>
              <a:t>o TS = Trabajador Sexual 			o HSH = Hombre que tiene sexo con Hombre </a:t>
            </a:r>
          </a:p>
          <a:p>
            <a:pPr algn="just"/>
            <a:r>
              <a:rPr lang="es-PE" sz="1100" dirty="0">
                <a:solidFill>
                  <a:srgbClr val="000000"/>
                </a:solidFill>
                <a:latin typeface="Franklin Gothic Medium Cond" panose="020B0606030402020204" pitchFamily="34" charset="0"/>
              </a:rPr>
              <a:t>o TRA = Transexual 			o HTS = HSH que es TS </a:t>
            </a:r>
          </a:p>
          <a:p>
            <a:pPr algn="just"/>
            <a:r>
              <a:rPr lang="es-PE" sz="1100" dirty="0">
                <a:solidFill>
                  <a:srgbClr val="000000"/>
                </a:solidFill>
                <a:latin typeface="Franklin Gothic Medium Cond" panose="020B0606030402020204" pitchFamily="34" charset="0"/>
              </a:rPr>
              <a:t>o TTS = Transexual que es TS 			o ST = Personal de Salud (Trabajador de Salud)  </a:t>
            </a:r>
          </a:p>
          <a:p>
            <a:pPr algn="just"/>
            <a:r>
              <a:rPr lang="es-PE" sz="1100" dirty="0">
                <a:solidFill>
                  <a:srgbClr val="000000"/>
                </a:solidFill>
                <a:latin typeface="Franklin Gothic Medium Cond" panose="020B0606030402020204" pitchFamily="34" charset="0"/>
              </a:rPr>
              <a:t>o  PNP = Policía Nacional 			o M = Fuerzas Armadas</a:t>
            </a:r>
          </a:p>
          <a:p>
            <a:pPr algn="just"/>
            <a:r>
              <a:rPr lang="es-PE" sz="1100" dirty="0">
                <a:solidFill>
                  <a:srgbClr val="000000"/>
                </a:solidFill>
                <a:latin typeface="Franklin Gothic Medium Cond" panose="020B0606030402020204" pitchFamily="34" charset="0"/>
              </a:rPr>
              <a:t>o BOM = Bomberos 			o DCI = Defensa Civil </a:t>
            </a:r>
          </a:p>
          <a:p>
            <a:pPr algn="just"/>
            <a:r>
              <a:rPr lang="es-PE" sz="1100" dirty="0">
                <a:solidFill>
                  <a:srgbClr val="000000"/>
                </a:solidFill>
                <a:latin typeface="Franklin Gothic Medium Cond" panose="020B0606030402020204" pitchFamily="34" charset="0"/>
              </a:rPr>
              <a:t>o EST = Estudiantes de Ciencias de la Salud 		o PPL = Persona privada de su libertad </a:t>
            </a:r>
          </a:p>
          <a:p>
            <a:pPr algn="just"/>
            <a:r>
              <a:rPr lang="es-PE" sz="1100" dirty="0">
                <a:solidFill>
                  <a:srgbClr val="000000"/>
                </a:solidFill>
                <a:latin typeface="Franklin Gothic Medium Cond" panose="020B0606030402020204" pitchFamily="34" charset="0"/>
              </a:rPr>
              <a:t>o G = Gestante 				o P = Puérpera  </a:t>
            </a:r>
          </a:p>
        </p:txBody>
      </p:sp>
      <p:pic>
        <p:nvPicPr>
          <p:cNvPr id="3" name="Imagen 2">
            <a:extLst>
              <a:ext uri="{FF2B5EF4-FFF2-40B4-BE49-F238E27FC236}">
                <a16:creationId xmlns:a16="http://schemas.microsoft.com/office/drawing/2014/main" id="{4927594A-C8DE-4F72-9AED-0DA4C50EA619}"/>
              </a:ext>
            </a:extLst>
          </p:cNvPr>
          <p:cNvPicPr>
            <a:picLocks noChangeAspect="1"/>
          </p:cNvPicPr>
          <p:nvPr/>
        </p:nvPicPr>
        <p:blipFill>
          <a:blip r:embed="rId2"/>
          <a:stretch>
            <a:fillRect/>
          </a:stretch>
        </p:blipFill>
        <p:spPr>
          <a:xfrm>
            <a:off x="322730" y="1868706"/>
            <a:ext cx="8498539" cy="958508"/>
          </a:xfrm>
          <a:prstGeom prst="rect">
            <a:avLst/>
          </a:prstGeom>
        </p:spPr>
      </p:pic>
    </p:spTree>
    <p:extLst>
      <p:ext uri="{BB962C8B-B14F-4D97-AF65-F5344CB8AC3E}">
        <p14:creationId xmlns:p14="http://schemas.microsoft.com/office/powerpoint/2010/main" val="1235979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22731" y="250688"/>
            <a:ext cx="8350622" cy="3477875"/>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 ACTIVIDADES ESTACIONALES  </a:t>
            </a:r>
          </a:p>
          <a:p>
            <a:pPr algn="just"/>
            <a:r>
              <a:rPr lang="es-PE" sz="1100" dirty="0">
                <a:solidFill>
                  <a:srgbClr val="000000"/>
                </a:solidFill>
                <a:latin typeface="Franklin Gothic Medium Cond" panose="020B0606030402020204" pitchFamily="34" charset="0"/>
              </a:rPr>
              <a:t> </a:t>
            </a:r>
            <a:r>
              <a:rPr lang="es-PE" sz="1100" dirty="0">
                <a:solidFill>
                  <a:srgbClr val="0033CC"/>
                </a:solidFill>
                <a:latin typeface="Franklin Gothic Medium Cond" panose="020B0606030402020204" pitchFamily="34" charset="0"/>
              </a:rPr>
              <a:t>Durante el año se presentan diferentes actividades relacionadas con la vacunación, es así que se deben</a:t>
            </a:r>
          </a:p>
          <a:p>
            <a:pPr algn="just"/>
            <a:r>
              <a:rPr lang="es-PE" sz="1100" dirty="0">
                <a:solidFill>
                  <a:srgbClr val="0033CC"/>
                </a:solidFill>
                <a:latin typeface="Franklin Gothic Medium Cond" panose="020B0606030402020204" pitchFamily="34" charset="0"/>
              </a:rPr>
              <a:t>tener en consideración los criterios generales para un registro adecuado. </a:t>
            </a:r>
          </a:p>
          <a:p>
            <a:pPr algn="just"/>
            <a:endParaRPr lang="es-PE" sz="1100" dirty="0">
              <a:solidFill>
                <a:srgbClr val="0033CC"/>
              </a:solidFill>
              <a:latin typeface="Franklin Gothic Medium Cond" panose="020B0606030402020204" pitchFamily="34" charset="0"/>
            </a:endParaRPr>
          </a:p>
          <a:p>
            <a:pPr algn="just"/>
            <a:r>
              <a:rPr lang="es-PE" sz="1100" dirty="0">
                <a:solidFill>
                  <a:srgbClr val="0033CC"/>
                </a:solidFill>
                <a:latin typeface="Franklin Gothic Medium Cond" panose="020B0606030402020204" pitchFamily="34" charset="0"/>
              </a:rPr>
              <a:t> </a:t>
            </a:r>
          </a:p>
          <a:p>
            <a:pPr algn="just"/>
            <a:endParaRPr lang="es-PE" sz="1100" dirty="0">
              <a:solidFill>
                <a:srgbClr val="000000"/>
              </a:solidFill>
              <a:latin typeface="Franklin Gothic Medium Cond" panose="020B0606030402020204" pitchFamily="34" charset="0"/>
            </a:endParaRPr>
          </a:p>
          <a:p>
            <a:pPr algn="just"/>
            <a:endParaRPr lang="es-PE" sz="1100" dirty="0">
              <a:solidFill>
                <a:srgbClr val="000000"/>
              </a:solidFill>
              <a:latin typeface="Franklin Gothic Medium Cond" panose="020B0606030402020204" pitchFamily="34" charset="0"/>
            </a:endParaRPr>
          </a:p>
          <a:p>
            <a:pPr algn="just"/>
            <a:endParaRPr lang="es-PE" sz="1100" dirty="0">
              <a:solidFill>
                <a:srgbClr val="000000"/>
              </a:solidFill>
              <a:latin typeface="Franklin Gothic Medium Cond" panose="020B0606030402020204" pitchFamily="34" charset="0"/>
            </a:endParaRPr>
          </a:p>
          <a:p>
            <a:pPr algn="just"/>
            <a:endParaRPr lang="es-PE" sz="1100" dirty="0">
              <a:solidFill>
                <a:srgbClr val="000000"/>
              </a:solidFill>
              <a:latin typeface="Franklin Gothic Medium Cond" panose="020B0606030402020204" pitchFamily="34" charset="0"/>
            </a:endParaRPr>
          </a:p>
          <a:p>
            <a:pPr algn="just"/>
            <a:endParaRPr lang="es-PE" sz="1100" dirty="0">
              <a:solidFill>
                <a:srgbClr val="000000"/>
              </a:solidFill>
              <a:latin typeface="Franklin Gothic Medium Cond" panose="020B0606030402020204" pitchFamily="34" charset="0"/>
            </a:endParaRPr>
          </a:p>
          <a:p>
            <a:pPr algn="just"/>
            <a:r>
              <a:rPr lang="es-PE" sz="1100" dirty="0">
                <a:solidFill>
                  <a:srgbClr val="000000"/>
                </a:solidFill>
                <a:latin typeface="Franklin Gothic Medium Cond" panose="020B0606030402020204" pitchFamily="34" charset="0"/>
              </a:rPr>
              <a:t> Los campos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siempre deben contener el dato de la dosis. En caso de que esta sea aplicada a un grupo de riesgo la identificación del grupo de riesgo debe ser consignado en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contiguo al de la dosis; si es aplicada más de una vacuna se debe registrar en la última posición la vacuna que requiere la identificación del grupo de riesgo para que se pueda hacer uso del siguiente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Si la vacuna es dosis única </a:t>
            </a:r>
            <a:r>
              <a:rPr lang="es-PE" sz="1100" dirty="0" err="1">
                <a:solidFill>
                  <a:srgbClr val="000000"/>
                </a:solidFill>
                <a:latin typeface="Franklin Gothic Medium Cond" panose="020B0606030402020204" pitchFamily="34" charset="0"/>
              </a:rPr>
              <a:t>intramural</a:t>
            </a:r>
            <a:r>
              <a:rPr lang="es-PE" sz="1100" dirty="0">
                <a:solidFill>
                  <a:srgbClr val="000000"/>
                </a:solidFill>
                <a:latin typeface="Franklin Gothic Medium Cond" panose="020B0606030402020204" pitchFamily="34" charset="0"/>
              </a:rPr>
              <a:t> se puede hacer uso del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para indicar el grupo de riesgo pero si es extramural el campo de la dosis debe indicar “DU” y en el siguiente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debe ser registrada la sigla que identifica el grupo de riesgo. En el caso de que el siguiente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esté ocupado, registrar la vacuna al final de todas las actividades para hacer uso del siguiente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t>
            </a:r>
          </a:p>
          <a:p>
            <a:pPr algn="just"/>
            <a:r>
              <a:rPr lang="es-PE" sz="1100" dirty="0">
                <a:latin typeface="Franklin Gothic Medium Cond" panose="020B0606030402020204" pitchFamily="34" charset="0"/>
              </a:rPr>
              <a:t>Ejemplos: </a:t>
            </a:r>
          </a:p>
          <a:p>
            <a:pPr algn="just"/>
            <a:r>
              <a:rPr lang="es-PE" sz="1100" dirty="0">
                <a:solidFill>
                  <a:srgbClr val="C00000"/>
                </a:solidFill>
                <a:latin typeface="Franklin Gothic Medium Cond" panose="020B0606030402020204" pitchFamily="34" charset="0"/>
              </a:rPr>
              <a:t>VACUNACIÓN INFLUENZA Y DT EN GESTANTE REALIZADA EN DOMICILIO</a:t>
            </a:r>
            <a:r>
              <a:rPr lang="es-PE" sz="1100" dirty="0">
                <a:latin typeface="Franklin Gothic Medium Cond" panose="020B0606030402020204" pitchFamily="34" charset="0"/>
              </a:rPr>
              <a:t> </a:t>
            </a:r>
          </a:p>
          <a:p>
            <a:pPr algn="just"/>
            <a:r>
              <a:rPr lang="es-PE" sz="1100" dirty="0">
                <a:latin typeface="Franklin Gothic Medium Cond" panose="020B0606030402020204" pitchFamily="34" charset="0"/>
              </a:rPr>
              <a:t>En este caso la visita (que siempre se registra al final de todas las actividades) siempre lleva la numeración en el campo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y las demás actividades también por lo que, de manera excepcional, debe ser desplazado su registro a la primera posición, reordenando las demás actividades.</a:t>
            </a:r>
          </a:p>
        </p:txBody>
      </p:sp>
      <p:graphicFrame>
        <p:nvGraphicFramePr>
          <p:cNvPr id="4" name="Tabla 3"/>
          <p:cNvGraphicFramePr>
            <a:graphicFrameLocks noGrp="1"/>
          </p:cNvGraphicFramePr>
          <p:nvPr>
            <p:extLst>
              <p:ext uri="{D42A27DB-BD31-4B8C-83A1-F6EECF244321}">
                <p14:modId xmlns:p14="http://schemas.microsoft.com/office/powerpoint/2010/main" val="1855859071"/>
              </p:ext>
            </p:extLst>
          </p:nvPr>
        </p:nvGraphicFramePr>
        <p:xfrm>
          <a:off x="1398274" y="861341"/>
          <a:ext cx="6096000" cy="10972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237333">
                <a:tc>
                  <a:txBody>
                    <a:bodyPr/>
                    <a:lstStyle/>
                    <a:p>
                      <a:pPr algn="ctr"/>
                      <a:r>
                        <a:rPr lang="es-PE" sz="1200" dirty="0" err="1">
                          <a:latin typeface="Franklin Gothic Medium Cond" panose="020B0606030402020204" pitchFamily="34" charset="0"/>
                        </a:rPr>
                        <a:t>Codicion</a:t>
                      </a:r>
                      <a:endParaRPr lang="es-PE" sz="1200" dirty="0">
                        <a:latin typeface="Franklin Gothic Medium Cond" panose="020B0606030402020204" pitchFamily="34" charset="0"/>
                      </a:endParaRPr>
                    </a:p>
                  </a:txBody>
                  <a:tcPr/>
                </a:tc>
                <a:tc>
                  <a:txBody>
                    <a:bodyPr/>
                    <a:lstStyle/>
                    <a:p>
                      <a:pPr algn="ctr"/>
                      <a:r>
                        <a:rPr lang="es-PE" sz="1200" dirty="0">
                          <a:latin typeface="Franklin Gothic Medium Cond" panose="020B0606030402020204" pitchFamily="34" charset="0"/>
                        </a:rPr>
                        <a:t>Campo </a:t>
                      </a:r>
                      <a:r>
                        <a:rPr lang="es-PE" sz="1200" dirty="0" err="1">
                          <a:latin typeface="Franklin Gothic Medium Cond" panose="020B0606030402020204" pitchFamily="34" charset="0"/>
                        </a:rPr>
                        <a:t>Lab</a:t>
                      </a:r>
                      <a:r>
                        <a:rPr lang="es-PE" sz="1200" dirty="0">
                          <a:latin typeface="Franklin Gothic Medium Cond" panose="020B0606030402020204" pitchFamily="34" charset="0"/>
                        </a:rPr>
                        <a:t> </a:t>
                      </a:r>
                      <a:r>
                        <a:rPr lang="es-PE" sz="1200" dirty="0" err="1">
                          <a:latin typeface="Franklin Gothic Medium Cond" panose="020B0606030402020204" pitchFamily="34" charset="0"/>
                        </a:rPr>
                        <a:t>Intramural</a:t>
                      </a:r>
                      <a:endParaRPr lang="es-PE" sz="1200" dirty="0">
                        <a:latin typeface="Franklin Gothic Medium Cond" panose="020B0606030402020204" pitchFamily="34" charset="0"/>
                      </a:endParaRPr>
                    </a:p>
                  </a:txBody>
                  <a:tcPr/>
                </a:tc>
                <a:tc>
                  <a:txBody>
                    <a:bodyPr/>
                    <a:lstStyle/>
                    <a:p>
                      <a:pPr algn="ctr"/>
                      <a:r>
                        <a:rPr lang="es-PE" sz="1200" dirty="0">
                          <a:latin typeface="Franklin Gothic Medium Cond" panose="020B0606030402020204" pitchFamily="34" charset="0"/>
                        </a:rPr>
                        <a:t>Campo </a:t>
                      </a:r>
                      <a:r>
                        <a:rPr lang="es-PE" sz="1200" dirty="0" err="1">
                          <a:latin typeface="Franklin Gothic Medium Cond" panose="020B0606030402020204" pitchFamily="34" charset="0"/>
                        </a:rPr>
                        <a:t>Lab</a:t>
                      </a:r>
                      <a:r>
                        <a:rPr lang="es-PE" sz="1200" dirty="0">
                          <a:latin typeface="Franklin Gothic Medium Cond" panose="020B0606030402020204" pitchFamily="34" charset="0"/>
                        </a:rPr>
                        <a:t> Extramural</a:t>
                      </a:r>
                    </a:p>
                  </a:txBody>
                  <a:tcPr/>
                </a:tc>
                <a:extLst>
                  <a:ext uri="{0D108BD9-81ED-4DB2-BD59-A6C34878D82A}">
                    <a16:rowId xmlns:a16="http://schemas.microsoft.com/office/drawing/2014/main" val="10000"/>
                  </a:ext>
                </a:extLst>
              </a:tr>
              <a:tr h="237333">
                <a:tc>
                  <a:txBody>
                    <a:bodyPr/>
                    <a:lstStyle/>
                    <a:p>
                      <a:r>
                        <a:rPr lang="es-PE" sz="1200" dirty="0">
                          <a:latin typeface="Franklin Gothic Medium Cond" panose="020B0606030402020204" pitchFamily="34" charset="0"/>
                        </a:rPr>
                        <a:t>Vacuna Dosis </a:t>
                      </a:r>
                      <a:r>
                        <a:rPr lang="es-PE" sz="1200" dirty="0" err="1">
                          <a:latin typeface="Franklin Gothic Medium Cond" panose="020B0606030402020204" pitchFamily="34" charset="0"/>
                        </a:rPr>
                        <a:t>Unica</a:t>
                      </a:r>
                      <a:endParaRPr lang="es-PE" sz="1200" dirty="0">
                        <a:latin typeface="Franklin Gothic Medium Cond" panose="020B0606030402020204" pitchFamily="34" charset="0"/>
                      </a:endParaRPr>
                    </a:p>
                  </a:txBody>
                  <a:tcPr/>
                </a:tc>
                <a:tc>
                  <a:txBody>
                    <a:bodyPr/>
                    <a:lstStyle/>
                    <a:p>
                      <a:r>
                        <a:rPr lang="es-PE" sz="1200" dirty="0">
                          <a:latin typeface="Franklin Gothic Medium Cond" panose="020B0606030402020204" pitchFamily="34" charset="0"/>
                        </a:rPr>
                        <a:t>En Blanco</a:t>
                      </a:r>
                    </a:p>
                  </a:txBody>
                  <a:tcPr/>
                </a:tc>
                <a:tc>
                  <a:txBody>
                    <a:bodyPr/>
                    <a:lstStyle/>
                    <a:p>
                      <a:r>
                        <a:rPr lang="es-PE" sz="1200" dirty="0">
                          <a:latin typeface="Franklin Gothic Medium Cond" panose="020B0606030402020204" pitchFamily="34" charset="0"/>
                        </a:rPr>
                        <a:t>DU</a:t>
                      </a:r>
                    </a:p>
                  </a:txBody>
                  <a:tcPr/>
                </a:tc>
                <a:extLst>
                  <a:ext uri="{0D108BD9-81ED-4DB2-BD59-A6C34878D82A}">
                    <a16:rowId xmlns:a16="http://schemas.microsoft.com/office/drawing/2014/main" val="10001"/>
                  </a:ext>
                </a:extLst>
              </a:tr>
              <a:tr h="237333">
                <a:tc>
                  <a:txBody>
                    <a:bodyPr/>
                    <a:lstStyle/>
                    <a:p>
                      <a:r>
                        <a:rPr lang="es-PE" sz="1200" dirty="0">
                          <a:latin typeface="Franklin Gothic Medium Cond" panose="020B0606030402020204" pitchFamily="34" charset="0"/>
                        </a:rPr>
                        <a:t>Refuerzos</a:t>
                      </a:r>
                    </a:p>
                  </a:txBody>
                  <a:tcPr/>
                </a:tc>
                <a:tc>
                  <a:txBody>
                    <a:bodyPr/>
                    <a:lstStyle/>
                    <a:p>
                      <a:r>
                        <a:rPr lang="es-PE" sz="1200" dirty="0">
                          <a:latin typeface="Franklin Gothic Medium Cond" panose="020B0606030402020204" pitchFamily="34" charset="0"/>
                        </a:rPr>
                        <a:t>DA</a:t>
                      </a:r>
                    </a:p>
                  </a:txBody>
                  <a:tcPr/>
                </a:tc>
                <a:tc>
                  <a:txBody>
                    <a:bodyPr/>
                    <a:lstStyle/>
                    <a:p>
                      <a:r>
                        <a:rPr lang="es-PE" sz="1200" dirty="0">
                          <a:latin typeface="Franklin Gothic Medium Cond" panose="020B0606030402020204" pitchFamily="34" charset="0"/>
                        </a:rPr>
                        <a:t>DDA</a:t>
                      </a:r>
                    </a:p>
                  </a:txBody>
                  <a:tcPr/>
                </a:tc>
                <a:extLst>
                  <a:ext uri="{0D108BD9-81ED-4DB2-BD59-A6C34878D82A}">
                    <a16:rowId xmlns:a16="http://schemas.microsoft.com/office/drawing/2014/main" val="10002"/>
                  </a:ext>
                </a:extLst>
              </a:tr>
              <a:tr h="237333">
                <a:tc>
                  <a:txBody>
                    <a:bodyPr/>
                    <a:lstStyle/>
                    <a:p>
                      <a:r>
                        <a:rPr lang="es-PE" sz="1200" dirty="0">
                          <a:latin typeface="Franklin Gothic Medium Cond" panose="020B0606030402020204" pitchFamily="34" charset="0"/>
                        </a:rPr>
                        <a:t>Mas de 1 Dosis</a:t>
                      </a:r>
                    </a:p>
                  </a:txBody>
                  <a:tcPr/>
                </a:tc>
                <a:tc>
                  <a:txBody>
                    <a:bodyPr/>
                    <a:lstStyle/>
                    <a:p>
                      <a:r>
                        <a:rPr lang="es-PE" sz="1200" dirty="0">
                          <a:latin typeface="Franklin Gothic Medium Cond" panose="020B0606030402020204" pitchFamily="34" charset="0"/>
                        </a:rPr>
                        <a:t>1, 2, 3, según corresponda</a:t>
                      </a:r>
                    </a:p>
                  </a:txBody>
                  <a:tcPr/>
                </a:tc>
                <a:tc>
                  <a:txBody>
                    <a:bodyPr/>
                    <a:lstStyle/>
                    <a:p>
                      <a:r>
                        <a:rPr lang="es-PE" sz="1200" dirty="0">
                          <a:latin typeface="Franklin Gothic Medium Cond" panose="020B0606030402020204" pitchFamily="34" charset="0"/>
                        </a:rPr>
                        <a:t>D1, D2, D3 </a:t>
                      </a:r>
                      <a:r>
                        <a:rPr lang="es-PE" sz="1200" dirty="0" err="1">
                          <a:latin typeface="Franklin Gothic Medium Cond" panose="020B0606030402020204" pitchFamily="34" charset="0"/>
                        </a:rPr>
                        <a:t>Segun</a:t>
                      </a:r>
                      <a:r>
                        <a:rPr lang="es-PE" sz="1200" dirty="0">
                          <a:latin typeface="Franklin Gothic Medium Cond" panose="020B0606030402020204" pitchFamily="34" charset="0"/>
                        </a:rPr>
                        <a:t> Corresponda</a:t>
                      </a:r>
                    </a:p>
                  </a:txBody>
                  <a:tcPr/>
                </a:tc>
                <a:extLst>
                  <a:ext uri="{0D108BD9-81ED-4DB2-BD59-A6C34878D82A}">
                    <a16:rowId xmlns:a16="http://schemas.microsoft.com/office/drawing/2014/main" val="10003"/>
                  </a:ext>
                </a:extLst>
              </a:tr>
            </a:tbl>
          </a:graphicData>
        </a:graphic>
      </p:graphicFrame>
      <p:pic>
        <p:nvPicPr>
          <p:cNvPr id="5" name="Imagen 4">
            <a:extLst>
              <a:ext uri="{FF2B5EF4-FFF2-40B4-BE49-F238E27FC236}">
                <a16:creationId xmlns:a16="http://schemas.microsoft.com/office/drawing/2014/main" id="{743B4B00-9670-4BB1-9301-DC128B52F4B5}"/>
              </a:ext>
            </a:extLst>
          </p:cNvPr>
          <p:cNvPicPr>
            <a:picLocks noChangeAspect="1"/>
          </p:cNvPicPr>
          <p:nvPr/>
        </p:nvPicPr>
        <p:blipFill>
          <a:blip r:embed="rId2"/>
          <a:stretch>
            <a:fillRect/>
          </a:stretch>
        </p:blipFill>
        <p:spPr>
          <a:xfrm>
            <a:off x="322730" y="3655026"/>
            <a:ext cx="8498539" cy="958508"/>
          </a:xfrm>
          <a:prstGeom prst="rect">
            <a:avLst/>
          </a:prstGeom>
        </p:spPr>
      </p:pic>
    </p:spTree>
    <p:extLst>
      <p:ext uri="{BB962C8B-B14F-4D97-AF65-F5344CB8AC3E}">
        <p14:creationId xmlns:p14="http://schemas.microsoft.com/office/powerpoint/2010/main" val="3299569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16859" y="308298"/>
            <a:ext cx="8350623" cy="3647152"/>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E. ACTIVIDADES PREVENTIVO PROMOCIONALES (APP) </a:t>
            </a:r>
          </a:p>
          <a:p>
            <a:pPr algn="just"/>
            <a:r>
              <a:rPr lang="es-PE" sz="1100" dirty="0">
                <a:solidFill>
                  <a:srgbClr val="C00000"/>
                </a:solidFill>
                <a:latin typeface="Franklin Gothic Medium Cond" panose="020B0606030402020204" pitchFamily="34" charset="0"/>
              </a:rPr>
              <a:t> Visita Domiciliaria (99344) </a:t>
            </a:r>
          </a:p>
          <a:p>
            <a:pPr algn="just"/>
            <a:r>
              <a:rPr lang="es-PE" sz="1100" dirty="0">
                <a:solidFill>
                  <a:srgbClr val="000000"/>
                </a:solidFill>
                <a:latin typeface="Franklin Gothic Medium Cond" panose="020B0606030402020204" pitchFamily="34" charset="0"/>
              </a:rPr>
              <a:t>Definición Operacional: Actividad de salud dirigida a la persona y/o familia en su domicilio, con el fin de realizar el seguimiento al niño que no acude a recibir la dosis de vacuna correspondiente, recoger información a través de la ficha familiar (que servirá como insumo para identificar a las familias que serán intervenidas según sector determinado), ficha de autodiagnóstico y evaluación de las familias. </a:t>
            </a:r>
          </a:p>
          <a:p>
            <a:pPr algn="just"/>
            <a:r>
              <a:rPr lang="es-PE" sz="1100" dirty="0">
                <a:solidFill>
                  <a:srgbClr val="000000"/>
                </a:solidFill>
                <a:latin typeface="Franklin Gothic Medium Cond" panose="020B0606030402020204" pitchFamily="34" charset="0"/>
              </a:rPr>
              <a:t>El Registro de la vacunación en domicilio deberá registrarse cuando esta es EFECTIVA, pudiendo utilizar para los casos de no vacunación habiendo realizado la visita, los siguientes códigos: </a:t>
            </a:r>
          </a:p>
          <a:p>
            <a:pPr algn="just"/>
            <a:r>
              <a:rPr lang="es-PE" sz="1100" dirty="0">
                <a:solidFill>
                  <a:srgbClr val="000000"/>
                </a:solidFill>
                <a:latin typeface="Franklin Gothic Medium Cond" panose="020B0606030402020204" pitchFamily="34" charset="0"/>
              </a:rPr>
              <a:t> Z280 Inmunización no realizada por contraindicación (prescripción médica, niño enfermo o en tratamiento)  </a:t>
            </a:r>
          </a:p>
          <a:p>
            <a:pPr algn="just"/>
            <a:r>
              <a:rPr lang="es-PE" sz="1100" dirty="0">
                <a:solidFill>
                  <a:srgbClr val="000000"/>
                </a:solidFill>
                <a:latin typeface="Franklin Gothic Medium Cond" panose="020B0606030402020204" pitchFamily="34" charset="0"/>
              </a:rPr>
              <a:t> Z281 Inmunización no realizada por decisión del paciente, por motivos de creencia o presión de grupo  </a:t>
            </a:r>
          </a:p>
          <a:p>
            <a:pPr algn="just"/>
            <a:r>
              <a:rPr lang="es-PE" sz="1100" dirty="0">
                <a:solidFill>
                  <a:srgbClr val="000000"/>
                </a:solidFill>
                <a:latin typeface="Franklin Gothic Medium Cond" panose="020B0606030402020204" pitchFamily="34" charset="0"/>
              </a:rPr>
              <a:t> Z282 Inmunización no realizada por decisión del paciente, por otras razones y las no especificadas (negación expresa sin que sea por motivos de salud)  </a:t>
            </a:r>
          </a:p>
          <a:p>
            <a:pPr algn="just"/>
            <a:r>
              <a:rPr lang="es-PE" sz="1100" dirty="0">
                <a:solidFill>
                  <a:srgbClr val="000000"/>
                </a:solidFill>
                <a:latin typeface="Franklin Gothic Medium Cond" panose="020B0606030402020204" pitchFamily="34" charset="0"/>
              </a:rPr>
              <a:t> Z288 Inmunización no realizada por otras razones (se encontró al niño ya vacunado) </a:t>
            </a:r>
          </a:p>
          <a:p>
            <a:pPr algn="just"/>
            <a:r>
              <a:rPr lang="es-PE" sz="1100" dirty="0">
                <a:solidFill>
                  <a:srgbClr val="000000"/>
                </a:solidFill>
                <a:latin typeface="Franklin Gothic Medium Cond" panose="020B0606030402020204" pitchFamily="34" charset="0"/>
              </a:rPr>
              <a:t> Z289 Inmunización no realizada por razón no especificada (atención de otras actividades que emergen durante la visita y que son de prioridad, por ejemplo que encuentre a una gestante en trabajo de parto, se prioriza el traslado o la atención, etc.)  </a:t>
            </a:r>
          </a:p>
          <a:p>
            <a:pPr algn="just"/>
            <a:r>
              <a:rPr lang="es-PE" sz="1100" dirty="0">
                <a:solidFill>
                  <a:srgbClr val="0033CC"/>
                </a:solidFill>
                <a:latin typeface="Franklin Gothic Medium Cond" panose="020B0606030402020204" pitchFamily="34" charset="0"/>
              </a:rPr>
              <a:t>El uso estricto de los códigos para la vacunación no realizada en la visita debe obedecer a los motivos descritos.</a:t>
            </a:r>
          </a:p>
          <a:p>
            <a:pPr algn="just"/>
            <a:r>
              <a:rPr lang="es-PE" sz="1100" dirty="0">
                <a:solidFill>
                  <a:srgbClr val="0033CC"/>
                </a:solidFill>
                <a:latin typeface="Franklin Gothic Medium Cond" panose="020B0606030402020204" pitchFamily="34" charset="0"/>
              </a:rPr>
              <a:t>Por ningún motivo se registran las visitas no efectivas por falta de ubicación del domicilio. </a:t>
            </a:r>
          </a:p>
          <a:p>
            <a:pPr algn="just"/>
            <a:r>
              <a:rPr lang="es-PE" sz="1100" dirty="0">
                <a:solidFill>
                  <a:srgbClr val="000000"/>
                </a:solidFill>
                <a:latin typeface="Franklin Gothic Medium Cond" panose="020B0606030402020204" pitchFamily="34" charset="0"/>
              </a:rPr>
              <a:t>En 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el Motivo de Visita  </a:t>
            </a:r>
          </a:p>
          <a:p>
            <a:pPr algn="just"/>
            <a:r>
              <a:rPr lang="es-PE" sz="1100" dirty="0">
                <a:solidFill>
                  <a:srgbClr val="000000"/>
                </a:solidFill>
                <a:latin typeface="Franklin Gothic Medium Cond" panose="020B0606030402020204" pitchFamily="34" charset="0"/>
              </a:rPr>
              <a:t> En el 2º casillero Visita Domiciliaria </a:t>
            </a:r>
          </a:p>
          <a:p>
            <a:pPr algn="just"/>
            <a:r>
              <a:rPr lang="es-PE" sz="1100" dirty="0">
                <a:solidFill>
                  <a:srgbClr val="000000"/>
                </a:solidFill>
                <a:latin typeface="Franklin Gothic Medium Cond" panose="020B0606030402020204" pitchFamily="34" charset="0"/>
              </a:rPr>
              <a:t>En el ítem: Tipo de diagnóstico marque “D” </a:t>
            </a: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2º casillero el número de la visita 1, 2... según corresponda   </a:t>
            </a:r>
            <a:endParaRPr lang="es-PE" sz="1100" dirty="0">
              <a:latin typeface="Franklin Gothic Medium Cond" panose="020B0606030402020204" pitchFamily="34" charset="0"/>
            </a:endParaRPr>
          </a:p>
        </p:txBody>
      </p:sp>
      <p:sp>
        <p:nvSpPr>
          <p:cNvPr id="3" name="Rectángulo 2"/>
          <p:cNvSpPr/>
          <p:nvPr/>
        </p:nvSpPr>
        <p:spPr>
          <a:xfrm>
            <a:off x="416853" y="4865783"/>
            <a:ext cx="8350623"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CUANDO LA VACUNACIÓN SE HACE EFECTIVA EN EL DOMICILIO</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Se registra la(s) vacuna(s) aplicada indicando los datos a nivel individual, utilizando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para el registro de la dosis según corresponda. </a:t>
            </a:r>
            <a:endParaRPr lang="es-PE" sz="1100" dirty="0">
              <a:latin typeface="Franklin Gothic Medium Cond" panose="020B0606030402020204" pitchFamily="34" charset="0"/>
            </a:endParaRPr>
          </a:p>
        </p:txBody>
      </p:sp>
      <p:pic>
        <p:nvPicPr>
          <p:cNvPr id="4" name="Imagen 3">
            <a:extLst>
              <a:ext uri="{FF2B5EF4-FFF2-40B4-BE49-F238E27FC236}">
                <a16:creationId xmlns:a16="http://schemas.microsoft.com/office/drawing/2014/main" id="{E135AE38-F455-438D-9CC8-69C859B1213B}"/>
              </a:ext>
            </a:extLst>
          </p:cNvPr>
          <p:cNvPicPr>
            <a:picLocks noChangeAspect="1"/>
          </p:cNvPicPr>
          <p:nvPr/>
        </p:nvPicPr>
        <p:blipFill>
          <a:blip r:embed="rId2"/>
          <a:stretch>
            <a:fillRect/>
          </a:stretch>
        </p:blipFill>
        <p:spPr>
          <a:xfrm>
            <a:off x="416858" y="3907275"/>
            <a:ext cx="8350623" cy="958508"/>
          </a:xfrm>
          <a:prstGeom prst="rect">
            <a:avLst/>
          </a:prstGeom>
        </p:spPr>
      </p:pic>
      <p:pic>
        <p:nvPicPr>
          <p:cNvPr id="5" name="Imagen 4">
            <a:extLst>
              <a:ext uri="{FF2B5EF4-FFF2-40B4-BE49-F238E27FC236}">
                <a16:creationId xmlns:a16="http://schemas.microsoft.com/office/drawing/2014/main" id="{009E515F-2BAD-4CA1-B4B3-7A457F67FD92}"/>
              </a:ext>
            </a:extLst>
          </p:cNvPr>
          <p:cNvPicPr>
            <a:picLocks noChangeAspect="1"/>
          </p:cNvPicPr>
          <p:nvPr/>
        </p:nvPicPr>
        <p:blipFill>
          <a:blip r:embed="rId3"/>
          <a:stretch>
            <a:fillRect/>
          </a:stretch>
        </p:blipFill>
        <p:spPr>
          <a:xfrm>
            <a:off x="416852" y="5257612"/>
            <a:ext cx="8350623" cy="958508"/>
          </a:xfrm>
          <a:prstGeom prst="rect">
            <a:avLst/>
          </a:prstGeom>
        </p:spPr>
      </p:pic>
    </p:spTree>
    <p:extLst>
      <p:ext uri="{BB962C8B-B14F-4D97-AF65-F5344CB8AC3E}">
        <p14:creationId xmlns:p14="http://schemas.microsoft.com/office/powerpoint/2010/main" val="4210256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3411" y="1853293"/>
            <a:ext cx="8350624" cy="261610"/>
          </a:xfrm>
          <a:prstGeom prst="rect">
            <a:avLst/>
          </a:prstGeom>
        </p:spPr>
        <p:txBody>
          <a:bodyPr wrap="square">
            <a:spAutoFit/>
          </a:bodyPr>
          <a:lstStyle/>
          <a:p>
            <a:pPr algn="ctr"/>
            <a:r>
              <a:rPr lang="es-PE" sz="1100" b="1" dirty="0">
                <a:solidFill>
                  <a:srgbClr val="0033CC"/>
                </a:solidFill>
                <a:latin typeface="Calibri" panose="020F0502020204030204" pitchFamily="34" charset="0"/>
              </a:rPr>
              <a:t>En las visitas domiciliarias las dosis extramurales se registran con DU, D1, D2, D3, DDA</a:t>
            </a:r>
            <a:endParaRPr lang="es-PE" sz="1100" dirty="0">
              <a:solidFill>
                <a:srgbClr val="0033CC"/>
              </a:solidFill>
            </a:endParaRPr>
          </a:p>
        </p:txBody>
      </p:sp>
      <p:sp>
        <p:nvSpPr>
          <p:cNvPr id="3" name="Rectángulo 2"/>
          <p:cNvSpPr/>
          <p:nvPr/>
        </p:nvSpPr>
        <p:spPr>
          <a:xfrm>
            <a:off x="403411" y="2099514"/>
            <a:ext cx="8350624" cy="2292935"/>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SESIÓN DEMOSTRATIVA (C0010)  </a:t>
            </a:r>
          </a:p>
          <a:p>
            <a:r>
              <a:rPr lang="es-PE" sz="1100" dirty="0">
                <a:solidFill>
                  <a:srgbClr val="000000"/>
                </a:solidFill>
                <a:latin typeface="Franklin Gothic Medium Cond" panose="020B0606030402020204" pitchFamily="34" charset="0"/>
              </a:rPr>
              <a:t>Definición Operacional: Es una actividad educativa con demostración de prácticas saludables que se brinda a los usuarios de manera grupal, que aborda aspectos correspondientes a cada etapa de vida. </a:t>
            </a:r>
          </a:p>
          <a:p>
            <a:r>
              <a:rPr lang="es-PE" sz="1100" dirty="0">
                <a:solidFill>
                  <a:srgbClr val="000000"/>
                </a:solidFill>
                <a:latin typeface="Franklin Gothic Medium Cond" panose="020B0606030402020204" pitchFamily="34" charset="0"/>
              </a:rPr>
              <a:t>Los ítems Documento de Identidad, Financiador, Pertenencia Étnica, Edad, Sexo, Establecimiento y Servicio, NO SE REGISTRAN, por lo que se traza una línea oblicua sobre ellos. </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Sesión Demostrativa </a:t>
            </a:r>
          </a:p>
          <a:p>
            <a:r>
              <a:rPr lang="es-PE" sz="1100" dirty="0">
                <a:solidFill>
                  <a:srgbClr val="000000"/>
                </a:solidFill>
                <a:latin typeface="Franklin Gothic Medium Cond" panose="020B0606030402020204" pitchFamily="34" charset="0"/>
              </a:rPr>
              <a:t> En el 2º casillero Estrategia Sanitaria Nacional de Inmunizaciones </a:t>
            </a:r>
          </a:p>
          <a:p>
            <a:r>
              <a:rPr lang="es-PE" sz="1100" dirty="0">
                <a:solidFill>
                  <a:srgbClr val="000000"/>
                </a:solidFill>
                <a:latin typeface="Franklin Gothic Medium Cond" panose="020B0606030402020204" pitchFamily="34" charset="0"/>
              </a:rPr>
              <a:t>En el ítem: Tipo de diagnóstico marque siempre "D" para ambos casilleros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1º casillero El número de Personas que participan de la sesión </a:t>
            </a:r>
          </a:p>
          <a:p>
            <a:r>
              <a:rPr lang="es-PE" sz="1100" dirty="0">
                <a:solidFill>
                  <a:srgbClr val="000000"/>
                </a:solidFill>
                <a:latin typeface="Franklin Gothic Medium Cond" panose="020B0606030402020204" pitchFamily="34" charset="0"/>
              </a:rPr>
              <a:t> En el 2º casillero deje en BLANCO  </a:t>
            </a:r>
          </a:p>
          <a:p>
            <a:r>
              <a:rPr lang="es-PE" sz="1100" dirty="0">
                <a:solidFill>
                  <a:srgbClr val="000000"/>
                </a:solidFill>
                <a:latin typeface="Franklin Gothic Medium Cond" panose="020B0606030402020204" pitchFamily="34" charset="0"/>
              </a:rPr>
              <a:t> </a:t>
            </a:r>
            <a:endParaRPr lang="es-PE" sz="1100" dirty="0">
              <a:latin typeface="Franklin Gothic Medium Cond" panose="020B0606030402020204" pitchFamily="34" charset="0"/>
            </a:endParaRPr>
          </a:p>
        </p:txBody>
      </p:sp>
      <p:pic>
        <p:nvPicPr>
          <p:cNvPr id="4" name="Imagen 3">
            <a:extLst>
              <a:ext uri="{FF2B5EF4-FFF2-40B4-BE49-F238E27FC236}">
                <a16:creationId xmlns:a16="http://schemas.microsoft.com/office/drawing/2014/main" id="{00D157D1-766D-4645-8135-739A7F6A936C}"/>
              </a:ext>
            </a:extLst>
          </p:cNvPr>
          <p:cNvPicPr>
            <a:picLocks noChangeAspect="1"/>
          </p:cNvPicPr>
          <p:nvPr/>
        </p:nvPicPr>
        <p:blipFill>
          <a:blip r:embed="rId2"/>
          <a:stretch>
            <a:fillRect/>
          </a:stretch>
        </p:blipFill>
        <p:spPr>
          <a:xfrm>
            <a:off x="403411" y="283076"/>
            <a:ext cx="8350624" cy="1569239"/>
          </a:xfrm>
          <a:prstGeom prst="rect">
            <a:avLst/>
          </a:prstGeom>
        </p:spPr>
      </p:pic>
      <p:pic>
        <p:nvPicPr>
          <p:cNvPr id="5" name="Imagen 4">
            <a:extLst>
              <a:ext uri="{FF2B5EF4-FFF2-40B4-BE49-F238E27FC236}">
                <a16:creationId xmlns:a16="http://schemas.microsoft.com/office/drawing/2014/main" id="{7667D8CF-587B-421D-8FEA-74592205EE24}"/>
              </a:ext>
            </a:extLst>
          </p:cNvPr>
          <p:cNvPicPr>
            <a:picLocks noChangeAspect="1"/>
          </p:cNvPicPr>
          <p:nvPr/>
        </p:nvPicPr>
        <p:blipFill>
          <a:blip r:embed="rId3"/>
          <a:stretch>
            <a:fillRect/>
          </a:stretch>
        </p:blipFill>
        <p:spPr>
          <a:xfrm>
            <a:off x="403410" y="4168042"/>
            <a:ext cx="8350625" cy="958508"/>
          </a:xfrm>
          <a:prstGeom prst="rect">
            <a:avLst/>
          </a:prstGeom>
        </p:spPr>
      </p:pic>
      <p:sp>
        <p:nvSpPr>
          <p:cNvPr id="6" name="Rectángulo 5">
            <a:extLst>
              <a:ext uri="{FF2B5EF4-FFF2-40B4-BE49-F238E27FC236}">
                <a16:creationId xmlns:a16="http://schemas.microsoft.com/office/drawing/2014/main" id="{79DF5BB8-BE77-4C19-BB3C-33C4F2105551}"/>
              </a:ext>
            </a:extLst>
          </p:cNvPr>
          <p:cNvSpPr/>
          <p:nvPr/>
        </p:nvSpPr>
        <p:spPr>
          <a:xfrm>
            <a:off x="356347" y="5126550"/>
            <a:ext cx="8431305" cy="144655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Sesión Educativa (C0009)  </a:t>
            </a:r>
          </a:p>
          <a:p>
            <a:pPr algn="just"/>
            <a:r>
              <a:rPr lang="es-PE" sz="1100" dirty="0">
                <a:solidFill>
                  <a:srgbClr val="000000"/>
                </a:solidFill>
                <a:latin typeface="Franklin Gothic Medium Cond" panose="020B0606030402020204" pitchFamily="34" charset="0"/>
              </a:rPr>
              <a:t>Definición Operacional: Es la actividad que consiste en capacitar o afianzar los conocimientos sobre un tema específico utilizando la metodología de educación para adultos (técnicas participativas). Tiene un promedio de 15 a 30 participantes y duración entre 01 a 02 horas. </a:t>
            </a:r>
          </a:p>
          <a:p>
            <a:pPr algn="just"/>
            <a:r>
              <a:rPr lang="es-PE" sz="1100" dirty="0">
                <a:solidFill>
                  <a:srgbClr val="000000"/>
                </a:solidFill>
                <a:latin typeface="Franklin Gothic Medium Cond" panose="020B0606030402020204" pitchFamily="34" charset="0"/>
              </a:rPr>
              <a:t>Los ítems: Documento de Identidad, Financiador, Pertenencia Étnica, Edad, Sexo, Establecimiento y Servicio, NO SE REGISTRAN, por lo que se traza una línea oblicua sobre ellos. </a:t>
            </a:r>
          </a:p>
          <a:p>
            <a:pPr algn="just"/>
            <a:r>
              <a:rPr lang="es-PE" sz="1100" dirty="0">
                <a:solidFill>
                  <a:srgbClr val="000000"/>
                </a:solidFill>
                <a:latin typeface="Franklin Gothic Medium Cond" panose="020B0606030402020204" pitchFamily="34" charset="0"/>
              </a:rPr>
              <a:t>En 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Sesión Educativa  </a:t>
            </a:r>
          </a:p>
          <a:p>
            <a:pPr algn="just"/>
            <a:r>
              <a:rPr lang="es-PE" sz="1100" dirty="0">
                <a:solidFill>
                  <a:srgbClr val="000000"/>
                </a:solidFill>
                <a:latin typeface="Franklin Gothic Medium Cond" panose="020B0606030402020204" pitchFamily="34" charset="0"/>
              </a:rPr>
              <a:t> En el 2º casillero Estrategia Sanitaria Nacional de Inmunizaciones </a:t>
            </a:r>
          </a:p>
        </p:txBody>
      </p:sp>
    </p:spTree>
    <p:extLst>
      <p:ext uri="{BB962C8B-B14F-4D97-AF65-F5344CB8AC3E}">
        <p14:creationId xmlns:p14="http://schemas.microsoft.com/office/powerpoint/2010/main" val="2113701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6347" y="295676"/>
            <a:ext cx="8431305" cy="769441"/>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En el ítem: Tipo de diagnóstico marque siempre "D" para ambos casilleros </a:t>
            </a: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1º casillero El número de Personas que participan de la sesión </a:t>
            </a:r>
          </a:p>
          <a:p>
            <a:pPr algn="just"/>
            <a:r>
              <a:rPr lang="es-PE" sz="1100" dirty="0">
                <a:solidFill>
                  <a:srgbClr val="000000"/>
                </a:solidFill>
                <a:latin typeface="Franklin Gothic Medium Cond" panose="020B0606030402020204" pitchFamily="34" charset="0"/>
              </a:rPr>
              <a:t> En el 2º casillero deje en BLANCO.   </a:t>
            </a:r>
            <a:endParaRPr lang="es-PE" sz="1100" dirty="0">
              <a:latin typeface="Franklin Gothic Medium Cond" panose="020B0606030402020204" pitchFamily="34" charset="0"/>
            </a:endParaRPr>
          </a:p>
        </p:txBody>
      </p:sp>
      <p:pic>
        <p:nvPicPr>
          <p:cNvPr id="3" name="Imagen 2">
            <a:extLst>
              <a:ext uri="{FF2B5EF4-FFF2-40B4-BE49-F238E27FC236}">
                <a16:creationId xmlns:a16="http://schemas.microsoft.com/office/drawing/2014/main" id="{CCC9770F-8524-49ED-9684-EB0E1EB52566}"/>
              </a:ext>
            </a:extLst>
          </p:cNvPr>
          <p:cNvPicPr>
            <a:picLocks noChangeAspect="1"/>
          </p:cNvPicPr>
          <p:nvPr/>
        </p:nvPicPr>
        <p:blipFill>
          <a:blip r:embed="rId2"/>
          <a:stretch>
            <a:fillRect/>
          </a:stretch>
        </p:blipFill>
        <p:spPr>
          <a:xfrm>
            <a:off x="356347" y="1065117"/>
            <a:ext cx="8431306" cy="958508"/>
          </a:xfrm>
          <a:prstGeom prst="rect">
            <a:avLst/>
          </a:prstGeom>
        </p:spPr>
      </p:pic>
      <p:sp>
        <p:nvSpPr>
          <p:cNvPr id="4" name="Rectángulo 3">
            <a:extLst>
              <a:ext uri="{FF2B5EF4-FFF2-40B4-BE49-F238E27FC236}">
                <a16:creationId xmlns:a16="http://schemas.microsoft.com/office/drawing/2014/main" id="{8A06195F-3DBF-4F12-B43D-B7189F425264}"/>
              </a:ext>
            </a:extLst>
          </p:cNvPr>
          <p:cNvSpPr/>
          <p:nvPr/>
        </p:nvSpPr>
        <p:spPr>
          <a:xfrm>
            <a:off x="356347" y="2023625"/>
            <a:ext cx="8283388" cy="297004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CAPACITACIÓN (U124</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Definición Operacional: Es un proceso sistemático para proporcionar o mejorar los conocimientos y competencias del recurso humano. </a:t>
            </a:r>
          </a:p>
          <a:p>
            <a:pPr algn="just"/>
            <a:r>
              <a:rPr lang="es-PE" sz="1100" dirty="0">
                <a:solidFill>
                  <a:srgbClr val="000000"/>
                </a:solidFill>
                <a:latin typeface="Franklin Gothic Medium Cond" panose="020B0606030402020204" pitchFamily="34" charset="0"/>
              </a:rPr>
              <a:t>Los ítems: Documento de Identidad, Financiador, Pertenencia Étnica, Edad, Sexo, Establecimiento y Servicio, NO SE REGISTRAN, por lo que se traza una línea oblicua sobre ellos. </a:t>
            </a:r>
          </a:p>
          <a:p>
            <a:pPr algn="just"/>
            <a:r>
              <a:rPr lang="es-PE" sz="1100" dirty="0">
                <a:solidFill>
                  <a:srgbClr val="000000"/>
                </a:solidFill>
                <a:latin typeface="Franklin Gothic Medium Cond" panose="020B0606030402020204" pitchFamily="34" charset="0"/>
              </a:rPr>
              <a:t>En el ítem Historia Clínica / Ficha Familiar registre según sea el caso: </a:t>
            </a:r>
          </a:p>
          <a:p>
            <a:pPr algn="just"/>
            <a:r>
              <a:rPr lang="es-PE" sz="1100" dirty="0">
                <a:solidFill>
                  <a:srgbClr val="000000"/>
                </a:solidFill>
                <a:latin typeface="Franklin Gothic Medium Cond" panose="020B0606030402020204" pitchFamily="34" charset="0"/>
              </a:rPr>
              <a:t> APP100 Establecimiento / Personal de Salud		 APP138 Agente Comunitario en Salud </a:t>
            </a:r>
          </a:p>
          <a:p>
            <a:pPr algn="just"/>
            <a:r>
              <a:rPr lang="es-PE" sz="1100" dirty="0">
                <a:solidFill>
                  <a:srgbClr val="000000"/>
                </a:solidFill>
                <a:latin typeface="Franklin Gothic Medium Cond" panose="020B0606030402020204" pitchFamily="34" charset="0"/>
              </a:rPr>
              <a:t> APP144 Actividades con Docentes  		 APP145 Actividades con Alumnos </a:t>
            </a:r>
          </a:p>
          <a:p>
            <a:pPr algn="just"/>
            <a:r>
              <a:rPr lang="es-PE" sz="1100" dirty="0">
                <a:solidFill>
                  <a:srgbClr val="000000"/>
                </a:solidFill>
                <a:latin typeface="Franklin Gothic Medium Cond" panose="020B0606030402020204" pitchFamily="34" charset="0"/>
              </a:rPr>
              <a:t> APP146 Actividades con Padres 		 APP157 Trabajadores en General  </a:t>
            </a:r>
          </a:p>
          <a:p>
            <a:pPr algn="just"/>
            <a:r>
              <a:rPr lang="es-PE" sz="1100" dirty="0">
                <a:solidFill>
                  <a:srgbClr val="000000"/>
                </a:solidFill>
                <a:latin typeface="Franklin Gothic Medium Cond" panose="020B0606030402020204" pitchFamily="34" charset="0"/>
              </a:rPr>
              <a:t> </a:t>
            </a:r>
            <a:r>
              <a:rPr lang="es-PE" sz="1100" dirty="0">
                <a:solidFill>
                  <a:srgbClr val="0033CC"/>
                </a:solidFill>
                <a:latin typeface="Franklin Gothic Medium Cond" panose="020B0606030402020204" pitchFamily="34" charset="0"/>
              </a:rPr>
              <a:t>Puede utilizar cualquier otro APP descrito en el capítulo general del presente documento técnico para indicar el grupo objetivo a quien se realiza la capacitación. </a:t>
            </a:r>
          </a:p>
          <a:p>
            <a:pPr algn="just"/>
            <a:r>
              <a:rPr lang="es-PE" sz="1100" dirty="0">
                <a:solidFill>
                  <a:srgbClr val="000000"/>
                </a:solidFill>
                <a:latin typeface="Franklin Gothic Medium Cond" panose="020B0606030402020204" pitchFamily="34" charset="0"/>
              </a:rPr>
              <a:t> En 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Capacitación  </a:t>
            </a:r>
          </a:p>
          <a:p>
            <a:pPr algn="just"/>
            <a:r>
              <a:rPr lang="es-PE" sz="1100" dirty="0">
                <a:solidFill>
                  <a:srgbClr val="000000"/>
                </a:solidFill>
                <a:latin typeface="Franklin Gothic Medium Cond" panose="020B0606030402020204" pitchFamily="34" charset="0"/>
              </a:rPr>
              <a:t> En el 2º casillero Estrategia Sanitaria Nacional de Inmunizaciones </a:t>
            </a:r>
          </a:p>
          <a:p>
            <a:pPr algn="just"/>
            <a:r>
              <a:rPr lang="es-PE" sz="1100" dirty="0">
                <a:solidFill>
                  <a:srgbClr val="000000"/>
                </a:solidFill>
                <a:latin typeface="Franklin Gothic Medium Cond" panose="020B0606030402020204" pitchFamily="34" charset="0"/>
              </a:rPr>
              <a:t>En el ítem: Tipo de diagnóstico marque siempre "D" para ambos casilleros </a:t>
            </a: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pPr algn="just"/>
            <a:r>
              <a:rPr lang="es-PE" sz="1100" dirty="0">
                <a:solidFill>
                  <a:srgbClr val="000000"/>
                </a:solidFill>
                <a:latin typeface="Franklin Gothic Medium Cond" panose="020B0606030402020204" pitchFamily="34" charset="0"/>
              </a:rPr>
              <a:t> En el 1º casillero El número de Personas que participan de la capacitación  </a:t>
            </a:r>
          </a:p>
          <a:p>
            <a:pPr algn="just"/>
            <a:r>
              <a:rPr lang="es-PE" sz="1100" dirty="0">
                <a:solidFill>
                  <a:srgbClr val="000000"/>
                </a:solidFill>
                <a:latin typeface="Franklin Gothic Medium Cond" panose="020B0606030402020204" pitchFamily="34" charset="0"/>
              </a:rPr>
              <a:t> En el 2º casillero deje en BLANCO  </a:t>
            </a:r>
          </a:p>
        </p:txBody>
      </p:sp>
      <p:pic>
        <p:nvPicPr>
          <p:cNvPr id="5" name="Imagen 4">
            <a:extLst>
              <a:ext uri="{FF2B5EF4-FFF2-40B4-BE49-F238E27FC236}">
                <a16:creationId xmlns:a16="http://schemas.microsoft.com/office/drawing/2014/main" id="{5D7C472C-1FD1-47E7-AFF5-9DBF0320CE6A}"/>
              </a:ext>
            </a:extLst>
          </p:cNvPr>
          <p:cNvPicPr>
            <a:picLocks noChangeAspect="1"/>
          </p:cNvPicPr>
          <p:nvPr/>
        </p:nvPicPr>
        <p:blipFill>
          <a:blip r:embed="rId3"/>
          <a:stretch>
            <a:fillRect/>
          </a:stretch>
        </p:blipFill>
        <p:spPr>
          <a:xfrm>
            <a:off x="356347" y="4959165"/>
            <a:ext cx="8431306" cy="958508"/>
          </a:xfrm>
          <a:prstGeom prst="rect">
            <a:avLst/>
          </a:prstGeom>
        </p:spPr>
      </p:pic>
    </p:spTree>
    <p:extLst>
      <p:ext uri="{BB962C8B-B14F-4D97-AF65-F5344CB8AC3E}">
        <p14:creationId xmlns:p14="http://schemas.microsoft.com/office/powerpoint/2010/main" val="2485257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9624" y="244781"/>
            <a:ext cx="8390964" cy="4154984"/>
          </a:xfrm>
          <a:prstGeom prst="rect">
            <a:avLst/>
          </a:prstGeom>
        </p:spPr>
        <p:txBody>
          <a:bodyPr wrap="square">
            <a:spAutoFit/>
          </a:bodyPr>
          <a:lstStyle/>
          <a:p>
            <a:pPr algn="just"/>
            <a:r>
              <a:rPr lang="es-PE" sz="1100">
                <a:solidFill>
                  <a:srgbClr val="000000"/>
                </a:solidFill>
                <a:latin typeface="Franklin Gothic Medium Cond" panose="020B0606030402020204" pitchFamily="34" charset="0"/>
              </a:rPr>
              <a:t>Cuando </a:t>
            </a:r>
            <a:r>
              <a:rPr lang="es-PE" sz="1100" dirty="0">
                <a:solidFill>
                  <a:srgbClr val="000000"/>
                </a:solidFill>
                <a:latin typeface="Franklin Gothic Medium Cond" panose="020B0606030402020204" pitchFamily="34" charset="0"/>
              </a:rPr>
              <a:t>la capacitación sea realizada para otro personal que no sea de salud utilice el código U124 y registre de la misma manera como se muestra en el ejemplo anterior; en Historia Clínica debe identificar el APP que corresponda el grupo poblacional al que va dirigida la capacitación. (Revise el capítulo de Generalidades para conocer el listado de APP).</a:t>
            </a:r>
          </a:p>
          <a:p>
            <a:pPr algn="just"/>
            <a:r>
              <a:rPr lang="es-PE" sz="1100" dirty="0">
                <a:solidFill>
                  <a:srgbClr val="0033CC"/>
                </a:solidFill>
                <a:latin typeface="Franklin Gothic Medium Cond" panose="020B0606030402020204" pitchFamily="34" charset="0"/>
              </a:rPr>
              <a:t> Las Actividades Preventivo Promocionales que son grupales se registran SIEMPRE en conjunto, 1º La actividad realizada y 2º La estrategia o etapa de vida que realiza la actividad. Como hay actividades comunes, solo indicando a que estrategia o etapa de vida que realiza la actividad se puede diferenciar. Los códigos APP indican el lugar donde se realiza la actividad o identifica al grupo poblacional beneficiario de la misma. En el registro es necesario recoger el dato de la actividad, la estrategia o etapa de vida, del grupo beneficiario y de ser posible el lugar donde se realiza, para esto Usted deberá utilizar correctamente los códigos APP para poder hacer los cruces pertinentes y poder recoger en el registro la mayor información. </a:t>
            </a:r>
          </a:p>
          <a:p>
            <a:pPr algn="just"/>
            <a:r>
              <a:rPr lang="es-PE" sz="1100" dirty="0">
                <a:solidFill>
                  <a:srgbClr val="0033CC"/>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ANOTACIONES FINALES </a:t>
            </a:r>
          </a:p>
          <a:p>
            <a:pPr algn="just"/>
            <a:r>
              <a:rPr lang="es-PE" sz="1100" dirty="0">
                <a:solidFill>
                  <a:srgbClr val="000000"/>
                </a:solidFill>
                <a:latin typeface="Franklin Gothic Medium Cond" panose="020B0606030402020204" pitchFamily="34" charset="0"/>
              </a:rPr>
              <a:t> Las personas vacunadas contra la Fiebre Amarilla (Población no Vacunada y Persona que viaja a zonas endémicas) se registran de la misma forma que los niños, la diferenciación se realiza en la edad y el distrito de procedencia;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siempre va en blanco por ser dosis única para la edad.  </a:t>
            </a:r>
          </a:p>
          <a:p>
            <a:pPr algn="just"/>
            <a:r>
              <a:rPr lang="es-PE" sz="1100" dirty="0">
                <a:solidFill>
                  <a:srgbClr val="000000"/>
                </a:solidFill>
                <a:latin typeface="Franklin Gothic Medium Cond" panose="020B0606030402020204" pitchFamily="34" charset="0"/>
              </a:rPr>
              <a:t> Las dosis aplicadas en otros sub sectores deberán ser registradas bajo las mismas características  descritas en el presente documento técnico a fin de ser incluidas en el aplicativo informático; debiendo ser asignadas al establecimiento de salud NO MINSA que realizo la vacunación. </a:t>
            </a:r>
          </a:p>
          <a:p>
            <a:pPr algn="just"/>
            <a:r>
              <a:rPr lang="es-PE" sz="1100" dirty="0">
                <a:solidFill>
                  <a:srgbClr val="000000"/>
                </a:solidFill>
                <a:latin typeface="Franklin Gothic Medium Cond" panose="020B0606030402020204" pitchFamily="34" charset="0"/>
              </a:rPr>
              <a:t> Cualquier cambio y/o modificación en el registro debido al cambio del esquema de vacunación será </a:t>
            </a:r>
            <a:r>
              <a:rPr lang="es-PE" sz="1100" dirty="0" err="1">
                <a:solidFill>
                  <a:srgbClr val="000000"/>
                </a:solidFill>
                <a:latin typeface="Franklin Gothic Medium Cond" panose="020B0606030402020204" pitchFamily="34" charset="0"/>
              </a:rPr>
              <a:t>ctualizada</a:t>
            </a:r>
            <a:r>
              <a:rPr lang="es-PE" sz="1100" dirty="0">
                <a:solidFill>
                  <a:srgbClr val="000000"/>
                </a:solidFill>
                <a:latin typeface="Franklin Gothic Medium Cond" panose="020B0606030402020204" pitchFamily="34" charset="0"/>
              </a:rPr>
              <a:t> a través de una adenda al presente documento técnico, las regiones NO DEBERÁN IMPLEMENTAR NINGUNA FORMA DIFERENTE DE REGISTRO PARA TRATAR DE ADECUAR ALGUNA SITUACIÓN ESPECÍFICA, POR EL CONTRARIO, DEBERÁ INFORMAR A LA OFICINA GENERAL DE ESTADÍSTICA E INFORMÁTICA DEL MINSTERIO DE SALUD PARA PODERLE DARLE UNA FORMA DE REGISTRO HOMOGENEA PARA TODO EL PAÍS.  </a:t>
            </a:r>
          </a:p>
          <a:p>
            <a:pPr algn="just"/>
            <a:r>
              <a:rPr lang="es-PE" sz="1100" dirty="0">
                <a:solidFill>
                  <a:srgbClr val="0033CC"/>
                </a:solidFill>
                <a:latin typeface="Franklin Gothic Medium Cond" panose="020B0606030402020204" pitchFamily="34" charset="0"/>
              </a:rPr>
              <a:t> </a:t>
            </a:r>
          </a:p>
          <a:p>
            <a:pPr algn="just"/>
            <a:r>
              <a:rPr lang="es-PE" sz="1100" dirty="0">
                <a:solidFill>
                  <a:srgbClr val="0033CC"/>
                </a:solidFill>
                <a:latin typeface="Franklin Gothic Medium Cond" panose="020B0606030402020204" pitchFamily="34" charset="0"/>
              </a:rPr>
              <a:t>EL RESPONSABLE DEL REGISTRO DE LOS DATOS DE LA ATENCIÓN EN EL FORMULARIO HIS ES EL PERSONAL DE SALUD, DE ACUERDO A COMO SE INDICA EN EL PRESENTE DOCUMENTO, CUALQUIER VARIACIÓN EN EL CORRECTO REGISTRO REPERCUTE DIRECTAMENTE EN EL CORRECTO REPORTE DE LOS DATOS, LOS CUALES PUEDEN SER OMITIDOS Y/O DISTORSIONADOS SI NO HAN SIDO REGISTRADOS CORRECTAMENTE, PERJUDICANDO LA CALIDAD DE LA INFORMACIÓN Y POR ENDE LAS DECISIONES TOMADAS A PARTIR DE ELLA. </a:t>
            </a:r>
          </a:p>
          <a:p>
            <a:pPr algn="just"/>
            <a:endParaRPr lang="es-PE" sz="1100" dirty="0">
              <a:solidFill>
                <a:srgbClr val="0033CC"/>
              </a:solidFill>
              <a:latin typeface="Franklin Gothic Medium Cond" panose="020B0606030402020204" pitchFamily="34" charset="0"/>
            </a:endParaRPr>
          </a:p>
          <a:p>
            <a:pPr algn="just"/>
            <a:endParaRPr lang="es-PE" sz="1100" dirty="0">
              <a:solidFill>
                <a:srgbClr val="0033CC"/>
              </a:solidFill>
              <a:latin typeface="Franklin Gothic Medium Cond" panose="020B0606030402020204" pitchFamily="34" charset="0"/>
            </a:endParaRPr>
          </a:p>
        </p:txBody>
      </p:sp>
    </p:spTree>
    <p:extLst>
      <p:ext uri="{BB962C8B-B14F-4D97-AF65-F5344CB8AC3E}">
        <p14:creationId xmlns:p14="http://schemas.microsoft.com/office/powerpoint/2010/main" val="1847507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76517" y="537812"/>
            <a:ext cx="8323729"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RECIÉN NACIDO EXPUESTO A HEPATITIS B  </a:t>
            </a:r>
          </a:p>
          <a:p>
            <a:r>
              <a:rPr lang="es-PE" sz="1100" dirty="0">
                <a:solidFill>
                  <a:srgbClr val="000000"/>
                </a:solidFill>
                <a:latin typeface="Franklin Gothic Medium Cond" panose="020B0606030402020204" pitchFamily="34" charset="0"/>
              </a:rPr>
              <a:t>Son los recién nacidos de gestantes con </a:t>
            </a:r>
            <a:r>
              <a:rPr lang="es-PE" sz="1100" dirty="0" err="1">
                <a:solidFill>
                  <a:srgbClr val="000000"/>
                </a:solidFill>
                <a:latin typeface="Franklin Gothic Medium Cond" panose="020B0606030402020204" pitchFamily="34" charset="0"/>
              </a:rPr>
              <a:t>HBsAg</a:t>
            </a:r>
            <a:r>
              <a:rPr lang="es-PE" sz="1100" dirty="0">
                <a:solidFill>
                  <a:srgbClr val="000000"/>
                </a:solidFill>
                <a:latin typeface="Franklin Gothic Medium Cond" panose="020B0606030402020204" pitchFamily="34" charset="0"/>
              </a:rPr>
              <a:t> reactivo.</a:t>
            </a:r>
          </a:p>
        </p:txBody>
      </p:sp>
      <p:sp>
        <p:nvSpPr>
          <p:cNvPr id="5" name="Rectángulo 4"/>
          <p:cNvSpPr/>
          <p:nvPr/>
        </p:nvSpPr>
        <p:spPr>
          <a:xfrm>
            <a:off x="376517" y="1873528"/>
            <a:ext cx="8323729" cy="261610"/>
          </a:xfrm>
          <a:prstGeom prst="rect">
            <a:avLst/>
          </a:prstGeom>
        </p:spPr>
        <p:txBody>
          <a:bodyPr wrap="square">
            <a:spAutoFit/>
          </a:bodyPr>
          <a:lstStyle/>
          <a:p>
            <a:pPr algn="ctr"/>
            <a:r>
              <a:rPr lang="es-PE" sz="1100" b="1" dirty="0">
                <a:solidFill>
                  <a:srgbClr val="0033CC"/>
                </a:solidFill>
                <a:latin typeface="Calibri" panose="020F0502020204030204" pitchFamily="34" charset="0"/>
              </a:rPr>
              <a:t>Es muy importante poder consignar el dato de Contacto y/o Exposición a Hepatitis Viral B durante la vacunación </a:t>
            </a:r>
            <a:endParaRPr lang="es-PE" sz="1100" dirty="0">
              <a:solidFill>
                <a:srgbClr val="0033CC"/>
              </a:solidFill>
            </a:endParaRPr>
          </a:p>
        </p:txBody>
      </p:sp>
      <p:sp>
        <p:nvSpPr>
          <p:cNvPr id="6" name="Rectángulo 5"/>
          <p:cNvSpPr/>
          <p:nvPr/>
        </p:nvSpPr>
        <p:spPr>
          <a:xfrm>
            <a:off x="201703" y="2109260"/>
            <a:ext cx="8363739"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 DE HEPATITIS EN B RECIÉN NACIDO DE MÁS DE 12 HORAS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registrar “1” </a:t>
            </a:r>
            <a:endParaRPr lang="es-PE" sz="1100" dirty="0">
              <a:latin typeface="Franklin Gothic Medium Cond" panose="020B0606030402020204" pitchFamily="34" charset="0"/>
            </a:endParaRPr>
          </a:p>
        </p:txBody>
      </p:sp>
      <p:sp>
        <p:nvSpPr>
          <p:cNvPr id="7" name="Rectángulo 6"/>
          <p:cNvSpPr/>
          <p:nvPr/>
        </p:nvSpPr>
        <p:spPr>
          <a:xfrm>
            <a:off x="201703" y="3471168"/>
            <a:ext cx="8323729" cy="60016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ANTI TUBERCULOSA (BCG) EN RECIÉN NACIDO DE MÁS DE 24 HORAS HASTA LOS 28 DÍAS Y MENOR DE A 12 MESES.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registrar “1” </a:t>
            </a:r>
          </a:p>
          <a:p>
            <a:r>
              <a:rPr lang="es-PE" sz="1100" dirty="0">
                <a:solidFill>
                  <a:srgbClr val="000000"/>
                </a:solidFill>
                <a:latin typeface="Franklin Gothic Medium Cond" panose="020B0606030402020204" pitchFamily="34" charset="0"/>
              </a:rPr>
              <a:t> </a:t>
            </a:r>
            <a:endParaRPr lang="es-PE" sz="1100" dirty="0">
              <a:latin typeface="Franklin Gothic Medium Cond" panose="020B0606030402020204" pitchFamily="34" charset="0"/>
            </a:endParaRPr>
          </a:p>
        </p:txBody>
      </p:sp>
      <p:pic>
        <p:nvPicPr>
          <p:cNvPr id="2" name="Imagen 1">
            <a:extLst>
              <a:ext uri="{FF2B5EF4-FFF2-40B4-BE49-F238E27FC236}">
                <a16:creationId xmlns:a16="http://schemas.microsoft.com/office/drawing/2014/main" id="{AFC82147-6D7B-4E1F-B3D6-070ECFD84F6D}"/>
              </a:ext>
            </a:extLst>
          </p:cNvPr>
          <p:cNvPicPr>
            <a:picLocks noChangeAspect="1"/>
          </p:cNvPicPr>
          <p:nvPr/>
        </p:nvPicPr>
        <p:blipFill>
          <a:blip r:embed="rId2"/>
          <a:stretch>
            <a:fillRect/>
          </a:stretch>
        </p:blipFill>
        <p:spPr>
          <a:xfrm>
            <a:off x="268942" y="2512660"/>
            <a:ext cx="8431302" cy="958508"/>
          </a:xfrm>
          <a:prstGeom prst="rect">
            <a:avLst/>
          </a:prstGeom>
        </p:spPr>
      </p:pic>
      <p:pic>
        <p:nvPicPr>
          <p:cNvPr id="10" name="Imagen 9">
            <a:extLst>
              <a:ext uri="{FF2B5EF4-FFF2-40B4-BE49-F238E27FC236}">
                <a16:creationId xmlns:a16="http://schemas.microsoft.com/office/drawing/2014/main" id="{3DBCA279-53DD-498D-B08F-1C446BFC1F24}"/>
              </a:ext>
            </a:extLst>
          </p:cNvPr>
          <p:cNvPicPr>
            <a:picLocks noChangeAspect="1"/>
          </p:cNvPicPr>
          <p:nvPr/>
        </p:nvPicPr>
        <p:blipFill>
          <a:blip r:embed="rId3"/>
          <a:stretch>
            <a:fillRect/>
          </a:stretch>
        </p:blipFill>
        <p:spPr>
          <a:xfrm>
            <a:off x="255491" y="912820"/>
            <a:ext cx="8444753" cy="958508"/>
          </a:xfrm>
          <a:prstGeom prst="rect">
            <a:avLst/>
          </a:prstGeom>
        </p:spPr>
      </p:pic>
      <p:pic>
        <p:nvPicPr>
          <p:cNvPr id="11" name="Imagen 10">
            <a:extLst>
              <a:ext uri="{FF2B5EF4-FFF2-40B4-BE49-F238E27FC236}">
                <a16:creationId xmlns:a16="http://schemas.microsoft.com/office/drawing/2014/main" id="{68212838-91CB-4C03-943B-3127CD26870A}"/>
              </a:ext>
            </a:extLst>
          </p:cNvPr>
          <p:cNvPicPr>
            <a:picLocks noChangeAspect="1"/>
          </p:cNvPicPr>
          <p:nvPr/>
        </p:nvPicPr>
        <p:blipFill>
          <a:blip r:embed="rId4"/>
          <a:stretch>
            <a:fillRect/>
          </a:stretch>
        </p:blipFill>
        <p:spPr>
          <a:xfrm>
            <a:off x="268942" y="3881242"/>
            <a:ext cx="8431302" cy="983955"/>
          </a:xfrm>
          <a:prstGeom prst="rect">
            <a:avLst/>
          </a:prstGeom>
        </p:spPr>
      </p:pic>
      <p:sp>
        <p:nvSpPr>
          <p:cNvPr id="12" name="Rectángulo 11">
            <a:extLst>
              <a:ext uri="{FF2B5EF4-FFF2-40B4-BE49-F238E27FC236}">
                <a16:creationId xmlns:a16="http://schemas.microsoft.com/office/drawing/2014/main" id="{E75D2CA8-9444-4F7E-B9EF-4A6C2E800F43}"/>
              </a:ext>
            </a:extLst>
          </p:cNvPr>
          <p:cNvSpPr/>
          <p:nvPr/>
        </p:nvSpPr>
        <p:spPr>
          <a:xfrm>
            <a:off x="255491" y="4865197"/>
            <a:ext cx="8390964" cy="110799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VACUNACIÓN DEL MENOR DE UN AÑO </a:t>
            </a:r>
          </a:p>
          <a:p>
            <a:pPr algn="just"/>
            <a:r>
              <a:rPr lang="es-PE" sz="1100" dirty="0">
                <a:solidFill>
                  <a:srgbClr val="000000"/>
                </a:solidFill>
                <a:latin typeface="Franklin Gothic Medium Cond" panose="020B0606030402020204" pitchFamily="34" charset="0"/>
              </a:rPr>
              <a:t> Según NTS N° 141-MINSA/2018/DGIESP (R.M. 719-2018-MINSA) se ha establecido: </a:t>
            </a:r>
          </a:p>
          <a:p>
            <a:pPr algn="just"/>
            <a:r>
              <a:rPr lang="es-PE" sz="1100" dirty="0">
                <a:solidFill>
                  <a:srgbClr val="000000"/>
                </a:solidFill>
                <a:latin typeface="Franklin Gothic Medium Cond" panose="020B0606030402020204" pitchFamily="34" charset="0"/>
              </a:rPr>
              <a:t>La vacunación regular de vacuna de contra la poliomielitis, pentavalente, rotavirus e influenza. </a:t>
            </a:r>
          </a:p>
          <a:p>
            <a:pPr algn="just"/>
            <a:r>
              <a:rPr lang="es-PE" sz="1100" dirty="0">
                <a:solidFill>
                  <a:srgbClr val="000000"/>
                </a:solidFill>
                <a:latin typeface="Franklin Gothic Medium Cond" panose="020B0606030402020204" pitchFamily="34" charset="0"/>
              </a:rPr>
              <a:t>En el registro del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se debe considerar el número de dosis (1, 2, 3) según corresponda al tipo de vacuna. En relación a la vacuna anti polio se considera:</a:t>
            </a:r>
            <a:r>
              <a:rPr lang="es-PE" sz="1100" i="1" dirty="0">
                <a:solidFill>
                  <a:srgbClr val="000000"/>
                </a:solidFill>
                <a:latin typeface="Franklin Gothic Medium Cond" panose="020B0606030402020204" pitchFamily="34" charset="0"/>
              </a:rPr>
              <a:t> vacuna </a:t>
            </a:r>
            <a:r>
              <a:rPr lang="es-PE" sz="1100" i="1" dirty="0" err="1">
                <a:solidFill>
                  <a:srgbClr val="000000"/>
                </a:solidFill>
                <a:latin typeface="Franklin Gothic Medium Cond" panose="020B0606030402020204" pitchFamily="34" charset="0"/>
              </a:rPr>
              <a:t>poliovirus</a:t>
            </a:r>
            <a:r>
              <a:rPr lang="es-PE" sz="1100" i="1" dirty="0">
                <a:solidFill>
                  <a:srgbClr val="000000"/>
                </a:solidFill>
                <a:latin typeface="Franklin Gothic Medium Cond" panose="020B0606030402020204" pitchFamily="34" charset="0"/>
              </a:rPr>
              <a:t> inactivada (IPV) como 1 y 2, la primera dosis de</a:t>
            </a:r>
          </a:p>
          <a:p>
            <a:pPr algn="just"/>
            <a:r>
              <a:rPr lang="es-PE" sz="1100" i="1" dirty="0">
                <a:solidFill>
                  <a:srgbClr val="000000"/>
                </a:solidFill>
                <a:latin typeface="Franklin Gothic Medium Cond" panose="020B0606030402020204" pitchFamily="34" charset="0"/>
              </a:rPr>
              <a:t>vacuna de virus vivos atenuados (APO) se considerará 3.</a:t>
            </a:r>
          </a:p>
        </p:txBody>
      </p:sp>
    </p:spTree>
    <p:extLst>
      <p:ext uri="{BB962C8B-B14F-4D97-AF65-F5344CB8AC3E}">
        <p14:creationId xmlns:p14="http://schemas.microsoft.com/office/powerpoint/2010/main" val="3513458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70647" y="2151288"/>
            <a:ext cx="8390964"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A LOS 4 MESES </a:t>
            </a:r>
          </a:p>
        </p:txBody>
      </p:sp>
      <p:sp>
        <p:nvSpPr>
          <p:cNvPr id="4" name="Rectángulo 3"/>
          <p:cNvSpPr/>
          <p:nvPr/>
        </p:nvSpPr>
        <p:spPr>
          <a:xfrm>
            <a:off x="470647" y="3947606"/>
            <a:ext cx="8390964"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A LOS 6 MESES </a:t>
            </a:r>
          </a:p>
        </p:txBody>
      </p:sp>
      <p:sp>
        <p:nvSpPr>
          <p:cNvPr id="5" name="Rectángulo 4"/>
          <p:cNvSpPr/>
          <p:nvPr/>
        </p:nvSpPr>
        <p:spPr>
          <a:xfrm>
            <a:off x="470647" y="5123483"/>
            <a:ext cx="8390964"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A LOS 7 MESES </a:t>
            </a:r>
          </a:p>
        </p:txBody>
      </p:sp>
      <p:sp>
        <p:nvSpPr>
          <p:cNvPr id="7" name="CuadroTexto 6">
            <a:extLst>
              <a:ext uri="{FF2B5EF4-FFF2-40B4-BE49-F238E27FC236}">
                <a16:creationId xmlns:a16="http://schemas.microsoft.com/office/drawing/2014/main" id="{58FBAC59-37C9-4726-845B-F02E7048F832}"/>
              </a:ext>
            </a:extLst>
          </p:cNvPr>
          <p:cNvSpPr txBox="1"/>
          <p:nvPr/>
        </p:nvSpPr>
        <p:spPr>
          <a:xfrm>
            <a:off x="470647" y="345445"/>
            <a:ext cx="4572000" cy="26161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C00000"/>
                </a:solidFill>
                <a:effectLst/>
                <a:uLnTx/>
                <a:uFillTx/>
                <a:latin typeface="Franklin Gothic Medium Cond" panose="020B0606030402020204" pitchFamily="34" charset="0"/>
                <a:ea typeface="+mn-ea"/>
                <a:cs typeface="Arial"/>
              </a:rPr>
              <a:t>VACUNACIÓN A LOS 2 MESES </a:t>
            </a:r>
          </a:p>
        </p:txBody>
      </p:sp>
      <p:pic>
        <p:nvPicPr>
          <p:cNvPr id="9" name="Imagen 8">
            <a:extLst>
              <a:ext uri="{FF2B5EF4-FFF2-40B4-BE49-F238E27FC236}">
                <a16:creationId xmlns:a16="http://schemas.microsoft.com/office/drawing/2014/main" id="{39EC9BAB-E589-44FB-B097-F5072B145B6E}"/>
              </a:ext>
            </a:extLst>
          </p:cNvPr>
          <p:cNvPicPr>
            <a:picLocks noChangeAspect="1"/>
          </p:cNvPicPr>
          <p:nvPr/>
        </p:nvPicPr>
        <p:blipFill>
          <a:blip r:embed="rId2"/>
          <a:stretch>
            <a:fillRect/>
          </a:stretch>
        </p:blipFill>
        <p:spPr>
          <a:xfrm>
            <a:off x="470647" y="582049"/>
            <a:ext cx="8390964" cy="1569239"/>
          </a:xfrm>
          <a:prstGeom prst="rect">
            <a:avLst/>
          </a:prstGeom>
        </p:spPr>
      </p:pic>
      <p:pic>
        <p:nvPicPr>
          <p:cNvPr id="10" name="Imagen 9">
            <a:extLst>
              <a:ext uri="{FF2B5EF4-FFF2-40B4-BE49-F238E27FC236}">
                <a16:creationId xmlns:a16="http://schemas.microsoft.com/office/drawing/2014/main" id="{EE5FB199-B8D8-4D4E-BCCE-D4B75ADC864F}"/>
              </a:ext>
            </a:extLst>
          </p:cNvPr>
          <p:cNvPicPr>
            <a:picLocks noChangeAspect="1"/>
          </p:cNvPicPr>
          <p:nvPr/>
        </p:nvPicPr>
        <p:blipFill>
          <a:blip r:embed="rId3"/>
          <a:stretch>
            <a:fillRect/>
          </a:stretch>
        </p:blipFill>
        <p:spPr>
          <a:xfrm>
            <a:off x="470646" y="2377680"/>
            <a:ext cx="8390965" cy="1569239"/>
          </a:xfrm>
          <a:prstGeom prst="rect">
            <a:avLst/>
          </a:prstGeom>
        </p:spPr>
      </p:pic>
      <p:pic>
        <p:nvPicPr>
          <p:cNvPr id="11" name="Imagen 10">
            <a:extLst>
              <a:ext uri="{FF2B5EF4-FFF2-40B4-BE49-F238E27FC236}">
                <a16:creationId xmlns:a16="http://schemas.microsoft.com/office/drawing/2014/main" id="{5FAE5DD4-B180-4120-8C06-DD28042326D6}"/>
              </a:ext>
            </a:extLst>
          </p:cNvPr>
          <p:cNvPicPr>
            <a:picLocks noChangeAspect="1"/>
          </p:cNvPicPr>
          <p:nvPr/>
        </p:nvPicPr>
        <p:blipFill>
          <a:blip r:embed="rId4"/>
          <a:stretch>
            <a:fillRect/>
          </a:stretch>
        </p:blipFill>
        <p:spPr>
          <a:xfrm>
            <a:off x="470646" y="4171116"/>
            <a:ext cx="8390965" cy="958508"/>
          </a:xfrm>
          <a:prstGeom prst="rect">
            <a:avLst/>
          </a:prstGeom>
        </p:spPr>
      </p:pic>
      <p:pic>
        <p:nvPicPr>
          <p:cNvPr id="12" name="Imagen 11">
            <a:extLst>
              <a:ext uri="{FF2B5EF4-FFF2-40B4-BE49-F238E27FC236}">
                <a16:creationId xmlns:a16="http://schemas.microsoft.com/office/drawing/2014/main" id="{9D071B83-6A3C-4417-A559-B89B6C2E18D7}"/>
              </a:ext>
            </a:extLst>
          </p:cNvPr>
          <p:cNvPicPr>
            <a:picLocks noChangeAspect="1"/>
          </p:cNvPicPr>
          <p:nvPr/>
        </p:nvPicPr>
        <p:blipFill>
          <a:blip r:embed="rId5"/>
          <a:stretch>
            <a:fillRect/>
          </a:stretch>
        </p:blipFill>
        <p:spPr>
          <a:xfrm>
            <a:off x="470646" y="5362064"/>
            <a:ext cx="8390964" cy="958508"/>
          </a:xfrm>
          <a:prstGeom prst="rect">
            <a:avLst/>
          </a:prstGeom>
        </p:spPr>
      </p:pic>
    </p:spTree>
    <p:extLst>
      <p:ext uri="{BB962C8B-B14F-4D97-AF65-F5344CB8AC3E}">
        <p14:creationId xmlns:p14="http://schemas.microsoft.com/office/powerpoint/2010/main" val="3071627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89963" y="323364"/>
            <a:ext cx="8364071" cy="769441"/>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CONSIDERACIONES ESPECIALES: </a:t>
            </a:r>
          </a:p>
          <a:p>
            <a:r>
              <a:rPr lang="es-PE" sz="1100" dirty="0">
                <a:solidFill>
                  <a:srgbClr val="000000"/>
                </a:solidFill>
                <a:latin typeface="Franklin Gothic Medium Cond" panose="020B0606030402020204" pitchFamily="34" charset="0"/>
              </a:rPr>
              <a:t>En casos de niños nacidos de madres con VIH considerar las siguientes modificaciones del esquema:</a:t>
            </a:r>
          </a:p>
          <a:p>
            <a:r>
              <a:rPr lang="es-PE" sz="1100" dirty="0">
                <a:solidFill>
                  <a:srgbClr val="000000"/>
                </a:solidFill>
                <a:latin typeface="Franklin Gothic Medium Cond" panose="020B0606030402020204" pitchFamily="34" charset="0"/>
              </a:rPr>
              <a:t> La 3ra dosis de vacuna </a:t>
            </a:r>
            <a:r>
              <a:rPr lang="es-PE" sz="1100" dirty="0" err="1">
                <a:solidFill>
                  <a:srgbClr val="000000"/>
                </a:solidFill>
                <a:latin typeface="Franklin Gothic Medium Cond" panose="020B0606030402020204" pitchFamily="34" charset="0"/>
              </a:rPr>
              <a:t>antipolio</a:t>
            </a:r>
            <a:r>
              <a:rPr lang="es-PE" sz="1100" dirty="0">
                <a:solidFill>
                  <a:srgbClr val="000000"/>
                </a:solidFill>
                <a:latin typeface="Franklin Gothic Medium Cond" panose="020B0606030402020204" pitchFamily="34" charset="0"/>
              </a:rPr>
              <a:t>, corresponde a la administración de la vacuna </a:t>
            </a:r>
            <a:r>
              <a:rPr lang="es-PE" sz="1100" dirty="0" err="1">
                <a:solidFill>
                  <a:srgbClr val="000000"/>
                </a:solidFill>
                <a:latin typeface="Franklin Gothic Medium Cond" panose="020B0606030402020204" pitchFamily="34" charset="0"/>
              </a:rPr>
              <a:t>antipolio</a:t>
            </a:r>
            <a:r>
              <a:rPr lang="es-PE" sz="1100" dirty="0">
                <a:solidFill>
                  <a:srgbClr val="000000"/>
                </a:solidFill>
                <a:latin typeface="Franklin Gothic Medium Cond" panose="020B0606030402020204" pitchFamily="34" charset="0"/>
              </a:rPr>
              <a:t> inactivada (IPV).</a:t>
            </a:r>
          </a:p>
          <a:p>
            <a:r>
              <a:rPr lang="es-PE" sz="1100" dirty="0">
                <a:solidFill>
                  <a:srgbClr val="000000"/>
                </a:solidFill>
                <a:latin typeface="Franklin Gothic Medium Cond" panose="020B0606030402020204" pitchFamily="34" charset="0"/>
              </a:rPr>
              <a:t> La vacuna de influenza estacional se administrará a los 6 y 7 meses respectivamente. </a:t>
            </a:r>
            <a:endParaRPr lang="es-PE" sz="1100" dirty="0">
              <a:latin typeface="Franklin Gothic Medium Cond" panose="020B0606030402020204" pitchFamily="34" charset="0"/>
            </a:endParaRPr>
          </a:p>
        </p:txBody>
      </p:sp>
      <p:sp>
        <p:nvSpPr>
          <p:cNvPr id="3" name="Rectángulo 2"/>
          <p:cNvSpPr/>
          <p:nvPr/>
        </p:nvSpPr>
        <p:spPr>
          <a:xfrm>
            <a:off x="389963" y="2017378"/>
            <a:ext cx="8364071" cy="1277273"/>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NIÑOS QUE PRESENTAN REACCIÓN ADVERSA A LA VACUNA PENTAVALENTE </a:t>
            </a:r>
          </a:p>
          <a:p>
            <a:r>
              <a:rPr lang="es-PE" sz="1100" dirty="0">
                <a:solidFill>
                  <a:srgbClr val="000000"/>
                </a:solidFill>
                <a:latin typeface="Franklin Gothic Medium Cond" panose="020B0606030402020204" pitchFamily="34" charset="0"/>
              </a:rPr>
              <a:t>Se realiza la administración de los componentes de la vacuna Pentavalente de manera separada. En este caso registre: </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Vacunación </a:t>
            </a:r>
            <a:r>
              <a:rPr lang="es-PE" sz="1100" dirty="0" err="1">
                <a:solidFill>
                  <a:srgbClr val="000000"/>
                </a:solidFill>
                <a:latin typeface="Franklin Gothic Medium Cond" panose="020B0606030402020204" pitchFamily="34" charset="0"/>
              </a:rPr>
              <a:t>Diftotetánica</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 En el 2º casillero Vacunación </a:t>
            </a:r>
            <a:r>
              <a:rPr lang="es-PE" sz="1100" dirty="0" err="1">
                <a:solidFill>
                  <a:srgbClr val="000000"/>
                </a:solidFill>
                <a:latin typeface="Franklin Gothic Medium Cond" panose="020B0606030402020204" pitchFamily="34" charset="0"/>
              </a:rPr>
              <a:t>Antihepatitis</a:t>
            </a:r>
            <a:r>
              <a:rPr lang="es-PE" sz="1100" dirty="0">
                <a:solidFill>
                  <a:srgbClr val="000000"/>
                </a:solidFill>
                <a:latin typeface="Franklin Gothic Medium Cond" panose="020B0606030402020204" pitchFamily="34" charset="0"/>
              </a:rPr>
              <a:t> Viral B (HVB) </a:t>
            </a:r>
          </a:p>
          <a:p>
            <a:r>
              <a:rPr lang="es-PE" sz="1100" dirty="0">
                <a:solidFill>
                  <a:srgbClr val="000000"/>
                </a:solidFill>
                <a:latin typeface="Franklin Gothic Medium Cond" panose="020B0606030402020204" pitchFamily="34" charset="0"/>
              </a:rPr>
              <a:t> En el 3º casillero Vacunación </a:t>
            </a:r>
            <a:r>
              <a:rPr lang="es-PE" sz="1100" dirty="0" err="1">
                <a:solidFill>
                  <a:srgbClr val="000000"/>
                </a:solidFill>
                <a:latin typeface="Franklin Gothic Medium Cond" panose="020B0606030402020204" pitchFamily="34" charset="0"/>
              </a:rPr>
              <a:t>Haemophilus</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Influenzae</a:t>
            </a:r>
            <a:r>
              <a:rPr lang="es-PE" sz="1100" dirty="0">
                <a:solidFill>
                  <a:srgbClr val="000000"/>
                </a:solidFill>
                <a:latin typeface="Franklin Gothic Medium Cond" panose="020B0606030402020204" pitchFamily="34" charset="0"/>
              </a:rPr>
              <a:t> B (</a:t>
            </a:r>
            <a:r>
              <a:rPr lang="es-PE" sz="1100" dirty="0" err="1">
                <a:solidFill>
                  <a:srgbClr val="000000"/>
                </a:solidFill>
                <a:latin typeface="Franklin Gothic Medium Cond" panose="020B0606030402020204" pitchFamily="34" charset="0"/>
              </a:rPr>
              <a:t>HiB</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el número de dosis 2 </a:t>
            </a:r>
            <a:r>
              <a:rPr lang="es-PE" sz="1100" dirty="0" err="1">
                <a:solidFill>
                  <a:srgbClr val="000000"/>
                </a:solidFill>
                <a:latin typeface="Franklin Gothic Medium Cond" panose="020B0606030402020204" pitchFamily="34" charset="0"/>
              </a:rPr>
              <a:t>ó</a:t>
            </a:r>
            <a:r>
              <a:rPr lang="es-PE" sz="1100" dirty="0">
                <a:solidFill>
                  <a:srgbClr val="000000"/>
                </a:solidFill>
                <a:latin typeface="Franklin Gothic Medium Cond" panose="020B0606030402020204" pitchFamily="34" charset="0"/>
              </a:rPr>
              <a:t> 3… según corresponda, no se coloca (1) porque la primera dosis corresponde a la dosis que causo la reacción adversa.</a:t>
            </a:r>
          </a:p>
        </p:txBody>
      </p:sp>
      <p:sp>
        <p:nvSpPr>
          <p:cNvPr id="4" name="Rectángulo 3"/>
          <p:cNvSpPr/>
          <p:nvPr/>
        </p:nvSpPr>
        <p:spPr>
          <a:xfrm>
            <a:off x="389961" y="4195347"/>
            <a:ext cx="8364071" cy="263149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DE NIÑOS Y NIÑAS DE 1 AÑO  </a:t>
            </a:r>
          </a:p>
          <a:p>
            <a:r>
              <a:rPr lang="es-PE" sz="1100" dirty="0">
                <a:solidFill>
                  <a:srgbClr val="000000"/>
                </a:solidFill>
                <a:latin typeface="Franklin Gothic Medium Cond" panose="020B0606030402020204" pitchFamily="34" charset="0"/>
              </a:rPr>
              <a:t>Según esquema vigente corresponden a esta edad: </a:t>
            </a:r>
          </a:p>
          <a:p>
            <a:r>
              <a:rPr lang="es-PE" sz="1100" dirty="0">
                <a:solidFill>
                  <a:srgbClr val="C00000"/>
                </a:solidFill>
                <a:latin typeface="Franklin Gothic Medium Cond" panose="020B0606030402020204" pitchFamily="34" charset="0"/>
              </a:rPr>
              <a:t>VACUNACIÓN EN NIÑOS DE 12 MESES DE EDAD </a:t>
            </a:r>
          </a:p>
          <a:p>
            <a:r>
              <a:rPr lang="es-PE" sz="1100" dirty="0">
                <a:solidFill>
                  <a:srgbClr val="C00000"/>
                </a:solidFill>
                <a:latin typeface="Franklin Gothic Medium Cond" panose="020B0606030402020204" pitchFamily="34" charset="0"/>
              </a:rPr>
              <a:t>VACUNACIÓN SPR, NEUMOCOCO, INFLUENZA (ESTACIONAL), VARICELA.</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Vacunación Anti Sarampión, Paperas y Rubéola (SPR) </a:t>
            </a:r>
          </a:p>
          <a:p>
            <a:r>
              <a:rPr lang="es-PE" sz="1100" dirty="0">
                <a:solidFill>
                  <a:srgbClr val="000000"/>
                </a:solidFill>
                <a:latin typeface="Franklin Gothic Medium Cond" panose="020B0606030402020204" pitchFamily="34" charset="0"/>
              </a:rPr>
              <a:t> En el 2º casillero Vacunación Antineumocócica </a:t>
            </a:r>
          </a:p>
          <a:p>
            <a:pPr lvl="0"/>
            <a:r>
              <a:rPr lang="es-PE" sz="1100" dirty="0">
                <a:solidFill>
                  <a:srgbClr val="000000"/>
                </a:solidFill>
                <a:latin typeface="Franklin Gothic Medium Cond" panose="020B0606030402020204" pitchFamily="34" charset="0"/>
              </a:rPr>
              <a:t> En el 3º casillero Vacunación contra la Influenza Estacional </a:t>
            </a:r>
          </a:p>
          <a:p>
            <a:pPr lvl="0"/>
            <a:r>
              <a:rPr lang="es-PE" sz="1100" dirty="0">
                <a:solidFill>
                  <a:srgbClr val="000000"/>
                </a:solidFill>
                <a:latin typeface="Franklin Gothic Medium Cond" panose="020B0606030402020204" pitchFamily="34" charset="0"/>
              </a:rPr>
              <a:t> En el 4º casillero Vacunación contra la Varicela </a:t>
            </a:r>
          </a:p>
          <a:p>
            <a:pPr lvl="0"/>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registre: </a:t>
            </a:r>
          </a:p>
          <a:p>
            <a:pPr lvl="0"/>
            <a:r>
              <a:rPr lang="es-PE" sz="1100" dirty="0">
                <a:solidFill>
                  <a:srgbClr val="000000"/>
                </a:solidFill>
                <a:latin typeface="Franklin Gothic Medium Cond" panose="020B0606030402020204" pitchFamily="34" charset="0"/>
              </a:rPr>
              <a:t> En el 1º casillero “1” para indicar 1º dosis. (en el caso de SPR)</a:t>
            </a:r>
          </a:p>
          <a:p>
            <a:pPr lvl="0"/>
            <a:r>
              <a:rPr lang="es-PE" sz="1100" dirty="0">
                <a:solidFill>
                  <a:srgbClr val="000000"/>
                </a:solidFill>
                <a:latin typeface="Franklin Gothic Medium Cond" panose="020B0606030402020204" pitchFamily="34" charset="0"/>
              </a:rPr>
              <a:t> En el 2º casillero el número de dosis “3” (son los que recibieron 2 dosis vacuna </a:t>
            </a:r>
            <a:r>
              <a:rPr lang="es-PE" sz="1100" dirty="0" err="1">
                <a:solidFill>
                  <a:srgbClr val="000000"/>
                </a:solidFill>
                <a:latin typeface="Franklin Gothic Medium Cond" panose="020B0606030402020204" pitchFamily="34" charset="0"/>
              </a:rPr>
              <a:t>antineumococo</a:t>
            </a:r>
            <a:r>
              <a:rPr lang="es-PE" sz="1100" dirty="0">
                <a:solidFill>
                  <a:srgbClr val="000000"/>
                </a:solidFill>
                <a:latin typeface="Franklin Gothic Medium Cond" panose="020B0606030402020204" pitchFamily="34" charset="0"/>
              </a:rPr>
              <a:t> cuando fueron menores de 1 año) </a:t>
            </a:r>
          </a:p>
          <a:p>
            <a:pPr lvl="0"/>
            <a:r>
              <a:rPr lang="es-PE" sz="1100" dirty="0">
                <a:solidFill>
                  <a:srgbClr val="000000"/>
                </a:solidFill>
                <a:latin typeface="Franklin Gothic Medium Cond" panose="020B0606030402020204" pitchFamily="34" charset="0"/>
              </a:rPr>
              <a:t> En el 3º casillero “1” </a:t>
            </a:r>
            <a:r>
              <a:rPr lang="es-PE" sz="1100" dirty="0" err="1">
                <a:solidFill>
                  <a:srgbClr val="000000"/>
                </a:solidFill>
                <a:latin typeface="Franklin Gothic Medium Cond" panose="020B0606030402020204" pitchFamily="34" charset="0"/>
              </a:rPr>
              <a:t>ó</a:t>
            </a:r>
            <a:r>
              <a:rPr lang="es-PE" sz="1100" dirty="0">
                <a:solidFill>
                  <a:srgbClr val="000000"/>
                </a:solidFill>
                <a:latin typeface="Franklin Gothic Medium Cond" panose="020B0606030402020204" pitchFamily="34" charset="0"/>
              </a:rPr>
              <a:t> “2” según corresponda </a:t>
            </a:r>
          </a:p>
          <a:p>
            <a:pPr lvl="0"/>
            <a:r>
              <a:rPr lang="es-PE" sz="1100" dirty="0">
                <a:solidFill>
                  <a:srgbClr val="000000"/>
                </a:solidFill>
                <a:latin typeface="Franklin Gothic Medium Cond" panose="020B0606030402020204" pitchFamily="34" charset="0"/>
              </a:rPr>
              <a:t> En el 4º casillero dejar el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en blanco (dosis única para la edad)</a:t>
            </a:r>
          </a:p>
          <a:p>
            <a:endParaRPr lang="es-PE" sz="1100" dirty="0">
              <a:solidFill>
                <a:srgbClr val="000000"/>
              </a:solidFill>
              <a:latin typeface="Franklin Gothic Medium Cond" panose="020B0606030402020204" pitchFamily="34" charset="0"/>
            </a:endParaRPr>
          </a:p>
        </p:txBody>
      </p:sp>
      <p:pic>
        <p:nvPicPr>
          <p:cNvPr id="5" name="Imagen 4">
            <a:extLst>
              <a:ext uri="{FF2B5EF4-FFF2-40B4-BE49-F238E27FC236}">
                <a16:creationId xmlns:a16="http://schemas.microsoft.com/office/drawing/2014/main" id="{EC9BE84D-E74B-4D33-AB39-7D07AE436769}"/>
              </a:ext>
            </a:extLst>
          </p:cNvPr>
          <p:cNvPicPr>
            <a:picLocks noChangeAspect="1"/>
          </p:cNvPicPr>
          <p:nvPr/>
        </p:nvPicPr>
        <p:blipFill>
          <a:blip r:embed="rId2"/>
          <a:stretch>
            <a:fillRect/>
          </a:stretch>
        </p:blipFill>
        <p:spPr>
          <a:xfrm>
            <a:off x="389962" y="1055879"/>
            <a:ext cx="8364072" cy="958508"/>
          </a:xfrm>
          <a:prstGeom prst="rect">
            <a:avLst/>
          </a:prstGeom>
        </p:spPr>
      </p:pic>
      <p:pic>
        <p:nvPicPr>
          <p:cNvPr id="6" name="Imagen 5">
            <a:extLst>
              <a:ext uri="{FF2B5EF4-FFF2-40B4-BE49-F238E27FC236}">
                <a16:creationId xmlns:a16="http://schemas.microsoft.com/office/drawing/2014/main" id="{D243DDC4-4367-4AA0-AA27-BAF2F79CC64C}"/>
              </a:ext>
            </a:extLst>
          </p:cNvPr>
          <p:cNvPicPr>
            <a:picLocks noChangeAspect="1"/>
          </p:cNvPicPr>
          <p:nvPr/>
        </p:nvPicPr>
        <p:blipFill>
          <a:blip r:embed="rId3"/>
          <a:stretch>
            <a:fillRect/>
          </a:stretch>
        </p:blipFill>
        <p:spPr>
          <a:xfrm>
            <a:off x="389962" y="3245466"/>
            <a:ext cx="8364071" cy="958508"/>
          </a:xfrm>
          <a:prstGeom prst="rect">
            <a:avLst/>
          </a:prstGeom>
        </p:spPr>
      </p:pic>
    </p:spTree>
    <p:extLst>
      <p:ext uri="{BB962C8B-B14F-4D97-AF65-F5344CB8AC3E}">
        <p14:creationId xmlns:p14="http://schemas.microsoft.com/office/powerpoint/2010/main" val="3166216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15152" y="2143284"/>
            <a:ext cx="8579223" cy="1277273"/>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La NTS N° 141 - MINSA/2018/DGIESP (R.M. 719-2018-MINSA) establece que: </a:t>
            </a:r>
          </a:p>
          <a:p>
            <a:pPr algn="just"/>
            <a:r>
              <a:rPr lang="es-PE" sz="1100" dirty="0">
                <a:solidFill>
                  <a:srgbClr val="000000"/>
                </a:solidFill>
                <a:latin typeface="Franklin Gothic Medium Cond" panose="020B0606030402020204" pitchFamily="34" charset="0"/>
              </a:rPr>
              <a:t> “En la vacunación con virus vivos atenuados parenterales, se deben administrar simultáneamente el mismo día, si no fuera posible, aplicar con un intervalo mínimos de 30 días</a:t>
            </a:r>
            <a:r>
              <a:rPr lang="es-PE" sz="1100" i="1" dirty="0">
                <a:solidFill>
                  <a:srgbClr val="000000"/>
                </a:solidFill>
                <a:latin typeface="Franklin Gothic Medium Cond" panose="020B0606030402020204" pitchFamily="34" charset="0"/>
              </a:rPr>
              <a:t>.”</a:t>
            </a:r>
          </a:p>
          <a:p>
            <a:pPr algn="just"/>
            <a:r>
              <a:rPr lang="es-PE" sz="1100" dirty="0">
                <a:solidFill>
                  <a:srgbClr val="000000"/>
                </a:solidFill>
                <a:latin typeface="Franklin Gothic Medium Cond" panose="020B0606030402020204" pitchFamily="34" charset="0"/>
              </a:rPr>
              <a:t> En niños de 2 años que no recibieron la vacuna anti varicela al año de edad, podrán ser vacunados hasta los 35 meses y 29 días.</a:t>
            </a:r>
          </a:p>
          <a:p>
            <a:pPr algn="just"/>
            <a:r>
              <a:rPr lang="es-PE" sz="1100" dirty="0">
                <a:solidFill>
                  <a:srgbClr val="000000"/>
                </a:solidFill>
                <a:latin typeface="Franklin Gothic Medium Cond" panose="020B0606030402020204" pitchFamily="34" charset="0"/>
              </a:rPr>
              <a:t>En 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Vacunación contra la Varicela </a:t>
            </a:r>
          </a:p>
          <a:p>
            <a:pPr algn="just"/>
            <a:r>
              <a:rPr lang="es-PE" sz="1100" dirty="0">
                <a:solidFill>
                  <a:srgbClr val="000000"/>
                </a:solidFill>
                <a:latin typeface="Franklin Gothic Medium Cond" panose="020B0606030402020204" pitchFamily="34" charset="0"/>
              </a:rPr>
              <a:t> 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dejar en blanco por ser dosis única para la edad </a:t>
            </a:r>
            <a:endParaRPr lang="es-PE" sz="1100" dirty="0">
              <a:latin typeface="Franklin Gothic Medium Cond" panose="020B0606030402020204" pitchFamily="34" charset="0"/>
            </a:endParaRPr>
          </a:p>
        </p:txBody>
      </p:sp>
      <p:sp>
        <p:nvSpPr>
          <p:cNvPr id="4" name="Rectángulo 3"/>
          <p:cNvSpPr/>
          <p:nvPr/>
        </p:nvSpPr>
        <p:spPr>
          <a:xfrm>
            <a:off x="215152" y="4351159"/>
            <a:ext cx="8579222" cy="1954381"/>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VACUNACIÓN DE VARICELA (POST EXPOSICIÓN Y CONTROL DE BROTE) </a:t>
            </a:r>
          </a:p>
          <a:p>
            <a:r>
              <a:rPr lang="es-PE" sz="1100" dirty="0">
                <a:solidFill>
                  <a:srgbClr val="333333"/>
                </a:solidFill>
                <a:latin typeface="Franklin Gothic Medium Cond" panose="020B0606030402020204" pitchFamily="34" charset="0"/>
              </a:rPr>
              <a:t> En aquellos hospitales con presencia de casos de varicela se aplicará la vacuna a todos los susceptibles, comprendidos entre los 9 meses a 5 años 11 meses y 29 días de edad.  </a:t>
            </a:r>
          </a:p>
          <a:p>
            <a:r>
              <a:rPr lang="es-PE" sz="1100" dirty="0">
                <a:solidFill>
                  <a:srgbClr val="333333"/>
                </a:solidFill>
                <a:latin typeface="Franklin Gothic Medium Cond" panose="020B0606030402020204" pitchFamily="34" charset="0"/>
              </a:rPr>
              <a:t> También se vacunará contra la varicela, a las personas </a:t>
            </a:r>
            <a:r>
              <a:rPr lang="es-PE" sz="1100" dirty="0" err="1">
                <a:solidFill>
                  <a:srgbClr val="333333"/>
                </a:solidFill>
                <a:latin typeface="Franklin Gothic Medium Cond" panose="020B0606030402020204" pitchFamily="34" charset="0"/>
              </a:rPr>
              <a:t>inmunocompetentes</a:t>
            </a:r>
            <a:r>
              <a:rPr lang="es-PE" sz="1100" dirty="0">
                <a:solidFill>
                  <a:srgbClr val="333333"/>
                </a:solidFill>
                <a:latin typeface="Franklin Gothic Medium Cond" panose="020B0606030402020204" pitchFamily="34" charset="0"/>
              </a:rPr>
              <a:t> susceptibles (pacientes, acompañantes y personal de la salud), hasta 120 horas después del contacto con el caso índice (vacunación de bloqueo) en los hospitales. </a:t>
            </a:r>
          </a:p>
          <a:p>
            <a:r>
              <a:rPr lang="es-PE" sz="1100" dirty="0">
                <a:solidFill>
                  <a:srgbClr val="333333"/>
                </a:solidFill>
                <a:latin typeface="Franklin Gothic Medium Cond" panose="020B0606030402020204" pitchFamily="34" charset="0"/>
              </a:rPr>
              <a:t> En niños de albergues, cunas, jardín, guarderías se vacunará a los </a:t>
            </a:r>
            <a:r>
              <a:rPr lang="es-PE" sz="1100" dirty="0" err="1">
                <a:solidFill>
                  <a:srgbClr val="333333"/>
                </a:solidFill>
                <a:latin typeface="Franklin Gothic Medium Cond" panose="020B0606030402020204" pitchFamily="34" charset="0"/>
              </a:rPr>
              <a:t>susceptib</a:t>
            </a:r>
            <a:r>
              <a:rPr lang="es-PE" sz="1100" dirty="0">
                <a:solidFill>
                  <a:srgbClr val="333333"/>
                </a:solidFill>
                <a:latin typeface="Franklin Gothic Medium Cond" panose="020B0606030402020204" pitchFamily="34" charset="0"/>
              </a:rPr>
              <a:t> les en la presencia de casos, siempre que no estén vacunados, así como al personal en riesgo.  </a:t>
            </a:r>
          </a:p>
          <a:p>
            <a:pPr lvl="0"/>
            <a:r>
              <a:rPr lang="es-PE" sz="1100" dirty="0">
                <a:solidFill>
                  <a:srgbClr val="C00000"/>
                </a:solidFill>
                <a:latin typeface="Franklin Gothic Medium Cond" panose="020B0606030402020204" pitchFamily="34" charset="0"/>
              </a:rPr>
              <a:t>EN NIÑOS INMUNOCOMPETENTES SUSCEPTIBLES (CONTACTO CON EL CASO ÍNDICE)</a:t>
            </a:r>
          </a:p>
          <a:p>
            <a:pPr lvl="0"/>
            <a:r>
              <a:rPr lang="es-PE" sz="1100" dirty="0">
                <a:solidFill>
                  <a:srgbClr val="000000"/>
                </a:solidFill>
                <a:latin typeface="Franklin Gothic Medium Cond" panose="020B0606030402020204" pitchFamily="34" charset="0"/>
              </a:rPr>
              <a:t>En el ítem: Diagnóstico motivo de consulta y/o Actividad de Salud, anote: </a:t>
            </a:r>
          </a:p>
          <a:p>
            <a:pPr lvl="0"/>
            <a:r>
              <a:rPr lang="es-PE" sz="1100" dirty="0">
                <a:solidFill>
                  <a:srgbClr val="000000"/>
                </a:solidFill>
                <a:latin typeface="Franklin Gothic Medium Cond" panose="020B0606030402020204" pitchFamily="34" charset="0"/>
              </a:rPr>
              <a:t> En el 1º casillero Vacunación contra la Varicela </a:t>
            </a:r>
          </a:p>
          <a:p>
            <a:pPr lvl="0"/>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registre BU por ser dosis única para la edad en bloqueo</a:t>
            </a:r>
            <a:endParaRPr lang="es-PE" sz="1100" dirty="0">
              <a:latin typeface="Franklin Gothic Medium Cond" panose="020B0606030402020204" pitchFamily="34" charset="0"/>
            </a:endParaRPr>
          </a:p>
        </p:txBody>
      </p:sp>
      <p:pic>
        <p:nvPicPr>
          <p:cNvPr id="5" name="Imagen 4">
            <a:extLst>
              <a:ext uri="{FF2B5EF4-FFF2-40B4-BE49-F238E27FC236}">
                <a16:creationId xmlns:a16="http://schemas.microsoft.com/office/drawing/2014/main" id="{351EBE99-3A16-4363-8236-932957138F41}"/>
              </a:ext>
            </a:extLst>
          </p:cNvPr>
          <p:cNvPicPr>
            <a:picLocks noChangeAspect="1"/>
          </p:cNvPicPr>
          <p:nvPr/>
        </p:nvPicPr>
        <p:blipFill>
          <a:blip r:embed="rId2"/>
          <a:stretch>
            <a:fillRect/>
          </a:stretch>
        </p:blipFill>
        <p:spPr>
          <a:xfrm>
            <a:off x="301925" y="574045"/>
            <a:ext cx="8492449" cy="1569239"/>
          </a:xfrm>
          <a:prstGeom prst="rect">
            <a:avLst/>
          </a:prstGeom>
        </p:spPr>
      </p:pic>
      <p:pic>
        <p:nvPicPr>
          <p:cNvPr id="6" name="Imagen 5">
            <a:extLst>
              <a:ext uri="{FF2B5EF4-FFF2-40B4-BE49-F238E27FC236}">
                <a16:creationId xmlns:a16="http://schemas.microsoft.com/office/drawing/2014/main" id="{E7E0A7DD-2F58-40C7-A786-A24272426DD1}"/>
              </a:ext>
            </a:extLst>
          </p:cNvPr>
          <p:cNvPicPr>
            <a:picLocks noChangeAspect="1"/>
          </p:cNvPicPr>
          <p:nvPr/>
        </p:nvPicPr>
        <p:blipFill>
          <a:blip r:embed="rId3"/>
          <a:stretch>
            <a:fillRect/>
          </a:stretch>
        </p:blipFill>
        <p:spPr>
          <a:xfrm>
            <a:off x="301925" y="3407338"/>
            <a:ext cx="8492450" cy="958508"/>
          </a:xfrm>
          <a:prstGeom prst="rect">
            <a:avLst/>
          </a:prstGeom>
        </p:spPr>
      </p:pic>
    </p:spTree>
    <p:extLst>
      <p:ext uri="{BB962C8B-B14F-4D97-AF65-F5344CB8AC3E}">
        <p14:creationId xmlns:p14="http://schemas.microsoft.com/office/powerpoint/2010/main" val="3958909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63066" y="1505490"/>
            <a:ext cx="8444753" cy="1277273"/>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EN ADULTOS INMUNOCOMPETENTES SUSCEPTIBLES (CONTACTO CON EL CASO ÍNDICE) </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Vacunación contra la Varicela </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registre: </a:t>
            </a:r>
          </a:p>
          <a:p>
            <a:r>
              <a:rPr lang="es-PE" sz="1100" dirty="0">
                <a:solidFill>
                  <a:srgbClr val="000000"/>
                </a:solidFill>
                <a:latin typeface="Franklin Gothic Medium Cond" panose="020B0606030402020204" pitchFamily="34" charset="0"/>
              </a:rPr>
              <a:t> En el 1º casillero “BU” para indicar dosis única en bloqueo. </a:t>
            </a:r>
          </a:p>
          <a:p>
            <a:r>
              <a:rPr lang="es-PE" sz="1100" dirty="0">
                <a:solidFill>
                  <a:srgbClr val="000000"/>
                </a:solidFill>
                <a:latin typeface="Franklin Gothic Medium Cond" panose="020B0606030402020204" pitchFamily="34" charset="0"/>
              </a:rPr>
              <a:t> En el 2º casillero “ST” para indicar que es Personal de la salud; para población general dejar en blanco. </a:t>
            </a:r>
          </a:p>
          <a:p>
            <a:r>
              <a:rPr lang="es-PE" sz="1100" dirty="0">
                <a:solidFill>
                  <a:srgbClr val="333333"/>
                </a:solidFill>
                <a:latin typeface="Franklin Gothic Medium Cond" panose="020B0606030402020204" pitchFamily="34" charset="0"/>
              </a:rPr>
              <a:t> </a:t>
            </a:r>
            <a:endParaRPr lang="es-PE" sz="1100" dirty="0">
              <a:latin typeface="Franklin Gothic Medium Cond" panose="020B0606030402020204" pitchFamily="34" charset="0"/>
            </a:endParaRPr>
          </a:p>
        </p:txBody>
      </p:sp>
      <p:sp>
        <p:nvSpPr>
          <p:cNvPr id="5" name="Rectángulo 4"/>
          <p:cNvSpPr/>
          <p:nvPr/>
        </p:nvSpPr>
        <p:spPr>
          <a:xfrm>
            <a:off x="513524" y="5583691"/>
            <a:ext cx="8444753"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DE NIÑOS Y NIÑAS DE 18 MESES </a:t>
            </a:r>
          </a:p>
          <a:p>
            <a:r>
              <a:rPr lang="es-PE" sz="1100" dirty="0">
                <a:solidFill>
                  <a:srgbClr val="C00000"/>
                </a:solidFill>
                <a:latin typeface="Franklin Gothic Medium Cond" panose="020B0606030402020204" pitchFamily="34" charset="0"/>
              </a:rPr>
              <a:t>Vacunación SPR, 1º Refuerzo DPT y 1º Refuerzo </a:t>
            </a:r>
            <a:r>
              <a:rPr lang="es-PE" sz="1100" dirty="0" err="1">
                <a:solidFill>
                  <a:srgbClr val="C00000"/>
                </a:solidFill>
                <a:latin typeface="Franklin Gothic Medium Cond" panose="020B0606030402020204" pitchFamily="34" charset="0"/>
              </a:rPr>
              <a:t>Antipolio</a:t>
            </a:r>
            <a:r>
              <a:rPr lang="es-PE" sz="1100" dirty="0">
                <a:solidFill>
                  <a:srgbClr val="C00000"/>
                </a:solidFill>
                <a:latin typeface="Franklin Gothic Medium Cond" panose="020B0606030402020204" pitchFamily="34" charset="0"/>
              </a:rPr>
              <a:t> (APO)  </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Vacunación Anti Sarampión, Paperas y Rubéola (SPR) </a:t>
            </a:r>
          </a:p>
          <a:p>
            <a:r>
              <a:rPr lang="es-PE" sz="1100" dirty="0">
                <a:solidFill>
                  <a:srgbClr val="000000"/>
                </a:solidFill>
                <a:latin typeface="Franklin Gothic Medium Cond" panose="020B0606030402020204" pitchFamily="34" charset="0"/>
              </a:rPr>
              <a:t> En el 2º casillero Vacunación anti Difteria, </a:t>
            </a:r>
            <a:r>
              <a:rPr lang="es-PE" sz="1100" dirty="0" err="1">
                <a:solidFill>
                  <a:srgbClr val="000000"/>
                </a:solidFill>
                <a:latin typeface="Franklin Gothic Medium Cond" panose="020B0606030402020204" pitchFamily="34" charset="0"/>
              </a:rPr>
              <a:t>Pertusis</a:t>
            </a:r>
            <a:r>
              <a:rPr lang="es-PE" sz="1100" dirty="0">
                <a:solidFill>
                  <a:srgbClr val="000000"/>
                </a:solidFill>
                <a:latin typeface="Franklin Gothic Medium Cond" panose="020B0606030402020204" pitchFamily="34" charset="0"/>
              </a:rPr>
              <a:t> y Tétanos (DPT) </a:t>
            </a:r>
          </a:p>
        </p:txBody>
      </p:sp>
      <p:pic>
        <p:nvPicPr>
          <p:cNvPr id="6" name="Imagen 5">
            <a:extLst>
              <a:ext uri="{FF2B5EF4-FFF2-40B4-BE49-F238E27FC236}">
                <a16:creationId xmlns:a16="http://schemas.microsoft.com/office/drawing/2014/main" id="{D702D079-0A63-40BA-ACEB-8D1044F04A2A}"/>
              </a:ext>
            </a:extLst>
          </p:cNvPr>
          <p:cNvPicPr>
            <a:picLocks noChangeAspect="1"/>
          </p:cNvPicPr>
          <p:nvPr/>
        </p:nvPicPr>
        <p:blipFill>
          <a:blip r:embed="rId2"/>
          <a:stretch>
            <a:fillRect/>
          </a:stretch>
        </p:blipFill>
        <p:spPr>
          <a:xfrm>
            <a:off x="363066" y="546982"/>
            <a:ext cx="8444753" cy="958508"/>
          </a:xfrm>
          <a:prstGeom prst="rect">
            <a:avLst/>
          </a:prstGeom>
        </p:spPr>
      </p:pic>
      <p:pic>
        <p:nvPicPr>
          <p:cNvPr id="7" name="Imagen 6">
            <a:extLst>
              <a:ext uri="{FF2B5EF4-FFF2-40B4-BE49-F238E27FC236}">
                <a16:creationId xmlns:a16="http://schemas.microsoft.com/office/drawing/2014/main" id="{8CEC860B-4BFD-4D54-B071-1E08722604DC}"/>
              </a:ext>
            </a:extLst>
          </p:cNvPr>
          <p:cNvPicPr>
            <a:picLocks noChangeAspect="1"/>
          </p:cNvPicPr>
          <p:nvPr/>
        </p:nvPicPr>
        <p:blipFill>
          <a:blip r:embed="rId3"/>
          <a:stretch>
            <a:fillRect/>
          </a:stretch>
        </p:blipFill>
        <p:spPr>
          <a:xfrm>
            <a:off x="363066" y="2588900"/>
            <a:ext cx="8444753" cy="958508"/>
          </a:xfrm>
          <a:prstGeom prst="rect">
            <a:avLst/>
          </a:prstGeom>
        </p:spPr>
      </p:pic>
      <p:sp>
        <p:nvSpPr>
          <p:cNvPr id="11" name="CuadroTexto 10">
            <a:extLst>
              <a:ext uri="{FF2B5EF4-FFF2-40B4-BE49-F238E27FC236}">
                <a16:creationId xmlns:a16="http://schemas.microsoft.com/office/drawing/2014/main" id="{38163EF0-1518-48C9-9B52-06D4F76196DB}"/>
              </a:ext>
            </a:extLst>
          </p:cNvPr>
          <p:cNvSpPr txBox="1"/>
          <p:nvPr/>
        </p:nvSpPr>
        <p:spPr>
          <a:xfrm>
            <a:off x="336180" y="3541773"/>
            <a:ext cx="8444753" cy="938719"/>
          </a:xfrm>
          <a:prstGeom prst="rect">
            <a:avLst/>
          </a:prstGeom>
          <a:noFill/>
        </p:spPr>
        <p:txBody>
          <a:bodyPr wrap="square">
            <a:spAutoFit/>
          </a:bodyPr>
          <a:lstStyle/>
          <a:p>
            <a:r>
              <a:rPr lang="es-ES" sz="1100" dirty="0">
                <a:solidFill>
                  <a:srgbClr val="C00000"/>
                </a:solidFill>
                <a:latin typeface="Franklin Gothic Medium Cond" panose="020B0606030402020204" pitchFamily="34" charset="0"/>
              </a:rPr>
              <a:t>VACUNACIÓN EN NIÑOS DE 15 MESES DE EDAD </a:t>
            </a:r>
          </a:p>
          <a:p>
            <a:r>
              <a:rPr lang="es-ES" sz="1100" dirty="0">
                <a:solidFill>
                  <a:srgbClr val="C00000"/>
                </a:solidFill>
                <a:latin typeface="Franklin Gothic Medium Cond" panose="020B0606030402020204" pitchFamily="34" charset="0"/>
              </a:rPr>
              <a:t>Vacunación </a:t>
            </a:r>
            <a:r>
              <a:rPr lang="es-ES" sz="1100" dirty="0" err="1">
                <a:solidFill>
                  <a:srgbClr val="C00000"/>
                </a:solidFill>
                <a:latin typeface="Franklin Gothic Medium Cond" panose="020B0606030402020204" pitchFamily="34" charset="0"/>
              </a:rPr>
              <a:t>Antiamarílica</a:t>
            </a:r>
            <a:r>
              <a:rPr lang="es-ES" sz="1100" dirty="0">
                <a:solidFill>
                  <a:srgbClr val="C00000"/>
                </a:solidFill>
                <a:latin typeface="Franklin Gothic Medium Cond" panose="020B0606030402020204" pitchFamily="34" charset="0"/>
              </a:rPr>
              <a:t>  </a:t>
            </a:r>
          </a:p>
          <a:p>
            <a:r>
              <a:rPr lang="es-ES" sz="1100" dirty="0">
                <a:latin typeface="Franklin Gothic Medium Cond" panose="020B0606030402020204" pitchFamily="34" charset="0"/>
              </a:rPr>
              <a:t>En el ítem: Diagnóstico motivo de consulta y/o Actividad de Salud, anote: </a:t>
            </a:r>
          </a:p>
          <a:p>
            <a:r>
              <a:rPr lang="es-ES" sz="1100" dirty="0">
                <a:latin typeface="Franklin Gothic Medium Cond" panose="020B0606030402020204" pitchFamily="34" charset="0"/>
              </a:rPr>
              <a:t>En el 1º casillero Vacunación </a:t>
            </a:r>
            <a:r>
              <a:rPr lang="es-ES" sz="1100" dirty="0" err="1">
                <a:latin typeface="Franklin Gothic Medium Cond" panose="020B0606030402020204" pitchFamily="34" charset="0"/>
              </a:rPr>
              <a:t>Antiamarílica</a:t>
            </a:r>
            <a:r>
              <a:rPr lang="es-ES" sz="1100" dirty="0">
                <a:latin typeface="Franklin Gothic Medium Cond" panose="020B0606030402020204" pitchFamily="34" charset="0"/>
              </a:rPr>
              <a:t> (AMA) </a:t>
            </a:r>
          </a:p>
          <a:p>
            <a:r>
              <a:rPr lang="es-ES" sz="1100" dirty="0">
                <a:latin typeface="Franklin Gothic Medium Cond" panose="020B0606030402020204" pitchFamily="34" charset="0"/>
              </a:rPr>
              <a:t>En el ítem </a:t>
            </a:r>
            <a:r>
              <a:rPr lang="es-ES" sz="1100" dirty="0" err="1">
                <a:latin typeface="Franklin Gothic Medium Cond" panose="020B0606030402020204" pitchFamily="34" charset="0"/>
              </a:rPr>
              <a:t>Lab</a:t>
            </a:r>
            <a:r>
              <a:rPr lang="es-ES" sz="1100" dirty="0">
                <a:latin typeface="Franklin Gothic Medium Cond" panose="020B0606030402020204" pitchFamily="34" charset="0"/>
              </a:rPr>
              <a:t> se deja en BLANCO por ser dosis ÚNICA para la edad </a:t>
            </a:r>
            <a:endParaRPr lang="es-PE" sz="1100" dirty="0">
              <a:latin typeface="Franklin Gothic Medium Cond" panose="020B0606030402020204" pitchFamily="34" charset="0"/>
            </a:endParaRPr>
          </a:p>
        </p:txBody>
      </p:sp>
      <p:pic>
        <p:nvPicPr>
          <p:cNvPr id="13" name="Imagen 12">
            <a:extLst>
              <a:ext uri="{FF2B5EF4-FFF2-40B4-BE49-F238E27FC236}">
                <a16:creationId xmlns:a16="http://schemas.microsoft.com/office/drawing/2014/main" id="{E5B7A4CE-9707-4517-8440-2D89C28C558C}"/>
              </a:ext>
            </a:extLst>
          </p:cNvPr>
          <p:cNvPicPr>
            <a:picLocks noChangeAspect="1"/>
          </p:cNvPicPr>
          <p:nvPr/>
        </p:nvPicPr>
        <p:blipFill>
          <a:blip r:embed="rId4"/>
          <a:stretch>
            <a:fillRect/>
          </a:stretch>
        </p:blipFill>
        <p:spPr>
          <a:xfrm>
            <a:off x="336180" y="4474857"/>
            <a:ext cx="8471639" cy="958508"/>
          </a:xfrm>
          <a:prstGeom prst="rect">
            <a:avLst/>
          </a:prstGeom>
        </p:spPr>
      </p:pic>
      <p:sp>
        <p:nvSpPr>
          <p:cNvPr id="15" name="CuadroTexto 14">
            <a:extLst>
              <a:ext uri="{FF2B5EF4-FFF2-40B4-BE49-F238E27FC236}">
                <a16:creationId xmlns:a16="http://schemas.microsoft.com/office/drawing/2014/main" id="{3D9DE636-7AA4-4B7B-ACB5-3E8705F359B7}"/>
              </a:ext>
            </a:extLst>
          </p:cNvPr>
          <p:cNvSpPr txBox="1"/>
          <p:nvPr/>
        </p:nvSpPr>
        <p:spPr>
          <a:xfrm>
            <a:off x="336180" y="5377497"/>
            <a:ext cx="8444752" cy="261610"/>
          </a:xfrm>
          <a:prstGeom prst="rect">
            <a:avLst/>
          </a:prstGeom>
          <a:noFill/>
        </p:spPr>
        <p:txBody>
          <a:bodyPr wrap="square">
            <a:spAutoFit/>
          </a:bodyPr>
          <a:lstStyle/>
          <a:p>
            <a:pPr algn="ctr"/>
            <a:r>
              <a:rPr lang="es-ES" sz="1100" dirty="0">
                <a:solidFill>
                  <a:srgbClr val="0033CC"/>
                </a:solidFill>
                <a:latin typeface="Franklin Gothic Medium Cond" panose="020B0606030402020204" pitchFamily="34" charset="0"/>
              </a:rPr>
              <a:t>La vacunación </a:t>
            </a:r>
            <a:r>
              <a:rPr lang="es-ES" sz="1100" dirty="0" err="1">
                <a:solidFill>
                  <a:srgbClr val="0033CC"/>
                </a:solidFill>
                <a:latin typeface="Franklin Gothic Medium Cond" panose="020B0606030402020204" pitchFamily="34" charset="0"/>
              </a:rPr>
              <a:t>Antiamarílica</a:t>
            </a:r>
            <a:r>
              <a:rPr lang="es-ES" sz="1100" dirty="0">
                <a:solidFill>
                  <a:srgbClr val="0033CC"/>
                </a:solidFill>
                <a:latin typeface="Franklin Gothic Medium Cond" panose="020B0606030402020204" pitchFamily="34" charset="0"/>
              </a:rPr>
              <a:t> en todas las edades se registra con el campo </a:t>
            </a:r>
            <a:r>
              <a:rPr lang="es-ES" sz="1100" dirty="0" err="1">
                <a:solidFill>
                  <a:srgbClr val="0033CC"/>
                </a:solidFill>
                <a:latin typeface="Franklin Gothic Medium Cond" panose="020B0606030402020204" pitchFamily="34" charset="0"/>
              </a:rPr>
              <a:t>Lab</a:t>
            </a:r>
            <a:r>
              <a:rPr lang="es-ES" sz="1100" dirty="0">
                <a:solidFill>
                  <a:srgbClr val="0033CC"/>
                </a:solidFill>
                <a:latin typeface="Franklin Gothic Medium Cond" panose="020B0606030402020204" pitchFamily="34" charset="0"/>
              </a:rPr>
              <a:t> en BLANCO por ser dosis única para la edad. </a:t>
            </a:r>
            <a:endParaRPr lang="es-PE" sz="1100" dirty="0">
              <a:solidFill>
                <a:srgbClr val="0033CC"/>
              </a:solidFill>
              <a:latin typeface="Franklin Gothic Medium Cond" panose="020B0606030402020204" pitchFamily="34" charset="0"/>
            </a:endParaRPr>
          </a:p>
        </p:txBody>
      </p:sp>
    </p:spTree>
    <p:extLst>
      <p:ext uri="{BB962C8B-B14F-4D97-AF65-F5344CB8AC3E}">
        <p14:creationId xmlns:p14="http://schemas.microsoft.com/office/powerpoint/2010/main" val="1929549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76517" y="1651180"/>
            <a:ext cx="8444753" cy="461665"/>
          </a:xfrm>
          <a:prstGeom prst="rect">
            <a:avLst/>
          </a:prstGeom>
        </p:spPr>
        <p:txBody>
          <a:bodyPr wrap="square">
            <a:spAutoFit/>
          </a:bodyPr>
          <a:lstStyle/>
          <a:p>
            <a:r>
              <a:rPr lang="es-PE" sz="1200" dirty="0">
                <a:solidFill>
                  <a:srgbClr val="0033CC"/>
                </a:solidFill>
                <a:latin typeface="Franklin Gothic Medium Cond" panose="020B0606030402020204" pitchFamily="34" charset="0"/>
              </a:rPr>
              <a:t>Como se sabe, en el formulario HIS se registran edades puntuales por lo que el registro de los niños vacunados a los 15 y 18 meses se registrará con 1 año. En el Modulo de Inmunizaciones, la edad se calcula automáticamente. </a:t>
            </a:r>
          </a:p>
        </p:txBody>
      </p:sp>
      <p:sp>
        <p:nvSpPr>
          <p:cNvPr id="4" name="Rectángulo 3"/>
          <p:cNvSpPr/>
          <p:nvPr/>
        </p:nvSpPr>
        <p:spPr>
          <a:xfrm>
            <a:off x="376516" y="1882012"/>
            <a:ext cx="8444753" cy="3308598"/>
          </a:xfrm>
          <a:prstGeom prst="rect">
            <a:avLst/>
          </a:prstGeom>
        </p:spPr>
        <p:txBody>
          <a:bodyPr wrap="square">
            <a:spAutoFit/>
          </a:bodyPr>
          <a:lstStyle/>
          <a:p>
            <a:r>
              <a:rPr lang="es-PE" sz="1100" dirty="0">
                <a:latin typeface="Franklin Gothic Medium Cond" panose="020B0606030402020204" pitchFamily="34" charset="0"/>
              </a:rPr>
              <a:t> </a:t>
            </a:r>
          </a:p>
          <a:p>
            <a:r>
              <a:rPr lang="es-PE" sz="1100" dirty="0">
                <a:solidFill>
                  <a:srgbClr val="C00000"/>
                </a:solidFill>
                <a:latin typeface="Franklin Gothic Medium Cond" panose="020B0606030402020204" pitchFamily="34" charset="0"/>
              </a:rPr>
              <a:t>VACUNACIÓN DE NIÑOS Y NIÑAS DE 02 Y 03 AÑOS </a:t>
            </a:r>
          </a:p>
          <a:p>
            <a:r>
              <a:rPr lang="es-PE" sz="1100" dirty="0">
                <a:solidFill>
                  <a:srgbClr val="C00000"/>
                </a:solidFill>
                <a:latin typeface="Franklin Gothic Medium Cond" panose="020B0606030402020204" pitchFamily="34" charset="0"/>
              </a:rPr>
              <a:t>Vacunación contra Influenza Estacional con Comorbilidad </a:t>
            </a:r>
          </a:p>
          <a:p>
            <a:r>
              <a:rPr lang="es-PE" sz="1100" dirty="0">
                <a:solidFill>
                  <a:srgbClr val="C00000"/>
                </a:solidFill>
                <a:latin typeface="Franklin Gothic Medium Cond" panose="020B0606030402020204" pitchFamily="34" charset="0"/>
              </a:rPr>
              <a:t>Vacunación contra Neumococo con Comorbilidad  </a:t>
            </a:r>
          </a:p>
          <a:p>
            <a:r>
              <a:rPr lang="es-PE" sz="1100" dirty="0">
                <a:latin typeface="Franklin Gothic Medium Cond" panose="020B0606030402020204" pitchFamily="34" charset="0"/>
              </a:rPr>
              <a:t>La NTS N° 141 - MINSA/2018/DGIESP (R.M. 719-2018-MINSA) establece que: </a:t>
            </a:r>
          </a:p>
          <a:p>
            <a:r>
              <a:rPr lang="es-PE" sz="1100" dirty="0">
                <a:latin typeface="Franklin Gothic Medium Cond" panose="020B0606030402020204" pitchFamily="34" charset="0"/>
              </a:rPr>
              <a:t> “Para estas personas con comorbilidad, se consideran entre las principales: </a:t>
            </a:r>
          </a:p>
          <a:p>
            <a:r>
              <a:rPr lang="es-PE" sz="1100" dirty="0">
                <a:latin typeface="Franklin Gothic Medium Cond" panose="020B0606030402020204" pitchFamily="34" charset="0"/>
              </a:rPr>
              <a:t> Enfermedades respiratorias: Asma, EPOC. </a:t>
            </a:r>
          </a:p>
          <a:p>
            <a:r>
              <a:rPr lang="es-PE" sz="1100" dirty="0">
                <a:latin typeface="Franklin Gothic Medium Cond" panose="020B0606030402020204" pitchFamily="34" charset="0"/>
              </a:rPr>
              <a:t> Enfermedades cardíacas: Insuficiencia cardiaca, enfermedad coronaria, cardiopatías congénitas.  </a:t>
            </a:r>
          </a:p>
          <a:p>
            <a:r>
              <a:rPr lang="es-PE" sz="1100" dirty="0">
                <a:latin typeface="Franklin Gothic Medium Cond" panose="020B0606030402020204" pitchFamily="34" charset="0"/>
              </a:rPr>
              <a:t> Inmunodeficiencias congénitas o adquiridas (no </a:t>
            </a:r>
            <a:r>
              <a:rPr lang="es-PE" sz="1100" dirty="0" err="1">
                <a:latin typeface="Franklin Gothic Medium Cond" panose="020B0606030402020204" pitchFamily="34" charset="0"/>
              </a:rPr>
              <a:t>hemato</a:t>
            </a:r>
            <a:r>
              <a:rPr lang="es-PE" sz="1100" dirty="0">
                <a:latin typeface="Franklin Gothic Medium Cond" panose="020B0606030402020204" pitchFamily="34" charset="0"/>
              </a:rPr>
              <a:t>-oncológica) </a:t>
            </a:r>
          </a:p>
          <a:p>
            <a:r>
              <a:rPr lang="es-PE" sz="1100" dirty="0">
                <a:latin typeface="Franklin Gothic Medium Cond" panose="020B0606030402020204" pitchFamily="34" charset="0"/>
              </a:rPr>
              <a:t> Pacientes </a:t>
            </a:r>
            <a:r>
              <a:rPr lang="es-PE" sz="1100" dirty="0" err="1">
                <a:latin typeface="Franklin Gothic Medium Cond" panose="020B0606030402020204" pitchFamily="34" charset="0"/>
              </a:rPr>
              <a:t>oncohematológicos</a:t>
            </a:r>
            <a:r>
              <a:rPr lang="es-PE" sz="1100" dirty="0">
                <a:latin typeface="Franklin Gothic Medium Cond" panose="020B0606030402020204" pitchFamily="34" charset="0"/>
              </a:rPr>
              <a:t> y trasplantados. </a:t>
            </a:r>
          </a:p>
          <a:p>
            <a:r>
              <a:rPr lang="pt-BR" sz="1100" dirty="0">
                <a:latin typeface="Franklin Gothic Medium Cond" panose="020B0606030402020204" pitchFamily="34" charset="0"/>
              </a:rPr>
              <a:t> Estados médicos crónicos: </a:t>
            </a:r>
            <a:r>
              <a:rPr lang="pt-BR" sz="1100" dirty="0" err="1">
                <a:latin typeface="Franklin Gothic Medium Cond" panose="020B0606030402020204" pitchFamily="34" charset="0"/>
              </a:rPr>
              <a:t>Obesidad</a:t>
            </a:r>
            <a:r>
              <a:rPr lang="pt-BR" sz="1100" dirty="0">
                <a:latin typeface="Franklin Gothic Medium Cond" panose="020B0606030402020204" pitchFamily="34" charset="0"/>
              </a:rPr>
              <a:t> mórbida, diabetes, </a:t>
            </a:r>
            <a:r>
              <a:rPr lang="pt-BR" sz="1100" dirty="0" err="1">
                <a:latin typeface="Franklin Gothic Medium Cond" panose="020B0606030402020204" pitchFamily="34" charset="0"/>
              </a:rPr>
              <a:t>insuficiencia</a:t>
            </a:r>
            <a:r>
              <a:rPr lang="pt-BR" sz="1100" dirty="0">
                <a:latin typeface="Franklin Gothic Medium Cond" panose="020B0606030402020204" pitchFamily="34" charset="0"/>
              </a:rPr>
              <a:t> renal.”  </a:t>
            </a:r>
          </a:p>
          <a:p>
            <a:r>
              <a:rPr lang="es-PE" sz="1100" dirty="0">
                <a:solidFill>
                  <a:srgbClr val="0033CC"/>
                </a:solidFill>
                <a:latin typeface="Franklin Gothic Medium Cond" panose="020B0606030402020204" pitchFamily="34" charset="0"/>
              </a:rPr>
              <a:t>Para identificar que el vacunado cuenta con alguna morbilidad asociada (comorbilidad) se deberá registrar el diagnóstico con tipo de diagnóstico “R” (repetido), nunca en “D” (definitivo) ya que se duplicaría el caso</a:t>
            </a:r>
            <a:r>
              <a:rPr lang="es-PE" sz="1100" dirty="0">
                <a:latin typeface="Franklin Gothic Medium Cond" panose="020B0606030402020204" pitchFamily="34" charset="0"/>
              </a:rPr>
              <a:t>.</a:t>
            </a:r>
          </a:p>
          <a:p>
            <a:r>
              <a:rPr lang="es-PE" sz="1100" dirty="0">
                <a:solidFill>
                  <a:srgbClr val="0033CC"/>
                </a:solidFill>
                <a:latin typeface="Franklin Gothic Medium Cond" panose="020B0606030402020204" pitchFamily="34" charset="0"/>
              </a:rPr>
              <a:t>En el Modulo de Inmunizaciones, se debe activar el </a:t>
            </a:r>
            <a:r>
              <a:rPr lang="es-PE" sz="1100" dirty="0" err="1">
                <a:solidFill>
                  <a:srgbClr val="0033CC"/>
                </a:solidFill>
                <a:latin typeface="Franklin Gothic Medium Cond" panose="020B0606030402020204" pitchFamily="34" charset="0"/>
              </a:rPr>
              <a:t>check</a:t>
            </a:r>
            <a:r>
              <a:rPr lang="es-PE" sz="1100" dirty="0">
                <a:solidFill>
                  <a:srgbClr val="0033CC"/>
                </a:solidFill>
                <a:latin typeface="Franklin Gothic Medium Cond" panose="020B0606030402020204" pitchFamily="34" charset="0"/>
              </a:rPr>
              <a:t> de Co-morbilidad</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En el ítem: Diagnóstico motivo de consulta y/o Actividad de Salud, anote: </a:t>
            </a:r>
          </a:p>
          <a:p>
            <a:r>
              <a:rPr lang="es-PE" sz="1100" dirty="0">
                <a:latin typeface="Franklin Gothic Medium Cond" panose="020B0606030402020204" pitchFamily="34" charset="0"/>
              </a:rPr>
              <a:t> En el 1º casillero Vacunación contra la Influenza </a:t>
            </a:r>
          </a:p>
          <a:p>
            <a:r>
              <a:rPr lang="es-PE" sz="1100" dirty="0">
                <a:latin typeface="Franklin Gothic Medium Cond" panose="020B0606030402020204" pitchFamily="34" charset="0"/>
              </a:rPr>
              <a:t> En el 2º casillero Vacunación </a:t>
            </a:r>
            <a:r>
              <a:rPr lang="es-PE" sz="1100" dirty="0" err="1">
                <a:latin typeface="Franklin Gothic Medium Cond" panose="020B0606030402020204" pitchFamily="34" charset="0"/>
              </a:rPr>
              <a:t>Antineumocócica</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 En el siguiente casillero el diagnóstico de la comorbilidad </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se deja en BLANCO por ser dosis únicas para la edad </a:t>
            </a:r>
          </a:p>
        </p:txBody>
      </p:sp>
      <p:sp>
        <p:nvSpPr>
          <p:cNvPr id="5" name="CuadroTexto 4">
            <a:extLst>
              <a:ext uri="{FF2B5EF4-FFF2-40B4-BE49-F238E27FC236}">
                <a16:creationId xmlns:a16="http://schemas.microsoft.com/office/drawing/2014/main" id="{4966DCF5-149D-419D-B88F-1472ACABA705}"/>
              </a:ext>
            </a:extLst>
          </p:cNvPr>
          <p:cNvSpPr txBox="1"/>
          <p:nvPr/>
        </p:nvSpPr>
        <p:spPr>
          <a:xfrm>
            <a:off x="376516" y="297829"/>
            <a:ext cx="4572000" cy="4308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En el 3º casillero Vacunación Antipoliomielítica APO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En el ítem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Lab</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se registra “DA”, para indicar que es la dosis del 1º Refuerzo</a:t>
            </a:r>
            <a:endParaRPr lang="es-PE" dirty="0"/>
          </a:p>
        </p:txBody>
      </p:sp>
      <p:pic>
        <p:nvPicPr>
          <p:cNvPr id="6" name="Imagen 5">
            <a:extLst>
              <a:ext uri="{FF2B5EF4-FFF2-40B4-BE49-F238E27FC236}">
                <a16:creationId xmlns:a16="http://schemas.microsoft.com/office/drawing/2014/main" id="{75E12B32-A1CB-45A9-94F0-AB90E9D83327}"/>
              </a:ext>
            </a:extLst>
          </p:cNvPr>
          <p:cNvPicPr>
            <a:picLocks noChangeAspect="1"/>
          </p:cNvPicPr>
          <p:nvPr/>
        </p:nvPicPr>
        <p:blipFill>
          <a:blip r:embed="rId2"/>
          <a:stretch>
            <a:fillRect/>
          </a:stretch>
        </p:blipFill>
        <p:spPr>
          <a:xfrm>
            <a:off x="376516" y="728716"/>
            <a:ext cx="8444753" cy="958508"/>
          </a:xfrm>
          <a:prstGeom prst="rect">
            <a:avLst/>
          </a:prstGeom>
        </p:spPr>
      </p:pic>
      <p:pic>
        <p:nvPicPr>
          <p:cNvPr id="8" name="Imagen 7">
            <a:extLst>
              <a:ext uri="{FF2B5EF4-FFF2-40B4-BE49-F238E27FC236}">
                <a16:creationId xmlns:a16="http://schemas.microsoft.com/office/drawing/2014/main" id="{96C0767A-3834-4922-AE34-2E256FBDF5B0}"/>
              </a:ext>
            </a:extLst>
          </p:cNvPr>
          <p:cNvPicPr>
            <a:picLocks noChangeAspect="1"/>
          </p:cNvPicPr>
          <p:nvPr/>
        </p:nvPicPr>
        <p:blipFill>
          <a:blip r:embed="rId3"/>
          <a:stretch>
            <a:fillRect/>
          </a:stretch>
        </p:blipFill>
        <p:spPr>
          <a:xfrm>
            <a:off x="376516" y="5144898"/>
            <a:ext cx="8444753" cy="958508"/>
          </a:xfrm>
          <a:prstGeom prst="rect">
            <a:avLst/>
          </a:prstGeom>
        </p:spPr>
      </p:pic>
    </p:spTree>
    <p:extLst>
      <p:ext uri="{BB962C8B-B14F-4D97-AF65-F5344CB8AC3E}">
        <p14:creationId xmlns:p14="http://schemas.microsoft.com/office/powerpoint/2010/main" val="3076689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10989" y="202922"/>
            <a:ext cx="8243046" cy="769441"/>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INFLUENZA ESTACIONAL DE 03 AÑOS A MÁS </a:t>
            </a:r>
          </a:p>
          <a:p>
            <a:r>
              <a:rPr lang="es-PE" sz="1100" dirty="0">
                <a:solidFill>
                  <a:srgbClr val="000000"/>
                </a:solidFill>
                <a:latin typeface="Franklin Gothic Medium Cond" panose="020B0606030402020204" pitchFamily="34" charset="0"/>
              </a:rPr>
              <a:t>En el ítem: Diagnóstico motivo de consulta y/o Actividad de Salud, anote: </a:t>
            </a:r>
          </a:p>
          <a:p>
            <a:r>
              <a:rPr lang="es-PE" sz="1100" dirty="0">
                <a:solidFill>
                  <a:srgbClr val="000000"/>
                </a:solidFill>
                <a:latin typeface="Franklin Gothic Medium Cond" panose="020B0606030402020204" pitchFamily="34" charset="0"/>
              </a:rPr>
              <a:t> En el 1º casillero Vacunación contra la Influenza  </a:t>
            </a:r>
          </a:p>
          <a:p>
            <a:r>
              <a:rPr lang="es-PE" sz="1100" dirty="0">
                <a:solidFill>
                  <a:srgbClr val="333333"/>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se deja en BLANCO por ser dosis única para la edad </a:t>
            </a:r>
            <a:endParaRPr lang="es-PE" sz="1100" dirty="0">
              <a:latin typeface="Franklin Gothic Medium Cond" panose="020B0606030402020204" pitchFamily="34" charset="0"/>
            </a:endParaRPr>
          </a:p>
        </p:txBody>
      </p:sp>
      <p:sp>
        <p:nvSpPr>
          <p:cNvPr id="3" name="Rectángulo 2"/>
          <p:cNvSpPr/>
          <p:nvPr/>
        </p:nvSpPr>
        <p:spPr>
          <a:xfrm>
            <a:off x="510989" y="1910847"/>
            <a:ext cx="8243046" cy="430887"/>
          </a:xfrm>
          <a:prstGeom prst="rect">
            <a:avLst/>
          </a:prstGeom>
        </p:spPr>
        <p:txBody>
          <a:bodyPr wrap="square">
            <a:spAutoFit/>
          </a:bodyPr>
          <a:lstStyle/>
          <a:p>
            <a:pPr algn="just"/>
            <a:r>
              <a:rPr lang="es-PE" sz="1100" dirty="0">
                <a:solidFill>
                  <a:srgbClr val="0033CC"/>
                </a:solidFill>
                <a:latin typeface="Franklin Gothic Medium Cond" panose="020B0606030402020204" pitchFamily="34" charset="0"/>
              </a:rPr>
              <a:t>Para el registro de la Vacunación con </a:t>
            </a:r>
            <a:r>
              <a:rPr lang="es-PE" sz="1100" dirty="0" err="1">
                <a:solidFill>
                  <a:srgbClr val="0033CC"/>
                </a:solidFill>
                <a:latin typeface="Franklin Gothic Medium Cond" panose="020B0606030402020204" pitchFamily="34" charset="0"/>
              </a:rPr>
              <a:t>co</a:t>
            </a:r>
            <a:r>
              <a:rPr lang="es-PE" sz="1100" dirty="0">
                <a:solidFill>
                  <a:srgbClr val="0033CC"/>
                </a:solidFill>
                <a:latin typeface="Franklin Gothic Medium Cond" panose="020B0606030402020204" pitchFamily="34" charset="0"/>
              </a:rPr>
              <a:t>-morbilidad y/o condición médica asociada SIEMPRE se deberá acompañar el registro de la vacuna con el diagnóstico de la morbilidad con tipo de diagnóstico “R” duplicaría el caso. </a:t>
            </a:r>
          </a:p>
        </p:txBody>
      </p:sp>
      <p:sp>
        <p:nvSpPr>
          <p:cNvPr id="4" name="Rectángulo 3"/>
          <p:cNvSpPr/>
          <p:nvPr/>
        </p:nvSpPr>
        <p:spPr>
          <a:xfrm>
            <a:off x="510989" y="2312130"/>
            <a:ext cx="8243046" cy="1277273"/>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DE NIÑOS Y NIÑAS DE 04 AÑOS </a:t>
            </a:r>
          </a:p>
          <a:p>
            <a:r>
              <a:rPr lang="es-PE" sz="1100" dirty="0">
                <a:latin typeface="Franklin Gothic Medium Cond" panose="020B0606030402020204" pitchFamily="34" charset="0"/>
              </a:rPr>
              <a:t>2º Refuerzo vacunación DPT, 2º Refuerzo </a:t>
            </a:r>
            <a:r>
              <a:rPr lang="es-PE" sz="1100" dirty="0" err="1">
                <a:latin typeface="Franklin Gothic Medium Cond" panose="020B0606030402020204" pitchFamily="34" charset="0"/>
              </a:rPr>
              <a:t>Antipolio</a:t>
            </a:r>
            <a:r>
              <a:rPr lang="es-PE" sz="1100" dirty="0">
                <a:latin typeface="Franklin Gothic Medium Cond" panose="020B0606030402020204" pitchFamily="34" charset="0"/>
              </a:rPr>
              <a:t> (APO)  </a:t>
            </a:r>
          </a:p>
          <a:p>
            <a:r>
              <a:rPr lang="es-PE" sz="1100" dirty="0">
                <a:latin typeface="Franklin Gothic Medium Cond" panose="020B0606030402020204" pitchFamily="34" charset="0"/>
              </a:rPr>
              <a:t>En el ítem: Diagnóstico motivo de consulta y/o Actividad de Salud, anote: </a:t>
            </a:r>
          </a:p>
          <a:p>
            <a:r>
              <a:rPr lang="es-PE" sz="1100" dirty="0">
                <a:latin typeface="Franklin Gothic Medium Cond" panose="020B0606030402020204" pitchFamily="34" charset="0"/>
              </a:rPr>
              <a:t> En el 1º casillero Vacunación Anti Difteria, </a:t>
            </a:r>
            <a:r>
              <a:rPr lang="es-PE" sz="1100" dirty="0" err="1">
                <a:latin typeface="Franklin Gothic Medium Cond" panose="020B0606030402020204" pitchFamily="34" charset="0"/>
              </a:rPr>
              <a:t>Pertusis</a:t>
            </a:r>
            <a:r>
              <a:rPr lang="es-PE" sz="1100" dirty="0">
                <a:latin typeface="Franklin Gothic Medium Cond" panose="020B0606030402020204" pitchFamily="34" charset="0"/>
              </a:rPr>
              <a:t> y Tétanos (DPT) </a:t>
            </a:r>
          </a:p>
          <a:p>
            <a:r>
              <a:rPr lang="es-PE" sz="1100" dirty="0">
                <a:latin typeface="Franklin Gothic Medium Cond" panose="020B0606030402020204" pitchFamily="34" charset="0"/>
              </a:rPr>
              <a:t> En el 2º casillero Vacunación </a:t>
            </a:r>
            <a:r>
              <a:rPr lang="es-PE" sz="1100" dirty="0" err="1">
                <a:latin typeface="Franklin Gothic Medium Cond" panose="020B0606030402020204" pitchFamily="34" charset="0"/>
              </a:rPr>
              <a:t>Antipolio</a:t>
            </a:r>
            <a:r>
              <a:rPr lang="es-PE" sz="1100" dirty="0">
                <a:latin typeface="Franklin Gothic Medium Cond" panose="020B0606030402020204" pitchFamily="34" charset="0"/>
              </a:rPr>
              <a:t> (APO)  </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se registra “DA” para indicar refuerzo en ambos casos</a:t>
            </a:r>
          </a:p>
          <a:p>
            <a:r>
              <a:rPr lang="es-PE" sz="1100" dirty="0">
                <a:solidFill>
                  <a:srgbClr val="0033CC"/>
                </a:solidFill>
                <a:latin typeface="Franklin Gothic Medium Cond" panose="020B0606030402020204" pitchFamily="34" charset="0"/>
              </a:rPr>
              <a:t>Solo se registra en </a:t>
            </a:r>
            <a:r>
              <a:rPr lang="es-PE" sz="1100" dirty="0" err="1">
                <a:solidFill>
                  <a:srgbClr val="0033CC"/>
                </a:solidFill>
                <a:latin typeface="Franklin Gothic Medium Cond" panose="020B0606030402020204" pitchFamily="34" charset="0"/>
              </a:rPr>
              <a:t>Lab</a:t>
            </a:r>
            <a:r>
              <a:rPr lang="es-PE" sz="1100" dirty="0">
                <a:solidFill>
                  <a:srgbClr val="0033CC"/>
                </a:solidFill>
                <a:latin typeface="Franklin Gothic Medium Cond" panose="020B0606030402020204" pitchFamily="34" charset="0"/>
              </a:rPr>
              <a:t> “DA”, ya no se indica el número de dosis. </a:t>
            </a:r>
          </a:p>
        </p:txBody>
      </p:sp>
      <p:sp>
        <p:nvSpPr>
          <p:cNvPr id="5" name="Rectángulo 4"/>
          <p:cNvSpPr/>
          <p:nvPr/>
        </p:nvSpPr>
        <p:spPr>
          <a:xfrm>
            <a:off x="450477" y="4516267"/>
            <a:ext cx="8243046" cy="430887"/>
          </a:xfrm>
          <a:prstGeom prst="rect">
            <a:avLst/>
          </a:prstGeom>
        </p:spPr>
        <p:txBody>
          <a:bodyPr wrap="square">
            <a:spAutoFit/>
          </a:bodyPr>
          <a:lstStyle/>
          <a:p>
            <a:pPr algn="ctr"/>
            <a:r>
              <a:rPr lang="es-PE" sz="1100" dirty="0">
                <a:solidFill>
                  <a:srgbClr val="0033CC"/>
                </a:solidFill>
                <a:latin typeface="Franklin Gothic Medium Cond" panose="020B0606030402020204" pitchFamily="34" charset="0"/>
              </a:rPr>
              <a:t>“Los niños que NO hayan completado su esquema de vacunación con la vacuna SPR en las edades que corresponden, deberán recibir las dosis faltantes hasta los 4 años 11 meses y 29 días; con un intervalo mínimo de 6 meses entre dosis anterior y dosis actual”. </a:t>
            </a:r>
          </a:p>
        </p:txBody>
      </p:sp>
      <p:pic>
        <p:nvPicPr>
          <p:cNvPr id="7" name="Imagen 6">
            <a:extLst>
              <a:ext uri="{FF2B5EF4-FFF2-40B4-BE49-F238E27FC236}">
                <a16:creationId xmlns:a16="http://schemas.microsoft.com/office/drawing/2014/main" id="{2427F9CA-0B01-4DE9-8767-CF909060D1E9}"/>
              </a:ext>
            </a:extLst>
          </p:cNvPr>
          <p:cNvPicPr>
            <a:picLocks noChangeAspect="1"/>
          </p:cNvPicPr>
          <p:nvPr/>
        </p:nvPicPr>
        <p:blipFill>
          <a:blip r:embed="rId2"/>
          <a:stretch>
            <a:fillRect/>
          </a:stretch>
        </p:blipFill>
        <p:spPr>
          <a:xfrm>
            <a:off x="510989" y="972363"/>
            <a:ext cx="8243046" cy="958508"/>
          </a:xfrm>
          <a:prstGeom prst="rect">
            <a:avLst/>
          </a:prstGeom>
        </p:spPr>
      </p:pic>
      <p:pic>
        <p:nvPicPr>
          <p:cNvPr id="8" name="Imagen 7">
            <a:extLst>
              <a:ext uri="{FF2B5EF4-FFF2-40B4-BE49-F238E27FC236}">
                <a16:creationId xmlns:a16="http://schemas.microsoft.com/office/drawing/2014/main" id="{35590861-F2A7-4BCC-9315-76FDD9D6032D}"/>
              </a:ext>
            </a:extLst>
          </p:cNvPr>
          <p:cNvPicPr>
            <a:picLocks noChangeAspect="1"/>
          </p:cNvPicPr>
          <p:nvPr/>
        </p:nvPicPr>
        <p:blipFill>
          <a:blip r:embed="rId3"/>
          <a:stretch>
            <a:fillRect/>
          </a:stretch>
        </p:blipFill>
        <p:spPr>
          <a:xfrm>
            <a:off x="510988" y="3557759"/>
            <a:ext cx="8243047" cy="958508"/>
          </a:xfrm>
          <a:prstGeom prst="rect">
            <a:avLst/>
          </a:prstGeom>
        </p:spPr>
      </p:pic>
      <p:pic>
        <p:nvPicPr>
          <p:cNvPr id="9" name="Imagen 8">
            <a:extLst>
              <a:ext uri="{FF2B5EF4-FFF2-40B4-BE49-F238E27FC236}">
                <a16:creationId xmlns:a16="http://schemas.microsoft.com/office/drawing/2014/main" id="{C3D518B0-CD4B-4E9B-B070-E8823AA8CFF1}"/>
              </a:ext>
            </a:extLst>
          </p:cNvPr>
          <p:cNvPicPr>
            <a:picLocks noChangeAspect="1"/>
          </p:cNvPicPr>
          <p:nvPr/>
        </p:nvPicPr>
        <p:blipFill>
          <a:blip r:embed="rId4"/>
          <a:stretch>
            <a:fillRect/>
          </a:stretch>
        </p:blipFill>
        <p:spPr>
          <a:xfrm>
            <a:off x="510988" y="4927130"/>
            <a:ext cx="8243046" cy="958508"/>
          </a:xfrm>
          <a:prstGeom prst="rect">
            <a:avLst/>
          </a:prstGeom>
        </p:spPr>
      </p:pic>
      <p:sp>
        <p:nvSpPr>
          <p:cNvPr id="10" name="Rectángulo 9">
            <a:extLst>
              <a:ext uri="{FF2B5EF4-FFF2-40B4-BE49-F238E27FC236}">
                <a16:creationId xmlns:a16="http://schemas.microsoft.com/office/drawing/2014/main" id="{C70387D7-5D39-49CD-BADE-6BC1A686FEED}"/>
              </a:ext>
            </a:extLst>
          </p:cNvPr>
          <p:cNvSpPr/>
          <p:nvPr/>
        </p:nvSpPr>
        <p:spPr>
          <a:xfrm>
            <a:off x="2162798" y="5871226"/>
            <a:ext cx="4305987" cy="261610"/>
          </a:xfrm>
          <a:prstGeom prst="rect">
            <a:avLst/>
          </a:prstGeom>
        </p:spPr>
        <p:txBody>
          <a:bodyPr wrap="none">
            <a:spAutoFit/>
          </a:bodyPr>
          <a:lstStyle/>
          <a:p>
            <a:r>
              <a:rPr lang="es-PE" sz="1100" dirty="0">
                <a:solidFill>
                  <a:srgbClr val="0033CC"/>
                </a:solidFill>
                <a:latin typeface="Franklin Gothic Medium Cond" panose="020B0606030402020204" pitchFamily="34" charset="0"/>
              </a:rPr>
              <a:t>El registro de SPR es el mismo si el niño completara su 2º dosis a los 2 </a:t>
            </a:r>
            <a:r>
              <a:rPr lang="es-PE" sz="1100" dirty="0" err="1">
                <a:solidFill>
                  <a:srgbClr val="0033CC"/>
                </a:solidFill>
                <a:latin typeface="Franklin Gothic Medium Cond" panose="020B0606030402020204" pitchFamily="34" charset="0"/>
              </a:rPr>
              <a:t>ó</a:t>
            </a:r>
            <a:r>
              <a:rPr lang="es-PE" sz="1100" dirty="0">
                <a:solidFill>
                  <a:srgbClr val="0033CC"/>
                </a:solidFill>
                <a:latin typeface="Franklin Gothic Medium Cond" panose="020B0606030402020204" pitchFamily="34" charset="0"/>
              </a:rPr>
              <a:t> 3 años. </a:t>
            </a:r>
          </a:p>
        </p:txBody>
      </p:sp>
    </p:spTree>
    <p:extLst>
      <p:ext uri="{BB962C8B-B14F-4D97-AF65-F5344CB8AC3E}">
        <p14:creationId xmlns:p14="http://schemas.microsoft.com/office/powerpoint/2010/main" val="1962897225"/>
      </p:ext>
    </p:extLst>
  </p:cSld>
  <p:clrMapOvr>
    <a:masterClrMapping/>
  </p:clrMapOvr>
</p:sld>
</file>

<file path=ppt/theme/theme1.xml><?xml version="1.0" encoding="utf-8"?>
<a:theme xmlns:a="http://schemas.openxmlformats.org/drawingml/2006/main" name="Tema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ma1" id="{3566C58A-686D-4254-A6BA-F922309840CC}" vid="{AA862DB3-FBB5-4569-9036-B20F39D664F5}"/>
    </a:ext>
  </a:extLst>
</a:theme>
</file>

<file path=docProps/app.xml><?xml version="1.0" encoding="utf-8"?>
<Properties xmlns="http://schemas.openxmlformats.org/officeDocument/2006/extended-properties" xmlns:vt="http://schemas.openxmlformats.org/officeDocument/2006/docPropsVTypes">
  <Template>Tema1</Template>
  <TotalTime>636</TotalTime>
  <Words>6855</Words>
  <Application>Microsoft Office PowerPoint</Application>
  <PresentationFormat>Presentación en pantalla (4:3)</PresentationFormat>
  <Paragraphs>391</Paragraphs>
  <Slides>25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25</vt:i4>
      </vt:variant>
    </vt:vector>
  </HeadingPairs>
  <TitlesOfParts>
    <vt:vector size="30" baseType="lpstr">
      <vt:lpstr>Arial</vt:lpstr>
      <vt:lpstr>Berlin Sans FB Demi</vt:lpstr>
      <vt:lpstr>Calibri</vt:lpstr>
      <vt:lpstr>Franklin Gothic Medium Cond</vt:lpstr>
      <vt:lpstr>Tema1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Drako</dc:creator>
  <cp:lastModifiedBy>Wilmer Vargas Torres</cp:lastModifiedBy>
  <cp:revision>56</cp:revision>
  <dcterms:created xsi:type="dcterms:W3CDTF">2020-05-06T22:02:40Z</dcterms:created>
  <dcterms:modified xsi:type="dcterms:W3CDTF">2020-12-01T16:51:15Z</dcterms:modified>
</cp:coreProperties>
</file>