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66" r:id="rId3"/>
    <p:sldId id="258" r:id="rId4"/>
    <p:sldId id="259" r:id="rId5"/>
    <p:sldId id="267" r:id="rId6"/>
    <p:sldId id="272" r:id="rId7"/>
    <p:sldId id="261" r:id="rId8"/>
    <p:sldId id="263" r:id="rId9"/>
    <p:sldId id="268" r:id="rId10"/>
    <p:sldId id="269" r:id="rId11"/>
    <p:sldId id="271" r:id="rId12"/>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70" autoAdjust="0"/>
    <p:restoredTop sz="94660"/>
  </p:normalViewPr>
  <p:slideViewPr>
    <p:cSldViewPr snapToGrid="0">
      <p:cViewPr varScale="1">
        <p:scale>
          <a:sx n="70" d="100"/>
          <a:sy n="70" d="100"/>
        </p:scale>
        <p:origin x="116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a:t>Haga clic para modificar el estilo de título del patrón</a:t>
            </a:r>
            <a:endParaRPr lang="es-PE"/>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27/11/2020</a:t>
            </a:fld>
            <a:endParaRPr lang="es-PE" dirty="0"/>
          </a:p>
        </p:txBody>
      </p:sp>
      <p:sp>
        <p:nvSpPr>
          <p:cNvPr id="5" name="Marcador de pie de página 4"/>
          <p:cNvSpPr>
            <a:spLocks noGrp="1"/>
          </p:cNvSpPr>
          <p:nvPr>
            <p:ph type="ftr" sz="quarter" idx="11"/>
          </p:nvPr>
        </p:nvSpPr>
        <p:spPr/>
        <p:txBody>
          <a:bodyPr/>
          <a:lstStyle>
            <a:lvl1pPr>
              <a:defRPr/>
            </a:lvl1pPr>
          </a:lstStyle>
          <a:p>
            <a:endParaRPr lang="es-PE" dirty="0"/>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dirty="0"/>
          </a:p>
        </p:txBody>
      </p:sp>
    </p:spTree>
    <p:extLst>
      <p:ext uri="{BB962C8B-B14F-4D97-AF65-F5344CB8AC3E}">
        <p14:creationId xmlns:p14="http://schemas.microsoft.com/office/powerpoint/2010/main" val="552598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27/11/2020</a:t>
            </a:fld>
            <a:endParaRPr lang="es-PE" dirty="0"/>
          </a:p>
        </p:txBody>
      </p:sp>
      <p:sp>
        <p:nvSpPr>
          <p:cNvPr id="5" name="Marcador de pie de página 4"/>
          <p:cNvSpPr>
            <a:spLocks noGrp="1"/>
          </p:cNvSpPr>
          <p:nvPr>
            <p:ph type="ftr" sz="quarter" idx="11"/>
          </p:nvPr>
        </p:nvSpPr>
        <p:spPr/>
        <p:txBody>
          <a:bodyPr/>
          <a:lstStyle>
            <a:lvl1pPr>
              <a:defRPr/>
            </a:lvl1pPr>
          </a:lstStyle>
          <a:p>
            <a:endParaRPr lang="es-PE" dirty="0"/>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dirty="0"/>
          </a:p>
        </p:txBody>
      </p:sp>
    </p:spTree>
    <p:extLst>
      <p:ext uri="{BB962C8B-B14F-4D97-AF65-F5344CB8AC3E}">
        <p14:creationId xmlns:p14="http://schemas.microsoft.com/office/powerpoint/2010/main" val="278237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PE"/>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27/11/2020</a:t>
            </a:fld>
            <a:endParaRPr lang="es-PE" dirty="0"/>
          </a:p>
        </p:txBody>
      </p:sp>
      <p:sp>
        <p:nvSpPr>
          <p:cNvPr id="5" name="Marcador de pie de página 4"/>
          <p:cNvSpPr>
            <a:spLocks noGrp="1"/>
          </p:cNvSpPr>
          <p:nvPr>
            <p:ph type="ftr" sz="quarter" idx="11"/>
          </p:nvPr>
        </p:nvSpPr>
        <p:spPr/>
        <p:txBody>
          <a:bodyPr/>
          <a:lstStyle>
            <a:lvl1pPr>
              <a:defRPr/>
            </a:lvl1pPr>
          </a:lstStyle>
          <a:p>
            <a:endParaRPr lang="es-PE" dirty="0"/>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dirty="0"/>
          </a:p>
        </p:txBody>
      </p:sp>
    </p:spTree>
    <p:extLst>
      <p:ext uri="{BB962C8B-B14F-4D97-AF65-F5344CB8AC3E}">
        <p14:creationId xmlns:p14="http://schemas.microsoft.com/office/powerpoint/2010/main" val="1765350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27/11/2020</a:t>
            </a:fld>
            <a:endParaRPr lang="es-PE" dirty="0"/>
          </a:p>
        </p:txBody>
      </p:sp>
      <p:sp>
        <p:nvSpPr>
          <p:cNvPr id="5" name="Marcador de pie de página 4"/>
          <p:cNvSpPr>
            <a:spLocks noGrp="1"/>
          </p:cNvSpPr>
          <p:nvPr>
            <p:ph type="ftr" sz="quarter" idx="11"/>
          </p:nvPr>
        </p:nvSpPr>
        <p:spPr/>
        <p:txBody>
          <a:bodyPr/>
          <a:lstStyle>
            <a:lvl1pPr>
              <a:defRPr/>
            </a:lvl1pPr>
          </a:lstStyle>
          <a:p>
            <a:endParaRPr lang="es-PE" dirty="0"/>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dirty="0"/>
          </a:p>
        </p:txBody>
      </p:sp>
    </p:spTree>
    <p:extLst>
      <p:ext uri="{BB962C8B-B14F-4D97-AF65-F5344CB8AC3E}">
        <p14:creationId xmlns:p14="http://schemas.microsoft.com/office/powerpoint/2010/main" val="813849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es-ES"/>
              <a:t>Haga clic para modificar el estilo de título del patrón</a:t>
            </a:r>
            <a:endParaRPr lang="es-PE"/>
          </a:p>
        </p:txBody>
      </p:sp>
      <p:sp>
        <p:nvSpPr>
          <p:cNvPr id="3" name="Marcador de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fld id="{68C49307-C547-4ACD-8B0B-E3490E29480A}" type="datetimeFigureOut">
              <a:rPr lang="es-PE" smtClean="0"/>
              <a:t>27/11/2020</a:t>
            </a:fld>
            <a:endParaRPr lang="es-PE" dirty="0"/>
          </a:p>
        </p:txBody>
      </p:sp>
      <p:sp>
        <p:nvSpPr>
          <p:cNvPr id="5" name="Marcador de pie de página 4"/>
          <p:cNvSpPr>
            <a:spLocks noGrp="1"/>
          </p:cNvSpPr>
          <p:nvPr>
            <p:ph type="ftr" sz="quarter" idx="11"/>
          </p:nvPr>
        </p:nvSpPr>
        <p:spPr/>
        <p:txBody>
          <a:bodyPr/>
          <a:lstStyle>
            <a:lvl1pPr>
              <a:defRPr/>
            </a:lvl1pPr>
          </a:lstStyle>
          <a:p>
            <a:endParaRPr lang="es-PE" dirty="0"/>
          </a:p>
        </p:txBody>
      </p:sp>
      <p:sp>
        <p:nvSpPr>
          <p:cNvPr id="6" name="Marcador de número de diapositiva 5"/>
          <p:cNvSpPr>
            <a:spLocks noGrp="1"/>
          </p:cNvSpPr>
          <p:nvPr>
            <p:ph type="sldNum" sz="quarter" idx="12"/>
          </p:nvPr>
        </p:nvSpPr>
        <p:spPr/>
        <p:txBody>
          <a:bodyPr/>
          <a:lstStyle>
            <a:lvl1pPr>
              <a:defRPr/>
            </a:lvl1pPr>
          </a:lstStyle>
          <a:p>
            <a:fld id="{BEF639DE-E6D0-411C-86E5-C1792FDD4980}" type="slidenum">
              <a:rPr lang="es-PE" smtClean="0"/>
              <a:t>‹Nº›</a:t>
            </a:fld>
            <a:endParaRPr lang="es-PE" dirty="0"/>
          </a:p>
        </p:txBody>
      </p:sp>
    </p:spTree>
    <p:extLst>
      <p:ext uri="{BB962C8B-B14F-4D97-AF65-F5344CB8AC3E}">
        <p14:creationId xmlns:p14="http://schemas.microsoft.com/office/powerpoint/2010/main" val="4127104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sz="half" idx="1"/>
          </p:nvPr>
        </p:nvSpPr>
        <p:spPr>
          <a:xfrm>
            <a:off x="457200" y="1600200"/>
            <a:ext cx="40386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4648200" y="1600200"/>
            <a:ext cx="40386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p:cNvSpPr>
            <a:spLocks noGrp="1"/>
          </p:cNvSpPr>
          <p:nvPr>
            <p:ph type="dt" sz="half" idx="10"/>
          </p:nvPr>
        </p:nvSpPr>
        <p:spPr/>
        <p:txBody>
          <a:bodyPr/>
          <a:lstStyle>
            <a:lvl1pPr>
              <a:defRPr/>
            </a:lvl1pPr>
          </a:lstStyle>
          <a:p>
            <a:fld id="{68C49307-C547-4ACD-8B0B-E3490E29480A}" type="datetimeFigureOut">
              <a:rPr lang="es-PE" smtClean="0"/>
              <a:t>27/11/2020</a:t>
            </a:fld>
            <a:endParaRPr lang="es-PE" dirty="0"/>
          </a:p>
        </p:txBody>
      </p:sp>
      <p:sp>
        <p:nvSpPr>
          <p:cNvPr id="6" name="Marcador de pie de página 5"/>
          <p:cNvSpPr>
            <a:spLocks noGrp="1"/>
          </p:cNvSpPr>
          <p:nvPr>
            <p:ph type="ftr" sz="quarter" idx="11"/>
          </p:nvPr>
        </p:nvSpPr>
        <p:spPr/>
        <p:txBody>
          <a:bodyPr/>
          <a:lstStyle>
            <a:lvl1pPr>
              <a:defRPr/>
            </a:lvl1pPr>
          </a:lstStyle>
          <a:p>
            <a:endParaRPr lang="es-PE" dirty="0"/>
          </a:p>
        </p:txBody>
      </p:sp>
      <p:sp>
        <p:nvSpPr>
          <p:cNvPr id="7" name="Marcador de número de diapositiva 6"/>
          <p:cNvSpPr>
            <a:spLocks noGrp="1"/>
          </p:cNvSpPr>
          <p:nvPr>
            <p:ph type="sldNum" sz="quarter" idx="12"/>
          </p:nvPr>
        </p:nvSpPr>
        <p:spPr/>
        <p:txBody>
          <a:bodyPr/>
          <a:lstStyle>
            <a:lvl1pPr>
              <a:defRPr/>
            </a:lvl1pPr>
          </a:lstStyle>
          <a:p>
            <a:fld id="{BEF639DE-E6D0-411C-86E5-C1792FDD4980}" type="slidenum">
              <a:rPr lang="es-PE" smtClean="0"/>
              <a:t>‹Nº›</a:t>
            </a:fld>
            <a:endParaRPr lang="es-PE" dirty="0"/>
          </a:p>
        </p:txBody>
      </p:sp>
    </p:spTree>
    <p:extLst>
      <p:ext uri="{BB962C8B-B14F-4D97-AF65-F5344CB8AC3E}">
        <p14:creationId xmlns:p14="http://schemas.microsoft.com/office/powerpoint/2010/main" val="1119739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a:t>Haga clic para modificar el estilo de título del patrón</a:t>
            </a:r>
            <a:endParaRPr lang="es-PE"/>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p:cNvSpPr>
            <a:spLocks noGrp="1"/>
          </p:cNvSpPr>
          <p:nvPr>
            <p:ph type="dt" sz="half" idx="10"/>
          </p:nvPr>
        </p:nvSpPr>
        <p:spPr/>
        <p:txBody>
          <a:bodyPr/>
          <a:lstStyle>
            <a:lvl1pPr>
              <a:defRPr/>
            </a:lvl1pPr>
          </a:lstStyle>
          <a:p>
            <a:fld id="{68C49307-C547-4ACD-8B0B-E3490E29480A}" type="datetimeFigureOut">
              <a:rPr lang="es-PE" smtClean="0"/>
              <a:t>27/11/2020</a:t>
            </a:fld>
            <a:endParaRPr lang="es-PE" dirty="0"/>
          </a:p>
        </p:txBody>
      </p:sp>
      <p:sp>
        <p:nvSpPr>
          <p:cNvPr id="8" name="Marcador de pie de página 7"/>
          <p:cNvSpPr>
            <a:spLocks noGrp="1"/>
          </p:cNvSpPr>
          <p:nvPr>
            <p:ph type="ftr" sz="quarter" idx="11"/>
          </p:nvPr>
        </p:nvSpPr>
        <p:spPr/>
        <p:txBody>
          <a:bodyPr/>
          <a:lstStyle>
            <a:lvl1pPr>
              <a:defRPr/>
            </a:lvl1pPr>
          </a:lstStyle>
          <a:p>
            <a:endParaRPr lang="es-PE" dirty="0"/>
          </a:p>
        </p:txBody>
      </p:sp>
      <p:sp>
        <p:nvSpPr>
          <p:cNvPr id="9" name="Marcador de número de diapositiva 8"/>
          <p:cNvSpPr>
            <a:spLocks noGrp="1"/>
          </p:cNvSpPr>
          <p:nvPr>
            <p:ph type="sldNum" sz="quarter" idx="12"/>
          </p:nvPr>
        </p:nvSpPr>
        <p:spPr/>
        <p:txBody>
          <a:bodyPr/>
          <a:lstStyle>
            <a:lvl1pPr>
              <a:defRPr/>
            </a:lvl1pPr>
          </a:lstStyle>
          <a:p>
            <a:fld id="{BEF639DE-E6D0-411C-86E5-C1792FDD4980}" type="slidenum">
              <a:rPr lang="es-PE" smtClean="0"/>
              <a:t>‹Nº›</a:t>
            </a:fld>
            <a:endParaRPr lang="es-PE" dirty="0"/>
          </a:p>
        </p:txBody>
      </p:sp>
    </p:spTree>
    <p:extLst>
      <p:ext uri="{BB962C8B-B14F-4D97-AF65-F5344CB8AC3E}">
        <p14:creationId xmlns:p14="http://schemas.microsoft.com/office/powerpoint/2010/main" val="4125872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fecha 2"/>
          <p:cNvSpPr>
            <a:spLocks noGrp="1"/>
          </p:cNvSpPr>
          <p:nvPr>
            <p:ph type="dt" sz="half" idx="10"/>
          </p:nvPr>
        </p:nvSpPr>
        <p:spPr/>
        <p:txBody>
          <a:bodyPr/>
          <a:lstStyle>
            <a:lvl1pPr>
              <a:defRPr/>
            </a:lvl1pPr>
          </a:lstStyle>
          <a:p>
            <a:fld id="{68C49307-C547-4ACD-8B0B-E3490E29480A}" type="datetimeFigureOut">
              <a:rPr lang="es-PE" smtClean="0"/>
              <a:t>27/11/2020</a:t>
            </a:fld>
            <a:endParaRPr lang="es-PE" dirty="0"/>
          </a:p>
        </p:txBody>
      </p:sp>
      <p:sp>
        <p:nvSpPr>
          <p:cNvPr id="4" name="Marcador de pie de página 3"/>
          <p:cNvSpPr>
            <a:spLocks noGrp="1"/>
          </p:cNvSpPr>
          <p:nvPr>
            <p:ph type="ftr" sz="quarter" idx="11"/>
          </p:nvPr>
        </p:nvSpPr>
        <p:spPr/>
        <p:txBody>
          <a:bodyPr/>
          <a:lstStyle>
            <a:lvl1pPr>
              <a:defRPr/>
            </a:lvl1pPr>
          </a:lstStyle>
          <a:p>
            <a:endParaRPr lang="es-PE" dirty="0"/>
          </a:p>
        </p:txBody>
      </p:sp>
      <p:sp>
        <p:nvSpPr>
          <p:cNvPr id="5" name="Marcador de número de diapositiva 4"/>
          <p:cNvSpPr>
            <a:spLocks noGrp="1"/>
          </p:cNvSpPr>
          <p:nvPr>
            <p:ph type="sldNum" sz="quarter" idx="12"/>
          </p:nvPr>
        </p:nvSpPr>
        <p:spPr/>
        <p:txBody>
          <a:bodyPr/>
          <a:lstStyle>
            <a:lvl1pPr>
              <a:defRPr/>
            </a:lvl1pPr>
          </a:lstStyle>
          <a:p>
            <a:fld id="{BEF639DE-E6D0-411C-86E5-C1792FDD4980}" type="slidenum">
              <a:rPr lang="es-PE" smtClean="0"/>
              <a:t>‹Nº›</a:t>
            </a:fld>
            <a:endParaRPr lang="es-PE" dirty="0"/>
          </a:p>
        </p:txBody>
      </p:sp>
    </p:spTree>
    <p:extLst>
      <p:ext uri="{BB962C8B-B14F-4D97-AF65-F5344CB8AC3E}">
        <p14:creationId xmlns:p14="http://schemas.microsoft.com/office/powerpoint/2010/main" val="1197129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fld id="{68C49307-C547-4ACD-8B0B-E3490E29480A}" type="datetimeFigureOut">
              <a:rPr lang="es-PE" smtClean="0"/>
              <a:t>27/11/2020</a:t>
            </a:fld>
            <a:endParaRPr lang="es-PE" dirty="0"/>
          </a:p>
        </p:txBody>
      </p:sp>
      <p:sp>
        <p:nvSpPr>
          <p:cNvPr id="3" name="Marcador de pie de página 2"/>
          <p:cNvSpPr>
            <a:spLocks noGrp="1"/>
          </p:cNvSpPr>
          <p:nvPr>
            <p:ph type="ftr" sz="quarter" idx="11"/>
          </p:nvPr>
        </p:nvSpPr>
        <p:spPr/>
        <p:txBody>
          <a:bodyPr/>
          <a:lstStyle>
            <a:lvl1pPr>
              <a:defRPr/>
            </a:lvl1pPr>
          </a:lstStyle>
          <a:p>
            <a:endParaRPr lang="es-PE" dirty="0"/>
          </a:p>
        </p:txBody>
      </p:sp>
      <p:sp>
        <p:nvSpPr>
          <p:cNvPr id="4" name="Marcador de número de diapositiva 3"/>
          <p:cNvSpPr>
            <a:spLocks noGrp="1"/>
          </p:cNvSpPr>
          <p:nvPr>
            <p:ph type="sldNum" sz="quarter" idx="12"/>
          </p:nvPr>
        </p:nvSpPr>
        <p:spPr/>
        <p:txBody>
          <a:bodyPr/>
          <a:lstStyle>
            <a:lvl1pPr>
              <a:defRPr/>
            </a:lvl1pPr>
          </a:lstStyle>
          <a:p>
            <a:fld id="{BEF639DE-E6D0-411C-86E5-C1792FDD4980}" type="slidenum">
              <a:rPr lang="es-PE" smtClean="0"/>
              <a:t>‹Nº›</a:t>
            </a:fld>
            <a:endParaRPr lang="es-PE" dirty="0"/>
          </a:p>
        </p:txBody>
      </p:sp>
    </p:spTree>
    <p:extLst>
      <p:ext uri="{BB962C8B-B14F-4D97-AF65-F5344CB8AC3E}">
        <p14:creationId xmlns:p14="http://schemas.microsoft.com/office/powerpoint/2010/main" val="1530286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endParaRPr lang="es-PE"/>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fld id="{68C49307-C547-4ACD-8B0B-E3490E29480A}" type="datetimeFigureOut">
              <a:rPr lang="es-PE" smtClean="0"/>
              <a:t>27/11/2020</a:t>
            </a:fld>
            <a:endParaRPr lang="es-PE" dirty="0"/>
          </a:p>
        </p:txBody>
      </p:sp>
      <p:sp>
        <p:nvSpPr>
          <p:cNvPr id="6" name="Marcador de pie de página 5"/>
          <p:cNvSpPr>
            <a:spLocks noGrp="1"/>
          </p:cNvSpPr>
          <p:nvPr>
            <p:ph type="ftr" sz="quarter" idx="11"/>
          </p:nvPr>
        </p:nvSpPr>
        <p:spPr/>
        <p:txBody>
          <a:bodyPr/>
          <a:lstStyle>
            <a:lvl1pPr>
              <a:defRPr/>
            </a:lvl1pPr>
          </a:lstStyle>
          <a:p>
            <a:endParaRPr lang="es-PE" dirty="0"/>
          </a:p>
        </p:txBody>
      </p:sp>
      <p:sp>
        <p:nvSpPr>
          <p:cNvPr id="7" name="Marcador de número de diapositiva 6"/>
          <p:cNvSpPr>
            <a:spLocks noGrp="1"/>
          </p:cNvSpPr>
          <p:nvPr>
            <p:ph type="sldNum" sz="quarter" idx="12"/>
          </p:nvPr>
        </p:nvSpPr>
        <p:spPr/>
        <p:txBody>
          <a:bodyPr/>
          <a:lstStyle>
            <a:lvl1pPr>
              <a:defRPr/>
            </a:lvl1pPr>
          </a:lstStyle>
          <a:p>
            <a:fld id="{BEF639DE-E6D0-411C-86E5-C1792FDD4980}" type="slidenum">
              <a:rPr lang="es-PE" smtClean="0"/>
              <a:t>‹Nº›</a:t>
            </a:fld>
            <a:endParaRPr lang="es-PE" dirty="0"/>
          </a:p>
        </p:txBody>
      </p:sp>
    </p:spTree>
    <p:extLst>
      <p:ext uri="{BB962C8B-B14F-4D97-AF65-F5344CB8AC3E}">
        <p14:creationId xmlns:p14="http://schemas.microsoft.com/office/powerpoint/2010/main" val="3030785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s-PE" dirty="0"/>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fld id="{68C49307-C547-4ACD-8B0B-E3490E29480A}" type="datetimeFigureOut">
              <a:rPr lang="es-PE" smtClean="0"/>
              <a:t>27/11/2020</a:t>
            </a:fld>
            <a:endParaRPr lang="es-PE" dirty="0"/>
          </a:p>
        </p:txBody>
      </p:sp>
      <p:sp>
        <p:nvSpPr>
          <p:cNvPr id="6" name="Marcador de pie de página 5"/>
          <p:cNvSpPr>
            <a:spLocks noGrp="1"/>
          </p:cNvSpPr>
          <p:nvPr>
            <p:ph type="ftr" sz="quarter" idx="11"/>
          </p:nvPr>
        </p:nvSpPr>
        <p:spPr/>
        <p:txBody>
          <a:bodyPr/>
          <a:lstStyle>
            <a:lvl1pPr>
              <a:defRPr/>
            </a:lvl1pPr>
          </a:lstStyle>
          <a:p>
            <a:endParaRPr lang="es-PE" dirty="0"/>
          </a:p>
        </p:txBody>
      </p:sp>
      <p:sp>
        <p:nvSpPr>
          <p:cNvPr id="7" name="Marcador de número de diapositiva 6"/>
          <p:cNvSpPr>
            <a:spLocks noGrp="1"/>
          </p:cNvSpPr>
          <p:nvPr>
            <p:ph type="sldNum" sz="quarter" idx="12"/>
          </p:nvPr>
        </p:nvSpPr>
        <p:spPr/>
        <p:txBody>
          <a:bodyPr/>
          <a:lstStyle>
            <a:lvl1pPr>
              <a:defRPr/>
            </a:lvl1pPr>
          </a:lstStyle>
          <a:p>
            <a:fld id="{BEF639DE-E6D0-411C-86E5-C1792FDD4980}" type="slidenum">
              <a:rPr lang="es-PE" smtClean="0"/>
              <a:t>‹Nº›</a:t>
            </a:fld>
            <a:endParaRPr lang="es-PE" dirty="0"/>
          </a:p>
        </p:txBody>
      </p:sp>
    </p:spTree>
    <p:extLst>
      <p:ext uri="{BB962C8B-B14F-4D97-AF65-F5344CB8AC3E}">
        <p14:creationId xmlns:p14="http://schemas.microsoft.com/office/powerpoint/2010/main" val="2307074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accent5">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68C49307-C547-4ACD-8B0B-E3490E29480A}" type="datetimeFigureOut">
              <a:rPr lang="es-PE" smtClean="0"/>
              <a:t>27/11/2020</a:t>
            </a:fld>
            <a:endParaRPr lang="es-PE"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PE"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EF639DE-E6D0-411C-86E5-C1792FDD4980}" type="slidenum">
              <a:rPr lang="es-PE" smtClean="0"/>
              <a:t>‹Nº›</a:t>
            </a:fld>
            <a:endParaRPr lang="es-PE" dirty="0"/>
          </a:p>
        </p:txBody>
      </p:sp>
    </p:spTree>
    <p:extLst>
      <p:ext uri="{BB962C8B-B14F-4D97-AF65-F5344CB8AC3E}">
        <p14:creationId xmlns:p14="http://schemas.microsoft.com/office/powerpoint/2010/main" val="428124059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7.xml"/><Relationship Id="rId4" Type="http://schemas.openxmlformats.org/officeDocument/2006/relationships/image" Target="../media/image21.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7.xml"/><Relationship Id="rId4" Type="http://schemas.openxmlformats.org/officeDocument/2006/relationships/image" Target="../media/image9.emf"/></Relationships>
</file>

<file path=ppt/slides/_rels/slide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1.xml"/><Relationship Id="rId4" Type="http://schemas.openxmlformats.org/officeDocument/2006/relationships/image" Target="../media/image14.emf"/></Relationships>
</file>

<file path=ppt/slides/_rels/slide9.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7.xml"/><Relationship Id="rId5" Type="http://schemas.openxmlformats.org/officeDocument/2006/relationships/image" Target="../media/image18.emf"/><Relationship Id="rId4" Type="http://schemas.openxmlformats.org/officeDocument/2006/relationships/image" Target="../media/image1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Leishmaniasis visceral humana en Entre Ríos: qué es, cómo s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5"/>
          <p:cNvSpPr/>
          <p:nvPr/>
        </p:nvSpPr>
        <p:spPr>
          <a:xfrm>
            <a:off x="494977" y="181204"/>
            <a:ext cx="5750001" cy="3170099"/>
          </a:xfrm>
          <a:prstGeom prst="rect">
            <a:avLst/>
          </a:prstGeom>
          <a:noFill/>
          <a:scene3d>
            <a:camera prst="orthographicFront"/>
            <a:lightRig rig="threePt" dir="t"/>
          </a:scene3d>
          <a:sp3d>
            <a:bevelT/>
          </a:sp3d>
        </p:spPr>
        <p:txBody>
          <a:bodyPr wrap="square" lIns="91440" tIns="45720" rIns="91440" bIns="45720">
            <a:spAutoFit/>
          </a:bodyPr>
          <a:lstStyle/>
          <a:p>
            <a:r>
              <a:rPr lang="es-PE" sz="4000" b="1" dirty="0">
                <a:ln w="9525">
                  <a:solidFill>
                    <a:schemeClr val="bg1"/>
                  </a:solidFill>
                  <a:prstDash val="solid"/>
                </a:ln>
                <a:effectLst>
                  <a:outerShdw blurRad="12700" dist="38100" dir="2700000" algn="tl" rotWithShape="0">
                    <a:schemeClr val="bg1">
                      <a:lumMod val="50000"/>
                    </a:schemeClr>
                  </a:outerShdw>
                </a:effectLst>
                <a:latin typeface="Franklin Gothic Medium Cond" panose="020B0606030402020204" pitchFamily="34" charset="0"/>
              </a:rPr>
              <a:t>REGISTRO Y CODIFICACIÓN DE LA ATENCIÓN EN LA CONSULTA EXTERNA  </a:t>
            </a:r>
          </a:p>
          <a:p>
            <a:r>
              <a:rPr lang="es-PE" sz="4000" b="1" dirty="0">
                <a:ln w="9525">
                  <a:solidFill>
                    <a:schemeClr val="bg1"/>
                  </a:solidFill>
                  <a:prstDash val="solid"/>
                </a:ln>
                <a:effectLst>
                  <a:outerShdw blurRad="12700" dist="38100" dir="2700000" algn="tl" rotWithShape="0">
                    <a:schemeClr val="bg1">
                      <a:lumMod val="50000"/>
                    </a:schemeClr>
                  </a:outerShdw>
                </a:effectLst>
                <a:latin typeface="Franklin Gothic Medium Cond" panose="020B0606030402020204" pitchFamily="34" charset="0"/>
              </a:rPr>
              <a:t> </a:t>
            </a:r>
          </a:p>
          <a:p>
            <a:r>
              <a:rPr lang="es-PE" sz="4000" b="1" dirty="0">
                <a:ln w="9525">
                  <a:solidFill>
                    <a:schemeClr val="bg1"/>
                  </a:solidFill>
                  <a:prstDash val="solid"/>
                </a:ln>
                <a:effectLst>
                  <a:outerShdw blurRad="12700" dist="38100" dir="2700000" algn="tl" rotWithShape="0">
                    <a:schemeClr val="bg1">
                      <a:lumMod val="50000"/>
                    </a:schemeClr>
                  </a:outerShdw>
                </a:effectLst>
                <a:latin typeface="Franklin Gothic Medium Cond" panose="020B0606030402020204" pitchFamily="34" charset="0"/>
              </a:rPr>
              <a:t>  </a:t>
            </a:r>
          </a:p>
        </p:txBody>
      </p:sp>
      <p:sp>
        <p:nvSpPr>
          <p:cNvPr id="2" name="Rectángulo 1"/>
          <p:cNvSpPr/>
          <p:nvPr/>
        </p:nvSpPr>
        <p:spPr>
          <a:xfrm>
            <a:off x="2741103" y="5399601"/>
            <a:ext cx="5006499" cy="830997"/>
          </a:xfrm>
          <a:prstGeom prst="rect">
            <a:avLst/>
          </a:prstGeom>
        </p:spPr>
        <p:txBody>
          <a:bodyPr wrap="none">
            <a:spAutoFit/>
          </a:bodyPr>
          <a:lstStyle/>
          <a:p>
            <a:pPr lvl="0" algn="ctr"/>
            <a:r>
              <a:rPr lang="es-PE" sz="4800" b="1" dirty="0">
                <a:ln w="9525">
                  <a:solidFill>
                    <a:srgbClr val="FFFFFF"/>
                  </a:solidFill>
                  <a:prstDash val="solid"/>
                </a:ln>
                <a:effectLst>
                  <a:outerShdw blurRad="12700" dist="38100" dir="2700000" algn="tl" rotWithShape="0">
                    <a:srgbClr val="FFFFFF">
                      <a:lumMod val="50000"/>
                    </a:srgbClr>
                  </a:outerShdw>
                </a:effectLst>
              </a:rPr>
              <a:t>LEISHMANIASIS</a:t>
            </a:r>
          </a:p>
        </p:txBody>
      </p:sp>
      <p:sp>
        <p:nvSpPr>
          <p:cNvPr id="3" name="CuadroTexto 2"/>
          <p:cNvSpPr txBox="1"/>
          <p:nvPr/>
        </p:nvSpPr>
        <p:spPr>
          <a:xfrm>
            <a:off x="8485093" y="6502115"/>
            <a:ext cx="739588" cy="369332"/>
          </a:xfrm>
          <a:prstGeom prst="rect">
            <a:avLst/>
          </a:prstGeom>
          <a:noFill/>
        </p:spPr>
        <p:txBody>
          <a:bodyPr wrap="square" rtlCol="0">
            <a:spAutoFit/>
          </a:bodyPr>
          <a:lstStyle/>
          <a:p>
            <a:r>
              <a:rPr lang="es-PE" dirty="0">
                <a:latin typeface="Franklin Gothic Medium Cond" panose="020B0606030402020204" pitchFamily="34" charset="0"/>
              </a:rPr>
              <a:t>2020</a:t>
            </a:r>
          </a:p>
        </p:txBody>
      </p:sp>
    </p:spTree>
    <p:extLst>
      <p:ext uri="{BB962C8B-B14F-4D97-AF65-F5344CB8AC3E}">
        <p14:creationId xmlns:p14="http://schemas.microsoft.com/office/powerpoint/2010/main" val="556706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257145" y="295373"/>
            <a:ext cx="8591019" cy="600164"/>
          </a:xfrm>
          <a:prstGeom prst="rect">
            <a:avLst/>
          </a:prstGeom>
        </p:spPr>
        <p:txBody>
          <a:bodyPr wrap="square">
            <a:spAutoFit/>
          </a:bodyPr>
          <a:lstStyle/>
          <a:p>
            <a:r>
              <a:rPr lang="es-PE" sz="1100" dirty="0">
                <a:solidFill>
                  <a:srgbClr val="0033CC"/>
                </a:solidFill>
                <a:latin typeface="Franklin Gothic Medium Cond" panose="020B0606030402020204" pitchFamily="34" charset="0"/>
              </a:rPr>
              <a:t>El registro de Administración de Tratamiento de 2° línea sólo se aplica en los hospitales.</a:t>
            </a:r>
          </a:p>
          <a:p>
            <a:pPr algn="just"/>
            <a:r>
              <a:rPr lang="es-PE" sz="1100" dirty="0">
                <a:solidFill>
                  <a:srgbClr val="0033CC"/>
                </a:solidFill>
                <a:latin typeface="Franklin Gothic Medium Cond" panose="020B0606030402020204" pitchFamily="34" charset="0"/>
              </a:rPr>
              <a:t>Adicionalmente, cuando se finalice el tratamiento se registrará el total de ampollas utilizadas en el tercer campo </a:t>
            </a:r>
            <a:r>
              <a:rPr lang="es-PE" sz="1100" dirty="0" err="1">
                <a:solidFill>
                  <a:srgbClr val="0033CC"/>
                </a:solidFill>
                <a:latin typeface="Franklin Gothic Medium Cond" panose="020B0606030402020204" pitchFamily="34" charset="0"/>
              </a:rPr>
              <a:t>Lab</a:t>
            </a:r>
            <a:r>
              <a:rPr lang="es-PE" sz="1100" dirty="0">
                <a:solidFill>
                  <a:srgbClr val="0033CC"/>
                </a:solidFill>
                <a:latin typeface="Franklin Gothic Medium Cond" panose="020B0606030402020204" pitchFamily="34" charset="0"/>
              </a:rPr>
              <a:t>. Este registro está sujeto al conocimiento del mismo.</a:t>
            </a:r>
          </a:p>
        </p:txBody>
      </p:sp>
      <p:sp>
        <p:nvSpPr>
          <p:cNvPr id="7" name="Rectángulo 6"/>
          <p:cNvSpPr/>
          <p:nvPr/>
        </p:nvSpPr>
        <p:spPr>
          <a:xfrm>
            <a:off x="257144" y="887112"/>
            <a:ext cx="8591020" cy="1107996"/>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ADMINISTRACIÓN DE TRATAMIENTO PARA LEISHMANIA CUTANEA </a:t>
            </a:r>
            <a:r>
              <a:rPr lang="es-PE" sz="1100" dirty="0" err="1">
                <a:solidFill>
                  <a:srgbClr val="C00000"/>
                </a:solidFill>
                <a:latin typeface="Franklin Gothic Medium Cond" panose="020B0606030402020204" pitchFamily="34" charset="0"/>
              </a:rPr>
              <a:t>ó</a:t>
            </a:r>
            <a:r>
              <a:rPr lang="es-PE" sz="1100" dirty="0">
                <a:solidFill>
                  <a:srgbClr val="C00000"/>
                </a:solidFill>
                <a:latin typeface="Franklin Gothic Medium Cond" panose="020B0606030402020204" pitchFamily="34" charset="0"/>
              </a:rPr>
              <a:t> MUCOCUTANEA GRAVE: </a:t>
            </a:r>
          </a:p>
          <a:p>
            <a:r>
              <a:rPr lang="es-PE" sz="1100" dirty="0">
                <a:solidFill>
                  <a:srgbClr val="000000"/>
                </a:solidFill>
                <a:latin typeface="Franklin Gothic Medium Cond" panose="020B0606030402020204" pitchFamily="34" charset="0"/>
              </a:rPr>
              <a:t>Conjunto de intervenciones que realiza el equipo multidisciplinario para el manejo especializado de los casos diagnosticados con </a:t>
            </a:r>
            <a:r>
              <a:rPr lang="es-PE" sz="1100" dirty="0" err="1">
                <a:solidFill>
                  <a:srgbClr val="000000"/>
                </a:solidFill>
                <a:latin typeface="Franklin Gothic Medium Cond" panose="020B0606030402020204" pitchFamily="34" charset="0"/>
              </a:rPr>
              <a:t>Leishmaniasis</a:t>
            </a:r>
            <a:r>
              <a:rPr lang="es-PE" sz="1100" dirty="0">
                <a:solidFill>
                  <a:srgbClr val="000000"/>
                </a:solidFill>
                <a:latin typeface="Franklin Gothic Medium Cond" panose="020B0606030402020204" pitchFamily="34" charset="0"/>
              </a:rPr>
              <a:t> cutánea o cutáneo mucosa grave. Estas intervenciones incluyen administración supervisada de tratamiento de 25 a 42 días.</a:t>
            </a:r>
          </a:p>
          <a:p>
            <a:r>
              <a:rPr lang="es-PE" sz="1100" dirty="0">
                <a:solidFill>
                  <a:srgbClr val="000000"/>
                </a:solidFill>
                <a:latin typeface="Franklin Gothic Medium Cond" panose="020B0606030402020204" pitchFamily="34" charset="0"/>
              </a:rPr>
              <a:t>En el campo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Registre, según corresponda</a:t>
            </a:r>
          </a:p>
          <a:p>
            <a:r>
              <a:rPr lang="es-PE" sz="1100" dirty="0">
                <a:solidFill>
                  <a:srgbClr val="000000"/>
                </a:solidFill>
                <a:latin typeface="Franklin Gothic Medium Cond" panose="020B0606030402020204" pitchFamily="34" charset="0"/>
              </a:rPr>
              <a:t> En el 2º casillero el número de tratamiento 1, 2,…, TA; donde 1 indica el inicio de tratamiento y TA el fin del mismo.</a:t>
            </a:r>
          </a:p>
          <a:p>
            <a:r>
              <a:rPr lang="es-PE" sz="1100" dirty="0">
                <a:solidFill>
                  <a:srgbClr val="C00000"/>
                </a:solidFill>
                <a:latin typeface="Franklin Gothic Medium Cond" panose="020B0606030402020204" pitchFamily="34" charset="0"/>
              </a:rPr>
              <a:t>INICIO DE TRATAMIENTO</a:t>
            </a:r>
            <a:r>
              <a:rPr lang="es-PE" sz="1100" dirty="0">
                <a:solidFill>
                  <a:srgbClr val="000000"/>
                </a:solidFill>
                <a:latin typeface="Franklin Gothic Medium Cond" panose="020B0606030402020204" pitchFamily="34" charset="0"/>
              </a:rPr>
              <a:t> </a:t>
            </a:r>
            <a:endParaRPr lang="es-PE" sz="1100" dirty="0">
              <a:latin typeface="Franklin Gothic Medium Cond" panose="020B0606030402020204" pitchFamily="34" charset="0"/>
            </a:endParaRPr>
          </a:p>
        </p:txBody>
      </p:sp>
      <p:pic>
        <p:nvPicPr>
          <p:cNvPr id="8" name="Imagen 7"/>
          <p:cNvPicPr>
            <a:picLocks noChangeAspect="1"/>
          </p:cNvPicPr>
          <p:nvPr/>
        </p:nvPicPr>
        <p:blipFill>
          <a:blip r:embed="rId2"/>
          <a:stretch>
            <a:fillRect/>
          </a:stretch>
        </p:blipFill>
        <p:spPr>
          <a:xfrm>
            <a:off x="369035" y="1937313"/>
            <a:ext cx="8479129" cy="1029931"/>
          </a:xfrm>
          <a:prstGeom prst="rect">
            <a:avLst/>
          </a:prstGeom>
        </p:spPr>
      </p:pic>
      <p:sp>
        <p:nvSpPr>
          <p:cNvPr id="10" name="Rectángulo 9"/>
          <p:cNvSpPr/>
          <p:nvPr/>
        </p:nvSpPr>
        <p:spPr>
          <a:xfrm>
            <a:off x="462187" y="2967909"/>
            <a:ext cx="1303562" cy="261610"/>
          </a:xfrm>
          <a:prstGeom prst="rect">
            <a:avLst/>
          </a:prstGeom>
        </p:spPr>
        <p:txBody>
          <a:bodyPr wrap="none">
            <a:spAutoFit/>
          </a:bodyPr>
          <a:lstStyle/>
          <a:p>
            <a:r>
              <a:rPr lang="es-PE" sz="1100" dirty="0">
                <a:solidFill>
                  <a:srgbClr val="C00000"/>
                </a:solidFill>
                <a:latin typeface="Franklin Gothic Medium Cond" panose="020B0606030402020204" pitchFamily="34" charset="0"/>
              </a:rPr>
              <a:t>FIN DE TRATAMIENTO </a:t>
            </a:r>
          </a:p>
        </p:txBody>
      </p:sp>
      <p:pic>
        <p:nvPicPr>
          <p:cNvPr id="11" name="Imagen 10"/>
          <p:cNvPicPr>
            <a:picLocks noChangeAspect="1"/>
          </p:cNvPicPr>
          <p:nvPr/>
        </p:nvPicPr>
        <p:blipFill>
          <a:blip r:embed="rId3"/>
          <a:stretch>
            <a:fillRect/>
          </a:stretch>
        </p:blipFill>
        <p:spPr>
          <a:xfrm>
            <a:off x="242047" y="3222696"/>
            <a:ext cx="8579223" cy="1017519"/>
          </a:xfrm>
          <a:prstGeom prst="rect">
            <a:avLst/>
          </a:prstGeom>
        </p:spPr>
      </p:pic>
      <p:sp>
        <p:nvSpPr>
          <p:cNvPr id="12" name="Rectángulo 11"/>
          <p:cNvSpPr/>
          <p:nvPr/>
        </p:nvSpPr>
        <p:spPr>
          <a:xfrm>
            <a:off x="242046" y="4234187"/>
            <a:ext cx="8579223" cy="430887"/>
          </a:xfrm>
          <a:prstGeom prst="rect">
            <a:avLst/>
          </a:prstGeom>
        </p:spPr>
        <p:txBody>
          <a:bodyPr wrap="square">
            <a:spAutoFit/>
          </a:bodyPr>
          <a:lstStyle/>
          <a:p>
            <a:pPr algn="ctr"/>
            <a:r>
              <a:rPr lang="es-PE" sz="1100" dirty="0">
                <a:solidFill>
                  <a:srgbClr val="0033CC"/>
                </a:solidFill>
                <a:latin typeface="Franklin Gothic Medium Cond" panose="020B0606030402020204" pitchFamily="34" charset="0"/>
              </a:rPr>
              <a:t>Cuando se finalice el tratamiento se registrará el total de ampollas utilizadas en el tercer campo </a:t>
            </a:r>
            <a:r>
              <a:rPr lang="es-PE" sz="1100" dirty="0" err="1">
                <a:solidFill>
                  <a:srgbClr val="0033CC"/>
                </a:solidFill>
                <a:latin typeface="Franklin Gothic Medium Cond" panose="020B0606030402020204" pitchFamily="34" charset="0"/>
              </a:rPr>
              <a:t>Lab</a:t>
            </a:r>
            <a:r>
              <a:rPr lang="es-PE" sz="1100" dirty="0">
                <a:solidFill>
                  <a:srgbClr val="0033CC"/>
                </a:solidFill>
                <a:latin typeface="Franklin Gothic Medium Cond" panose="020B0606030402020204" pitchFamily="34" charset="0"/>
              </a:rPr>
              <a:t>.</a:t>
            </a:r>
          </a:p>
          <a:p>
            <a:pPr algn="ctr"/>
            <a:r>
              <a:rPr lang="es-PE" sz="1100" dirty="0">
                <a:solidFill>
                  <a:srgbClr val="0033CC"/>
                </a:solidFill>
                <a:latin typeface="Franklin Gothic Medium Cond" panose="020B0606030402020204" pitchFamily="34" charset="0"/>
              </a:rPr>
              <a:t>El registro del total de ampollas es opcional. </a:t>
            </a:r>
          </a:p>
        </p:txBody>
      </p:sp>
      <p:sp>
        <p:nvSpPr>
          <p:cNvPr id="13" name="Rectángulo 12"/>
          <p:cNvSpPr/>
          <p:nvPr/>
        </p:nvSpPr>
        <p:spPr>
          <a:xfrm>
            <a:off x="242045" y="4627612"/>
            <a:ext cx="8579223" cy="769441"/>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REACCIÓN ADVERSA A MEDICAMENTOS ANTILEISHMANIASICOS</a:t>
            </a:r>
          </a:p>
          <a:p>
            <a:r>
              <a:rPr lang="es-PE" sz="1100" dirty="0">
                <a:solidFill>
                  <a:srgbClr val="000000"/>
                </a:solidFill>
                <a:latin typeface="Franklin Gothic Medium Cond" panose="020B0606030402020204" pitchFamily="34" charset="0"/>
              </a:rPr>
              <a:t>En el ítem: Diagnóstico motivo de consulta y/o actividad de salud anote:</a:t>
            </a:r>
          </a:p>
          <a:p>
            <a:r>
              <a:rPr lang="es-PE" sz="1100" dirty="0">
                <a:solidFill>
                  <a:srgbClr val="000000"/>
                </a:solidFill>
                <a:latin typeface="Franklin Gothic Medium Cond" panose="020B0606030402020204" pitchFamily="34" charset="0"/>
              </a:rPr>
              <a:t> En el 1º casillero el diagnóstico que motiva la reacción adversa   </a:t>
            </a:r>
          </a:p>
          <a:p>
            <a:r>
              <a:rPr lang="es-PE" sz="1100" dirty="0">
                <a:solidFill>
                  <a:srgbClr val="000000"/>
                </a:solidFill>
                <a:latin typeface="Franklin Gothic Medium Cond" panose="020B0606030402020204" pitchFamily="34" charset="0"/>
              </a:rPr>
              <a:t> En el 2º casillero la reacción adversa </a:t>
            </a:r>
            <a:endParaRPr lang="es-PE" sz="1100" dirty="0">
              <a:latin typeface="Franklin Gothic Medium Cond" panose="020B0606030402020204" pitchFamily="34" charset="0"/>
            </a:endParaRPr>
          </a:p>
        </p:txBody>
      </p:sp>
      <p:pic>
        <p:nvPicPr>
          <p:cNvPr id="14" name="Imagen 13"/>
          <p:cNvPicPr>
            <a:picLocks noChangeAspect="1"/>
          </p:cNvPicPr>
          <p:nvPr/>
        </p:nvPicPr>
        <p:blipFill>
          <a:blip r:embed="rId4"/>
          <a:stretch>
            <a:fillRect/>
          </a:stretch>
        </p:blipFill>
        <p:spPr>
          <a:xfrm>
            <a:off x="242045" y="5378676"/>
            <a:ext cx="8579223" cy="1017519"/>
          </a:xfrm>
          <a:prstGeom prst="rect">
            <a:avLst/>
          </a:prstGeom>
        </p:spPr>
      </p:pic>
      <p:sp>
        <p:nvSpPr>
          <p:cNvPr id="15" name="Rectángulo 14"/>
          <p:cNvSpPr/>
          <p:nvPr/>
        </p:nvSpPr>
        <p:spPr>
          <a:xfrm>
            <a:off x="3126944" y="6396195"/>
            <a:ext cx="2809423" cy="261610"/>
          </a:xfrm>
          <a:prstGeom prst="rect">
            <a:avLst/>
          </a:prstGeom>
        </p:spPr>
        <p:txBody>
          <a:bodyPr wrap="square">
            <a:spAutoFit/>
          </a:bodyPr>
          <a:lstStyle/>
          <a:p>
            <a:r>
              <a:rPr lang="es-PE" sz="1100" dirty="0">
                <a:solidFill>
                  <a:srgbClr val="0033CC"/>
                </a:solidFill>
                <a:latin typeface="Franklin Gothic Medium Cond" panose="020B0606030402020204" pitchFamily="34" charset="0"/>
              </a:rPr>
              <a:t>El registro del síntoma principal es opcional. </a:t>
            </a:r>
          </a:p>
        </p:txBody>
      </p:sp>
    </p:spTree>
    <p:extLst>
      <p:ext uri="{BB962C8B-B14F-4D97-AF65-F5344CB8AC3E}">
        <p14:creationId xmlns:p14="http://schemas.microsoft.com/office/powerpoint/2010/main" val="2840949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982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sz="2000" dirty="0">
                <a:solidFill>
                  <a:srgbClr val="C00000"/>
                </a:solidFill>
              </a:rPr>
              <a:t>LEISHMANIASIS</a:t>
            </a:r>
          </a:p>
        </p:txBody>
      </p:sp>
      <p:sp>
        <p:nvSpPr>
          <p:cNvPr id="3" name="Marcador de contenido 2"/>
          <p:cNvSpPr>
            <a:spLocks noGrp="1"/>
          </p:cNvSpPr>
          <p:nvPr>
            <p:ph sz="half" idx="1"/>
          </p:nvPr>
        </p:nvSpPr>
        <p:spPr/>
        <p:txBody>
          <a:bodyPr/>
          <a:lstStyle/>
          <a:p>
            <a:pPr defTabSz="900113"/>
            <a:r>
              <a:rPr lang="es-PE" sz="1200" dirty="0">
                <a:solidFill>
                  <a:srgbClr val="C00000"/>
                </a:solidFill>
                <a:latin typeface="Franklin Gothic Medium Cond" panose="020B0606030402020204" pitchFamily="34" charset="0"/>
              </a:rPr>
              <a:t>Código  	Diagnóstico / Actividad </a:t>
            </a:r>
          </a:p>
          <a:p>
            <a:pPr defTabSz="900113"/>
            <a:r>
              <a:rPr lang="es-PE" sz="1200" dirty="0">
                <a:solidFill>
                  <a:srgbClr val="000000"/>
                </a:solidFill>
                <a:latin typeface="Franklin Gothic Medium Cond" panose="020B0606030402020204" pitchFamily="34" charset="0"/>
              </a:rPr>
              <a:t>B551     	Leishmaniasis Cutánea </a:t>
            </a:r>
          </a:p>
          <a:p>
            <a:pPr defTabSz="900113"/>
            <a:r>
              <a:rPr lang="es-PE" sz="1200" dirty="0">
                <a:solidFill>
                  <a:srgbClr val="000000"/>
                </a:solidFill>
                <a:latin typeface="Franklin Gothic Medium Cond" panose="020B0606030402020204" pitchFamily="34" charset="0"/>
              </a:rPr>
              <a:t>B552     	Leishmaniasis Mucocutánea</a:t>
            </a:r>
          </a:p>
          <a:p>
            <a:pPr defTabSz="900113"/>
            <a:r>
              <a:rPr lang="es-PE" sz="1200" dirty="0">
                <a:solidFill>
                  <a:srgbClr val="000000"/>
                </a:solidFill>
                <a:latin typeface="Franklin Gothic Medium Cond" panose="020B0606030402020204" pitchFamily="34" charset="0"/>
              </a:rPr>
              <a:t>B550     	Leishmaniasis Visceral</a:t>
            </a:r>
          </a:p>
          <a:p>
            <a:pPr defTabSz="900113"/>
            <a:r>
              <a:rPr lang="pt-BR" sz="1200" dirty="0">
                <a:solidFill>
                  <a:srgbClr val="000000"/>
                </a:solidFill>
                <a:latin typeface="Franklin Gothic Medium Cond" panose="020B0606030402020204" pitchFamily="34" charset="0"/>
              </a:rPr>
              <a:t>B559     	Leishmaniasis no especificada (Grave)</a:t>
            </a:r>
          </a:p>
          <a:p>
            <a:pPr defTabSz="900113"/>
            <a:r>
              <a:rPr lang="es-PE" sz="1200" dirty="0">
                <a:solidFill>
                  <a:srgbClr val="000000"/>
                </a:solidFill>
                <a:latin typeface="Franklin Gothic Medium Cond" panose="020B0606030402020204" pitchFamily="34" charset="0"/>
              </a:rPr>
              <a:t>Y4182   	Reacción Adversa a Medicamentos 	antileishmaniasicos</a:t>
            </a:r>
          </a:p>
          <a:p>
            <a:pPr defTabSz="900113"/>
            <a:r>
              <a:rPr lang="es-PE" sz="1200" dirty="0">
                <a:solidFill>
                  <a:srgbClr val="000000"/>
                </a:solidFill>
                <a:latin typeface="Franklin Gothic Medium Cond" panose="020B0606030402020204" pitchFamily="34" charset="0"/>
              </a:rPr>
              <a:t>U2624  	Evaluación y entrega de resultados de Leishmaniasis</a:t>
            </a:r>
          </a:p>
          <a:p>
            <a:pPr defTabSz="900113"/>
            <a:r>
              <a:rPr lang="es-PE" sz="1200" dirty="0">
                <a:solidFill>
                  <a:srgbClr val="000000"/>
                </a:solidFill>
                <a:latin typeface="Franklin Gothic Medium Cond" panose="020B0606030402020204" pitchFamily="34" charset="0"/>
              </a:rPr>
              <a:t>U263    Evaluación y entrega de resultados de control </a:t>
            </a:r>
          </a:p>
          <a:p>
            <a:pPr marL="0" indent="0">
              <a:buNone/>
            </a:pPr>
            <a:endParaRPr lang="es-PE" sz="1200" dirty="0"/>
          </a:p>
        </p:txBody>
      </p:sp>
      <p:sp>
        <p:nvSpPr>
          <p:cNvPr id="4" name="Marcador de contenido 3"/>
          <p:cNvSpPr>
            <a:spLocks noGrp="1"/>
          </p:cNvSpPr>
          <p:nvPr>
            <p:ph sz="half" idx="2"/>
          </p:nvPr>
        </p:nvSpPr>
        <p:spPr/>
        <p:txBody>
          <a:bodyPr/>
          <a:lstStyle/>
          <a:p>
            <a:pPr defTabSz="900113"/>
            <a:r>
              <a:rPr lang="es-PE" sz="1200" dirty="0">
                <a:solidFill>
                  <a:srgbClr val="C00000"/>
                </a:solidFill>
                <a:latin typeface="Franklin Gothic Medium Cond" panose="020B0606030402020204" pitchFamily="34" charset="0"/>
              </a:rPr>
              <a:t>Código  	Diagnóstico / Actividad</a:t>
            </a:r>
          </a:p>
          <a:p>
            <a:pPr defTabSz="900113"/>
            <a:r>
              <a:rPr lang="es-PE" sz="1200" dirty="0">
                <a:solidFill>
                  <a:srgbClr val="000000"/>
                </a:solidFill>
                <a:latin typeface="Franklin Gothic Medium Cond" panose="020B0606030402020204" pitchFamily="34" charset="0"/>
              </a:rPr>
              <a:t>U2142   	Toma de muestra diagnóstico </a:t>
            </a:r>
          </a:p>
          <a:p>
            <a:pPr defTabSz="900113"/>
            <a:r>
              <a:rPr lang="es-PE" sz="1200" dirty="0">
                <a:solidFill>
                  <a:srgbClr val="000000"/>
                </a:solidFill>
                <a:latin typeface="Franklin Gothic Medium Cond" panose="020B0606030402020204" pitchFamily="34" charset="0"/>
              </a:rPr>
              <a:t>U2143   	Toma de muestra control</a:t>
            </a:r>
          </a:p>
          <a:p>
            <a:pPr defTabSz="900113"/>
            <a:r>
              <a:rPr lang="es-PE" sz="1200" dirty="0">
                <a:solidFill>
                  <a:srgbClr val="000000"/>
                </a:solidFill>
                <a:latin typeface="Franklin Gothic Medium Cond" panose="020B0606030402020204" pitchFamily="34" charset="0"/>
              </a:rPr>
              <a:t>U310      	Administración de Tratamiento  supervisado</a:t>
            </a:r>
          </a:p>
          <a:p>
            <a:pPr defTabSz="900113"/>
            <a:r>
              <a:rPr lang="es-PE" sz="1200" dirty="0">
                <a:solidFill>
                  <a:srgbClr val="000000"/>
                </a:solidFill>
                <a:latin typeface="Franklin Gothic Medium Cond" panose="020B0606030402020204" pitchFamily="34" charset="0"/>
              </a:rPr>
              <a:t>U3111    	Administración de Tratamiento Supervisado 1ra. 	Línea/ Fase</a:t>
            </a:r>
          </a:p>
          <a:p>
            <a:pPr defTabSz="900113"/>
            <a:r>
              <a:rPr lang="es-PE" sz="1200" dirty="0">
                <a:solidFill>
                  <a:srgbClr val="000000"/>
                </a:solidFill>
                <a:latin typeface="Franklin Gothic Medium Cond" panose="020B0606030402020204" pitchFamily="34" charset="0"/>
              </a:rPr>
              <a:t>U3112    	Administración de Tratamiento Supervisado 2da. 	Línea / Fase</a:t>
            </a:r>
          </a:p>
          <a:p>
            <a:pPr marL="0" indent="0" defTabSz="900113">
              <a:buNone/>
            </a:pPr>
            <a:endParaRPr lang="es-PE" sz="1200" dirty="0">
              <a:latin typeface="Franklin Gothic Medium Cond" panose="020B0606030402020204" pitchFamily="34" charset="0"/>
            </a:endParaRPr>
          </a:p>
        </p:txBody>
      </p:sp>
    </p:spTree>
    <p:extLst>
      <p:ext uri="{BB962C8B-B14F-4D97-AF65-F5344CB8AC3E}">
        <p14:creationId xmlns:p14="http://schemas.microsoft.com/office/powerpoint/2010/main" val="646113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50376" y="236468"/>
            <a:ext cx="8270544" cy="6740307"/>
          </a:xfrm>
          <a:prstGeom prst="rect">
            <a:avLst/>
          </a:prstGeom>
        </p:spPr>
        <p:txBody>
          <a:bodyPr wrap="square">
            <a:spAutoFit/>
          </a:bodyPr>
          <a:lstStyle/>
          <a:p>
            <a:r>
              <a:rPr lang="es-PE" sz="1200" dirty="0">
                <a:solidFill>
                  <a:srgbClr val="C00000"/>
                </a:solidFill>
                <a:latin typeface="Franklin Gothic Medium Cond" panose="020B0606030402020204" pitchFamily="34" charset="0"/>
              </a:rPr>
              <a:t>DEFINICIÓN DE CASO DE LEISHMANIASIS </a:t>
            </a:r>
          </a:p>
          <a:p>
            <a:pPr algn="just"/>
            <a:r>
              <a:rPr lang="es-PE" sz="1200" dirty="0">
                <a:solidFill>
                  <a:srgbClr val="C00000"/>
                </a:solidFill>
                <a:latin typeface="Franklin Gothic Medium Cond" panose="020B0606030402020204" pitchFamily="34" charset="0"/>
              </a:rPr>
              <a:t>* </a:t>
            </a:r>
            <a:r>
              <a:rPr lang="es-PE" sz="1200" u="sng" dirty="0">
                <a:solidFill>
                  <a:srgbClr val="C00000"/>
                </a:solidFill>
                <a:latin typeface="Franklin Gothic Medium Cond" panose="020B0606030402020204" pitchFamily="34" charset="0"/>
              </a:rPr>
              <a:t>Caso Probable de Leishmaniosis Cutánea (B551).- </a:t>
            </a:r>
            <a:r>
              <a:rPr lang="es-PE" sz="1200" dirty="0">
                <a:solidFill>
                  <a:srgbClr val="000000"/>
                </a:solidFill>
                <a:latin typeface="Franklin Gothic Medium Cond" panose="020B0606030402020204" pitchFamily="34" charset="0"/>
              </a:rPr>
              <a:t>Se considera como caso probable de Leishmaniosis Cutánea a todo paciente que cumple con los siguientes criterios:</a:t>
            </a:r>
          </a:p>
          <a:p>
            <a:pPr algn="just"/>
            <a:r>
              <a:rPr lang="es-PE" sz="1200" dirty="0">
                <a:solidFill>
                  <a:srgbClr val="000000"/>
                </a:solidFill>
                <a:latin typeface="Franklin Gothic Medium Cond" panose="020B0606030402020204" pitchFamily="34" charset="0"/>
              </a:rPr>
              <a:t> </a:t>
            </a:r>
            <a:r>
              <a:rPr lang="es-PE" sz="1200" dirty="0">
                <a:solidFill>
                  <a:srgbClr val="C00000"/>
                </a:solidFill>
                <a:latin typeface="Franklin Gothic Medium Cond" panose="020B0606030402020204" pitchFamily="34" charset="0"/>
              </a:rPr>
              <a:t>- Criterio Epidemiológico</a:t>
            </a:r>
            <a:r>
              <a:rPr lang="es-PE" sz="1200" dirty="0">
                <a:solidFill>
                  <a:srgbClr val="000000"/>
                </a:solidFill>
                <a:latin typeface="Franklin Gothic Medium Cond" panose="020B0606030402020204" pitchFamily="34" charset="0"/>
              </a:rPr>
              <a:t>: Procedente de zonas endémicas o de nuevas áreas de transmisión de leishmaniosis, cuando menos desde hace dos semanas. </a:t>
            </a:r>
          </a:p>
          <a:p>
            <a:pPr algn="just"/>
            <a:r>
              <a:rPr lang="es-PE" sz="1200" dirty="0">
                <a:solidFill>
                  <a:srgbClr val="C00000"/>
                </a:solidFill>
                <a:latin typeface="Franklin Gothic Medium Cond" panose="020B0606030402020204" pitchFamily="34" charset="0"/>
              </a:rPr>
              <a:t>- Criterio Clínico</a:t>
            </a:r>
            <a:r>
              <a:rPr lang="es-PE" sz="1200" dirty="0">
                <a:solidFill>
                  <a:srgbClr val="000000"/>
                </a:solidFill>
                <a:latin typeface="Franklin Gothic Medium Cond" panose="020B0606030402020204" pitchFamily="34" charset="0"/>
              </a:rPr>
              <a:t>: Presencia de una o más lesiones en la piel que inician con una pápula eritematosa, aumentando</a:t>
            </a:r>
          </a:p>
          <a:p>
            <a:pPr algn="just"/>
            <a:r>
              <a:rPr lang="es-PE" sz="1200" dirty="0">
                <a:solidFill>
                  <a:srgbClr val="000000"/>
                </a:solidFill>
                <a:latin typeface="Franklin Gothic Medium Cond" panose="020B0606030402020204" pitchFamily="34" charset="0"/>
              </a:rPr>
              <a:t>de tamaño hasta formar nódulos, con progresión a lesiones ulcerativas o úlcero-costrosas, poco profundas de aspecto redondeado, no dolorosa, de bordes bien definidos y ligeramente elevados, con secreción serosa o seropurulenta. El tiempo de evolución es mayor a dos semanas y no responde al tratamiento de antimicrobianos comunes. </a:t>
            </a:r>
          </a:p>
          <a:p>
            <a:pPr algn="just"/>
            <a:r>
              <a:rPr lang="es-PE" sz="1200" dirty="0">
                <a:solidFill>
                  <a:srgbClr val="C00000"/>
                </a:solidFill>
                <a:latin typeface="Franklin Gothic Medium Cond" panose="020B0606030402020204" pitchFamily="34" charset="0"/>
              </a:rPr>
              <a:t>* </a:t>
            </a:r>
            <a:r>
              <a:rPr lang="es-PE" sz="1200" u="sng" dirty="0">
                <a:solidFill>
                  <a:srgbClr val="C00000"/>
                </a:solidFill>
                <a:latin typeface="Franklin Gothic Medium Cond" panose="020B0606030402020204" pitchFamily="34" charset="0"/>
              </a:rPr>
              <a:t>Caso Probable de Leishmaniosis Mucocutánea (B552)</a:t>
            </a:r>
            <a:r>
              <a:rPr lang="es-PE" sz="1200" u="sng" dirty="0">
                <a:latin typeface="Franklin Gothic Medium Cond" panose="020B0606030402020204" pitchFamily="34" charset="0"/>
              </a:rPr>
              <a:t>.- </a:t>
            </a:r>
            <a:r>
              <a:rPr lang="es-PE" sz="1200" dirty="0">
                <a:latin typeface="Franklin Gothic Medium Cond" panose="020B0606030402020204" pitchFamily="34" charset="0"/>
              </a:rPr>
              <a:t>Se considera como caso probable de leishmaniosis mucocutánea, a todo paciente que cumple con los siguientes criterios:</a:t>
            </a:r>
          </a:p>
          <a:p>
            <a:pPr algn="just"/>
            <a:r>
              <a:rPr lang="es-PE" sz="1200" dirty="0">
                <a:latin typeface="Franklin Gothic Medium Cond" panose="020B0606030402020204" pitchFamily="34" charset="0"/>
              </a:rPr>
              <a:t> </a:t>
            </a:r>
            <a:r>
              <a:rPr lang="es-PE" sz="1200" dirty="0">
                <a:solidFill>
                  <a:srgbClr val="C00000"/>
                </a:solidFill>
                <a:latin typeface="Franklin Gothic Medium Cond" panose="020B0606030402020204" pitchFamily="34" charset="0"/>
              </a:rPr>
              <a:t>- Criterio Epidemiológico</a:t>
            </a:r>
            <a:r>
              <a:rPr lang="es-PE" sz="1200" dirty="0">
                <a:latin typeface="Franklin Gothic Medium Cond" panose="020B0606030402020204" pitchFamily="34" charset="0"/>
              </a:rPr>
              <a:t>: Procedente de zonas endémicas o de nuevas áreas de transmisión de leishmaniosis mucocutánea, cuando menos desde hace dos semanas. </a:t>
            </a:r>
          </a:p>
          <a:p>
            <a:pPr algn="just"/>
            <a:r>
              <a:rPr lang="es-PE" sz="1200" dirty="0">
                <a:solidFill>
                  <a:srgbClr val="C00000"/>
                </a:solidFill>
                <a:latin typeface="Franklin Gothic Medium Cond" panose="020B0606030402020204" pitchFamily="34" charset="0"/>
              </a:rPr>
              <a:t>- Criterio Clínico</a:t>
            </a:r>
            <a:r>
              <a:rPr lang="es-PE" sz="1200" dirty="0">
                <a:latin typeface="Franklin Gothic Medium Cond" panose="020B0606030402020204" pitchFamily="34" charset="0"/>
              </a:rPr>
              <a:t>: Presencia de una o más lesiones granulomatosas elevadas o ulceradas de la mucosa nasal, boca, paladar blando, faringe, con antecedente de lesiones cutáneas activas o cicatrizadas, habiéndose excluido lesión por bacterias comunes. </a:t>
            </a:r>
          </a:p>
          <a:p>
            <a:pPr algn="just"/>
            <a:r>
              <a:rPr lang="es-PE" sz="1200" dirty="0">
                <a:solidFill>
                  <a:srgbClr val="C00000"/>
                </a:solidFill>
                <a:latin typeface="Franklin Gothic Medium Cond" panose="020B0606030402020204" pitchFamily="34" charset="0"/>
              </a:rPr>
              <a:t>* </a:t>
            </a:r>
            <a:r>
              <a:rPr lang="es-PE" sz="1200" u="sng" dirty="0">
                <a:solidFill>
                  <a:srgbClr val="C00000"/>
                </a:solidFill>
                <a:latin typeface="Franklin Gothic Medium Cond" panose="020B0606030402020204" pitchFamily="34" charset="0"/>
              </a:rPr>
              <a:t>Caso Probable de Leishmaniosis Visceral (B550</a:t>
            </a:r>
            <a:r>
              <a:rPr lang="es-PE" sz="1200" dirty="0">
                <a:latin typeface="Franklin Gothic Medium Cond" panose="020B0606030402020204" pitchFamily="34" charset="0"/>
              </a:rPr>
              <a:t>).- Se considera como caso probable de Leishmaniosis Visceral, a todo paciente que cumple con los siguientes criterios:</a:t>
            </a:r>
          </a:p>
          <a:p>
            <a:pPr algn="just"/>
            <a:r>
              <a:rPr lang="es-PE" sz="1200" dirty="0">
                <a:latin typeface="Franklin Gothic Medium Cond" panose="020B0606030402020204" pitchFamily="34" charset="0"/>
              </a:rPr>
              <a:t> </a:t>
            </a:r>
            <a:r>
              <a:rPr lang="es-PE" sz="1200" dirty="0">
                <a:solidFill>
                  <a:srgbClr val="C00000"/>
                </a:solidFill>
                <a:latin typeface="Franklin Gothic Medium Cond" panose="020B0606030402020204" pitchFamily="34" charset="0"/>
              </a:rPr>
              <a:t>- Criterio Epidemiológico: </a:t>
            </a:r>
            <a:r>
              <a:rPr lang="es-PE" sz="1200" dirty="0">
                <a:latin typeface="Franklin Gothic Medium Cond" panose="020B0606030402020204" pitchFamily="34" charset="0"/>
              </a:rPr>
              <a:t>Procedente de zonas fronteriza con Brasil y Bolivia, o de zonas endémicas de leishmaniosis visceral, cuando menos desde hace 10 días. </a:t>
            </a:r>
          </a:p>
          <a:p>
            <a:pPr marL="171450" indent="-171450" algn="just">
              <a:buFontTx/>
              <a:buChar char="-"/>
            </a:pPr>
            <a:r>
              <a:rPr lang="es-PE" sz="1200" dirty="0">
                <a:solidFill>
                  <a:srgbClr val="C00000"/>
                </a:solidFill>
                <a:latin typeface="Franklin Gothic Medium Cond" panose="020B0606030402020204" pitchFamily="34" charset="0"/>
              </a:rPr>
              <a:t>Criterio Clínico: </a:t>
            </a:r>
            <a:r>
              <a:rPr lang="es-PE" sz="1200" dirty="0">
                <a:latin typeface="Franklin Gothic Medium Cond" panose="020B0606030402020204" pitchFamily="34" charset="0"/>
              </a:rPr>
              <a:t>Presencia de fiebre intermitente u ondulante, pérdida de peso y apetito, palidez progresiva, debilidad, esplenomegalia, hepatomegalia, sin ictericia. </a:t>
            </a:r>
          </a:p>
          <a:p>
            <a:pPr algn="just"/>
            <a:r>
              <a:rPr lang="es-PE" sz="1200" dirty="0">
                <a:solidFill>
                  <a:srgbClr val="C00000"/>
                </a:solidFill>
                <a:latin typeface="Franklin Gothic Medium Cond" panose="020B0606030402020204" pitchFamily="34" charset="0"/>
              </a:rPr>
              <a:t>* </a:t>
            </a:r>
            <a:r>
              <a:rPr lang="es-PE" sz="1200" u="sng" dirty="0">
                <a:solidFill>
                  <a:srgbClr val="C00000"/>
                </a:solidFill>
                <a:latin typeface="Franklin Gothic Medium Cond" panose="020B0606030402020204" pitchFamily="34" charset="0"/>
              </a:rPr>
              <a:t>Caso Confirmado de Leishmaniosis Cutánea, Mucocutánea y Visceral</a:t>
            </a:r>
            <a:r>
              <a:rPr lang="es-PE" sz="1200" dirty="0">
                <a:latin typeface="Franklin Gothic Medium Cond" panose="020B0606030402020204" pitchFamily="34" charset="0"/>
              </a:rPr>
              <a:t>.- Es todo paciente considerado como Caso Probable en el cual se demuestra infección por Leishmania mediante uno o más exámenes de laboratorio como frotis, cultivo, histopatología, inmunología y/o reacción en cadena de polimerasa.</a:t>
            </a:r>
          </a:p>
          <a:p>
            <a:pPr algn="just"/>
            <a:r>
              <a:rPr lang="es-PE" sz="1200" dirty="0">
                <a:solidFill>
                  <a:srgbClr val="C00000"/>
                </a:solidFill>
                <a:latin typeface="Franklin Gothic Medium Cond" panose="020B0606030402020204" pitchFamily="34" charset="0"/>
              </a:rPr>
              <a:t>* </a:t>
            </a:r>
            <a:r>
              <a:rPr lang="es-PE" sz="1200" u="sng" dirty="0">
                <a:solidFill>
                  <a:srgbClr val="C00000"/>
                </a:solidFill>
                <a:latin typeface="Franklin Gothic Medium Cond" panose="020B0606030402020204" pitchFamily="34" charset="0"/>
              </a:rPr>
              <a:t>Caso Grave de Leishmaniosis Mucocutánea (B559)</a:t>
            </a:r>
            <a:r>
              <a:rPr lang="es-PE" sz="1200" dirty="0">
                <a:solidFill>
                  <a:schemeClr val="tx2">
                    <a:lumMod val="75000"/>
                  </a:schemeClr>
                </a:solidFill>
                <a:latin typeface="Franklin Gothic Medium Cond" panose="020B0606030402020204" pitchFamily="34" charset="0"/>
              </a:rPr>
              <a:t>.- </a:t>
            </a:r>
            <a:r>
              <a:rPr lang="es-PE" sz="1200" dirty="0">
                <a:solidFill>
                  <a:srgbClr val="000000"/>
                </a:solidFill>
                <a:latin typeface="Franklin Gothic Medium Cond" panose="020B0606030402020204" pitchFamily="34" charset="0"/>
              </a:rPr>
              <a:t>Es todo paciente considerado como caso probable o confirmado de leishmaniosis </a:t>
            </a:r>
            <a:r>
              <a:rPr lang="es-PE" sz="1200" dirty="0" err="1">
                <a:solidFill>
                  <a:srgbClr val="000000"/>
                </a:solidFill>
                <a:latin typeface="Franklin Gothic Medium Cond" panose="020B0606030402020204" pitchFamily="34" charset="0"/>
              </a:rPr>
              <a:t>mucocutáneo</a:t>
            </a:r>
            <a:r>
              <a:rPr lang="es-PE" sz="1200" dirty="0">
                <a:solidFill>
                  <a:srgbClr val="000000"/>
                </a:solidFill>
                <a:latin typeface="Franklin Gothic Medium Cond" panose="020B0606030402020204" pitchFamily="34" charset="0"/>
              </a:rPr>
              <a:t> con lesiones en paladar, epiglotis y cuerdas vocales, laringe y tráquea, afectando zonas mucosas amplias y/o profundas que hacen peligrar su vida, y requieren intervención terapéutica e inmediata. En estos casos además de las complicaciones mecánicas por destrucción física de la anatomía de las partes afectadas, puede asociarse complicaciones infecciosas bacterianas, fúngicas, por </a:t>
            </a:r>
            <a:r>
              <a:rPr lang="es-PE" sz="1200" dirty="0" err="1">
                <a:solidFill>
                  <a:srgbClr val="000000"/>
                </a:solidFill>
                <a:latin typeface="Franklin Gothic Medium Cond" panose="020B0606030402020204" pitchFamily="34" charset="0"/>
              </a:rPr>
              <a:t>miasis</a:t>
            </a:r>
            <a:r>
              <a:rPr lang="es-PE" sz="1200" dirty="0">
                <a:solidFill>
                  <a:srgbClr val="000000"/>
                </a:solidFill>
                <a:latin typeface="Franklin Gothic Medium Cond" panose="020B0606030402020204" pitchFamily="34" charset="0"/>
              </a:rPr>
              <a:t> entre otras.</a:t>
            </a:r>
          </a:p>
          <a:p>
            <a:pPr lvl="0"/>
            <a:r>
              <a:rPr lang="es-PE" sz="1200" dirty="0">
                <a:solidFill>
                  <a:srgbClr val="C00000"/>
                </a:solidFill>
                <a:latin typeface="Franklin Gothic Medium Cond" panose="020B0606030402020204" pitchFamily="34" charset="0"/>
              </a:rPr>
              <a:t>CASO PROBABLE DE LEISHMANIASIS </a:t>
            </a:r>
          </a:p>
          <a:p>
            <a:pPr lvl="0"/>
            <a:r>
              <a:rPr lang="es-PE" sz="1200" dirty="0">
                <a:solidFill>
                  <a:srgbClr val="000000"/>
                </a:solidFill>
                <a:latin typeface="Franklin Gothic Medium Cond" panose="020B0606030402020204" pitchFamily="34" charset="0"/>
              </a:rPr>
              <a:t>Para el ítem: Diagnóstico motivo de consulta y/o actividad de salud anote:</a:t>
            </a:r>
          </a:p>
          <a:p>
            <a:pPr lvl="0"/>
            <a:r>
              <a:rPr lang="es-PE" sz="1200" dirty="0">
                <a:solidFill>
                  <a:srgbClr val="000000"/>
                </a:solidFill>
                <a:latin typeface="Franklin Gothic Medium Cond" panose="020B0606030402020204" pitchFamily="34" charset="0"/>
              </a:rPr>
              <a:t> En el 1º casillero el tipo de Leishmaniosis</a:t>
            </a:r>
          </a:p>
          <a:p>
            <a:pPr lvl="0"/>
            <a:r>
              <a:rPr lang="es-PE" sz="1200" dirty="0">
                <a:solidFill>
                  <a:srgbClr val="000000"/>
                </a:solidFill>
                <a:latin typeface="Franklin Gothic Medium Cond" panose="020B0606030402020204" pitchFamily="34" charset="0"/>
              </a:rPr>
              <a:t> En el 2º casillero Toma de Muestra de diagnostico </a:t>
            </a:r>
          </a:p>
          <a:p>
            <a:pPr lvl="0"/>
            <a:r>
              <a:rPr lang="es-PE" sz="1200" dirty="0">
                <a:solidFill>
                  <a:srgbClr val="000000"/>
                </a:solidFill>
                <a:latin typeface="Franklin Gothic Medium Cond" panose="020B0606030402020204" pitchFamily="34" charset="0"/>
              </a:rPr>
              <a:t>En el ítem: Tipo de diagnóstico marque  </a:t>
            </a:r>
          </a:p>
          <a:p>
            <a:pPr lvl="0"/>
            <a:r>
              <a:rPr lang="es-PE" sz="1200" dirty="0">
                <a:solidFill>
                  <a:srgbClr val="000000"/>
                </a:solidFill>
                <a:latin typeface="Franklin Gothic Medium Cond" panose="020B0606030402020204" pitchFamily="34" charset="0"/>
              </a:rPr>
              <a:t> En el 1º casillero “P”</a:t>
            </a:r>
          </a:p>
          <a:p>
            <a:pPr lvl="0"/>
            <a:r>
              <a:rPr lang="es-PE" sz="1200" dirty="0">
                <a:solidFill>
                  <a:srgbClr val="000000"/>
                </a:solidFill>
                <a:latin typeface="Franklin Gothic Medium Cond" panose="020B0606030402020204" pitchFamily="34" charset="0"/>
              </a:rPr>
              <a:t> En el 2º casillero “D”  </a:t>
            </a:r>
            <a:endParaRPr lang="es-PE" sz="1200" dirty="0">
              <a:latin typeface="Franklin Gothic Medium Cond" panose="020B0606030402020204" pitchFamily="34" charset="0"/>
            </a:endParaRPr>
          </a:p>
        </p:txBody>
      </p:sp>
    </p:spTree>
    <p:extLst>
      <p:ext uri="{BB962C8B-B14F-4D97-AF65-F5344CB8AC3E}">
        <p14:creationId xmlns:p14="http://schemas.microsoft.com/office/powerpoint/2010/main" val="392723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367515" y="344652"/>
            <a:ext cx="8435291" cy="1146468"/>
          </a:xfrm>
          <a:prstGeom prst="rect">
            <a:avLst/>
          </a:prstGeom>
        </p:spPr>
        <p:txBody>
          <a:bodyPr wrap="square">
            <a:spAutoFit/>
          </a:bodyPr>
          <a:lstStyle/>
          <a:p>
            <a:r>
              <a:rPr lang="es-PE" sz="1100" dirty="0" smtClean="0">
                <a:solidFill>
                  <a:srgbClr val="000000"/>
                </a:solidFill>
                <a:latin typeface="Franklin Gothic Medium Cond" panose="020B0606030402020204" pitchFamily="34" charset="0"/>
              </a:rPr>
              <a:t>En </a:t>
            </a:r>
            <a:r>
              <a:rPr lang="es-PE" sz="1100" dirty="0">
                <a:solidFill>
                  <a:srgbClr val="000000"/>
                </a:solidFill>
                <a:latin typeface="Franklin Gothic Medium Cond" panose="020B0606030402020204" pitchFamily="34" charset="0"/>
              </a:rPr>
              <a:t>el ítem: Lab anote   </a:t>
            </a:r>
          </a:p>
          <a:p>
            <a:r>
              <a:rPr lang="es-PE" sz="1100" dirty="0">
                <a:solidFill>
                  <a:srgbClr val="000000"/>
                </a:solidFill>
                <a:latin typeface="Franklin Gothic Medium Cond" panose="020B0606030402020204" pitchFamily="34" charset="0"/>
              </a:rPr>
              <a:t> En el 2º casillero: Registre el tipo de examen</a:t>
            </a:r>
          </a:p>
          <a:p>
            <a:r>
              <a:rPr lang="es-PE" sz="1100" dirty="0">
                <a:solidFill>
                  <a:srgbClr val="000000"/>
                </a:solidFill>
                <a:latin typeface="Franklin Gothic Medium Cond" panose="020B0606030402020204" pitchFamily="34" charset="0"/>
              </a:rPr>
              <a:t>o FRT = Frotis                                                	o CTV = Cultivo</a:t>
            </a:r>
          </a:p>
          <a:p>
            <a:r>
              <a:rPr lang="es-PE" sz="1100" dirty="0">
                <a:solidFill>
                  <a:srgbClr val="000000"/>
                </a:solidFill>
                <a:latin typeface="Franklin Gothic Medium Cond" panose="020B0606030402020204" pitchFamily="34" charset="0"/>
              </a:rPr>
              <a:t>o IGM = Elisa </a:t>
            </a:r>
            <a:r>
              <a:rPr lang="es-PE" sz="1100" dirty="0" err="1">
                <a:solidFill>
                  <a:srgbClr val="000000"/>
                </a:solidFill>
                <a:latin typeface="Franklin Gothic Medium Cond" panose="020B0606030402020204" pitchFamily="34" charset="0"/>
              </a:rPr>
              <a:t>IgM</a:t>
            </a:r>
            <a:r>
              <a:rPr lang="es-PE" sz="1100" dirty="0">
                <a:solidFill>
                  <a:srgbClr val="000000"/>
                </a:solidFill>
                <a:latin typeface="Franklin Gothic Medium Cond" panose="020B0606030402020204" pitchFamily="34" charset="0"/>
              </a:rPr>
              <a:t>                                         	o IGG = Elisa IgG </a:t>
            </a:r>
          </a:p>
          <a:p>
            <a:r>
              <a:rPr lang="es-PE" sz="1100" dirty="0">
                <a:solidFill>
                  <a:srgbClr val="000000"/>
                </a:solidFill>
                <a:latin typeface="Franklin Gothic Medium Cond" panose="020B0606030402020204" pitchFamily="34" charset="0"/>
              </a:rPr>
              <a:t>o IFI = Inmunofluorescencia Indirecta      	o MON = Montenegro (Leishmanina) </a:t>
            </a:r>
          </a:p>
          <a:p>
            <a:pPr>
              <a:spcBef>
                <a:spcPts val="300"/>
              </a:spcBef>
            </a:pPr>
            <a:r>
              <a:rPr lang="es-PE" sz="1100" dirty="0">
                <a:solidFill>
                  <a:srgbClr val="C00000"/>
                </a:solidFill>
                <a:latin typeface="Franklin Gothic Medium Cond" panose="020B0606030402020204" pitchFamily="34" charset="0"/>
              </a:rPr>
              <a:t>Toma de muestra diagnóstico con Frotis </a:t>
            </a:r>
          </a:p>
        </p:txBody>
      </p:sp>
      <p:sp>
        <p:nvSpPr>
          <p:cNvPr id="11" name="Rectángulo 10"/>
          <p:cNvSpPr/>
          <p:nvPr/>
        </p:nvSpPr>
        <p:spPr>
          <a:xfrm>
            <a:off x="381163" y="2380885"/>
            <a:ext cx="2486002" cy="276999"/>
          </a:xfrm>
          <a:prstGeom prst="rect">
            <a:avLst/>
          </a:prstGeom>
        </p:spPr>
        <p:txBody>
          <a:bodyPr wrap="none">
            <a:spAutoFit/>
          </a:bodyPr>
          <a:lstStyle/>
          <a:p>
            <a:r>
              <a:rPr lang="es-PE" sz="1200" dirty="0">
                <a:solidFill>
                  <a:srgbClr val="C00000"/>
                </a:solidFill>
                <a:latin typeface="Franklin Gothic Medium Cond" panose="020B0606030402020204" pitchFamily="34" charset="0"/>
              </a:rPr>
              <a:t>Toma de muestra diagnóstico con Cultivo</a:t>
            </a:r>
          </a:p>
        </p:txBody>
      </p:sp>
      <p:pic>
        <p:nvPicPr>
          <p:cNvPr id="12" name="Imagen 11"/>
          <p:cNvPicPr>
            <a:picLocks noChangeAspect="1"/>
          </p:cNvPicPr>
          <p:nvPr/>
        </p:nvPicPr>
        <p:blipFill>
          <a:blip r:embed="rId2"/>
          <a:stretch>
            <a:fillRect/>
          </a:stretch>
        </p:blipFill>
        <p:spPr>
          <a:xfrm>
            <a:off x="381163" y="1419026"/>
            <a:ext cx="8435291" cy="958508"/>
          </a:xfrm>
          <a:prstGeom prst="rect">
            <a:avLst/>
          </a:prstGeom>
        </p:spPr>
      </p:pic>
      <p:pic>
        <p:nvPicPr>
          <p:cNvPr id="13" name="Imagen 12"/>
          <p:cNvPicPr>
            <a:picLocks noChangeAspect="1"/>
          </p:cNvPicPr>
          <p:nvPr/>
        </p:nvPicPr>
        <p:blipFill>
          <a:blip r:embed="rId3"/>
          <a:stretch>
            <a:fillRect/>
          </a:stretch>
        </p:blipFill>
        <p:spPr>
          <a:xfrm>
            <a:off x="367515" y="2657884"/>
            <a:ext cx="8435291" cy="972814"/>
          </a:xfrm>
          <a:prstGeom prst="rect">
            <a:avLst/>
          </a:prstGeom>
        </p:spPr>
      </p:pic>
      <p:sp>
        <p:nvSpPr>
          <p:cNvPr id="14" name="Rectángulo 13"/>
          <p:cNvSpPr/>
          <p:nvPr/>
        </p:nvSpPr>
        <p:spPr>
          <a:xfrm>
            <a:off x="381163" y="3624640"/>
            <a:ext cx="8421643" cy="2970044"/>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CASO CONFIRMADO DE LEISHMANIASIS</a:t>
            </a:r>
          </a:p>
          <a:p>
            <a:r>
              <a:rPr lang="es-PE" sz="1100" dirty="0">
                <a:solidFill>
                  <a:srgbClr val="000000"/>
                </a:solidFill>
                <a:latin typeface="Franklin Gothic Medium Cond" panose="020B0606030402020204" pitchFamily="34" charset="0"/>
              </a:rPr>
              <a:t>Para el ítem: Diagnóstico motivo de consulta y/o actividad de salud anote:</a:t>
            </a:r>
          </a:p>
          <a:p>
            <a:r>
              <a:rPr lang="es-PE" sz="1100" dirty="0">
                <a:solidFill>
                  <a:srgbClr val="000000"/>
                </a:solidFill>
                <a:latin typeface="Franklin Gothic Medium Cond" panose="020B0606030402020204" pitchFamily="34" charset="0"/>
              </a:rPr>
              <a:t> En el 1º casillero el tipo de Leishmaniasis </a:t>
            </a:r>
          </a:p>
          <a:p>
            <a:r>
              <a:rPr lang="es-PE" sz="1100" dirty="0">
                <a:solidFill>
                  <a:srgbClr val="000000"/>
                </a:solidFill>
                <a:latin typeface="Franklin Gothic Medium Cond" panose="020B0606030402020204" pitchFamily="34" charset="0"/>
              </a:rPr>
              <a:t> En el 2º casillero Evaluación y entrega de resultados de Leishmaniasis</a:t>
            </a:r>
          </a:p>
          <a:p>
            <a:r>
              <a:rPr lang="es-PE" sz="1100" dirty="0">
                <a:solidFill>
                  <a:srgbClr val="000000"/>
                </a:solidFill>
                <a:latin typeface="Franklin Gothic Medium Cond" panose="020B0606030402020204" pitchFamily="34" charset="0"/>
              </a:rPr>
              <a:t> En el 3º casillero Administración de tratamiento</a:t>
            </a:r>
          </a:p>
          <a:p>
            <a:r>
              <a:rPr lang="es-PE" sz="1100" dirty="0">
                <a:solidFill>
                  <a:srgbClr val="000000"/>
                </a:solidFill>
                <a:latin typeface="Franklin Gothic Medium Cond" panose="020B0606030402020204" pitchFamily="34" charset="0"/>
              </a:rPr>
              <a:t>En el ítem: Tipo de diagnóstico marque  “D” en todos los casos</a:t>
            </a:r>
          </a:p>
          <a:p>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a:t>
            </a:r>
          </a:p>
          <a:p>
            <a:r>
              <a:rPr lang="es-PE" sz="1100" dirty="0">
                <a:solidFill>
                  <a:srgbClr val="000000"/>
                </a:solidFill>
                <a:latin typeface="Franklin Gothic Medium Cond" panose="020B0606030402020204" pitchFamily="34" charset="0"/>
              </a:rPr>
              <a:t> En el 1º casillero: Registre el resultado del examen:</a:t>
            </a:r>
          </a:p>
          <a:p>
            <a:pPr defTabSz="355600"/>
            <a:r>
              <a:rPr lang="es-PE" sz="1100" dirty="0">
                <a:solidFill>
                  <a:srgbClr val="000000"/>
                </a:solidFill>
                <a:latin typeface="Franklin Gothic Medium Cond" panose="020B0606030402020204" pitchFamily="34" charset="0"/>
              </a:rPr>
              <a:t> 	</a:t>
            </a:r>
            <a:r>
              <a:rPr lang="es-PE" sz="1100" dirty="0" smtClean="0">
                <a:solidFill>
                  <a:srgbClr val="000000"/>
                </a:solidFill>
                <a:latin typeface="Franklin Gothic Medium Cond" panose="020B0606030402020204" pitchFamily="34" charset="0"/>
              </a:rPr>
              <a:t>o </a:t>
            </a:r>
            <a:r>
              <a:rPr lang="es-PE" sz="1100" dirty="0">
                <a:solidFill>
                  <a:srgbClr val="000000"/>
                </a:solidFill>
                <a:latin typeface="Franklin Gothic Medium Cond" panose="020B0606030402020204" pitchFamily="34" charset="0"/>
              </a:rPr>
              <a:t>RP=Resultado Positivo </a:t>
            </a:r>
            <a:r>
              <a:rPr lang="es-PE" sz="1100" dirty="0" smtClean="0">
                <a:solidFill>
                  <a:srgbClr val="000000"/>
                </a:solidFill>
                <a:latin typeface="Franklin Gothic Medium Cond" panose="020B0606030402020204" pitchFamily="34" charset="0"/>
              </a:rPr>
              <a:t>		o </a:t>
            </a:r>
            <a:r>
              <a:rPr lang="es-PE" sz="1100" dirty="0">
                <a:solidFill>
                  <a:srgbClr val="000000"/>
                </a:solidFill>
                <a:latin typeface="Franklin Gothic Medium Cond" panose="020B0606030402020204" pitchFamily="34" charset="0"/>
              </a:rPr>
              <a:t>RN=Resultado </a:t>
            </a:r>
            <a:r>
              <a:rPr lang="es-PE" sz="1100" dirty="0" smtClean="0">
                <a:solidFill>
                  <a:srgbClr val="000000"/>
                </a:solidFill>
                <a:latin typeface="Franklin Gothic Medium Cond" panose="020B0606030402020204" pitchFamily="34" charset="0"/>
              </a:rPr>
              <a:t>Negativo</a:t>
            </a:r>
            <a:endParaRPr lang="es-PE" sz="1100" dirty="0">
              <a:solidFill>
                <a:srgbClr val="000000"/>
              </a:solidFill>
              <a:latin typeface="Franklin Gothic Medium Cond" panose="020B0606030402020204" pitchFamily="34" charset="0"/>
            </a:endParaRPr>
          </a:p>
          <a:p>
            <a:r>
              <a:rPr lang="es-PE" sz="1100" dirty="0">
                <a:solidFill>
                  <a:srgbClr val="000000"/>
                </a:solidFill>
                <a:latin typeface="Franklin Gothic Medium Cond" panose="020B0606030402020204" pitchFamily="34" charset="0"/>
              </a:rPr>
              <a:t>En el ítem: Tipo de diagnóstico marque  “D” en todos los casos</a:t>
            </a:r>
          </a:p>
          <a:p>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a:t>
            </a:r>
          </a:p>
          <a:p>
            <a:r>
              <a:rPr lang="es-PE" sz="1100" dirty="0">
                <a:solidFill>
                  <a:srgbClr val="000000"/>
                </a:solidFill>
                <a:latin typeface="Franklin Gothic Medium Cond" panose="020B0606030402020204" pitchFamily="34" charset="0"/>
              </a:rPr>
              <a:t> En el 1º casillero: Registre el resultado del examen:</a:t>
            </a:r>
          </a:p>
          <a:p>
            <a:pPr defTabSz="355600"/>
            <a:r>
              <a:rPr lang="es-PE" sz="1100" dirty="0" smtClean="0">
                <a:solidFill>
                  <a:srgbClr val="000000"/>
                </a:solidFill>
                <a:latin typeface="Franklin Gothic Medium Cond" panose="020B0606030402020204" pitchFamily="34" charset="0"/>
              </a:rPr>
              <a:t>	o </a:t>
            </a:r>
            <a:r>
              <a:rPr lang="es-PE" sz="1100" dirty="0">
                <a:solidFill>
                  <a:srgbClr val="000000"/>
                </a:solidFill>
                <a:latin typeface="Franklin Gothic Medium Cond" panose="020B0606030402020204" pitchFamily="34" charset="0"/>
              </a:rPr>
              <a:t>RP=Resultado Positivo </a:t>
            </a:r>
            <a:r>
              <a:rPr lang="es-PE" sz="1100" dirty="0" smtClean="0">
                <a:solidFill>
                  <a:srgbClr val="000000"/>
                </a:solidFill>
                <a:latin typeface="Franklin Gothic Medium Cond" panose="020B0606030402020204" pitchFamily="34" charset="0"/>
              </a:rPr>
              <a:t>		o </a:t>
            </a:r>
            <a:r>
              <a:rPr lang="es-PE" sz="1100" dirty="0">
                <a:solidFill>
                  <a:srgbClr val="000000"/>
                </a:solidFill>
                <a:latin typeface="Franklin Gothic Medium Cond" panose="020B0606030402020204" pitchFamily="34" charset="0"/>
              </a:rPr>
              <a:t>RN=Resultado Negativo</a:t>
            </a:r>
          </a:p>
          <a:p>
            <a:r>
              <a:rPr lang="es-PE" sz="1100" dirty="0">
                <a:solidFill>
                  <a:srgbClr val="000000"/>
                </a:solidFill>
                <a:latin typeface="Franklin Gothic Medium Cond" panose="020B0606030402020204" pitchFamily="34" charset="0"/>
              </a:rPr>
              <a:t> En el 2º casillero: Registre el tipo de examen</a:t>
            </a:r>
          </a:p>
          <a:p>
            <a:r>
              <a:rPr lang="es-PE" sz="1100" dirty="0">
                <a:solidFill>
                  <a:srgbClr val="000000"/>
                </a:solidFill>
                <a:latin typeface="Franklin Gothic Medium Cond" panose="020B0606030402020204" pitchFamily="34" charset="0"/>
              </a:rPr>
              <a:t>o FRT = Frotis			o CTV = </a:t>
            </a:r>
            <a:r>
              <a:rPr lang="es-PE" sz="1100" dirty="0" smtClean="0">
                <a:solidFill>
                  <a:srgbClr val="000000"/>
                </a:solidFill>
                <a:latin typeface="Franklin Gothic Medium Cond" panose="020B0606030402020204" pitchFamily="34" charset="0"/>
              </a:rPr>
              <a:t>Cultivo</a:t>
            </a:r>
          </a:p>
          <a:p>
            <a:r>
              <a:rPr lang="es-PE" sz="1100" dirty="0">
                <a:solidFill>
                  <a:srgbClr val="000000"/>
                </a:solidFill>
                <a:latin typeface="Franklin Gothic Medium Cond" panose="020B0606030402020204" pitchFamily="34" charset="0"/>
              </a:rPr>
              <a:t> En el 3º casillero: Registre el número de tratamiento</a:t>
            </a:r>
          </a:p>
          <a:p>
            <a:r>
              <a:rPr lang="es-PE" sz="1100" dirty="0">
                <a:solidFill>
                  <a:srgbClr val="000000"/>
                </a:solidFill>
                <a:latin typeface="Franklin Gothic Medium Cond" panose="020B0606030402020204" pitchFamily="34" charset="0"/>
              </a:rPr>
              <a:t> En el 4º casillero: Registre “A” para caso autóctono o “I” para caso </a:t>
            </a:r>
            <a:r>
              <a:rPr lang="es-PE" sz="1100" dirty="0" smtClean="0">
                <a:solidFill>
                  <a:srgbClr val="000000"/>
                </a:solidFill>
                <a:latin typeface="Franklin Gothic Medium Cond" panose="020B0606030402020204" pitchFamily="34" charset="0"/>
              </a:rPr>
              <a:t>importado</a:t>
            </a:r>
            <a:endParaRPr lang="es-PE" sz="1100" dirty="0">
              <a:solidFill>
                <a:srgbClr val="000000"/>
              </a:solidFill>
              <a:latin typeface="Franklin Gothic Medium Cond" panose="020B0606030402020204" pitchFamily="34" charset="0"/>
            </a:endParaRPr>
          </a:p>
        </p:txBody>
      </p:sp>
    </p:spTree>
    <p:extLst>
      <p:ext uri="{BB962C8B-B14F-4D97-AF65-F5344CB8AC3E}">
        <p14:creationId xmlns:p14="http://schemas.microsoft.com/office/powerpoint/2010/main" val="60395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75311" y="306724"/>
            <a:ext cx="1808508" cy="276999"/>
          </a:xfrm>
          <a:prstGeom prst="rect">
            <a:avLst/>
          </a:prstGeom>
        </p:spPr>
        <p:txBody>
          <a:bodyPr wrap="none">
            <a:spAutoFit/>
          </a:bodyPr>
          <a:lstStyle/>
          <a:p>
            <a:pPr lvl="0"/>
            <a:r>
              <a:rPr lang="es-PE" sz="1200" dirty="0">
                <a:solidFill>
                  <a:srgbClr val="C00000"/>
                </a:solidFill>
                <a:latin typeface="Franklin Gothic Medium Cond" panose="020B0606030402020204" pitchFamily="34" charset="0"/>
              </a:rPr>
              <a:t>SI EL </a:t>
            </a:r>
            <a:r>
              <a:rPr lang="es-PE" sz="1100" dirty="0">
                <a:solidFill>
                  <a:srgbClr val="C00000"/>
                </a:solidFill>
                <a:latin typeface="Franklin Gothic Medium Cond" panose="020B0606030402020204" pitchFamily="34" charset="0"/>
              </a:rPr>
              <a:t>RESULTADO</a:t>
            </a:r>
            <a:r>
              <a:rPr lang="es-PE" sz="1200" dirty="0">
                <a:solidFill>
                  <a:srgbClr val="C00000"/>
                </a:solidFill>
                <a:latin typeface="Franklin Gothic Medium Cond" panose="020B0606030402020204" pitchFamily="34" charset="0"/>
              </a:rPr>
              <a:t> ES </a:t>
            </a:r>
            <a:r>
              <a:rPr lang="es-PE" sz="1100" dirty="0">
                <a:solidFill>
                  <a:srgbClr val="C00000"/>
                </a:solidFill>
                <a:latin typeface="Franklin Gothic Medium Cond" panose="020B0606030402020204" pitchFamily="34" charset="0"/>
              </a:rPr>
              <a:t>POSITIVO</a:t>
            </a:r>
          </a:p>
        </p:txBody>
      </p:sp>
      <p:pic>
        <p:nvPicPr>
          <p:cNvPr id="5" name="Imagen 4"/>
          <p:cNvPicPr>
            <a:picLocks noChangeAspect="1"/>
          </p:cNvPicPr>
          <p:nvPr/>
        </p:nvPicPr>
        <p:blipFill>
          <a:blip r:embed="rId2"/>
          <a:stretch>
            <a:fillRect/>
          </a:stretch>
        </p:blipFill>
        <p:spPr>
          <a:xfrm>
            <a:off x="375311" y="563316"/>
            <a:ext cx="8495733" cy="1706461"/>
          </a:xfrm>
          <a:prstGeom prst="rect">
            <a:avLst/>
          </a:prstGeom>
        </p:spPr>
      </p:pic>
      <p:sp>
        <p:nvSpPr>
          <p:cNvPr id="6" name="Rectángulo 5"/>
          <p:cNvSpPr/>
          <p:nvPr/>
        </p:nvSpPr>
        <p:spPr>
          <a:xfrm>
            <a:off x="375311" y="2269777"/>
            <a:ext cx="8495734" cy="261610"/>
          </a:xfrm>
          <a:prstGeom prst="rect">
            <a:avLst/>
          </a:prstGeom>
        </p:spPr>
        <p:txBody>
          <a:bodyPr wrap="square">
            <a:spAutoFit/>
          </a:bodyPr>
          <a:lstStyle/>
          <a:p>
            <a:pPr lvl="0" algn="ctr"/>
            <a:r>
              <a:rPr lang="es-PE" sz="1100" dirty="0">
                <a:solidFill>
                  <a:srgbClr val="0033CC"/>
                </a:solidFill>
                <a:latin typeface="Franklin Gothic Medium Cond" panose="020B0606030402020204" pitchFamily="34" charset="0"/>
              </a:rPr>
              <a:t>El registro de tipo de caso (autóctono o importado) si y solo si se da en los casos confirmados </a:t>
            </a:r>
          </a:p>
        </p:txBody>
      </p:sp>
      <p:sp>
        <p:nvSpPr>
          <p:cNvPr id="7" name="Rectángulo 6"/>
          <p:cNvSpPr/>
          <p:nvPr/>
        </p:nvSpPr>
        <p:spPr>
          <a:xfrm>
            <a:off x="303851" y="2514367"/>
            <a:ext cx="1824538" cy="261610"/>
          </a:xfrm>
          <a:prstGeom prst="rect">
            <a:avLst/>
          </a:prstGeom>
        </p:spPr>
        <p:txBody>
          <a:bodyPr wrap="none">
            <a:spAutoFit/>
          </a:bodyPr>
          <a:lstStyle/>
          <a:p>
            <a:pPr lvl="0"/>
            <a:r>
              <a:rPr lang="es-PE" sz="1100" dirty="0">
                <a:solidFill>
                  <a:srgbClr val="C00000"/>
                </a:solidFill>
                <a:latin typeface="Franklin Gothic Medium Cond" panose="020B0606030402020204" pitchFamily="34" charset="0"/>
              </a:rPr>
              <a:t>SI EL RESULTADO ES NEGATIVO </a:t>
            </a:r>
          </a:p>
        </p:txBody>
      </p:sp>
      <p:pic>
        <p:nvPicPr>
          <p:cNvPr id="8" name="Imagen 7"/>
          <p:cNvPicPr>
            <a:picLocks noChangeAspect="1"/>
          </p:cNvPicPr>
          <p:nvPr/>
        </p:nvPicPr>
        <p:blipFill>
          <a:blip r:embed="rId3"/>
          <a:stretch>
            <a:fillRect/>
          </a:stretch>
        </p:blipFill>
        <p:spPr>
          <a:xfrm>
            <a:off x="375311" y="2762050"/>
            <a:ext cx="8567194" cy="1003482"/>
          </a:xfrm>
          <a:prstGeom prst="rect">
            <a:avLst/>
          </a:prstGeom>
        </p:spPr>
      </p:pic>
      <p:sp>
        <p:nvSpPr>
          <p:cNvPr id="10" name="Rectángulo 9"/>
          <p:cNvSpPr/>
          <p:nvPr/>
        </p:nvSpPr>
        <p:spPr>
          <a:xfrm>
            <a:off x="375311" y="3765855"/>
            <a:ext cx="8311487" cy="2123658"/>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CASO CONTROLADO DE LEISHMANIASIS</a:t>
            </a:r>
          </a:p>
          <a:p>
            <a:r>
              <a:rPr lang="es-PE" sz="1100" dirty="0">
                <a:solidFill>
                  <a:srgbClr val="000000"/>
                </a:solidFill>
                <a:latin typeface="Franklin Gothic Medium Cond" panose="020B0606030402020204" pitchFamily="34" charset="0"/>
              </a:rPr>
              <a:t>Para el ítem: Diagnóstico motivo de consulta y/o actividad de salud anote:</a:t>
            </a:r>
          </a:p>
          <a:p>
            <a:r>
              <a:rPr lang="es-PE" sz="1100" dirty="0">
                <a:solidFill>
                  <a:srgbClr val="000000"/>
                </a:solidFill>
                <a:latin typeface="Franklin Gothic Medium Cond" panose="020B0606030402020204" pitchFamily="34" charset="0"/>
              </a:rPr>
              <a:t> En el 1º casillero: Diagnóstico identificado, siempre repetido.</a:t>
            </a:r>
          </a:p>
          <a:p>
            <a:r>
              <a:rPr lang="es-PE" sz="1100" dirty="0">
                <a:solidFill>
                  <a:srgbClr val="000000"/>
                </a:solidFill>
                <a:latin typeface="Franklin Gothic Medium Cond" panose="020B0606030402020204" pitchFamily="34" charset="0"/>
              </a:rPr>
              <a:t> En el 2º casillero: Toma de muestra control </a:t>
            </a:r>
          </a:p>
          <a:p>
            <a:r>
              <a:rPr lang="es-PE" sz="1100" dirty="0">
                <a:solidFill>
                  <a:srgbClr val="000000"/>
                </a:solidFill>
                <a:latin typeface="Franklin Gothic Medium Cond" panose="020B0606030402020204" pitchFamily="34" charset="0"/>
              </a:rPr>
              <a:t> En el ítem, Lab anote:  </a:t>
            </a:r>
          </a:p>
          <a:p>
            <a:r>
              <a:rPr lang="es-PE" sz="1100" dirty="0">
                <a:solidFill>
                  <a:srgbClr val="000000"/>
                </a:solidFill>
                <a:latin typeface="Franklin Gothic Medium Cond" panose="020B0606030402020204" pitchFamily="34" charset="0"/>
              </a:rPr>
              <a:t> En el 1º casillero: Registre el número de control realizado 1,2,3,…</a:t>
            </a:r>
          </a:p>
          <a:p>
            <a:r>
              <a:rPr lang="es-PE" sz="1100" dirty="0">
                <a:solidFill>
                  <a:srgbClr val="000000"/>
                </a:solidFill>
                <a:latin typeface="Franklin Gothic Medium Cond" panose="020B0606030402020204" pitchFamily="34" charset="0"/>
              </a:rPr>
              <a:t> En el 2º casillero: Registre el tipo de examen </a:t>
            </a:r>
          </a:p>
          <a:p>
            <a:r>
              <a:rPr lang="es-PE" sz="1100" dirty="0">
                <a:solidFill>
                  <a:srgbClr val="000000"/>
                </a:solidFill>
                <a:latin typeface="Franklin Gothic Medium Cond" panose="020B0606030402020204" pitchFamily="34" charset="0"/>
              </a:rPr>
              <a:t>o FRT = Frotis                                                       o CTV = Cultivo</a:t>
            </a:r>
          </a:p>
          <a:p>
            <a:r>
              <a:rPr lang="es-PE" sz="1100" dirty="0">
                <a:solidFill>
                  <a:srgbClr val="000000"/>
                </a:solidFill>
                <a:latin typeface="Franklin Gothic Medium Cond" panose="020B0606030402020204" pitchFamily="34" charset="0"/>
              </a:rPr>
              <a:t>o IGM = Seroconversión IgM                            o IGG = Seroconversión IgG </a:t>
            </a:r>
          </a:p>
          <a:p>
            <a:r>
              <a:rPr lang="es-PE" sz="1100" dirty="0">
                <a:solidFill>
                  <a:srgbClr val="000000"/>
                </a:solidFill>
                <a:latin typeface="Franklin Gothic Medium Cond" panose="020B0606030402020204" pitchFamily="34" charset="0"/>
              </a:rPr>
              <a:t>o IFI = Inmunofluorescencia Indirecta             </a:t>
            </a:r>
            <a:r>
              <a:rPr lang="es-PE" sz="1100" dirty="0" smtClean="0">
                <a:solidFill>
                  <a:srgbClr val="000000"/>
                </a:solidFill>
                <a:latin typeface="Franklin Gothic Medium Cond" panose="020B0606030402020204" pitchFamily="34" charset="0"/>
              </a:rPr>
              <a:t>	o </a:t>
            </a:r>
            <a:r>
              <a:rPr lang="es-PE" sz="1100" dirty="0">
                <a:solidFill>
                  <a:srgbClr val="000000"/>
                </a:solidFill>
                <a:latin typeface="Franklin Gothic Medium Cond" panose="020B0606030402020204" pitchFamily="34" charset="0"/>
              </a:rPr>
              <a:t>MON = Montenegro (</a:t>
            </a:r>
            <a:r>
              <a:rPr lang="es-PE" sz="1100" dirty="0" err="1">
                <a:solidFill>
                  <a:srgbClr val="000000"/>
                </a:solidFill>
                <a:latin typeface="Franklin Gothic Medium Cond" panose="020B0606030402020204" pitchFamily="34" charset="0"/>
              </a:rPr>
              <a:t>Leishmanina</a:t>
            </a:r>
            <a:r>
              <a:rPr lang="es-PE" sz="1100" dirty="0" smtClean="0">
                <a:solidFill>
                  <a:srgbClr val="000000"/>
                </a:solidFill>
                <a:latin typeface="Franklin Gothic Medium Cond" panose="020B0606030402020204" pitchFamily="34" charset="0"/>
              </a:rPr>
              <a:t>)</a:t>
            </a:r>
          </a:p>
          <a:p>
            <a:r>
              <a:rPr lang="es-PE" sz="1100" dirty="0">
                <a:solidFill>
                  <a:srgbClr val="000000"/>
                </a:solidFill>
                <a:latin typeface="Franklin Gothic Medium Cond" panose="020B0606030402020204" pitchFamily="34" charset="0"/>
              </a:rPr>
              <a:t>o IGM = Seroconversión </a:t>
            </a:r>
            <a:r>
              <a:rPr lang="es-PE" sz="1100" dirty="0" err="1">
                <a:solidFill>
                  <a:srgbClr val="000000"/>
                </a:solidFill>
                <a:latin typeface="Franklin Gothic Medium Cond" panose="020B0606030402020204" pitchFamily="34" charset="0"/>
              </a:rPr>
              <a:t>IgM</a:t>
            </a:r>
            <a:r>
              <a:rPr lang="es-PE" sz="1100" dirty="0">
                <a:solidFill>
                  <a:srgbClr val="000000"/>
                </a:solidFill>
                <a:latin typeface="Franklin Gothic Medium Cond" panose="020B0606030402020204" pitchFamily="34" charset="0"/>
              </a:rPr>
              <a:t> 		o IGG = Seroconversión </a:t>
            </a:r>
            <a:r>
              <a:rPr lang="es-PE" sz="1100" dirty="0" err="1">
                <a:solidFill>
                  <a:srgbClr val="000000"/>
                </a:solidFill>
                <a:latin typeface="Franklin Gothic Medium Cond" panose="020B0606030402020204" pitchFamily="34" charset="0"/>
              </a:rPr>
              <a:t>IgG</a:t>
            </a:r>
            <a:r>
              <a:rPr lang="es-PE" sz="1100" dirty="0">
                <a:solidFill>
                  <a:srgbClr val="000000"/>
                </a:solidFill>
                <a:latin typeface="Franklin Gothic Medium Cond" panose="020B0606030402020204" pitchFamily="34" charset="0"/>
              </a:rPr>
              <a:t> </a:t>
            </a:r>
          </a:p>
          <a:p>
            <a:r>
              <a:rPr lang="es-PE" sz="1100" dirty="0">
                <a:solidFill>
                  <a:srgbClr val="000000"/>
                </a:solidFill>
                <a:latin typeface="Franklin Gothic Medium Cond" panose="020B0606030402020204" pitchFamily="34" charset="0"/>
              </a:rPr>
              <a:t>o IFI = </a:t>
            </a:r>
            <a:r>
              <a:rPr lang="es-PE" sz="1100" dirty="0" err="1">
                <a:solidFill>
                  <a:srgbClr val="000000"/>
                </a:solidFill>
                <a:latin typeface="Franklin Gothic Medium Cond" panose="020B0606030402020204" pitchFamily="34" charset="0"/>
              </a:rPr>
              <a:t>Inmunofluorescencia</a:t>
            </a:r>
            <a:r>
              <a:rPr lang="es-PE" sz="1100" dirty="0">
                <a:solidFill>
                  <a:srgbClr val="000000"/>
                </a:solidFill>
                <a:latin typeface="Franklin Gothic Medium Cond" panose="020B0606030402020204" pitchFamily="34" charset="0"/>
              </a:rPr>
              <a:t> Indirecta	o MON = Montenegro (</a:t>
            </a:r>
            <a:r>
              <a:rPr lang="es-PE" sz="1100" dirty="0" err="1">
                <a:solidFill>
                  <a:srgbClr val="000000"/>
                </a:solidFill>
                <a:latin typeface="Franklin Gothic Medium Cond" panose="020B0606030402020204" pitchFamily="34" charset="0"/>
              </a:rPr>
              <a:t>Leishmanina</a:t>
            </a:r>
            <a:r>
              <a:rPr lang="es-PE" sz="1100" dirty="0">
                <a:solidFill>
                  <a:srgbClr val="000000"/>
                </a:solidFill>
                <a:latin typeface="Franklin Gothic Medium Cond" panose="020B0606030402020204" pitchFamily="34" charset="0"/>
              </a:rPr>
              <a:t> </a:t>
            </a:r>
            <a:endParaRPr lang="es-PE" sz="1100" dirty="0">
              <a:solidFill>
                <a:srgbClr val="000000"/>
              </a:solidFill>
              <a:latin typeface="Franklin Gothic Medium Cond" panose="020B0606030402020204" pitchFamily="34" charset="0"/>
            </a:endParaRPr>
          </a:p>
        </p:txBody>
      </p:sp>
      <p:sp>
        <p:nvSpPr>
          <p:cNvPr id="9" name="Rectángulo 8"/>
          <p:cNvSpPr/>
          <p:nvPr/>
        </p:nvSpPr>
        <p:spPr>
          <a:xfrm>
            <a:off x="450375" y="5835401"/>
            <a:ext cx="8311487" cy="600164"/>
          </a:xfrm>
          <a:prstGeom prst="rect">
            <a:avLst/>
          </a:prstGeom>
        </p:spPr>
        <p:txBody>
          <a:bodyPr wrap="square">
            <a:spAutoFit/>
          </a:bodyPr>
          <a:lstStyle/>
          <a:p>
            <a:r>
              <a:rPr lang="es-PE" sz="1100" dirty="0" smtClean="0">
                <a:solidFill>
                  <a:srgbClr val="C00000"/>
                </a:solidFill>
                <a:latin typeface="Franklin Gothic Medium Cond" panose="020B0606030402020204" pitchFamily="34" charset="0"/>
              </a:rPr>
              <a:t>TOMA </a:t>
            </a:r>
            <a:r>
              <a:rPr lang="es-PE" sz="1100" dirty="0">
                <a:solidFill>
                  <a:srgbClr val="C00000"/>
                </a:solidFill>
                <a:latin typeface="Franklin Gothic Medium Cond" panose="020B0606030402020204" pitchFamily="34" charset="0"/>
              </a:rPr>
              <a:t>DE MUESTRA CONTROL LEISHMANIASIS CUTÁNEA</a:t>
            </a:r>
            <a:r>
              <a:rPr lang="es-PE" sz="1100" dirty="0">
                <a:solidFill>
                  <a:srgbClr val="000000"/>
                </a:solidFill>
                <a:latin typeface="Franklin Gothic Medium Cond" panose="020B0606030402020204" pitchFamily="34" charset="0"/>
              </a:rPr>
              <a:t>: </a:t>
            </a:r>
          </a:p>
          <a:p>
            <a:pPr algn="just"/>
            <a:r>
              <a:rPr lang="es-PE" sz="1100" dirty="0">
                <a:solidFill>
                  <a:srgbClr val="000000"/>
                </a:solidFill>
                <a:latin typeface="Franklin Gothic Medium Cond" panose="020B0606030402020204" pitchFamily="34" charset="0"/>
              </a:rPr>
              <a:t>Para la evaluación por laboratorio con fines de seguimiento se realizará un  frotis en el 10º  día de iniciado el tratamiento. Estas evaluaciones pueden ser más frecuente, si la condición clínica del paciente lo amerita. </a:t>
            </a:r>
            <a:endParaRPr lang="es-PE" sz="1100" dirty="0">
              <a:latin typeface="Franklin Gothic Medium Cond" panose="020B0606030402020204" pitchFamily="34" charset="0"/>
            </a:endParaRPr>
          </a:p>
        </p:txBody>
      </p:sp>
    </p:spTree>
    <p:extLst>
      <p:ext uri="{BB962C8B-B14F-4D97-AF65-F5344CB8AC3E}">
        <p14:creationId xmlns:p14="http://schemas.microsoft.com/office/powerpoint/2010/main" val="13819654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50374" y="1337720"/>
            <a:ext cx="8171025" cy="600164"/>
          </a:xfrm>
          <a:prstGeom prst="rect">
            <a:avLst/>
          </a:prstGeom>
        </p:spPr>
        <p:txBody>
          <a:bodyPr wrap="square">
            <a:spAutoFit/>
          </a:bodyPr>
          <a:lstStyle/>
          <a:p>
            <a:r>
              <a:rPr lang="es-PE" sz="1100" dirty="0">
                <a:solidFill>
                  <a:srgbClr val="C00000"/>
                </a:solidFill>
                <a:latin typeface="Franklin Gothic Medium Cond" panose="020B0606030402020204" pitchFamily="34" charset="0"/>
              </a:rPr>
              <a:t>TOMA DE MUESTRA CONTROL LEISHMANIASIS MUCOCUTÁNEA</a:t>
            </a:r>
            <a:r>
              <a:rPr lang="es-PE" sz="1100" dirty="0">
                <a:solidFill>
                  <a:srgbClr val="000000"/>
                </a:solidFill>
                <a:latin typeface="Franklin Gothic Medium Cond" panose="020B0606030402020204" pitchFamily="34" charset="0"/>
              </a:rPr>
              <a:t>: </a:t>
            </a:r>
          </a:p>
          <a:p>
            <a:pPr algn="just"/>
            <a:r>
              <a:rPr lang="es-PE" sz="1100" dirty="0">
                <a:solidFill>
                  <a:srgbClr val="000000"/>
                </a:solidFill>
                <a:latin typeface="Franklin Gothic Medium Cond" panose="020B0606030402020204" pitchFamily="34" charset="0"/>
              </a:rPr>
              <a:t>La evaluación por laboratorio se realizara a través de exámenes de frotis de borde interno lesional al 10º, 30º días y cada mes mientras las características de la lesión lo permita.</a:t>
            </a:r>
            <a:endParaRPr lang="es-PE" sz="1100" dirty="0">
              <a:latin typeface="Franklin Gothic Medium Cond" panose="020B0606030402020204" pitchFamily="34" charset="0"/>
            </a:endParaRPr>
          </a:p>
        </p:txBody>
      </p:sp>
      <p:pic>
        <p:nvPicPr>
          <p:cNvPr id="3" name="Imagen 2"/>
          <p:cNvPicPr>
            <a:picLocks noChangeAspect="1"/>
          </p:cNvPicPr>
          <p:nvPr/>
        </p:nvPicPr>
        <p:blipFill>
          <a:blip r:embed="rId2"/>
          <a:stretch>
            <a:fillRect/>
          </a:stretch>
        </p:blipFill>
        <p:spPr>
          <a:xfrm>
            <a:off x="498140" y="370884"/>
            <a:ext cx="8311488" cy="992399"/>
          </a:xfrm>
          <a:prstGeom prst="rect">
            <a:avLst/>
          </a:prstGeom>
        </p:spPr>
      </p:pic>
      <p:pic>
        <p:nvPicPr>
          <p:cNvPr id="4" name="Imagen 3"/>
          <p:cNvPicPr>
            <a:picLocks noChangeAspect="1"/>
          </p:cNvPicPr>
          <p:nvPr/>
        </p:nvPicPr>
        <p:blipFill>
          <a:blip r:embed="rId3"/>
          <a:stretch>
            <a:fillRect/>
          </a:stretch>
        </p:blipFill>
        <p:spPr>
          <a:xfrm>
            <a:off x="498140" y="1904568"/>
            <a:ext cx="8424685" cy="983955"/>
          </a:xfrm>
          <a:prstGeom prst="rect">
            <a:avLst/>
          </a:prstGeom>
        </p:spPr>
      </p:pic>
      <p:sp>
        <p:nvSpPr>
          <p:cNvPr id="5" name="Rectángulo 4"/>
          <p:cNvSpPr/>
          <p:nvPr/>
        </p:nvSpPr>
        <p:spPr>
          <a:xfrm>
            <a:off x="498140" y="2943851"/>
            <a:ext cx="8075490" cy="2292935"/>
          </a:xfrm>
          <a:prstGeom prst="rect">
            <a:avLst/>
          </a:prstGeom>
        </p:spPr>
        <p:txBody>
          <a:bodyPr wrap="square">
            <a:spAutoFit/>
          </a:bodyPr>
          <a:lstStyle/>
          <a:p>
            <a:r>
              <a:rPr lang="es-PE" sz="1100" dirty="0">
                <a:solidFill>
                  <a:srgbClr val="FF0000"/>
                </a:solidFill>
                <a:latin typeface="Franklin Gothic Medium Cond" panose="020B0606030402020204" pitchFamily="34" charset="0"/>
              </a:rPr>
              <a:t>EVALUACIÓN Y ENTREGA DE RESULTADOS CONTROL</a:t>
            </a:r>
          </a:p>
          <a:p>
            <a:r>
              <a:rPr lang="es-PE" sz="1100" dirty="0">
                <a:solidFill>
                  <a:srgbClr val="000000"/>
                </a:solidFill>
                <a:latin typeface="Franklin Gothic Medium Cond" panose="020B0606030402020204" pitchFamily="34" charset="0"/>
              </a:rPr>
              <a:t>Para el ítem: Diagnóstico motivo de consulta y/o actividad de salud anote: </a:t>
            </a:r>
          </a:p>
          <a:p>
            <a:r>
              <a:rPr lang="es-PE" sz="1100" dirty="0">
                <a:solidFill>
                  <a:srgbClr val="000000"/>
                </a:solidFill>
                <a:latin typeface="Franklin Gothic Medium Cond" panose="020B0606030402020204" pitchFamily="34" charset="0"/>
              </a:rPr>
              <a:t> En el 1º casillero: Diagnóstico identificado, siempre repetido. Para casos probables, diagnóstico presuntivo</a:t>
            </a:r>
            <a:r>
              <a:rPr lang="es-PE" sz="1100" dirty="0" smtClean="0">
                <a:solidFill>
                  <a:srgbClr val="000000"/>
                </a:solidFill>
                <a:latin typeface="Franklin Gothic Medium Cond" panose="020B0606030402020204" pitchFamily="34" charset="0"/>
              </a:rPr>
              <a:t>.</a:t>
            </a:r>
          </a:p>
          <a:p>
            <a:r>
              <a:rPr lang="es-PE" sz="1100" dirty="0">
                <a:solidFill>
                  <a:srgbClr val="000000"/>
                </a:solidFill>
                <a:latin typeface="Franklin Gothic Medium Cond" panose="020B0606030402020204" pitchFamily="34" charset="0"/>
              </a:rPr>
              <a:t> En el 2º casillero: Evaluación y entrega de resultados control.</a:t>
            </a:r>
          </a:p>
          <a:p>
            <a:r>
              <a:rPr lang="es-PE" sz="1100" dirty="0">
                <a:solidFill>
                  <a:srgbClr val="000000"/>
                </a:solidFill>
                <a:latin typeface="Franklin Gothic Medium Cond" panose="020B0606030402020204" pitchFamily="34" charset="0"/>
              </a:rPr>
              <a:t> En el 3º casillero: Recaída o Recidiva de ser un examen de control con resultado positivo. </a:t>
            </a:r>
            <a:endParaRPr lang="es-PE" sz="1100" dirty="0">
              <a:latin typeface="Franklin Gothic Medium Cond" panose="020B0606030402020204" pitchFamily="34" charset="0"/>
            </a:endParaRPr>
          </a:p>
          <a:p>
            <a:r>
              <a:rPr lang="es-PE" sz="1100" dirty="0">
                <a:solidFill>
                  <a:srgbClr val="000000"/>
                </a:solidFill>
                <a:latin typeface="Franklin Gothic Medium Cond" panose="020B0606030402020204" pitchFamily="34" charset="0"/>
              </a:rPr>
              <a:t>En el ítem,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anote:   </a:t>
            </a:r>
          </a:p>
          <a:p>
            <a:r>
              <a:rPr lang="es-PE" sz="1100" dirty="0">
                <a:solidFill>
                  <a:srgbClr val="000000"/>
                </a:solidFill>
                <a:latin typeface="Franklin Gothic Medium Cond" panose="020B0606030402020204" pitchFamily="34" charset="0"/>
              </a:rPr>
              <a:t> En el 1º casillero: Registre el resultado del examen:</a:t>
            </a:r>
          </a:p>
          <a:p>
            <a:r>
              <a:rPr lang="es-PE" sz="1100" dirty="0">
                <a:solidFill>
                  <a:srgbClr val="000000"/>
                </a:solidFill>
                <a:latin typeface="Franklin Gothic Medium Cond" panose="020B0606030402020204" pitchFamily="34" charset="0"/>
              </a:rPr>
              <a:t>o RP=Resultado Positivo                    o RN=Resultado Negativo </a:t>
            </a:r>
          </a:p>
          <a:p>
            <a:r>
              <a:rPr lang="es-PE" sz="1100" dirty="0">
                <a:solidFill>
                  <a:srgbClr val="000000"/>
                </a:solidFill>
                <a:latin typeface="Franklin Gothic Medium Cond" panose="020B0606030402020204" pitchFamily="34" charset="0"/>
              </a:rPr>
              <a:t> En el 2º casillero: Registre el tipo de examen</a:t>
            </a:r>
          </a:p>
          <a:p>
            <a:r>
              <a:rPr lang="es-PE" sz="1100" dirty="0">
                <a:solidFill>
                  <a:srgbClr val="000000"/>
                </a:solidFill>
                <a:latin typeface="Franklin Gothic Medium Cond" panose="020B0606030402020204" pitchFamily="34" charset="0"/>
              </a:rPr>
              <a:t>o FRT = Frotis                                                 	o CTV = Cultivo			o IGM = Seroconversión </a:t>
            </a:r>
            <a:r>
              <a:rPr lang="es-PE" sz="1100" dirty="0" err="1">
                <a:solidFill>
                  <a:srgbClr val="000000"/>
                </a:solidFill>
                <a:latin typeface="Franklin Gothic Medium Cond" panose="020B0606030402020204" pitchFamily="34" charset="0"/>
              </a:rPr>
              <a:t>IgM</a:t>
            </a:r>
            <a:endParaRPr lang="es-PE" sz="1100" dirty="0">
              <a:solidFill>
                <a:srgbClr val="000000"/>
              </a:solidFill>
              <a:latin typeface="Franklin Gothic Medium Cond" panose="020B0606030402020204" pitchFamily="34" charset="0"/>
            </a:endParaRPr>
          </a:p>
          <a:p>
            <a:r>
              <a:rPr lang="es-PE" sz="1100" dirty="0">
                <a:solidFill>
                  <a:srgbClr val="000000"/>
                </a:solidFill>
                <a:latin typeface="Franklin Gothic Medium Cond" panose="020B0606030402020204" pitchFamily="34" charset="0"/>
              </a:rPr>
              <a:t>o IGG = Seroconversión </a:t>
            </a:r>
            <a:r>
              <a:rPr lang="es-PE" sz="1100" dirty="0" err="1">
                <a:solidFill>
                  <a:srgbClr val="000000"/>
                </a:solidFill>
                <a:latin typeface="Franklin Gothic Medium Cond" panose="020B0606030402020204" pitchFamily="34" charset="0"/>
              </a:rPr>
              <a:t>IgG</a:t>
            </a:r>
            <a:r>
              <a:rPr lang="es-PE" sz="1100" dirty="0">
                <a:solidFill>
                  <a:srgbClr val="000000"/>
                </a:solidFill>
                <a:latin typeface="Franklin Gothic Medium Cond" panose="020B0606030402020204" pitchFamily="34" charset="0"/>
              </a:rPr>
              <a:t>		o IFI = </a:t>
            </a:r>
            <a:r>
              <a:rPr lang="es-PE" sz="1100" dirty="0" err="1">
                <a:solidFill>
                  <a:srgbClr val="000000"/>
                </a:solidFill>
                <a:latin typeface="Franklin Gothic Medium Cond" panose="020B0606030402020204" pitchFamily="34" charset="0"/>
              </a:rPr>
              <a:t>Inmunofluorescencia</a:t>
            </a:r>
            <a:r>
              <a:rPr lang="es-PE" sz="1100" dirty="0">
                <a:solidFill>
                  <a:srgbClr val="000000"/>
                </a:solidFill>
                <a:latin typeface="Franklin Gothic Medium Cond" panose="020B0606030402020204" pitchFamily="34" charset="0"/>
              </a:rPr>
              <a:t> Indirecta       	o MON = Montenegro (</a:t>
            </a:r>
            <a:r>
              <a:rPr lang="es-PE" sz="1100" dirty="0" err="1">
                <a:solidFill>
                  <a:srgbClr val="000000"/>
                </a:solidFill>
                <a:latin typeface="Franklin Gothic Medium Cond" panose="020B0606030402020204" pitchFamily="34" charset="0"/>
              </a:rPr>
              <a:t>Leishmanina</a:t>
            </a:r>
            <a:r>
              <a:rPr lang="es-PE" sz="1100" dirty="0">
                <a:solidFill>
                  <a:srgbClr val="000000"/>
                </a:solidFill>
                <a:latin typeface="Franklin Gothic Medium Cond" panose="020B0606030402020204" pitchFamily="34" charset="0"/>
              </a:rPr>
              <a:t>) </a:t>
            </a:r>
          </a:p>
          <a:p>
            <a:r>
              <a:rPr lang="es-PE" sz="1100" dirty="0">
                <a:solidFill>
                  <a:srgbClr val="000000"/>
                </a:solidFill>
                <a:latin typeface="Franklin Gothic Medium Cond" panose="020B0606030402020204" pitchFamily="34" charset="0"/>
              </a:rPr>
              <a:t> En el 3º casillero: PA Si el Paciente está de Alta, si y sólo si con resultado negativo</a:t>
            </a:r>
          </a:p>
          <a:p>
            <a:r>
              <a:rPr lang="es-PE" sz="1100" dirty="0">
                <a:solidFill>
                  <a:srgbClr val="C00000"/>
                </a:solidFill>
                <a:latin typeface="Franklin Gothic Medium Cond" panose="020B0606030402020204" pitchFamily="34" charset="0"/>
              </a:rPr>
              <a:t>RESULTADO </a:t>
            </a:r>
            <a:r>
              <a:rPr lang="es-PE" sz="1100" dirty="0" smtClean="0">
                <a:solidFill>
                  <a:srgbClr val="C00000"/>
                </a:solidFill>
                <a:latin typeface="Franklin Gothic Medium Cond" panose="020B0606030402020204" pitchFamily="34" charset="0"/>
              </a:rPr>
              <a:t>POSITIVO</a:t>
            </a:r>
            <a:endParaRPr lang="es-PE" sz="1100" dirty="0">
              <a:solidFill>
                <a:srgbClr val="C00000"/>
              </a:solidFill>
              <a:latin typeface="Franklin Gothic Medium Cond" panose="020B0606030402020204" pitchFamily="34" charset="0"/>
            </a:endParaRPr>
          </a:p>
        </p:txBody>
      </p:sp>
      <p:pic>
        <p:nvPicPr>
          <p:cNvPr id="6" name="Imagen 5"/>
          <p:cNvPicPr>
            <a:picLocks noChangeAspect="1"/>
          </p:cNvPicPr>
          <p:nvPr/>
        </p:nvPicPr>
        <p:blipFill>
          <a:blip r:embed="rId4"/>
          <a:stretch>
            <a:fillRect/>
          </a:stretch>
        </p:blipFill>
        <p:spPr>
          <a:xfrm>
            <a:off x="417658" y="5196943"/>
            <a:ext cx="8472451" cy="1005967"/>
          </a:xfrm>
          <a:prstGeom prst="rect">
            <a:avLst/>
          </a:prstGeom>
        </p:spPr>
      </p:pic>
    </p:spTree>
    <p:extLst>
      <p:ext uri="{BB962C8B-B14F-4D97-AF65-F5344CB8AC3E}">
        <p14:creationId xmlns:p14="http://schemas.microsoft.com/office/powerpoint/2010/main" val="1626508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281385" y="195555"/>
            <a:ext cx="1383712" cy="261610"/>
          </a:xfrm>
          <a:prstGeom prst="rect">
            <a:avLst/>
          </a:prstGeom>
        </p:spPr>
        <p:txBody>
          <a:bodyPr wrap="none">
            <a:spAutoFit/>
          </a:bodyPr>
          <a:lstStyle/>
          <a:p>
            <a:r>
              <a:rPr lang="es-PE" sz="1100" dirty="0">
                <a:solidFill>
                  <a:srgbClr val="C00000"/>
                </a:solidFill>
                <a:latin typeface="Franklin Gothic Medium Cond" panose="020B0606030402020204" pitchFamily="34" charset="0"/>
              </a:rPr>
              <a:t>RESULTADO NEGATIVO </a:t>
            </a:r>
          </a:p>
        </p:txBody>
      </p:sp>
      <p:pic>
        <p:nvPicPr>
          <p:cNvPr id="4" name="Imagen 3"/>
          <p:cNvPicPr>
            <a:picLocks noChangeAspect="1"/>
          </p:cNvPicPr>
          <p:nvPr/>
        </p:nvPicPr>
        <p:blipFill>
          <a:blip r:embed="rId2"/>
          <a:stretch>
            <a:fillRect/>
          </a:stretch>
        </p:blipFill>
        <p:spPr>
          <a:xfrm>
            <a:off x="281385" y="440731"/>
            <a:ext cx="8521421" cy="986742"/>
          </a:xfrm>
          <a:prstGeom prst="rect">
            <a:avLst/>
          </a:prstGeom>
        </p:spPr>
      </p:pic>
      <p:sp>
        <p:nvSpPr>
          <p:cNvPr id="13" name="Rectángulo 12"/>
          <p:cNvSpPr/>
          <p:nvPr/>
        </p:nvSpPr>
        <p:spPr>
          <a:xfrm>
            <a:off x="234313" y="1427473"/>
            <a:ext cx="8568493" cy="3985706"/>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ADMINISTRACIÓN DE TRATAMIENTO</a:t>
            </a:r>
          </a:p>
          <a:p>
            <a:pPr algn="just"/>
            <a:r>
              <a:rPr lang="es-PE" sz="1100" dirty="0">
                <a:solidFill>
                  <a:srgbClr val="000000"/>
                </a:solidFill>
                <a:latin typeface="Franklin Gothic Medium Cond" panose="020B0606030402020204" pitchFamily="34" charset="0"/>
              </a:rPr>
              <a:t> El registro de esta actividad debe hacerlo el personal de salud que administra y supervisa el tratamiento. Se tienes los siguientes tratamientos:</a:t>
            </a:r>
          </a:p>
          <a:p>
            <a:pPr algn="just"/>
            <a:r>
              <a:rPr lang="es-PE" sz="1100" dirty="0">
                <a:solidFill>
                  <a:srgbClr val="000000"/>
                </a:solidFill>
                <a:latin typeface="Franklin Gothic Medium Cond" panose="020B0606030402020204" pitchFamily="34" charset="0"/>
              </a:rPr>
              <a:t>  Administración de Tratamiento      U310 </a:t>
            </a:r>
          </a:p>
          <a:p>
            <a:pPr algn="just"/>
            <a:r>
              <a:rPr lang="es-PE" sz="1100" dirty="0">
                <a:solidFill>
                  <a:srgbClr val="000000"/>
                </a:solidFill>
                <a:latin typeface="Franklin Gothic Medium Cond" panose="020B0606030402020204" pitchFamily="34" charset="0"/>
              </a:rPr>
              <a:t> Administración de Tratamiento de 1ra línea  U3111</a:t>
            </a:r>
          </a:p>
          <a:p>
            <a:pPr algn="just"/>
            <a:r>
              <a:rPr lang="es-PE" sz="1100" dirty="0">
                <a:solidFill>
                  <a:srgbClr val="000000"/>
                </a:solidFill>
                <a:latin typeface="Franklin Gothic Medium Cond" panose="020B0606030402020204" pitchFamily="34" charset="0"/>
              </a:rPr>
              <a:t> Administración de Tratamiento de 2da. línea  U3112 </a:t>
            </a:r>
          </a:p>
          <a:p>
            <a:pPr algn="just"/>
            <a:r>
              <a:rPr lang="es-PE" sz="1100" dirty="0">
                <a:solidFill>
                  <a:srgbClr val="000000"/>
                </a:solidFill>
                <a:latin typeface="Franklin Gothic Medium Cond" panose="020B0606030402020204" pitchFamily="34" charset="0"/>
              </a:rPr>
              <a:t>Para el ítem: Diagnóstico motivo de consulta y/o actividad de salud anote: </a:t>
            </a:r>
          </a:p>
          <a:p>
            <a:pPr algn="just"/>
            <a:r>
              <a:rPr lang="es-PE" sz="1100" dirty="0">
                <a:solidFill>
                  <a:srgbClr val="000000"/>
                </a:solidFill>
                <a:latin typeface="Franklin Gothic Medium Cond" panose="020B0606030402020204" pitchFamily="34" charset="0"/>
              </a:rPr>
              <a:t> En el 1º casillero: El diagnóstico según el tipo de Leishmania</a:t>
            </a:r>
          </a:p>
          <a:p>
            <a:pPr algn="just"/>
            <a:r>
              <a:rPr lang="es-PE" sz="1100" dirty="0">
                <a:solidFill>
                  <a:srgbClr val="000000"/>
                </a:solidFill>
                <a:latin typeface="Franklin Gothic Medium Cond" panose="020B0606030402020204" pitchFamily="34" charset="0"/>
              </a:rPr>
              <a:t> En el 2º casillero: Administración de Tratamiento para Leishmania Grave, ó Administración de Tratamiento de 1º ó 2º  línea para Leishmania cutánea y mucocutánea, según corresponda</a:t>
            </a:r>
            <a:r>
              <a:rPr lang="es-PE" sz="1100" dirty="0" smtClean="0">
                <a:solidFill>
                  <a:srgbClr val="000000"/>
                </a:solidFill>
                <a:latin typeface="Franklin Gothic Medium Cond" panose="020B0606030402020204" pitchFamily="34" charset="0"/>
              </a:rPr>
              <a:t>.</a:t>
            </a:r>
          </a:p>
          <a:p>
            <a:pPr algn="just"/>
            <a:r>
              <a:rPr lang="es-PE" sz="1100" dirty="0">
                <a:solidFill>
                  <a:srgbClr val="000000"/>
                </a:solidFill>
                <a:latin typeface="Franklin Gothic Medium Cond" panose="020B0606030402020204" pitchFamily="34" charset="0"/>
              </a:rPr>
              <a:t>En el ítem: Tipo de diagnóstico marque </a:t>
            </a:r>
          </a:p>
          <a:p>
            <a:pPr algn="just"/>
            <a:r>
              <a:rPr lang="es-PE" sz="1100" dirty="0">
                <a:solidFill>
                  <a:srgbClr val="000000"/>
                </a:solidFill>
                <a:latin typeface="Franklin Gothic Medium Cond" panose="020B0606030402020204" pitchFamily="34" charset="0"/>
              </a:rPr>
              <a:t>o En el 1º casillero marque “R”</a:t>
            </a:r>
          </a:p>
          <a:p>
            <a:pPr algn="just"/>
            <a:r>
              <a:rPr lang="es-PE" sz="1100" dirty="0">
                <a:solidFill>
                  <a:srgbClr val="000000"/>
                </a:solidFill>
                <a:latin typeface="Franklin Gothic Medium Cond" panose="020B0606030402020204" pitchFamily="34" charset="0"/>
              </a:rPr>
              <a:t>o En el 2º casillero marque “D” </a:t>
            </a:r>
          </a:p>
          <a:p>
            <a:pPr algn="just"/>
            <a:r>
              <a:rPr lang="es-PE" sz="1100" dirty="0">
                <a:solidFill>
                  <a:srgbClr val="FF0000"/>
                </a:solidFill>
                <a:latin typeface="Franklin Gothic Medium Cond" panose="020B0606030402020204" pitchFamily="34" charset="0"/>
              </a:rPr>
              <a:t>ADMINISTRACIÓN DE TRATAMIENTO PARA LEISHMANIA CUTANEA </a:t>
            </a:r>
            <a:r>
              <a:rPr lang="es-PE" sz="1100" dirty="0" err="1">
                <a:solidFill>
                  <a:srgbClr val="FF0000"/>
                </a:solidFill>
                <a:latin typeface="Franklin Gothic Medium Cond" panose="020B0606030402020204" pitchFamily="34" charset="0"/>
              </a:rPr>
              <a:t>ó</a:t>
            </a:r>
            <a:r>
              <a:rPr lang="es-PE" sz="1100" dirty="0">
                <a:solidFill>
                  <a:srgbClr val="FF0000"/>
                </a:solidFill>
                <a:latin typeface="Franklin Gothic Medium Cond" panose="020B0606030402020204" pitchFamily="34" charset="0"/>
              </a:rPr>
              <a:t> MUCOCUTANEA: </a:t>
            </a:r>
          </a:p>
          <a:p>
            <a:pPr algn="just"/>
            <a:r>
              <a:rPr lang="es-PE" sz="1100" dirty="0">
                <a:solidFill>
                  <a:srgbClr val="000000"/>
                </a:solidFill>
                <a:latin typeface="Franklin Gothic Medium Cond" panose="020B0606030402020204" pitchFamily="34" charset="0"/>
              </a:rPr>
              <a:t>Conjunto de intervenciones que realiza el personal de salud profesional y técnico capacitado, con el objetivo de garantizar el tratamiento farmacológico supervisado, recuperar la salud de las personas diagnosticadas de </a:t>
            </a:r>
            <a:r>
              <a:rPr lang="es-PE" sz="1100" dirty="0" err="1">
                <a:solidFill>
                  <a:srgbClr val="000000"/>
                </a:solidFill>
                <a:latin typeface="Franklin Gothic Medium Cond" panose="020B0606030402020204" pitchFamily="34" charset="0"/>
              </a:rPr>
              <a:t>Leishmaniasis</a:t>
            </a:r>
            <a:r>
              <a:rPr lang="es-PE" sz="1100" dirty="0">
                <a:solidFill>
                  <a:srgbClr val="000000"/>
                </a:solidFill>
                <a:latin typeface="Franklin Gothic Medium Cond" panose="020B0606030402020204" pitchFamily="34" charset="0"/>
              </a:rPr>
              <a:t>. Estas intervenciones incluyen administración de tratamiento primera línea, 20 días para </a:t>
            </a:r>
            <a:r>
              <a:rPr lang="es-PE" sz="1100" dirty="0" err="1">
                <a:solidFill>
                  <a:srgbClr val="000000"/>
                </a:solidFill>
                <a:latin typeface="Franklin Gothic Medium Cond" panose="020B0606030402020204" pitchFamily="34" charset="0"/>
              </a:rPr>
              <a:t>Leishmaniasis</a:t>
            </a:r>
            <a:r>
              <a:rPr lang="es-PE" sz="1100" dirty="0">
                <a:solidFill>
                  <a:srgbClr val="000000"/>
                </a:solidFill>
                <a:latin typeface="Franklin Gothic Medium Cond" panose="020B0606030402020204" pitchFamily="34" charset="0"/>
              </a:rPr>
              <a:t> cutánea y 28 días para </a:t>
            </a:r>
            <a:r>
              <a:rPr lang="es-PE" sz="1100" dirty="0" err="1">
                <a:solidFill>
                  <a:srgbClr val="000000"/>
                </a:solidFill>
                <a:latin typeface="Franklin Gothic Medium Cond" panose="020B0606030402020204" pitchFamily="34" charset="0"/>
              </a:rPr>
              <a:t>Leishmaniasis</a:t>
            </a:r>
            <a:r>
              <a:rPr lang="es-PE" sz="1100" dirty="0">
                <a:solidFill>
                  <a:srgbClr val="000000"/>
                </a:solidFill>
                <a:latin typeface="Franklin Gothic Medium Cond" panose="020B0606030402020204" pitchFamily="34" charset="0"/>
              </a:rPr>
              <a:t> </a:t>
            </a:r>
            <a:r>
              <a:rPr lang="es-PE" sz="1100" dirty="0" err="1">
                <a:solidFill>
                  <a:srgbClr val="000000"/>
                </a:solidFill>
                <a:latin typeface="Franklin Gothic Medium Cond" panose="020B0606030402020204" pitchFamily="34" charset="0"/>
              </a:rPr>
              <a:t>mucocutánea</a:t>
            </a:r>
            <a:r>
              <a:rPr lang="es-PE" sz="1100" dirty="0">
                <a:solidFill>
                  <a:srgbClr val="000000"/>
                </a:solidFill>
                <a:latin typeface="Franklin Gothic Medium Cond" panose="020B0606030402020204" pitchFamily="34" charset="0"/>
              </a:rPr>
              <a:t>.</a:t>
            </a:r>
          </a:p>
          <a:p>
            <a:pPr algn="just"/>
            <a:r>
              <a:rPr lang="es-PE" sz="1100" dirty="0">
                <a:solidFill>
                  <a:srgbClr val="000000"/>
                </a:solidFill>
                <a:latin typeface="Franklin Gothic Medium Cond" panose="020B0606030402020204" pitchFamily="34" charset="0"/>
              </a:rPr>
              <a:t>En caso de presentar  una inadecuada respuesta al tratamiento al término de dos meses, después de haber culminado el primer ciclo se repite el esquema por un segundo ciclo  con la misma dosis  (20 días). De persistir el fracaso </a:t>
            </a:r>
            <a:r>
              <a:rPr lang="es-PE" sz="1100" dirty="0" err="1">
                <a:solidFill>
                  <a:srgbClr val="000000"/>
                </a:solidFill>
                <a:latin typeface="Franklin Gothic Medium Cond" panose="020B0606030402020204" pitchFamily="34" charset="0"/>
              </a:rPr>
              <a:t>terapeútico</a:t>
            </a:r>
            <a:r>
              <a:rPr lang="es-PE" sz="1100" dirty="0">
                <a:solidFill>
                  <a:srgbClr val="000000"/>
                </a:solidFill>
                <a:latin typeface="Franklin Gothic Medium Cond" panose="020B0606030402020204" pitchFamily="34" charset="0"/>
              </a:rPr>
              <a:t> al término del segundo ciclo, se  procede a la administración supervisada de tratamiento de segunda línea.</a:t>
            </a:r>
          </a:p>
          <a:p>
            <a:pPr algn="just"/>
            <a:r>
              <a:rPr lang="es-PE" sz="1100" dirty="0">
                <a:solidFill>
                  <a:srgbClr val="000000"/>
                </a:solidFill>
                <a:latin typeface="Franklin Gothic Medium Cond" panose="020B0606030402020204" pitchFamily="34" charset="0"/>
              </a:rPr>
              <a:t>En el campo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Registre, según corresponda </a:t>
            </a:r>
          </a:p>
          <a:p>
            <a:pPr algn="just"/>
            <a:r>
              <a:rPr lang="es-PE" sz="1100" dirty="0">
                <a:solidFill>
                  <a:srgbClr val="000000"/>
                </a:solidFill>
                <a:latin typeface="Franklin Gothic Medium Cond" panose="020B0606030402020204" pitchFamily="34" charset="0"/>
              </a:rPr>
              <a:t> En el 1º casillero: Registre 1 para indicar el primer ciclo de tratamiento y 2 para el segundo. </a:t>
            </a:r>
          </a:p>
          <a:p>
            <a:pPr algn="just"/>
            <a:r>
              <a:rPr lang="es-PE" sz="1100" dirty="0">
                <a:solidFill>
                  <a:srgbClr val="000000"/>
                </a:solidFill>
                <a:latin typeface="Franklin Gothic Medium Cond" panose="020B0606030402020204" pitchFamily="34" charset="0"/>
              </a:rPr>
              <a:t> En el 2º casillero el número de tratamiento 1, 2,…, TA; donde 1 indica el inicio de tratamiento y TA el fin del mismo. </a:t>
            </a:r>
          </a:p>
          <a:p>
            <a:pPr algn="just"/>
            <a:r>
              <a:rPr lang="es-PE" sz="1100" dirty="0">
                <a:solidFill>
                  <a:srgbClr val="C00000"/>
                </a:solidFill>
                <a:latin typeface="Franklin Gothic Medium Cond" panose="020B0606030402020204" pitchFamily="34" charset="0"/>
              </a:rPr>
              <a:t>PRIMER CICLO DE TRATAMIENTO </a:t>
            </a:r>
          </a:p>
        </p:txBody>
      </p:sp>
      <p:pic>
        <p:nvPicPr>
          <p:cNvPr id="14" name="Imagen 13"/>
          <p:cNvPicPr>
            <a:picLocks noChangeAspect="1"/>
          </p:cNvPicPr>
          <p:nvPr/>
        </p:nvPicPr>
        <p:blipFill>
          <a:blip r:embed="rId3"/>
          <a:stretch>
            <a:fillRect/>
          </a:stretch>
        </p:blipFill>
        <p:spPr>
          <a:xfrm>
            <a:off x="281385" y="5369449"/>
            <a:ext cx="8377516" cy="986742"/>
          </a:xfrm>
          <a:prstGeom prst="rect">
            <a:avLst/>
          </a:prstGeom>
        </p:spPr>
      </p:pic>
    </p:spTree>
    <p:extLst>
      <p:ext uri="{BB962C8B-B14F-4D97-AF65-F5344CB8AC3E}">
        <p14:creationId xmlns:p14="http://schemas.microsoft.com/office/powerpoint/2010/main" val="3827194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p:cNvSpPr/>
          <p:nvPr/>
        </p:nvSpPr>
        <p:spPr>
          <a:xfrm>
            <a:off x="321526" y="1886009"/>
            <a:ext cx="8377516" cy="261610"/>
          </a:xfrm>
          <a:prstGeom prst="rect">
            <a:avLst/>
          </a:prstGeom>
        </p:spPr>
        <p:txBody>
          <a:bodyPr wrap="square">
            <a:spAutoFit/>
          </a:bodyPr>
          <a:lstStyle/>
          <a:p>
            <a:pPr algn="just"/>
            <a:r>
              <a:rPr lang="es-PE" sz="1100" dirty="0">
                <a:solidFill>
                  <a:srgbClr val="0033CC"/>
                </a:solidFill>
                <a:latin typeface="Franklin Gothic Medium Cond" panose="020B0606030402020204" pitchFamily="34" charset="0"/>
              </a:rPr>
              <a:t>Cuando se finalice el tratamiento se registrará el total de ampollas utilizadas en el tercer campo </a:t>
            </a:r>
            <a:r>
              <a:rPr lang="es-PE" sz="1100" dirty="0" err="1">
                <a:solidFill>
                  <a:srgbClr val="0033CC"/>
                </a:solidFill>
                <a:latin typeface="Franklin Gothic Medium Cond" panose="020B0606030402020204" pitchFamily="34" charset="0"/>
              </a:rPr>
              <a:t>Lab</a:t>
            </a:r>
            <a:r>
              <a:rPr lang="es-PE" sz="1100" dirty="0">
                <a:solidFill>
                  <a:srgbClr val="0033CC"/>
                </a:solidFill>
                <a:latin typeface="Franklin Gothic Medium Cond" panose="020B0606030402020204" pitchFamily="34" charset="0"/>
              </a:rPr>
              <a:t>. Este registro está sujeto al conocimiento del mismo</a:t>
            </a:r>
          </a:p>
        </p:txBody>
      </p:sp>
      <p:sp>
        <p:nvSpPr>
          <p:cNvPr id="3" name="Rectángulo 2"/>
          <p:cNvSpPr/>
          <p:nvPr/>
        </p:nvSpPr>
        <p:spPr>
          <a:xfrm>
            <a:off x="321527" y="576102"/>
            <a:ext cx="3228769" cy="261610"/>
          </a:xfrm>
          <a:prstGeom prst="rect">
            <a:avLst/>
          </a:prstGeom>
        </p:spPr>
        <p:txBody>
          <a:bodyPr wrap="none">
            <a:spAutoFit/>
          </a:bodyPr>
          <a:lstStyle/>
          <a:p>
            <a:r>
              <a:rPr lang="es-PE" sz="1100" dirty="0">
                <a:solidFill>
                  <a:srgbClr val="C00000"/>
                </a:solidFill>
                <a:latin typeface="Franklin Gothic Medium Cond" panose="020B0606030402020204" pitchFamily="34" charset="0"/>
              </a:rPr>
              <a:t>PRIMER CICLO DE TRATAMIENTO (TA FIN DE TRATAMIENTO) </a:t>
            </a:r>
          </a:p>
        </p:txBody>
      </p:sp>
      <p:pic>
        <p:nvPicPr>
          <p:cNvPr id="4" name="Imagen 3"/>
          <p:cNvPicPr>
            <a:picLocks noChangeAspect="1"/>
          </p:cNvPicPr>
          <p:nvPr/>
        </p:nvPicPr>
        <p:blipFill>
          <a:blip r:embed="rId2"/>
          <a:stretch>
            <a:fillRect/>
          </a:stretch>
        </p:blipFill>
        <p:spPr>
          <a:xfrm>
            <a:off x="321524" y="809576"/>
            <a:ext cx="8377517" cy="1017519"/>
          </a:xfrm>
          <a:prstGeom prst="rect">
            <a:avLst/>
          </a:prstGeom>
        </p:spPr>
      </p:pic>
      <p:pic>
        <p:nvPicPr>
          <p:cNvPr id="5" name="Imagen 4"/>
          <p:cNvPicPr>
            <a:picLocks noChangeAspect="1"/>
          </p:cNvPicPr>
          <p:nvPr/>
        </p:nvPicPr>
        <p:blipFill>
          <a:blip r:embed="rId3"/>
          <a:stretch>
            <a:fillRect/>
          </a:stretch>
        </p:blipFill>
        <p:spPr>
          <a:xfrm>
            <a:off x="321524" y="2403465"/>
            <a:ext cx="8377517" cy="1062220"/>
          </a:xfrm>
          <a:prstGeom prst="rect">
            <a:avLst/>
          </a:prstGeom>
        </p:spPr>
      </p:pic>
      <p:pic>
        <p:nvPicPr>
          <p:cNvPr id="9" name="Imagen 8"/>
          <p:cNvPicPr>
            <a:picLocks noChangeAspect="1"/>
          </p:cNvPicPr>
          <p:nvPr/>
        </p:nvPicPr>
        <p:blipFill>
          <a:blip r:embed="rId4"/>
          <a:stretch>
            <a:fillRect/>
          </a:stretch>
        </p:blipFill>
        <p:spPr>
          <a:xfrm>
            <a:off x="321524" y="3710278"/>
            <a:ext cx="8377517" cy="1017519"/>
          </a:xfrm>
          <a:prstGeom prst="rect">
            <a:avLst/>
          </a:prstGeom>
        </p:spPr>
      </p:pic>
      <p:sp>
        <p:nvSpPr>
          <p:cNvPr id="10" name="Rectángulo 9"/>
          <p:cNvSpPr/>
          <p:nvPr/>
        </p:nvSpPr>
        <p:spPr>
          <a:xfrm>
            <a:off x="321526" y="2113795"/>
            <a:ext cx="2007281" cy="261610"/>
          </a:xfrm>
          <a:prstGeom prst="rect">
            <a:avLst/>
          </a:prstGeom>
        </p:spPr>
        <p:txBody>
          <a:bodyPr wrap="none">
            <a:spAutoFit/>
          </a:bodyPr>
          <a:lstStyle/>
          <a:p>
            <a:r>
              <a:rPr lang="es-PE" sz="1100" dirty="0" smtClean="0">
                <a:solidFill>
                  <a:srgbClr val="C00000"/>
                </a:solidFill>
                <a:latin typeface="Franklin Gothic Medium Cond" panose="020B0606030402020204" pitchFamily="34" charset="0"/>
              </a:rPr>
              <a:t>SEGUNDO CICLO DE TRATAMIENTO </a:t>
            </a:r>
            <a:endParaRPr lang="es-PE" sz="1100" dirty="0">
              <a:solidFill>
                <a:srgbClr val="C00000"/>
              </a:solidFill>
              <a:latin typeface="Franklin Gothic Medium Cond" panose="020B0606030402020204" pitchFamily="34" charset="0"/>
            </a:endParaRPr>
          </a:p>
        </p:txBody>
      </p:sp>
      <p:sp>
        <p:nvSpPr>
          <p:cNvPr id="12" name="Rectángulo 11"/>
          <p:cNvSpPr/>
          <p:nvPr/>
        </p:nvSpPr>
        <p:spPr>
          <a:xfrm>
            <a:off x="321524" y="3465609"/>
            <a:ext cx="3344185" cy="261610"/>
          </a:xfrm>
          <a:prstGeom prst="rect">
            <a:avLst/>
          </a:prstGeom>
        </p:spPr>
        <p:txBody>
          <a:bodyPr wrap="none">
            <a:spAutoFit/>
          </a:bodyPr>
          <a:lstStyle/>
          <a:p>
            <a:r>
              <a:rPr lang="es-PE" sz="1100" dirty="0" smtClean="0">
                <a:solidFill>
                  <a:srgbClr val="C00000"/>
                </a:solidFill>
                <a:latin typeface="Franklin Gothic Medium Cond" panose="020B0606030402020204" pitchFamily="34" charset="0"/>
              </a:rPr>
              <a:t>SEGUNDO CICLO DE TRATAMIENTO (TA FIN DE TRATAMIENTO) </a:t>
            </a:r>
            <a:endParaRPr lang="es-PE" sz="1100" dirty="0">
              <a:solidFill>
                <a:srgbClr val="C00000"/>
              </a:solidFill>
              <a:latin typeface="Franklin Gothic Medium Cond" panose="020B0606030402020204" pitchFamily="34" charset="0"/>
            </a:endParaRPr>
          </a:p>
        </p:txBody>
      </p:sp>
      <p:sp>
        <p:nvSpPr>
          <p:cNvPr id="13" name="Rectángulo 12"/>
          <p:cNvSpPr/>
          <p:nvPr/>
        </p:nvSpPr>
        <p:spPr>
          <a:xfrm>
            <a:off x="321523" y="4719023"/>
            <a:ext cx="8377517" cy="261610"/>
          </a:xfrm>
          <a:prstGeom prst="rect">
            <a:avLst/>
          </a:prstGeom>
        </p:spPr>
        <p:txBody>
          <a:bodyPr wrap="square">
            <a:spAutoFit/>
          </a:bodyPr>
          <a:lstStyle/>
          <a:p>
            <a:r>
              <a:rPr lang="es-PE" sz="1100" dirty="0">
                <a:solidFill>
                  <a:srgbClr val="0033CC"/>
                </a:solidFill>
                <a:latin typeface="Franklin Gothic Medium Cond" panose="020B0606030402020204" pitchFamily="34" charset="0"/>
              </a:rPr>
              <a:t>Cuando se finalice el tratamiento se registrará el total de ampollas utilizadas en el tercer campo </a:t>
            </a:r>
            <a:r>
              <a:rPr lang="es-PE" sz="1100" dirty="0" err="1">
                <a:solidFill>
                  <a:srgbClr val="0033CC"/>
                </a:solidFill>
                <a:latin typeface="Franklin Gothic Medium Cond" panose="020B0606030402020204" pitchFamily="34" charset="0"/>
              </a:rPr>
              <a:t>Lab</a:t>
            </a:r>
            <a:r>
              <a:rPr lang="es-PE" sz="1100" dirty="0" smtClean="0">
                <a:solidFill>
                  <a:srgbClr val="0033CC"/>
                </a:solidFill>
                <a:latin typeface="Franklin Gothic Medium Cond" panose="020B0606030402020204" pitchFamily="34" charset="0"/>
              </a:rPr>
              <a:t>. Este </a:t>
            </a:r>
            <a:r>
              <a:rPr lang="es-PE" sz="1100" dirty="0">
                <a:solidFill>
                  <a:srgbClr val="0033CC"/>
                </a:solidFill>
                <a:latin typeface="Franklin Gothic Medium Cond" panose="020B0606030402020204" pitchFamily="34" charset="0"/>
              </a:rPr>
              <a:t>registro está sujeto al conocimiento del mismo. </a:t>
            </a:r>
          </a:p>
        </p:txBody>
      </p:sp>
      <p:sp>
        <p:nvSpPr>
          <p:cNvPr id="14" name="Rectángulo 13"/>
          <p:cNvSpPr/>
          <p:nvPr/>
        </p:nvSpPr>
        <p:spPr>
          <a:xfrm>
            <a:off x="321522" y="4984419"/>
            <a:ext cx="8377518" cy="1277273"/>
          </a:xfrm>
          <a:prstGeom prst="rect">
            <a:avLst/>
          </a:prstGeom>
        </p:spPr>
        <p:txBody>
          <a:bodyPr wrap="square">
            <a:spAutoFit/>
          </a:bodyPr>
          <a:lstStyle/>
          <a:p>
            <a:pPr algn="just"/>
            <a:r>
              <a:rPr lang="es-PE" sz="1100" dirty="0">
                <a:solidFill>
                  <a:srgbClr val="FF0000"/>
                </a:solidFill>
                <a:latin typeface="Franklin Gothic Medium Cond" panose="020B0606030402020204" pitchFamily="34" charset="0"/>
              </a:rPr>
              <a:t>ADMINISTRACIÓN DE TRATAMIENTO PARA LEISHMANIA CUTANEA ó MUCOCUTANEA, CON FALTA DE RESPUESTA A SALES ANTIMONIALES PENTAVALENTES</a:t>
            </a:r>
            <a:r>
              <a:rPr lang="es-PE" sz="1100" dirty="0">
                <a:solidFill>
                  <a:srgbClr val="000000"/>
                </a:solidFill>
                <a:latin typeface="Franklin Gothic Medium Cond" panose="020B0606030402020204" pitchFamily="34" charset="0"/>
              </a:rPr>
              <a:t>: </a:t>
            </a:r>
          </a:p>
          <a:p>
            <a:pPr algn="just"/>
            <a:r>
              <a:rPr lang="es-PE" sz="1100" dirty="0">
                <a:solidFill>
                  <a:srgbClr val="000000"/>
                </a:solidFill>
                <a:latin typeface="Franklin Gothic Medium Cond" panose="020B0606030402020204" pitchFamily="34" charset="0"/>
              </a:rPr>
              <a:t>Conjunto de intervenciones que realiza el personal multidisciplinario capacitado, con el objetivo de garantizar el tratamiento farmacológico supervisado en personas con falta de respuesta al tratamiento con sales antimoniales. Estas intervenciones incluyen administración supervisada de tratamiento de segunda línea de 25 a 42 días.</a:t>
            </a:r>
          </a:p>
          <a:p>
            <a:pPr algn="just"/>
            <a:r>
              <a:rPr lang="es-PE" sz="1100" dirty="0">
                <a:solidFill>
                  <a:srgbClr val="000000"/>
                </a:solidFill>
                <a:latin typeface="Franklin Gothic Medium Cond" panose="020B0606030402020204" pitchFamily="34" charset="0"/>
              </a:rPr>
              <a:t>En el campo Lab: Registre, según corresponda </a:t>
            </a:r>
          </a:p>
          <a:p>
            <a:pPr algn="just"/>
            <a:r>
              <a:rPr lang="es-PE" sz="1100" dirty="0">
                <a:solidFill>
                  <a:srgbClr val="000000"/>
                </a:solidFill>
                <a:latin typeface="Franklin Gothic Medium Cond" panose="020B0606030402020204" pitchFamily="34" charset="0"/>
              </a:rPr>
              <a:t> En el 2º casillero el número de tratamiento 1, 2,…, TA; donde 1 indica el inicio de tratamiento y TA el fin del mismo.</a:t>
            </a:r>
          </a:p>
          <a:p>
            <a:pPr algn="just"/>
            <a:r>
              <a:rPr lang="es-PE" sz="1100" dirty="0">
                <a:solidFill>
                  <a:srgbClr val="C00000"/>
                </a:solidFill>
                <a:latin typeface="Franklin Gothic Medium Cond" panose="020B0606030402020204" pitchFamily="34" charset="0"/>
              </a:rPr>
              <a:t>INICIO DE TRATAMIENTO </a:t>
            </a:r>
          </a:p>
        </p:txBody>
      </p:sp>
    </p:spTree>
    <p:extLst>
      <p:ext uri="{BB962C8B-B14F-4D97-AF65-F5344CB8AC3E}">
        <p14:creationId xmlns:p14="http://schemas.microsoft.com/office/powerpoint/2010/main" val="32778114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417425" y="366157"/>
            <a:ext cx="8484527" cy="1026847"/>
          </a:xfrm>
          <a:prstGeom prst="rect">
            <a:avLst/>
          </a:prstGeom>
        </p:spPr>
      </p:pic>
      <p:sp>
        <p:nvSpPr>
          <p:cNvPr id="4" name="Rectángulo 3"/>
          <p:cNvSpPr/>
          <p:nvPr/>
        </p:nvSpPr>
        <p:spPr>
          <a:xfrm>
            <a:off x="417426" y="1393413"/>
            <a:ext cx="3344185" cy="261610"/>
          </a:xfrm>
          <a:prstGeom prst="rect">
            <a:avLst/>
          </a:prstGeom>
        </p:spPr>
        <p:txBody>
          <a:bodyPr wrap="none">
            <a:spAutoFit/>
          </a:bodyPr>
          <a:lstStyle/>
          <a:p>
            <a:r>
              <a:rPr lang="es-PE" sz="1100" dirty="0">
                <a:solidFill>
                  <a:srgbClr val="C00000"/>
                </a:solidFill>
                <a:latin typeface="Franklin Gothic Medium Cond" panose="020B0606030402020204" pitchFamily="34" charset="0"/>
              </a:rPr>
              <a:t>SEGUNDO CICLO DE TRATAMIENTO (TA FIN DE TRATAMIENTO) </a:t>
            </a:r>
          </a:p>
        </p:txBody>
      </p:sp>
      <p:pic>
        <p:nvPicPr>
          <p:cNvPr id="5" name="Imagen 4"/>
          <p:cNvPicPr>
            <a:picLocks noChangeAspect="1"/>
          </p:cNvPicPr>
          <p:nvPr/>
        </p:nvPicPr>
        <p:blipFill>
          <a:blip r:embed="rId3"/>
          <a:stretch>
            <a:fillRect/>
          </a:stretch>
        </p:blipFill>
        <p:spPr>
          <a:xfrm>
            <a:off x="417426" y="1618288"/>
            <a:ext cx="8484527" cy="1017519"/>
          </a:xfrm>
          <a:prstGeom prst="rect">
            <a:avLst/>
          </a:prstGeom>
        </p:spPr>
      </p:pic>
      <p:sp>
        <p:nvSpPr>
          <p:cNvPr id="6" name="Rectángulo 5"/>
          <p:cNvSpPr/>
          <p:nvPr/>
        </p:nvSpPr>
        <p:spPr>
          <a:xfrm>
            <a:off x="417426" y="2594863"/>
            <a:ext cx="8484527" cy="430887"/>
          </a:xfrm>
          <a:prstGeom prst="rect">
            <a:avLst/>
          </a:prstGeom>
        </p:spPr>
        <p:txBody>
          <a:bodyPr wrap="square">
            <a:spAutoFit/>
          </a:bodyPr>
          <a:lstStyle/>
          <a:p>
            <a:pPr algn="ctr"/>
            <a:r>
              <a:rPr lang="es-PE" sz="1100" dirty="0">
                <a:solidFill>
                  <a:srgbClr val="0033CC"/>
                </a:solidFill>
                <a:latin typeface="Franklin Gothic Medium Cond" panose="020B0606030402020204" pitchFamily="34" charset="0"/>
              </a:rPr>
              <a:t>Cuando se finalice el tratamiento se registrará el total de ampollas utilizadas en el tercer campo </a:t>
            </a:r>
            <a:r>
              <a:rPr lang="es-PE" sz="1100" dirty="0" err="1">
                <a:solidFill>
                  <a:srgbClr val="0033CC"/>
                </a:solidFill>
                <a:latin typeface="Franklin Gothic Medium Cond" panose="020B0606030402020204" pitchFamily="34" charset="0"/>
              </a:rPr>
              <a:t>Lab</a:t>
            </a:r>
            <a:r>
              <a:rPr lang="es-PE" sz="1100" dirty="0">
                <a:solidFill>
                  <a:srgbClr val="0033CC"/>
                </a:solidFill>
                <a:latin typeface="Franklin Gothic Medium Cond" panose="020B0606030402020204" pitchFamily="34" charset="0"/>
              </a:rPr>
              <a:t>.</a:t>
            </a:r>
          </a:p>
          <a:p>
            <a:pPr algn="ctr"/>
            <a:r>
              <a:rPr lang="es-PE" sz="1100" dirty="0">
                <a:solidFill>
                  <a:srgbClr val="0033CC"/>
                </a:solidFill>
                <a:latin typeface="Franklin Gothic Medium Cond" panose="020B0606030402020204" pitchFamily="34" charset="0"/>
              </a:rPr>
              <a:t>Este registro está sujeto al conocimiento del mismo. </a:t>
            </a:r>
          </a:p>
        </p:txBody>
      </p:sp>
      <p:sp>
        <p:nvSpPr>
          <p:cNvPr id="7" name="Rectángulo 6"/>
          <p:cNvSpPr/>
          <p:nvPr/>
        </p:nvSpPr>
        <p:spPr>
          <a:xfrm>
            <a:off x="417425" y="2999300"/>
            <a:ext cx="8484528" cy="1107996"/>
          </a:xfrm>
          <a:prstGeom prst="rect">
            <a:avLst/>
          </a:prstGeom>
        </p:spPr>
        <p:txBody>
          <a:bodyPr wrap="square">
            <a:spAutoFit/>
          </a:bodyPr>
          <a:lstStyle/>
          <a:p>
            <a:pPr algn="just"/>
            <a:r>
              <a:rPr lang="es-PE" sz="1100" dirty="0">
                <a:solidFill>
                  <a:srgbClr val="C00000"/>
                </a:solidFill>
                <a:latin typeface="Franklin Gothic Medium Cond" panose="020B0606030402020204" pitchFamily="34" charset="0"/>
              </a:rPr>
              <a:t>ADMINISTRACIÓN DE TRATAMIENTO PARA LEISHMANIA CUTANEA </a:t>
            </a:r>
            <a:r>
              <a:rPr lang="es-PE" sz="1100" dirty="0" err="1">
                <a:solidFill>
                  <a:srgbClr val="C00000"/>
                </a:solidFill>
                <a:latin typeface="Franklin Gothic Medium Cond" panose="020B0606030402020204" pitchFamily="34" charset="0"/>
              </a:rPr>
              <a:t>ó</a:t>
            </a:r>
            <a:r>
              <a:rPr lang="es-PE" sz="1100" dirty="0">
                <a:solidFill>
                  <a:srgbClr val="C00000"/>
                </a:solidFill>
                <a:latin typeface="Franklin Gothic Medium Cond" panose="020B0606030402020204" pitchFamily="34" charset="0"/>
              </a:rPr>
              <a:t> MUCOCUTANEA, CON FALTA DE RESPUESTA A SALES ANTIMONIALES PENTAVALENTES: </a:t>
            </a:r>
          </a:p>
          <a:p>
            <a:pPr algn="just"/>
            <a:r>
              <a:rPr lang="es-PE" sz="1100" dirty="0">
                <a:latin typeface="Franklin Gothic Medium Cond" panose="020B0606030402020204" pitchFamily="34" charset="0"/>
              </a:rPr>
              <a:t>Con</a:t>
            </a:r>
            <a:r>
              <a:rPr lang="es-PE" sz="1100" dirty="0">
                <a:solidFill>
                  <a:srgbClr val="000000"/>
                </a:solidFill>
                <a:latin typeface="Franklin Gothic Medium Cond" panose="020B0606030402020204" pitchFamily="34" charset="0"/>
              </a:rPr>
              <a:t>junto de intervenciones que realiza el personal multidisciplinario capacitado, con el objetivo de garantizar el tratamiento farmacológico supervisado en personas con falta de respuesta al tratamiento con sales antimoniales. Estas intervenciones incluyen administración supervisada de tratamiento de segunda línea de 25 a 42 días.</a:t>
            </a:r>
          </a:p>
          <a:p>
            <a:pPr algn="just"/>
            <a:r>
              <a:rPr lang="es-PE" sz="1100" dirty="0">
                <a:solidFill>
                  <a:srgbClr val="000000"/>
                </a:solidFill>
                <a:latin typeface="Franklin Gothic Medium Cond" panose="020B0606030402020204" pitchFamily="34" charset="0"/>
              </a:rPr>
              <a:t>En el campo </a:t>
            </a:r>
            <a:r>
              <a:rPr lang="es-PE" sz="1100" dirty="0" err="1">
                <a:solidFill>
                  <a:srgbClr val="000000"/>
                </a:solidFill>
                <a:latin typeface="Franklin Gothic Medium Cond" panose="020B0606030402020204" pitchFamily="34" charset="0"/>
              </a:rPr>
              <a:t>Lab</a:t>
            </a:r>
            <a:r>
              <a:rPr lang="es-PE" sz="1100" dirty="0">
                <a:solidFill>
                  <a:srgbClr val="000000"/>
                </a:solidFill>
                <a:latin typeface="Franklin Gothic Medium Cond" panose="020B0606030402020204" pitchFamily="34" charset="0"/>
              </a:rPr>
              <a:t>: Registre, según corresponda</a:t>
            </a:r>
          </a:p>
          <a:p>
            <a:pPr algn="just"/>
            <a:r>
              <a:rPr lang="es-PE" sz="1100" dirty="0">
                <a:solidFill>
                  <a:srgbClr val="000000"/>
                </a:solidFill>
                <a:latin typeface="Franklin Gothic Medium Cond" panose="020B0606030402020204" pitchFamily="34" charset="0"/>
              </a:rPr>
              <a:t> En el 2º casillero el número de tratamiento 1, 2,…, TA; donde 1 indica el inicio de tratamiento y TA el fin del mismo.</a:t>
            </a:r>
          </a:p>
        </p:txBody>
      </p:sp>
      <p:sp>
        <p:nvSpPr>
          <p:cNvPr id="9" name="Rectángulo 8"/>
          <p:cNvSpPr/>
          <p:nvPr/>
        </p:nvSpPr>
        <p:spPr>
          <a:xfrm>
            <a:off x="316136" y="4086292"/>
            <a:ext cx="1465466" cy="261610"/>
          </a:xfrm>
          <a:prstGeom prst="rect">
            <a:avLst/>
          </a:prstGeom>
        </p:spPr>
        <p:txBody>
          <a:bodyPr wrap="none">
            <a:spAutoFit/>
          </a:bodyPr>
          <a:lstStyle/>
          <a:p>
            <a:pPr lvl="0" algn="just"/>
            <a:r>
              <a:rPr lang="es-PE" sz="1100" dirty="0">
                <a:solidFill>
                  <a:srgbClr val="C00000"/>
                </a:solidFill>
                <a:latin typeface="Franklin Gothic Medium Cond" panose="020B0606030402020204" pitchFamily="34" charset="0"/>
              </a:rPr>
              <a:t>INICIO DE TRATAMIENTO </a:t>
            </a:r>
          </a:p>
        </p:txBody>
      </p:sp>
      <p:pic>
        <p:nvPicPr>
          <p:cNvPr id="10" name="Imagen 9"/>
          <p:cNvPicPr>
            <a:picLocks noChangeAspect="1"/>
          </p:cNvPicPr>
          <p:nvPr/>
        </p:nvPicPr>
        <p:blipFill>
          <a:blip r:embed="rId4"/>
          <a:stretch>
            <a:fillRect/>
          </a:stretch>
        </p:blipFill>
        <p:spPr>
          <a:xfrm>
            <a:off x="257146" y="4308699"/>
            <a:ext cx="8591019" cy="1044113"/>
          </a:xfrm>
          <a:prstGeom prst="rect">
            <a:avLst/>
          </a:prstGeom>
        </p:spPr>
      </p:pic>
      <p:sp>
        <p:nvSpPr>
          <p:cNvPr id="11" name="Rectángulo 10"/>
          <p:cNvSpPr/>
          <p:nvPr/>
        </p:nvSpPr>
        <p:spPr>
          <a:xfrm>
            <a:off x="369035" y="5353402"/>
            <a:ext cx="1277914" cy="261610"/>
          </a:xfrm>
          <a:prstGeom prst="rect">
            <a:avLst/>
          </a:prstGeom>
        </p:spPr>
        <p:txBody>
          <a:bodyPr wrap="none">
            <a:spAutoFit/>
          </a:bodyPr>
          <a:lstStyle/>
          <a:p>
            <a:r>
              <a:rPr lang="es-PE" sz="1100" dirty="0">
                <a:solidFill>
                  <a:srgbClr val="C00000"/>
                </a:solidFill>
                <a:latin typeface="Franklin Gothic Medium Cond" panose="020B0606030402020204" pitchFamily="34" charset="0"/>
              </a:rPr>
              <a:t>FIN DE TRATAMIENTO</a:t>
            </a:r>
          </a:p>
        </p:txBody>
      </p:sp>
      <p:pic>
        <p:nvPicPr>
          <p:cNvPr id="12" name="Imagen 11"/>
          <p:cNvPicPr>
            <a:picLocks noChangeAspect="1"/>
          </p:cNvPicPr>
          <p:nvPr/>
        </p:nvPicPr>
        <p:blipFill>
          <a:blip r:embed="rId5"/>
          <a:stretch>
            <a:fillRect/>
          </a:stretch>
        </p:blipFill>
        <p:spPr>
          <a:xfrm>
            <a:off x="257146" y="5593743"/>
            <a:ext cx="8591019" cy="1032015"/>
          </a:xfrm>
          <a:prstGeom prst="rect">
            <a:avLst/>
          </a:prstGeom>
        </p:spPr>
      </p:pic>
    </p:spTree>
    <p:extLst>
      <p:ext uri="{BB962C8B-B14F-4D97-AF65-F5344CB8AC3E}">
        <p14:creationId xmlns:p14="http://schemas.microsoft.com/office/powerpoint/2010/main" val="1253100060"/>
      </p:ext>
    </p:extLst>
  </p:cSld>
  <p:clrMapOvr>
    <a:masterClrMapping/>
  </p:clrMapOvr>
</p:sld>
</file>

<file path=ppt/theme/theme1.xml><?xml version="1.0" encoding="utf-8"?>
<a:theme xmlns:a="http://schemas.openxmlformats.org/drawingml/2006/main" name="Tema1">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ema1" id="{3566C58A-686D-4254-A6BA-F922309840CC}" vid="{AA862DB3-FBB5-4569-9036-B20F39D664F5}"/>
    </a:ext>
  </a:extLst>
</a:theme>
</file>

<file path=docProps/app.xml><?xml version="1.0" encoding="utf-8"?>
<Properties xmlns="http://schemas.openxmlformats.org/officeDocument/2006/extended-properties" xmlns:vt="http://schemas.openxmlformats.org/officeDocument/2006/docPropsVTypes">
  <Template>Tema1</Template>
  <TotalTime>398</TotalTime>
  <Words>1823</Words>
  <Application>Microsoft Office PowerPoint</Application>
  <PresentationFormat>Presentación en pantalla (4:3)</PresentationFormat>
  <Paragraphs>149</Paragraphs>
  <Slides>11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11</vt:i4>
      </vt:variant>
    </vt:vector>
  </HeadingPairs>
  <TitlesOfParts>
    <vt:vector size="14" baseType="lpstr">
      <vt:lpstr>Arial</vt:lpstr>
      <vt:lpstr>Franklin Gothic Medium Cond</vt:lpstr>
      <vt:lpstr>Tema1</vt:lpstr>
      <vt:lpstr>Presentación de PowerPoint</vt:lpstr>
      <vt:lpstr>LEISHMANIASIS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Heidy Susan</dc:creator>
  <cp:lastModifiedBy>WILMER</cp:lastModifiedBy>
  <cp:revision>43</cp:revision>
  <dcterms:created xsi:type="dcterms:W3CDTF">2016-07-24T12:11:00Z</dcterms:created>
  <dcterms:modified xsi:type="dcterms:W3CDTF">2020-11-28T03:38:36Z</dcterms:modified>
</cp:coreProperties>
</file>