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1" r:id="rId5"/>
    <p:sldId id="260" r:id="rId6"/>
    <p:sldId id="261" r:id="rId7"/>
    <p:sldId id="262" r:id="rId8"/>
    <p:sldId id="264" r:id="rId9"/>
    <p:sldId id="265" r:id="rId10"/>
    <p:sldId id="270" r:id="rId11"/>
    <p:sldId id="272" r:id="rId12"/>
    <p:sldId id="273" r:id="rId13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6437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2144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3424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404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512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6836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570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0471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2503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3960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PE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430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P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7327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4572000" y="181003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2800" dirty="0">
                <a:solidFill>
                  <a:srgbClr val="FFC000"/>
                </a:solidFill>
                <a:latin typeface="Arial Black" panose="020B0A04020102020204" pitchFamily="34" charset="0"/>
              </a:rPr>
              <a:t>REGISTRO Y CODIFICACIÓN DE LA ATENCIÓN EN</a:t>
            </a:r>
          </a:p>
          <a:p>
            <a:r>
              <a:rPr lang="es-PE" sz="2800" dirty="0">
                <a:solidFill>
                  <a:srgbClr val="FFC000"/>
                </a:solidFill>
                <a:latin typeface="Arial Black" panose="020B0A04020102020204" pitchFamily="34" charset="0"/>
              </a:rPr>
              <a:t>LA CONSULTA EXTERNA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95089" y="5226979"/>
            <a:ext cx="575382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dirty="0">
                <a:latin typeface="Franklin Gothic Medium Cond" panose="020B0606030402020204" pitchFamily="34" charset="0"/>
              </a:rPr>
              <a:t>ENFERMEDADES</a:t>
            </a:r>
          </a:p>
          <a:p>
            <a:r>
              <a:rPr lang="es-PE" sz="2800" dirty="0">
                <a:latin typeface="Franklin Gothic Medium Cond" panose="020B0606030402020204" pitchFamily="34" charset="0"/>
              </a:rPr>
              <a:t>METAXÉNICAS Y OTRAS TRANSMITIDAS POR VECTORES - MALARIA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358996" y="6340415"/>
            <a:ext cx="785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b="1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704984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052E53D-3716-42BE-A741-40E75430C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08" y="310063"/>
            <a:ext cx="8436635" cy="95850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657E614-51BC-4188-88FB-6E2F35046C5B}"/>
              </a:ext>
            </a:extLst>
          </p:cNvPr>
          <p:cNvSpPr txBox="1"/>
          <p:nvPr/>
        </p:nvSpPr>
        <p:spPr>
          <a:xfrm>
            <a:off x="345057" y="1268571"/>
            <a:ext cx="843663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ADMINISTRACIÓN DE TRATAMIENTO PARA MALARIA FALCIPARUM:</a:t>
            </a:r>
            <a:r>
              <a:rPr lang="es-ES" sz="1100" dirty="0">
                <a:latin typeface="Franklin Gothic Medium Cond" panose="020B0606030402020204" pitchFamily="34" charset="0"/>
              </a:rPr>
              <a:t> Se administran por 3 días.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En el campo </a:t>
            </a:r>
            <a:r>
              <a:rPr lang="es-ES" sz="1100" dirty="0" err="1">
                <a:latin typeface="Franklin Gothic Medium Cond" panose="020B0606030402020204" pitchFamily="34" charset="0"/>
              </a:rPr>
              <a:t>Lab</a:t>
            </a:r>
            <a:r>
              <a:rPr lang="es-ES" sz="1100" dirty="0">
                <a:latin typeface="Franklin Gothic Medium Cond" panose="020B0606030402020204" pitchFamily="34" charset="0"/>
              </a:rPr>
              <a:t> registre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 En el 2º casillero el número de tratamiento 1, 2 o TA, según corresponda; donde 1 indica el inicio de tratamiento TA (3º administración de tratamiento) el fin del mismo. </a:t>
            </a:r>
            <a:endParaRPr lang="es-PE" sz="1100" dirty="0">
              <a:latin typeface="Franklin Gothic Medium Cond" panose="020B06060304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5F5D18A-C27F-4F43-9642-730C5E2F11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057" y="2012134"/>
            <a:ext cx="8453886" cy="95850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11FC089-096A-4D70-9249-572AFBF6D0A8}"/>
              </a:ext>
            </a:extLst>
          </p:cNvPr>
          <p:cNvSpPr txBox="1"/>
          <p:nvPr/>
        </p:nvSpPr>
        <p:spPr>
          <a:xfrm>
            <a:off x="345057" y="2969796"/>
            <a:ext cx="841938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ADMINISTRACIÓN DE TRATAMIENTO OTROS TIPOS DE MALARIA: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En el campo </a:t>
            </a:r>
            <a:r>
              <a:rPr lang="es-ES" sz="1100" dirty="0" err="1">
                <a:latin typeface="Franklin Gothic Medium Cond" panose="020B0606030402020204" pitchFamily="34" charset="0"/>
              </a:rPr>
              <a:t>Lab</a:t>
            </a:r>
            <a:r>
              <a:rPr lang="es-ES" sz="1100" dirty="0">
                <a:latin typeface="Franklin Gothic Medium Cond" panose="020B0606030402020204" pitchFamily="34" charset="0"/>
              </a:rPr>
              <a:t> registre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 En el 2º casillero el número de tratamiento 1, 2,… según corresponda; donde 1 indica el inicio de tratamiento y TA fin del mismo </a:t>
            </a:r>
            <a:endParaRPr lang="es-PE" sz="1100" dirty="0">
              <a:latin typeface="Franklin Gothic Medium Cond" panose="020B06060304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9CB384B-BEDE-4119-B93D-D3B89E8642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057" y="3543236"/>
            <a:ext cx="8453886" cy="95850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045CEA6-1530-4271-BFBA-C531C29C2CBC}"/>
              </a:ext>
            </a:extLst>
          </p:cNvPr>
          <p:cNvSpPr txBox="1"/>
          <p:nvPr/>
        </p:nvSpPr>
        <p:spPr>
          <a:xfrm>
            <a:off x="345056" y="4501744"/>
            <a:ext cx="841938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RECIDIVA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Se considera como recidiva a la persistencia o aparición de síntomas clínicos de malaria y/o hallazgos parasitológicos en un paciente, por falla terapéutica al tratamiento, antes de 28 días de habérsele administrado tratamiento completo y supervisado. Estos pacientes se registrarán como reingreso al servicio para retratamiento antimalárico, no se notificarán como casos nuevos en la vigilancia epidemiológica y el informe operacional mensual. </a:t>
            </a:r>
            <a:endParaRPr lang="es-PE" sz="1100" dirty="0">
              <a:latin typeface="Franklin Gothic Medium Cond" panose="020B0606030402020204" pitchFamily="34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0F521A26-F7B2-4547-B60B-0849AF7359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055" y="5244461"/>
            <a:ext cx="8453886" cy="95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244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9B31486-80D2-4CBF-91D6-410F859D477E}"/>
              </a:ext>
            </a:extLst>
          </p:cNvPr>
          <p:cNvSpPr txBox="1"/>
          <p:nvPr/>
        </p:nvSpPr>
        <p:spPr>
          <a:xfrm>
            <a:off x="396815" y="253395"/>
            <a:ext cx="835037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RECAÍDA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Se considera como recaída por </a:t>
            </a:r>
            <a:r>
              <a:rPr lang="es-ES" sz="1100" dirty="0" err="1">
                <a:latin typeface="Franklin Gothic Medium Cond" panose="020B0606030402020204" pitchFamily="34" charset="0"/>
              </a:rPr>
              <a:t>Plasmodium</a:t>
            </a:r>
            <a:r>
              <a:rPr lang="es-ES" sz="1100" dirty="0">
                <a:latin typeface="Franklin Gothic Medium Cond" panose="020B0606030402020204" pitchFamily="34" charset="0"/>
              </a:rPr>
              <a:t> </a:t>
            </a:r>
            <a:r>
              <a:rPr lang="es-ES" sz="1100" dirty="0" err="1">
                <a:latin typeface="Franklin Gothic Medium Cond" panose="020B0606030402020204" pitchFamily="34" charset="0"/>
              </a:rPr>
              <a:t>vivax</a:t>
            </a:r>
            <a:r>
              <a:rPr lang="es-ES" sz="1100" dirty="0">
                <a:latin typeface="Franklin Gothic Medium Cond" panose="020B0606030402020204" pitchFamily="34" charset="0"/>
              </a:rPr>
              <a:t> al hallazgo parasitológico de </a:t>
            </a:r>
            <a:r>
              <a:rPr lang="es-ES" sz="1100" dirty="0" err="1">
                <a:latin typeface="Franklin Gothic Medium Cond" panose="020B0606030402020204" pitchFamily="34" charset="0"/>
              </a:rPr>
              <a:t>Plasmodium</a:t>
            </a:r>
            <a:r>
              <a:rPr lang="es-ES" sz="1100" dirty="0">
                <a:latin typeface="Franklin Gothic Medium Cond" panose="020B0606030402020204" pitchFamily="34" charset="0"/>
              </a:rPr>
              <a:t>. </a:t>
            </a:r>
            <a:r>
              <a:rPr lang="es-ES" sz="1100" dirty="0" err="1">
                <a:latin typeface="Franklin Gothic Medium Cond" panose="020B0606030402020204" pitchFamily="34" charset="0"/>
              </a:rPr>
              <a:t>vivax</a:t>
            </a:r>
            <a:r>
              <a:rPr lang="es-ES" sz="1100" dirty="0">
                <a:latin typeface="Franklin Gothic Medium Cond" panose="020B0606030402020204" pitchFamily="34" charset="0"/>
              </a:rPr>
              <a:t> en un individuo después de semanas o meses luego de haber culminado el tratamiento antimalárico y de haber obtenido categoría de egreso como curado en el estudio de cohorte de tratamiento, el cual se debe a la persistencia de formas parasitológicas intrahepáticas “</a:t>
            </a:r>
            <a:r>
              <a:rPr lang="es-ES" sz="1100" dirty="0" err="1">
                <a:latin typeface="Franklin Gothic Medium Cond" panose="020B0606030402020204" pitchFamily="34" charset="0"/>
              </a:rPr>
              <a:t>hipnozoitos</a:t>
            </a:r>
            <a:r>
              <a:rPr lang="es-ES" sz="1100" dirty="0">
                <a:latin typeface="Franklin Gothic Medium Cond" panose="020B0606030402020204" pitchFamily="34" charset="0"/>
              </a:rPr>
              <a:t>” </a:t>
            </a:r>
            <a:endParaRPr lang="es-PE" sz="1100" dirty="0">
              <a:latin typeface="Franklin Gothic Medium Cond" panose="020B06060304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938E03F-DB18-4688-9A5C-75F96E1A7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815" y="1022836"/>
            <a:ext cx="8350370" cy="95850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0337588-14F4-4193-9540-366532531B90}"/>
              </a:ext>
            </a:extLst>
          </p:cNvPr>
          <p:cNvSpPr txBox="1"/>
          <p:nvPr/>
        </p:nvSpPr>
        <p:spPr>
          <a:xfrm>
            <a:off x="319178" y="1981344"/>
            <a:ext cx="835037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REACCIÓN ADVERSA A MEDICAMENTOS ANTIMALÁRICOS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En el ítem: Diagnóstico motivo de consulta y/o actividad de salud anote: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 En el 1º casillero síntoma principal de la reacción adversa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 En el 2° casillero la reacción adversa </a:t>
            </a:r>
            <a:endParaRPr lang="es-PE" sz="1100" dirty="0">
              <a:latin typeface="Franklin Gothic Medium Cond" panose="020B06060304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9C4647-721C-4703-8B68-9DB6900E53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814" y="2708215"/>
            <a:ext cx="8350371" cy="95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72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69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PE" sz="2800">
                <a:solidFill>
                  <a:srgbClr val="C00000"/>
                </a:solidFill>
                <a:latin typeface="Franklin Gothic Medium Cond" panose="020B0606030402020204" pitchFamily="34" charset="0"/>
              </a:rPr>
              <a:t>MALARIA</a:t>
            </a:r>
            <a:endParaRPr lang="es-PE" sz="2800" dirty="0">
              <a:solidFill>
                <a:srgbClr val="C000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38163">
              <a:buFontTx/>
              <a:buNone/>
            </a:pPr>
            <a:r>
              <a:rPr lang="es-ES" sz="1200">
                <a:solidFill>
                  <a:srgbClr val="C00000"/>
                </a:solidFill>
                <a:latin typeface="Franklin Gothic Medium Cond" panose="020B0606030402020204" pitchFamily="34" charset="0"/>
              </a:rPr>
              <a:t>Código 	Diagnóstico / Actividad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R509   	Caso sospechoso de Malaria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B509   	Malaria por Falciparum sin otra especificación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B519   	Malaria por P. Vivax sin complicaciones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B529   	Malaria por P. Malarie sin complicaciones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B54X   	Malaria Mixta (Paludismo [Malaria] no especificado)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B518   	Malaria Vivax Grave (Paludismo debido a Vivax con otras 	complicaciones)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B508   	Malaria Falciparum Grave (Otro Paludismo Grave)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U2142 	Toma de muestra diagnóstico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U2143 	Toma de muestra control</a:t>
            </a:r>
          </a:p>
          <a:p>
            <a:pPr marL="0" indent="0">
              <a:buFontTx/>
              <a:buNone/>
            </a:pPr>
            <a:endParaRPr lang="es-PE" sz="1200" dirty="0">
              <a:latin typeface="Franklin Gothic Medium Cond" panose="020B0606030402020204" pitchFamily="34" charset="0"/>
            </a:endParaRPr>
          </a:p>
        </p:txBody>
      </p:sp>
      <p:sp>
        <p:nvSpPr>
          <p:cNvPr id="4" name="Marcador de contenido 3"/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38163">
              <a:buFontTx/>
              <a:buNone/>
            </a:pPr>
            <a:r>
              <a:rPr lang="es-ES" sz="1200">
                <a:solidFill>
                  <a:srgbClr val="C00000"/>
                </a:solidFill>
                <a:latin typeface="Franklin Gothic Medium Cond" panose="020B0606030402020204" pitchFamily="34" charset="0"/>
              </a:rPr>
              <a:t>Código	 Diagnóstico / Actividad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C00000"/>
                </a:solidFill>
                <a:latin typeface="Franklin Gothic Medium Cond" panose="020B0606030402020204" pitchFamily="34" charset="0"/>
              </a:rPr>
              <a:t> </a:t>
            </a: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U263   	Evaluación y Entrega de Resultados control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U2630 	Evaluación y Entrega de Resultados diagnóstico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U157   	Colateral Censado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U212   	Colateral Examinado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U310   	Administración de Tratamiento Supervisado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U3111 	Administración de Tratamiento Supervisado 1ra. Línea / 	Fase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U3112 	Administración de Tratamiento Supervisado 2da. Línea / 	Fase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U326   	Recaída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U327   	Recidiva</a:t>
            </a:r>
          </a:p>
          <a:p>
            <a:pPr marL="0" indent="0" defTabSz="538163">
              <a:buFontTx/>
              <a:buNone/>
            </a:pPr>
            <a:r>
              <a:rPr lang="es-ES" sz="1200">
                <a:solidFill>
                  <a:srgbClr val="000000"/>
                </a:solidFill>
                <a:latin typeface="Franklin Gothic Medium Cond" panose="020B0606030402020204" pitchFamily="34" charset="0"/>
              </a:rPr>
              <a:t>Y412   	Reacción adversa a medicamento antimalárico</a:t>
            </a:r>
            <a:endParaRPr lang="es-ES" sz="1200">
              <a:latin typeface="Franklin Gothic Medium Cond" panose="020B0606030402020204" pitchFamily="34" charset="0"/>
            </a:endParaRPr>
          </a:p>
          <a:p>
            <a:pPr marL="0" indent="0">
              <a:buFontTx/>
              <a:buNone/>
            </a:pPr>
            <a:endParaRPr lang="es-PE" sz="12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657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0747" y="390834"/>
            <a:ext cx="8413267" cy="2852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 FEBRIL (CASO SOSPECHOSO). 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- Es toda persona que refiere o presenta fiebre (&gt; 37.5 °C de temperatura axilar) durante los  últimos 15 días y con antecedente de residencia, procedencia o exposición a una zona de transmisión de malaria. Esta es una definición para fines operativos, para la detección e investigación de los casos de malaria en el nivel local y no para la notificación.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CASO PROBABLE DE MALARIA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. - Es todo febril (sospechoso) que presenta, además, escalofríos, cefalea y malestar general.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CASO CONFIRMADO DE MALARIA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. - Es toda persona o caso probable de malaria con hallazgo del parásito (P.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Vivax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, P.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Falciparum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, P.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Malariae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o P. Ovale) en un examen de gota gruesa, frotis, prueba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inmunocromatografica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o PCR.</a:t>
            </a: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FEBRIL (CASO SOSPECHOSO)</a:t>
            </a:r>
            <a:r>
              <a:rPr lang="es-PE" sz="11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Para el ítem: Diagnóstico motivo de consulta y/o actividad de salud anote: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casillero: Caso sospechoso de malaria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casillero: Toma de muestra diagnóstico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ítem,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anote: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1 casillero 1 : Registre MLR para Caso sospechoso de Malaria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1 casillero 2 : Registre el tipo de examen: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GG = Gota Gruesa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PDR = Prueba de Diagnóstico Rápido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100" kern="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CASO SOSPECHOSO DE MALARIA Y TOMA DE MUESTRA CON GOTA GRUESA </a:t>
            </a:r>
            <a:endParaRPr lang="es-PE" sz="1100" dirty="0">
              <a:solidFill>
                <a:srgbClr val="C000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9986" y="4133905"/>
            <a:ext cx="81650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2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CASO </a:t>
            </a:r>
            <a:r>
              <a:rPr kumimoji="0" lang="es-PE" sz="11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SOSPECHOSO</a:t>
            </a:r>
            <a:r>
              <a:rPr kumimoji="0" lang="es-PE" sz="12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DE MALARIA Y TOMA DE MUESTRA CON PRUEBA DE DIAGNÓSTICO RÁPIDO 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BC452F9A-3752-4933-BCC2-EDCAAFFED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47" y="4360396"/>
            <a:ext cx="8413268" cy="98395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10664BC-7090-4D28-AB35-AB1046FEC3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746" y="3169951"/>
            <a:ext cx="8413267" cy="983955"/>
          </a:xfrm>
          <a:prstGeom prst="rect">
            <a:avLst/>
          </a:prstGeom>
        </p:spPr>
      </p:pic>
      <p:sp>
        <p:nvSpPr>
          <p:cNvPr id="11" name="12 Rectángulo">
            <a:extLst>
              <a:ext uri="{FF2B5EF4-FFF2-40B4-BE49-F238E27FC236}">
                <a16:creationId xmlns:a16="http://schemas.microsoft.com/office/drawing/2014/main" id="{182E9D49-E599-410E-AC34-EADB5652CA7D}"/>
              </a:ext>
            </a:extLst>
          </p:cNvPr>
          <p:cNvSpPr/>
          <p:nvPr/>
        </p:nvSpPr>
        <p:spPr>
          <a:xfrm>
            <a:off x="337429" y="5336547"/>
            <a:ext cx="840658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TOMA DE MUESTRA EN PACIENTE GESTANTE O PUERPERA</a:t>
            </a:r>
          </a:p>
          <a:p>
            <a:pPr>
              <a:defRPr/>
            </a:pPr>
            <a:r>
              <a:rPr kumimoji="0" lang="es-PE" sz="110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En el ítem: </a:t>
            </a:r>
            <a:r>
              <a:rPr kumimoji="0" lang="es-PE" sz="1100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Lab</a:t>
            </a:r>
            <a:r>
              <a:rPr kumimoji="0" lang="es-PE" sz="110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anote:   </a:t>
            </a:r>
          </a:p>
          <a:p>
            <a:pPr>
              <a:defRPr/>
            </a:pPr>
            <a:r>
              <a:rPr kumimoji="0" lang="es-PE" sz="110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 En el </a:t>
            </a:r>
            <a:r>
              <a:rPr kumimoji="0" lang="es-PE" sz="1100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Lab</a:t>
            </a:r>
            <a:r>
              <a:rPr kumimoji="0" lang="es-PE" sz="110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1 casillero 1 la sigla MLR </a:t>
            </a:r>
          </a:p>
          <a:p>
            <a:pPr>
              <a:defRPr/>
            </a:pPr>
            <a:r>
              <a:rPr kumimoji="0" lang="es-PE" sz="110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 En </a:t>
            </a:r>
            <a:r>
              <a:rPr kumimoji="0" lang="es-PE" sz="1100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Lab</a:t>
            </a:r>
            <a:r>
              <a:rPr kumimoji="0" lang="es-PE" sz="110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1 casillero 2 el tipo de examen:  GG = Gota Gruesa, PDR = Prueba de Diagnóstico Rápido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 En el </a:t>
            </a:r>
            <a:r>
              <a:rPr kumimoji="0" lang="es-PE" sz="1100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Lab</a:t>
            </a:r>
            <a:r>
              <a:rPr kumimoji="0" lang="es-PE" sz="110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2 casillero </a:t>
            </a:r>
            <a:r>
              <a:rPr lang="es-PE" sz="1100" kern="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2 </a:t>
            </a:r>
            <a:r>
              <a:rPr kumimoji="0" lang="es-PE" sz="110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la condición:  G = Gestante , P = Puérpera </a:t>
            </a:r>
          </a:p>
        </p:txBody>
      </p:sp>
    </p:spTree>
    <p:extLst>
      <p:ext uri="{BB962C8B-B14F-4D97-AF65-F5344CB8AC3E}">
        <p14:creationId xmlns:p14="http://schemas.microsoft.com/office/powerpoint/2010/main" val="391570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72E95F5-6A37-4911-A6C4-80484057A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64" y="219697"/>
            <a:ext cx="8329945" cy="98395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D9CE73A-927F-4539-868A-4CE5BA4E5A3D}"/>
              </a:ext>
            </a:extLst>
          </p:cNvPr>
          <p:cNvSpPr/>
          <p:nvPr/>
        </p:nvSpPr>
        <p:spPr>
          <a:xfrm>
            <a:off x="406437" y="1187077"/>
            <a:ext cx="832994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FF0000"/>
                </a:solidFill>
                <a:latin typeface="Franklin Gothic Medium Cond" panose="020B0606030402020204" pitchFamily="34" charset="0"/>
                <a:cs typeface="Arial" panose="020B0604020202020204" pitchFamily="34" charset="0"/>
              </a:rPr>
              <a:t>CASOS PROBABLES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Para el ítem: Diagnóstico motivo de consulta y/o actividad de salud anote: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 En el 1º casillero: Diagnóstico de Malaria presuntivo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 En el 2º casillero: Toma de muestra diagnóstico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En el ítem,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 anote: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 En el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 1  casillero 1 : Deje en blanco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 En el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 1 casillero 2 : Registre el tipo de examen:      o GG=Gota Gruesa	o PDR=Prueba Diagnóstico Rápido </a:t>
            </a:r>
            <a:endParaRPr lang="es-PE" sz="1100" dirty="0">
              <a:solidFill>
                <a:prstClr val="black"/>
              </a:solidFill>
              <a:latin typeface="Franklin Gothic Medium Cond" panose="020B0606030402020204" pitchFamily="34" charset="0"/>
              <a:cs typeface="Arial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840FB20-9A67-43C0-984E-CA295476596F}"/>
              </a:ext>
            </a:extLst>
          </p:cNvPr>
          <p:cNvSpPr/>
          <p:nvPr/>
        </p:nvSpPr>
        <p:spPr>
          <a:xfrm>
            <a:off x="406437" y="2392080"/>
            <a:ext cx="398559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CASO PROBABLE DE MALARIA Y TOMA DE MUESTRA CON GOTA GRUESA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1AC6CD6-C070-4FB7-A7FB-8A86DADC87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36" y="2635096"/>
            <a:ext cx="8329945" cy="983955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39DE60F5-5C80-402F-B2DD-03D039A34583}"/>
              </a:ext>
            </a:extLst>
          </p:cNvPr>
          <p:cNvSpPr txBox="1"/>
          <p:nvPr/>
        </p:nvSpPr>
        <p:spPr>
          <a:xfrm>
            <a:off x="406434" y="3606624"/>
            <a:ext cx="838194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CASO PROBABLE DE MALARIA Y TOMA DE MUESTRA CON PRUEBA DE DIAGNÓSTICO RÁPIDO </a:t>
            </a:r>
            <a:endParaRPr lang="es-PE" sz="1100" dirty="0">
              <a:solidFill>
                <a:srgbClr val="C00000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D81604A4-121D-4AB8-92CF-2CB06DC91A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434" y="3826762"/>
            <a:ext cx="8329945" cy="983955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F25DE283-51D7-49AD-A29E-5F382D26ECA1}"/>
              </a:ext>
            </a:extLst>
          </p:cNvPr>
          <p:cNvSpPr txBox="1"/>
          <p:nvPr/>
        </p:nvSpPr>
        <p:spPr>
          <a:xfrm>
            <a:off x="406436" y="4776453"/>
            <a:ext cx="832994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solidFill>
                  <a:srgbClr val="0000CC"/>
                </a:solidFill>
                <a:latin typeface="Franklin Gothic Medium Cond" panose="020B0606030402020204" pitchFamily="34" charset="0"/>
              </a:rPr>
              <a:t>El registro de Administración de Tratamiento en los Casos sospechosos de Malaria o Casos Probables de Malaria está sujeta a evaluación clínica del personal de salud que atiende el caso. </a:t>
            </a:r>
          </a:p>
          <a:p>
            <a:r>
              <a:rPr lang="es-ES" sz="1100" dirty="0">
                <a:solidFill>
                  <a:srgbClr val="0000CC"/>
                </a:solidFill>
                <a:latin typeface="Franklin Gothic Medium Cond" panose="020B0606030402020204" pitchFamily="34" charset="0"/>
              </a:rPr>
              <a:t>Si la identificación de febriles o casos probables se realiza fuera del establecimiento de salud, entonces registramos la visita domiciliaria (99342). </a:t>
            </a:r>
            <a:endParaRPr lang="es-PE" sz="1100" dirty="0">
              <a:solidFill>
                <a:srgbClr val="0000CC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DEA29D7-A64A-4601-BFC1-E69F95E7E183}"/>
              </a:ext>
            </a:extLst>
          </p:cNvPr>
          <p:cNvSpPr txBox="1"/>
          <p:nvPr/>
        </p:nvSpPr>
        <p:spPr>
          <a:xfrm>
            <a:off x="369139" y="5321441"/>
            <a:ext cx="836406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panose="020B0604020202020204" pitchFamily="34" charset="0"/>
              </a:rPr>
              <a:t>CASO CONFIRMADO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charset="0"/>
              </a:rPr>
              <a:t>Para el ítem: Diagnóstico motivo de consulta y/o actividad de salud anote: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charset="0"/>
              </a:rPr>
              <a:t> En el 1º casillero: Diagnóstico de Malaria confirmado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charset="0"/>
              </a:rPr>
              <a:t> En el 2º casillero: Evaluación y Entrega de resultados diagnóstico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charset="0"/>
              </a:rPr>
              <a:t> En el 3º casillero: Administración de Tratamiento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charset="0"/>
              </a:rPr>
              <a:t> En el 4º casillero: Si el resultado es positivo, Colaterales Censados  </a:t>
            </a:r>
          </a:p>
        </p:txBody>
      </p:sp>
    </p:spTree>
    <p:extLst>
      <p:ext uri="{BB962C8B-B14F-4D97-AF65-F5344CB8AC3E}">
        <p14:creationId xmlns:p14="http://schemas.microsoft.com/office/powerpoint/2010/main" val="74857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56347" y="451552"/>
            <a:ext cx="8431306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charset="0"/>
              </a:rPr>
              <a:t>En el ítem, </a:t>
            </a:r>
            <a:r>
              <a:rPr kumimoji="0" lang="es-P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charset="0"/>
              </a:rPr>
              <a:t>Lab</a:t>
            </a:r>
            <a:r>
              <a:rPr kumimoji="0" lang="es-P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charset="0"/>
              </a:rPr>
              <a:t> anote: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charset="0"/>
              </a:rPr>
              <a:t> En el </a:t>
            </a:r>
            <a:r>
              <a:rPr kumimoji="0" lang="es-P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charset="0"/>
              </a:rPr>
              <a:t>Lab</a:t>
            </a:r>
            <a:r>
              <a:rPr kumimoji="0" lang="es-P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 charset="0"/>
              </a:rPr>
              <a:t> 1 casillero 1 : Registre el resultado del examen:   o RP=Resultado Positivo 	o RN=Resultado Negativo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 En el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Lab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 1 casillero 2 : Registre el tipo de examen:     o GG=Gota Gruesa	o PDR=Prueba Diagnóstico Rápido.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 En el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Lab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 1 casillero 3 : Registre el número de tratamiento donde 1 es inicio y TA fin de tratamiento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 En el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Lab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 1 casillero 4 : Registre el número de Colaterales Censados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 En el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Lab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 1  casillero 5 : Coloque la “A” para indicar que es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Autoctono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  <a:cs typeface="Arial" charset="0"/>
              </a:rPr>
              <a:t>, “I” cuando es Importado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sz="1100" kern="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CASO CONFIRMADO DE MALARIA CON EXAMEN DE GOTA GRUESA POSITIVO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0065EEE-3EC2-4023-9DDA-E19F0E10A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45" y="3337836"/>
            <a:ext cx="2109399" cy="32921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1CB937B-99BA-4632-91C7-65F05FC8A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44" y="3592915"/>
            <a:ext cx="8431306" cy="98395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79E9D0F7-B8C0-45F2-B6A6-19F4567E0AD3}"/>
              </a:ext>
            </a:extLst>
          </p:cNvPr>
          <p:cNvSpPr/>
          <p:nvPr/>
        </p:nvSpPr>
        <p:spPr>
          <a:xfrm>
            <a:off x="335468" y="4568347"/>
            <a:ext cx="418576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CASO CONFIRMADO DE MALARIA CON EXAMEN PRUEBA DX RAPIDO POSITIVO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9A714C23-D08C-4274-865F-CED2A87B61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226" y="1796415"/>
            <a:ext cx="8431306" cy="1594686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98A18963-599C-4634-B9EA-5BA22BAA7A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344" y="4786827"/>
            <a:ext cx="8452188" cy="159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25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251454" y="340127"/>
            <a:ext cx="22493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EXAMEN PRUEBA DX RAPIDO NEGATIVO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30592" y="1565151"/>
            <a:ext cx="846171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0033CC"/>
                </a:solidFill>
                <a:latin typeface="Franklin Gothic Medium Cond" panose="020B0606030402020204" pitchFamily="34" charset="0"/>
              </a:rPr>
              <a:t>El registro de Administración de Tratamiento en los resultados negativos está sujeta a evaluación clínica del personal de salud que atiende el caso.</a:t>
            </a:r>
          </a:p>
          <a:p>
            <a:r>
              <a:rPr lang="es-PE" sz="1100" dirty="0">
                <a:solidFill>
                  <a:srgbClr val="0033CC"/>
                </a:solidFill>
                <a:latin typeface="Franklin Gothic Medium Cond" panose="020B0606030402020204" pitchFamily="34" charset="0"/>
              </a:rPr>
              <a:t>NOTA DE REGISTRO: Cuando se cuenta con personal médico que registra el caso confirmado y además con personal enfermero o técnico en salud que registra el tratamiento. 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7D66BF-81E4-4360-BA3B-06E88931A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958" y="575859"/>
            <a:ext cx="8540854" cy="983955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CD3B3BB7-18A6-4956-BBE0-CD9AB9EAA929}"/>
              </a:ext>
            </a:extLst>
          </p:cNvPr>
          <p:cNvSpPr/>
          <p:nvPr/>
        </p:nvSpPr>
        <p:spPr>
          <a:xfrm>
            <a:off x="304275" y="2105288"/>
            <a:ext cx="28504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PERSONAL MÉDICO REGISTRA CASO CONFIRMADO </a:t>
            </a:r>
            <a:endParaRPr lang="es-PE" sz="1100" dirty="0">
              <a:solidFill>
                <a:srgbClr val="C000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9E9DB41-F464-4479-81F7-1C62213DDAE4}"/>
              </a:ext>
            </a:extLst>
          </p:cNvPr>
          <p:cNvSpPr txBox="1"/>
          <p:nvPr/>
        </p:nvSpPr>
        <p:spPr>
          <a:xfrm>
            <a:off x="330592" y="3308233"/>
            <a:ext cx="79766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PERSONAL TECNICO QUE REALIZA LA ADMINISTRACIÓN DE TRATAMIENTO Y EL CENSO DE COLATERALES</a:t>
            </a:r>
            <a:endParaRPr lang="es-PE" sz="1100" dirty="0">
              <a:solidFill>
                <a:srgbClr val="C00000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3C9A94A8-6BA4-4A22-9FA4-251A312789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958" y="2345588"/>
            <a:ext cx="8540854" cy="98395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4E852BE5-4333-46A2-A350-5860F53AAD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54" y="3546238"/>
            <a:ext cx="8575358" cy="983955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7691A730-C8CE-4141-8458-3D890397ED3A}"/>
              </a:ext>
            </a:extLst>
          </p:cNvPr>
          <p:cNvSpPr/>
          <p:nvPr/>
        </p:nvSpPr>
        <p:spPr>
          <a:xfrm>
            <a:off x="251454" y="4530193"/>
            <a:ext cx="45720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CASOS CONFIRMADOS CONTROLADOS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Para el ítem: Diagnóstico motivo de consulta y/o actividad de salud anote: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casillero: Diagnóstico identificado, siempre repetido.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casillero: Toma de muestra control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En el ítem,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anote: 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casillero: en blanco por ser un solo control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casillero: Registre el tipo de examen: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GG=Gota Gruesa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PDR=Prueba Diagnóstico Rápido </a:t>
            </a:r>
          </a:p>
        </p:txBody>
      </p:sp>
    </p:spTree>
    <p:extLst>
      <p:ext uri="{BB962C8B-B14F-4D97-AF65-F5344CB8AC3E}">
        <p14:creationId xmlns:p14="http://schemas.microsoft.com/office/powerpoint/2010/main" val="1684728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1B33CB9-5957-4C67-8714-3BB498761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51" y="556125"/>
            <a:ext cx="8505646" cy="98395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F96AA34-B5E0-49D4-A6DD-59D039692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0" y="2613455"/>
            <a:ext cx="8473125" cy="975473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712C59C-0261-41F5-9152-A52224809581}"/>
              </a:ext>
            </a:extLst>
          </p:cNvPr>
          <p:cNvSpPr/>
          <p:nvPr/>
        </p:nvSpPr>
        <p:spPr>
          <a:xfrm>
            <a:off x="310551" y="1531454"/>
            <a:ext cx="84731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TOMA DE MUESTRA CONTROL MALARIA FALCIPARUM CON GOTA GRUESA AL 3º o 7º DIA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ítem,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anote: 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casillero: Registre el número de control 1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ó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2, según corresponda.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casillero: Registre el tipo de examen: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GG=Gota Gruesa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PDR=Prueba Diagnóstico Rápido </a:t>
            </a:r>
            <a:endParaRPr lang="es-PE" sz="1100" dirty="0">
              <a:latin typeface="Franklin Gothic Medium Cond" panose="020B06060304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26FDC8C-77F3-4EE0-A60E-045CD4AAC4B9}"/>
              </a:ext>
            </a:extLst>
          </p:cNvPr>
          <p:cNvSpPr/>
          <p:nvPr/>
        </p:nvSpPr>
        <p:spPr>
          <a:xfrm>
            <a:off x="310549" y="3588928"/>
            <a:ext cx="8473124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EVALUACIÓN Y ENTREGA DE RESULTADOS CONTROL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Para el ítem: Diagnóstico motivo de consulta y/o actividad de salud anote: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casillero: Diagnóstico identificado, siempre repetido. Para casos probables, diagnóstico presuntivo.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casillero: Evaluación y entrega de resultados control.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3º casillero: Recaída o Recidiva de ser un examen de control con resultado positivo.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ítem,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anote: 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casillero: Registre el resultado del examen: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o RP=Resultado Positivo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o RN=Resultado Negativo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casillero: Registre el tipo de examen: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GG=Gota Gruesa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PDR=Prueba Diagnóstico Rápido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3º casillero: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PA = Si el Paciente está de Alta, si y sólo si con resultado negativo</a:t>
            </a:r>
          </a:p>
          <a:p>
            <a:endParaRPr lang="es-PE" sz="11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856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136" y="307361"/>
            <a:ext cx="36311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  <a:ea typeface="Batang" panose="02030600000101010101" pitchFamily="18" charset="-127"/>
              </a:rPr>
              <a:t>EXAMEN CONTROL CON GOTA GRUESA NEGATIVO - MALARIA VIVAX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77136" y="1509694"/>
            <a:ext cx="8364071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CONTROL DE COLATERALES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Se considera operacionalmente que por cada caso de malaria existen cuatro colaterales. Estos colaterales deben ser censados durante la entrega del resultado y la administración de la primera dosis de tratamiento al caso de malaria para luego ser examinados. El examen clínico de los colaterales puede efectuarse en el mismo establecimiento de salud o durante la visita domiciliaria programada.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Para el ítem: Diagnóstico motivo de consulta y/o actividad de salud anote: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casillero: Diagnóstico de Malaria presuntivo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casillero: Toma de muestra diagnóstico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3º casillero: Colateral Examinado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ítem,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anote: 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casillero: Registre el tipo de examen: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GG=Gota Gruesa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PDR=Prueba Diagnóstico Rápido.</a:t>
            </a:r>
          </a:p>
          <a:p>
            <a:pPr algn="just"/>
            <a:endParaRPr lang="es-PE" sz="11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9EBC6FE-D084-4C10-8F61-623AA1599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136" y="551750"/>
            <a:ext cx="8389728" cy="97547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E3BCC01-4784-4959-B795-7F2C1DCA5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36" y="3570847"/>
            <a:ext cx="8389728" cy="95850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606A1156-C4F6-435C-9E31-DE05D447E5BD}"/>
              </a:ext>
            </a:extLst>
          </p:cNvPr>
          <p:cNvSpPr/>
          <p:nvPr/>
        </p:nvSpPr>
        <p:spPr>
          <a:xfrm>
            <a:off x="345499" y="4529355"/>
            <a:ext cx="838972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COLATERAL FEBRIL EXAMINADO CON RESULTADO POSITIVO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Para el ítem: Diagnóstico motivo de consulta y/o actividad de salud anote: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casillero: Diagnóstico identificado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casillero: Evaluación y Entrega de resultados diagnóstico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3º casillero: Administración de Tratamiento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4º casillero: Colaterales Examinado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En el ítem,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anote: 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casillero: Registre el resultado del examen: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RP=Resultado Positivo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o RN=Resultado Negativo </a:t>
            </a:r>
          </a:p>
        </p:txBody>
      </p:sp>
    </p:spTree>
    <p:extLst>
      <p:ext uri="{BB962C8B-B14F-4D97-AF65-F5344CB8AC3E}">
        <p14:creationId xmlns:p14="http://schemas.microsoft.com/office/powerpoint/2010/main" val="562735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86727" y="2906272"/>
            <a:ext cx="3454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COLATERAL FEBRIL EXAMINADO GOTA GRUESA NEGATIVO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7DC9E55-09BB-46EC-9F82-3783910FF02B}"/>
              </a:ext>
            </a:extLst>
          </p:cNvPr>
          <p:cNvSpPr txBox="1"/>
          <p:nvPr/>
        </p:nvSpPr>
        <p:spPr>
          <a:xfrm>
            <a:off x="370934" y="202082"/>
            <a:ext cx="8436635" cy="1146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 En el 2º casillero: Registre el tipo de examen: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o GG=Gota Gruesa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o PDR=Prueba Diagnóstico Rápido.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 En el 3º casillero: Registre el número de tratamiento donde 1 es inicio y TA fin de tratamiento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 En el 4º casillero: Registre A para los casos autóctonos e I para los casos importados, para identificar la procedencia del nuevo caso confirmado.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 </a:t>
            </a: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COLATERAL FEBRIL EXAMINADO GOTA GRUESA POSITIVO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5DB0B24-1C77-47CE-A423-C6888CEA8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4" y="1328353"/>
            <a:ext cx="8436635" cy="156923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19A81DD-EF21-4CEF-AD05-02CF4A65E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934" y="3140141"/>
            <a:ext cx="8436635" cy="95850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4903C5A-B18E-4F96-8715-0F5E86347896}"/>
              </a:ext>
            </a:extLst>
          </p:cNvPr>
          <p:cNvSpPr txBox="1"/>
          <p:nvPr/>
        </p:nvSpPr>
        <p:spPr>
          <a:xfrm>
            <a:off x="379560" y="4098649"/>
            <a:ext cx="840213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ADMINISTRACIÓN DE TRATAMIENTO 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El registro de esta actividad debe hacerlo el personal de salud que administra y supervisa el tratamiento. Se tienes los siguientes tratamientos: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 Administración de Tratamiento  	                        U310 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 Administración de Tratamiento de 1ra línea   U3111 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 Administración de Tratamiento de 2da. línea  U3112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Para el ítem: Diagnóstico motivo de consulta y/o actividad de salud anote: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 En el 1º casillero: El diagnóstico según el tipo de malaria   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 En el 2º casillero: Administración de Tratamiento para Malaria </a:t>
            </a:r>
            <a:r>
              <a:rPr lang="es-ES" sz="1100" dirty="0" err="1">
                <a:latin typeface="Franklin Gothic Medium Cond" panose="020B0606030402020204" pitchFamily="34" charset="0"/>
              </a:rPr>
              <a:t>Vivax</a:t>
            </a:r>
            <a:r>
              <a:rPr lang="es-ES" sz="1100" dirty="0">
                <a:latin typeface="Franklin Gothic Medium Cond" panose="020B0606030402020204" pitchFamily="34" charset="0"/>
              </a:rPr>
              <a:t>, </a:t>
            </a:r>
            <a:r>
              <a:rPr lang="es-ES" sz="1100" dirty="0" err="1">
                <a:latin typeface="Franklin Gothic Medium Cond" panose="020B0606030402020204" pitchFamily="34" charset="0"/>
              </a:rPr>
              <a:t>ó</a:t>
            </a:r>
            <a:r>
              <a:rPr lang="es-ES" sz="1100" dirty="0">
                <a:latin typeface="Franklin Gothic Medium Cond" panose="020B0606030402020204" pitchFamily="34" charset="0"/>
              </a:rPr>
              <a:t> Administración de Tratamiento de 1º </a:t>
            </a:r>
            <a:r>
              <a:rPr lang="es-ES" sz="1100" dirty="0" err="1">
                <a:latin typeface="Franklin Gothic Medium Cond" panose="020B0606030402020204" pitchFamily="34" charset="0"/>
              </a:rPr>
              <a:t>ó</a:t>
            </a:r>
            <a:r>
              <a:rPr lang="es-ES" sz="1100" dirty="0">
                <a:latin typeface="Franklin Gothic Medium Cond" panose="020B0606030402020204" pitchFamily="34" charset="0"/>
              </a:rPr>
              <a:t> 2º línea para Malaria </a:t>
            </a:r>
            <a:r>
              <a:rPr lang="es-ES" sz="1100" dirty="0" err="1">
                <a:latin typeface="Franklin Gothic Medium Cond" panose="020B0606030402020204" pitchFamily="34" charset="0"/>
              </a:rPr>
              <a:t>Falciparum</a:t>
            </a:r>
            <a:endParaRPr lang="es-ES" sz="1100" dirty="0">
              <a:latin typeface="Franklin Gothic Medium Cond" panose="020B0606030402020204" pitchFamily="34" charset="0"/>
            </a:endParaRP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 En el ítem: Tipo de diagnóstico marque 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 En el 1º casillero marque “R”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 En el 2º casillero marque “D” 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ADMINISTRACIÓN DE TRATAMIENTO PARA MALARIA VIVAX: Se administran por siete días. 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En el campo </a:t>
            </a:r>
            <a:r>
              <a:rPr lang="es-ES" sz="1100" dirty="0" err="1">
                <a:latin typeface="Franklin Gothic Medium Cond" panose="020B0606030402020204" pitchFamily="34" charset="0"/>
              </a:rPr>
              <a:t>Lab</a:t>
            </a:r>
            <a:r>
              <a:rPr lang="es-ES" sz="1100" dirty="0">
                <a:latin typeface="Franklin Gothic Medium Cond" panose="020B0606030402020204" pitchFamily="34" charset="0"/>
              </a:rPr>
              <a:t>: Registre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 En el 2º casillero el número de tratamiento 1, 2, …, 6, TA según corresponda; donde 1 indica el inicio de tratamiento y TA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(7º administración de tratamiento) el fin del mismo.</a:t>
            </a:r>
          </a:p>
          <a:p>
            <a:pPr algn="just"/>
            <a:r>
              <a:rPr lang="es-ES" sz="1100" dirty="0">
                <a:latin typeface="Franklin Gothic Medium Cond" panose="020B0606030402020204" pitchFamily="34" charset="0"/>
              </a:rPr>
              <a:t> </a:t>
            </a:r>
            <a:endParaRPr lang="es-PE" sz="11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175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2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2" id="{9A6DC0E6-AB40-48F6-B4AC-5D546122032B}" vid="{C2F3193D-4985-437B-82AC-767BE26DD9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640</TotalTime>
  <Words>2022</Words>
  <Application>Microsoft Office PowerPoint</Application>
  <PresentationFormat>Presentación en pantalla (4:3)</PresentationFormat>
  <Paragraphs>164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Franklin Gothic Medium Cond</vt:lpstr>
      <vt:lpstr>Tema2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 paolo ramirez melendez</dc:creator>
  <cp:lastModifiedBy>Wilmer Vargas Torres</cp:lastModifiedBy>
  <cp:revision>22</cp:revision>
  <dcterms:created xsi:type="dcterms:W3CDTF">2020-06-25T17:11:36Z</dcterms:created>
  <dcterms:modified xsi:type="dcterms:W3CDTF">2020-11-27T15:32:03Z</dcterms:modified>
</cp:coreProperties>
</file>