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300" r:id="rId45"/>
    <p:sldId id="301" r:id="rId46"/>
    <p:sldId id="302" r:id="rId47"/>
    <p:sldId id="303" r:id="rId48"/>
    <p:sldId id="296" r:id="rId4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974E1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43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44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42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4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36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47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50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960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30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C49307-C547-4ACD-8B0B-E3490E29480A}" type="datetimeFigureOut">
              <a:rPr lang="es-PE" smtClean="0"/>
              <a:t>12/12/2020</a:t>
            </a:fld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F639DE-E6D0-411C-86E5-C1792FDD4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32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99647" y="4832620"/>
            <a:ext cx="465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ATENCION MATERNO PERINATAL</a:t>
            </a:r>
            <a:endParaRPr lang="es-PE" sz="4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97629" y="6217614"/>
            <a:ext cx="70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2020</a:t>
            </a:r>
            <a:endParaRPr lang="es-PE" b="1" dirty="0"/>
          </a:p>
        </p:txBody>
      </p:sp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94602" y="47755"/>
            <a:ext cx="5575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4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Manual de Registro y </a:t>
            </a:r>
            <a:r>
              <a:rPr lang="es-PE" altLang="es-PE" sz="40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Codificacion</a:t>
            </a:r>
            <a:r>
              <a:rPr lang="es-PE" altLang="es-PE" sz="4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de la </a:t>
            </a:r>
            <a:r>
              <a:rPr lang="es-PE" altLang="es-PE" sz="40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Atencion</a:t>
            </a:r>
            <a:r>
              <a:rPr lang="es-PE" altLang="es-PE" sz="4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en la Consulta </a:t>
            </a:r>
            <a:r>
              <a:rPr lang="es-PE" altLang="es-PE" sz="40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Externa</a:t>
            </a:r>
            <a:endParaRPr lang="es-PE" altLang="es-PE" sz="4000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0936" y="1794304"/>
            <a:ext cx="8462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DE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PROTEINURIA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Operacional.- Actividad que se realiza en cada atención prenatal a partir de las 20 semanas hasta el término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la </a:t>
            </a:r>
            <a:r>
              <a:rPr lang="es-PE" sz="1100" dirty="0">
                <a:latin typeface="Franklin Gothic Medium Cond" panose="020B0606030402020204" pitchFamily="34" charset="0"/>
              </a:rPr>
              <a:t>gestación,  en los establecimientos de salud desde el I.1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etc.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3297" y="4424235"/>
            <a:ext cx="8462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RESULTADO ES POSITIVO: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Tamizaje: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o </a:t>
            </a:r>
            <a:r>
              <a:rPr lang="es-PE" sz="1100" dirty="0">
                <a:latin typeface="Franklin Gothic Medium Cond" panose="020B0606030402020204" pitchFamily="34" charset="0"/>
              </a:rPr>
              <a:t>RP si el resultado es positivo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8" y="180484"/>
            <a:ext cx="8617792" cy="16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8" y="2885143"/>
            <a:ext cx="8617792" cy="15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7" y="5152733"/>
            <a:ext cx="8617793" cy="157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430" y="144104"/>
            <a:ext cx="850564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REALIZADO CON PRUEBAS RÁPIDAS VIH-SIFILIS (DUALES)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Pruebas rápidas para VIH y Sífilis.- Son pruebas rápidas para tamizaje de VIH y Sífilis que detectan anticuerpos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manera </a:t>
            </a:r>
            <a:r>
              <a:rPr lang="es-PE" sz="1100" dirty="0">
                <a:latin typeface="Franklin Gothic Medium Cond" panose="020B0606030402020204" pitchFamily="34" charset="0"/>
              </a:rPr>
              <a:t>conjunta mediante un solo procedimiento y cuyo resultado se entrega a la gestante en menos de 30 minutos. realiza por personal profesional capacitado.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</a:t>
            </a:r>
            <a:r>
              <a:rPr lang="es-PE" sz="1100" dirty="0" err="1">
                <a:latin typeface="Franklin Gothic Medium Cond" panose="020B0606030402020204" pitchFamily="34" charset="0"/>
              </a:rPr>
              <a:t>etc</a:t>
            </a:r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siguiente casillero libres Tamizaje de Proteinuria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Consejería Pre test para VIH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Anticuerpos; HIV-1 y HIV-2, análisis único  (El prestador podrá escribir “Tamizaje de VIH” para la abreviatura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Del procedimiento</a:t>
            </a:r>
            <a:r>
              <a:rPr lang="es-PE" sz="1100" dirty="0">
                <a:latin typeface="Franklin Gothic Medium Cond" panose="020B0606030402020204" pitchFamily="34" charset="0"/>
              </a:rPr>
              <a:t>)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Consejería Post Test para VIH (No Reactivo o Reactivo) según sea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Anticuerpo; Treponema </a:t>
            </a:r>
            <a:r>
              <a:rPr lang="es-PE" sz="1100" dirty="0" err="1">
                <a:latin typeface="Franklin Gothic Medium Cond" panose="020B0606030402020204" pitchFamily="34" charset="0"/>
              </a:rPr>
              <a:t>Pallidum</a:t>
            </a:r>
            <a:r>
              <a:rPr lang="es-PE" sz="1100" dirty="0">
                <a:latin typeface="Franklin Gothic Medium Cond" panose="020B0606030402020204" pitchFamily="34" charset="0"/>
              </a:rPr>
              <a:t> (El prestador podrá escribir “Tamizaje de Sífilis” para la abreviatura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del procedimiento</a:t>
            </a:r>
            <a:r>
              <a:rPr lang="es-PE" sz="1100" dirty="0">
                <a:latin typeface="Franklin Gothic Medium Cond" panose="020B0606030402020204" pitchFamily="34" charset="0"/>
              </a:rPr>
              <a:t>)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Consejería/Orientación en prevención de ITS, VIH, Hepatitis B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  En el 1º casillero el número de la atención prenatal 1, 2, 3, 4... según corresponda.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casilleros donde están registradas las Consejerías Pre y Post test y la de Prevención de ITS/VIH,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Hepatitis B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1 si es la 1º Batería de laboratorio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2 si es la 2º Batería de laboratorio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del Anticuerpos; HIV-1 y HIV-2 y del Anticuerpo treponema </a:t>
            </a:r>
            <a:r>
              <a:rPr lang="es-PE" sz="1100" dirty="0" err="1">
                <a:latin typeface="Franklin Gothic Medium Cond" panose="020B0606030402020204" pitchFamily="34" charset="0"/>
              </a:rPr>
              <a:t>pallidum</a:t>
            </a:r>
            <a:r>
              <a:rPr lang="es-PE" sz="1100" dirty="0">
                <a:latin typeface="Franklin Gothic Medium Cond" panose="020B0606030402020204" pitchFamily="34" charset="0"/>
              </a:rPr>
              <a:t>, registre la sigla que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identifique el </a:t>
            </a:r>
            <a:r>
              <a:rPr lang="es-PE" sz="1100" dirty="0">
                <a:latin typeface="Franklin Gothic Medium Cond" panose="020B0606030402020204" pitchFamily="34" charset="0"/>
              </a:rPr>
              <a:t>resultado de cada anticuerpo del tamizaje realizado: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RP si el resultado es reactivo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RN si el resultado es no reactivo</a:t>
            </a:r>
          </a:p>
          <a:p>
            <a:pPr algn="just"/>
            <a:endParaRPr lang="es-PE" sz="3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Primer Tamizaje: en la primera atención pre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natal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" y="3943902"/>
            <a:ext cx="8505646" cy="277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8189" y="47206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Segundo Tamizaje: a partir de la quinta atención pre natal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8188" y="3908090"/>
            <a:ext cx="84538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REALIZADO CON PRUEBAS RÁPIDAS (DUALES) EN PUÉRPERAS  </a:t>
            </a:r>
          </a:p>
          <a:p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 Solo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se realizará cuando la puérpera no se realizó el tamizaje durante la gestación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Consejería  Pre Test para VIH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Anticuerpos; HIV-1 y HIV-2, análisis único (Tamizaje para VIH)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4º la Consejería Post Test de acuerdo al resultado: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           o </a:t>
            </a:r>
            <a:r>
              <a:rPr lang="es-PE" sz="1100" dirty="0">
                <a:latin typeface="Franklin Gothic Medium Cond" panose="020B0606030402020204" pitchFamily="34" charset="0"/>
              </a:rPr>
              <a:t>NO REACTIVO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       99401.34	o </a:t>
            </a:r>
            <a:r>
              <a:rPr lang="es-PE" sz="1100" dirty="0">
                <a:latin typeface="Franklin Gothic Medium Cond" panose="020B0606030402020204" pitchFamily="34" charset="0"/>
              </a:rPr>
              <a:t>REACTIVO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       99403.03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casilleros 3º y 5° registre la sigla que identifique el resultado de la prueba realizada: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	o </a:t>
            </a:r>
            <a:r>
              <a:rPr lang="es-PE" sz="1100" dirty="0">
                <a:latin typeface="Franklin Gothic Medium Cond" panose="020B0606030402020204" pitchFamily="34" charset="0"/>
              </a:rPr>
              <a:t>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		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	</a:t>
            </a:r>
            <a:r>
              <a:rPr lang="es-PE" sz="1100" dirty="0" smtClean="0">
                <a:latin typeface="Franklin Gothic Medium Cond" panose="020B0606030402020204" pitchFamily="34" charset="0"/>
              </a:rPr>
              <a:t>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8" y="733678"/>
            <a:ext cx="8453888" cy="31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369493"/>
            <a:ext cx="8428008" cy="22874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9562" y="2656937"/>
            <a:ext cx="84280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VIH CON PRUEBAS RÁPIDAS EN GESTANTES (INDIVIDUALES) </a:t>
            </a:r>
          </a:p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SE REALIZA EN EL CONSULTORIO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1º casillero Supervisión de embarazo con riesgo (Z359)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siguiente casilleros: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Consejería Pre test para VIH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Anticuerpos; HIV-1 y HIV-2, análisis único  (El prestador podrá escribir “Tamizaje de VIH” para la abreviatura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del procedimiento</a:t>
            </a:r>
            <a:r>
              <a:rPr lang="es-PE" sz="1100" dirty="0">
                <a:latin typeface="Franklin Gothic Medium Cond" panose="020B0606030402020204" pitchFamily="34" charset="0"/>
              </a:rPr>
              <a:t>)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Consejería Post Test para VIH (No Reactivo o Reactivo) según sea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correspondiente al trimestre del embarazo en que se toma la prueba.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casilleros de la Consejería Pre y Post Test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si es la 1º Batería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laboratorio	o </a:t>
            </a:r>
            <a:r>
              <a:rPr lang="es-PE" sz="1100" dirty="0">
                <a:latin typeface="Franklin Gothic Medium Cond" panose="020B0606030402020204" pitchFamily="34" charset="0"/>
              </a:rPr>
              <a:t>“2” si es la 2º Batería de laboratorio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casillero del Anticuerpos; HIV-1 y HIV-2, registre la sigla que identifique el resultado de cada anticuerpo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del tamizaje realizado: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	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3" y="5066398"/>
            <a:ext cx="8428008" cy="15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683" y="323850"/>
            <a:ext cx="8358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caso de gestantes con pruebas reactivas para VIH, serán referidas a una IPRESS que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administren 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Tratamiento antirretroviral (TARV)</a:t>
            </a:r>
          </a:p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Gestantes con prueba rápida reactivas debe ser enviada al servicio de ITS/VIH-SIDA para su manejo respectivos.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3683" y="754737"/>
            <a:ext cx="841938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VIH CON PRUEBAS RÁPIDAS EN PUÉRPERAS 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Solo </a:t>
            </a:r>
            <a:r>
              <a:rPr lang="es-PE" sz="1100" dirty="0">
                <a:latin typeface="Franklin Gothic Medium Cond" panose="020B0606030402020204" pitchFamily="34" charset="0"/>
              </a:rPr>
              <a:t>se realizará cuando la puérpera no se tamizó durante la gestación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Consejería  Pre Test para VIH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Anticuerpos; HIV-1 y HIV-2, análisis único (Tamizaje para VIH)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3º casillero: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	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No Reactivo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casilleros 2º y 4º de la Consejería Pre y Post Test, deje en blanco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2665988"/>
            <a:ext cx="8488392" cy="15609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3684" y="4226945"/>
            <a:ext cx="848839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CON PRUEBA DE ELISA EN GESTANTES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El </a:t>
            </a:r>
            <a:r>
              <a:rPr lang="es-PE" sz="1100" dirty="0">
                <a:latin typeface="Franklin Gothic Medium Cond" panose="020B0606030402020204" pitchFamily="34" charset="0"/>
              </a:rPr>
              <a:t>personal de salud que se encuentra en los consultorios registra en un primer momento sólo la Consejería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Pre </a:t>
            </a:r>
            <a:r>
              <a:rPr lang="es-PE" sz="1100" dirty="0">
                <a:latin typeface="Franklin Gothic Medium Cond" panose="020B0606030402020204" pitchFamily="34" charset="0"/>
              </a:rPr>
              <a:t>Test; al evaluar el resultado debe registrar: [87389] “Detección de antígenos de agente infeccioso HIV-1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yHIV-2</a:t>
            </a:r>
            <a:r>
              <a:rPr lang="es-PE" sz="1100" dirty="0">
                <a:latin typeface="Franklin Gothic Medium Cond" panose="020B0606030402020204" pitchFamily="34" charset="0"/>
              </a:rPr>
              <a:t>, resultado único” la consejería Post Test, toda vez que en laboratorio NO se registra HIS.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EL CONSULTORIO: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Consejería Pre Test para VIH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Escriba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que corresponde al trimestre de gestación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 la Consejería Pre Test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1 si es la 1º Batería de Laboratorio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2 si es la 2º Batería de Laboratorio</a:t>
            </a:r>
          </a:p>
          <a:p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331274"/>
            <a:ext cx="8497019" cy="9971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3682" y="1328468"/>
            <a:ext cx="84970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RETORNA CON EL RESULTADO DE LABORATORIO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Supervisión de embarazo de alto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Detección de antígenos de agente infeccioso HIV-1 y HIV-2, resultado único: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Consejería Post test para VIH de acuerdo al resultado: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         o </a:t>
            </a:r>
            <a:r>
              <a:rPr lang="es-PE" sz="1100" dirty="0">
                <a:latin typeface="Franklin Gothic Medium Cond" panose="020B0606030402020204" pitchFamily="34" charset="0"/>
              </a:rPr>
              <a:t>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No Reactivo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el trimestre de embarazo 1,2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correspondiente al trimestre del embarazo en que se realiza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el tamizaje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el resultado del tamizaje: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Reactivo	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No Reactivo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el número de batería de laboratorio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1 si es la 1º Batería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Laboratorio	o </a:t>
            </a:r>
            <a:r>
              <a:rPr lang="es-PE" sz="1100" dirty="0">
                <a:latin typeface="Franklin Gothic Medium Cond" panose="020B0606030402020204" pitchFamily="34" charset="0"/>
              </a:rPr>
              <a:t>2 si es la 2º Batería de Laboratorio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2" y="3434874"/>
            <a:ext cx="8497020" cy="9799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3681" y="4449320"/>
            <a:ext cx="849701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VIH EN TRABAJO DE PARTO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Esta forma de registro se usará sólo cuando no exista la certeza de que a la gestante se le realizó los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tamizajes correspondientes </a:t>
            </a:r>
            <a:r>
              <a:rPr lang="es-PE" sz="1100" dirty="0">
                <a:latin typeface="Franklin Gothic Medium Cond" panose="020B0606030402020204" pitchFamily="34" charset="0"/>
              </a:rPr>
              <a:t>a las baterías. Por ejemplo en gestantes referidas para atención de parto. </a:t>
            </a:r>
          </a:p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registro es individual y se utilizará “Prueba Rápida”  solo se registrará el resultado utilizando el 2º campo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“RSA”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Riesgo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Sanitario.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En el ítem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1º Consejería Pre Test para VIH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2º Anticuerpos; HIV-1 y HIV-2, análisis único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3º Consejería Post test para VIH de acuerdo al resultado: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             o </a:t>
            </a:r>
            <a:r>
              <a:rPr lang="es-PE" sz="1100" dirty="0">
                <a:latin typeface="Franklin Gothic Medium Cond" panose="020B0606030402020204" pitchFamily="34" charset="0"/>
              </a:rPr>
              <a:t>NO REACTIVO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99401.34		o </a:t>
            </a:r>
            <a:r>
              <a:rPr lang="es-PE" sz="1100" dirty="0">
                <a:latin typeface="Franklin Gothic Medium Cond" panose="020B0606030402020204" pitchFamily="34" charset="0"/>
              </a:rPr>
              <a:t>REACTIVO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 9403.03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 casillero 2º registre la sigla RN si el resultado es no reactivo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siguiente casillero registre SIEMPRE la sigla “RSA” para indicar Riesgo Sanitario</a:t>
            </a:r>
          </a:p>
          <a:p>
            <a:pPr algn="just"/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9" y="348527"/>
            <a:ext cx="8428007" cy="94543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8189" y="1267928"/>
            <a:ext cx="84280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La sigla “RSA” es la única forma en el registro que permite diferenciar los tamizajes de VIH en Trabajo de Parto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8189" y="1529538"/>
            <a:ext cx="842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RESULTADO ES REACTIVO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En </a:t>
            </a:r>
            <a:r>
              <a:rPr lang="es-PE" sz="1100" dirty="0">
                <a:latin typeface="Franklin Gothic Medium Cond" panose="020B0606030402020204" pitchFamily="34" charset="0"/>
              </a:rPr>
              <a:t>el ítem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Consejería Pre Test para VIH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Anticuerpos; HIV-1 y HIV-2, análisis único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casillero 3º Consejería Post Test para VIH Reactivo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4º Administración de Tratamiento [TARV]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registre la sigla RP si el resultado es reactivo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registre SIEMPRE la sigla “RSA” para indicar Riesgo Sanitario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4º el inicio de tratamiento “IA” sólo al inicio de TARV.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siguiente casillero “TAR”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9" y="3438641"/>
            <a:ext cx="8428007" cy="16164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8188" y="5017082"/>
            <a:ext cx="842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Sólo se registrará el inicio de TARV con “IA” en el campo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, en las siguientes atenciones sólo se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registrará Administración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Tratamiento y en el campo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= TAR</a:t>
            </a:r>
          </a:p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el caso de gestantes con pruebas reactivas para VIH atendidas en el 1º nivel de atención que no brinden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atención integral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TARV serán referidas a una IPRESS de mayor complejidad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8187" y="5727052"/>
            <a:ext cx="8428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VIH EN CASOS DE ABORTOS 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Consejería Pre Test para VIH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HIV-1 y HIV-2, análisis único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8574" y="358346"/>
            <a:ext cx="8289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Consejería Post Test Negativo o Reactivo según corresponda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registre la sigla que identifique el tipo de prueba realizada: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           o </a:t>
            </a:r>
            <a:r>
              <a:rPr lang="es-PE" sz="1100" dirty="0">
                <a:latin typeface="Franklin Gothic Medium Cond" panose="020B0606030402020204" pitchFamily="34" charset="0"/>
              </a:rPr>
              <a:t>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positivo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negativo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siguiente casillero registre SIEMPRE la sigla “RMA” para indicar Riesgo Sanitario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5" y="1297065"/>
            <a:ext cx="8393500" cy="9971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8573" y="2294483"/>
            <a:ext cx="8393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La sigla “RMA” es la única forma en el registro que permite diferenciar los tamizajes de VIH en Aborto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8572" y="2556093"/>
            <a:ext cx="83935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SÍFILIS CON PRUEBAS RÁPIDAS EN GESTANTES 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REALIZA EN EL CONSULTORIO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RESULTADO POSITIVO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Alto riesgo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Sífilis que complica el embarazo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siguientes casilleros Tamizaje, Consejería y Administración de tratamiento] marque  “D” sólo cuando sea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primera </a:t>
            </a:r>
            <a:r>
              <a:rPr lang="es-PE" sz="1100" dirty="0">
                <a:latin typeface="Franklin Gothic Medium Cond" panose="020B0606030402020204" pitchFamily="34" charset="0"/>
              </a:rPr>
              <a:t>acción en el año, en las siguientes marcar “R”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“RP” si el resultado es Positivo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4º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si es la 1º Batería de Laboratorio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	o </a:t>
            </a:r>
            <a:r>
              <a:rPr lang="es-PE" sz="1100" dirty="0">
                <a:latin typeface="Franklin Gothic Medium Cond" panose="020B0606030402020204" pitchFamily="34" charset="0"/>
              </a:rPr>
              <a:t>“2” si es la 2º Batería de Laboratorio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5º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Cuando inicia el tratamiento: 1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3" y="4974143"/>
            <a:ext cx="8393502" cy="15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1" y="412962"/>
            <a:ext cx="8324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SEGUNDA DOSIS A LA SEMANA DE LA PRIMERA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registre</a:t>
            </a:r>
            <a:r>
              <a:rPr lang="es-PE" sz="1100" dirty="0" smtClean="0">
                <a:latin typeface="Franklin Gothic Medium Cond" panose="020B0606030402020204" pitchFamily="34" charset="0"/>
              </a:rPr>
              <a:t>:  </a:t>
            </a:r>
            <a:r>
              <a:rPr lang="es-PE" sz="1100" dirty="0">
                <a:latin typeface="Franklin Gothic Medium Cond" panose="020B0606030402020204" pitchFamily="34" charset="0"/>
              </a:rPr>
              <a:t>2 a la semana de la primera dosis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995509"/>
            <a:ext cx="8324490" cy="9626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1" y="1947993"/>
            <a:ext cx="8324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TERCERA DOSIS A LA SEMANA DE LA SEGUNDA DOSIS</a:t>
            </a:r>
            <a:endParaRPr lang="es-PE" sz="11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3º registre</a:t>
            </a:r>
            <a:r>
              <a:rPr lang="es-PE" sz="1100" dirty="0" smtClean="0">
                <a:latin typeface="Franklin Gothic Medium Cond" panose="020B0606030402020204" pitchFamily="34" charset="0"/>
              </a:rPr>
              <a:t>:  </a:t>
            </a:r>
            <a:r>
              <a:rPr lang="es-PE" sz="1100" dirty="0">
                <a:latin typeface="Franklin Gothic Medium Cond" panose="020B0606030402020204" pitchFamily="34" charset="0"/>
              </a:rPr>
              <a:t>TA al completar las 3 dosis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06241"/>
            <a:ext cx="8324491" cy="9767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3848" y="3471929"/>
            <a:ext cx="8324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Recuerde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que las Consejerías en ITS no se numeran, sólo contienen el valor que indica el número de Batería de Laboratorio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0935" y="3683122"/>
            <a:ext cx="83244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RESULTADO NEGATIVO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el trimestre de gestación 1, 2, 3 según corresponda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“RN” si el resultado es Negativo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 En el casillero 3º: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si es la 1º Batería de Laboratorio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“2” si es la 2º Batería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Laboratorio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35" y="4917198"/>
            <a:ext cx="8410756" cy="11058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70935" y="6023065"/>
            <a:ext cx="83244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TAMIZAJE DE SÍFILIS SE REALIZA CON DE RPR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Gestante con factor de riesgo </a:t>
            </a:r>
          </a:p>
        </p:txBody>
      </p:sp>
    </p:spTree>
    <p:extLst>
      <p:ext uri="{BB962C8B-B14F-4D97-AF65-F5344CB8AC3E}">
        <p14:creationId xmlns:p14="http://schemas.microsoft.com/office/powerpoint/2010/main" val="14223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9562" y="746429"/>
            <a:ext cx="83158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En 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el número de la atención prenatal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2º de la evaluación de resultados: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Positivo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RN si el resultado es Negativo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 la Consejería escribir el Nº de Batería de Laboratorio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si es la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1ª  </a:t>
            </a:r>
            <a:r>
              <a:rPr lang="es-PE" sz="1100" dirty="0">
                <a:latin typeface="Franklin Gothic Medium Cond" panose="020B0606030402020204" pitchFamily="34" charset="0"/>
              </a:rPr>
              <a:t>Batería de Laboratorio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	o </a:t>
            </a:r>
            <a:r>
              <a:rPr lang="es-PE" sz="1100" dirty="0">
                <a:latin typeface="Franklin Gothic Medium Cond" panose="020B0606030402020204" pitchFamily="34" charset="0"/>
              </a:rPr>
              <a:t>“2” si es la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2</a:t>
            </a:r>
            <a:r>
              <a:rPr lang="es-PE" sz="1100" baseline="30000" dirty="0" smtClean="0">
                <a:latin typeface="Franklin Gothic Medium Cond" panose="020B0606030402020204" pitchFamily="34" charset="0"/>
              </a:rPr>
              <a:t>ª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latin typeface="Franklin Gothic Medium Cond" panose="020B0606030402020204" pitchFamily="34" charset="0"/>
              </a:rPr>
              <a:t>Batería de Laboratorio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2023702"/>
            <a:ext cx="8462513" cy="9887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9561" y="3012750"/>
            <a:ext cx="8462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latin typeface="Franklin Gothic Medium Cond" panose="020B0606030402020204" pitchFamily="34" charset="0"/>
              </a:rPr>
              <a:t>Solo se realizará cuando la puérpera no se realizó el tamizaje durante la gestación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9560" y="3239856"/>
            <a:ext cx="84625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PARA SÍFILIS CON PRUEBAS RÁPIDAS EN PUERPERAS 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Anticuerpo: Treponema </a:t>
            </a:r>
            <a:r>
              <a:rPr lang="es-PE" sz="1100" dirty="0" err="1">
                <a:latin typeface="Franklin Gothic Medium Cond" panose="020B0606030402020204" pitchFamily="34" charset="0"/>
              </a:rPr>
              <a:t>Pallidum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3º casillero Consejería/Orientación en prevención de ITS, VIH, Hepatitis B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Positivo		o </a:t>
            </a:r>
            <a:r>
              <a:rPr lang="es-PE" sz="1100" dirty="0">
                <a:latin typeface="Franklin Gothic Medium Cond" panose="020B0606030402020204" pitchFamily="34" charset="0"/>
              </a:rPr>
              <a:t>RN si el resultado es Negativo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9" y="4840789"/>
            <a:ext cx="8462515" cy="12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9283" y="303192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INSTRUCCIONES PARA EL REGISTRO Y CODIFICACIÓN DE LAS ACTIVIDADES DE LA DIRECCIÓN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DE SALUD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SEXUAL Y REPRODUCTIVA – ATENCIÓN MATERNO PERINATAL </a:t>
            </a:r>
          </a:p>
          <a:p>
            <a:pPr algn="just"/>
            <a:r>
              <a:rPr lang="es-PE" sz="400" dirty="0">
                <a:latin typeface="Franklin Gothic Medium Cond" panose="020B0606030402020204" pitchFamily="34" charset="0"/>
              </a:rPr>
              <a:t>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El registro de los datos generales se hace siguiendo las indicaciones pertinentes y no presenta características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especiales Los </a:t>
            </a:r>
            <a:r>
              <a:rPr lang="es-PE" sz="1100" dirty="0">
                <a:latin typeface="Franklin Gothic Medium Cond" panose="020B0606030402020204" pitchFamily="34" charset="0"/>
              </a:rPr>
              <a:t>ítems diagnóstico motivo de consulta, tipo de diagnóstico y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presentan algunas particularidades que se revisará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detalle </a:t>
            </a:r>
            <a:r>
              <a:rPr lang="es-PE" sz="1100" dirty="0">
                <a:latin typeface="Franklin Gothic Medium Cond" panose="020B0606030402020204" pitchFamily="34" charset="0"/>
              </a:rPr>
              <a:t>a continuación.</a:t>
            </a:r>
            <a:endParaRPr lang="es-PE" sz="4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400" dirty="0">
                <a:latin typeface="Franklin Gothic Medium Cond" panose="020B0606030402020204" pitchFamily="34" charset="0"/>
              </a:rPr>
              <a:t> 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A. ATENCIÓN DE SALUD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Los ítems referidos al día, historia clínica, DNI, financiador, pertenencia étnica, distrito de procedencia, edad, sexo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, establecimiento </a:t>
            </a:r>
            <a:r>
              <a:rPr lang="es-PE" sz="1100" dirty="0">
                <a:latin typeface="Franklin Gothic Medium Cond" panose="020B0606030402020204" pitchFamily="34" charset="0"/>
              </a:rPr>
              <a:t>y servicio se registran siguiendo las indicaciones planteadas en el capítulo de Aspectos Generales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del presente </a:t>
            </a:r>
            <a:r>
              <a:rPr lang="es-PE" sz="1100" dirty="0">
                <a:latin typeface="Franklin Gothic Medium Cond" panose="020B0606030402020204" pitchFamily="34" charset="0"/>
              </a:rPr>
              <a:t>Documento Técnico.</a:t>
            </a:r>
          </a:p>
          <a:p>
            <a:pPr algn="just"/>
            <a:endParaRPr lang="es-PE" sz="400" dirty="0" smtClean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Distrito de Procedencia, anote claramente el distrito del domicilio actual de la persona a la que se le aplicar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vacuna</a:t>
            </a:r>
            <a:r>
              <a:rPr lang="es-PE" sz="1100" dirty="0">
                <a:latin typeface="Franklin Gothic Medium Cond" panose="020B0606030402020204" pitchFamily="34" charset="0"/>
              </a:rPr>
              <a:t>. Se considera a una persona residente de un distrito cuando tenga permanencia estable a partir de los 06 meses.</a:t>
            </a:r>
          </a:p>
          <a:p>
            <a:pPr algn="just"/>
            <a:endParaRPr lang="es-PE" sz="4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P: </a:t>
            </a:r>
            <a:r>
              <a:rPr lang="es-PE" sz="1100" dirty="0">
                <a:latin typeface="Franklin Gothic Medium Cond" panose="020B0606030402020204" pitchFamily="34" charset="0"/>
              </a:rPr>
              <a:t>(Diagnóstico presuntivo) Únicamente cuando no existe certeza del diagnóstico y/o éste requiere de algún resultado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laboratorio</a:t>
            </a:r>
            <a:r>
              <a:rPr lang="es-PE" sz="1100" dirty="0">
                <a:latin typeface="Franklin Gothic Medium Cond" panose="020B0606030402020204" pitchFamily="34" charset="0"/>
              </a:rPr>
              <a:t>.  Su carácter es provisional.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D: </a:t>
            </a:r>
            <a:r>
              <a:rPr lang="es-PE" sz="1100" dirty="0">
                <a:latin typeface="Franklin Gothic Medium Cond" panose="020B0606030402020204" pitchFamily="34" charset="0"/>
              </a:rPr>
              <a:t>(Diagnóstico definitivo) Cuando se tiene certeza del diagnóstico por evaluación clínica y/o por exámenes auxiliares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 debe </a:t>
            </a:r>
            <a:r>
              <a:rPr lang="es-PE" sz="1100" dirty="0">
                <a:latin typeface="Franklin Gothic Medium Cond" panose="020B0606030402020204" pitchFamily="34" charset="0"/>
              </a:rPr>
              <a:t>ser escrito una sola vez para el mismo evento (episodio de la enfermedad cuando se trate de enfermedades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agudas y </a:t>
            </a:r>
            <a:r>
              <a:rPr lang="es-PE" sz="1100" dirty="0">
                <a:latin typeface="Franklin Gothic Medium Cond" panose="020B0606030402020204" pitchFamily="34" charset="0"/>
              </a:rPr>
              <a:t>solo una vez para el caso de enfermedades crónicas) en un mismo paciente.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R: </a:t>
            </a:r>
            <a:r>
              <a:rPr lang="es-PE" sz="1100" dirty="0">
                <a:latin typeface="Franklin Gothic Medium Cond" panose="020B0606030402020204" pitchFamily="34" charset="0"/>
              </a:rPr>
              <a:t>(Diagnóstico repetido) Cuando el paciente vuelve a ser atendido para el seguimiento de un mismo episodio 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evento de </a:t>
            </a:r>
            <a:r>
              <a:rPr lang="es-PE" sz="1100" dirty="0">
                <a:latin typeface="Franklin Gothic Medium Cond" panose="020B0606030402020204" pitchFamily="34" charset="0"/>
              </a:rPr>
              <a:t>la enfermedad en cualquier otra oportunidad posterior a aquella en que estableció el diagnóstico definitivo.  </a:t>
            </a:r>
          </a:p>
          <a:p>
            <a:pPr algn="just"/>
            <a:endParaRPr lang="es-PE" sz="4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Si son más de tres (03) los diagnósticos y/o actividades los que se van a registrar, continúe en los siguiente registro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 trace </a:t>
            </a:r>
            <a:r>
              <a:rPr lang="es-PE" sz="1100" dirty="0">
                <a:latin typeface="Franklin Gothic Medium Cond" panose="020B0606030402020204" pitchFamily="34" charset="0"/>
              </a:rPr>
              <a:t>una línea oblicua entre los casilleros de los ítems Día y  Servicio y utilice los siguientes ítems del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campo “</a:t>
            </a:r>
            <a:r>
              <a:rPr lang="es-PE" sz="1100" dirty="0">
                <a:latin typeface="Franklin Gothic Medium Cond" panose="020B0606030402020204" pitchFamily="34" charset="0"/>
              </a:rPr>
              <a:t>diagnósticos y/o actividades” hasta un máximo de 20 actividades para completar el registro de la atención</a:t>
            </a:r>
            <a:r>
              <a:rPr lang="es-PE" sz="1100" dirty="0" smtClean="0">
                <a:latin typeface="Franklin Gothic Medium Cond" panose="020B0606030402020204" pitchFamily="34" charset="0"/>
              </a:rPr>
              <a:t>.</a:t>
            </a:r>
          </a:p>
          <a:p>
            <a:pPr algn="just"/>
            <a:endParaRPr lang="es-PE" sz="4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s-PE" sz="11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EL APLICATIVO HISMINSA TIENE EL MAXIMO DE 20 ACTIVIDADES A REGISTRAR EN UNA MISMA </a:t>
            </a:r>
            <a:r>
              <a:rPr lang="es-PE" sz="11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ATENCIÓN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9283" y="4145157"/>
            <a:ext cx="68714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ATENCIÓN A LA GESTANTE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Definición Operacional: Son todas las intervenciones preventivas que se realizan durante la atención prenatal. Lo realiza el Médico </a:t>
            </a:r>
            <a:r>
              <a:rPr lang="es-PE" sz="1100" dirty="0" err="1">
                <a:latin typeface="Franklin Gothic Medium Cond" panose="020B0606030402020204" pitchFamily="34" charset="0"/>
              </a:rPr>
              <a:t>Gineco</a:t>
            </a:r>
            <a:r>
              <a:rPr lang="es-PE" sz="1100" dirty="0">
                <a:latin typeface="Franklin Gothic Medium Cond" panose="020B0606030402020204" pitchFamily="34" charset="0"/>
              </a:rPr>
              <a:t> Obstetra, Médico Cirujano y Obstetra; a partir de los establecimientos de salud del I nivel.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Los profesionales responsables de la atención requieren de una actualización mínima de 75 horas al año.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Se considera 6 atenciones como mínimo. La primera consulta de atención prenatal deberá tener una duración no menor de 40 minutos, y las consultas de seguimiento deben durar no menos de 25 minutos. </a:t>
            </a:r>
          </a:p>
          <a:p>
            <a:r>
              <a:rPr lang="es-PE" sz="400" dirty="0">
                <a:latin typeface="Franklin Gothic Medium Cond" panose="020B0606030402020204" pitchFamily="34" charset="0"/>
              </a:rPr>
              <a:t> 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1º Atención Prenatal: antes de las 14 semanas de gestación.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2º Atención Prenatal: entre las 14 a 21 semanas de gestación.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3º Atención Prenatal: entre las 22 a 24 semanas de gestación.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4º Atención Prenatal: entre las 25 a 32 semanas de gestación.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5º Atención Prenatal: entre las 33 a 36 semanas de gestación.</a:t>
            </a:r>
          </a:p>
          <a:p>
            <a:pPr>
              <a:tabLst>
                <a:tab pos="534988" algn="l"/>
              </a:tabLst>
            </a:pPr>
            <a:r>
              <a:rPr lang="es-PE" sz="1100" dirty="0">
                <a:latin typeface="Franklin Gothic Medium Cond" panose="020B0606030402020204" pitchFamily="34" charset="0"/>
              </a:rPr>
              <a:t>	 6º Atención Prenatal: entre las 37 a 40 semanas de gestación.</a:t>
            </a:r>
          </a:p>
          <a:p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9563" y="672823"/>
            <a:ext cx="83762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TAMIZAJE DE SÍFILIS EN PUÉRPERAS SE REALIZA A TRAVÉS DE RPR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Control de Puerperio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Prueba de Sífilis; anticuerpo no </a:t>
            </a:r>
            <a:r>
              <a:rPr lang="es-PE" sz="1100" dirty="0" err="1">
                <a:latin typeface="Franklin Gothic Medium Cond" panose="020B0606030402020204" pitchFamily="34" charset="0"/>
              </a:rPr>
              <a:t>treponémico</a:t>
            </a:r>
            <a:r>
              <a:rPr lang="es-PE" sz="1100" dirty="0">
                <a:latin typeface="Franklin Gothic Medium Cond" panose="020B0606030402020204" pitchFamily="34" charset="0"/>
              </a:rPr>
              <a:t> cuantitativa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3º casillero Consejería/Orientación en prevención de ITS, VIH, Hepatitis:</a:t>
            </a:r>
          </a:p>
          <a:p>
            <a:pPr lvl="0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registre: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el número de control de puerperio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2º casillero:</a:t>
            </a:r>
          </a:p>
          <a:p>
            <a:pPr lvl="0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      o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RP si el resultado es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Positivo		o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RN si el resultado es Negativo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casillero de la Consejería escribir el Nº de Batería de Laboratorio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9562" y="3553823"/>
            <a:ext cx="837624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DE HEPATITIS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B</a:t>
            </a:r>
            <a:endParaRPr lang="es-PE" sz="11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con prueba rápida de Hepatitis B</a:t>
            </a:r>
            <a:r>
              <a:rPr lang="es-PE" sz="1100" dirty="0">
                <a:latin typeface="Franklin Gothic Medium Cond" panose="020B0606030402020204" pitchFamily="34" charset="0"/>
              </a:rPr>
              <a:t>: Es la actividad dirigida a realizar una prueba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tamizaje </a:t>
            </a:r>
            <a:r>
              <a:rPr lang="es-PE" sz="1100" dirty="0" err="1" smtClean="0">
                <a:latin typeface="Franklin Gothic Medium Cond" panose="020B0606030402020204" pitchFamily="34" charset="0"/>
              </a:rPr>
              <a:t>inmunocromatográfica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latin typeface="Franklin Gothic Medium Cond" panose="020B0606030402020204" pitchFamily="34" charset="0"/>
              </a:rPr>
              <a:t>para detección cualitativa del antígeno de superficie del virus de Hepatitis B (</a:t>
            </a:r>
            <a:r>
              <a:rPr lang="es-PE" sz="1100" dirty="0" err="1">
                <a:latin typeface="Franklin Gothic Medium Cond" panose="020B0606030402020204" pitchFamily="34" charset="0"/>
              </a:rPr>
              <a:t>HBsAg</a:t>
            </a:r>
            <a:r>
              <a:rPr lang="es-PE" sz="1100" dirty="0">
                <a:latin typeface="Franklin Gothic Medium Cond" panose="020B0606030402020204" pitchFamily="34" charset="0"/>
              </a:rPr>
              <a:t>). Se realiza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el </a:t>
            </a:r>
            <a:r>
              <a:rPr lang="es-PE" sz="1100" dirty="0">
                <a:latin typeface="Franklin Gothic Medium Cond" panose="020B0606030402020204" pitchFamily="34" charset="0"/>
              </a:rPr>
              <a:t>punto de atención (consulta externa, brigadas itinerantes, organizaciones de base comunitaria, campañas, espacios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socialización</a:t>
            </a:r>
            <a:r>
              <a:rPr lang="es-PE" sz="1100" dirty="0">
                <a:latin typeface="Franklin Gothic Medium Cond" panose="020B0606030402020204" pitchFamily="34" charset="0"/>
              </a:rPr>
              <a:t>) y el resultado debe leerse según lo que indique el inserto del producto.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Resultado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No Reactivo con prueba rápida de Hepatitis B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</a:t>
            </a:r>
            <a:r>
              <a:rPr lang="es-PE" sz="1100" dirty="0" err="1">
                <a:latin typeface="Franklin Gothic Medium Cond" panose="020B0606030402020204" pitchFamily="34" charset="0"/>
              </a:rPr>
              <a:t>etc</a:t>
            </a:r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siguientes casilleros en blanco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Detección de anticuerpos para (</a:t>
            </a:r>
            <a:r>
              <a:rPr lang="es-PE" sz="1100" dirty="0" err="1">
                <a:latin typeface="Franklin Gothic Medium Cond" panose="020B0606030402020204" pitchFamily="34" charset="0"/>
              </a:rPr>
              <a:t>HBsAg</a:t>
            </a:r>
            <a:r>
              <a:rPr lang="es-PE" sz="1100" dirty="0">
                <a:latin typeface="Franklin Gothic Medium Cond" panose="020B0606030402020204" pitchFamily="34" charset="0"/>
              </a:rPr>
              <a:t>)  (con código 87342)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Consejería/Orientación en prevención de ITS, VIH, Hepatitis B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1, 2, 3, 4... según corresponda.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Detección de anticuerpos para </a:t>
            </a:r>
            <a:r>
              <a:rPr lang="es-PE" sz="1100" dirty="0" err="1">
                <a:latin typeface="Franklin Gothic Medium Cond" panose="020B0606030402020204" pitchFamily="34" charset="0"/>
              </a:rPr>
              <a:t>HBs</a:t>
            </a:r>
            <a:r>
              <a:rPr lang="es-PE" sz="1100" dirty="0">
                <a:latin typeface="Franklin Gothic Medium Cond" panose="020B0606030402020204" pitchFamily="34" charset="0"/>
              </a:rPr>
              <a:t>-Ag, registre la sigla que determine el resultado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RN si el resultado es No Reactivo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2471124"/>
            <a:ext cx="8376249" cy="10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286418"/>
            <a:ext cx="8299939" cy="33028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6815" y="3638068"/>
            <a:ext cx="83848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RESULTADO REACTIVO CON PRUEBA RÁPIDA DE HEPATITIS B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Detección de anticuerpos para </a:t>
            </a:r>
            <a:r>
              <a:rPr lang="es-PE" sz="1100" dirty="0" err="1">
                <a:latin typeface="Franklin Gothic Medium Cond" panose="020B0606030402020204" pitchFamily="34" charset="0"/>
              </a:rPr>
              <a:t>HBs</a:t>
            </a:r>
            <a:r>
              <a:rPr lang="es-PE" sz="1100" dirty="0">
                <a:latin typeface="Franklin Gothic Medium Cond" panose="020B0606030402020204" pitchFamily="34" charset="0"/>
              </a:rPr>
              <a:t>-Ag, registre la sigla que determine el resultado.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Reactivo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4381031"/>
            <a:ext cx="8384876" cy="22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815" y="291693"/>
            <a:ext cx="83848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GESTANTE CON RESULTADOS DE BATERÍA DE LABORATORIO COMPLETA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Atención prenatal, especifique la semana del embarazo que se encuentra la gestante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Batería de Laboratorio de la Gestante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evaluación de resultados según corresponda: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cuando se tiene el resultado de la 1º batería y anote el código 80055.01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“2” cuando se tiene el resultado de la 2º batería y anote el código 80055.02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6" y="1684017"/>
            <a:ext cx="8384876" cy="9971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6814" y="2681211"/>
            <a:ext cx="8384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Solo se registra la “Batería de Laboratorio de la Gestante” cuando se cuenta con los resultados de los exámenes</a:t>
            </a:r>
          </a:p>
          <a:p>
            <a:pPr algn="ctr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laboratorio (todos), NO se registra cuando se prescribe la orden para realizarlos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0875" y="3072644"/>
            <a:ext cx="82296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SI VIENE CON LOS RESULTADOS DE LA BATERÍA DE ANÁLISIS COMPLETO Y NO LE TOCA LA ATENCIÓN PRENATAL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Batería de Laboratorio de la Gestante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SIEMPRE “D”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según el trimestre de gestación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evaluación de resultados según corresponda: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“1” cuando se tiene el resultado de la 1º batería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“2” cuando se tiene el resultado de la 2º batería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6" y="4828815"/>
            <a:ext cx="8307237" cy="9885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0875" y="5817383"/>
            <a:ext cx="830723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MANEJO PREVENTIVO DE LA ANEMIA EN MUJERES GESTANTES Y PUERPERAS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El Manejo preventivo de la anemia se realizara en las gestantes y </a:t>
            </a:r>
            <a:r>
              <a:rPr lang="es-PE" sz="1100" dirty="0" err="1">
                <a:latin typeface="Franklin Gothic Medium Cond" panose="020B0606030402020204" pitchFamily="34" charset="0"/>
              </a:rPr>
              <a:t>puerperas</a:t>
            </a:r>
            <a:r>
              <a:rPr lang="es-PE" sz="1100" dirty="0">
                <a:latin typeface="Franklin Gothic Medium Cond" panose="020B0606030402020204" pitchFamily="34" charset="0"/>
              </a:rPr>
              <a:t> que no tienen diagnostico de anemia.</a:t>
            </a:r>
          </a:p>
          <a:p>
            <a:r>
              <a:rPr lang="es-PE" sz="400" dirty="0">
                <a:latin typeface="Franklin Gothic Medium Cond" panose="020B0606030402020204" pitchFamily="34" charset="0"/>
              </a:rPr>
              <a:t>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		</a:t>
            </a:r>
            <a:endParaRPr lang="es-PE" sz="11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83079" y="766449"/>
            <a:ext cx="8307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latin typeface="Franklin Gothic Medium Cond" panose="020B0606030402020204" pitchFamily="34" charset="0"/>
              </a:rPr>
              <a:t>		                  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Medición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Hemoglobina en gestantes durante la atención pre natal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229" y="1041972"/>
            <a:ext cx="3912938" cy="10944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5440" y="2206764"/>
            <a:ext cx="83072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La primera medición de hemoglobina se realizara en la primera atención prenatal.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La segunda </a:t>
            </a:r>
            <a:r>
              <a:rPr lang="es-PE" sz="1100" dirty="0" err="1">
                <a:latin typeface="Franklin Gothic Medium Cond" panose="020B0606030402020204" pitchFamily="34" charset="0"/>
              </a:rPr>
              <a:t>medicion</a:t>
            </a:r>
            <a:r>
              <a:rPr lang="es-PE" sz="1100" dirty="0">
                <a:latin typeface="Franklin Gothic Medium Cond" panose="020B0606030402020204" pitchFamily="34" charset="0"/>
              </a:rPr>
              <a:t> de hemoglobina se realizará luego de 3 meses con relación a la medición anterior.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La tercera medición de hemoglobina se solicitara antes del parto.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La cuarta medición se solicitará 30 días </a:t>
            </a:r>
            <a:r>
              <a:rPr lang="es-PE" sz="1100" dirty="0" err="1">
                <a:latin typeface="Franklin Gothic Medium Cond" panose="020B0606030402020204" pitchFamily="34" charset="0"/>
              </a:rPr>
              <a:t>despues</a:t>
            </a:r>
            <a:r>
              <a:rPr lang="es-PE" sz="1100" dirty="0">
                <a:latin typeface="Franklin Gothic Medium Cond" panose="020B0606030402020204" pitchFamily="34" charset="0"/>
              </a:rPr>
              <a:t> del parto.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Si </a:t>
            </a:r>
            <a:r>
              <a:rPr lang="es-PE" sz="1100" dirty="0">
                <a:latin typeface="Franklin Gothic Medium Cond" panose="020B0606030402020204" pitchFamily="34" charset="0"/>
              </a:rPr>
              <a:t>en alguno de los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dosajes</a:t>
            </a:r>
            <a:r>
              <a:rPr lang="es-PE" sz="1100" dirty="0">
                <a:latin typeface="Franklin Gothic Medium Cond" panose="020B0606030402020204" pitchFamily="34" charset="0"/>
              </a:rPr>
              <a:t> de </a:t>
            </a:r>
            <a:r>
              <a:rPr lang="es-PE" sz="1100" dirty="0" err="1">
                <a:latin typeface="Franklin Gothic Medium Cond" panose="020B0606030402020204" pitchFamily="34" charset="0"/>
              </a:rPr>
              <a:t>heomoglobina</a:t>
            </a:r>
            <a:r>
              <a:rPr lang="es-PE" sz="1100" dirty="0">
                <a:latin typeface="Franklin Gothic Medium Cond" panose="020B0606030402020204" pitchFamily="34" charset="0"/>
              </a:rPr>
              <a:t> de la gestante resultara &lt; 11g/dl (luego del reajuste según altura),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debe referirse </a:t>
            </a:r>
            <a:r>
              <a:rPr lang="es-PE" sz="1100" dirty="0">
                <a:latin typeface="Franklin Gothic Medium Cond" panose="020B0606030402020204" pitchFamily="34" charset="0"/>
              </a:rPr>
              <a:t>al médico u obstetra para definir el procedimiento a seguir, evaluar la adherencia y derivar para la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consulta nutricional </a:t>
            </a:r>
            <a:r>
              <a:rPr lang="es-PE" sz="1100" dirty="0">
                <a:latin typeface="Franklin Gothic Medium Cond" panose="020B0606030402020204" pitchFamily="34" charset="0"/>
              </a:rPr>
              <a:t>con un profesional nutricionista, de no contar con este recurso humano será el profesional capacitado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consejería </a:t>
            </a:r>
            <a:r>
              <a:rPr lang="es-PE" sz="1100" dirty="0">
                <a:latin typeface="Franklin Gothic Medium Cond" panose="020B0606030402020204" pitchFamily="34" charset="0"/>
              </a:rPr>
              <a:t>nutricional quien realice dicha actividad.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“</a:t>
            </a:r>
            <a:r>
              <a:rPr lang="es-PE" sz="1100" dirty="0">
                <a:latin typeface="Franklin Gothic Medium Cond" panose="020B0606030402020204" pitchFamily="34" charset="0"/>
              </a:rPr>
              <a:t>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de hemoglobina debe ser solicitado de manera obligatoria a toda gestante en la primera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atención prenatal </a:t>
            </a:r>
            <a:r>
              <a:rPr lang="es-PE" sz="1100" dirty="0">
                <a:latin typeface="Franklin Gothic Medium Cond" panose="020B0606030402020204" pitchFamily="34" charset="0"/>
              </a:rPr>
              <a:t>con el objetivo de seleccionar la dosis de hierro elemental a utilizar” </a:t>
            </a:r>
            <a:endParaRPr lang="es-PE" sz="1100" dirty="0" smtClean="0">
              <a:latin typeface="Franklin Gothic Medium Cond" panose="020B06060304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6814" y="3769095"/>
            <a:ext cx="83676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DOSAJE DE HEMOGLOBINA SE REALIZA EN EL CONSULTORIO</a:t>
            </a:r>
            <a:r>
              <a:rPr lang="es-PE" sz="1100" dirty="0">
                <a:latin typeface="Franklin Gothic Medium Cond" panose="020B0606030402020204" pitchFamily="34" charset="0"/>
              </a:rPr>
              <a:t>: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la 1ra. Medición, realizar el registro de la siguiente manera: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evaluación </a:t>
            </a:r>
            <a:r>
              <a:rPr lang="es-PE" sz="1100" dirty="0" err="1">
                <a:latin typeface="Franklin Gothic Medium Cond" panose="020B0606030402020204" pitchFamily="34" charset="0"/>
              </a:rPr>
              <a:t>antropometrica</a:t>
            </a:r>
            <a:r>
              <a:rPr lang="es-PE" sz="1100" dirty="0">
                <a:latin typeface="Franklin Gothic Medium Cond" panose="020B0606030402020204" pitchFamily="34" charset="0"/>
              </a:rPr>
              <a:t>/hemoglobina, anote el resultado de la medición 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Diagnóstico motivo de consulta y/o actividad de salud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1º casillero En el 1º casillero Supervisión de embarazo normal/supervisión de embarazo con riesgo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etc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siguiente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hemoglobina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Tipo de diagnóstico marque: 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los casilleros de las actividades marque “D” 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anote: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el número de atención prenatal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casillero del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el número 1 correspondiente a la 1ra. medición de hemoglobina </a:t>
            </a:r>
          </a:p>
        </p:txBody>
      </p:sp>
    </p:spTree>
    <p:extLst>
      <p:ext uri="{BB962C8B-B14F-4D97-AF65-F5344CB8AC3E}">
        <p14:creationId xmlns:p14="http://schemas.microsoft.com/office/powerpoint/2010/main" val="12831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4" y="681850"/>
            <a:ext cx="8367623" cy="16078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6813" y="2278344"/>
            <a:ext cx="8367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LA PRIMERA SUPLEMENTACIÓN DE SULFATO FERROSO A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 LAS 14 SEMANAS</a:t>
            </a:r>
            <a:endParaRPr lang="es-PE" sz="11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3" y="2499008"/>
            <a:ext cx="8367623" cy="16164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6812" y="4096601"/>
            <a:ext cx="836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 2DA. MEDICIÓN, REALIZAR EL REGISTRO DE LA SIGUIENTE MANERA: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el número 2 correspondiente a la 2da. medición de hemoglobina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4" y="4706225"/>
            <a:ext cx="8298612" cy="15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2694" y="354809"/>
            <a:ext cx="82986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 3RA. MEDICIÓN, REALIZAR EL REGISTRO DE LA SIGUIENTE MANERA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: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el número 3 correspondiente a la 3ra. medición de hemoglobina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931052"/>
            <a:ext cx="8298612" cy="16042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694" y="2536804"/>
            <a:ext cx="82986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 4TA. MEDICIÓN, REALIZAR EL REGISTRO DE LA SIGUIENTE MANERA: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el número 3 correspondiente a la 3ra. medición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hemoglobina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cxnSp>
        <p:nvCxnSpPr>
          <p:cNvPr id="8" name="Conector recto 7"/>
          <p:cNvCxnSpPr>
            <a:cxnSpLocks noChangeShapeType="1"/>
          </p:cNvCxnSpPr>
          <p:nvPr/>
        </p:nvCxnSpPr>
        <p:spPr bwMode="auto">
          <a:xfrm flipV="1">
            <a:off x="857250" y="68419663"/>
            <a:ext cx="5629275" cy="48577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3" y="3101360"/>
            <a:ext cx="8298613" cy="161998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285999" y="46817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“El registro del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de hemoglobina, debe realizarse cuando tengan los resultados”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6430" y="4945939"/>
            <a:ext cx="8350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DOSAJE DE HEMOGLOBINA SE REALIZA EN EL LABORATORIO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la 1ra. Medición, realizar el registro de la siguiente manera: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En el 1º casillero Supervisión de embarazo normal/supervisión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</a:t>
            </a:r>
            <a:r>
              <a:rPr lang="es-PE" sz="1100" dirty="0" err="1">
                <a:latin typeface="Franklin Gothic Medium Cond" panose="020B0606030402020204" pitchFamily="34" charset="0"/>
              </a:rPr>
              <a:t>etc</a:t>
            </a:r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siguiente casillero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de hemoglobina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marque: 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casilleros de las actividades marque “D”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455361-5667-4D94-88B3-4B375FDA3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6489" y="3098743"/>
            <a:ext cx="829429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430" y="332985"/>
            <a:ext cx="83503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atención prenatal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el número 1 correspondiente a la 1ra. medición de hemoglobina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9" y="928044"/>
            <a:ext cx="8428009" cy="11985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7610" y="2189816"/>
            <a:ext cx="8428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MANEJO TERAPEUTICO DE ANEMIA EN MUJERES GESTANTES Y PUÉRPERAS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 </a:t>
            </a:r>
            <a:r>
              <a:rPr lang="es-PE" sz="1100" dirty="0">
                <a:latin typeface="Franklin Gothic Medium Cond" panose="020B0606030402020204" pitchFamily="34" charset="0"/>
              </a:rPr>
              <a:t>El tratamiento de la anemia en gestantes y </a:t>
            </a:r>
            <a:r>
              <a:rPr lang="es-PE" sz="1100" dirty="0" err="1">
                <a:latin typeface="Franklin Gothic Medium Cond" panose="020B0606030402020204" pitchFamily="34" charset="0"/>
              </a:rPr>
              <a:t>puerperas</a:t>
            </a:r>
            <a:r>
              <a:rPr lang="es-PE" sz="1100" dirty="0">
                <a:latin typeface="Franklin Gothic Medium Cond" panose="020B0606030402020204" pitchFamily="34" charset="0"/>
              </a:rPr>
              <a:t> con diagnostico según valores de la tabla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se realizara </a:t>
            </a:r>
            <a:r>
              <a:rPr lang="es-PE" sz="1100" dirty="0">
                <a:latin typeface="Franklin Gothic Medium Cond" panose="020B0606030402020204" pitchFamily="34" charset="0"/>
              </a:rPr>
              <a:t>como ahí se indica</a:t>
            </a:r>
          </a:p>
          <a:p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7610" y="4673025"/>
            <a:ext cx="8428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Cuando la hemoglobina de la gestante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puérpera con anemia alcanza los valores mayores o igual a 11 g/dl (</a:t>
            </a:r>
            <a:r>
              <a:rPr lang="es-PE" sz="1100" dirty="0" smtClean="0">
                <a:latin typeface="Franklin Gothic Medium Cond" panose="020B0606030402020204" pitchFamily="34" charset="0"/>
              </a:rPr>
              <a:t>hasta 1000 </a:t>
            </a:r>
            <a:r>
              <a:rPr lang="es-PE" sz="1100" dirty="0">
                <a:latin typeface="Franklin Gothic Medium Cond" panose="020B0606030402020204" pitchFamily="34" charset="0"/>
              </a:rPr>
              <a:t>msnm) se continuara con la misma dosis por el lapso de 3 meses adicionales.  Concluido el mismo se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continuara con </a:t>
            </a:r>
            <a:r>
              <a:rPr lang="es-PE" sz="1100" dirty="0">
                <a:latin typeface="Franklin Gothic Medium Cond" panose="020B0606030402020204" pitchFamily="34" charset="0"/>
              </a:rPr>
              <a:t>la dosis de prevención hasta los 30 días </a:t>
            </a:r>
            <a:r>
              <a:rPr lang="es-PE" sz="1100" dirty="0" err="1">
                <a:latin typeface="Franklin Gothic Medium Cond" panose="020B0606030402020204" pitchFamily="34" charset="0"/>
              </a:rPr>
              <a:t>despues</a:t>
            </a:r>
            <a:r>
              <a:rPr lang="es-PE" sz="1100" dirty="0">
                <a:latin typeface="Franklin Gothic Medium Cond" panose="020B0606030402020204" pitchFamily="34" charset="0"/>
              </a:rPr>
              <a:t> del parto.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En las gestantes con anemia se realizará el </a:t>
            </a:r>
            <a:r>
              <a:rPr lang="es-PE" sz="1100" dirty="0" err="1"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latin typeface="Franklin Gothic Medium Cond" panose="020B0606030402020204" pitchFamily="34" charset="0"/>
              </a:rPr>
              <a:t> de hemoglobina de manera mensual.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27" y="2664153"/>
            <a:ext cx="5249063" cy="19066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7070" y="5192263"/>
            <a:ext cx="83797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 Cuando la hemoglobina de la gestante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puérpera con anemia alcanza los valores mayores o igual a 11 g/dl (hasta 1000 msnm) se continuara con la misma dosis por el lapso de 3 meses adicionales.  Concluido el mismo se continuara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on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la dosis de prevención hasta los 30 días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despues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del parto.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 En las gestantes con anemia se realizará el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de hemoglobina de manera mensual.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DETERMINA EL DIAGNOSTICO DE ANEMIA USE OTRO REGISTRO DE LA SIGUIENTE MANERA: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Diagnóstico motivo de consulta y/o actividad de salud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Supervisión de embarazo con riesgo Z359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2º casillero Anemia que afecta el embarazo, parto o puerperio O990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3º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Dosaje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de Hemoglobina </a:t>
            </a:r>
          </a:p>
        </p:txBody>
      </p:sp>
    </p:spTree>
    <p:extLst>
      <p:ext uri="{BB962C8B-B14F-4D97-AF65-F5344CB8AC3E}">
        <p14:creationId xmlns:p14="http://schemas.microsoft.com/office/powerpoint/2010/main" val="3442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2495" y="493373"/>
            <a:ext cx="82899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4º casillero Consejería Nutricional: Alimentación Saludable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5º casillero Suplementación con sulfato ferroso + ácido fólico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“D” para las actividades, en el caso del tamizaje indica la disponibilidad del resultado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casilleros de las actividades marque “D”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del diagnóstico de Anemia si se mantiene la misma condición desde la 1ra. Vez marque “R”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trimestre de gestación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el grado de severidad de la anemia: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LEV = Leve (</a:t>
            </a:r>
            <a:r>
              <a:rPr lang="es-PE" sz="1100" dirty="0" err="1">
                <a:latin typeface="Franklin Gothic Medium Cond" panose="020B0606030402020204" pitchFamily="34" charset="0"/>
              </a:rPr>
              <a:t>Hb</a:t>
            </a:r>
            <a:r>
              <a:rPr lang="es-PE" sz="1100" dirty="0">
                <a:latin typeface="Franklin Gothic Medium Cond" panose="020B0606030402020204" pitchFamily="34" charset="0"/>
              </a:rPr>
              <a:t>: 10.0 – 10.9 g/dl)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MOD = Moderado (</a:t>
            </a:r>
            <a:r>
              <a:rPr lang="es-PE" sz="1100" dirty="0" err="1">
                <a:latin typeface="Franklin Gothic Medium Cond" panose="020B0606030402020204" pitchFamily="34" charset="0"/>
              </a:rPr>
              <a:t>Hb</a:t>
            </a:r>
            <a:r>
              <a:rPr lang="es-PE" sz="1100" dirty="0">
                <a:latin typeface="Franklin Gothic Medium Cond" panose="020B0606030402020204" pitchFamily="34" charset="0"/>
              </a:rPr>
              <a:t>: 7.0 – 9.9 g/dl)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o SEV = Severo (</a:t>
            </a:r>
            <a:r>
              <a:rPr lang="es-PE" sz="1100" dirty="0" err="1">
                <a:latin typeface="Franklin Gothic Medium Cond" panose="020B0606030402020204" pitchFamily="34" charset="0"/>
              </a:rPr>
              <a:t>Hb</a:t>
            </a:r>
            <a:r>
              <a:rPr lang="es-PE" sz="1100" dirty="0">
                <a:latin typeface="Franklin Gothic Medium Cond" panose="020B0606030402020204" pitchFamily="34" charset="0"/>
              </a:rPr>
              <a:t>: &lt; 7.0 g/dl)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3° y 4º casillero el número correspondiente a la actividad 1, 2, 3, 4, 5,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6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5º casillero el número de la suplementación 1, 2, 3, 4, 5, 6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4" y="2750567"/>
            <a:ext cx="8289985" cy="15991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8" y="4392190"/>
            <a:ext cx="8289985" cy="15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6" y="374072"/>
            <a:ext cx="8289985" cy="1597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6" y="2014716"/>
            <a:ext cx="8289985" cy="10006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06" y="3049884"/>
            <a:ext cx="8289986" cy="11058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06" y="4188487"/>
            <a:ext cx="8289986" cy="100075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4539" y="5198734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LA GESTANTE REGRESA AL MES Y ALCANZA EL VALOR NORMAL DE HEMOGLOBINA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 </a:t>
            </a:r>
            <a:r>
              <a:rPr lang="es-PE" sz="1100" dirty="0">
                <a:latin typeface="Franklin Gothic Medium Cond" panose="020B0606030402020204" pitchFamily="34" charset="0"/>
              </a:rPr>
              <a:t>En el 1º casillero el número de trimestre de gestación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Anemia que afecta el embarazo, parto o puerperio: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PR cuando la gestante alcanza el valor normal de hemoglobina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4º casillero Suplementación de Sulfato ferroso número 1 como inicio del tratamiento </a:t>
            </a:r>
            <a:r>
              <a:rPr lang="es-PE" sz="1100" dirty="0" err="1">
                <a:latin typeface="Franklin Gothic Medium Cond" panose="020B0606030402020204" pitchFamily="34" charset="0"/>
              </a:rPr>
              <a:t>terapeutico</a:t>
            </a:r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947" y="2352509"/>
            <a:ext cx="83589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SUPLEMENTACIÓN CON MICRONUTRIENTES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Operacional.- Intervención que tiene como objetivo asegurar el suministro adecuado a las gestantes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 puérperas </a:t>
            </a:r>
            <a:r>
              <a:rPr lang="es-PE" sz="1100" dirty="0">
                <a:latin typeface="Franklin Gothic Medium Cond" panose="020B0606030402020204" pitchFamily="34" charset="0"/>
              </a:rPr>
              <a:t>de hierro más ácido fólico, para disminuir la prevalencia de anemia y otras complicaciones.  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68360"/>
              </p:ext>
            </p:extLst>
          </p:nvPr>
        </p:nvGraphicFramePr>
        <p:xfrm>
          <a:off x="1455947" y="2952673"/>
          <a:ext cx="6197600" cy="2514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51997349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43866542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84175140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3510975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43987844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ETAPA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MICRONUTRIENTE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PRODUCTO A UTILIZAR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TIEMPO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6374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GESTACION</a:t>
                      </a:r>
                    </a:p>
                  </a:txBody>
                  <a:tcPr marL="114300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500 ug. 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1 tableta Diaria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Sulfato Ferroso/Ácido Fólico o Hierro Polimaltosado /Ácido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Durante las 13 primeras semanas de embarazo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1884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</a:p>
                  </a:txBody>
                  <a:tcPr marL="114300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60 mg de hierro elemental + 400 ug. de 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1 tableta diaria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Sulfato Ferroso/Ácido Fólico o Hierro Polimaltosado /Ácido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A partir de la semana 14 de gestación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8102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</a:p>
                  </a:txBody>
                  <a:tcPr marL="114300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120 mg de hierro elemental + 800 ug. de 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2 tabletas  diarias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Sulfato Ferroso/Ácido Fólico o Hierro Polimaltosado /Ácido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Gestantes que inician su atención prenatal después de la semana 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3022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PUERPERIO</a:t>
                      </a:r>
                    </a:p>
                  </a:txBody>
                  <a:tcPr marL="114300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60 mg de hierro elemental + 400 ug. de 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1 tableta diaria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Franklin Gothic Medium Cond" panose="020B0606030402020204" pitchFamily="34" charset="0"/>
                        </a:rPr>
                        <a:t>Sulfato Ferroso/Ácido Fólico o Hierro Polimaltosado /Ácido Fólico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effectLst/>
                          <a:latin typeface="Franklin Gothic Medium Cond" panose="020B0606030402020204" pitchFamily="34" charset="0"/>
                        </a:rPr>
                        <a:t>Hasta los 30 días </a:t>
                      </a:r>
                      <a:r>
                        <a:rPr lang="es-PE" sz="1000" b="0" i="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despues</a:t>
                      </a:r>
                      <a:r>
                        <a:rPr lang="es-PE" sz="1000" b="0" i="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del parto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76204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8" y="735748"/>
            <a:ext cx="8358996" cy="16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86751" y="695738"/>
            <a:ext cx="6625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ACTIVIDADES A REGISTRAR EN UNA PRIMERA ATENCIÓN PRE NATAL ANTES DE LAS 14 SEMANAS DE GESTACIÓN</a:t>
            </a:r>
            <a:endParaRPr lang="es-PE" sz="11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5" y="957348"/>
            <a:ext cx="8256897" cy="44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4068" y="274551"/>
            <a:ext cx="815196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* Se </a:t>
            </a:r>
            <a:r>
              <a:rPr lang="es-PE" sz="1100" dirty="0">
                <a:latin typeface="Franklin Gothic Medium Cond" panose="020B0606030402020204" pitchFamily="34" charset="0"/>
              </a:rPr>
              <a:t>considera GESTANTE SUPLEMENTADA cuando la gestante recibe un total de 60 tabletas de Ácido Fólico (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durante las </a:t>
            </a:r>
            <a:r>
              <a:rPr lang="es-PE" sz="1100" dirty="0">
                <a:latin typeface="Franklin Gothic Medium Cond" panose="020B0606030402020204" pitchFamily="34" charset="0"/>
              </a:rPr>
              <a:t>primeras 13 semanas del embarazo) y 180 tabletas de Sulfato Ferroso + Ácido Fólico o Hierro </a:t>
            </a:r>
            <a:r>
              <a:rPr lang="es-PE" sz="1100" dirty="0" err="1">
                <a:latin typeface="Franklin Gothic Medium Cond" panose="020B0606030402020204" pitchFamily="34" charset="0"/>
              </a:rPr>
              <a:t>Polimaltosado</a:t>
            </a:r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+ Ácido </a:t>
            </a:r>
            <a:r>
              <a:rPr lang="es-PE" sz="1100" dirty="0">
                <a:latin typeface="Franklin Gothic Medium Cond" panose="020B0606030402020204" pitchFamily="34" charset="0"/>
              </a:rPr>
              <a:t>Fólico  (a partir de la semana 14 de gestación) y 30 tabletas de Sulfato Ferroso + Ácido Fólico 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Hierro </a:t>
            </a:r>
            <a:r>
              <a:rPr lang="es-PE" sz="1100" dirty="0" err="1" smtClean="0">
                <a:latin typeface="Franklin Gothic Medium Cond" panose="020B0606030402020204" pitchFamily="34" charset="0"/>
              </a:rPr>
              <a:t>Polimaltosado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latin typeface="Franklin Gothic Medium Cond" panose="020B0606030402020204" pitchFamily="34" charset="0"/>
              </a:rPr>
              <a:t>+ Ácido Fólico  (hasta los 30 días después del parto).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* En </a:t>
            </a:r>
            <a:r>
              <a:rPr lang="es-PE" sz="1100" dirty="0">
                <a:latin typeface="Franklin Gothic Medium Cond" panose="020B0606030402020204" pitchFamily="34" charset="0"/>
              </a:rPr>
              <a:t>el caso de que la Gestante iniciara su atención prenatal después de la semana 32 recibirá 2 tabletas diarias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Sulfato </a:t>
            </a:r>
            <a:r>
              <a:rPr lang="es-PE" sz="1100" dirty="0">
                <a:latin typeface="Franklin Gothic Medium Cond" panose="020B0606030402020204" pitchFamily="34" charset="0"/>
              </a:rPr>
              <a:t>Ferroso + Ácido Fólico o Hierro </a:t>
            </a:r>
            <a:r>
              <a:rPr lang="es-PE" sz="1100" dirty="0" err="1">
                <a:latin typeface="Franklin Gothic Medium Cond" panose="020B0606030402020204" pitchFamily="34" charset="0"/>
              </a:rPr>
              <a:t>Polimaltosado</a:t>
            </a:r>
            <a:r>
              <a:rPr lang="es-PE" sz="1100" dirty="0">
                <a:latin typeface="Franklin Gothic Medium Cond" panose="020B0606030402020204" pitchFamily="34" charset="0"/>
              </a:rPr>
              <a:t> + Ácido Fólico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* Además </a:t>
            </a:r>
            <a:r>
              <a:rPr lang="es-PE" sz="1100" dirty="0">
                <a:latin typeface="Franklin Gothic Medium Cond" panose="020B0606030402020204" pitchFamily="34" charset="0"/>
              </a:rPr>
              <a:t>de la entrega del insumo, la gestante recibe la orientación/consejería y evaluación nutricional la misma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que queda </a:t>
            </a:r>
            <a:r>
              <a:rPr lang="es-PE" sz="1100" dirty="0">
                <a:latin typeface="Franklin Gothic Medium Cond" panose="020B0606030402020204" pitchFamily="34" charset="0"/>
              </a:rPr>
              <a:t>consignada en el cuaderno de seguimiento, historia clínica y carné materno perinatal. </a:t>
            </a:r>
          </a:p>
          <a:p>
            <a:r>
              <a:rPr lang="es-PE" sz="300" dirty="0" smtClean="0">
                <a:latin typeface="Franklin Gothic Medium Cond" panose="020B0606030402020204" pitchFamily="34" charset="0"/>
              </a:rPr>
              <a:t> </a:t>
            </a:r>
            <a:endParaRPr lang="es-PE" sz="3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ADMINISTRACIÓN DE SUPLEMENTO DE ÁCIDO FÓLICO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Las </a:t>
            </a:r>
            <a:r>
              <a:rPr lang="es-PE" sz="1100" dirty="0">
                <a:latin typeface="Franklin Gothic Medium Cond" panose="020B0606030402020204" pitchFamily="34" charset="0"/>
              </a:rPr>
              <a:t>gestantes recibirán una dosis diaria de ácido fólico de 500 </a:t>
            </a:r>
            <a:r>
              <a:rPr lang="es-PE" sz="1100" dirty="0" err="1">
                <a:latin typeface="Franklin Gothic Medium Cond" panose="020B0606030402020204" pitchFamily="34" charset="0"/>
              </a:rPr>
              <a:t>ug</a:t>
            </a:r>
            <a:r>
              <a:rPr lang="es-PE" sz="1100" dirty="0">
                <a:latin typeface="Franklin Gothic Medium Cond" panose="020B0606030402020204" pitchFamily="34" charset="0"/>
              </a:rPr>
              <a:t>. Hasta las 13 semanas. (Son 02 entregas)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1º casillero Atención prenatal, especificando la semana del embarazo que se encuentra la gestante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Franklin Gothic Medium Cond" panose="020B0606030402020204" pitchFamily="34" charset="0"/>
              </a:rPr>
              <a:t> En los siguientes casilleros las actividades del paquete de atención integral de la gestante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Franklin Gothic Medium Cond" panose="020B0606030402020204" pitchFamily="34" charset="0"/>
              </a:rPr>
              <a:t> En otro casillero Suplementación de ácido fólico (hasta las 13 semanas)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Franklin Gothic Medium Cond" panose="020B0606030402020204" pitchFamily="34" charset="0"/>
              </a:rPr>
              <a:t> En el casillero correspondiente al ácido fólico 1, 2.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3092361"/>
            <a:ext cx="8341743" cy="16004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4067" y="4701406"/>
            <a:ext cx="83417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ADMINISTRACIÓN DE SUPLEMENTO DE SULFATO FERROSO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Operacional.- Suplementación que se brinda a partir de las 14 semanas de gestación, son 180 tabletas en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gestante</a:t>
            </a:r>
            <a:r>
              <a:rPr lang="es-PE" sz="1100" dirty="0">
                <a:latin typeface="Franklin Gothic Medium Cond" panose="020B0606030402020204" pitchFamily="34" charset="0"/>
              </a:rPr>
              <a:t>, se da 30 por vez (son 06 entregas)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Atención prenatal, especificando la semana del embarazo que se encuentra la gestante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otro casillero Consejería Nutricional, Administración de Sulfato Ferroso, etc.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correspondiente a la consejería nutricional 1, 2…. según corresponda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casillero de la suplementación la DOSIS correspondiente 1, 2, 3,4,5, 6:</a:t>
            </a:r>
          </a:p>
        </p:txBody>
      </p:sp>
    </p:spTree>
    <p:extLst>
      <p:ext uri="{BB962C8B-B14F-4D97-AF65-F5344CB8AC3E}">
        <p14:creationId xmlns:p14="http://schemas.microsoft.com/office/powerpoint/2010/main" val="36293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6814" y="1820175"/>
            <a:ext cx="83848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VIENE A SU PRIMERA ATENCIÓN PRE NATAL DESPUÉS DE LAS 32 SEMANAS: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La </a:t>
            </a:r>
            <a:r>
              <a:rPr lang="es-PE" sz="1100" dirty="0">
                <a:latin typeface="Franklin Gothic Medium Cond" panose="020B0606030402020204" pitchFamily="34" charset="0"/>
              </a:rPr>
              <a:t>medición de la hemoglobina se hará en esta atención.  En caso que no se detecte anemia, se hará una siguiente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medición de </a:t>
            </a:r>
            <a:r>
              <a:rPr lang="es-PE" sz="1100" dirty="0">
                <a:latin typeface="Franklin Gothic Medium Cond" panose="020B0606030402020204" pitchFamily="34" charset="0"/>
              </a:rPr>
              <a:t>hemoglobina entre la semana 37 y 40 y la última a los 30 días del post parto.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6" y="2463298"/>
            <a:ext cx="5796951" cy="1306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4" y="3872878"/>
            <a:ext cx="8384875" cy="23036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4" y="367637"/>
            <a:ext cx="8384875" cy="1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9947" y="255827"/>
            <a:ext cx="83503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ADMINISTRACIÓN DE SUPLEMENTACIÓN DE CALCIO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Definición </a:t>
            </a:r>
            <a:r>
              <a:rPr lang="es-PE" sz="1100" dirty="0">
                <a:latin typeface="Franklin Gothic Medium Cond" panose="020B0606030402020204" pitchFamily="34" charset="0"/>
              </a:rPr>
              <a:t>Operacional.- Tratamiento que se da a partir de las 20 semanas de gestación hasta el parto, 02 gramos vía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oral diarios</a:t>
            </a:r>
            <a:r>
              <a:rPr lang="es-PE" sz="1100" dirty="0">
                <a:latin typeface="Franklin Gothic Medium Cond" panose="020B0606030402020204" pitchFamily="34" charset="0"/>
              </a:rPr>
              <a:t>, se da 30 por vez (son 05 entregas).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Atención prenatal, especificando la  semana del embarazo que se encuentra la gestante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otro casillero Consejería Nutricional, Administración de Calcio, etc.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 de la atención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correspondiente a la consejería nutricional 1, 2…. según corresponda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correspondiente a la Suplementación de CALCIO indicar el número de dosis correspondiente 1, 2, 3, 4..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9945" y="3571347"/>
            <a:ext cx="83503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ECOGRAFÍA OBSTÉTRICA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Definición Operacional. - Examen de ayuda al diagnóstico que se realiza a la gestante antes de las 20 semanas; lo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realiza el </a:t>
            </a:r>
            <a:r>
              <a:rPr lang="es-PE" sz="1100" dirty="0">
                <a:latin typeface="Franklin Gothic Medium Cond" panose="020B0606030402020204" pitchFamily="34" charset="0"/>
              </a:rPr>
              <a:t>Médico </a:t>
            </a:r>
            <a:r>
              <a:rPr lang="es-PE" sz="1100" dirty="0" err="1">
                <a:latin typeface="Franklin Gothic Medium Cond" panose="020B0606030402020204" pitchFamily="34" charset="0"/>
              </a:rPr>
              <a:t>Gineco</a:t>
            </a:r>
            <a:r>
              <a:rPr lang="es-PE" sz="1100" dirty="0">
                <a:latin typeface="Franklin Gothic Medium Cond" panose="020B0606030402020204" pitchFamily="34" charset="0"/>
              </a:rPr>
              <a:t>-Obstetra y Médico Cirujano calificado en establecimientos de salud que cuenten con el equipo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ecógrafo</a:t>
            </a:r>
            <a:r>
              <a:rPr lang="es-PE" sz="1100" dirty="0">
                <a:latin typeface="Franklin Gothic Medium Cond" panose="020B0606030402020204" pitchFamily="34" charset="0"/>
              </a:rPr>
              <a:t>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Se </a:t>
            </a:r>
            <a:r>
              <a:rPr lang="es-PE" sz="1100" dirty="0">
                <a:latin typeface="Franklin Gothic Medium Cond" panose="020B0606030402020204" pitchFamily="34" charset="0"/>
              </a:rPr>
              <a:t>considera 03 exámenes ecográficos de 15 minutos cada uno: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1º Examen: Antes de las 13 semanas para confirmar edad gestacional y entre las 11 y 14 semanas para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gestantes mayores </a:t>
            </a:r>
            <a:r>
              <a:rPr lang="es-PE" sz="1100" dirty="0">
                <a:latin typeface="Franklin Gothic Medium Cond" panose="020B0606030402020204" pitchFamily="34" charset="0"/>
              </a:rPr>
              <a:t>de 35 años de edad y/o con antecedentes de malformaciones congénitas para evaluación del pliegue </a:t>
            </a:r>
            <a:r>
              <a:rPr lang="es-PE" sz="1100" dirty="0" err="1" smtClean="0">
                <a:latin typeface="Franklin Gothic Medium Cond" panose="020B0606030402020204" pitchFamily="34" charset="0"/>
              </a:rPr>
              <a:t>nucal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fetal</a:t>
            </a:r>
            <a:r>
              <a:rPr lang="es-PE" sz="1100" dirty="0">
                <a:latin typeface="Franklin Gothic Medium Cond" panose="020B0606030402020204" pitchFamily="34" charset="0"/>
              </a:rPr>
              <a:t>.)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2º Examen: a partir de las 20 semanas para ver morfología.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3º Examen: Después de las 32 semanas para establecer el peso, placenta, ILA, PBF.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Registro </a:t>
            </a:r>
            <a:r>
              <a:rPr lang="es-PE" sz="1100" dirty="0">
                <a:latin typeface="Franklin Gothic Medium Cond" panose="020B0606030402020204" pitchFamily="34" charset="0"/>
              </a:rPr>
              <a:t>del personal calificado que realiza la ecografía en establecimientos de salud: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según el trimestre de gestación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la ecografía 1, 2, 3 según corresponda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4" y="5636523"/>
            <a:ext cx="8255482" cy="9674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6" y="1980785"/>
            <a:ext cx="8350371" cy="16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4068" y="337276"/>
            <a:ext cx="8393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EVALUACIÓN DE BIENESTAR FETAL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Definición </a:t>
            </a:r>
            <a:r>
              <a:rPr lang="es-PE" sz="1100" dirty="0">
                <a:latin typeface="Franklin Gothic Medium Cond" panose="020B0606030402020204" pitchFamily="34" charset="0"/>
              </a:rPr>
              <a:t>Operacional: Procedimiento que se realiza a la gestante, con el cual se determina el estado del feto, a través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la </a:t>
            </a:r>
            <a:r>
              <a:rPr lang="es-PE" sz="1100" dirty="0">
                <a:latin typeface="Franklin Gothic Medium Cond" panose="020B0606030402020204" pitchFamily="34" charset="0"/>
              </a:rPr>
              <a:t>monitorización clínica o electrónica, ecografía, test estresante y no estresante, las mismas que se solicitan según el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caso y </a:t>
            </a:r>
            <a:r>
              <a:rPr lang="es-PE" sz="1100" dirty="0">
                <a:latin typeface="Franklin Gothic Medium Cond" panose="020B0606030402020204" pitchFamily="34" charset="0"/>
              </a:rPr>
              <a:t>la semana de gestación; lo realiza el Médico </a:t>
            </a:r>
            <a:r>
              <a:rPr lang="es-PE" sz="1100" dirty="0" err="1">
                <a:latin typeface="Franklin Gothic Medium Cond" panose="020B0606030402020204" pitchFamily="34" charset="0"/>
              </a:rPr>
              <a:t>Gineco</a:t>
            </a:r>
            <a:r>
              <a:rPr lang="es-PE" sz="1100" dirty="0">
                <a:latin typeface="Franklin Gothic Medium Cond" panose="020B0606030402020204" pitchFamily="34" charset="0"/>
              </a:rPr>
              <a:t> Obstetra y Obstetra capacitado en monitoreo de bienestar fetal.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Se considera: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Monitoreo electrónico fetal no estresante y test  estresante es a partir de establecimiento FONB.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Ecografía de bienestar fetal según el caso.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Se </a:t>
            </a:r>
            <a:r>
              <a:rPr lang="es-PE" sz="1100" dirty="0">
                <a:latin typeface="Franklin Gothic Medium Cond" panose="020B0606030402020204" pitchFamily="34" charset="0"/>
              </a:rPr>
              <a:t>considera 02 exámenes: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procedimiento según corresponda: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Test de Estrés Fetal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	59020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o Test No Estresante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	59025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según el trimestre de gestación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la Evaluación de Bienestar Fetal 1, 2  según corresponda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.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3074475"/>
            <a:ext cx="8333118" cy="9971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4068" y="4071669"/>
            <a:ext cx="833311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GESTANTE CON ATENCIÓN PRENATAL REENFOCADA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Son todas aquellas actividades basadas en la vigilancia y evaluación integral de la gestante y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el feto </a:t>
            </a:r>
            <a:r>
              <a:rPr lang="es-PE" sz="1100" dirty="0">
                <a:latin typeface="Franklin Gothic Medium Cond" panose="020B0606030402020204" pitchFamily="34" charset="0"/>
              </a:rPr>
              <a:t>para lograr el nacimiento de un/a recién nacido/a sano/a, sin deterioro de la salud de la madre. Lo realiza el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Médico </a:t>
            </a:r>
            <a:r>
              <a:rPr lang="es-PE" sz="1100" dirty="0" err="1" smtClean="0">
                <a:latin typeface="Franklin Gothic Medium Cond" panose="020B0606030402020204" pitchFamily="34" charset="0"/>
              </a:rPr>
              <a:t>Gineco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-Obstetra</a:t>
            </a:r>
            <a:r>
              <a:rPr lang="es-PE" sz="1100" dirty="0">
                <a:latin typeface="Franklin Gothic Medium Cond" panose="020B0606030402020204" pitchFamily="34" charset="0"/>
              </a:rPr>
              <a:t>, Médico Cirujano con competencias y Obstetra, con la participación de todo el equipo multidisciplinario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; a </a:t>
            </a:r>
            <a:r>
              <a:rPr lang="es-PE" sz="1100" dirty="0">
                <a:latin typeface="Franklin Gothic Medium Cond" panose="020B0606030402020204" pitchFamily="34" charset="0"/>
              </a:rPr>
              <a:t>partir de los establecimientos de salud nivel I. Debe iniciarse en el primer trimestre de gestación y recibir el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paquete básico </a:t>
            </a:r>
            <a:r>
              <a:rPr lang="es-PE" sz="1100" dirty="0">
                <a:latin typeface="Franklin Gothic Medium Cond" panose="020B0606030402020204" pitchFamily="34" charset="0"/>
              </a:rPr>
              <a:t>que permita la detección oportuna de signos de alarma y factores de riesgo para el manejo adecuado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las complicaciones </a:t>
            </a:r>
            <a:r>
              <a:rPr lang="es-PE" sz="1100" dirty="0">
                <a:latin typeface="Franklin Gothic Medium Cond" panose="020B0606030402020204" pitchFamily="34" charset="0"/>
              </a:rPr>
              <a:t>que puedan presentarse tanto en la madre como en el </a:t>
            </a:r>
            <a:r>
              <a:rPr lang="es-PE" sz="1100" dirty="0" err="1">
                <a:latin typeface="Franklin Gothic Medium Cond" panose="020B0606030402020204" pitchFamily="34" charset="0"/>
              </a:rPr>
              <a:t>perinato</a:t>
            </a:r>
            <a:r>
              <a:rPr lang="es-PE" sz="1100" dirty="0">
                <a:latin typeface="Franklin Gothic Medium Cond" panose="020B0606030402020204" pitchFamily="34" charset="0"/>
              </a:rPr>
              <a:t>. Considera como mínimo 6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atenciones durante </a:t>
            </a:r>
            <a:r>
              <a:rPr lang="es-PE" sz="1100" dirty="0">
                <a:latin typeface="Franklin Gothic Medium Cond" panose="020B0606030402020204" pitchFamily="34" charset="0"/>
              </a:rPr>
              <a:t>el embarazo.</a:t>
            </a:r>
          </a:p>
          <a:p>
            <a:pPr algn="just"/>
            <a:endParaRPr lang="es-PE" sz="3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Paquete básico:</a:t>
            </a:r>
          </a:p>
          <a:p>
            <a:pPr algn="just"/>
            <a:endParaRPr lang="es-PE" sz="3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Historia clínica Materno Perinatal, detección de factores de riesgo.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Evaluación física, incluye: examen de mamas,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Papanicolaou y/o IVAA.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Educación para el auto examen de mamas.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Orientación/consejería y evaluación nutricional. (Incluye talla y peso).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Detección e intervención oportuna de signos de alarma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.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9176" y="333960"/>
            <a:ext cx="84193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Examen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Gineco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-obstétrico.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Plan de parto.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Examen odontológico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Psicoprofilaxis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/estimulación prenatal (cada programa tendrá sus 06 sesiones por separado).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Tamizaje de Violencia.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Exámenes completos de laboratorio.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Ecografía en el primer trimestre y en el tercer trimestre.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Monitoreo materno fetal en el tercer trimestre.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Visitas Domiciliarias.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Inmunización antitetánica (ESNI).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Inmunización contra fiebre amarilla después de las 26 semanas en zonas endémicas. (ESNI).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Inmunización contra la Influenza Adulto (0.5cc v.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im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. dosis única) debido a que las gestantes son consideradas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como población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de riesgo para influenza. A partir del segundo trimestre de gestación (a partir de las 20 semanas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de gestación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 y se programará al 60% del total de gestantes. (ESNI).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Suplemento de ácido fólico (500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mcg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 durante el primer trimestre, hasta las 13 semanas.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Suplemento de hierro (60 mg) y ácido fólico (400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mcg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), desde las 14 semanas. (PAN)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Suplemento de calcio. 2 gramos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v.o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diarios, desde las 20 semanas hasta el parto.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Tamizaje de: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Bacteriuria asintomática (tira reactiva).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Sífilis (prueba rápida). </a:t>
            </a:r>
            <a:endParaRPr lang="es-PE" sz="1100" dirty="0" smtClean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VIH (prueba rápida).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Proteinuria (tira reactiva o ácido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sulfosalicílico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Anemia (Hemoglobina con “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Hemocue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”)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Diabetes gestacional (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Hemoglucotest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)</a:t>
            </a:r>
            <a:endParaRPr lang="es-PE" sz="11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anote: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el número de control [este debe ser el 6º a más]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cualquier casillero LIBRE “TA” para indicar que esta gestante cumple con la condición</a:t>
            </a:r>
          </a:p>
          <a:p>
            <a:pPr lvl="0" algn="just"/>
            <a:endParaRPr lang="es-PE" sz="11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98144" y="6279401"/>
            <a:ext cx="3519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Gestante Reenfocada es la que cumple con el paquete básico.</a:t>
            </a:r>
          </a:p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Ninguna gestante es REENFOCADA si es que no es controlada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19176" y="4801614"/>
            <a:ext cx="8419382" cy="1530175"/>
            <a:chOff x="319176" y="4801614"/>
            <a:chExt cx="8419382" cy="15301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176" y="4801614"/>
              <a:ext cx="8419382" cy="1530175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5454505" y="5550191"/>
              <a:ext cx="18394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900" dirty="0" smtClean="0">
                  <a:latin typeface="Franklin Gothic Medium Cond" panose="020B0606030402020204" pitchFamily="34" charset="0"/>
                </a:rPr>
                <a:t>:</a:t>
              </a:r>
              <a:r>
                <a:rPr lang="es-PE" sz="900" dirty="0" err="1" smtClean="0">
                  <a:latin typeface="Franklin Gothic Medium Cond" panose="020B0606030402020204" pitchFamily="34" charset="0"/>
                </a:rPr>
                <a:t>Alimentacion</a:t>
              </a:r>
              <a:r>
                <a:rPr lang="es-PE" sz="900" dirty="0" smtClean="0">
                  <a:latin typeface="Franklin Gothic Medium Cond" panose="020B0606030402020204" pitchFamily="34" charset="0"/>
                </a:rPr>
                <a:t> Saludable</a:t>
              </a:r>
              <a:endParaRPr lang="es-PE" sz="900" dirty="0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 flipH="1">
            <a:off x="8489236" y="5550191"/>
            <a:ext cx="399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solidFill>
                  <a:prstClr val="black"/>
                </a:solidFill>
                <a:latin typeface="Calibri" panose="020F0502020204030204"/>
              </a:rPr>
              <a:t>.01</a:t>
            </a:r>
          </a:p>
        </p:txBody>
      </p:sp>
    </p:spTree>
    <p:extLst>
      <p:ext uri="{BB962C8B-B14F-4D97-AF65-F5344CB8AC3E}">
        <p14:creationId xmlns:p14="http://schemas.microsoft.com/office/powerpoint/2010/main" val="752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684" y="204116"/>
            <a:ext cx="84193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PLAN DE PARTO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Es una herramienta efectiva que busca organizar y movilizar los recursos familiares y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comunitarios para </a:t>
            </a:r>
            <a:r>
              <a:rPr lang="es-PE" sz="1100" dirty="0">
                <a:latin typeface="Franklin Gothic Medium Cond" panose="020B0606030402020204" pitchFamily="34" charset="0"/>
              </a:rPr>
              <a:t>la atención oportuna de la gestante, la puérpera y el recién nacido. El plan debe consignar la información precisa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que permita </a:t>
            </a:r>
            <a:r>
              <a:rPr lang="es-PE" sz="1100" dirty="0">
                <a:latin typeface="Franklin Gothic Medium Cond" panose="020B0606030402020204" pitchFamily="34" charset="0"/>
              </a:rPr>
              <a:t>organizar el proceso de la atención de la gestante, relevando los aspectos del parto y la referencia de ser necesaria.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El plan facilita la información para que las gestantes y sus familias sepan a donde llegar, ante la presencia de señales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parto </a:t>
            </a:r>
            <a:r>
              <a:rPr lang="es-PE" sz="1100" dirty="0">
                <a:latin typeface="Franklin Gothic Medium Cond" panose="020B0606030402020204" pitchFamily="34" charset="0"/>
              </a:rPr>
              <a:t>o algún signo de alarma. Se necesita por lo menos 03 entrevistas con la gestante y su familia. 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1º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Entrevista del Plan de Parto.- </a:t>
            </a:r>
            <a:r>
              <a:rPr lang="es-PE" sz="1100" dirty="0">
                <a:latin typeface="Franklin Gothic Medium Cond" panose="020B0606030402020204" pitchFamily="34" charset="0"/>
              </a:rPr>
              <a:t>Se elabora en la primera atención prenatal y se le entrega a la gestante para que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con su </a:t>
            </a:r>
            <a:r>
              <a:rPr lang="es-PE" sz="1100" dirty="0">
                <a:latin typeface="Franklin Gothic Medium Cond" panose="020B0606030402020204" pitchFamily="34" charset="0"/>
              </a:rPr>
              <a:t>familia decidan todas las opciones concernientes a la atención.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Atención prenatal, especificando la  semana del embarazo que se encuentra la gestante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Plan de Parto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 “D” en ambos casos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“1” de 1º atención prenatal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el número “1” por ser la primera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entrevista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2775214"/>
            <a:ext cx="8419380" cy="10117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8793" y="3761121"/>
            <a:ext cx="8419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Para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ejemplo solo se ha incluido el registro del Plan de Parto pero se debe registrar todas las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actividades realizadas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la 1º Atención Prenatal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3684" y="3927846"/>
            <a:ext cx="84193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La 2° y 3º Entrevista del Plan de Parto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Se realiza en el domicilio de la gestante para hablar con la familia acerca del plan de parto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Plan de Parto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Visita Familiar Integral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Tipo de diagnóstico marque siempre “D”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, anote:   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2, 3 según corresponda la entrevista por el Plan de Parto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la visita 1, 2… según corresponda.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4" y="5507133"/>
            <a:ext cx="8419380" cy="9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6431" y="294188"/>
            <a:ext cx="84538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GESTANTE CON MORBILIDAD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Actividad orientada al manejo de las patologías y/o complicaciones que se presentan durante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gestación </a:t>
            </a:r>
            <a:r>
              <a:rPr lang="es-PE" sz="1100" dirty="0">
                <a:latin typeface="Franklin Gothic Medium Cond" panose="020B0606030402020204" pitchFamily="34" charset="0"/>
              </a:rPr>
              <a:t>y enfermedades trasmisibles y no trasmisibles.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la patología encontrada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tener en cuenta las siguientes consideraciones al momento de marcar: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P: (Diagnóstico presuntivo) Únicamente cuando no existe certeza del diagnóstico y/o éste requiere de algún resultado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laboratorio</a:t>
            </a:r>
            <a:r>
              <a:rPr lang="es-PE" sz="1100" dirty="0">
                <a:latin typeface="Franklin Gothic Medium Cond" panose="020B0606030402020204" pitchFamily="34" charset="0"/>
              </a:rPr>
              <a:t>.  Su carácter es provisional.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D: (Diagnóstico definitivo) Cuando se tiene certeza del diagnóstico por evaluación clínica y/o por exámenes auxiliares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 debe </a:t>
            </a:r>
            <a:r>
              <a:rPr lang="es-PE" sz="1100" dirty="0">
                <a:latin typeface="Franklin Gothic Medium Cond" panose="020B0606030402020204" pitchFamily="34" charset="0"/>
              </a:rPr>
              <a:t>ser escrito una sola vez para el mismo evento (episodio de la enfermedad cuando se trate de enfermedades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agudas y </a:t>
            </a:r>
            <a:r>
              <a:rPr lang="es-PE" sz="1100" dirty="0">
                <a:latin typeface="Franklin Gothic Medium Cond" panose="020B0606030402020204" pitchFamily="34" charset="0"/>
              </a:rPr>
              <a:t>solo una vez para el caso de enfermedades crónicas) en un mismo paciente.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R: (Diagnóstico repetido) Cuando el paciente vuelve a ser atendido para el seguimiento de un mismo episodio 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evento de </a:t>
            </a:r>
            <a:r>
              <a:rPr lang="es-PE" sz="1100" dirty="0">
                <a:latin typeface="Franklin Gothic Medium Cond" panose="020B0606030402020204" pitchFamily="34" charset="0"/>
              </a:rPr>
              <a:t>la enfermedad en cualquier otra oportunidad posterior a aquella en que estableció el diagnóstico definitivo.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0" y="2248569"/>
            <a:ext cx="8453887" cy="11433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6429" y="4459859"/>
            <a:ext cx="84538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PUÉRPERA CON MORBILIDAD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Definición Operacional: Actividad orientada al manejo de las patologías y/o complicaciones que se presentan durante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el puerperio</a:t>
            </a:r>
            <a:r>
              <a:rPr lang="es-PE" sz="1100" dirty="0">
                <a:latin typeface="Franklin Gothic Medium Cond" panose="020B0606030402020204" pitchFamily="34" charset="0"/>
              </a:rPr>
              <a:t>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la patología encontrada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La </a:t>
            </a:r>
            <a:r>
              <a:rPr lang="es-PE" sz="1100" dirty="0">
                <a:latin typeface="Franklin Gothic Medium Cond" panose="020B0606030402020204" pitchFamily="34" charset="0"/>
              </a:rPr>
              <a:t>codificación de estas patologías se encuentra descrita principalmente en los grupos CIE10 O85 – O92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9" y="5346329"/>
            <a:ext cx="8453887" cy="10027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9" y="3413460"/>
            <a:ext cx="8453888" cy="10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3" y="783464"/>
            <a:ext cx="8333117" cy="9799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2693" y="352577"/>
            <a:ext cx="83331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Si fuera morbilidad general, que en la clasificación de enfermedades no especifica que es en el periodo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Puerperal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 la letra “P” para indicar que es puérpera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2692" y="1763406"/>
            <a:ext cx="83331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caso de los diagnósticos de Enfermedades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Metaxénicas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y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Zoonóticas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en gestantes se debe utilizar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la clasificación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general de la CIE10 y agregar en cualquier campo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la letra “G” para indicar que es gestante,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para una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mayor descripción sobre el registro específico deberá consultar los Manuales de Registro y Codificación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las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Estrategias en mención.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2691" y="2363570"/>
            <a:ext cx="83331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ESTIMULACIÓN PRENATAL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Definición Operacional: Es el conjunto de procesos y acciones que potencian y promueven el desarrollo físico, mental</a:t>
            </a:r>
            <a:r>
              <a:rPr lang="es-PE" sz="1100" dirty="0" smtClean="0">
                <a:latin typeface="Franklin Gothic Medium Cond" panose="020B0606030402020204" pitchFamily="34" charset="0"/>
              </a:rPr>
              <a:t>, sensorial </a:t>
            </a:r>
            <a:r>
              <a:rPr lang="es-PE" sz="1100" dirty="0">
                <a:latin typeface="Franklin Gothic Medium Cond" panose="020B0606030402020204" pitchFamily="34" charset="0"/>
              </a:rPr>
              <a:t>y social de la persona desde la concepción hasta el nacimiento; mediante técnicas realizadas a través de la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madre con </a:t>
            </a:r>
            <a:r>
              <a:rPr lang="es-PE" sz="1100" dirty="0">
                <a:latin typeface="Franklin Gothic Medium Cond" panose="020B0606030402020204" pitchFamily="34" charset="0"/>
              </a:rPr>
              <a:t>la participación activa del padre, la familia y la comunidad. (Ley W 28124, Ley de promoción y estimulación prenatal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y temprana).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 Utilice </a:t>
            </a:r>
            <a:r>
              <a:rPr lang="es-PE" sz="1100" dirty="0">
                <a:latin typeface="Franklin Gothic Medium Cond" panose="020B0606030402020204" pitchFamily="34" charset="0"/>
              </a:rPr>
              <a:t>un registro por cada gestante </a:t>
            </a:r>
          </a:p>
          <a:p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anotar la estimulación prenatal, especificando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el número </a:t>
            </a:r>
            <a:r>
              <a:rPr lang="es-PE" sz="1100" dirty="0">
                <a:latin typeface="Franklin Gothic Medium Cond" panose="020B0606030402020204" pitchFamily="34" charset="0"/>
              </a:rPr>
              <a:t>de sesión.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 el número de sesión 1, 2, 3, 4, 5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6 según corresponda.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1" y="3597713"/>
            <a:ext cx="8333118" cy="9656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0546" y="4563376"/>
            <a:ext cx="8333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PSICOPROFILAXIS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Es un proceso educativo para la preparación integral de la mujer gestante que le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permita desarrollar </a:t>
            </a:r>
            <a:r>
              <a:rPr lang="es-PE" sz="1100" dirty="0">
                <a:latin typeface="Franklin Gothic Medium Cond" panose="020B0606030402020204" pitchFamily="34" charset="0"/>
              </a:rPr>
              <a:t>hábitos y comportamientos saludables así como una actitud positiva frente al embarazo, parto, puerperio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, producto </a:t>
            </a:r>
            <a:r>
              <a:rPr lang="es-PE" sz="1100" dirty="0">
                <a:latin typeface="Franklin Gothic Medium Cond" panose="020B0606030402020204" pitchFamily="34" charset="0"/>
              </a:rPr>
              <a:t>de la concepción y al recién Nacida/o convirtiendo este proceso en una experiencia feliz y saludable, tanto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para ella </a:t>
            </a:r>
            <a:r>
              <a:rPr lang="es-PE" sz="1100" dirty="0">
                <a:latin typeface="Franklin Gothic Medium Cond" panose="020B0606030402020204" pitchFamily="34" charset="0"/>
              </a:rPr>
              <a:t>como para su bebe y su entorno familiar.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Contribuye a la disminución de complicaciones obstétricas pre y post natales al preparar física y psicológicamente 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gestante </a:t>
            </a:r>
            <a:r>
              <a:rPr lang="es-PE" sz="1100" dirty="0">
                <a:latin typeface="Franklin Gothic Medium Cond" panose="020B0606030402020204" pitchFamily="34" charset="0"/>
              </a:rPr>
              <a:t>para un parto sin temor.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Contribuye a la disminución de complicaciones perinatales al acortar el tiempo del proceso del parto y mejorar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oxigenación </a:t>
            </a:r>
            <a:r>
              <a:rPr lang="es-PE" sz="1100" dirty="0">
                <a:latin typeface="Franklin Gothic Medium Cond" panose="020B0606030402020204" pitchFamily="34" charset="0"/>
              </a:rPr>
              <a:t>de la madre y el feto.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anotar la </a:t>
            </a:r>
            <a:r>
              <a:rPr lang="es-PE" sz="1100" dirty="0" err="1">
                <a:latin typeface="Franklin Gothic Medium Cond" panose="020B0606030402020204" pitchFamily="34" charset="0"/>
              </a:rPr>
              <a:t>psicoprofilaxis</a:t>
            </a:r>
            <a:r>
              <a:rPr lang="es-PE" sz="1100" dirty="0">
                <a:latin typeface="Franklin Gothic Medium Cond" panose="020B0606030402020204" pitchFamily="34" charset="0"/>
              </a:rPr>
              <a:t> especificando el número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sesión</a:t>
            </a:r>
            <a:r>
              <a:rPr lang="es-PE" sz="1100" dirty="0">
                <a:latin typeface="Franklin Gothic Medium Cond" panose="020B0606030402020204" pitchFamily="34" charset="0"/>
              </a:rPr>
              <a:t>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 el número de sesión 1, 2, 3, 4, 5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6 según corresponda.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Las actividades de </a:t>
            </a:r>
            <a:r>
              <a:rPr lang="es-PE" sz="1100" dirty="0" err="1">
                <a:latin typeface="Franklin Gothic Medium Cond" panose="020B0606030402020204" pitchFamily="34" charset="0"/>
              </a:rPr>
              <a:t>Psicoprofilaxis</a:t>
            </a:r>
            <a:r>
              <a:rPr lang="es-PE" sz="1100" dirty="0">
                <a:latin typeface="Franklin Gothic Medium Cond" panose="020B0606030402020204" pitchFamily="34" charset="0"/>
              </a:rPr>
              <a:t> Obstétrica es realizada por </a:t>
            </a:r>
            <a:r>
              <a:rPr lang="es-PE" sz="1100" dirty="0" err="1">
                <a:latin typeface="Franklin Gothic Medium Cond" panose="020B0606030402020204" pitchFamily="34" charset="0"/>
              </a:rPr>
              <a:t>profesionalde</a:t>
            </a:r>
            <a:r>
              <a:rPr lang="es-PE" sz="1100" dirty="0">
                <a:latin typeface="Franklin Gothic Medium Cond" panose="020B0606030402020204" pitchFamily="34" charset="0"/>
              </a:rPr>
              <a:t> la salud </a:t>
            </a:r>
            <a:r>
              <a:rPr lang="es-PE" sz="1100" dirty="0" err="1">
                <a:latin typeface="Franklin Gothic Medium Cond" panose="020B0606030402020204" pitchFamily="34" charset="0"/>
              </a:rPr>
              <a:t>Obstetríz</a:t>
            </a:r>
            <a:r>
              <a:rPr lang="es-PE" sz="1100" dirty="0">
                <a:latin typeface="Franklin Gothic Medium Cond" panose="020B0606030402020204" pitchFamily="34" charset="0"/>
              </a:rPr>
              <a:t>/Obstetra</a:t>
            </a:r>
            <a:r>
              <a:rPr lang="es-PE" sz="1100" dirty="0" smtClean="0">
                <a:latin typeface="Franklin Gothic Medium Cond" panose="020B0606030402020204" pitchFamily="34" charset="0"/>
              </a:rPr>
              <a:t>. Son </a:t>
            </a:r>
            <a:r>
              <a:rPr lang="es-PE" sz="1100" dirty="0">
                <a:latin typeface="Franklin Gothic Medium Cond" panose="020B0606030402020204" pitchFamily="34" charset="0"/>
              </a:rPr>
              <a:t>06 sesiones</a:t>
            </a:r>
          </a:p>
          <a:p>
            <a:pPr algn="just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USE UN REGISTRO PARA CADA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GESTANTE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374406"/>
            <a:ext cx="8367623" cy="110586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22693" y="1480273"/>
            <a:ext cx="83676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ATENCIÓN DEL PARTO 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ATENCIÓN DEL PARTO INSTITUCIONAL</a:t>
            </a:r>
            <a:r>
              <a:rPr lang="es-PE" sz="1100" dirty="0">
                <a:latin typeface="Franklin Gothic Medium Cond" panose="020B0606030402020204" pitchFamily="34" charset="0"/>
              </a:rPr>
              <a:t>: Solo deben registrar en el HIS los establecimientos que NO tienen camas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internamiento </a:t>
            </a:r>
            <a:r>
              <a:rPr lang="es-PE" sz="1100" dirty="0">
                <a:latin typeface="Franklin Gothic Medium Cond" panose="020B0606030402020204" pitchFamily="34" charset="0"/>
              </a:rPr>
              <a:t>y se presenta el parto inminente en el consultorio.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anote: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tipo de parto </a:t>
            </a:r>
            <a:endParaRPr lang="es-PE" sz="1100" dirty="0" smtClean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el producto del parto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Código, considere lo siguiente: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Parto Espontáneo Vertical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O8000 </a:t>
            </a:r>
            <a:endParaRPr lang="es-PE" sz="11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Parto Espontáneo Horizontal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O8001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2" y="2876067"/>
            <a:ext cx="8367624" cy="98856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22691" y="3818779"/>
            <a:ext cx="83676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latin typeface="Franklin Gothic Medium Cond" panose="020B0606030402020204" pitchFamily="34" charset="0"/>
              </a:rPr>
              <a:t>Siempre </a:t>
            </a:r>
            <a:r>
              <a:rPr lang="es-PE" sz="1100" dirty="0">
                <a:latin typeface="Franklin Gothic Medium Cond" panose="020B0606030402020204" pitchFamily="34" charset="0"/>
              </a:rPr>
              <a:t>que se registra el parto institucional se debe registrar el producto del parto, para esto utilice: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Z370 Nacido Vivo, Único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Z371 Nacido Muerto, Único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Z372 Gemelos, Ambos Nacidos Vivos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Z373 Gemelos, un Nacido Vivo y un Nacido Muerto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Z374 Gemelos, Ambos Nacidos Muertos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Z375 Otros Nacimientos Múltiples, Todos Nacidos Vivos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Z376 Otros Nacimientos Múltiples, Algunos Nacidos Vivos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 Z377 Otros Nacimientos Múltiples, Todos Nacidos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Muertos</a:t>
            </a:r>
          </a:p>
          <a:p>
            <a:endParaRPr lang="es-PE" sz="200" dirty="0">
              <a:latin typeface="Franklin Gothic Medium Cond" panose="020B0606030402020204" pitchFamily="34" charset="0"/>
            </a:endParaRPr>
          </a:p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ATENCIÓN DEL PARTO DOMICILIARIO: </a:t>
            </a:r>
            <a:r>
              <a:rPr lang="es-PE" sz="1100" dirty="0">
                <a:latin typeface="Franklin Gothic Medium Cond" panose="020B0606030402020204" pitchFamily="34" charset="0"/>
              </a:rPr>
              <a:t>Cuando el personal de salud atiende el parto en el domicilio, SOLO EN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CASOS DE </a:t>
            </a:r>
            <a:r>
              <a:rPr lang="es-PE" sz="1100" dirty="0">
                <a:latin typeface="Franklin Gothic Medium Cond" panose="020B0606030402020204" pitchFamily="34" charset="0"/>
              </a:rPr>
              <a:t>EMERGENCIA.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salud,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tipo de parto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producto del parto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“AE” de Actividad Extramural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2º casillero el “ST” para indicar que fue atendido por Personal de Salud </a:t>
            </a:r>
          </a:p>
        </p:txBody>
      </p:sp>
      <p:grpSp>
        <p:nvGrpSpPr>
          <p:cNvPr id="3073" name="Grupo 33"/>
          <p:cNvGrpSpPr>
            <a:grpSpLocks/>
          </p:cNvGrpSpPr>
          <p:nvPr/>
        </p:nvGrpSpPr>
        <p:grpSpPr bwMode="auto">
          <a:xfrm>
            <a:off x="0" y="104775"/>
            <a:ext cx="2609850" cy="9525"/>
            <a:chOff x="167" y="13175"/>
            <a:chExt cx="260" cy="0"/>
          </a:xfrm>
        </p:grpSpPr>
      </p:grpSp>
    </p:spTree>
    <p:extLst>
      <p:ext uri="{BB962C8B-B14F-4D97-AF65-F5344CB8AC3E}">
        <p14:creationId xmlns:p14="http://schemas.microsoft.com/office/powerpoint/2010/main" val="1524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391658"/>
            <a:ext cx="8307238" cy="99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3080" y="1388853"/>
            <a:ext cx="8307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ATENCIÓN DEL PUERPERIO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Son las atenciones por consulta externa que se brinda a la puérpera; lo realiza el Médico </a:t>
            </a:r>
            <a:r>
              <a:rPr lang="es-PE" sz="1100" dirty="0" err="1" smtClean="0">
                <a:latin typeface="Franklin Gothic Medium Cond" panose="020B0606030402020204" pitchFamily="34" charset="0"/>
              </a:rPr>
              <a:t>Gineco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Obstetra</a:t>
            </a:r>
            <a:r>
              <a:rPr lang="es-PE" sz="1100" dirty="0">
                <a:latin typeface="Franklin Gothic Medium Cond" panose="020B0606030402020204" pitchFamily="34" charset="0"/>
              </a:rPr>
              <a:t>, Médico Cirujano capacitado y Obstetra a partir de los establecimientos de salud nivel I.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Se considera: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02 atenciones x 20 minutos cada una.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Orientación y consejería en lactancia materna, salud sexual y reproductiva provisión de métodos anticonceptivos.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Vitamina “A” al 100% de puérperas en provincias priorizadas (01 tableta de 200,000UI).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30 tabletas de sulfato ferroso + ácido fólico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01 visita domiciliaria en caso que la puérpera no acuda a su control.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Toma de hemoglobina en el primer control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puerperio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control 1, 2 según corresponda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correspondiente al sulfato ferroso “TA”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3º casillero correspondiente a vitamina A “1”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3080" y="5644493"/>
            <a:ext cx="83072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GESTANTE CON PLAN DE PARTO EFECTIVO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Definición Operacional: Es aquella que cumplió con todas las actividades programadas y termino en una atención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parto institucional</a:t>
            </a:r>
            <a:r>
              <a:rPr lang="es-PE" sz="1100" dirty="0">
                <a:latin typeface="Franklin Gothic Medium Cond" panose="020B0606030402020204" pitchFamily="34" charset="0"/>
              </a:rPr>
              <a:t>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en el registro de Plan de parto “TA”  de actividad terminada.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83080" y="3766444"/>
            <a:ext cx="8307238" cy="1878049"/>
            <a:chOff x="483080" y="3766444"/>
            <a:chExt cx="8307238" cy="187804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080" y="3766444"/>
              <a:ext cx="8307238" cy="161643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83080" y="5382883"/>
              <a:ext cx="83072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100" dirty="0">
                  <a:solidFill>
                    <a:srgbClr val="0070C0"/>
                  </a:solidFill>
                  <a:latin typeface="Franklin Gothic Medium Cond" panose="020B0606030402020204" pitchFamily="34" charset="0"/>
                </a:rPr>
                <a:t>Cada control de Puerperio deberá incluir las actividades realizadas, debiendo empezar el registro por el </a:t>
              </a:r>
              <a:r>
                <a:rPr lang="es-PE" sz="1100" dirty="0" smtClean="0">
                  <a:solidFill>
                    <a:srgbClr val="0070C0"/>
                  </a:solidFill>
                  <a:latin typeface="Franklin Gothic Medium Cond" panose="020B0606030402020204" pitchFamily="34" charset="0"/>
                </a:rPr>
                <a:t>Control de </a:t>
              </a:r>
              <a:r>
                <a:rPr lang="es-PE" sz="1100" dirty="0">
                  <a:solidFill>
                    <a:srgbClr val="0070C0"/>
                  </a:solidFill>
                  <a:latin typeface="Franklin Gothic Medium Cond" panose="020B0606030402020204" pitchFamily="34" charset="0"/>
                </a:rPr>
                <a:t>Puérpera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1204" y="325620"/>
            <a:ext cx="824304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GESTANTE ATENDIDA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Es la gestante que acude a su 1º atención prenatal en el embarazo actual en cualquier establecimiento de salud del Ministerio de Salud.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riesgo, especifique la semana del embarazo que se encuentra la gestante en cada consulta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Toma de PAP, Tamizaje de bacteriuria, Tamizaje de VIH, </a:t>
            </a:r>
            <a:r>
              <a:rPr lang="es-PE" sz="1100" dirty="0" err="1">
                <a:latin typeface="Franklin Gothic Medium Cond" panose="020B0606030402020204" pitchFamily="34" charset="0"/>
              </a:rPr>
              <a:t>Sifilis</a:t>
            </a:r>
            <a:r>
              <a:rPr lang="es-PE" sz="1100" dirty="0">
                <a:latin typeface="Franklin Gothic Medium Cond" panose="020B0606030402020204" pitchFamily="34" charset="0"/>
              </a:rPr>
              <a:t>, etc.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“D” para las actividades y utilice los criterios descritos para Presuntivo, Definitivo o Repetido para los diagnósticos de acuerdo al episodio de la enfermedad.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1.según corresponda.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códigoCIE</a:t>
            </a:r>
            <a:r>
              <a:rPr lang="es-PE" sz="1100" dirty="0">
                <a:latin typeface="Franklin Gothic Medium Cond" panose="020B0606030402020204" pitchFamily="34" charset="0"/>
              </a:rPr>
              <a:t>/CPT,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1º Supervisión de embarazo</a:t>
            </a:r>
          </a:p>
          <a:p>
            <a:pPr>
              <a:tabLst>
                <a:tab pos="361950" algn="l"/>
              </a:tabLst>
            </a:pPr>
            <a:r>
              <a:rPr lang="es-PE" sz="1100" dirty="0" smtClean="0">
                <a:latin typeface="Franklin Gothic Medium Cond" panose="020B0606030402020204" pitchFamily="34" charset="0"/>
              </a:rPr>
              <a:t>	o </a:t>
            </a:r>
            <a:r>
              <a:rPr lang="es-PE" sz="1100" dirty="0">
                <a:latin typeface="Franklin Gothic Medium Cond" panose="020B0606030402020204" pitchFamily="34" charset="0"/>
              </a:rPr>
              <a:t>NORMAL  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     Z3491</a:t>
            </a:r>
            <a:r>
              <a:rPr lang="es-PE" sz="1100" dirty="0">
                <a:latin typeface="Franklin Gothic Medium Cond" panose="020B0606030402020204" pitchFamily="34" charset="0"/>
              </a:rPr>
              <a:t>, Z3492, Z3493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	o </a:t>
            </a:r>
            <a:r>
              <a:rPr lang="es-PE" sz="1100" dirty="0">
                <a:latin typeface="Franklin Gothic Medium Cond" panose="020B0606030402020204" pitchFamily="34" charset="0"/>
              </a:rPr>
              <a:t>CON FACTOR DE RIESGO 	Z3591, Z35952, Z3593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1201" y="4296422"/>
            <a:ext cx="8243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el caso de las actividades realizadas a la gestante fuera de la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atencion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pre natal utilizar en el registro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</a:t>
            </a:r>
            <a:r>
              <a:rPr lang="es-PE" sz="1100" dirty="0" err="1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codigo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Z359/Z349 según corresponda en el 1er. Orden.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1201" y="4652937"/>
            <a:ext cx="82430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LAS SIGUIENTES ATENCIONES PRENATALES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anote: 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2" y="2911156"/>
            <a:ext cx="8243048" cy="95850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2" y="5266604"/>
            <a:ext cx="824304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4068" y="2648309"/>
            <a:ext cx="83762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ACTIVIDADES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PREVENTIVAS PROMOCIONALES  </a:t>
            </a:r>
          </a:p>
          <a:p>
            <a:pPr algn="just"/>
            <a:endParaRPr lang="es-PE" sz="2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VISITA DOMICILIARIA (C0011)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Operacional: Actividad preventiva promocional extramural, realizada por el personal de salud de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los establecimientos </a:t>
            </a:r>
            <a:r>
              <a:rPr lang="es-PE" sz="1100" dirty="0">
                <a:latin typeface="Franklin Gothic Medium Cond" panose="020B0606030402020204" pitchFamily="34" charset="0"/>
              </a:rPr>
              <a:t>de salud con población asignada.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Se </a:t>
            </a:r>
            <a:r>
              <a:rPr lang="es-PE" sz="1100" dirty="0">
                <a:latin typeface="Franklin Gothic Medium Cond" panose="020B0606030402020204" pitchFamily="34" charset="0"/>
              </a:rPr>
              <a:t>considera visitas domiciliarias para: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Gestantes que no acuden a su atención prenatal o gestantes con identificación de complicaciones.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Gestantes para su 2da entrevista del plan de parto.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 Gestantes para su 3ra entrevista del plan de parto.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 La </a:t>
            </a:r>
            <a:r>
              <a:rPr lang="es-PE" sz="1100" dirty="0">
                <a:latin typeface="Franklin Gothic Medium Cond" panose="020B0606030402020204" pitchFamily="34" charset="0"/>
              </a:rPr>
              <a:t>actividad de Plan de Atención Familiar se rige de acuerdo a lo establecido por la estrategia de Salud Familiar</a:t>
            </a:r>
            <a:r>
              <a:rPr lang="es-PE" sz="1100" dirty="0" smtClean="0">
                <a:latin typeface="Franklin Gothic Medium Cond" panose="020B0606030402020204" pitchFamily="34" charset="0"/>
              </a:rPr>
              <a:t>, para </a:t>
            </a:r>
            <a:r>
              <a:rPr lang="es-PE" sz="1100" dirty="0">
                <a:latin typeface="Franklin Gothic Medium Cond" panose="020B0606030402020204" pitchFamily="34" charset="0"/>
              </a:rPr>
              <a:t>el caso de Materno se ha determinado visitas de seguimiento. </a:t>
            </a:r>
          </a:p>
          <a:p>
            <a:pPr algn="just"/>
            <a:r>
              <a:rPr lang="es-PE" sz="200" dirty="0">
                <a:latin typeface="Franklin Gothic Medium Cond" panose="020B0606030402020204" pitchFamily="34" charset="0"/>
              </a:rPr>
              <a:t> 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NO ACUDE A SU ATENCIÓN PRENATAL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Visita Familiar Integral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, anote:   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trimestre de embarazo 1, 2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3 según corresponda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el número de la visita 1, 2... según corresponda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7" y="5636519"/>
            <a:ext cx="8376251" cy="9713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8" y="447130"/>
            <a:ext cx="8376250" cy="22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707" y="393817"/>
            <a:ext cx="81778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REALIZA A LA PUÉRPERA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Diagnóstico, motivo de la consulta y/o actividad de salud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Visita domiciliaria para evaluación postnatal y seguimiento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, anote:   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visita 1 </a:t>
            </a:r>
            <a:r>
              <a:rPr lang="es-PE" sz="1100" dirty="0" err="1">
                <a:latin typeface="Franklin Gothic Medium Cond" panose="020B0606030402020204" pitchFamily="34" charset="0"/>
              </a:rPr>
              <a:t>ó</a:t>
            </a:r>
            <a:r>
              <a:rPr lang="es-PE" sz="1100" dirty="0">
                <a:latin typeface="Franklin Gothic Medium Cond" panose="020B0606030402020204" pitchFamily="34" charset="0"/>
              </a:rPr>
              <a:t> 2 según corresponda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7" y="1332536"/>
            <a:ext cx="8324489" cy="9793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1707" y="2311879"/>
            <a:ext cx="83244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SESIÓN EDUCATIVA (C0009)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Definición </a:t>
            </a:r>
            <a:r>
              <a:rPr lang="es-PE" sz="1100" dirty="0">
                <a:latin typeface="Franklin Gothic Medium Cond" panose="020B0606030402020204" pitchFamily="34" charset="0"/>
              </a:rPr>
              <a:t>Operacional: Es la actividad que consiste en capacitar o afianzar los conocimientos sobre un tema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específico utilizando </a:t>
            </a:r>
            <a:r>
              <a:rPr lang="es-PE" sz="1100" dirty="0">
                <a:latin typeface="Franklin Gothic Medium Cond" panose="020B0606030402020204" pitchFamily="34" charset="0"/>
              </a:rPr>
              <a:t>la metodología de educación para adultos (técnicas participativas). Tiene un promedio de 15 a 30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participantes y </a:t>
            </a:r>
            <a:r>
              <a:rPr lang="es-PE" sz="1100" dirty="0">
                <a:latin typeface="Franklin Gothic Medium Cond" panose="020B0606030402020204" pitchFamily="34" charset="0"/>
              </a:rPr>
              <a:t>duración entre 01 a 02 horas.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Los ítems: Documento de Identidad, Financiador, Pertenencia Étnica, Edad, Sexo, Establecimiento y Servicio, NO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SE REGISTRAN</a:t>
            </a:r>
            <a:r>
              <a:rPr lang="es-PE" sz="1100" dirty="0">
                <a:latin typeface="Franklin Gothic Medium Cond" panose="020B0606030402020204" pitchFamily="34" charset="0"/>
              </a:rPr>
              <a:t>, por lo que se traza una línea oblicua sobre ellos.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anote: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1º casillero Sesión Educativa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 En el 2º casillero Actividad de Materno Perinatal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“D” en ambos casos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, anote el número de participantes en el primer casillero.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7" y="4059228"/>
            <a:ext cx="8324489" cy="97934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1706" y="5038571"/>
            <a:ext cx="83244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Las Actividades Preventivo Promocionales que son grupales se registran SIEMPRE en conjunto, 1º La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actividadrealizada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y 2º La estrategia o etapa de vida que realiza la actividad. Como hay actividades comunes,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solo indicando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 que estrategia o etapa de vida que realiza la actividad se puede diferenciar.</a:t>
            </a:r>
          </a:p>
          <a:p>
            <a:pPr algn="just"/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Los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códigos APP indican el lugar donde se realiza la actividad o identifica al grupo poblacional beneficiario de </a:t>
            </a:r>
            <a:r>
              <a:rPr lang="es-PE" sz="1100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lmisma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98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8489" y="418183"/>
            <a:ext cx="8407021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CONSEJERÍA A TRAVÉS DE TELEORIENTACIÓN, A FAMILIAS DE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LA GESTANTE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Y PUÉRPERA PARA PROMOVER PRÁCTICAS SALUDABLES EN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SALUD SEXUAL Y REPRODUCTIVA  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Actividad dirigida a familias con gestantes y puérperas del ámbito de jurisdicción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un establecimiento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de salud, que consiste en brindar educación para la salud a través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de consejería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prácticas saludables en salud sexual y reproductiva, desarrolladas a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través de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la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Teleorientación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 Estas acciones son realizadas por el personal de salud capacitado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, según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el siguiente detalle: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CONSEJERÍA DURANTE EL PERIODO GESTACIONAL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: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✓ PRIMERA TELEORIENTACIÓN, 1° CONSEJERÍA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: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entre la 14 y 27 semanas (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segundo trimestre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) de gestación, se realizará en los siguientes temas: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Cuidados del embarazo: alimentación saludable, suplementación,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actividad física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, vacunas, higiene, consecuencias de ingesta de productos nocivos: tabaco,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drogas y alcohol.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Signos de alarma del embarazo.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Importancia del parto institucional, casa materna, plan de parto.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Fortalecer los pensamientos positivos respecto al embarazo y el rol de padres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✓ SEGUNDA TELEORIENTACIÓN, 2° CONSEJERÍA: </a:t>
            </a:r>
            <a:r>
              <a:rPr lang="es-PE" sz="1100" dirty="0" smtClean="0">
                <a:latin typeface="Franklin Gothic Medium Cond" pitchFamily="34" charset="0"/>
              </a:rPr>
              <a:t>entre </a:t>
            </a:r>
            <a:r>
              <a:rPr lang="es-PE" sz="1100" dirty="0">
                <a:latin typeface="Franklin Gothic Medium Cond" pitchFamily="34" charset="0"/>
              </a:rPr>
              <a:t>la 28 y 40 semanas (tercer trimestre</a:t>
            </a:r>
            <a:r>
              <a:rPr lang="es-PE" sz="1100" dirty="0" smtClean="0">
                <a:latin typeface="Franklin Gothic Medium Cond" pitchFamily="34" charset="0"/>
              </a:rPr>
              <a:t>) de </a:t>
            </a:r>
            <a:r>
              <a:rPr lang="es-PE" sz="1100" dirty="0">
                <a:latin typeface="Franklin Gothic Medium Cond" pitchFamily="34" charset="0"/>
              </a:rPr>
              <a:t>gestación, se realizará en los siguientes temas:</a:t>
            </a:r>
          </a:p>
          <a:p>
            <a:r>
              <a:rPr lang="es-PE" sz="1100" dirty="0">
                <a:latin typeface="Franklin Gothic Medium Cond" pitchFamily="34" charset="0"/>
              </a:rPr>
              <a:t>• Reforzar cuidados del embarazo.</a:t>
            </a:r>
          </a:p>
          <a:p>
            <a:r>
              <a:rPr lang="es-PE" sz="1100" dirty="0">
                <a:latin typeface="Franklin Gothic Medium Cond" pitchFamily="34" charset="0"/>
              </a:rPr>
              <a:t>• Reforzar signos de alarma del embarazo.</a:t>
            </a:r>
          </a:p>
          <a:p>
            <a:r>
              <a:rPr lang="es-PE" sz="1100" dirty="0">
                <a:latin typeface="Franklin Gothic Medium Cond" pitchFamily="34" charset="0"/>
              </a:rPr>
              <a:t>• Incidir en la Importancia del parto institucional, casa materna, plan de parto.</a:t>
            </a:r>
          </a:p>
          <a:p>
            <a:r>
              <a:rPr lang="es-PE" sz="1100" dirty="0">
                <a:latin typeface="Franklin Gothic Medium Cond" pitchFamily="34" charset="0"/>
              </a:rPr>
              <a:t>• Planificación familiar.</a:t>
            </a:r>
          </a:p>
          <a:p>
            <a:r>
              <a:rPr lang="es-PE" sz="1100" dirty="0">
                <a:latin typeface="Franklin Gothic Medium Cond" pitchFamily="34" charset="0"/>
              </a:rPr>
              <a:t>• Cuidados del RN: pinzamiento tardío del cordón umbilical, contacto precoz </a:t>
            </a:r>
            <a:r>
              <a:rPr lang="es-PE" sz="1100" dirty="0" smtClean="0">
                <a:latin typeface="Franklin Gothic Medium Cond" pitchFamily="34" charset="0"/>
              </a:rPr>
              <a:t>piel a </a:t>
            </a:r>
            <a:r>
              <a:rPr lang="es-PE" sz="1100" dirty="0">
                <a:latin typeface="Franklin Gothic Medium Cond" pitchFamily="34" charset="0"/>
              </a:rPr>
              <a:t>piel, inicio de la lactancia materna en la primera hora de vida del recién nacido</a:t>
            </a:r>
            <a:r>
              <a:rPr lang="es-PE" sz="1100" dirty="0" smtClean="0">
                <a:latin typeface="Franklin Gothic Medium Cond" pitchFamily="34" charset="0"/>
              </a:rPr>
              <a:t>, importancia </a:t>
            </a:r>
            <a:r>
              <a:rPr lang="es-PE" sz="1100" dirty="0">
                <a:latin typeface="Franklin Gothic Medium Cond" pitchFamily="34" charset="0"/>
              </a:rPr>
              <a:t>del calostro, alojamiento conjunto, vínculo afectivo (apego seguro </a:t>
            </a:r>
            <a:r>
              <a:rPr lang="es-PE" sz="1100" dirty="0" smtClean="0">
                <a:latin typeface="Franklin Gothic Medium Cond" pitchFamily="34" charset="0"/>
              </a:rPr>
              <a:t>de madre </a:t>
            </a:r>
            <a:r>
              <a:rPr lang="es-PE" sz="1100" dirty="0">
                <a:latin typeface="Franklin Gothic Medium Cond" pitchFamily="34" charset="0"/>
              </a:rPr>
              <a:t>e hijo). 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El </a:t>
            </a:r>
            <a:r>
              <a:rPr lang="es-PE" sz="1100" dirty="0">
                <a:latin typeface="Franklin Gothic Medium Cond" pitchFamily="34" charset="0"/>
              </a:rPr>
              <a:t>registro se realizará de la siguiente manera: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ítem: Historia Clínica/Documento de identidad, anote la información de la gestante.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Diagnóstico motivo de consulta y/o actividad de salud: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Supervisión de embarazo con riesgo</a:t>
            </a:r>
          </a:p>
          <a:p>
            <a:r>
              <a:rPr lang="es-PE" sz="1100" dirty="0">
                <a:latin typeface="Franklin Gothic Medium Cond" pitchFamily="34" charset="0"/>
              </a:rPr>
              <a:t>➢ En el Ítem LAB 1: El trimestre de gestación 1°, 2° o 3° según corresponda.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2º casillero Consejería Integral </a:t>
            </a:r>
          </a:p>
          <a:p>
            <a:r>
              <a:rPr lang="es-PE" sz="1100" dirty="0">
                <a:latin typeface="Franklin Gothic Medium Cond" pitchFamily="34" charset="0"/>
              </a:rPr>
              <a:t>➢  En el Ítem LAB 1: El número de consejería: 1° o 2° (en el caso la consejería se </a:t>
            </a:r>
          </a:p>
          <a:p>
            <a:r>
              <a:rPr lang="es-PE" sz="1100" dirty="0">
                <a:latin typeface="Franklin Gothic Medium Cond" pitchFamily="34" charset="0"/>
              </a:rPr>
              <a:t>haya realizado en el 1er trimestre de la gestación se dejará en blanco). </a:t>
            </a:r>
          </a:p>
          <a:p>
            <a:r>
              <a:rPr lang="es-PE" sz="1100" dirty="0">
                <a:latin typeface="Franklin Gothic Medium Cond" pitchFamily="34" charset="0"/>
              </a:rPr>
              <a:t>• En el 3º casillero </a:t>
            </a:r>
            <a:r>
              <a:rPr lang="es-PE" sz="1100" dirty="0" err="1">
                <a:latin typeface="Franklin Gothic Medium Cond" pitchFamily="34" charset="0"/>
              </a:rPr>
              <a:t>Teleorientación</a:t>
            </a:r>
            <a:r>
              <a:rPr lang="es-PE" sz="1100" dirty="0">
                <a:latin typeface="Franklin Gothic Medium Cond" pitchFamily="34" charset="0"/>
              </a:rPr>
              <a:t> Síncrona 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Tipo de Diagnóstico marque siempre “D</a:t>
            </a:r>
            <a:r>
              <a:rPr lang="es-PE" sz="1100" dirty="0" smtClean="0">
                <a:latin typeface="Franklin Gothic Medium Cond" pitchFamily="34" charset="0"/>
              </a:rPr>
              <a:t>”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0" y="5422971"/>
            <a:ext cx="840702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4967" y="197346"/>
            <a:ext cx="81340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CONSEJERÍA DURANTE EL PERIODO POST NATAL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✓ PRIMERA TELEORIENTACIÓN, 1° CONSEJERÍA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durante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el periodo de puerperio: en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los primeros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7 días de producido el parto, se realizará en los siguientes temas: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o Cuidados del puerperio: higiene, alimentación saludable, suplementación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, actividad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física, consecuencias de ingesta de productos nocivos: tabaco, drogas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y alcohol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o Signos de alarma del puerperio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		o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Signos de alarma en el RN.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o Cuidados del RN: lactancia materna exclusiva, técnicas de amamantamiento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, técnicas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de extracción, conservación y almacenamiento del consumo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leche materna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, higiene y ambiente (lavado de manos y cuidado e higiene bucal,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higiene del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recién nacido).</a:t>
            </a:r>
          </a:p>
          <a:p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o Planificación familiar. </a:t>
            </a:r>
            <a:endParaRPr lang="es-PE" sz="1100" dirty="0" smtClean="0">
              <a:solidFill>
                <a:srgbClr val="000000"/>
              </a:solidFill>
              <a:latin typeface="Franklin Gothic Medium Cond" pitchFamily="34" charset="0"/>
            </a:endParaRP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✓ SEGUNDA TELEORIENTACIÓN, 2° CONSEJERÍA: </a:t>
            </a:r>
            <a:r>
              <a:rPr lang="es-PE" sz="1100" dirty="0" smtClean="0">
                <a:latin typeface="Franklin Gothic Medium Cond" pitchFamily="34" charset="0"/>
              </a:rPr>
              <a:t>entre </a:t>
            </a:r>
            <a:r>
              <a:rPr lang="es-PE" sz="1100" dirty="0">
                <a:latin typeface="Franklin Gothic Medium Cond" pitchFamily="34" charset="0"/>
              </a:rPr>
              <a:t>los 28 y 30 días de producido el parto,</a:t>
            </a:r>
          </a:p>
          <a:p>
            <a:r>
              <a:rPr lang="es-PE" sz="1100" dirty="0">
                <a:latin typeface="Franklin Gothic Medium Cond" pitchFamily="34" charset="0"/>
              </a:rPr>
              <a:t>se realizará en los siguientes temas:</a:t>
            </a:r>
          </a:p>
          <a:p>
            <a:r>
              <a:rPr lang="es-PE" sz="1100" dirty="0">
                <a:latin typeface="Franklin Gothic Medium Cond" pitchFamily="34" charset="0"/>
              </a:rPr>
              <a:t>o Reforzar cuidados del puerperio</a:t>
            </a:r>
            <a:r>
              <a:rPr lang="es-PE" sz="1100" dirty="0" smtClean="0">
                <a:latin typeface="Franklin Gothic Medium Cond" pitchFamily="34" charset="0"/>
              </a:rPr>
              <a:t>.		o </a:t>
            </a:r>
            <a:r>
              <a:rPr lang="es-PE" sz="1100" dirty="0">
                <a:latin typeface="Franklin Gothic Medium Cond" pitchFamily="34" charset="0"/>
              </a:rPr>
              <a:t>Reforzar signos de alarma del puerperio.</a:t>
            </a:r>
          </a:p>
          <a:p>
            <a:r>
              <a:rPr lang="es-PE" sz="1100" dirty="0">
                <a:latin typeface="Franklin Gothic Medium Cond" pitchFamily="34" charset="0"/>
              </a:rPr>
              <a:t>o Reforzar signos de alarma del RN</a:t>
            </a:r>
            <a:r>
              <a:rPr lang="es-PE" sz="1100" dirty="0" smtClean="0">
                <a:latin typeface="Franklin Gothic Medium Cond" pitchFamily="34" charset="0"/>
              </a:rPr>
              <a:t>.		o </a:t>
            </a:r>
            <a:r>
              <a:rPr lang="es-PE" sz="1100" dirty="0">
                <a:latin typeface="Franklin Gothic Medium Cond" pitchFamily="34" charset="0"/>
              </a:rPr>
              <a:t>Reforzar cuidados del RN.</a:t>
            </a:r>
          </a:p>
          <a:p>
            <a:r>
              <a:rPr lang="es-PE" sz="1100" dirty="0">
                <a:latin typeface="Franklin Gothic Medium Cond" pitchFamily="34" charset="0"/>
              </a:rPr>
              <a:t>o Incidir en planificación familiar.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El </a:t>
            </a:r>
            <a:r>
              <a:rPr lang="es-PE" sz="1100" dirty="0">
                <a:latin typeface="Franklin Gothic Medium Cond" pitchFamily="34" charset="0"/>
              </a:rPr>
              <a:t>registro se realizará de la siguiente manera: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Historia Clínica/Documento de identidad, anote la información de la puérpera.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 Diagnóstico motivo de consulta y/o actividad de salud: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• </a:t>
            </a:r>
            <a:r>
              <a:rPr lang="es-PE" sz="1100" dirty="0">
                <a:latin typeface="Franklin Gothic Medium Cond" pitchFamily="34" charset="0"/>
              </a:rPr>
              <a:t>En el 1º casillero Atención Postparto control de puérpera para evaluación </a:t>
            </a:r>
            <a:r>
              <a:rPr lang="es-PE" sz="1100" dirty="0" smtClean="0">
                <a:latin typeface="Franklin Gothic Medium Cond" pitchFamily="34" charset="0"/>
              </a:rPr>
              <a:t>postnatal y </a:t>
            </a:r>
            <a:r>
              <a:rPr lang="es-PE" sz="1100" dirty="0">
                <a:latin typeface="Franklin Gothic Medium Cond" pitchFamily="34" charset="0"/>
              </a:rPr>
              <a:t>seguimiento.</a:t>
            </a:r>
          </a:p>
          <a:p>
            <a:r>
              <a:rPr lang="es-PE" sz="1100" dirty="0">
                <a:latin typeface="Franklin Gothic Medium Cond" pitchFamily="34" charset="0"/>
              </a:rPr>
              <a:t>➢ En el Ítem LAB 1: Colocar</a:t>
            </a:r>
          </a:p>
          <a:p>
            <a:r>
              <a:rPr lang="es-PE" sz="1100" dirty="0">
                <a:latin typeface="Franklin Gothic Medium Cond" pitchFamily="34" charset="0"/>
              </a:rPr>
              <a:t>“1” si la consejería se realiza en los primeros 7 días de producido el parto.</a:t>
            </a:r>
          </a:p>
          <a:p>
            <a:r>
              <a:rPr lang="es-PE" sz="1100" dirty="0">
                <a:latin typeface="Franklin Gothic Medium Cond" pitchFamily="34" charset="0"/>
              </a:rPr>
              <a:t>“2” si la consejería se realiza entre los 28 y 30 días de producido el parto.</a:t>
            </a:r>
          </a:p>
          <a:p>
            <a:r>
              <a:rPr lang="es-PE" sz="1100" dirty="0">
                <a:latin typeface="Franklin Gothic Medium Cond" pitchFamily="34" charset="0"/>
              </a:rPr>
              <a:t>“3” Si la consejería se realiza en otro momento diferente. 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2º casillero Consejería Integral</a:t>
            </a:r>
          </a:p>
          <a:p>
            <a:r>
              <a:rPr lang="es-PE" sz="1100" dirty="0">
                <a:latin typeface="Franklin Gothic Medium Cond" pitchFamily="34" charset="0"/>
              </a:rPr>
              <a:t>➢ En el Ítem LAB 1: El número de consejería: 1° o 2° (en el caso la consejería se</a:t>
            </a:r>
          </a:p>
          <a:p>
            <a:r>
              <a:rPr lang="es-PE" sz="1100" dirty="0">
                <a:latin typeface="Franklin Gothic Medium Cond" pitchFamily="34" charset="0"/>
              </a:rPr>
              <a:t>haya realizado en otro momento diferente a lo precitado se dejará en blanco)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• </a:t>
            </a:r>
            <a:r>
              <a:rPr lang="es-PE" sz="1100" dirty="0">
                <a:latin typeface="Franklin Gothic Medium Cond" pitchFamily="34" charset="0"/>
              </a:rPr>
              <a:t>En el 3º casillero </a:t>
            </a:r>
            <a:r>
              <a:rPr lang="es-PE" sz="1100" dirty="0" err="1">
                <a:latin typeface="Franklin Gothic Medium Cond" pitchFamily="34" charset="0"/>
              </a:rPr>
              <a:t>Teleorientación</a:t>
            </a:r>
            <a:r>
              <a:rPr lang="es-PE" sz="1100" dirty="0">
                <a:latin typeface="Franklin Gothic Medium Cond" pitchFamily="34" charset="0"/>
              </a:rPr>
              <a:t> Síncrona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Tipo de Diagnóstico marque siempre “D</a:t>
            </a:r>
            <a:r>
              <a:rPr lang="es-PE" sz="1100" dirty="0" smtClean="0">
                <a:latin typeface="Franklin Gothic Medium Cond" pitchFamily="34" charset="0"/>
              </a:rPr>
              <a:t>”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4832633"/>
            <a:ext cx="8134066" cy="188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12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6257" y="21048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GESTANTE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RECIEN CAPTADAS QUE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NO CUENTAN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CON APN EN EL EESS</a:t>
            </a:r>
            <a:r>
              <a:rPr lang="es-PE" sz="1100" dirty="0">
                <a:solidFill>
                  <a:srgbClr val="332ADE"/>
                </a:solidFill>
                <a:latin typeface="Franklin Gothic Medium Cond" pitchFamily="34" charset="0"/>
              </a:rPr>
              <a:t>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3676" y="505501"/>
            <a:ext cx="822277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1er casillero se colocará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Supervicion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del Embarazo de 8 Semanas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2do casillero se registrará la consejería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Nutricional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3er casillero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en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Identificacion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de Signos de Alarma.</a:t>
            </a:r>
          </a:p>
          <a:p>
            <a:pPr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4er casillero la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administracion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Acido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Folico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En el 5to casillero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Preventiva en Factores de Riesgo de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Cancer</a:t>
            </a:r>
            <a:endParaRPr lang="es-PE" sz="1100" dirty="0" smtClean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último casillero, registrar el servicio realizado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Telemonitoreo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b="1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Tipo de diagnóstico marque siempre “D” o “R”, según corresponda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 anote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: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 En el 4to Casillero colocar  1 indicando que es la primera entrega de Acido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Folico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los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demas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casilleros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Lab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dejar en Blanco 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" y="2541588"/>
            <a:ext cx="840019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6353" y="4321795"/>
            <a:ext cx="1622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GESTANTE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CONTINUADORA</a:t>
            </a:r>
            <a:r>
              <a:rPr lang="es-PE" sz="1100" dirty="0" smtClean="0">
                <a:solidFill>
                  <a:srgbClr val="332ADE"/>
                </a:solidFill>
                <a:latin typeface="Franklin Gothic Medium Cond" pitchFamily="34" charset="0"/>
              </a:rPr>
              <a:t>.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675" y="4595017"/>
            <a:ext cx="81408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1er casillero se colocará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Supervicion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del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Embarazo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2do casillero se registrará la consejería Nutricional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3er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casillero la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Administracion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Acido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Folico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4to casillero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, registrar el servicio realizado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Telemonitoreo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b="1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Tipo de diagnóstico marque siempre “D” o “R”, según corresponda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 En el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3er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Casillero colocar 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2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indicando que es la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Segunda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entrega de Acido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Folico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los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demas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casilleros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dejar en Blanco </a:t>
            </a:r>
          </a:p>
        </p:txBody>
      </p:sp>
    </p:spTree>
    <p:extLst>
      <p:ext uri="{BB962C8B-B14F-4D97-AF65-F5344CB8AC3E}">
        <p14:creationId xmlns:p14="http://schemas.microsoft.com/office/powerpoint/2010/main" val="5761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34363" y="2534169"/>
            <a:ext cx="81408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1er casillero se colocará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Supervicion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del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Embarazo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2do casillero se registrará la consejería Nutricional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3er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en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Identificacion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Signos de Alarma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4er casillero la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administracion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Sulfato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Ferrosoo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último casillero, registrar el servicio realizado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Telemonitoreo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b="1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Tipo de diagnóstico marque siempre “D” o “R”, según corresponda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 En el 4to Casillero colocar  1 indicando que es la primera entrega de Acido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Folico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los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demas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casilleros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dejar en Blanco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5307" y="2279172"/>
            <a:ext cx="483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MANEJO PREVENTIVO DE LA ANEMIA EN LA GESTANTE 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385241"/>
            <a:ext cx="842066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4356639"/>
            <a:ext cx="842066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 rot="10800000" flipH="1" flipV="1">
            <a:off x="8443765" y="4870720"/>
            <a:ext cx="35132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50" dirty="0" smtClean="0">
                <a:latin typeface="Franklin Gothic Medium Cond" panose="020B0606030402020204" pitchFamily="34" charset="0"/>
              </a:rPr>
              <a:t>.01</a:t>
            </a:r>
            <a:endParaRPr lang="es-PE" sz="85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785" y="313899"/>
            <a:ext cx="5254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MANEJO TERAPEUTICO DE LA ANEMIA EN LA GESTANTE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1er casillero se colocará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Supervicion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del Embarazo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2do casillero se registrará Anemia que Complica el Embarazo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3er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en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Inutricional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: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Alimentacion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Saludable.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4er casillero la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administracion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Sulfato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Ferrosoo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El 5to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signos de alarma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último casillero, registrar el servicio realizado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Telemonitoreo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  <a:endParaRPr lang="es-PE" sz="1100" b="1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ítem: Tipo de diagnóstico marque siempre “D” o “R”, según corresponda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 En el 4to Casillero colocar  1 indicando que es la primera entrega de Sulfato Ferroso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los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demas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casilleros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dejar en Blanco 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2541588"/>
            <a:ext cx="843431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48016" y="4308336"/>
            <a:ext cx="848208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TELEMONITOREO A LA PUERPERA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el ítem: Diagnóstico motivo de consulta y/o Actividad de salud registrar: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1er casillero se colocará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Control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Puerpera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2do casillero se registrará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Nutricional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3er casillero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Consejeria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en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Lactancia Materna.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el 4er casillero la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administracion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Sulfato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Ferrosoo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.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▪ El 5to casillero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Telemonitoreo</a:t>
            </a:r>
            <a:endParaRPr lang="es-PE" sz="1100" dirty="0" smtClean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el ítem: Tipo de diagnóstico marque siempre “D” o “R”, según corresponda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. En el 4to Casillero colocar 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TA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indicando que es </a:t>
            </a:r>
            <a:r>
              <a:rPr lang="es-PE" sz="1100" dirty="0" err="1" smtClean="0">
                <a:solidFill>
                  <a:srgbClr val="000000"/>
                </a:solidFill>
                <a:latin typeface="Franklin Gothic Medium Cond" pitchFamily="34" charset="0"/>
              </a:rPr>
              <a:t>laUltima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 Entrega de Sulfato Ferroso en la Gestante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▪ En los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demas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casilleros </a:t>
            </a:r>
            <a:r>
              <a:rPr lang="es-PE" sz="1100" dirty="0" err="1">
                <a:solidFill>
                  <a:srgbClr val="000000"/>
                </a:solidFill>
                <a:latin typeface="Franklin Gothic Medium Cond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 dejar en Blanco </a:t>
            </a:r>
          </a:p>
        </p:txBody>
      </p:sp>
    </p:spTree>
    <p:extLst>
      <p:ext uri="{BB962C8B-B14F-4D97-AF65-F5344CB8AC3E}">
        <p14:creationId xmlns:p14="http://schemas.microsoft.com/office/powerpoint/2010/main" val="5761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330612"/>
            <a:ext cx="852985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12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sultado de imagen de materno peri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5369" cy="68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8908253">
            <a:off x="3466936" y="4069437"/>
            <a:ext cx="347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GRACIAS</a:t>
            </a:r>
            <a:endParaRPr lang="es-PE" sz="54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2" y="1411630"/>
            <a:ext cx="8453886" cy="9232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2" y="2485200"/>
            <a:ext cx="8453886" cy="14024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2" y="5676969"/>
            <a:ext cx="8453886" cy="9585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5442" y="4124214"/>
            <a:ext cx="845388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TOMA PAPANICOLAU, USE OTRO REGISTRO: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siguientes casilleros libre Toma de PAP y la </a:t>
            </a:r>
            <a:r>
              <a:rPr lang="es-PE" sz="1100" dirty="0" err="1">
                <a:latin typeface="Franklin Gothic Medium Cond" panose="020B0606030402020204" pitchFamily="34" charset="0"/>
              </a:rPr>
              <a:t>consejeria</a:t>
            </a:r>
            <a:r>
              <a:rPr lang="es-PE" sz="1100" dirty="0">
                <a:latin typeface="Franklin Gothic Medium Cond" panose="020B0606030402020204" pitchFamily="34" charset="0"/>
              </a:rPr>
              <a:t> para riesgo de cáncer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“D” para las actividades.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</a:t>
            </a:r>
            <a:r>
              <a:rPr lang="es-PE" sz="1100" dirty="0" err="1">
                <a:latin typeface="Franklin Gothic Medium Cond" panose="020B0606030402020204" pitchFamily="34" charset="0"/>
              </a:rPr>
              <a:t>casillerode</a:t>
            </a:r>
            <a:r>
              <a:rPr lang="es-PE" sz="1100" dirty="0">
                <a:latin typeface="Franklin Gothic Medium Cond" panose="020B0606030402020204" pitchFamily="34" charset="0"/>
              </a:rPr>
              <a:t> la Toma de PAP deje en “BLANCO”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 la consejería el número de sesión 1, 2… según corresponda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2" y="239151"/>
            <a:ext cx="8453886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815" y="298908"/>
            <a:ext cx="83158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TIENEN LOS RESULTADOS Y ESTOS SON POSITIVOS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Anote </a:t>
            </a:r>
            <a:r>
              <a:rPr lang="es-PE" sz="1100" dirty="0">
                <a:latin typeface="Franklin Gothic Medium Cond" panose="020B0606030402020204" pitchFamily="34" charset="0"/>
              </a:rPr>
              <a:t>de la siguiente manera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diagnostico resultado del PAP positivo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237627"/>
            <a:ext cx="8453887" cy="16028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8792" y="3150030"/>
            <a:ext cx="84538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EVALUACIÓN DEL ESTADO NUTRICIONAL MEDIANTE VALORACIÓN ANTROPOMÉTRICA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La clasificación que se hace de acuerdo a las normas técnicas vigentes.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Para las gestante se tiene 2 tipos de clasificaciones: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ÍNDICE </a:t>
            </a:r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DE MASA CORPORAL PRE GESTACIONAL (IMC).- </a:t>
            </a:r>
            <a:r>
              <a:rPr lang="es-PE" sz="1100" dirty="0">
                <a:latin typeface="Franklin Gothic Medium Cond" panose="020B0606030402020204" pitchFamily="34" charset="0"/>
              </a:rPr>
              <a:t>Solo debe de registrarse en la 1ra. Atención prenatal, según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la presente </a:t>
            </a:r>
            <a:r>
              <a:rPr lang="es-PE" sz="1100" dirty="0">
                <a:latin typeface="Franklin Gothic Medium Cond" panose="020B0606030402020204" pitchFamily="34" charset="0"/>
              </a:rPr>
              <a:t>clasificación</a:t>
            </a:r>
            <a:r>
              <a:rPr lang="es-PE" sz="1100" dirty="0" smtClean="0">
                <a:latin typeface="Franklin Gothic Medium Cond" panose="020B0606030402020204" pitchFamily="34" charset="0"/>
              </a:rPr>
              <a:t>.</a:t>
            </a:r>
          </a:p>
          <a:p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585" y="3985238"/>
            <a:ext cx="3273507" cy="106773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6814" y="5113353"/>
            <a:ext cx="8453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salud, anote claramente: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siguientes casilleros libre el Resultado de la Evaluación por IMC y la consejería nutricional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Tipo de diagnóstico marque “D” para las actividades.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resultado de la evaluación nutricional  “IMC” para indicar que la evaluación es el resultado del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índice de </a:t>
            </a:r>
            <a:r>
              <a:rPr lang="es-PE" sz="1100" dirty="0">
                <a:latin typeface="Franklin Gothic Medium Cond" panose="020B0606030402020204" pitchFamily="34" charset="0"/>
              </a:rPr>
              <a:t>mas corporal pre gestacional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 la consejería nutricional el número de sesión 1, 2, 3… según corresponda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7542" y="2900826"/>
            <a:ext cx="7779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rgbClr val="0000CC"/>
                </a:solidFill>
                <a:latin typeface="Franklin Gothic Medium Cond" pitchFamily="34" charset="0"/>
              </a:rPr>
              <a:t>Cuando el Resultado de la Toma de PAP es Normal se registra en el campo </a:t>
            </a:r>
            <a:r>
              <a:rPr lang="es-PE" sz="1100" dirty="0" err="1" smtClean="0">
                <a:solidFill>
                  <a:srgbClr val="0000CC"/>
                </a:solidFill>
                <a:latin typeface="Franklin Gothic Medium Cond" pitchFamily="34" charset="0"/>
              </a:rPr>
              <a:t>Lab</a:t>
            </a:r>
            <a:r>
              <a:rPr lang="es-PE" sz="1100" dirty="0" smtClean="0">
                <a:solidFill>
                  <a:srgbClr val="0000CC"/>
                </a:solidFill>
                <a:latin typeface="Franklin Gothic Medium Cond" pitchFamily="34" charset="0"/>
              </a:rPr>
              <a:t> ‘N’</a:t>
            </a:r>
            <a:endParaRPr lang="es-PE" sz="1100" dirty="0">
              <a:solidFill>
                <a:srgbClr val="0000CC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423487"/>
            <a:ext cx="8471140" cy="15417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54" y="2392334"/>
            <a:ext cx="5058188" cy="12488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3684" y="212209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GANANCIA DE PESO</a:t>
            </a:r>
            <a:r>
              <a:rPr lang="es-PE" sz="1100" dirty="0">
                <a:latin typeface="Franklin Gothic Medium Cond" panose="020B0606030402020204" pitchFamily="34" charset="0"/>
              </a:rPr>
              <a:t>.- Se registra a partir de las 12 semanas de gestación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3684" y="3649809"/>
            <a:ext cx="84711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LAS SIGUIENTES ATENCIONES PRE NATALES: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Diagnóstico motivo de consulta y/o actividad de salud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Supervisión de embarazo normal/supervisión de embarazo con riesgo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los siguientes casilleros libre el Diagnóstico de la Ganancia de peso y la consejería nutricional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 la consejería nutricional el número de sesión 1, 2, 3… según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corresponda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5" y="4907302"/>
            <a:ext cx="8471140" cy="101041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53684" y="5917721"/>
            <a:ext cx="8471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Si la gestante mantiene en las siguientes atenciones prenatales la misma condición nutricional identificada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ésta se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debe registrar con tipo de diagnóstico “R” hasta que se recupere, el registrar con tipo de diagnóstico “D”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en cada 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control incrementaría un mismo caso tantas veces como controles tenga la gestante durante el episodio </a:t>
            </a:r>
            <a:r>
              <a:rPr lang="es-PE" sz="1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 enfermedad</a:t>
            </a:r>
            <a:r>
              <a:rPr lang="es-PE" sz="11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2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2309" y="1531544"/>
            <a:ext cx="84280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LA GESTANTE ES RECUPERADA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anote: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 2º casillero “PR“ de paciente recuperado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 3º casillero el número de consejería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nutricional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2309" y="3433837"/>
            <a:ext cx="4597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EL CASO DE UNA GESTANTE CON GANANCIA DE PESO ADECUADA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En la primera evaluación nutricional: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9" y="3666532"/>
            <a:ext cx="8428008" cy="98310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2309" y="4649637"/>
            <a:ext cx="8428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EN LAS SIGUIENTES EVALUACIONES NUTRICIONALES CON GANANCIA DE PESO ADECUADA </a:t>
            </a:r>
            <a:endParaRPr lang="es-PE" sz="11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0" y="4882333"/>
            <a:ext cx="8428008" cy="10120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6043" y="5894352"/>
            <a:ext cx="85142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EXÁMENES DE LABORATORIO COMPLETO </a:t>
            </a:r>
          </a:p>
          <a:p>
            <a:pPr algn="just"/>
            <a:r>
              <a:rPr lang="es-PE" sz="1100" dirty="0">
                <a:latin typeface="Franklin Gothic Medium Cond" panose="020B0606030402020204" pitchFamily="34" charset="0"/>
              </a:rPr>
              <a:t>Definición Operacional.- Actividad de ayuda al diagnóstico dirigida a la gestante que acude a su atención prenatal;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lo realiza </a:t>
            </a:r>
            <a:r>
              <a:rPr lang="es-PE" sz="1100" dirty="0">
                <a:latin typeface="Franklin Gothic Medium Cond" panose="020B0606030402020204" pitchFamily="34" charset="0"/>
              </a:rPr>
              <a:t>el Tecnólogo Médico, Biólogo o Técnico de Laboratorio en establecimientos de salud que cuenten con servicio </a:t>
            </a:r>
            <a:r>
              <a:rPr lang="es-PE" sz="1100" dirty="0" smtClean="0">
                <a:latin typeface="Franklin Gothic Medium Cond" panose="020B0606030402020204" pitchFamily="34" charset="0"/>
              </a:rPr>
              <a:t>de laboratorio.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09" y="409433"/>
            <a:ext cx="8428008" cy="95850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43" y="2393957"/>
            <a:ext cx="8514274" cy="9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428" y="654255"/>
            <a:ext cx="8428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Se considera: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 02 baterías de Análisis durante el embarazo (1º batería se solicita en la 1º atención prenatal y la 2º con un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intervalo de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03 meses), excepto el grupo sanguíneo y factor RH.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 Batería de Análisis: Hemoglobina, grupo sanguíneo y factor Rh, glucosa, pruebas para sífilis (Prueba rápida y/o RPR)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y para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VIH (prueba rápida y/o ELISA),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urocultivo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(laboratorio que cuenta con servicio de microbiología) o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examen completo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de orina (laboratorio que no cuenten con servicio de microbiología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).</a:t>
            </a:r>
          </a:p>
          <a:p>
            <a:pPr lvl="0" algn="just"/>
            <a:r>
              <a:rPr lang="es-PE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TAMIZAJE DE BACTERIURIA ASINTOMÁTICA (81002)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Definición Operacional.- Actividad que se realiza a partir del 1° contacto de la gestante con el servicio, en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los establecimientos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de salud desde el I.1. Debe de realizarse en todas las atenciones pre natales.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Diagnóstico motivo de consulta y/o actividad de salud, anote claramente: 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Supervisión de embarazo normal/supervisión de embarazo con riesgo </a:t>
            </a:r>
            <a:endParaRPr lang="es-PE" sz="1100" dirty="0" smtClean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los otros casilleros anote las actividades como Plan de Parto, evaluación nutricional, tamizaje de VBG, etc.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siguiente casillero libre Tamizaje de Bacteriuria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el ítem: Tipo de diagnóstico marque “D” para las actividades.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RESULTADO ES NEGATIVO: </a:t>
            </a:r>
          </a:p>
          <a:p>
            <a:pPr lvl="0" algn="just"/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registre: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1º casillero el número de la atención prenatal 2, 3, 4... según corresponda.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 En el casillero del Tamizaje:</a:t>
            </a:r>
          </a:p>
          <a:p>
            <a:pPr lvl="0" algn="just"/>
            <a:r>
              <a:rPr lang="es-PE" sz="11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o RN si el resultado es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anose="020B0606030402020204" pitchFamily="34" charset="0"/>
              </a:rPr>
              <a:t>negativo</a:t>
            </a:r>
            <a:endParaRPr lang="es-PE" sz="11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428" y="5493476"/>
            <a:ext cx="8428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EL RESULTADO ES POSITIVO: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</a:t>
            </a:r>
            <a:r>
              <a:rPr lang="es-PE" sz="1100" dirty="0">
                <a:latin typeface="Franklin Gothic Medium Cond" panose="020B0606030402020204" pitchFamily="34" charset="0"/>
              </a:rPr>
              <a:t>el ítem: </a:t>
            </a:r>
            <a:r>
              <a:rPr lang="es-PE" sz="1100" dirty="0" err="1">
                <a:latin typeface="Franklin Gothic Medium Cond" panose="020B0606030402020204" pitchFamily="34" charset="0"/>
              </a:rPr>
              <a:t>Lab</a:t>
            </a:r>
            <a:r>
              <a:rPr lang="es-PE" sz="1100" dirty="0">
                <a:latin typeface="Franklin Gothic Medium Cond" panose="020B0606030402020204" pitchFamily="34" charset="0"/>
              </a:rPr>
              <a:t> registre: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 En el casillero del Tamizaje: </a:t>
            </a:r>
          </a:p>
          <a:p>
            <a:r>
              <a:rPr lang="es-PE" sz="1100" dirty="0">
                <a:latin typeface="Franklin Gothic Medium Cond" panose="020B0606030402020204" pitchFamily="34" charset="0"/>
              </a:rPr>
              <a:t>o RP si el resultado es positivo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8" y="3793576"/>
            <a:ext cx="8428008" cy="15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3566C58A-686D-4254-A6BA-F922309840CC}" vid="{AA862DB3-FBB5-4569-9036-B20F39D664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1524</TotalTime>
  <Words>10214</Words>
  <Application>Microsoft Office PowerPoint</Application>
  <PresentationFormat>Presentación en pantalla (4:3)</PresentationFormat>
  <Paragraphs>775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Algerian</vt:lpstr>
      <vt:lpstr>Arial</vt:lpstr>
      <vt:lpstr>Bernard MT Condensed</vt:lpstr>
      <vt:lpstr>Calibri</vt:lpstr>
      <vt:lpstr>Franklin Gothic Medium Cond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Drako</dc:creator>
  <cp:lastModifiedBy>WILMER</cp:lastModifiedBy>
  <cp:revision>118</cp:revision>
  <dcterms:created xsi:type="dcterms:W3CDTF">2020-02-16T01:47:18Z</dcterms:created>
  <dcterms:modified xsi:type="dcterms:W3CDTF">2020-12-12T13:03:00Z</dcterms:modified>
</cp:coreProperties>
</file>