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93" r:id="rId4"/>
    <p:sldId id="299" r:id="rId5"/>
    <p:sldId id="259" r:id="rId6"/>
    <p:sldId id="274" r:id="rId7"/>
    <p:sldId id="260" r:id="rId8"/>
    <p:sldId id="262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6" r:id="rId18"/>
    <p:sldId id="277" r:id="rId19"/>
    <p:sldId id="278" r:id="rId20"/>
    <p:sldId id="292" r:id="rId21"/>
    <p:sldId id="280" r:id="rId22"/>
    <p:sldId id="282" r:id="rId23"/>
    <p:sldId id="283" r:id="rId24"/>
    <p:sldId id="284" r:id="rId25"/>
    <p:sldId id="285" r:id="rId26"/>
    <p:sldId id="286" r:id="rId27"/>
    <p:sldId id="287" r:id="rId28"/>
    <p:sldId id="289" r:id="rId29"/>
    <p:sldId id="290" r:id="rId30"/>
    <p:sldId id="294" r:id="rId31"/>
    <p:sldId id="295" r:id="rId32"/>
    <p:sldId id="298" r:id="rId33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17/12/2020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6437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17/12/2020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2144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17/12/2020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3424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17/12/2020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404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17/12/2020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512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17/12/2020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6836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17/12/2020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70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17/12/2020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0471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17/12/2020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2503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17/12/2020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3960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17/12/2020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430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8C49307-C547-4ACD-8B0B-E3490E29480A}" type="datetimeFigureOut">
              <a:rPr lang="es-PE" smtClean="0"/>
              <a:t>17/12/2020</a:t>
            </a:fld>
            <a:endParaRPr lang="es-P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P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7327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emf"/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4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emf"/><Relationship Id="rId2" Type="http://schemas.openxmlformats.org/officeDocument/2006/relationships/image" Target="../media/image5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0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emf"/><Relationship Id="rId2" Type="http://schemas.openxmlformats.org/officeDocument/2006/relationships/image" Target="../media/image6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emf"/><Relationship Id="rId2" Type="http://schemas.openxmlformats.org/officeDocument/2006/relationships/image" Target="../media/image6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emf"/><Relationship Id="rId5" Type="http://schemas.openxmlformats.org/officeDocument/2006/relationships/image" Target="../media/image67.emf"/><Relationship Id="rId4" Type="http://schemas.openxmlformats.org/officeDocument/2006/relationships/image" Target="../media/image66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emf"/><Relationship Id="rId2" Type="http://schemas.openxmlformats.org/officeDocument/2006/relationships/image" Target="../media/image69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3.emf"/><Relationship Id="rId5" Type="http://schemas.openxmlformats.org/officeDocument/2006/relationships/image" Target="../media/image72.emf"/><Relationship Id="rId4" Type="http://schemas.openxmlformats.org/officeDocument/2006/relationships/image" Target="../media/image71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900953" y="470647"/>
            <a:ext cx="68445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3200" dirty="0">
                <a:latin typeface="Shrikhand" panose="02000000000000000000" pitchFamily="2" charset="0"/>
                <a:cs typeface="Shrikhand" panose="02000000000000000000" pitchFamily="2" charset="0"/>
              </a:rPr>
              <a:t>MANUAL DE REGISTRO Y CODIFICACION DE LA ATENCION EN LA CONSULTA EXTERNA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129553" y="5567082"/>
            <a:ext cx="7113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000" dirty="0">
                <a:latin typeface="Franklin Gothic Medium Cond" panose="020B0606030402020204" pitchFamily="34" charset="0"/>
              </a:rPr>
              <a:t>PLANIFICACION FAMILIAR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449671" y="6140497"/>
            <a:ext cx="1694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dirty="0">
                <a:latin typeface="Franklin Gothic Medium Cond" panose="020B0606030402020204" pitchFamily="34" charset="0"/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1834163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319" y="598726"/>
            <a:ext cx="8386064" cy="958509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361121" y="304614"/>
            <a:ext cx="154721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REMOCIÓN DEL IMPLANTE</a:t>
            </a:r>
          </a:p>
        </p:txBody>
      </p:sp>
      <p:sp>
        <p:nvSpPr>
          <p:cNvPr id="7" name="Rectángulo 6"/>
          <p:cNvSpPr/>
          <p:nvPr/>
        </p:nvSpPr>
        <p:spPr>
          <a:xfrm>
            <a:off x="431318" y="1550842"/>
            <a:ext cx="8315866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SI SE REALIZA REMOCIÓN Y REINSERCIÓN EN LA MISMA ATENCIÓN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2º casillero de la reinserción de Implante marque SIEMPRE "R"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DEJE EN BLANCO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registre el número de insumos “1”</a:t>
            </a:r>
          </a:p>
          <a:p>
            <a:endParaRPr lang="es-PE" sz="1100" dirty="0">
              <a:latin typeface="Franklin Gothic Medium Cond" panose="020B0606030402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317" y="2639760"/>
            <a:ext cx="8315867" cy="965133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C9969D81-69BF-41F2-BDD4-A9E4C54906B9}"/>
              </a:ext>
            </a:extLst>
          </p:cNvPr>
          <p:cNvSpPr/>
          <p:nvPr/>
        </p:nvSpPr>
        <p:spPr>
          <a:xfrm>
            <a:off x="465828" y="3627758"/>
            <a:ext cx="82813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MÉTODOS DE LACTANCIA MATERNA Y AMENORREA (MELA)</a:t>
            </a:r>
          </a:p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EN EL PUERPERIO INMEDIATO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Orientación/Consejería en Planificación Familiar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el número de la orientación/consejería en PF “1”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6DD7A93-D4A5-427F-A877-CBE86238A8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827" y="4701472"/>
            <a:ext cx="8281357" cy="975011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4246E7F2-1782-47CC-8841-831F3D394383}"/>
              </a:ext>
            </a:extLst>
          </p:cNvPr>
          <p:cNvSpPr/>
          <p:nvPr/>
        </p:nvSpPr>
        <p:spPr>
          <a:xfrm>
            <a:off x="7430990" y="5326716"/>
            <a:ext cx="25977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prstClr val="black"/>
                </a:solidFill>
                <a:latin typeface="Franklin Gothic Medium Cond" panose="020B0606030402020204" pitchFamily="34" charset="0"/>
              </a:rPr>
              <a:t>1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C6D0B49-D0AA-4501-B881-5CA996E14304}"/>
              </a:ext>
            </a:extLst>
          </p:cNvPr>
          <p:cNvSpPr/>
          <p:nvPr/>
        </p:nvSpPr>
        <p:spPr>
          <a:xfrm>
            <a:off x="448572" y="5650238"/>
            <a:ext cx="81347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REGISTRAR A LA USUARIA NUEVA A LOS 40 DÍAS POST PARTO O EN EL 2º CONTROL DE LA PUÉRPERA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casillero de la orientación/consejería el número correspondiente 2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casillero del método de lactancia materna y amenorrea MELA   el número de la consulta 1.</a:t>
            </a:r>
          </a:p>
        </p:txBody>
      </p:sp>
    </p:spTree>
    <p:extLst>
      <p:ext uri="{BB962C8B-B14F-4D97-AF65-F5344CB8AC3E}">
        <p14:creationId xmlns:p14="http://schemas.microsoft.com/office/powerpoint/2010/main" val="699487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475214" y="137673"/>
            <a:ext cx="803184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REGISTRAR A LA USUARIA CONTINUADORA A LOS 06 MESES CUANDO TERMINA LA LACTANCIA MATERNA EXCLUSIVA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ambos caos marque SIEMPRE "R"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casillero del método de lactancia materna y amenorrea MELA el número de la consulta 2.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71" y="1982406"/>
            <a:ext cx="8238227" cy="95850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573" y="1024402"/>
            <a:ext cx="8238228" cy="958508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1904809E-9772-4143-8693-91EB6F896849}"/>
              </a:ext>
            </a:extLst>
          </p:cNvPr>
          <p:cNvSpPr/>
          <p:nvPr/>
        </p:nvSpPr>
        <p:spPr>
          <a:xfrm>
            <a:off x="405442" y="2931868"/>
            <a:ext cx="82727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latin typeface="Franklin Gothic Medium Cond" panose="020B0606030402020204" pitchFamily="34" charset="0"/>
              </a:rPr>
              <a:t>En el caso que se hagan consultas intermedias antes de los 6 meses.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casillero marque SIEMPRE "R"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“DEJE EN BLANCO 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232782F0-F765-4F59-962A-4F77B0EF7E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079" y="3701309"/>
            <a:ext cx="8264106" cy="958509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74FCC21C-FF98-48AA-8DE9-85A42F7B8B5E}"/>
              </a:ext>
            </a:extLst>
          </p:cNvPr>
          <p:cNvSpPr/>
          <p:nvPr/>
        </p:nvSpPr>
        <p:spPr>
          <a:xfrm>
            <a:off x="405442" y="4630075"/>
            <a:ext cx="819509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MÉTODOS DE ABSTINENCIA PERIODICA: RITMO, BILLINGS Y DÍAS FIJOS / COLLAR</a:t>
            </a:r>
          </a:p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Usuarias Nuevas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marque SIEMPRE "D"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casillero de la orientación/consejería el número correspondiente 1, 2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casillero del método de la abstinencia el número de la consulta 1.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EB033D4-4C90-4CBF-9801-9E48901256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452" y="5731883"/>
            <a:ext cx="8264108" cy="95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102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078" y="495653"/>
            <a:ext cx="8264107" cy="967134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207C10C9-4721-4496-B8E3-8725E074E7C7}"/>
              </a:ext>
            </a:extLst>
          </p:cNvPr>
          <p:cNvSpPr/>
          <p:nvPr/>
        </p:nvSpPr>
        <p:spPr>
          <a:xfrm>
            <a:off x="431320" y="1446702"/>
            <a:ext cx="807432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USUARIAS CONTINUADORAS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casiller marque SIEMPRE "R"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casillero del método de la abstinencia el número de la consulta 2, 3,4 ,5, 6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7CEDA1DA-56AF-4A66-8353-E93BBBBBF6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958" y="2360717"/>
            <a:ext cx="8238228" cy="95850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FD4C875-7926-4302-B456-6C227CC895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957" y="3329880"/>
            <a:ext cx="8238229" cy="958508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1710ED06-DDE6-4343-B71C-905B407FC4B9}"/>
              </a:ext>
            </a:extLst>
          </p:cNvPr>
          <p:cNvSpPr/>
          <p:nvPr/>
        </p:nvSpPr>
        <p:spPr>
          <a:xfrm>
            <a:off x="508957" y="4281457"/>
            <a:ext cx="823822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ANTICONCEPCIÓN QUIRURGICA VOLUNTARIA 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Esta actividad se recoge de los libros de sala de operaciones y se registra en el HIS por no tener otro registro además de la historia clínica que permita recogerla de manera sistematizada. </a:t>
            </a:r>
          </a:p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LIGADURA DE TROMPAS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Ligadura o sección de trompa(s) de Falopio, abordaje abdominal o vaginal o bilateral 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EBAEC847-3FC1-47A6-BC2A-18E33E4EEA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957" y="5356116"/>
            <a:ext cx="8238230" cy="95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677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74452" y="333894"/>
            <a:ext cx="81002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VASECTOMÍA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Vasectomía bilateral (procedimiento separado), incluyendo examen(es) postoperatorio(s) </a:t>
            </a:r>
          </a:p>
          <a:p>
            <a:endParaRPr lang="es-PE" sz="1100" dirty="0">
              <a:latin typeface="Franklin Gothic Medium Cond" panose="020B06060304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453" y="888599"/>
            <a:ext cx="8246854" cy="967134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74452" y="1845977"/>
            <a:ext cx="803119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EN LOS CONTROLES POST OPERATORIOS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el número de control post operatorio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453" y="2424100"/>
            <a:ext cx="8246854" cy="95850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453" y="3398649"/>
            <a:ext cx="8246854" cy="97576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74452" y="4369301"/>
            <a:ext cx="824685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CONTROLES AQV EN EL DOMICILO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el número de control post operatorio según corresponda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el número de visita domiciliaria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 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5E7823F-2741-482B-8F0C-3E7917D84B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451" y="5132793"/>
            <a:ext cx="8333118" cy="97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607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826" y="310642"/>
            <a:ext cx="8333118" cy="958508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465826" y="1216265"/>
            <a:ext cx="833311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METODOS ANTICONCEPTIVOS POST EVENTO OBSTETRICO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Cuando se realiza la ligadura de trompas durante la cesárea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Atención en Planificación familiar y Salud Sexual y reproductiva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Ligadura de trompa(s) cuando se realiza al mismo tiempo que la cesárea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marque: “D” en ambos casos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 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826" y="2331471"/>
            <a:ext cx="8333118" cy="970585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65826" y="3247253"/>
            <a:ext cx="83331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CUANDO SE REALIZA LA LIGADURA DE TROMPAS DESPUÉS DE LA CESÁREA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Atención en Planificación familiar y Salud Sexual y reproductiva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2º casillero Ligadura de trompa(s) cuando se realiza durante la misma hospitalización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marque: “D” en ambos casos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F0B0E75-8483-4177-9E36-23A4C31318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826" y="4171863"/>
            <a:ext cx="8246853" cy="958508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3A1E2554-A4D6-4D35-8F25-30D76788E61F}"/>
              </a:ext>
            </a:extLst>
          </p:cNvPr>
          <p:cNvSpPr/>
          <p:nvPr/>
        </p:nvSpPr>
        <p:spPr>
          <a:xfrm>
            <a:off x="465825" y="5115471"/>
            <a:ext cx="8246853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CUANDO SE PRESCRIBE EL MÉTODO ANTICONCEPTIVO DESPUÉS DE LA CESÁREA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Atención en Planificación familiar y Salud Sexual y reproductiva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la Orientación/Consejería en Planificación Familiar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3° casillero Cesárea, incluyendo atención postparto (59515)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4° casillero el método elegido por la usuaria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casillero Cesárea, incluyendo atención postparto marque “R”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los demás casilleros marque “D”</a:t>
            </a:r>
          </a:p>
        </p:txBody>
      </p:sp>
    </p:spTree>
    <p:extLst>
      <p:ext uri="{BB962C8B-B14F-4D97-AF65-F5344CB8AC3E}">
        <p14:creationId xmlns:p14="http://schemas.microsoft.com/office/powerpoint/2010/main" val="1088888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343" y="381406"/>
            <a:ext cx="8143336" cy="154229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569343" y="1890861"/>
            <a:ext cx="8143335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CUANDO SE REALIZA POST ABORTO </a:t>
            </a:r>
            <a:endParaRPr lang="es-PE" sz="400" dirty="0">
              <a:latin typeface="Franklin Gothic Medium Cond" panose="020B0606030402020204" pitchFamily="34" charset="0"/>
            </a:endParaRP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Atención en Planificación familiar y Salud Sexual y reproductiva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la Orientación/Consejería en Planificación Familiar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3° casillero Tratamiento de aborto incompleto, completado quirúrgicamente  (59812)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4° casillero el método elegido por la usuaria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casillero  Tratamiento de aborto incompleto, completado quirúrgicamente  “R”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los demás casilleros marque “D”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D1542D0-8712-4832-997C-E170E78528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343" y="3478233"/>
            <a:ext cx="8211586" cy="1723483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455DF2C2-B017-4B39-A613-56923390194C}"/>
              </a:ext>
            </a:extLst>
          </p:cNvPr>
          <p:cNvSpPr/>
          <p:nvPr/>
        </p:nvSpPr>
        <p:spPr>
          <a:xfrm>
            <a:off x="569342" y="5185488"/>
            <a:ext cx="8211586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CUANDO SE REALIZA DESPUÉS DEL PARTO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Atención en Planificación familiar y Salud Sexual y reproductiva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la Orientación/Consejería en Planificación Familiar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3° casillero Atención de parto vaginal (con o sin episiotomía), incluyendo atención postparto  (59410)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4° casillero el método elegido por la usuaria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diagnóstico: </a:t>
            </a:r>
          </a:p>
        </p:txBody>
      </p:sp>
    </p:spTree>
    <p:extLst>
      <p:ext uri="{BB962C8B-B14F-4D97-AF65-F5344CB8AC3E}">
        <p14:creationId xmlns:p14="http://schemas.microsoft.com/office/powerpoint/2010/main" val="1905946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370" y="323713"/>
            <a:ext cx="8318557" cy="1723483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BA2C3076-4A82-4367-AC25-486B1E2B1F1D}"/>
              </a:ext>
            </a:extLst>
          </p:cNvPr>
          <p:cNvSpPr/>
          <p:nvPr/>
        </p:nvSpPr>
        <p:spPr>
          <a:xfrm>
            <a:off x="462370" y="2047196"/>
            <a:ext cx="817581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TOMA  DE PAPANICOLAU Y EXAMEN CLÍNICO DE MAMAS, REGISTRE DE LA SIGUIENTE MANERA: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los primeros casilleros anote las actividades como Atención en planificación Familiar y SSR, consejería en PF, la prescripción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del </a:t>
            </a:r>
            <a:r>
              <a:rPr lang="es-PE" sz="1100" dirty="0" err="1">
                <a:latin typeface="Franklin Gothic Medium Cond" panose="020B0606030402020204" pitchFamily="34" charset="0"/>
              </a:rPr>
              <a:t>metodo</a:t>
            </a:r>
            <a:r>
              <a:rPr lang="es-PE" sz="1100" dirty="0">
                <a:latin typeface="Franklin Gothic Medium Cond" panose="020B0606030402020204" pitchFamily="34" charset="0"/>
              </a:rPr>
              <a:t> anticonceptivo, tamizaje de violencia, etc.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los siguientes casilleros libre Toma de PAP, examen </a:t>
            </a:r>
            <a:r>
              <a:rPr lang="es-PE" sz="1100" dirty="0" err="1">
                <a:latin typeface="Franklin Gothic Medium Cond" panose="020B0606030402020204" pitchFamily="34" charset="0"/>
              </a:rPr>
              <a:t>clinico</a:t>
            </a:r>
            <a:r>
              <a:rPr lang="es-PE" sz="1100" dirty="0">
                <a:latin typeface="Franklin Gothic Medium Cond" panose="020B0606030402020204" pitchFamily="34" charset="0"/>
              </a:rPr>
              <a:t> de mamas y la </a:t>
            </a:r>
            <a:r>
              <a:rPr lang="es-PE" sz="1100" dirty="0" err="1">
                <a:latin typeface="Franklin Gothic Medium Cond" panose="020B0606030402020204" pitchFamily="34" charset="0"/>
              </a:rPr>
              <a:t>consejeria</a:t>
            </a:r>
            <a:r>
              <a:rPr lang="es-PE" sz="1100" dirty="0">
                <a:latin typeface="Franklin Gothic Medium Cond" panose="020B0606030402020204" pitchFamily="34" charset="0"/>
              </a:rPr>
              <a:t> para riesgo de cáncer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marque “D” para las actividades.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</a:t>
            </a:r>
            <a:r>
              <a:rPr lang="es-PE" sz="1100" dirty="0" err="1">
                <a:latin typeface="Franklin Gothic Medium Cond" panose="020B0606030402020204" pitchFamily="34" charset="0"/>
              </a:rPr>
              <a:t>casillerode</a:t>
            </a:r>
            <a:r>
              <a:rPr lang="es-PE" sz="1100" dirty="0">
                <a:latin typeface="Franklin Gothic Medium Cond" panose="020B0606030402020204" pitchFamily="34" charset="0"/>
              </a:rPr>
              <a:t> la Toma de PAP deje en blanco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casillero del examen de mamas anote: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o “N” si es normal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o “A” si es anormal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casillero de la consejería el número de sesión 1, 2… según corresponda 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E986420-CEDB-48DC-9A72-7D397A42A2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370" y="4159189"/>
            <a:ext cx="8318557" cy="217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975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97541" y="241705"/>
            <a:ext cx="8189259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CUANDO SE TIENEN LOS RESULTADOS DE PAP NORMAL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Anote de la siguiente manera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Atención en planificación Familiar y SSR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2° casillero </a:t>
            </a:r>
            <a:r>
              <a:rPr lang="es-PE" sz="1100" dirty="0" err="1">
                <a:latin typeface="Franklin Gothic Medium Cond" panose="020B0606030402020204" pitchFamily="34" charset="0"/>
              </a:rPr>
              <a:t>consejeria</a:t>
            </a:r>
            <a:r>
              <a:rPr lang="es-PE" sz="1100" dirty="0">
                <a:latin typeface="Franklin Gothic Medium Cond" panose="020B0606030402020204" pitchFamily="34" charset="0"/>
              </a:rPr>
              <a:t> para riesgo de cáncer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casillero del resultado del resultado la letra “N” de normal.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41" y="1540194"/>
            <a:ext cx="8323730" cy="967134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497541" y="2511267"/>
            <a:ext cx="832373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CUANDO SE TIENEN LOS RESULTADOS DE PAP ANORMAL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Anote de la siguiente manera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Atención en planificación Familiar y SSR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2° casillero </a:t>
            </a:r>
            <a:r>
              <a:rPr lang="es-PE" sz="1100" dirty="0" err="1">
                <a:latin typeface="Franklin Gothic Medium Cond" panose="020B0606030402020204" pitchFamily="34" charset="0"/>
              </a:rPr>
              <a:t>consejeria</a:t>
            </a:r>
            <a:r>
              <a:rPr lang="es-PE" sz="1100" dirty="0">
                <a:latin typeface="Franklin Gothic Medium Cond" panose="020B0606030402020204" pitchFamily="34" charset="0"/>
              </a:rPr>
              <a:t> para riesgo de cáncer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3° casillero la evaluación y entrega de resultado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4° casillero el resultado del PAP positivo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casillero del resultado del resultado la letra “A” de norma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541" y="4101216"/>
            <a:ext cx="8323730" cy="1569239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76AC06BC-F78F-4D15-AF82-499EE10DA206}"/>
              </a:ext>
            </a:extLst>
          </p:cNvPr>
          <p:cNvSpPr/>
          <p:nvPr/>
        </p:nvSpPr>
        <p:spPr>
          <a:xfrm>
            <a:off x="500994" y="5655814"/>
            <a:ext cx="814519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CUANDO EL EXAMEN CLÍNICO DE MAMA ES ANORMAL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Anote de la siguiente manera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Atención en planificación Familiar y SSR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2° casillero examen clínico de mama.</a:t>
            </a:r>
          </a:p>
        </p:txBody>
      </p:sp>
    </p:spTree>
    <p:extLst>
      <p:ext uri="{BB962C8B-B14F-4D97-AF65-F5344CB8AC3E}">
        <p14:creationId xmlns:p14="http://schemas.microsoft.com/office/powerpoint/2010/main" val="4243364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92368" y="298824"/>
            <a:ext cx="814519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latin typeface="Franklin Gothic Medium Cond" panose="020B0606030402020204" pitchFamily="34" charset="0"/>
              </a:rPr>
              <a:t> En el 3° el resultado del examen </a:t>
            </a:r>
            <a:r>
              <a:rPr lang="es-PE" sz="1100" dirty="0" err="1">
                <a:latin typeface="Franklin Gothic Medium Cond" panose="020B0606030402020204" pitchFamily="34" charset="0"/>
              </a:rPr>
              <a:t>clinco</a:t>
            </a:r>
            <a:endParaRPr lang="es-PE" sz="1100" dirty="0">
              <a:latin typeface="Franklin Gothic Medium Cond" panose="020B0606030402020204" pitchFamily="34" charset="0"/>
            </a:endParaRP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casillero del examen clínico la letra “A” de normal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casillero del </a:t>
            </a:r>
            <a:r>
              <a:rPr lang="es-PE" sz="1100" dirty="0" err="1">
                <a:latin typeface="Franklin Gothic Medium Cond" panose="020B0606030402020204" pitchFamily="34" charset="0"/>
              </a:rPr>
              <a:t>nodulo</a:t>
            </a:r>
            <a:r>
              <a:rPr lang="es-PE" sz="1100" dirty="0">
                <a:latin typeface="Franklin Gothic Medium Cond" panose="020B0606030402020204" pitchFamily="34" charset="0"/>
              </a:rPr>
              <a:t> de mama “RF” de referencia.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368" y="1035292"/>
            <a:ext cx="8288561" cy="958508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492368" y="1981967"/>
            <a:ext cx="8288561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PRESCRIPCIÓN DE MÉTODO ANTICONCEPTIVO EN PACIENTE CON VIH 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En el ítem: Diagnóstico motivo de consulta y/o actividad de salud anote: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1º casillero la infección por VIH sin SIDA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los otros casilleros atención de planificación familiar y SSR, el método anticonceptivo prescrito, la toma de PAP,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etc</a:t>
            </a:r>
            <a:endParaRPr lang="es-PE" sz="1100" dirty="0">
              <a:solidFill>
                <a:srgbClr val="000000"/>
              </a:solidFill>
              <a:latin typeface="Franklin Gothic Medium Cond" panose="020B0606030402020204" pitchFamily="34" charset="0"/>
            </a:endParaRP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En el ítem: Tipo de diagnóstico en el 1er casillero marque siempre "R"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368" y="2878729"/>
            <a:ext cx="8288561" cy="97576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87195" y="3837686"/>
            <a:ext cx="82937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200" dirty="0">
                <a:solidFill>
                  <a:srgbClr val="0000CC"/>
                </a:solidFill>
                <a:latin typeface="Franklin Gothic Medium Cond" panose="020B0606030402020204" pitchFamily="34" charset="0"/>
              </a:rPr>
              <a:t>El diagnóstico preexistente de Infección por VIH debe registrarse con tipo de diagnóstico “R” siempre que se haga referencia a él en el registro, de lo contrario se estarían duplicando los casos ya existentes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7E9D85F-C21F-4181-9ED5-291C2ACA04F1}"/>
              </a:ext>
            </a:extLst>
          </p:cNvPr>
          <p:cNvSpPr/>
          <p:nvPr/>
        </p:nvSpPr>
        <p:spPr>
          <a:xfrm>
            <a:off x="487195" y="4227241"/>
            <a:ext cx="8216153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CAPTACIÓN DE LA USUARIA  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Definición Operacional: Identificación de las mujeres que desde hace un año no optan por un método anticonceptivo. Esta identificación puede hacerse a través de actividades extra e </a:t>
            </a:r>
            <a:r>
              <a:rPr lang="es-PE" sz="1100" dirty="0" err="1">
                <a:latin typeface="Franklin Gothic Medium Cond" panose="020B0606030402020204" pitchFamily="34" charset="0"/>
              </a:rPr>
              <a:t>intra</a:t>
            </a:r>
            <a:r>
              <a:rPr lang="es-PE" sz="1100" dirty="0">
                <a:latin typeface="Franklin Gothic Medium Cond" panose="020B0606030402020204" pitchFamily="34" charset="0"/>
              </a:rPr>
              <a:t> murales.  Se considera captada cuando luego de realizar una intervención (visita domiciliaria, sesiones educativas) por el personal de salud, la mujer accede a los servicios de planificación familiar y opta por un método anticonceptivo.  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Registre: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 anote claramente: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 1º casillero Usuaria Captada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la Orientación/Consejería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3º casillero el método anticonceptivo optado y/o retomado la usuaria.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en el casillero del método anticonceptivo marque siempre “D” si la usuaria es nueva </a:t>
            </a:r>
            <a:r>
              <a:rPr lang="es-PE" sz="1100" dirty="0" err="1">
                <a:latin typeface="Franklin Gothic Medium Cond" panose="020B0606030402020204" pitchFamily="34" charset="0"/>
              </a:rPr>
              <a:t>ó</a:t>
            </a:r>
            <a:r>
              <a:rPr lang="es-PE" sz="1100" dirty="0">
                <a:latin typeface="Franklin Gothic Medium Cond" panose="020B0606030402020204" pitchFamily="34" charset="0"/>
              </a:rPr>
              <a:t> “R”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si es continuadora en el método</a:t>
            </a:r>
            <a:endParaRPr lang="es-PE" sz="1100" b="1" dirty="0">
              <a:latin typeface="Franklin Gothic Medium Cond" panose="020B0606030402020204" pitchFamily="34" charset="0"/>
            </a:endParaRP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   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correspondiente a la orientación/consejería anote el número 1, 2 según corresponda.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3º casillero correspondiente a método anticonceptivo anote el número de insumos entregados a la usuaria</a:t>
            </a:r>
          </a:p>
        </p:txBody>
      </p:sp>
    </p:spTree>
    <p:extLst>
      <p:ext uri="{BB962C8B-B14F-4D97-AF65-F5344CB8AC3E}">
        <p14:creationId xmlns:p14="http://schemas.microsoft.com/office/powerpoint/2010/main" val="3939817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>
            <a:extLst>
              <a:ext uri="{FF2B5EF4-FFF2-40B4-BE49-F238E27FC236}">
                <a16:creationId xmlns:a16="http://schemas.microsoft.com/office/drawing/2014/main" id="{9A4AFB6C-B4E5-4216-81A6-88DCEEB2FD76}"/>
              </a:ext>
            </a:extLst>
          </p:cNvPr>
          <p:cNvGrpSpPr/>
          <p:nvPr/>
        </p:nvGrpSpPr>
        <p:grpSpPr>
          <a:xfrm>
            <a:off x="463923" y="340101"/>
            <a:ext cx="8216153" cy="2208136"/>
            <a:chOff x="463923" y="340101"/>
            <a:chExt cx="8216153" cy="2208136"/>
          </a:xfrm>
        </p:grpSpPr>
        <p:pic>
          <p:nvPicPr>
            <p:cNvPr id="3" name="Imagen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3923" y="340101"/>
              <a:ext cx="8216153" cy="2208136"/>
            </a:xfrm>
            <a:prstGeom prst="rect">
              <a:avLst/>
            </a:prstGeom>
          </p:spPr>
        </p:pic>
        <p:grpSp>
          <p:nvGrpSpPr>
            <p:cNvPr id="12" name="Grupo 11">
              <a:extLst>
                <a:ext uri="{FF2B5EF4-FFF2-40B4-BE49-F238E27FC236}">
                  <a16:creationId xmlns:a16="http://schemas.microsoft.com/office/drawing/2014/main" id="{155D6DD6-DBC1-4631-8773-D5E1DE45883D}"/>
                </a:ext>
              </a:extLst>
            </p:cNvPr>
            <p:cNvGrpSpPr/>
            <p:nvPr/>
          </p:nvGrpSpPr>
          <p:grpSpPr>
            <a:xfrm>
              <a:off x="7151299" y="948906"/>
              <a:ext cx="172528" cy="281228"/>
              <a:chOff x="7178722" y="3971499"/>
              <a:chExt cx="163774" cy="423080"/>
            </a:xfrm>
          </p:grpSpPr>
          <p:cxnSp>
            <p:nvCxnSpPr>
              <p:cNvPr id="7" name="Conector recto 6"/>
              <p:cNvCxnSpPr>
                <a:cxnSpLocks/>
              </p:cNvCxnSpPr>
              <p:nvPr/>
            </p:nvCxnSpPr>
            <p:spPr>
              <a:xfrm flipH="1">
                <a:off x="7178722" y="3971499"/>
                <a:ext cx="163774" cy="2183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Conector recto 8"/>
              <p:cNvCxnSpPr>
                <a:cxnSpLocks/>
              </p:cNvCxnSpPr>
              <p:nvPr/>
            </p:nvCxnSpPr>
            <p:spPr>
              <a:xfrm>
                <a:off x="7178722" y="3971499"/>
                <a:ext cx="163774" cy="2183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Conector recto 10"/>
              <p:cNvCxnSpPr>
                <a:cxnSpLocks/>
              </p:cNvCxnSpPr>
              <p:nvPr/>
            </p:nvCxnSpPr>
            <p:spPr>
              <a:xfrm flipH="1">
                <a:off x="7178722" y="4189863"/>
                <a:ext cx="163774" cy="2047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Conector recto 12"/>
              <p:cNvCxnSpPr>
                <a:cxnSpLocks/>
              </p:cNvCxnSpPr>
              <p:nvPr/>
            </p:nvCxnSpPr>
            <p:spPr>
              <a:xfrm>
                <a:off x="7178722" y="4189863"/>
                <a:ext cx="163774" cy="2047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D24BAD1-B63F-4780-A5E3-E4E719D8A2AF}"/>
              </a:ext>
            </a:extLst>
          </p:cNvPr>
          <p:cNvSpPr/>
          <p:nvPr/>
        </p:nvSpPr>
        <p:spPr>
          <a:xfrm>
            <a:off x="389203" y="2548237"/>
            <a:ext cx="817581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100" dirty="0">
                <a:solidFill>
                  <a:srgbClr val="002060"/>
                </a:solidFill>
                <a:latin typeface="Franklin Gothic Medium Cond" panose="020B0606030402020204" pitchFamily="34" charset="0"/>
              </a:rPr>
              <a:t>La definición operacional describe como Usuaria Captada a aquella que una vez identificada se realiza la intervención, viene al establecimiento y OPTA POR UN MÉTODO ANTICONCEPTIVO, no hay paciente captada si no opta por un método anticonceptivo.</a:t>
            </a:r>
          </a:p>
          <a:p>
            <a:pPr algn="just"/>
            <a:r>
              <a:rPr lang="es-PE" sz="1100" dirty="0">
                <a:solidFill>
                  <a:srgbClr val="002060"/>
                </a:solidFill>
                <a:latin typeface="Franklin Gothic Medium Cond" panose="020B0606030402020204" pitchFamily="34" charset="0"/>
              </a:rPr>
              <a:t>Los registros que solo señalen “usuaria captada” y no describan el método anticonceptivo elegido por la usuaria NO SERÁN INGRESADOS EN EL SISTEMA HIS 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273FC4B-C42B-4F98-8CDC-36CF15886040}"/>
              </a:ext>
            </a:extLst>
          </p:cNvPr>
          <p:cNvSpPr/>
          <p:nvPr/>
        </p:nvSpPr>
        <p:spPr>
          <a:xfrm>
            <a:off x="2327964" y="313288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EFECTOS SECUNDARIOS Y COMPLICACIONES DE MÉTODOS ANTICONCEPTIVOS 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F7A77A7A-5FDF-4D89-9687-2419CF0A2E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4102" y="3372927"/>
            <a:ext cx="5419725" cy="3321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639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70647" y="613041"/>
            <a:ext cx="825649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INSTRUCCIONES PARA EL REGISTRO Y CODIFICACIÓN DE LAS ACTIVIDADES DE LA DIRECCION DE SALUD SEXUAL Y REPRODUCTIVA – </a:t>
            </a:r>
          </a:p>
          <a:p>
            <a:pPr algn="ctr"/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ATENCIÓN PLANIFICACIÓN FAMILIAR </a:t>
            </a:r>
          </a:p>
          <a:p>
            <a:pPr algn="just"/>
            <a:endParaRPr lang="es-PE" sz="1200" dirty="0">
              <a:solidFill>
                <a:srgbClr val="000000"/>
              </a:solidFill>
              <a:latin typeface="Franklin Gothic Medium Cond" panose="020B0606030402020204" pitchFamily="34" charset="0"/>
            </a:endParaRPr>
          </a:p>
          <a:p>
            <a:pPr algn="just"/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El registro de los datos generales se hace siguiendo las indicaciones pertinentes y no presenta características especiales. </a:t>
            </a:r>
          </a:p>
          <a:p>
            <a:pPr algn="just"/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Es importante que se use la hoja HIS en los ambientes que se brinda la atención de planificación familiar como son: consulta externa, hospitalización, emergencia y centro quirúrgico. Según nivel de atención.</a:t>
            </a:r>
          </a:p>
          <a:p>
            <a:pPr algn="just"/>
            <a:endParaRPr lang="es-PE" sz="500" dirty="0">
              <a:solidFill>
                <a:srgbClr val="000000"/>
              </a:solidFill>
              <a:latin typeface="Franklin Gothic Medium Cond" panose="020B0606030402020204" pitchFamily="34" charset="0"/>
            </a:endParaRPr>
          </a:p>
          <a:p>
            <a:pPr algn="just"/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Los ítems diagnóstico motivo de consulta, tipo de diagnóstico y Laboratorio presentan algunas particularidades que se revisará en detalle a continuación. </a:t>
            </a:r>
          </a:p>
          <a:p>
            <a:pPr algn="just"/>
            <a:r>
              <a:rPr lang="es-PE" sz="5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</a:t>
            </a:r>
          </a:p>
          <a:p>
            <a:pPr algn="just"/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A. ATENCIÓN DE SALUD</a:t>
            </a:r>
          </a:p>
          <a:p>
            <a:pPr algn="just"/>
            <a:r>
              <a:rPr lang="es-PE" sz="5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 </a:t>
            </a:r>
          </a:p>
          <a:p>
            <a:pPr algn="just"/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Los ítems referidos al día, historia clínica, DNI, financiador, pertenencia étnica, distrito de procedencia, edad, sexo, perímetro cefálico y abdominal, evaluación antropométrica, hemoglobina, establecimiento y servicio se registran siguiendo las indicaciones planteadas en el capítulo de Aspectos Generales del presente Documento Técnico.</a:t>
            </a:r>
          </a:p>
          <a:p>
            <a:pPr algn="just"/>
            <a:endParaRPr lang="es-PE" sz="500" dirty="0">
              <a:solidFill>
                <a:srgbClr val="000000"/>
              </a:solidFill>
              <a:latin typeface="Franklin Gothic Medium Cond" panose="020B0606030402020204" pitchFamily="34" charset="0"/>
            </a:endParaRPr>
          </a:p>
          <a:p>
            <a:pPr algn="just"/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En el ítem: Tipo de diagnóstico se debe tener en cuenta las siguientes consideraciones al momento de registrar: Marcar con un aspa (X)</a:t>
            </a:r>
          </a:p>
          <a:p>
            <a:pPr algn="just"/>
            <a:endParaRPr lang="es-PE" sz="500" dirty="0">
              <a:solidFill>
                <a:srgbClr val="000000"/>
              </a:solidFill>
              <a:latin typeface="Franklin Gothic Medium Cond" panose="020B0606030402020204" pitchFamily="34" charset="0"/>
            </a:endParaRPr>
          </a:p>
          <a:p>
            <a:pPr algn="just"/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P: </a:t>
            </a: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(Diagnóstico presuntivo) Únicamente cuando no existe certeza del diagnóstico y/o éste requiere de algún resultado de laboratorio.  Su carácter es provisional.</a:t>
            </a:r>
          </a:p>
          <a:p>
            <a:pPr algn="just"/>
            <a:endParaRPr lang="es-PE" sz="500" dirty="0">
              <a:solidFill>
                <a:srgbClr val="000000"/>
              </a:solidFill>
              <a:latin typeface="Franklin Gothic Medium Cond" panose="020B0606030402020204" pitchFamily="34" charset="0"/>
            </a:endParaRPr>
          </a:p>
          <a:p>
            <a:pPr algn="just"/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D</a:t>
            </a: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: (Diagnóstico definitivo) Cuando se tiene certeza del diagnóstico por evaluación clínica y/o por exámenes auxiliares y debe ser escrito una sola vez para el mismo evento (episodio de la enfermedad cuando se trate de enfermedades agudas y solo una vez para el caso de enfermedades crónicas) en un mismo paciente.</a:t>
            </a:r>
          </a:p>
          <a:p>
            <a:pPr algn="just"/>
            <a:endParaRPr lang="es-PE" sz="500" dirty="0">
              <a:solidFill>
                <a:srgbClr val="000000"/>
              </a:solidFill>
              <a:latin typeface="Franklin Gothic Medium Cond" panose="020B0606030402020204" pitchFamily="34" charset="0"/>
            </a:endParaRPr>
          </a:p>
          <a:p>
            <a:pPr algn="just"/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R</a:t>
            </a: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: (Diagnóstico repetido) Cuando el paciente vuelve a ser atendido para el seguimiento de un mismo episodio o evento de la enfermedad en cualquier otra oportunidad posterior a aquella en que estableció el diagnóstico definitivo.  </a:t>
            </a:r>
          </a:p>
          <a:p>
            <a:pPr algn="just"/>
            <a:endParaRPr lang="es-PE" sz="500" dirty="0">
              <a:solidFill>
                <a:srgbClr val="000000"/>
              </a:solidFill>
              <a:latin typeface="Franklin Gothic Medium Cond" panose="020B0606030402020204" pitchFamily="34" charset="0"/>
            </a:endParaRPr>
          </a:p>
          <a:p>
            <a:pPr algn="just"/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Si son más de tres (03) los diagnósticos y/o actividades los que se van a registrar, continúe en el siguiente registro y trace una línea oblicua entre  los casilleros de los ítems Día y Servicio y utilice los siguientes ítems del campo “diagnósticos y/o actividades” hasta un máximo de 20 actividades para completar el registro de la atención.</a:t>
            </a:r>
          </a:p>
          <a:p>
            <a:pPr algn="just"/>
            <a:endParaRPr lang="es-PE" sz="500" dirty="0">
              <a:solidFill>
                <a:srgbClr val="000000"/>
              </a:solidFill>
              <a:latin typeface="Franklin Gothic Medium Cond" panose="020B0606030402020204" pitchFamily="34" charset="0"/>
            </a:endParaRPr>
          </a:p>
          <a:p>
            <a:pPr algn="just"/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Los ítems diagnóstico motivo de consulta, tipo de diagnóstico y laboratorio presentan algunas particularidades que se revisará en detalle a continuación</a:t>
            </a:r>
          </a:p>
        </p:txBody>
      </p:sp>
    </p:spTree>
    <p:extLst>
      <p:ext uri="{BB962C8B-B14F-4D97-AF65-F5344CB8AC3E}">
        <p14:creationId xmlns:p14="http://schemas.microsoft.com/office/powerpoint/2010/main" val="1007598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17860"/>
              </p:ext>
            </p:extLst>
          </p:nvPr>
        </p:nvGraphicFramePr>
        <p:xfrm>
          <a:off x="1564769" y="720306"/>
          <a:ext cx="5997207" cy="4525964"/>
        </p:xfrm>
        <a:graphic>
          <a:graphicData uri="http://schemas.openxmlformats.org/drawingml/2006/table">
            <a:tbl>
              <a:tblPr/>
              <a:tblGrid>
                <a:gridCol w="2060237">
                  <a:extLst>
                    <a:ext uri="{9D8B030D-6E8A-4147-A177-3AD203B41FA5}">
                      <a16:colId xmlns:a16="http://schemas.microsoft.com/office/drawing/2014/main" val="3422534418"/>
                    </a:ext>
                  </a:extLst>
                </a:gridCol>
                <a:gridCol w="1968485">
                  <a:extLst>
                    <a:ext uri="{9D8B030D-6E8A-4147-A177-3AD203B41FA5}">
                      <a16:colId xmlns:a16="http://schemas.microsoft.com/office/drawing/2014/main" val="4175785440"/>
                    </a:ext>
                  </a:extLst>
                </a:gridCol>
                <a:gridCol w="1968485">
                  <a:extLst>
                    <a:ext uri="{9D8B030D-6E8A-4147-A177-3AD203B41FA5}">
                      <a16:colId xmlns:a16="http://schemas.microsoft.com/office/drawing/2014/main" val="1252302857"/>
                    </a:ext>
                  </a:extLst>
                </a:gridCol>
              </a:tblGrid>
              <a:tr h="17535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  <a:ea typeface="Calibri" panose="020F0502020204030204" pitchFamily="34" charset="0"/>
                        </a:rPr>
                        <a:t>Método Anticonceptivo                                Código                                  Efectos Secundarios/Complicaciones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631285" marR="8768" marT="8768" marB="0" anchor="ctr">
                    <a:lnL w="12700" cap="flat" cmpd="sng" algn="ctr">
                      <a:solidFill>
                        <a:srgbClr val="F795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5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5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006410"/>
                  </a:ext>
                </a:extLst>
              </a:tr>
              <a:tr h="175357">
                <a:tc rowSpan="11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5.     Dispositivo Intrauterino (DIU)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 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Efectos Secundarios/Complicaciones: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855686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N912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a. Amenorrea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487163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N943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b. Dismenorrea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049659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T8331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c. Expulsión de DIU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067979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N914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d. Sangrado infrecuente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374382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T8332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e. Sangrado frecuente asociado a DIU)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689218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R58X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f. Sangrado prolongado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047031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T8333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g. DIU en Cavidad Abdominal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38267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T8334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h. DIU Extraviado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669096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T8335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i. Perforación Uterina</a:t>
                      </a:r>
                    </a:p>
                  </a:txBody>
                  <a:tcPr marL="8768" marR="8768" marT="8768" marB="0" anchor="b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6622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T8336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j. Dolor Pélvico 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302760"/>
                  </a:ext>
                </a:extLst>
              </a:tr>
              <a:tr h="175357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  <a:ea typeface="Calibri" panose="020F0502020204030204" pitchFamily="34" charset="0"/>
                        </a:rPr>
                        <a:t>6.     Anticoncepción Quirúrgica Voluntaria Femenina</a:t>
                      </a:r>
                      <a:endParaRPr lang="en-US" sz="1000" b="0" i="0" u="none" strike="noStrike"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 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Complicaciones: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7263600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C678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a. Lesiones de la Vejiga o del Intestino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60592"/>
                  </a:ext>
                </a:extLst>
              </a:tr>
              <a:tr h="31739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R58X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b. Sangrado superficial (en los bordes de la piel o nivel subcutáneo)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105986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R102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c. Dolor de la incisión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5521919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N837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d. Hematoma subcutáneo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8436315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T81.4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e. Infección de Herida operatoria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231880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T814 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f. Fiebre postoperatoria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857569"/>
                  </a:ext>
                </a:extLst>
              </a:tr>
              <a:tr h="175357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7.    Anticoncepción Quirúrgica Voluntaria Masculino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 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Complicaciones: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648560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R60.0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a. Inflamación severa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765340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R233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b. Equimosis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285240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N50.1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c. Hematoma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764748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T814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PE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d. Infección de la herida operatoria</a:t>
                      </a:r>
                    </a:p>
                  </a:txBody>
                  <a:tcPr marL="8768" marR="8768" marT="8768" marB="0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44421"/>
                  </a:ext>
                </a:extLst>
              </a:tr>
              <a:tr h="1753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Franklin Gothic Medium Cond" panose="020B0606030402020204" pitchFamily="34" charset="0"/>
                        </a:rPr>
                        <a:t>N492</a:t>
                      </a:r>
                    </a:p>
                  </a:txBody>
                  <a:tcPr marL="8768" marR="8768" marT="8768" marB="0" anchor="ctr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PE" sz="1000" b="0" i="0" u="none" strike="noStrike" dirty="0">
                          <a:effectLst/>
                          <a:latin typeface="Franklin Gothic Medium Cond" panose="020B0606030402020204" pitchFamily="34" charset="0"/>
                        </a:rPr>
                        <a:t>e. Granuloma a nivel de la herida </a:t>
                      </a:r>
                    </a:p>
                  </a:txBody>
                  <a:tcPr marL="8768" marR="8768" marT="8768" marB="0">
                    <a:lnL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9BE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229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6768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84094" y="292785"/>
            <a:ext cx="8189259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EFECTOS SECUNDARIOS Y COMPLICACIONES DE MÉTODOS ANTICONCEPTIVOS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 anote: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 1º casillero el diagnóstico que motiva el efecto secundario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el efecto secundario del método en uso de acuerdo a la especificación que se muestra en el cuadro anterior.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marque en ambos casos  "D"  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094" y="1281485"/>
            <a:ext cx="8296835" cy="217997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484094" y="3429000"/>
            <a:ext cx="835062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COMPLICACIONES DIU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 Las complicaciones que no estén confirmadas deberán ser registradas con tipo de diagnóstico Presuntivo “P” 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DAE7FAC9-6148-453F-A82D-A2A432C8A2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093" y="3859887"/>
            <a:ext cx="8296835" cy="2790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74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46" y="1125615"/>
            <a:ext cx="8313148" cy="958508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5425" y="2067291"/>
            <a:ext cx="8313149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ENTREVISTA DE TAMIZAJE  EN SALUD MENTAL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Definición Operacional: Aplicación de un cuestionario de evaluación con la finalidad de hacer una detección temprana y oportuna de los problemas y/o trastornos de Salud Mental en la población.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3º casillero la Entrevista de Tamizaje de violencia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anote la sigla correspondiente al motivo por el cual se está haciendo la entrevista: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VIF = Violencia Intrafamiliar                                VSX= Violencia sexual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</a:t>
            </a:r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Cuando el Tamizaje es Negativo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</a:t>
            </a:r>
            <a:endParaRPr lang="es-PE" sz="1100" dirty="0">
              <a:latin typeface="Franklin Gothic Medium Cond" panose="020B0606030402020204" pitchFamily="34" charset="0"/>
            </a:endParaRP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735B7D9A-A024-445E-9959-B7C132BB43CE}"/>
              </a:ext>
            </a:extLst>
          </p:cNvPr>
          <p:cNvGrpSpPr/>
          <p:nvPr/>
        </p:nvGrpSpPr>
        <p:grpSpPr>
          <a:xfrm>
            <a:off x="7178722" y="1759530"/>
            <a:ext cx="136478" cy="307341"/>
            <a:chOff x="7178722" y="2156346"/>
            <a:chExt cx="136478" cy="439145"/>
          </a:xfrm>
        </p:grpSpPr>
        <p:cxnSp>
          <p:nvCxnSpPr>
            <p:cNvPr id="19" name="Conector recto 18"/>
            <p:cNvCxnSpPr/>
            <p:nvPr/>
          </p:nvCxnSpPr>
          <p:spPr>
            <a:xfrm>
              <a:off x="7178722" y="2156346"/>
              <a:ext cx="136478" cy="23201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>
            <a:xfrm flipV="1">
              <a:off x="7178722" y="2156346"/>
              <a:ext cx="136478" cy="2183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>
            <a:xfrm>
              <a:off x="7192372" y="2389967"/>
              <a:ext cx="122828" cy="2055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Conector recto 25"/>
            <p:cNvCxnSpPr/>
            <p:nvPr/>
          </p:nvCxnSpPr>
          <p:spPr>
            <a:xfrm flipH="1">
              <a:off x="7192372" y="2374710"/>
              <a:ext cx="122828" cy="22078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7C511BD-9706-4D49-A55A-3543F015EAC5}"/>
              </a:ext>
            </a:extLst>
          </p:cNvPr>
          <p:cNvSpPr txBox="1"/>
          <p:nvPr/>
        </p:nvSpPr>
        <p:spPr>
          <a:xfrm>
            <a:off x="385666" y="73914"/>
            <a:ext cx="8313147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>
                <a:latin typeface="Franklin Gothic Medium Cond" panose="020B0606030402020204" pitchFamily="34" charset="0"/>
              </a:rPr>
              <a:t> </a:t>
            </a:r>
          </a:p>
          <a:p>
            <a:r>
              <a:rPr lang="es-ES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FALLA DE MÉTODOS ANTICONCEPTIVOS 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 En el 1º casillero la Falla del Método en uso 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 En el 2º casillero la Atención Prenatal 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En el ítem: </a:t>
            </a:r>
            <a:r>
              <a:rPr lang="es-ES" sz="1100" dirty="0" err="1">
                <a:latin typeface="Franklin Gothic Medium Cond" panose="020B0606030402020204" pitchFamily="34" charset="0"/>
              </a:rPr>
              <a:t>Lab</a:t>
            </a:r>
            <a:r>
              <a:rPr lang="es-ES" sz="1100" dirty="0">
                <a:latin typeface="Franklin Gothic Medium Cond" panose="020B0606030402020204" pitchFamily="34" charset="0"/>
              </a:rPr>
              <a:t> anote en la Atención Prenatal “1” de la primera atención. 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 </a:t>
            </a:r>
            <a:endParaRPr lang="es-PE" sz="1100" dirty="0">
              <a:latin typeface="Franklin Gothic Medium Cond" panose="020B0606030402020204" pitchFamily="34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2920B356-8A1D-4FB6-A84B-62C740326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666" y="3481143"/>
            <a:ext cx="8342908" cy="1569239"/>
          </a:xfrm>
          <a:prstGeom prst="rect">
            <a:avLst/>
          </a:prstGeom>
        </p:spPr>
      </p:pic>
      <p:sp>
        <p:nvSpPr>
          <p:cNvPr id="20" name="Rectángulo 19">
            <a:extLst>
              <a:ext uri="{FF2B5EF4-FFF2-40B4-BE49-F238E27FC236}">
                <a16:creationId xmlns:a16="http://schemas.microsoft.com/office/drawing/2014/main" id="{1BC027F4-D3B8-4287-8DA5-6F70797874B5}"/>
              </a:ext>
            </a:extLst>
          </p:cNvPr>
          <p:cNvSpPr/>
          <p:nvPr/>
        </p:nvSpPr>
        <p:spPr>
          <a:xfrm>
            <a:off x="385666" y="5050382"/>
            <a:ext cx="814891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ANTICONCEPCION ORAL DE EMERGENCIA/PROGESTÁGENO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la Consejería/Orientación para AE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Anticoncepción de Emergencia/Progestágeno</a:t>
            </a:r>
          </a:p>
          <a:p>
            <a:endParaRPr lang="es-PE" sz="400" dirty="0">
              <a:latin typeface="Franklin Gothic Medium Cond" panose="020B0606030402020204" pitchFamily="34" charset="0"/>
            </a:endParaRP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el número de Consejería/Orientación para AE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el número de BLISTER ENTREGADOS a la usuaria</a:t>
            </a:r>
          </a:p>
        </p:txBody>
      </p:sp>
    </p:spTree>
    <p:extLst>
      <p:ext uri="{BB962C8B-B14F-4D97-AF65-F5344CB8AC3E}">
        <p14:creationId xmlns:p14="http://schemas.microsoft.com/office/powerpoint/2010/main" val="12570436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41" y="257395"/>
            <a:ext cx="8148918" cy="978168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97541" y="1217236"/>
            <a:ext cx="814891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ANTICONCEPCION ORAL DE EMERGENCIA/PROGESTÁGENO EN VIOLENCIA SEXUAL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K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it para la atención de casos de violencia sexual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A nivel de los Establecimientos de Salud del primer nivel de atención del I-1 al I-3 (kit mínimo): 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988" y="1801793"/>
            <a:ext cx="4182036" cy="208873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4706471" y="2331977"/>
            <a:ext cx="395343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latin typeface="Franklin Gothic Medium Cond" panose="020B0606030402020204" pitchFamily="34" charset="0"/>
              </a:rPr>
              <a:t>(1)  De no contar con este producto dual, considerar pruebas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        por separado.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(2)  Considerar su aplicación dentro de las 24 horas de la atención.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(3)  Disponibilidad y uso a partir de establecimientos I-3 y con  </a:t>
            </a:r>
            <a:r>
              <a:rPr lang="es-PE" sz="1100" dirty="0" err="1">
                <a:latin typeface="Franklin Gothic Medium Cond" panose="020B0606030402020204" pitchFamily="34" charset="0"/>
              </a:rPr>
              <a:t>rescripción</a:t>
            </a:r>
            <a:r>
              <a:rPr lang="es-PE" sz="1100" dirty="0">
                <a:latin typeface="Franklin Gothic Medium Cond" panose="020B0606030402020204" pitchFamily="34" charset="0"/>
              </a:rPr>
              <a:t>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        del personal de salud competente.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(4)  Disponibilidad y uso a partir de establecimientos I-3.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3C03118-A687-498E-AB01-BCF84813A54C}"/>
              </a:ext>
            </a:extLst>
          </p:cNvPr>
          <p:cNvSpPr/>
          <p:nvPr/>
        </p:nvSpPr>
        <p:spPr>
          <a:xfrm>
            <a:off x="5044771" y="4572449"/>
            <a:ext cx="305248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68288" algn="l"/>
              </a:tabLs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(1)  De no contar con este producto dual, considerar 	pruebas por separado. </a:t>
            </a:r>
          </a:p>
          <a:p>
            <a:pPr algn="just">
              <a:tabLst>
                <a:tab pos="268288" algn="l"/>
              </a:tabLs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(2)  Considerar su aplicación dentro de las 24 horas de   	la atención. </a:t>
            </a:r>
          </a:p>
          <a:p>
            <a:pPr algn="just">
              <a:tabLst>
                <a:tab pos="268288" algn="l"/>
              </a:tabLs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(3)  Disponibilidad y uso a partir de establecimientos I-4 	y con prescripción del personal de salud 	competente. </a:t>
            </a:r>
          </a:p>
          <a:p>
            <a:pPr algn="just">
              <a:tabLst>
                <a:tab pos="268288" algn="l"/>
              </a:tabLs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(4) Disponibilidad y uso a partir de establecimientos I-4. </a:t>
            </a:r>
            <a:endParaRPr lang="es-PE" sz="1100" dirty="0">
              <a:latin typeface="Franklin Gothic Medium Cond" panose="020B0606030402020204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433837F-7B05-47D3-8BE8-9ED2CE2BE1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541" y="4118950"/>
            <a:ext cx="4195483" cy="259240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E524C536-9704-4501-A241-7AC3757BEFEE}"/>
              </a:ext>
            </a:extLst>
          </p:cNvPr>
          <p:cNvSpPr txBox="1"/>
          <p:nvPr/>
        </p:nvSpPr>
        <p:spPr>
          <a:xfrm>
            <a:off x="472771" y="3890523"/>
            <a:ext cx="4572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/>
              </a:rPr>
              <a:t>A nivel de los Establecimientos I-4 y Hospitales del segundo y tercer nivel (kit completo</a:t>
            </a:r>
            <a:endParaRPr lang="es-P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6194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494309" y="249584"/>
            <a:ext cx="8192489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1º casillero la Consejería/Orientación para AE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2º casillero Anticoncepción de Emergencia/Progestágeno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los otros casilleros las actividades comprendidas en el KIT de acuerdo al nivel del EESS: tamizaje con pruebas rápidas, consejería, provisión de preservativos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último casillero en blanco la administración de tratamiento </a:t>
            </a:r>
          </a:p>
          <a:p>
            <a:pPr algn="just"/>
            <a:endParaRPr lang="es-PE" sz="400" dirty="0">
              <a:latin typeface="Franklin Gothic Medium Cond" panose="020B0606030402020204" pitchFamily="34" charset="0"/>
            </a:endParaRP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En el ítem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1º casillero el número de Consejería/Orientación para AE 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2º casillero registro el número de BLISTER ENTREGADO a la usuaria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casillero de Administración de tratamiento anote “TA” cuando se entrega todo el Kit completo en la primera atención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casillero de la última fila libre anote “VSX” de Violencia Sexual 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EBB01F07-A3A5-44FB-B2A7-E6B4CDE0167F}"/>
              </a:ext>
            </a:extLst>
          </p:cNvPr>
          <p:cNvGrpSpPr/>
          <p:nvPr/>
        </p:nvGrpSpPr>
        <p:grpSpPr>
          <a:xfrm>
            <a:off x="532708" y="2223912"/>
            <a:ext cx="8154090" cy="2804414"/>
            <a:chOff x="574257" y="324202"/>
            <a:chExt cx="8154090" cy="4436260"/>
          </a:xfrm>
        </p:grpSpPr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F3FAD22D-E9B2-412B-BBFE-D70971DC55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4257" y="324202"/>
              <a:ext cx="8154090" cy="4436260"/>
            </a:xfrm>
            <a:prstGeom prst="rect">
              <a:avLst/>
            </a:prstGeom>
          </p:spPr>
        </p:pic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3CDFACD2-8E10-49AD-8C59-0BA8DEF5AFD1}"/>
                </a:ext>
              </a:extLst>
            </p:cNvPr>
            <p:cNvCxnSpPr/>
            <p:nvPr/>
          </p:nvCxnSpPr>
          <p:spPr>
            <a:xfrm flipH="1">
              <a:off x="7233313" y="1624084"/>
              <a:ext cx="122830" cy="19106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72619CD8-9FC5-4907-8E4F-AD819CB6269A}"/>
                </a:ext>
              </a:extLst>
            </p:cNvPr>
            <p:cNvCxnSpPr/>
            <p:nvPr/>
          </p:nvCxnSpPr>
          <p:spPr>
            <a:xfrm>
              <a:off x="7246961" y="1624084"/>
              <a:ext cx="150126" cy="2183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4DA7B6CA-1AAF-4518-8A89-774632C9CDF2}"/>
                </a:ext>
              </a:extLst>
            </p:cNvPr>
            <p:cNvCxnSpPr/>
            <p:nvPr/>
          </p:nvCxnSpPr>
          <p:spPr>
            <a:xfrm>
              <a:off x="7233313" y="2542332"/>
              <a:ext cx="122830" cy="25545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F20104D8-88A5-474B-8205-BEBDA85277F4}"/>
                </a:ext>
              </a:extLst>
            </p:cNvPr>
            <p:cNvCxnSpPr/>
            <p:nvPr/>
          </p:nvCxnSpPr>
          <p:spPr>
            <a:xfrm flipH="1">
              <a:off x="7233313" y="2542332"/>
              <a:ext cx="163774" cy="20219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C9FD683D-A08F-4CA8-AFE6-FD47EBC66EF7}"/>
                </a:ext>
              </a:extLst>
            </p:cNvPr>
            <p:cNvCxnSpPr/>
            <p:nvPr/>
          </p:nvCxnSpPr>
          <p:spPr>
            <a:xfrm flipH="1">
              <a:off x="7233313" y="3524971"/>
              <a:ext cx="122830" cy="2392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3B22EB1D-AFDB-4423-9EF3-99F4B338E733}"/>
                </a:ext>
              </a:extLst>
            </p:cNvPr>
            <p:cNvCxnSpPr/>
            <p:nvPr/>
          </p:nvCxnSpPr>
          <p:spPr>
            <a:xfrm>
              <a:off x="7233313" y="3524971"/>
              <a:ext cx="163774" cy="2392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D4377044-B7AD-4A7D-B5F0-163BBF92DBC7}"/>
              </a:ext>
            </a:extLst>
          </p:cNvPr>
          <p:cNvCxnSpPr/>
          <p:nvPr/>
        </p:nvCxnSpPr>
        <p:spPr>
          <a:xfrm flipV="1">
            <a:off x="532708" y="3364302"/>
            <a:ext cx="4220447" cy="1664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ángulo 17">
            <a:extLst>
              <a:ext uri="{FF2B5EF4-FFF2-40B4-BE49-F238E27FC236}">
                <a16:creationId xmlns:a16="http://schemas.microsoft.com/office/drawing/2014/main" id="{89314E88-9292-4A5F-B871-D012C9029527}"/>
              </a:ext>
            </a:extLst>
          </p:cNvPr>
          <p:cNvSpPr/>
          <p:nvPr/>
        </p:nvSpPr>
        <p:spPr>
          <a:xfrm>
            <a:off x="492369" y="5005599"/>
            <a:ext cx="8154090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ATENCIÓN PRECONCEPCIONAL/PREGESTACIONAL 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Definición Operacional: Es la atención integral realizada para promover los cuidados más adecuados durante el periodo preconcepcional y lograr un embarazo, parto y puerperio y un recién nacido/a en buen estado de bienestar tanto biológico, sicológico y social.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Se considera preparada cuando ha recibido tres (03) atenciones con un paquete mínimo de: evaluación física, nutricional, </a:t>
            </a:r>
            <a:r>
              <a:rPr lang="es-PE" sz="1100" dirty="0" err="1">
                <a:latin typeface="Franklin Gothic Medium Cond" panose="020B0606030402020204" pitchFamily="34" charset="0"/>
              </a:rPr>
              <a:t>dosaje</a:t>
            </a:r>
            <a:r>
              <a:rPr lang="es-PE" sz="1100" dirty="0">
                <a:latin typeface="Franklin Gothic Medium Cond" panose="020B0606030402020204" pitchFamily="34" charset="0"/>
              </a:rPr>
              <a:t> de hemoglobina/hematocrito, provisión de ácido fólico 3 meses antes del embarazo (una dosis de 1 mg de ácido fólico al día), tamizaje para VIH, toma PAP, examen de mamas, tamizaje de Violencia basada en Genero (VBG), evaluación odontológica, inmunización contra Hepatitis B, antitetánica y fiebre amarilla en zonas endémicas, además orientación y consejería en salud sexual y reproductiva. 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 En el ítem: Diagnóstico motivo de consulta y/o actividad de salud anote: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 1º casillero Atención Preconcepcional</a:t>
            </a:r>
          </a:p>
        </p:txBody>
      </p:sp>
    </p:spTree>
    <p:extLst>
      <p:ext uri="{BB962C8B-B14F-4D97-AF65-F5344CB8AC3E}">
        <p14:creationId xmlns:p14="http://schemas.microsoft.com/office/powerpoint/2010/main" val="4112740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>
            <a:extLst>
              <a:ext uri="{FF2B5EF4-FFF2-40B4-BE49-F238E27FC236}">
                <a16:creationId xmlns:a16="http://schemas.microsoft.com/office/drawing/2014/main" id="{F00CCE82-4C55-4B6D-9A56-94DCE22E9053}"/>
              </a:ext>
            </a:extLst>
          </p:cNvPr>
          <p:cNvSpPr txBox="1"/>
          <p:nvPr/>
        </p:nvSpPr>
        <p:spPr>
          <a:xfrm>
            <a:off x="267419" y="247696"/>
            <a:ext cx="8514272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/>
              </a:rPr>
              <a:t> En los otros casilleros anote las actividades como la Evaluación Nutricional, Tamizaje de VBG, suplementación con ácido fólico, Toma de PAP, Tamizaje de VIH, </a:t>
            </a:r>
            <a:r>
              <a:rPr kumimoji="0" lang="es-PE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/>
              </a:rPr>
              <a:t>Sifilis</a:t>
            </a: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/>
              </a:rPr>
              <a:t>, etc.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correspondiente a la atención preconcepcional/pregestacional 1, 2, 3 según corresponda. 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  En el casillero del Examen de mama 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o N si es Normal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o A si es Anormal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casillero de la consejería nutricional el número de sesión 1, 2, 3… según corresponda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casillero del resultado de la evaluación nutricional  “IMC” para indicar que la evaluación es el resultado del índice de mas corporal 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casillero del Anticuerpos; HIV-1 y HIV-2 y del Anticuerpo treponema </a:t>
            </a:r>
            <a:r>
              <a:rPr lang="es-PE" sz="1100" dirty="0" err="1">
                <a:latin typeface="Franklin Gothic Medium Cond" panose="020B0606030402020204" pitchFamily="34" charset="0"/>
              </a:rPr>
              <a:t>pallidum</a:t>
            </a:r>
            <a:r>
              <a:rPr lang="es-PE" sz="1100" dirty="0">
                <a:latin typeface="Franklin Gothic Medium Cond" panose="020B0606030402020204" pitchFamily="34" charset="0"/>
              </a:rPr>
              <a:t>, registre la sigla que identifique el resultado de cada anticuerpo del tamizaje realizado: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o RP si el resultado es reactivo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o RN si el resultado es no reactivo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En el ítem: código CIE/CPT, anote claramente: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casillero de la atención preconcepcional 1º Supervisión de embarazo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o Atención preconcepcional (18 a 39 años)  99385.02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o Atención preconcepcional (&gt; 40 años)  99386.02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3CB293D-84BB-4149-9543-BAC629750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419" y="3031211"/>
            <a:ext cx="8514272" cy="340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277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8E04B674-9C03-4D06-8237-02B5364739C5}"/>
              </a:ext>
            </a:extLst>
          </p:cNvPr>
          <p:cNvSpPr/>
          <p:nvPr/>
        </p:nvSpPr>
        <p:spPr>
          <a:xfrm>
            <a:off x="349471" y="411656"/>
            <a:ext cx="805747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EN LA SIGUIENTE ATENCIÓN PRECONCEPCIONAL, ANOTE: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 anote: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1º casillero Atención </a:t>
            </a:r>
            <a:r>
              <a:rPr lang="es-PE" sz="1100" dirty="0" err="1">
                <a:latin typeface="Franklin Gothic Medium Cond" panose="020B0606030402020204" pitchFamily="34" charset="0"/>
              </a:rPr>
              <a:t>Preconcepcional</a:t>
            </a:r>
            <a:endParaRPr lang="es-PE" sz="1100" dirty="0">
              <a:latin typeface="Franklin Gothic Medium Cond" panose="020B0606030402020204" pitchFamily="34" charset="0"/>
            </a:endParaRP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los otros casilleros anote las actividades como la suplementación con acido fólico, </a:t>
            </a:r>
            <a:r>
              <a:rPr lang="es-PE" sz="1100" dirty="0" err="1">
                <a:latin typeface="Franklin Gothic Medium Cond" panose="020B0606030402020204" pitchFamily="34" charset="0"/>
              </a:rPr>
              <a:t>consejeria</a:t>
            </a:r>
            <a:r>
              <a:rPr lang="es-PE" sz="1100" dirty="0">
                <a:latin typeface="Franklin Gothic Medium Cond" panose="020B0606030402020204" pitchFamily="34" charset="0"/>
              </a:rPr>
              <a:t> en salud sexual y reproductiva, etc.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1º casillero el número de sesión de Atención </a:t>
            </a:r>
            <a:r>
              <a:rPr lang="es-PE" sz="1100" dirty="0" err="1">
                <a:latin typeface="Franklin Gothic Medium Cond" panose="020B0606030402020204" pitchFamily="34" charset="0"/>
              </a:rPr>
              <a:t>Preconcepcional</a:t>
            </a:r>
            <a:r>
              <a:rPr lang="es-PE" sz="1100" dirty="0">
                <a:latin typeface="Franklin Gothic Medium Cond" panose="020B0606030402020204" pitchFamily="34" charset="0"/>
              </a:rPr>
              <a:t> 2,3 según corresponda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2º casillero suplementación del ácido fólico el número 2, según corresponda  la entrega de los comprimidos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1BBB4B7-7464-4146-A896-6E689F6E7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71" y="1688434"/>
            <a:ext cx="8057479" cy="979195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B48D7FFB-E079-46F1-ACA3-8862BEA89228}"/>
              </a:ext>
            </a:extLst>
          </p:cNvPr>
          <p:cNvSpPr/>
          <p:nvPr/>
        </p:nvSpPr>
        <p:spPr>
          <a:xfrm>
            <a:off x="349469" y="2654490"/>
            <a:ext cx="805747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TAMIZAJE PARA VIH EN MEF  </a:t>
            </a:r>
          </a:p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CUANDO EL TAMIZAJE SE REALIZA EN EL CONSULTORIO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Consejería Pre test para VIH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Anticuerpos; HIV-1 y HIV-2, análisis único  (El prestador podrá escribir “Tamizaje de VIH” para la abreviatura del procedimiento)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3º casillero la orientación/consejería Post test de acuerdo al resultado sea: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      o NO REACTIVO     99401.34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      o REACTIVO            99403.03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F790572-5DEE-41D6-AC01-AFDE96479FAE}"/>
              </a:ext>
            </a:extLst>
          </p:cNvPr>
          <p:cNvSpPr/>
          <p:nvPr/>
        </p:nvSpPr>
        <p:spPr>
          <a:xfrm>
            <a:off x="349467" y="4022041"/>
            <a:ext cx="805747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EN LA SIGUIENTE ATENCIÓN PRECONCEPCIONAL, ANOTE: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 anote: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1º casillero Atención </a:t>
            </a:r>
            <a:r>
              <a:rPr lang="es-PE" sz="1100" dirty="0" err="1">
                <a:latin typeface="Franklin Gothic Medium Cond" panose="020B0606030402020204" pitchFamily="34" charset="0"/>
              </a:rPr>
              <a:t>Preconcepcional</a:t>
            </a:r>
            <a:endParaRPr lang="es-PE" sz="1100" dirty="0">
              <a:latin typeface="Franklin Gothic Medium Cond" panose="020B0606030402020204" pitchFamily="34" charset="0"/>
            </a:endParaRP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los otros casilleros anote las actividades como la suplementación con acido fólico, </a:t>
            </a:r>
            <a:r>
              <a:rPr lang="es-PE" sz="1100" dirty="0" err="1">
                <a:latin typeface="Franklin Gothic Medium Cond" panose="020B0606030402020204" pitchFamily="34" charset="0"/>
              </a:rPr>
              <a:t>consejeria</a:t>
            </a:r>
            <a:r>
              <a:rPr lang="es-PE" sz="1100" dirty="0">
                <a:latin typeface="Franklin Gothic Medium Cond" panose="020B0606030402020204" pitchFamily="34" charset="0"/>
              </a:rPr>
              <a:t> en salud sexual y reproductiva, etc.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1º casillero el número de sesión de Atención </a:t>
            </a:r>
            <a:r>
              <a:rPr lang="es-PE" sz="1100" dirty="0" err="1">
                <a:latin typeface="Franklin Gothic Medium Cond" panose="020B0606030402020204" pitchFamily="34" charset="0"/>
              </a:rPr>
              <a:t>Preconcepcional</a:t>
            </a:r>
            <a:r>
              <a:rPr lang="es-PE" sz="1100" dirty="0">
                <a:latin typeface="Franklin Gothic Medium Cond" panose="020B0606030402020204" pitchFamily="34" charset="0"/>
              </a:rPr>
              <a:t> 2,3 según corresponda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 En el 2º casillero suplementación del ácido fólico el número 2, según corresponda  la entrega de los comprimidos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7BB1D52C-B477-41A0-ACCB-F4BA9C7E9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67" y="5298819"/>
            <a:ext cx="8057479" cy="979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7245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92601" y="308114"/>
            <a:ext cx="805747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TAMIZAJE PARA VIH EN MEF  </a:t>
            </a:r>
          </a:p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CUANDO EL TAMIZAJE SE REALIZA EN EL CONSULTORIO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Consejería Pre test para VIH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Anticuerpos; HIV-1 y HIV-2, análisis único  (El prestador podrá escribir “Tamizaje de VIH” para la abreviatura del procedimiento)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3º casillero la orientación/consejería Post test de acuerdo al resultado sea: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      o NO REACTIVO     99401.34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      o REACTIVO            99403.03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6EFAE33-7E94-4828-A332-F07F5A3580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601" y="1754664"/>
            <a:ext cx="8289180" cy="1569239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A354AB52-6E6F-4E0B-B58D-000038960BC1}"/>
              </a:ext>
            </a:extLst>
          </p:cNvPr>
          <p:cNvSpPr/>
          <p:nvPr/>
        </p:nvSpPr>
        <p:spPr>
          <a:xfrm>
            <a:off x="392601" y="3314830"/>
            <a:ext cx="82891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CUANDO EL TAMIZAJE ES REALIZADO EN EL LABORATORIO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orientación/consejería Pre Test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 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CE8A0479-3C66-4686-8E8B-88063CD2AE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601" y="3875697"/>
            <a:ext cx="8289180" cy="971424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4C3392CE-6458-416F-8A5F-7D7FF6B7A6FD}"/>
              </a:ext>
            </a:extLst>
          </p:cNvPr>
          <p:cNvSpPr/>
          <p:nvPr/>
        </p:nvSpPr>
        <p:spPr>
          <a:xfrm>
            <a:off x="392601" y="4832125"/>
            <a:ext cx="828918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CUANDO SE TIENE EL RESULTADO DE LABORATORIO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la orientación/consejería Post test de acuerdo al resultado 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82F260DB-7A37-42A7-A6B3-909BEFA4FF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601" y="5414494"/>
            <a:ext cx="8289180" cy="976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9037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57200" y="220211"/>
            <a:ext cx="83102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B. ACTIVIDADES PREVENTIVO PROMOCIONALES (APP)</a:t>
            </a:r>
          </a:p>
          <a:p>
            <a:pPr algn="just"/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VISITA DOMICILIARIA 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Definición Operacional: Actividad de salud dirigida a la persona y/o familia en su domicilio, con el fin de realizar el seguimiento de la usuaria que no acude a recibir los insumos anticonceptivos correspondiente, recoger información a través de la ficha familiar (que servirá como insumo para identificar a las familias que serán intervenidas según sector determinado).</a:t>
            </a:r>
          </a:p>
          <a:p>
            <a:endParaRPr lang="es-PE" sz="400" dirty="0">
              <a:latin typeface="Franklin Gothic Medium Cond" panose="020B0606030402020204" pitchFamily="34" charset="0"/>
            </a:endParaRP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 anote: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Asistencia para anticoncepción no especificada 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Visita Familiar Integral</a:t>
            </a:r>
          </a:p>
          <a:p>
            <a:endParaRPr lang="es-PE" sz="400" dirty="0">
              <a:latin typeface="Franklin Gothic Medium Cond" panose="020B0606030402020204" pitchFamily="34" charset="0"/>
            </a:endParaRP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   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el número de la visita 1, 2... según corresponda</a:t>
            </a:r>
          </a:p>
          <a:p>
            <a:endParaRPr lang="es-PE" sz="400" dirty="0"/>
          </a:p>
          <a:p>
            <a:pPr algn="ctr"/>
            <a:r>
              <a:rPr lang="es-PE" sz="1100" b="1" dirty="0">
                <a:solidFill>
                  <a:srgbClr val="C00000"/>
                </a:solidFill>
              </a:rPr>
              <a:t>Todas las Visitas de Seguimiento se registran con el motivo de la visita en el 1º ítem y al final de todas las</a:t>
            </a:r>
          </a:p>
          <a:p>
            <a:pPr algn="ctr"/>
            <a:r>
              <a:rPr lang="es-PE" sz="1100" b="1" dirty="0">
                <a:solidFill>
                  <a:srgbClr val="C00000"/>
                </a:solidFill>
              </a:rPr>
              <a:t>actividades la Visita Familiar Integral </a:t>
            </a:r>
            <a:endParaRPr lang="es-PE" sz="1100" dirty="0">
              <a:solidFill>
                <a:srgbClr val="C00000"/>
              </a:solidFill>
              <a:latin typeface="Franklin Gothic Medium Cond" panose="020B06060304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517007"/>
            <a:ext cx="8310282" cy="970036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57200" y="3481611"/>
            <a:ext cx="8310282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CONSIDERACIONES: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Las visitas de seguimiento serán programadas por el personal de salud, no existe restricciones en el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ingreso para el número de visitas por paciente.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Las visitas de seguimiento de pacientes al ser programadas deben contar con los datos del paciente en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seguimiento por lo que NO DEBE OMITIRSE HC, DNI, Procedencia, etc.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Las visitas de seguimiento de pacientes SIEMPRE deben tener el MOTIVO de la visita, NUNCA se registra “Visita Familiar Integral” sola. </a:t>
            </a:r>
          </a:p>
          <a:p>
            <a:endParaRPr lang="es-PE" sz="1100" dirty="0">
              <a:latin typeface="Franklin Gothic Medium Cond" panose="020B06060304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57200" y="4527314"/>
            <a:ext cx="83102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SESIÓN EDUCATIVA (C0009) </a:t>
            </a:r>
          </a:p>
          <a:p>
            <a:pPr lvl="0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Definición Operacional: Es la actividad que consiste en capacitar o afianzar los conocimientos sobre un tema específico utilizando la metodología de educación para adultos (técnicas participativas). Tiene un promedio de 15 a 30 participantes y duración entre 01 a 02 horas. </a:t>
            </a:r>
          </a:p>
          <a:p>
            <a:pPr lvl="0"/>
            <a:r>
              <a:rPr lang="es-PE" sz="4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</a:t>
            </a:r>
          </a:p>
          <a:p>
            <a:pPr lvl="0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Los ítems: Documento de Identidad, Financiador, Pertenencia Étnica, Edad, Sexo, Establecimiento y Servicio, NO SE REGISTRAN, por lo que se traza una línea oblicua sobre ellos.</a:t>
            </a:r>
          </a:p>
          <a:p>
            <a:pPr lvl="0"/>
            <a:endParaRPr lang="es-PE" sz="1100" dirty="0">
              <a:latin typeface="Franklin Gothic Medium Cond" panose="020B06060304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F9259DA-C667-4506-BE2F-ABD6E70A1255}"/>
              </a:ext>
            </a:extLst>
          </p:cNvPr>
          <p:cNvSpPr/>
          <p:nvPr/>
        </p:nvSpPr>
        <p:spPr>
          <a:xfrm>
            <a:off x="457200" y="5421139"/>
            <a:ext cx="786652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latin typeface="Franklin Gothic Medium Cond" panose="020B0606030402020204" pitchFamily="34" charset="0"/>
              </a:rPr>
              <a:t>En el ítem: Historia Clínica / Ficha Familiar puede utilizar: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APP141 	Actividades con Adolescentes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APP151 	Actividades en Mujeres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APP162 	Actividades con Jóvenes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APP152 	Actividades en Gestantes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APP142 	Actividades con Adultos </a:t>
            </a:r>
          </a:p>
        </p:txBody>
      </p:sp>
    </p:spTree>
    <p:extLst>
      <p:ext uri="{BB962C8B-B14F-4D97-AF65-F5344CB8AC3E}">
        <p14:creationId xmlns:p14="http://schemas.microsoft.com/office/powerpoint/2010/main" val="28709649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14032" y="115745"/>
            <a:ext cx="786652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latin typeface="Franklin Gothic Medium Cond" panose="020B0606030402020204" pitchFamily="34" charset="0"/>
              </a:rPr>
              <a:t> APP153 	Actividades en Puérperas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APP144 	Actividades con Docentes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 En el ítem: Diagnóstico Motivo de Consulta y/o Actividad de Salud, anote: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Sesión Educativa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Actividad de Planificación Familiar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 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 el número de participantes en el primer casillero.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23" y="1206489"/>
            <a:ext cx="8216153" cy="958508"/>
          </a:xfrm>
          <a:prstGeom prst="rect">
            <a:avLst/>
          </a:prstGeom>
        </p:spPr>
      </p:pic>
      <p:sp>
        <p:nvSpPr>
          <p:cNvPr id="5" name="5 CuadroTexto">
            <a:extLst>
              <a:ext uri="{FF2B5EF4-FFF2-40B4-BE49-F238E27FC236}">
                <a16:creationId xmlns:a16="http://schemas.microsoft.com/office/drawing/2014/main" id="{6430593D-27E8-4D3B-92B3-A65D302882AA}"/>
              </a:ext>
            </a:extLst>
          </p:cNvPr>
          <p:cNvSpPr txBox="1"/>
          <p:nvPr/>
        </p:nvSpPr>
        <p:spPr>
          <a:xfrm>
            <a:off x="545806" y="2183581"/>
            <a:ext cx="64417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itchFamily="34" charset="0"/>
              </a:rPr>
              <a:t>TELEORIENTACION EN PLANIFICACION FAMILIAR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En el ítem: Diagnóstico motivo de consulta y/o Actividad de salud registrar.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• En el 1° casillero se colocará 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Orientacion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y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Consejeria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en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Planificacion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Familiar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• En el 2° casillero se colocará la Tele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Orientacion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Sincrona</a:t>
            </a:r>
            <a:endParaRPr lang="es-PE" sz="1100" dirty="0">
              <a:solidFill>
                <a:srgbClr val="000000"/>
              </a:solidFill>
              <a:latin typeface="Franklin Gothic Medium Cond" pitchFamily="34" charset="0"/>
            </a:endParaRPr>
          </a:p>
          <a:p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En el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Item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Tipo de Diagnostico ambos registros marca ‘’D’’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En el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Item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LAB se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iran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en blanco</a:t>
            </a:r>
            <a:endParaRPr lang="es-PE" sz="1100" dirty="0">
              <a:latin typeface="Franklin Gothic Medium Cond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5ACAD43-5137-4F34-9B31-931D990FE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23" y="3273120"/>
            <a:ext cx="8393374" cy="960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8 CuadroTexto">
            <a:extLst>
              <a:ext uri="{FF2B5EF4-FFF2-40B4-BE49-F238E27FC236}">
                <a16:creationId xmlns:a16="http://schemas.microsoft.com/office/drawing/2014/main" id="{4532689F-3F59-4039-A40B-16838B6FB40F}"/>
              </a:ext>
            </a:extLst>
          </p:cNvPr>
          <p:cNvSpPr txBox="1"/>
          <p:nvPr/>
        </p:nvSpPr>
        <p:spPr>
          <a:xfrm>
            <a:off x="491214" y="4235810"/>
            <a:ext cx="831149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itchFamily="34" charset="0"/>
              </a:rPr>
              <a:t>CUANDO LA PACIENTE RECIBE LA ORIENTACION Y DECIDE LA UTILIZACION DE UN METOD SE REGISTRA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En el ítem: Diagnóstico motivo de consulta y/o Actividad de salud registrar.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• En el 1° casillero se colocará 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Orientacion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y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Consejeria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en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Planificacion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Familiar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• En el 2° casillero se colocará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lel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Metodo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que la Paciente desea utilizar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• En el 3° casillero se colocará Tele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Orientacion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Sincrona</a:t>
            </a:r>
            <a:endParaRPr lang="es-PE" sz="1100" dirty="0">
              <a:solidFill>
                <a:srgbClr val="000000"/>
              </a:solidFill>
              <a:latin typeface="Franklin Gothic Medium Cond" pitchFamily="34" charset="0"/>
            </a:endParaRPr>
          </a:p>
          <a:p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En el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Item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Tipo de Diagnostico ambos registros marca ‘’D’’</a:t>
            </a:r>
          </a:p>
          <a:p>
            <a:r>
              <a:rPr lang="es-PE" sz="1100" dirty="0">
                <a:latin typeface="Franklin Gothic Medium Cond" pitchFamily="34" charset="0"/>
              </a:rPr>
              <a:t>En el ítem: LAB anote:</a:t>
            </a:r>
          </a:p>
          <a:p>
            <a:r>
              <a:rPr lang="es-PE" sz="1100" dirty="0">
                <a:latin typeface="Franklin Gothic Medium Cond" pitchFamily="34" charset="0"/>
              </a:rPr>
              <a:t> ▪ 2do casillero:  Se colocará el número de Insumos entregados</a:t>
            </a:r>
          </a:p>
          <a:p>
            <a:r>
              <a:rPr lang="es-PE" sz="1100" dirty="0">
                <a:solidFill>
                  <a:srgbClr val="C00000"/>
                </a:solidFill>
                <a:latin typeface="Franklin Gothic Medium Cond" pitchFamily="34" charset="0"/>
              </a:rPr>
              <a:t>Nota :</a:t>
            </a:r>
            <a:r>
              <a:rPr lang="es-PE" sz="1100" dirty="0">
                <a:latin typeface="Franklin Gothic Medium Cond" pitchFamily="34" charset="0"/>
              </a:rPr>
              <a:t>En el Marco del COVID-19  la administrarán a USUARIAS NUEVAS es como en las continuadoras</a:t>
            </a:r>
            <a:r>
              <a:rPr lang="es-PE" sz="1100" dirty="0">
                <a:solidFill>
                  <a:srgbClr val="C00000"/>
                </a:solidFill>
                <a:latin typeface="Franklin Gothic Medium Cond" pitchFamily="34" charset="0"/>
              </a:rPr>
              <a:t> 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D827A667-CFDD-41CF-96E7-FB573ACE4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14" y="5817100"/>
            <a:ext cx="8393375" cy="953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5989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799" y="552090"/>
            <a:ext cx="7940401" cy="603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2877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90" y="321358"/>
            <a:ext cx="8393375" cy="953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90" y="1277461"/>
            <a:ext cx="8393375" cy="958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E3FB6882-BF43-41DB-91A1-F68110C62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90" y="2235969"/>
            <a:ext cx="8338783" cy="958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088E1706-CA60-4252-8712-83BB25663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45" y="3200462"/>
            <a:ext cx="8338783" cy="958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70260F99-BBCB-4B0E-BCF0-BBA961B31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71" y="4164955"/>
            <a:ext cx="8338784" cy="958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1 Rectángulo">
            <a:extLst>
              <a:ext uri="{FF2B5EF4-FFF2-40B4-BE49-F238E27FC236}">
                <a16:creationId xmlns:a16="http://schemas.microsoft.com/office/drawing/2014/main" id="{316D94BA-5B44-4580-970D-F5E5E80ED280}"/>
              </a:ext>
            </a:extLst>
          </p:cNvPr>
          <p:cNvSpPr/>
          <p:nvPr/>
        </p:nvSpPr>
        <p:spPr>
          <a:xfrm>
            <a:off x="276431" y="5112544"/>
            <a:ext cx="8338783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PE" sz="1100" dirty="0">
                <a:solidFill>
                  <a:srgbClr val="C00000"/>
                </a:solidFill>
                <a:latin typeface="Franklin Gothic Medium Cond" pitchFamily="34" charset="0"/>
              </a:rPr>
              <a:t>CUANDO LA PACIENTE ES CONTINUADORA EN LOS METOSO ANTICONCEPTIVO SE REGISTRA</a:t>
            </a:r>
          </a:p>
          <a:p>
            <a:pPr lvl="0"/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En el ítem: Diagnóstico motivo de consulta y/o Actividad de salud registrar.</a:t>
            </a:r>
          </a:p>
          <a:p>
            <a:pPr lvl="0"/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• En el 1° casillero se colocará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Metodo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que la Paciente esta Utilizando</a:t>
            </a:r>
          </a:p>
          <a:p>
            <a:pPr lvl="0"/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• En el 2° casillero se colocará Tele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Orientacion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Sincrona</a:t>
            </a:r>
            <a:endParaRPr lang="es-PE" sz="1100" dirty="0">
              <a:solidFill>
                <a:srgbClr val="000000"/>
              </a:solidFill>
              <a:latin typeface="Franklin Gothic Medium Cond" pitchFamily="34" charset="0"/>
            </a:endParaRPr>
          </a:p>
          <a:p>
            <a:pPr lvl="0"/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En el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Item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Tipo de Diagnostico ambos registros marca ‘’R’’ Para el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Metodo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‘’D’’ para la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Teleorientacion</a:t>
            </a:r>
            <a:endParaRPr lang="es-PE" sz="1100" dirty="0">
              <a:solidFill>
                <a:srgbClr val="000000"/>
              </a:solidFill>
              <a:latin typeface="Franklin Gothic Medium Cond" pitchFamily="34" charset="0"/>
            </a:endParaRPr>
          </a:p>
          <a:p>
            <a:pPr lvl="0"/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En el ítem: LAB anote:</a:t>
            </a:r>
          </a:p>
          <a:p>
            <a:pPr lvl="0"/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▪ 1er casillero:  Se colocará el número de Insumos entregados</a:t>
            </a:r>
          </a:p>
        </p:txBody>
      </p:sp>
    </p:spTree>
    <p:extLst>
      <p:ext uri="{BB962C8B-B14F-4D97-AF65-F5344CB8AC3E}">
        <p14:creationId xmlns:p14="http://schemas.microsoft.com/office/powerpoint/2010/main" val="3125638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09431" y="280240"/>
            <a:ext cx="8338783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PE" sz="1100" dirty="0">
                <a:solidFill>
                  <a:srgbClr val="C00000"/>
                </a:solidFill>
                <a:latin typeface="Franklin Gothic Medium Cond" pitchFamily="34" charset="0"/>
              </a:rPr>
              <a:t>CUANDO LA PACIENTE ES CONTINUADORA EN LOS METOSO ANTICONCEPTIVO SE REGISTRA</a:t>
            </a:r>
          </a:p>
          <a:p>
            <a:pPr lvl="0"/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En el ítem: Diagnóstico motivo de consulta y/o Actividad de salud registrar.</a:t>
            </a:r>
          </a:p>
          <a:p>
            <a:pPr lvl="0"/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• En el 1° casillero se colocará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Metodo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que la Paciente esta Utilizando</a:t>
            </a:r>
          </a:p>
          <a:p>
            <a:pPr lvl="0"/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• En el 2° casillero se colocará Tele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Orientacion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Sincrona</a:t>
            </a:r>
            <a:endParaRPr lang="es-PE" sz="1100" dirty="0">
              <a:solidFill>
                <a:srgbClr val="000000"/>
              </a:solidFill>
              <a:latin typeface="Franklin Gothic Medium Cond" pitchFamily="34" charset="0"/>
            </a:endParaRPr>
          </a:p>
          <a:p>
            <a:pPr lvl="0"/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En el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Item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Tipo de Diagnostico ambos registros marca ‘’R’’ Para el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Metodo</a:t>
            </a:r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‘’D’’ para la </a:t>
            </a:r>
            <a:r>
              <a:rPr lang="es-PE" sz="1100" dirty="0" err="1">
                <a:solidFill>
                  <a:srgbClr val="000000"/>
                </a:solidFill>
                <a:latin typeface="Franklin Gothic Medium Cond" pitchFamily="34" charset="0"/>
              </a:rPr>
              <a:t>Teleorientacion</a:t>
            </a:r>
            <a:endParaRPr lang="es-PE" sz="1100" dirty="0">
              <a:solidFill>
                <a:srgbClr val="000000"/>
              </a:solidFill>
              <a:latin typeface="Franklin Gothic Medium Cond" pitchFamily="34" charset="0"/>
            </a:endParaRPr>
          </a:p>
          <a:p>
            <a:pPr lvl="0"/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En el ítem: LAB anote:</a:t>
            </a:r>
          </a:p>
          <a:p>
            <a:pPr lvl="0"/>
            <a:r>
              <a:rPr lang="es-PE" sz="1100" dirty="0">
                <a:solidFill>
                  <a:srgbClr val="000000"/>
                </a:solidFill>
                <a:latin typeface="Franklin Gothic Medium Cond" pitchFamily="34" charset="0"/>
              </a:rPr>
              <a:t> ▪ 1er casillero:  Se colocará el número de Insumos entregados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32" y="1552230"/>
            <a:ext cx="8338784" cy="958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18E4605C-F815-423C-8F3A-296299668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32" y="2510738"/>
            <a:ext cx="8488906" cy="958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402C2CDF-7FCB-4FE6-8BFD-764AE687D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31" y="3483160"/>
            <a:ext cx="8488907" cy="965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>
            <a:extLst>
              <a:ext uri="{FF2B5EF4-FFF2-40B4-BE49-F238E27FC236}">
                <a16:creationId xmlns:a16="http://schemas.microsoft.com/office/drawing/2014/main" id="{07741B67-FD72-4B8E-AF02-E52D23D3B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31" y="4470743"/>
            <a:ext cx="8488908" cy="958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id="{E648DA22-A0C9-46B2-AAD0-FC83DBF8C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31" y="5446768"/>
            <a:ext cx="8488908" cy="958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0690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8069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DD5E291-7090-49DB-A7CF-6D589400D3EC}"/>
              </a:ext>
            </a:extLst>
          </p:cNvPr>
          <p:cNvSpPr txBox="1"/>
          <p:nvPr/>
        </p:nvSpPr>
        <p:spPr>
          <a:xfrm>
            <a:off x="2208362" y="146976"/>
            <a:ext cx="4572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Actividades a registrar en una atención a usuarias de planificación familiar </a:t>
            </a:r>
            <a:endParaRPr lang="es-PE" sz="1100" dirty="0">
              <a:solidFill>
                <a:srgbClr val="C00000"/>
              </a:solidFill>
              <a:latin typeface="Franklin Gothic Medium Cond" panose="020B06060304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4BF378A-1C43-4ADF-9F61-54A5C4AE9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606" y="377378"/>
            <a:ext cx="8484788" cy="2790701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89A5A3BE-D789-4196-9E5F-ECCD9451000C}"/>
              </a:ext>
            </a:extLst>
          </p:cNvPr>
          <p:cNvSpPr/>
          <p:nvPr/>
        </p:nvSpPr>
        <p:spPr>
          <a:xfrm>
            <a:off x="329606" y="3131386"/>
            <a:ext cx="8484788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CONSEJERÍA/ORIENTACIÓN EN PLANIFICACIÓN FAMILIAR 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Definición Operacional: Es el proceso de comunicación interpersonal en que se brinda la información necesaria para que las personas logren tomar decisiones voluntarias e informadas.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La orientación/consejería en Planificación familiar, consiste en proporcionar información a las personas, además de brindar apoyo para el análisis de sus circunstancias individuales y así tomar o confirmar una decisión personal o de pareja en forma satisfactoria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La orientación/consejería en planificación familiar se registra en el formulario HIS cuando se brinda para la Elección, al Aceptar y al Cambio del método anticonceptivo.</a:t>
            </a:r>
          </a:p>
          <a:p>
            <a:pPr algn="just"/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Las Consejerías siempre se registran con tipo de diagnóstico “D” 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1º casillero Atención en Planificación familiar y Salud Sexual y reproductiva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2º casillero la Orientación/Consejería en Planificación Familiar 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3° casillero el método elegido por la usuaria 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anote: 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2º casillero el número de la orientación/consejería 1, 2 según corresponda </a:t>
            </a:r>
          </a:p>
          <a:p>
            <a:pPr algn="just"/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3° casillero el número de insumos entregados a la usuaria </a:t>
            </a:r>
          </a:p>
          <a:p>
            <a:pPr algn="just"/>
            <a:endParaRPr lang="es-PE" sz="400" dirty="0">
              <a:solidFill>
                <a:srgbClr val="000000"/>
              </a:solidFill>
              <a:latin typeface="Franklin Gothic Medium Cond" panose="020B06060304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54AA36F-6D43-4DCB-AB32-09AFEC2BD2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4" y="5707275"/>
            <a:ext cx="8357190" cy="97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045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57201" y="204232"/>
            <a:ext cx="83571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PE" sz="400" dirty="0">
              <a:solidFill>
                <a:srgbClr val="000000"/>
              </a:solidFill>
              <a:latin typeface="Franklin Gothic Medium Cond" panose="020B0606030402020204" pitchFamily="34" charset="0"/>
            </a:endParaRPr>
          </a:p>
          <a:p>
            <a:pPr algn="just"/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</a:t>
            </a:r>
            <a:endParaRPr lang="es-PE" sz="1200" dirty="0">
              <a:latin typeface="Franklin Gothic Medium Cond" panose="020B06060304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57201" y="237616"/>
            <a:ext cx="835719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ORIENTACIÓN/CONSEJERÍA EN AQV</a:t>
            </a:r>
            <a:r>
              <a:rPr lang="es-PE" sz="1100" dirty="0">
                <a:latin typeface="Franklin Gothic Medium Cond" panose="020B0606030402020204" pitchFamily="34" charset="0"/>
              </a:rPr>
              <a:t> 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 Definición Operacional: Sesión educativa donde se tratará aspectos relacionados a la AQV como: características de la intervención, tipo de anestesia, complicaciones, fallas (embarazo posterior al procedimiento de AQV), irreversibilidad del método, riesgo de complicaciones y muerte, indicaciones para el pre y post operatorio y citas para control (Se requiere de firma de documento de consentimiento informado).</a:t>
            </a:r>
          </a:p>
          <a:p>
            <a:pPr algn="just"/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 la Orientación/Consejería en AQV  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 1, 2,  según corresponda el número de la orientación/consejería.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1358295"/>
            <a:ext cx="8357190" cy="970323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2F7A72C3-C158-4F13-826D-9DB9B9C98506}"/>
              </a:ext>
            </a:extLst>
          </p:cNvPr>
          <p:cNvSpPr txBox="1"/>
          <p:nvPr/>
        </p:nvSpPr>
        <p:spPr>
          <a:xfrm>
            <a:off x="457201" y="2328618"/>
            <a:ext cx="8357189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PRESCRIPCIÓN DE MÉTODOS ANTICONCEPTIVOS</a:t>
            </a:r>
          </a:p>
          <a:p>
            <a:r>
              <a:rPr lang="es-ES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USUARIAS NUEVAS 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Definición Operacional: Persona que acepta por primera vez en su vida, usar un determinado método anticonceptivo.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Una usuaria puede ser nueva, tantas veces como métodos existan.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 PROVISIÓN INICIAL seguido del método que se está prescribiendo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En el ítem: Diagnóstico motivo de consulta y/o actividad de salud, anote claramente 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 En el 1º casillero la Orientación/Consejería en Planificación Familiar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 En el 2º casillero el método elegido   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 En el ítem: Tipo de diagnóstico marque SIEMPRE "D" 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En el ítem: </a:t>
            </a:r>
            <a:r>
              <a:rPr lang="es-ES" sz="1100" dirty="0" err="1">
                <a:latin typeface="Franklin Gothic Medium Cond" panose="020B0606030402020204" pitchFamily="34" charset="0"/>
              </a:rPr>
              <a:t>Lab</a:t>
            </a:r>
            <a:r>
              <a:rPr lang="es-ES" sz="1100" dirty="0">
                <a:latin typeface="Franklin Gothic Medium Cond" panose="020B0606030402020204" pitchFamily="34" charset="0"/>
              </a:rPr>
              <a:t> anote: </a:t>
            </a:r>
          </a:p>
          <a:p>
            <a:r>
              <a:rPr lang="es-ES" sz="1100" dirty="0">
                <a:solidFill>
                  <a:srgbClr val="0000CC"/>
                </a:solidFill>
                <a:latin typeface="Franklin Gothic Medium Cond" panose="020B0606030402020204" pitchFamily="34" charset="0"/>
              </a:rPr>
              <a:t>Las usuarias NUEVAS siempre se registran con tipo de diagnóstico “D” 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 En el 1º casillero el número de la orientación / consejería 1 </a:t>
            </a:r>
            <a:r>
              <a:rPr lang="es-ES" sz="1100" dirty="0" err="1">
                <a:latin typeface="Franklin Gothic Medium Cond" panose="020B0606030402020204" pitchFamily="34" charset="0"/>
              </a:rPr>
              <a:t>ó</a:t>
            </a:r>
            <a:r>
              <a:rPr lang="es-ES" sz="1100" dirty="0">
                <a:latin typeface="Franklin Gothic Medium Cond" panose="020B0606030402020204" pitchFamily="34" charset="0"/>
              </a:rPr>
              <a:t> 2 según corresponda  </a:t>
            </a:r>
          </a:p>
          <a:p>
            <a:r>
              <a:rPr lang="es-ES" sz="1100" dirty="0">
                <a:latin typeface="Franklin Gothic Medium Cond" panose="020B0606030402020204" pitchFamily="34" charset="0"/>
              </a:rPr>
              <a:t> En el 2º casillero el número de insumos entregados a la usuaria  </a:t>
            </a:r>
            <a:endParaRPr lang="es-PE" sz="1100" dirty="0">
              <a:latin typeface="Franklin Gothic Medium Cond" panose="020B060603040202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C7C3629-62BD-4457-A2B6-2D3A849685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718171"/>
            <a:ext cx="8357189" cy="958508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F489A733-2F92-4459-9CF9-B1D8283E6E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8" y="5659427"/>
            <a:ext cx="8357189" cy="95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585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7DC1E25-A9AE-4590-9EC5-891918669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056" y="334677"/>
            <a:ext cx="8453888" cy="2841596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CBA19DDD-60AA-4E65-A90D-25C3965A74FE}"/>
              </a:ext>
            </a:extLst>
          </p:cNvPr>
          <p:cNvSpPr/>
          <p:nvPr/>
        </p:nvSpPr>
        <p:spPr>
          <a:xfrm>
            <a:off x="362309" y="3164071"/>
            <a:ext cx="840562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USUARIAS CONTINUADORAS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Definición Operacional: Aquella persona que manifiesta ser o haber sido usuaria alguna vez de ese método anticonceptivo.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claramente: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marque SIEMPRE "R"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REPETICIÓN DE PRESCRIPCIÓN seguido del método que se está prescribiendo</a:t>
            </a:r>
          </a:p>
          <a:p>
            <a:r>
              <a:rPr lang="es-PE" sz="11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La usuarias CONTINUADORAS siempre se registran con tipo de diagnóstico “R”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el número de insumos entregados a la usuaria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27C4DAD4-F620-44F1-8455-30AD3A1C18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054" y="4576117"/>
            <a:ext cx="8453889" cy="1900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85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4818E12-3491-423E-9A1B-E8A14D756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562" y="334677"/>
            <a:ext cx="8436634" cy="2841596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1169674E-C797-4EDE-A91B-A807A0479B07}"/>
              </a:ext>
            </a:extLst>
          </p:cNvPr>
          <p:cNvSpPr/>
          <p:nvPr/>
        </p:nvSpPr>
        <p:spPr>
          <a:xfrm>
            <a:off x="362309" y="3178225"/>
            <a:ext cx="80915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PRESCRIPCIÓN DEL DIU EN LA USUARIA NUEVA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Orientación/Consejería en Planificación Familiar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Inserción de DIU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  En el ítem: Tipo de diagnóstico marque SIEMPRE "D"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el número de consejería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el número de insumos entregados a la usuaria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66265CA-1D70-4E78-8B32-A658765F7E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321" y="4583983"/>
            <a:ext cx="8324490" cy="967134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C5A9DD04-A5E0-406A-9187-7EFD0F678C37}"/>
              </a:ext>
            </a:extLst>
          </p:cNvPr>
          <p:cNvSpPr/>
          <p:nvPr/>
        </p:nvSpPr>
        <p:spPr>
          <a:xfrm>
            <a:off x="431321" y="5551117"/>
            <a:ext cx="840212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CONTROL DEL DIU EN LA USUARIA CONTINUADORA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Definición Operacional: Aquella persona que manifiesta ser o haber sido usuaria alguna vez de ese método anticonceptivo.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 CONTROLES DEL DIU 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Control de DIU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marque SIEMPRE "R" </a:t>
            </a:r>
          </a:p>
        </p:txBody>
      </p:sp>
    </p:spTree>
    <p:extLst>
      <p:ext uri="{BB962C8B-B14F-4D97-AF65-F5344CB8AC3E}">
        <p14:creationId xmlns:p14="http://schemas.microsoft.com/office/powerpoint/2010/main" val="1077684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08" y="694210"/>
            <a:ext cx="8324490" cy="958509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986BA432-C62B-43A3-87A4-55CC415064AA}"/>
              </a:ext>
            </a:extLst>
          </p:cNvPr>
          <p:cNvSpPr txBox="1"/>
          <p:nvPr/>
        </p:nvSpPr>
        <p:spPr>
          <a:xfrm>
            <a:off x="293297" y="263323"/>
            <a:ext cx="846251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/>
              </a:rPr>
              <a:t>En el ítem: </a:t>
            </a:r>
            <a:r>
              <a:rPr kumimoji="0" lang="es-PE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/>
              </a:rPr>
              <a:t>Lab</a:t>
            </a: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/>
              </a:rPr>
              <a:t> anote: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Arial"/>
              </a:rPr>
              <a:t> En el 1º casillero el número DEJE EN BLANCO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109772DB-48EF-481D-A058-1FB2DBAA1912}"/>
              </a:ext>
            </a:extLst>
          </p:cNvPr>
          <p:cNvSpPr/>
          <p:nvPr/>
        </p:nvSpPr>
        <p:spPr>
          <a:xfrm>
            <a:off x="388191" y="1628327"/>
            <a:ext cx="8220973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REINSERCIÓN DEL DIU 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marque SIEMPRE "R"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registre el número de insumos “1”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3630776-5E4F-4482-BF53-3FCFD379A951}"/>
              </a:ext>
            </a:extLst>
          </p:cNvPr>
          <p:cNvSpPr/>
          <p:nvPr/>
        </p:nvSpPr>
        <p:spPr>
          <a:xfrm>
            <a:off x="388190" y="3360363"/>
            <a:ext cx="8220973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REMOCIÓN DEL DIU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Si se realiza Remoción y Reinserción en la misma atención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2º casillero de la reinserción de DIU marque SIEMPRE "R"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DEJE EN BLANCO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registre el número de insumos “1”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C2DF350C-0B8B-4295-A954-C5DD1D5F59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191" y="2419323"/>
            <a:ext cx="8289986" cy="958508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F265BB55-640F-464A-A61A-E04D84FB6C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190" y="4609424"/>
            <a:ext cx="8289987" cy="958508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0D74C9D6-9737-4CED-A932-737A320F20FC}"/>
              </a:ext>
            </a:extLst>
          </p:cNvPr>
          <p:cNvSpPr/>
          <p:nvPr/>
        </p:nvSpPr>
        <p:spPr>
          <a:xfrm>
            <a:off x="353682" y="5559092"/>
            <a:ext cx="82899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SI SE REALIZA REMOCIÓN Y REINSERCIÓN EN LA MISMA ATENCIÓN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2º casillero de la reinserción de DIU marque SIEMPRE "R"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DEJE EN BLANCO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registre el número de insumos “1”</a:t>
            </a:r>
          </a:p>
        </p:txBody>
      </p:sp>
    </p:spTree>
    <p:extLst>
      <p:ext uri="{BB962C8B-B14F-4D97-AF65-F5344CB8AC3E}">
        <p14:creationId xmlns:p14="http://schemas.microsoft.com/office/powerpoint/2010/main" val="422054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67" y="185101"/>
            <a:ext cx="8315866" cy="968042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4067" y="1108895"/>
            <a:ext cx="8315866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PRESCRIPCIÓN DEL IMPLANTE EN LA USUARIA NUEVA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Definición Operacional: Aquella persona que manifiesta ser o haber sido usuaria alguna vez de ese método anticonceptivo.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Diagnóstico motivo de consulta y/o actividad de salud, anote claramente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Orientación/Consejería en Planificación Familiar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Inserción de Implante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marque SIEMPRE "D" 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 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el número de consejería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2º casillero registre el número de insumos “1”</a:t>
            </a:r>
          </a:p>
        </p:txBody>
      </p:sp>
      <p:sp>
        <p:nvSpPr>
          <p:cNvPr id="6" name="Rectángulo 5"/>
          <p:cNvSpPr/>
          <p:nvPr/>
        </p:nvSpPr>
        <p:spPr>
          <a:xfrm>
            <a:off x="414067" y="3590458"/>
            <a:ext cx="831586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CONTROL DEL IMPLANTE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marque SIEMPRE "R"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el número DEJE EN BLANCO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066" y="2683924"/>
            <a:ext cx="8315867" cy="9585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066" y="4164741"/>
            <a:ext cx="8315867" cy="970829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E659E78A-1F9E-44E8-AE86-02F3D409B87B}"/>
              </a:ext>
            </a:extLst>
          </p:cNvPr>
          <p:cNvSpPr/>
          <p:nvPr/>
        </p:nvSpPr>
        <p:spPr>
          <a:xfrm>
            <a:off x="414066" y="5078431"/>
            <a:ext cx="8177842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REINSERCIÓN DEL IMPLANTE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Tipo de diagnóstico marque SIEMPRE "R"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En el ítem: </a:t>
            </a:r>
            <a:r>
              <a:rPr lang="es-PE" sz="1100" dirty="0" err="1">
                <a:latin typeface="Franklin Gothic Medium Cond" panose="020B0606030402020204" pitchFamily="34" charset="0"/>
              </a:rPr>
              <a:t>Lab</a:t>
            </a:r>
            <a:r>
              <a:rPr lang="es-PE" sz="1100" dirty="0">
                <a:latin typeface="Franklin Gothic Medium Cond" panose="020B0606030402020204" pitchFamily="34" charset="0"/>
              </a:rPr>
              <a:t> anote: 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 En el 1º casillero registre el número de insumos “1”</a:t>
            </a:r>
          </a:p>
          <a:p>
            <a:r>
              <a:rPr lang="es-PE" sz="1100" dirty="0">
                <a:latin typeface="Franklin Gothic Medium Cond" panose="020B0606030402020204" pitchFamily="34" charset="0"/>
              </a:rPr>
              <a:t> 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051D066C-D344-454A-98D0-1B86A01537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065" y="5809524"/>
            <a:ext cx="8315865" cy="95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2286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a1" id="{3566C58A-686D-4254-A6BA-F922309840CC}" vid="{AA862DB3-FBB5-4569-9036-B20F39D664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1591</TotalTime>
  <Words>5852</Words>
  <Application>Microsoft Office PowerPoint</Application>
  <PresentationFormat>Presentación en pantalla (4:3)</PresentationFormat>
  <Paragraphs>493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6" baseType="lpstr">
      <vt:lpstr>Arial</vt:lpstr>
      <vt:lpstr>Franklin Gothic Medium Cond</vt:lpstr>
      <vt:lpstr>Shrikhand</vt:lpstr>
      <vt:lpstr>Tema1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Drako</dc:creator>
  <cp:lastModifiedBy>Wilmer Vargas Torres</cp:lastModifiedBy>
  <cp:revision>123</cp:revision>
  <dcterms:created xsi:type="dcterms:W3CDTF">2020-02-14T01:55:20Z</dcterms:created>
  <dcterms:modified xsi:type="dcterms:W3CDTF">2020-12-17T20:21:17Z</dcterms:modified>
</cp:coreProperties>
</file>