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0" r:id="rId2"/>
    <p:sldId id="280" r:id="rId3"/>
    <p:sldId id="257" r:id="rId4"/>
    <p:sldId id="256" r:id="rId5"/>
    <p:sldId id="258" r:id="rId6"/>
    <p:sldId id="259" r:id="rId7"/>
    <p:sldId id="260" r:id="rId8"/>
    <p:sldId id="261" r:id="rId9"/>
    <p:sldId id="262" r:id="rId10"/>
    <p:sldId id="281" r:id="rId11"/>
    <p:sldId id="263" r:id="rId12"/>
    <p:sldId id="264" r:id="rId13"/>
    <p:sldId id="282" r:id="rId14"/>
    <p:sldId id="265" r:id="rId15"/>
    <p:sldId id="283" r:id="rId16"/>
    <p:sldId id="267" r:id="rId17"/>
    <p:sldId id="268" r:id="rId18"/>
    <p:sldId id="269" r:id="rId19"/>
    <p:sldId id="284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5" r:id="rId31"/>
    <p:sldId id="286" r:id="rId32"/>
    <p:sldId id="287" r:id="rId33"/>
    <p:sldId id="288" r:id="rId34"/>
    <p:sldId id="289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-13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7AEA0D-A6DC-463D-A76D-70BCEE3F7A56}" type="datetimeFigureOut">
              <a:rPr lang="es-PE" smtClean="0"/>
              <a:t>06/10/2020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64D24-CAB7-40F2-AF67-7023377273C5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39295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7AEA0D-A6DC-463D-A76D-70BCEE3F7A56}" type="datetimeFigureOut">
              <a:rPr lang="es-PE" smtClean="0"/>
              <a:t>06/10/2020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64D24-CAB7-40F2-AF67-7023377273C5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31185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7AEA0D-A6DC-463D-A76D-70BCEE3F7A56}" type="datetimeFigureOut">
              <a:rPr lang="es-PE" smtClean="0"/>
              <a:t>06/10/2020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64D24-CAB7-40F2-AF67-7023377273C5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01237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7AEA0D-A6DC-463D-A76D-70BCEE3F7A56}" type="datetimeFigureOut">
              <a:rPr lang="es-PE" smtClean="0"/>
              <a:t>06/10/2020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64D24-CAB7-40F2-AF67-7023377273C5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17210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7AEA0D-A6DC-463D-A76D-70BCEE3F7A56}" type="datetimeFigureOut">
              <a:rPr lang="es-PE" smtClean="0"/>
              <a:t>06/10/2020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64D24-CAB7-40F2-AF67-7023377273C5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60645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7AEA0D-A6DC-463D-A76D-70BCEE3F7A56}" type="datetimeFigureOut">
              <a:rPr lang="es-PE" smtClean="0"/>
              <a:t>06/10/2020</a:t>
            </a:fld>
            <a:endParaRPr lang="es-PE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64D24-CAB7-40F2-AF67-7023377273C5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19930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7AEA0D-A6DC-463D-A76D-70BCEE3F7A56}" type="datetimeFigureOut">
              <a:rPr lang="es-PE" smtClean="0"/>
              <a:t>06/10/2020</a:t>
            </a:fld>
            <a:endParaRPr lang="es-PE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64D24-CAB7-40F2-AF67-7023377273C5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505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7AEA0D-A6DC-463D-A76D-70BCEE3F7A56}" type="datetimeFigureOut">
              <a:rPr lang="es-PE" smtClean="0"/>
              <a:t>06/10/2020</a:t>
            </a:fld>
            <a:endParaRPr lang="es-PE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64D24-CAB7-40F2-AF67-7023377273C5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18936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7AEA0D-A6DC-463D-A76D-70BCEE3F7A56}" type="datetimeFigureOut">
              <a:rPr lang="es-PE" smtClean="0"/>
              <a:t>06/10/2020</a:t>
            </a:fld>
            <a:endParaRPr lang="es-PE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64D24-CAB7-40F2-AF67-7023377273C5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44242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7AEA0D-A6DC-463D-A76D-70BCEE3F7A56}" type="datetimeFigureOut">
              <a:rPr lang="es-PE" smtClean="0"/>
              <a:t>06/10/2020</a:t>
            </a:fld>
            <a:endParaRPr lang="es-PE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64D24-CAB7-40F2-AF67-7023377273C5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29838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s-P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7AEA0D-A6DC-463D-A76D-70BCEE3F7A56}" type="datetimeFigureOut">
              <a:rPr lang="es-PE" smtClean="0"/>
              <a:t>06/10/2020</a:t>
            </a:fld>
            <a:endParaRPr lang="es-PE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64D24-CAB7-40F2-AF67-7023377273C5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19868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B7AEA0D-A6DC-463D-A76D-70BCEE3F7A56}" type="datetimeFigureOut">
              <a:rPr lang="es-PE" smtClean="0"/>
              <a:t>06/10/2020</a:t>
            </a:fld>
            <a:endParaRPr lang="es-P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P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7864D24-CAB7-40F2-AF67-7023377273C5}" type="slidenum">
              <a:rPr lang="es-PE" smtClean="0"/>
              <a:t>‹Nº›</a:t>
            </a:fld>
            <a:endParaRPr lang="es-P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21" y="-397570"/>
            <a:ext cx="6189980" cy="413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1688" y="1120827"/>
            <a:ext cx="6195695" cy="413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75" y="3855551"/>
            <a:ext cx="4356100" cy="290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490113" y="1269232"/>
            <a:ext cx="3807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>
                <a:latin typeface="Franklin Gothic Medium Cond" pitchFamily="34" charset="0"/>
              </a:rPr>
              <a:t>MANUAL DE REGISTRO Y CODIFICACION EN LA CONSULTA AMBULATORIA</a:t>
            </a:r>
            <a:endParaRPr lang="es-PE" dirty="0">
              <a:latin typeface="Franklin Gothic Medium Cond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807727" y="2359477"/>
            <a:ext cx="46402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dirty="0" smtClean="0">
                <a:latin typeface="Britannic Bold" pitchFamily="34" charset="0"/>
              </a:rPr>
              <a:t>COMPONENTE DE PREVINCION Y CONTROL DE DAÑOS NO TRANSMISIBLES</a:t>
            </a:r>
            <a:endParaRPr lang="es-PE" sz="2800" dirty="0">
              <a:latin typeface="Britannic Bold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076968" y="4763069"/>
            <a:ext cx="2647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 smtClean="0"/>
              <a:t>Sistema de Información HIS</a:t>
            </a:r>
            <a:endParaRPr lang="es-PE" sz="14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5486398" y="5568286"/>
            <a:ext cx="1310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dirty="0" smtClean="0">
                <a:latin typeface="Franklin Gothic Medium Cond" pitchFamily="34" charset="0"/>
              </a:rPr>
              <a:t>2020</a:t>
            </a:r>
            <a:endParaRPr lang="es-PE" sz="3600" dirty="0"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07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57198" y="314748"/>
            <a:ext cx="833195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100" dirty="0" smtClean="0"/>
              <a:t>estilos de vida; si no tienen alto riesgo se realiza la consejería y acuerdos para modificar estilos de vida. Se emplea 20 minutos.</a:t>
            </a:r>
          </a:p>
          <a:p>
            <a:pPr algn="just"/>
            <a:r>
              <a:rPr lang="es-PE" sz="1100" dirty="0" smtClean="0"/>
              <a:t>En </a:t>
            </a:r>
            <a:r>
              <a:rPr lang="es-PE" sz="1100" dirty="0"/>
              <a:t>personas con riesgos elevados: sobrepeso, obesidad, antecedentes familiares directo de diabetes (</a:t>
            </a:r>
            <a:r>
              <a:rPr lang="es-PE" sz="1100" dirty="0" smtClean="0"/>
              <a:t>padres y </a:t>
            </a:r>
            <a:r>
              <a:rPr lang="es-PE" sz="1100" dirty="0"/>
              <a:t>hermanos) y/o </a:t>
            </a:r>
            <a:r>
              <a:rPr lang="es-PE" sz="1100" dirty="0" smtClean="0"/>
              <a:t>hipertensión arterial</a:t>
            </a:r>
            <a:r>
              <a:rPr lang="es-PE" sz="1100" dirty="0"/>
              <a:t>, solicitar tamizaje laboratorial de glucosa y perfil lipídico; en </a:t>
            </a:r>
            <a:r>
              <a:rPr lang="es-PE" sz="1100" dirty="0" smtClean="0"/>
              <a:t>estas personas </a:t>
            </a:r>
            <a:r>
              <a:rPr lang="es-PE" sz="1100" dirty="0"/>
              <a:t>la valoración clínica y tamizaje termina con la consulta médica para la entrega de resultado y </a:t>
            </a:r>
            <a:r>
              <a:rPr lang="es-PE" sz="1100" dirty="0" smtClean="0"/>
              <a:t>se recomendará </a:t>
            </a:r>
            <a:r>
              <a:rPr lang="es-PE" sz="1100" dirty="0"/>
              <a:t>una reevaluación clínica de sus factores de riesgo anual, así como modificación de sus </a:t>
            </a:r>
            <a:r>
              <a:rPr lang="es-PE" sz="1100" dirty="0" smtClean="0"/>
              <a:t>estilos de </a:t>
            </a:r>
            <a:r>
              <a:rPr lang="es-PE" sz="1100" dirty="0"/>
              <a:t>vida.</a:t>
            </a:r>
          </a:p>
          <a:p>
            <a:pPr algn="just"/>
            <a:r>
              <a:rPr lang="es-PE" sz="1100" dirty="0"/>
              <a:t>En el caso tener resultados anormales de glucosa o perfil lipídico o presión arterial alta se aplicará el </a:t>
            </a:r>
            <a:r>
              <a:rPr lang="es-PE" sz="1100" dirty="0" smtClean="0"/>
              <a:t>subproducto de tratamiento y control de diabetes o </a:t>
            </a:r>
            <a:r>
              <a:rPr lang="es-PE" sz="1100" dirty="0"/>
              <a:t>hipertensión.</a:t>
            </a:r>
          </a:p>
          <a:p>
            <a:pPr algn="just"/>
            <a:r>
              <a:rPr lang="es-PE" sz="1100" dirty="0"/>
              <a:t>La </a:t>
            </a:r>
            <a:r>
              <a:rPr lang="es-PE" sz="1100" dirty="0" smtClean="0"/>
              <a:t>consulta médica dura 15 </a:t>
            </a:r>
            <a:r>
              <a:rPr lang="es-PE" sz="1100" dirty="0"/>
              <a:t>minutos.</a:t>
            </a:r>
            <a:endParaRPr lang="es-PE" sz="1100" dirty="0">
              <a:latin typeface="Franklin Gothic Medium Cond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436507"/>
              </p:ext>
            </p:extLst>
          </p:nvPr>
        </p:nvGraphicFramePr>
        <p:xfrm>
          <a:off x="2866031" y="1761298"/>
          <a:ext cx="3343700" cy="1543050"/>
        </p:xfrm>
        <a:graphic>
          <a:graphicData uri="http://schemas.openxmlformats.org/drawingml/2006/table">
            <a:tbl>
              <a:tblPr/>
              <a:tblGrid>
                <a:gridCol w="860116"/>
                <a:gridCol w="1333179"/>
                <a:gridCol w="1150405"/>
              </a:tblGrid>
              <a:tr h="17145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Franklin Gothic Medium Cond"/>
                        </a:rPr>
                        <a:t>Evaluación del Índice de Masa Corporal (IMC)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7145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Franklin Gothic Medium Cond"/>
                        </a:rPr>
                        <a:t>IMC PARA LA EDAD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Franklin Gothic Medium Cond"/>
                        </a:rPr>
                        <a:t>CÓDIGO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Franklin Gothic Medium Cond"/>
                        </a:rPr>
                        <a:t>PUNTO DE CORTE (IMC)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Franklin Gothic Medium Cond"/>
                        </a:rPr>
                        <a:t>CLASIFICACIÓN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Franklin Gothic Medium Cond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Franklin Gothic Medium Cond"/>
                        </a:rPr>
                        <a:t>18.5 a &lt; 25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Franklin Gothic Medium Cond"/>
                        </a:rPr>
                        <a:t>Normal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Franklin Gothic Medium Cond"/>
                        </a:rPr>
                        <a:t>E6690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Franklin Gothic Medium Cond"/>
                        </a:rPr>
                        <a:t>25 a &lt; 30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Franklin Gothic Medium Cond"/>
                        </a:rPr>
                        <a:t>Sobrepeso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Franklin Gothic Medium Cond"/>
                        </a:rPr>
                        <a:t>E6691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Franklin Gothic Medium Cond"/>
                        </a:rPr>
                        <a:t>30 a &lt; 35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Franklin Gothic Medium Cond"/>
                        </a:rPr>
                        <a:t>Obesidad 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Franklin Gothic Medium Cond"/>
                        </a:rPr>
                        <a:t>E6692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Franklin Gothic Medium Cond"/>
                        </a:rPr>
                        <a:t>35 a &lt; 40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Franklin Gothic Medium Cond"/>
                        </a:rPr>
                        <a:t>Obesidad II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Franklin Gothic Medium Cond"/>
                        </a:rPr>
                        <a:t>E6693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Franklin Gothic Medium Cond"/>
                        </a:rPr>
                        <a:t>≥ a 40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 dirty="0">
                          <a:effectLst/>
                          <a:latin typeface="Franklin Gothic Medium Cond"/>
                        </a:rPr>
                        <a:t>Obesidad III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 dirty="0">
                          <a:effectLst/>
                          <a:latin typeface="Franklin Gothic Medium Cond"/>
                        </a:rPr>
                        <a:t>Fuente: Adaptado de la OMS, 1995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457197" y="3375799"/>
            <a:ext cx="8331959" cy="1159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Luego de realizar la medición de  peso, talla y 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perímetro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abdominal ,  se registraran los valores obtenidos 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en el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casillero del HIS  correspondiente a peso talla y 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perímetro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abdominal. </a:t>
            </a:r>
          </a:p>
          <a:p>
            <a:pPr algn="just">
              <a:spcBef>
                <a:spcPts val="400"/>
              </a:spcBef>
            </a:pPr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EVALUACIÓN DEL RIESGO CARDIOVASCULAR</a:t>
            </a:r>
          </a:p>
          <a:p>
            <a:pPr algn="just"/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Se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realiza en personas mayores de 20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años, en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la cual se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evalúan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cinco variables: edad, colesterol total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, HDL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, tabaquismo , presión arterial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sistólica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y se les asigna un puntaje de acuerdo con lo establecido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en la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Resolución Ministerial N° 1120-2017/MINSA,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Guía Técnica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para la Identificación, Tamizaje y Manejo de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Factores de Riesgo Cardiovasculares y de Diabetes Mellitus tipo 2.</a:t>
            </a:r>
            <a:endParaRPr lang="es-PE" sz="1100" dirty="0">
              <a:latin typeface="Franklin Gothic Medium Cond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732" y="4535091"/>
            <a:ext cx="3316887" cy="115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57197" y="5759355"/>
            <a:ext cx="81135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Luego de realizar la medición de  peso, talla y  perímetro abdominal ,  se registraran los valores obtenidos  en el casillero del HIS  correspondiente a peso talla y  perímetro abdominal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16388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4841" y="618903"/>
            <a:ext cx="83797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EVALUACIÓN DEL RIESGO CARDIOVASCULAR</a:t>
            </a:r>
          </a:p>
          <a:p>
            <a:pPr algn="just"/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Se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realiza en personas mayores de 20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años, en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la cual se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evalúan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cinco variables: edad, colesterol total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, HDL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, tabaquismo , presión arterial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sistólica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y se les asigna un puntaje de acuerdo con lo establecido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en la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Resolución Ministerial N° 1120-2017/MINSA,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Guía Técnica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para la Identificación, Tamizaje y Manejo de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Factores de Riesgo Cardiovasculares y de Diabetes Mellitus tipo 2.</a:t>
            </a:r>
            <a:endParaRPr lang="es-PE" sz="1100" dirty="0">
              <a:latin typeface="Franklin Gothic Medium Cond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54841" y="2777999"/>
            <a:ext cx="8475260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CUANDO NO SE IDENTIFICAN FACTORES DE RIESGO</a:t>
            </a:r>
          </a:p>
          <a:p>
            <a:pPr algn="just"/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En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el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ítem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peso y  talla, registrar en valores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numéricos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la peso(kg) y talla(m) 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 Diagnóstico motivo de consulta y/o actividad de salud anote: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Valoración Clínica de Factores de Riesgo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2º casillero el Examen de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presión arterial </a:t>
            </a:r>
          </a:p>
          <a:p>
            <a:r>
              <a:rPr lang="es-PE" sz="1100" dirty="0">
                <a:latin typeface="Franklin Gothic Medium Cond" pitchFamily="34" charset="0"/>
              </a:rPr>
              <a:t>En el ítem Tipo de diagnóstico</a:t>
            </a:r>
          </a:p>
          <a:p>
            <a:r>
              <a:rPr lang="es-PE" sz="1100" dirty="0">
                <a:latin typeface="Franklin Gothic Medium Cond" pitchFamily="34" charset="0"/>
              </a:rPr>
              <a:t>• En el 1º, 2º y 3º casillero marque SIEMPRE “D” de diagnóstico definitivo. </a:t>
            </a:r>
          </a:p>
          <a:p>
            <a:r>
              <a:rPr lang="es-PE" sz="1100" dirty="0">
                <a:latin typeface="Franklin Gothic Medium Cond" pitchFamily="34" charset="0"/>
              </a:rPr>
              <a:t>En el ítem Lab:</a:t>
            </a:r>
          </a:p>
          <a:p>
            <a:r>
              <a:rPr lang="es-PE" sz="1100" dirty="0">
                <a:latin typeface="Franklin Gothic Medium Cond" pitchFamily="34" charset="0"/>
              </a:rPr>
              <a:t>• En el 1º casillero DNT de daños no trasmisibles.</a:t>
            </a:r>
          </a:p>
          <a:p>
            <a:r>
              <a:rPr lang="es-PE" sz="1100" dirty="0" smtClean="0">
                <a:latin typeface="Franklin Gothic Medium Cond" pitchFamily="34" charset="0"/>
              </a:rPr>
              <a:t>• En el 2º casillero registre Tamizaje de presión arterial: “N” si es Normal y “A” si es Anormal </a:t>
            </a:r>
          </a:p>
          <a:p>
            <a:r>
              <a:rPr lang="es-PE" sz="1100" dirty="0">
                <a:latin typeface="Franklin Gothic Medium Cond" pitchFamily="34" charset="0"/>
              </a:rPr>
              <a:t>En el ítem Lab:</a:t>
            </a:r>
          </a:p>
          <a:p>
            <a:r>
              <a:rPr lang="es-PE" sz="1100" dirty="0">
                <a:latin typeface="Franklin Gothic Medium Cond" pitchFamily="34" charset="0"/>
              </a:rPr>
              <a:t>• En el 1º casillero “DNT” de daños no transmisibles.</a:t>
            </a:r>
          </a:p>
          <a:p>
            <a:r>
              <a:rPr lang="es-PE" sz="1100" dirty="0">
                <a:latin typeface="Franklin Gothic Medium Cond" pitchFamily="34" charset="0"/>
              </a:rPr>
              <a:t>• En el 3º casillero BAJ (bajo ) o ALT(alto)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678" y="1726899"/>
            <a:ext cx="3138985" cy="10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41" y="5052002"/>
            <a:ext cx="847526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48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36727" y="659847"/>
            <a:ext cx="832513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CUANDO SE IDENTIFICAN FACTORES DE RIESGO</a:t>
            </a:r>
          </a:p>
          <a:p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En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el ítem Diagnóstico motivo de consulta y/o actividad de salud registrar 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Valoración Clínica de Factores de Riesgo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2º casillero Obesidad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3º Exámenes de laboratorio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4º Examen de la presión arterial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5º Consejería en estilos de vida saludable 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 Tipo de Diagnóstico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1º, 2º, 3º, 4º y 5º casilleros marque “D” de diagnóstico definitivo.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 Lab anote: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“DNT”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4º casillero del Tamizaje de la presión arterial : “N” si es Normal y “A” si es Anormal</a:t>
            </a:r>
            <a:endParaRPr lang="es-PE" sz="1100" dirty="0">
              <a:latin typeface="Franklin Gothic Medium Cond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36727" y="4551282"/>
            <a:ext cx="821595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CUANDO SE CUENTA CON RESULTADOS DE LABORATORIO</a:t>
            </a:r>
          </a:p>
          <a:p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En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el ítem Diagnóstico motivo de consulta y/o actividad de salud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y 2 º  casillero los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diagnósticos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encontrados ( hiperglicemia no especificada y dislipidemia)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 3 º  casillero, Valoración del riesgo Cardiovascular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4 º casillero, 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Consejería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estilos de vida saludable.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 Tipo de Diagnóstico marcar: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,  2º, 3º y 4 º  casilleros marque “D” de diagnóstico definitivo.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Para el ítem Tipo de diagnóstico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1º,  2º y 3º casillero marque “D” de diagnóstico definitivo.</a:t>
            </a:r>
            <a:endParaRPr lang="es-PE" sz="1100" dirty="0">
              <a:latin typeface="Franklin Gothic Medium Cond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7" y="2732660"/>
            <a:ext cx="8325136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11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80" y="398852"/>
            <a:ext cx="8434317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82134" y="2151602"/>
            <a:ext cx="8420669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>
                <a:solidFill>
                  <a:srgbClr val="C00000"/>
                </a:solidFill>
                <a:latin typeface="Franklin Gothic Medium Cond" pitchFamily="34" charset="0"/>
              </a:rPr>
              <a:t>PERSONAS DE 40 A 59 AÑOS CON VALORACIÓN CLÍNICA DE FACTORES DE RIESGO Y TAMIZAJE </a:t>
            </a:r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LABORATORIAL (</a:t>
            </a:r>
            <a:r>
              <a:rPr lang="es-PE" sz="1100" dirty="0">
                <a:solidFill>
                  <a:srgbClr val="C00000"/>
                </a:solidFill>
                <a:latin typeface="Franklin Gothic Medium Cond" pitchFamily="34" charset="0"/>
              </a:rPr>
              <a:t>5001507</a:t>
            </a:r>
            <a:r>
              <a:rPr lang="es-PE" sz="1100" dirty="0">
                <a:solidFill>
                  <a:srgbClr val="106BB1"/>
                </a:solidFill>
                <a:latin typeface="Franklin Gothic Medium Cond" pitchFamily="34" charset="0"/>
              </a:rPr>
              <a:t>)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Definición Operacional. - Conjunto de actividades para la identificación de factores de riesgo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modificables de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diabetes e hipertensión, en personas de 40 a 59 años. Como valoración clínica corresponde: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valoración del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índice de masa corporal (IMC), perímetro abdominal, medición de la presión arterial y estilos de vida;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asimismo se solicita tamizaje laboratorial de glucosa y perfil lipídico; en estas personas la valoración clínica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y tamizaje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termina con la consulta médica para la entrega de resultados, siempre y cuando tengan hipertensión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y diabetes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, ya que deben ser derivados para manejo con los demás productos y guías (hipertensión y diabetes). 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caso de que no tuvieran hipertensión ni diabetes se realiza la Consejería en estilos de vida (de acuerdo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al riesgo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poblacional) según modelo de cambio conductual. La consulta médica dura 20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minutos. Se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recomienda realizar la valoración clínica y tamizaje según las definiciones operacionales en este grupo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de edad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cada año. </a:t>
            </a:r>
            <a:endParaRPr lang="es-PE" sz="1100" dirty="0">
              <a:latin typeface="Franklin Gothic Medium Cond" pitchFamily="34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313" y="3603653"/>
            <a:ext cx="3971499" cy="177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57199" y="5365330"/>
            <a:ext cx="79634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Luego de realizar la medición de  peso, talla y 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perímetro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abdominal ,  se registraran los valores obtenidos 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en el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casillero del HIS  correspondiente a peso talla y 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perímetro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abdominal. </a:t>
            </a:r>
            <a:endParaRPr lang="es-PE" sz="1100" dirty="0">
              <a:latin typeface="Franklin Gothic Medium Cond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57199" y="5755273"/>
            <a:ext cx="830466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EVALUACIÓN DEL RIESGO CARDIOVASCULAR</a:t>
            </a:r>
          </a:p>
          <a:p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Se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realiza en personas mayores de 20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años, en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la cual se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evalúan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cinco variables: edad, colesterol total,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HDL, tabaquismo , presión arterial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sistólica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y se les asigna un puntaje de acuerdo con lo establecido en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la Resolución Ministerial N° 1120-2017/MINSA,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Guía Técnica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para la Identificación, Tamizaje y Manejo de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Factores de Riesgo Cardiovasculares y de Diabetes Mellitus tipo 2.</a:t>
            </a:r>
            <a:endParaRPr lang="es-PE" sz="1100" dirty="0"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73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57199" y="1494297"/>
            <a:ext cx="8304661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CUANDO NO SE IDENTIFICAN FACTORES DE RIESGO</a:t>
            </a:r>
          </a:p>
          <a:p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En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el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ítem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peso y  talla, registrar en valores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numéricos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la peso(kg) y talla(m) 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ítem: Diagnóstico motivo de consulta y/o actividad de salud anote: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Valoración Clínica de Factores de Riesgo.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2º casillero el Examen de laboratorio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3º casillero Tamizaje de la presión arterial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4º casillero En el ítem Tipo de diagnóstico 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1º, 2º, y 3º casilleros marquen “D” de diagnóstico definitivo. </a:t>
            </a:r>
            <a:endParaRPr lang="es-PE" sz="1100" dirty="0" smtClean="0">
              <a:solidFill>
                <a:srgbClr val="231F20"/>
              </a:solidFill>
              <a:latin typeface="Franklin Gothic Medium Cond" pitchFamily="34" charset="0"/>
            </a:endParaRPr>
          </a:p>
          <a:p>
            <a:r>
              <a:rPr lang="es-PE" sz="1100" dirty="0">
                <a:latin typeface="Franklin Gothic Medium Cond" pitchFamily="34" charset="0"/>
              </a:rPr>
              <a:t>En el ítem Lab:</a:t>
            </a:r>
          </a:p>
          <a:p>
            <a:r>
              <a:rPr lang="es-PE" sz="1100" dirty="0">
                <a:latin typeface="Franklin Gothic Medium Cond" pitchFamily="34" charset="0"/>
              </a:rPr>
              <a:t>• En el 1º casillero registre “DNT” de daños no trasmisibles.</a:t>
            </a:r>
          </a:p>
          <a:p>
            <a:r>
              <a:rPr lang="es-PE" sz="1100" dirty="0">
                <a:latin typeface="Franklin Gothic Medium Cond" pitchFamily="34" charset="0"/>
              </a:rPr>
              <a:t>• En el 3º casillero registre el resultado de presión sanguínea: “N” si es normal y “A” si es anormal.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83" y="348204"/>
            <a:ext cx="2821463" cy="124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57199" y="4530811"/>
            <a:ext cx="83251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CUANDO SE IDENTIFICAN FACTORES DE RIESGO</a:t>
            </a:r>
          </a:p>
          <a:p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En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el ítem Diagnóstico motivo de consulta y/o actividad de salud registrar 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Valoración Clínica de Factores de Riesgo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2º casillero el diagnóstico resultado de la evaluación del IMC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3º Exámenes de laboratorio 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4º Tamizaje de la presión arterial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5º Consejería integral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Para el ítem Tipo de diagnóstico marque: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1º, 2º, 3º, 4 º y 5º casilleros “D” de diagnóstico definitivo. 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 Lab anote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“DNT” de daños no trasmisibles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4º casillero anote el resultado de presión arterial: “N” si es normal y “A” si es anormal. </a:t>
            </a:r>
            <a:endParaRPr lang="es-PE" sz="1100" dirty="0">
              <a:latin typeface="Franklin Gothic Medium Con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3432175"/>
            <a:ext cx="8325137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19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57199" y="2202706"/>
            <a:ext cx="832513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CUANDO SE CUENTA CON RESULTADOS DE LABORATORIO</a:t>
            </a:r>
          </a:p>
          <a:p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En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el ítem Diagnóstico motivo de consulta y/o actividad de salud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y 2 º  casillero los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diagnósticos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encontrados ( hiperglicemia no especificada y dislipidemia)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 3 º  casillero, Valoración del riesgo Cardiovascular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4 º casillero, 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Consejería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estilos de vida saludable.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 Tipo de Diagnóstico marcar: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,  2º, 3º y 4 º  casilleros marque “D” de diagnóstico definitivo.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 Lab: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registe “DNT” de daños no transmisibles.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3 º casillero  registre BAJ o ALT</a:t>
            </a:r>
            <a:endParaRPr lang="es-PE" sz="1100" dirty="0">
              <a:latin typeface="Franklin Gothic Medium Cond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439796"/>
            <a:ext cx="8325137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3953451"/>
            <a:ext cx="8325137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80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09431" y="313548"/>
            <a:ext cx="833878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100" dirty="0">
                <a:solidFill>
                  <a:srgbClr val="C00000"/>
                </a:solidFill>
                <a:latin typeface="Franklin Gothic Medium Cond" pitchFamily="34" charset="0"/>
              </a:rPr>
              <a:t>PERSONAS MAYORES DE 60 AÑOS CON VALORACIÓN CLÍNICA DE FACTORES DE RIESGO Y </a:t>
            </a:r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TAMIZAJE LABORATORIAL </a:t>
            </a:r>
            <a:r>
              <a:rPr lang="es-PE" sz="1100" dirty="0">
                <a:solidFill>
                  <a:srgbClr val="C00000"/>
                </a:solidFill>
                <a:latin typeface="Franklin Gothic Medium Cond" pitchFamily="34" charset="0"/>
              </a:rPr>
              <a:t>(5001505)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Definición Operacional. - Conjunto de actividades para la identificación de factores de riesgo modificables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de diabetes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 hipertensión, en personas mayores de 60 años. Como valoración clínica corresponde: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valoración del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índice de masa corporal (IMC), perímetro abdominal, medición de la presión arterial y estilos de vida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; asimismo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se solicita tamizaje laboratorial de glucosa y perfil lipídico; en estas personas la valoración clínica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y tamizaje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termina con la consulta médica para la entrega de resultados, siempre y cuando tengan hipertensión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y diabetes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, ya que deben ser derivados para manejo con los demás productos y guías (hipertensión y diabetes). 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caso de que no tuvieran hipertensión ni diabetes, pero si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presentara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algunos otros factores de riesgo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se realiza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la Consejería en estilos de vida (de acuerdo al riesgo poblacional) según modelo de cambio conductual.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La consulta médica dura 20 minutos.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Se recomienda realizar la valoración clínica y tamizaje según las definiciones operacionales en este grupo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de edad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cada año.</a:t>
            </a:r>
            <a:endParaRPr lang="es-PE" sz="1100" dirty="0">
              <a:latin typeface="Franklin Gothic Medium Cond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52733" y="2098652"/>
            <a:ext cx="819548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EVALUACIÓN DEL ÍNDICE DE MASA CORPORAL (IMC)</a:t>
            </a:r>
          </a:p>
          <a:p>
            <a:r>
              <a:rPr lang="es-PE" sz="1100" dirty="0" smtClean="0">
                <a:solidFill>
                  <a:srgbClr val="106BB1"/>
                </a:solidFill>
                <a:latin typeface="Franklin Gothic Medium Cond" pitchFamily="34" charset="0"/>
              </a:rPr>
              <a:t>		</a:t>
            </a:r>
            <a:r>
              <a:rPr lang="es-PE" sz="1200" dirty="0" smtClean="0">
                <a:solidFill>
                  <a:srgbClr val="106BB1"/>
                </a:solidFill>
                <a:latin typeface="Franklin Gothic Medium Cond" pitchFamily="34" charset="0"/>
              </a:rPr>
              <a:t>Clasificación </a:t>
            </a:r>
            <a:r>
              <a:rPr lang="es-PE" sz="1200" dirty="0">
                <a:solidFill>
                  <a:srgbClr val="106BB1"/>
                </a:solidFill>
                <a:latin typeface="Franklin Gothic Medium Cond" pitchFamily="34" charset="0"/>
              </a:rPr>
              <a:t>de la Valoración Nutricional de las Personas Adultas Mayores según</a:t>
            </a:r>
          </a:p>
          <a:p>
            <a:r>
              <a:rPr lang="es-PE" sz="1200" dirty="0" smtClean="0">
                <a:solidFill>
                  <a:srgbClr val="106BB1"/>
                </a:solidFill>
                <a:latin typeface="Franklin Gothic Medium Cond" pitchFamily="34" charset="0"/>
              </a:rPr>
              <a:t>			Índice </a:t>
            </a:r>
            <a:r>
              <a:rPr lang="es-PE" sz="1200" dirty="0">
                <a:solidFill>
                  <a:srgbClr val="106BB1"/>
                </a:solidFill>
                <a:latin typeface="Franklin Gothic Medium Cond" pitchFamily="34" charset="0"/>
              </a:rPr>
              <a:t>de Masa Corporal (IMC</a:t>
            </a:r>
            <a:r>
              <a:rPr lang="es-PE" sz="1100" dirty="0">
                <a:solidFill>
                  <a:srgbClr val="106BB1"/>
                </a:solidFill>
                <a:latin typeface="Franklin Gothic Medium Cond" pitchFamily="34" charset="0"/>
              </a:rPr>
              <a:t>)</a:t>
            </a:r>
            <a:endParaRPr lang="es-PE" sz="1100" dirty="0">
              <a:latin typeface="Franklin Gothic Medium Cond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779" y="2698532"/>
            <a:ext cx="4012442" cy="1027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09430" y="3826134"/>
            <a:ext cx="8338783" cy="1159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Luego de realizar la medición de  peso, talla y 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perímetro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abdominal ,  se registraran los valores obtenidos 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en el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casillero del HIS  correspondiente a peso talla y 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perímetro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abdominal. </a:t>
            </a:r>
          </a:p>
          <a:p>
            <a:pPr algn="just">
              <a:spcBef>
                <a:spcPts val="400"/>
              </a:spcBef>
            </a:pPr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EVALUACIÓN DEL RIESGO CARDIOVASCULAR</a:t>
            </a:r>
            <a:endParaRPr lang="es-PE" sz="1100" dirty="0">
              <a:solidFill>
                <a:srgbClr val="C00000"/>
              </a:solidFill>
              <a:latin typeface="Franklin Gothic Medium Cond" pitchFamily="34" charset="0"/>
            </a:endParaRP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Se realiza en personas mayores de 2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0 años, en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la cual se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evalúan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cinco variables: edad, colesterol total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, HDL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, tabaquismo , presión arterial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sistólica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y se les asigna un puntaje de acuerdo con lo establecido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en la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Resolución Ministerial N° 1120-2017/MINSA,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Guía Técnica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para la Identificación, Tamizaje y Manejo de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Factores de Riesgo Cardiovasculares y de Diabetes Mellitus tipo 2.</a:t>
            </a:r>
            <a:endParaRPr lang="es-PE" sz="1100" dirty="0">
              <a:latin typeface="Franklin Gothic Medium Cond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330" y="5055512"/>
            <a:ext cx="3138986" cy="122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75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54841" y="694733"/>
            <a:ext cx="8488907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CUANDO NO SE IDENTIFICAN FACTORES DE RIESGO</a:t>
            </a:r>
          </a:p>
          <a:p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En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el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ítem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peso y  talla, registrar en valores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numéricos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la peso(kg) y talla(m) 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ítem: Diagnóstico motivo de consulta y/o actividad de salud anote: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registre Valoración Clínica de Factores de Riesgo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2º casillero registre examen de laboratorio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3º casillero registre Examen de la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Presión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arterial</a:t>
            </a:r>
          </a:p>
          <a:p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Para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el ítem: Tipo de diagnóstico anote: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1º, 2º,  y 3º casillero marcar “D”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 Lab: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registre “DNT” de daños no transmisibles.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3º casillero registre el resultado del examen de presión arterial: “N” si es normal y “A” si es anormal.</a:t>
            </a:r>
            <a:endParaRPr lang="es-PE" sz="1100" dirty="0">
              <a:latin typeface="Franklin Gothic Medium Cond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02608" y="4102696"/>
            <a:ext cx="84411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CUANDO SE IDENTIFICAN FACTORES DE RIESGO</a:t>
            </a:r>
          </a:p>
          <a:p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En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el ítem Diagnóstico motivo de consulta y/o actividad de salud registrar 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Valoración Clínica de Factores de Riesgo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2º casillero el diagnóstico resultado de la evaluación del IMC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3º Exámenes de laboratorio 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4º Tamizaje de la presión arterial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5º Consejería integral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Para el ítem Tipo de diagnóstico marque: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1º, 2º, 3º, 4 º y 5º casilleros “D” de diagnóstico definitivo. 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 Lab anote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“DNT” de daños no trasmisibles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4º casillero anote el resultado de presión arterial: “N” si es normal y “A” si es anormal. </a:t>
            </a:r>
            <a:endParaRPr lang="es-PE" sz="1100" dirty="0">
              <a:latin typeface="Franklin Gothic Medium Cond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286000" y="3760939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sz="1100" dirty="0">
                <a:solidFill>
                  <a:srgbClr val="0000CC"/>
                </a:solidFill>
                <a:latin typeface="Franklin Gothic Medium Cond" pitchFamily="34" charset="0"/>
              </a:rPr>
              <a:t>La presión arterial normal es &lt;120/80 alterada cuando es = 120/80)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41" y="2652472"/>
            <a:ext cx="8488908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91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2" y="344523"/>
            <a:ext cx="8243247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77671" y="2125698"/>
            <a:ext cx="824324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CUANDO SE CUENTA CON RESULTADOS DE LABORATORIO</a:t>
            </a:r>
          </a:p>
          <a:p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En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el ítem Diagnóstico motivo de consulta y/o actividad de salud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y 2 º  casillero los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diagnósticos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encontrados ( hiperglicemia no especificada y dislipidemia)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 3 º  casillero, Valoración del riesgo Cardiovascular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4 º casillero, 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Consejería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estilos de vida saludable.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 Tipo de Diagnóstico marcar: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,  2º, 3º y 4 º  casilleros marque “D” de diagnóstico definitivo.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 Lab: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registe “DNT” de daños no transmisibles.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3 º casillero  registre BAJ o ALT</a:t>
            </a:r>
            <a:endParaRPr lang="es-PE" sz="1100" dirty="0">
              <a:latin typeface="Franklin Gothic Medium Cond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2" y="3865424"/>
            <a:ext cx="8243247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77670" y="5655942"/>
            <a:ext cx="82432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dirty="0">
                <a:solidFill>
                  <a:srgbClr val="0000CC"/>
                </a:solidFill>
                <a:latin typeface="Franklin Gothic Medium Cond" pitchFamily="34" charset="0"/>
              </a:rPr>
              <a:t>Recuerde que las patologías diagnosticadas no confirmadas se registran con tipo </a:t>
            </a:r>
            <a:r>
              <a:rPr lang="es-PE" sz="1100" dirty="0" smtClean="0">
                <a:solidFill>
                  <a:srgbClr val="0000CC"/>
                </a:solidFill>
                <a:latin typeface="Franklin Gothic Medium Cond" pitchFamily="34" charset="0"/>
              </a:rPr>
              <a:t>de diagnóstico </a:t>
            </a:r>
            <a:r>
              <a:rPr lang="es-PE" sz="1100" dirty="0">
                <a:solidFill>
                  <a:srgbClr val="0000CC"/>
                </a:solidFill>
                <a:latin typeface="Franklin Gothic Medium Cond" pitchFamily="34" charset="0"/>
              </a:rPr>
              <a:t>“P”.</a:t>
            </a:r>
          </a:p>
        </p:txBody>
      </p:sp>
    </p:spTree>
    <p:extLst>
      <p:ext uri="{BB962C8B-B14F-4D97-AF65-F5344CB8AC3E}">
        <p14:creationId xmlns:p14="http://schemas.microsoft.com/office/powerpoint/2010/main" val="179806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23082" y="365671"/>
            <a:ext cx="8366076" cy="4375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100" dirty="0">
                <a:solidFill>
                  <a:srgbClr val="C00000"/>
                </a:solidFill>
                <a:latin typeface="Franklin Gothic Medium Cond" pitchFamily="34" charset="0"/>
              </a:rPr>
              <a:t>TRATAMIENTO Y CONTROL A PERSONAS CON DIAGNOSTICO DE HIPERTENSION ARTERIAL (3000016)</a:t>
            </a:r>
          </a:p>
          <a:p>
            <a:pPr algn="just"/>
            <a:r>
              <a:rPr lang="es-PE" sz="1100" dirty="0">
                <a:solidFill>
                  <a:srgbClr val="C00000"/>
                </a:solidFill>
                <a:latin typeface="Franklin Gothic Medium Cond" pitchFamily="34" charset="0"/>
              </a:rPr>
              <a:t>MANEJO DE EMERGENCIA O URGENCIA HIPERTENSIVA (5001601)</a:t>
            </a:r>
          </a:p>
          <a:p>
            <a:pPr algn="just"/>
            <a:r>
              <a:rPr lang="es-PE" sz="1100" dirty="0">
                <a:latin typeface="Franklin Gothic Medium Cond" pitchFamily="34" charset="0"/>
              </a:rPr>
              <a:t>Definición Operacional. - Comprende acciones para el manejo de la urgencia o emergencia hipertensiva. </a:t>
            </a:r>
            <a:r>
              <a:rPr lang="es-PE" sz="1100" dirty="0" smtClean="0">
                <a:latin typeface="Franklin Gothic Medium Cond" pitchFamily="34" charset="0"/>
              </a:rPr>
              <a:t>Las crisis </a:t>
            </a:r>
            <a:r>
              <a:rPr lang="es-PE" sz="1100" dirty="0">
                <a:latin typeface="Franklin Gothic Medium Cond" pitchFamily="34" charset="0"/>
              </a:rPr>
              <a:t>hipertensivas pueden ser urgencias o emergencias hipertensivas.</a:t>
            </a:r>
          </a:p>
          <a:p>
            <a:pPr algn="just"/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URGENCIA HIPERTENSIVA </a:t>
            </a:r>
            <a:r>
              <a:rPr lang="es-PE" sz="1100" dirty="0" smtClean="0">
                <a:latin typeface="Franklin Gothic Medium Cond" pitchFamily="34" charset="0"/>
              </a:rPr>
              <a:t>Es </a:t>
            </a:r>
            <a:r>
              <a:rPr lang="es-PE" sz="1100" dirty="0">
                <a:latin typeface="Franklin Gothic Medium Cond" pitchFamily="34" charset="0"/>
              </a:rPr>
              <a:t>una situación en la que la presión arterial se ve gravemente elevada (180 </a:t>
            </a:r>
            <a:r>
              <a:rPr lang="es-PE" sz="1100" dirty="0" smtClean="0">
                <a:latin typeface="Franklin Gothic Medium Cond" pitchFamily="34" charset="0"/>
              </a:rPr>
              <a:t>o superior </a:t>
            </a:r>
            <a:r>
              <a:rPr lang="es-PE" sz="1100" dirty="0">
                <a:latin typeface="Franklin Gothic Medium Cond" pitchFamily="34" charset="0"/>
              </a:rPr>
              <a:t>para la presión sistólica o 110 o superior para la presión diastólica), pero no hay daño </a:t>
            </a:r>
            <a:r>
              <a:rPr lang="es-PE" sz="1100" dirty="0" smtClean="0">
                <a:latin typeface="Franklin Gothic Medium Cond" pitchFamily="34" charset="0"/>
              </a:rPr>
              <a:t>orgánico asociado</a:t>
            </a:r>
            <a:r>
              <a:rPr lang="es-PE" sz="1100" dirty="0">
                <a:latin typeface="Franklin Gothic Medium Cond" pitchFamily="34" charset="0"/>
              </a:rPr>
              <a:t>. Aquellos que experimentan urgencia hipertensiva puede o no experimentar uno o más de estos</a:t>
            </a:r>
          </a:p>
          <a:p>
            <a:pPr algn="just"/>
            <a:r>
              <a:rPr lang="es-PE" sz="1100" dirty="0">
                <a:latin typeface="Franklin Gothic Medium Cond" pitchFamily="34" charset="0"/>
              </a:rPr>
              <a:t>síntomas: dolor de cabeza intenso, dificultad para respirar, hemorragias nasales o ansiedad severa. </a:t>
            </a:r>
            <a:endParaRPr lang="es-PE" sz="1100" dirty="0" smtClean="0">
              <a:latin typeface="Franklin Gothic Medium Cond" pitchFamily="34" charset="0"/>
            </a:endParaRPr>
          </a:p>
          <a:p>
            <a:pPr algn="just"/>
            <a:r>
              <a:rPr lang="es-PE" sz="1100" dirty="0" smtClean="0">
                <a:latin typeface="Franklin Gothic Medium Cond" pitchFamily="34" charset="0"/>
              </a:rPr>
              <a:t>La atención </a:t>
            </a:r>
            <a:r>
              <a:rPr lang="es-PE" sz="1100" dirty="0">
                <a:latin typeface="Franklin Gothic Medium Cond" pitchFamily="34" charset="0"/>
              </a:rPr>
              <a:t>de la urgencia hipertensiva incluye el control de las funciones vitales.</a:t>
            </a:r>
          </a:p>
          <a:p>
            <a:pPr algn="just"/>
            <a:r>
              <a:rPr lang="es-PE" sz="1100" dirty="0">
                <a:latin typeface="Franklin Gothic Medium Cond" pitchFamily="34" charset="0"/>
              </a:rPr>
              <a:t>El tratamiento de la urgencia hipertensiva generalmente requiere reajuste y/o dosificación adicional </a:t>
            </a:r>
            <a:r>
              <a:rPr lang="es-PE" sz="1100" dirty="0" smtClean="0">
                <a:latin typeface="Franklin Gothic Medium Cond" pitchFamily="34" charset="0"/>
              </a:rPr>
              <a:t>de medicamentos </a:t>
            </a:r>
            <a:r>
              <a:rPr lang="es-PE" sz="1100" dirty="0">
                <a:latin typeface="Franklin Gothic Medium Cond" pitchFamily="34" charset="0"/>
              </a:rPr>
              <a:t>por vía oral, pero a menudo no requiriere hospitalización para la reducción rápida de </a:t>
            </a:r>
            <a:r>
              <a:rPr lang="es-PE" sz="1100" dirty="0" smtClean="0">
                <a:latin typeface="Franklin Gothic Medium Cond" pitchFamily="34" charset="0"/>
              </a:rPr>
              <a:t>la presión </a:t>
            </a:r>
            <a:r>
              <a:rPr lang="es-PE" sz="1100" dirty="0">
                <a:latin typeface="Franklin Gothic Medium Cond" pitchFamily="34" charset="0"/>
              </a:rPr>
              <a:t>arterial. Puede ser manejada inicialmente en los establecimientos de primer nivel y ser referido</a:t>
            </a:r>
          </a:p>
          <a:p>
            <a:pPr algn="just"/>
            <a:r>
              <a:rPr lang="es-PE" sz="1100" dirty="0">
                <a:latin typeface="Franklin Gothic Medium Cond" pitchFamily="34" charset="0"/>
              </a:rPr>
              <a:t>de ser el caso, para ser tratada en el II nivel.</a:t>
            </a:r>
          </a:p>
          <a:p>
            <a:pPr algn="just"/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EMERGENCIA HIPERTENSIVA</a:t>
            </a:r>
            <a:r>
              <a:rPr lang="es-PE" sz="1100" dirty="0" smtClean="0">
                <a:latin typeface="Franklin Gothic Medium Cond" pitchFamily="34" charset="0"/>
              </a:rPr>
              <a:t> Cuando </a:t>
            </a:r>
            <a:r>
              <a:rPr lang="es-PE" sz="1100" dirty="0">
                <a:latin typeface="Franklin Gothic Medium Cond" pitchFamily="34" charset="0"/>
              </a:rPr>
              <a:t>la presión arterial alcanza niveles que dañan órganos. </a:t>
            </a:r>
            <a:r>
              <a:rPr lang="es-PE" sz="1100" dirty="0" smtClean="0">
                <a:latin typeface="Franklin Gothic Medium Cond" pitchFamily="34" charset="0"/>
              </a:rPr>
              <a:t>Ocurren generalmente </a:t>
            </a:r>
            <a:r>
              <a:rPr lang="es-PE" sz="1100" dirty="0">
                <a:latin typeface="Franklin Gothic Medium Cond" pitchFamily="34" charset="0"/>
              </a:rPr>
              <a:t>en los niveles de presión arterial superiores o iguales a 180 sistólica o 120 diastólica</a:t>
            </a:r>
            <a:r>
              <a:rPr lang="es-PE" sz="1100" dirty="0" smtClean="0">
                <a:latin typeface="Franklin Gothic Medium Cond" pitchFamily="34" charset="0"/>
              </a:rPr>
              <a:t>, pudiendo </a:t>
            </a:r>
            <a:r>
              <a:rPr lang="es-PE" sz="1100" dirty="0">
                <a:latin typeface="Franklin Gothic Medium Cond" pitchFamily="34" charset="0"/>
              </a:rPr>
              <a:t>ocurrir a niveles más bajos en pacientes cuya presión arterial no había sido previamente alta.</a:t>
            </a:r>
          </a:p>
          <a:p>
            <a:pPr algn="just"/>
            <a:r>
              <a:rPr lang="es-PE" sz="1100" dirty="0">
                <a:latin typeface="Franklin Gothic Medium Cond" pitchFamily="34" charset="0"/>
              </a:rPr>
              <a:t>Las consecuencias de la presión arterial no controlada en este rango pueden ser graves e incluir: Ictus</a:t>
            </a:r>
            <a:r>
              <a:rPr lang="es-PE" sz="1100" dirty="0" smtClean="0">
                <a:latin typeface="Franklin Gothic Medium Cond" pitchFamily="34" charset="0"/>
              </a:rPr>
              <a:t>, pérdida </a:t>
            </a:r>
            <a:r>
              <a:rPr lang="es-PE" sz="1100" dirty="0">
                <a:latin typeface="Franklin Gothic Medium Cond" pitchFamily="34" charset="0"/>
              </a:rPr>
              <a:t>de consciencia, pérdida de la memoria, ataque al corazón, daño a los ojos y los riñones, </a:t>
            </a:r>
            <a:r>
              <a:rPr lang="es-PE" sz="1100" dirty="0" smtClean="0">
                <a:latin typeface="Franklin Gothic Medium Cond" pitchFamily="34" charset="0"/>
              </a:rPr>
              <a:t>pérdida de </a:t>
            </a:r>
            <a:r>
              <a:rPr lang="es-PE" sz="1100" dirty="0">
                <a:latin typeface="Franklin Gothic Medium Cond" pitchFamily="34" charset="0"/>
              </a:rPr>
              <a:t>la función renal, disección aórtica, angina de pecho (dolor de pecho inestable) edema </a:t>
            </a:r>
            <a:r>
              <a:rPr lang="es-PE" sz="1100" dirty="0" smtClean="0">
                <a:latin typeface="Franklin Gothic Medium Cond" pitchFamily="34" charset="0"/>
              </a:rPr>
              <a:t>pulmonar (</a:t>
            </a:r>
            <a:r>
              <a:rPr lang="es-PE" sz="1100" dirty="0">
                <a:latin typeface="Franklin Gothic Medium Cond" pitchFamily="34" charset="0"/>
              </a:rPr>
              <a:t>acumulación de líquido en los pulmones) entre otros.</a:t>
            </a:r>
          </a:p>
          <a:p>
            <a:pPr algn="just"/>
            <a:r>
              <a:rPr lang="es-PE" sz="1100" dirty="0">
                <a:latin typeface="Franklin Gothic Medium Cond" pitchFamily="34" charset="0"/>
              </a:rPr>
              <a:t>La atención de la emergencia hipertensiva incluye el ingreso por emergencia hospitalaria, la hospitalización</a:t>
            </a:r>
            <a:r>
              <a:rPr lang="es-PE" sz="1100" dirty="0" smtClean="0">
                <a:latin typeface="Franklin Gothic Medium Cond" pitchFamily="34" charset="0"/>
              </a:rPr>
              <a:t>, la </a:t>
            </a:r>
            <a:r>
              <a:rPr lang="es-PE" sz="1100" dirty="0">
                <a:latin typeface="Franklin Gothic Medium Cond" pitchFamily="34" charset="0"/>
              </a:rPr>
              <a:t>monitorización continua de la presión arterial y el manejo farmacológico, además la determinación </a:t>
            </a:r>
            <a:r>
              <a:rPr lang="es-PE" sz="1100" dirty="0" smtClean="0">
                <a:latin typeface="Franklin Gothic Medium Cond" pitchFamily="34" charset="0"/>
              </a:rPr>
              <a:t>de órgano </a:t>
            </a:r>
            <a:r>
              <a:rPr lang="es-PE" sz="1100" dirty="0">
                <a:latin typeface="Franklin Gothic Medium Cond" pitchFamily="34" charset="0"/>
              </a:rPr>
              <a:t>blanco afectado, cuando corresponda. Corresponde al II o III nivel de atención. </a:t>
            </a:r>
          </a:p>
          <a:p>
            <a:pPr algn="just">
              <a:spcBef>
                <a:spcPts val="400"/>
              </a:spcBef>
            </a:pPr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URGENCIA HIPERTENSIVA SIN DIAGNÓSTICO PREVIO DE HIPERTENSIÓN</a:t>
            </a:r>
          </a:p>
          <a:p>
            <a:pPr algn="just"/>
            <a:r>
              <a:rPr lang="es-PE" sz="1100" dirty="0" smtClean="0">
                <a:latin typeface="Franklin Gothic Medium Cond" pitchFamily="34" charset="0"/>
              </a:rPr>
              <a:t>En </a:t>
            </a:r>
            <a:r>
              <a:rPr lang="es-PE" sz="1100" dirty="0">
                <a:latin typeface="Franklin Gothic Medium Cond" pitchFamily="34" charset="0"/>
              </a:rPr>
              <a:t>el ítem: Diagnóstico motivo de consulta y/o actividad de salud:</a:t>
            </a:r>
          </a:p>
          <a:p>
            <a:pPr algn="just"/>
            <a:r>
              <a:rPr lang="es-PE" sz="1100" dirty="0">
                <a:latin typeface="Franklin Gothic Medium Cond" pitchFamily="34" charset="0"/>
              </a:rPr>
              <a:t>• En el 1º casillero registrar Lectura Elevada de la Presión </a:t>
            </a:r>
            <a:r>
              <a:rPr lang="es-PE" sz="1100" dirty="0" smtClean="0">
                <a:latin typeface="Franklin Gothic Medium Cond" pitchFamily="34" charset="0"/>
              </a:rPr>
              <a:t>Sanguínea</a:t>
            </a:r>
          </a:p>
          <a:p>
            <a:r>
              <a:rPr lang="es-PE" sz="1100" dirty="0">
                <a:latin typeface="Franklin Gothic Medium Cond" pitchFamily="34" charset="0"/>
              </a:rPr>
              <a:t>Para el ítem: Tipo de diagnóstico anote:</a:t>
            </a:r>
          </a:p>
          <a:p>
            <a:r>
              <a:rPr lang="es-PE" sz="1100" dirty="0">
                <a:latin typeface="Franklin Gothic Medium Cond" pitchFamily="34" charset="0"/>
              </a:rPr>
              <a:t>• En el 1º casillero marque “D” de definitivo.</a:t>
            </a:r>
          </a:p>
          <a:p>
            <a:r>
              <a:rPr lang="es-PE" sz="1100" dirty="0">
                <a:latin typeface="Franklin Gothic Medium Cond" pitchFamily="34" charset="0"/>
              </a:rPr>
              <a:t>En el </a:t>
            </a:r>
            <a:r>
              <a:rPr lang="es-PE" sz="1100" dirty="0" smtClean="0">
                <a:latin typeface="Franklin Gothic Medium Cond" pitchFamily="34" charset="0"/>
              </a:rPr>
              <a:t>ítem </a:t>
            </a:r>
            <a:r>
              <a:rPr lang="es-PE" sz="1100" dirty="0">
                <a:latin typeface="Franklin Gothic Medium Cond" pitchFamily="34" charset="0"/>
              </a:rPr>
              <a:t>Lab:</a:t>
            </a:r>
          </a:p>
          <a:p>
            <a:r>
              <a:rPr lang="es-PE" sz="1100" dirty="0">
                <a:latin typeface="Franklin Gothic Medium Cond" pitchFamily="34" charset="0"/>
              </a:rPr>
              <a:t>• En el 1º casillero registrar “URG” de urgencia.</a:t>
            </a:r>
          </a:p>
        </p:txBody>
      </p:sp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82" y="4741228"/>
            <a:ext cx="8366076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23082" y="6030206"/>
            <a:ext cx="83660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>
                <a:solidFill>
                  <a:srgbClr val="0000CC"/>
                </a:solidFill>
                <a:latin typeface="Franklin Gothic Medium Cond" pitchFamily="34" charset="0"/>
              </a:rPr>
              <a:t>En EE.SS. de II y III nivel se procesarán los registros del Sistema de Egresos y Emergencias (SEEM).</a:t>
            </a:r>
          </a:p>
        </p:txBody>
      </p:sp>
    </p:spTree>
    <p:extLst>
      <p:ext uri="{BB962C8B-B14F-4D97-AF65-F5344CB8AC3E}">
        <p14:creationId xmlns:p14="http://schemas.microsoft.com/office/powerpoint/2010/main" val="215716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28650" y="477666"/>
            <a:ext cx="3886200" cy="6277976"/>
          </a:xfrm>
        </p:spPr>
        <p:txBody>
          <a:bodyPr>
            <a:noAutofit/>
          </a:bodyPr>
          <a:lstStyle/>
          <a:p>
            <a:pPr marL="0" indent="0" defTabSz="531813">
              <a:spcBef>
                <a:spcPts val="0"/>
              </a:spcBef>
              <a:buNone/>
              <a:tabLst>
                <a:tab pos="531813" algn="l"/>
              </a:tabLst>
            </a:pPr>
            <a:r>
              <a:rPr lang="es-PE" sz="1100" dirty="0">
                <a:solidFill>
                  <a:srgbClr val="C00000"/>
                </a:solidFill>
                <a:latin typeface="Franklin Gothic Medium Cond" pitchFamily="34" charset="0"/>
              </a:rPr>
              <a:t>Código    </a:t>
            </a:r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Diagnóstico </a:t>
            </a:r>
            <a:r>
              <a:rPr lang="es-PE" sz="1100" dirty="0">
                <a:solidFill>
                  <a:srgbClr val="C00000"/>
                </a:solidFill>
                <a:latin typeface="Franklin Gothic Medium Cond" pitchFamily="34" charset="0"/>
              </a:rPr>
              <a:t>/ Actividad</a:t>
            </a:r>
            <a:endParaRPr lang="es-PE" sz="1100" dirty="0" smtClean="0">
              <a:solidFill>
                <a:srgbClr val="C00000"/>
              </a:solidFill>
              <a:latin typeface="Franklin Gothic Medium Cond" pitchFamily="34" charset="0"/>
            </a:endParaRPr>
          </a:p>
          <a:p>
            <a:pPr marL="0" indent="0" defTabSz="531813">
              <a:spcBef>
                <a:spcPts val="0"/>
              </a:spcBef>
              <a:buNone/>
              <a:tabLst>
                <a:tab pos="531813" algn="l"/>
              </a:tabLst>
            </a:pPr>
            <a:r>
              <a:rPr lang="es-PE" sz="1100" dirty="0" smtClean="0">
                <a:latin typeface="Franklin Gothic Medium Cond" pitchFamily="34" charset="0"/>
              </a:rPr>
              <a:t>E100 	Diabetes </a:t>
            </a:r>
            <a:r>
              <a:rPr lang="es-PE" sz="1100" dirty="0">
                <a:latin typeface="Franklin Gothic Medium Cond" pitchFamily="34" charset="0"/>
              </a:rPr>
              <a:t>Mellitus tipo 1 con coma </a:t>
            </a:r>
          </a:p>
          <a:p>
            <a:pPr marL="0" indent="0" defTabSz="531813">
              <a:spcBef>
                <a:spcPts val="0"/>
              </a:spcBef>
              <a:buNone/>
            </a:pPr>
            <a:r>
              <a:rPr lang="es-PE" sz="1100" dirty="0" smtClean="0">
                <a:latin typeface="Franklin Gothic Medium Cond" pitchFamily="34" charset="0"/>
              </a:rPr>
              <a:t>E101	Diabetes </a:t>
            </a:r>
            <a:r>
              <a:rPr lang="es-PE" sz="1100" dirty="0">
                <a:latin typeface="Franklin Gothic Medium Cond" pitchFamily="34" charset="0"/>
              </a:rPr>
              <a:t>Mellitus con cetoacidosis</a:t>
            </a:r>
          </a:p>
          <a:p>
            <a:pPr marL="0" indent="0" defTabSz="531813">
              <a:spcBef>
                <a:spcPts val="0"/>
              </a:spcBef>
              <a:buNone/>
            </a:pPr>
            <a:r>
              <a:rPr lang="es-PE" sz="1100" dirty="0">
                <a:latin typeface="Franklin Gothic Medium Cond" pitchFamily="34" charset="0"/>
              </a:rPr>
              <a:t>E110  </a:t>
            </a:r>
            <a:r>
              <a:rPr lang="es-PE" sz="1100" dirty="0" smtClean="0">
                <a:latin typeface="Franklin Gothic Medium Cond" pitchFamily="34" charset="0"/>
              </a:rPr>
              <a:t>	Diabetes </a:t>
            </a:r>
            <a:r>
              <a:rPr lang="es-PE" sz="1100" dirty="0">
                <a:latin typeface="Franklin Gothic Medium Cond" pitchFamily="34" charset="0"/>
              </a:rPr>
              <a:t>Mellitus tipo 2, con coma</a:t>
            </a:r>
          </a:p>
          <a:p>
            <a:pPr marL="0" indent="0" defTabSz="531813">
              <a:spcBef>
                <a:spcPts val="0"/>
              </a:spcBef>
              <a:buNone/>
              <a:tabLst>
                <a:tab pos="531813" algn="l"/>
              </a:tabLst>
            </a:pPr>
            <a:r>
              <a:rPr lang="es-PE" sz="1100" dirty="0">
                <a:latin typeface="Franklin Gothic Medium Cond" pitchFamily="34" charset="0"/>
              </a:rPr>
              <a:t>E111 </a:t>
            </a:r>
            <a:r>
              <a:rPr lang="es-PE" sz="1100" dirty="0" smtClean="0">
                <a:latin typeface="Franklin Gothic Medium Cond" pitchFamily="34" charset="0"/>
              </a:rPr>
              <a:t>	Diabetes </a:t>
            </a:r>
            <a:r>
              <a:rPr lang="es-PE" sz="1100" dirty="0">
                <a:latin typeface="Franklin Gothic Medium Cond" pitchFamily="34" charset="0"/>
              </a:rPr>
              <a:t>Mellitus tipo 2, con </a:t>
            </a:r>
            <a:r>
              <a:rPr lang="es-PE" sz="1100" dirty="0" smtClean="0">
                <a:latin typeface="Franklin Gothic Medium Cond" pitchFamily="34" charset="0"/>
              </a:rPr>
              <a:t>cetoacidosis</a:t>
            </a:r>
            <a:endParaRPr lang="es-PE" sz="1100" dirty="0">
              <a:latin typeface="Franklin Gothic Medium Cond" pitchFamily="34" charset="0"/>
            </a:endParaRPr>
          </a:p>
          <a:p>
            <a:pPr marL="0" indent="0" defTabSz="531813">
              <a:spcBef>
                <a:spcPts val="0"/>
              </a:spcBef>
              <a:buNone/>
            </a:pPr>
            <a:r>
              <a:rPr lang="es-PE" sz="1100" dirty="0">
                <a:latin typeface="Franklin Gothic Medium Cond" pitchFamily="34" charset="0"/>
              </a:rPr>
              <a:t>E112      </a:t>
            </a:r>
            <a:r>
              <a:rPr lang="es-PE" sz="1100" dirty="0" smtClean="0">
                <a:latin typeface="Franklin Gothic Medium Cond" pitchFamily="34" charset="0"/>
              </a:rPr>
              <a:t>	Diabetes </a:t>
            </a:r>
            <a:r>
              <a:rPr lang="es-PE" sz="1100" dirty="0">
                <a:latin typeface="Franklin Gothic Medium Cond" pitchFamily="34" charset="0"/>
              </a:rPr>
              <a:t>Mellitus tipo 2, con </a:t>
            </a:r>
            <a:r>
              <a:rPr lang="es-PE" sz="1100" dirty="0" smtClean="0">
                <a:latin typeface="Franklin Gothic Medium Cond" pitchFamily="34" charset="0"/>
              </a:rPr>
              <a:t>complicaciones </a:t>
            </a:r>
            <a:r>
              <a:rPr lang="es-PE" sz="1100" dirty="0">
                <a:latin typeface="Franklin Gothic Medium Cond" pitchFamily="34" charset="0"/>
              </a:rPr>
              <a:t>renales</a:t>
            </a:r>
          </a:p>
          <a:p>
            <a:pPr marL="0" indent="0" defTabSz="531813">
              <a:spcBef>
                <a:spcPts val="0"/>
              </a:spcBef>
              <a:buNone/>
            </a:pPr>
            <a:r>
              <a:rPr lang="es-PE" sz="1100" dirty="0">
                <a:latin typeface="Franklin Gothic Medium Cond" pitchFamily="34" charset="0"/>
              </a:rPr>
              <a:t>E113      </a:t>
            </a:r>
            <a:r>
              <a:rPr lang="es-PE" sz="1100" dirty="0" smtClean="0">
                <a:latin typeface="Franklin Gothic Medium Cond" pitchFamily="34" charset="0"/>
              </a:rPr>
              <a:t>	Diabetes </a:t>
            </a:r>
            <a:r>
              <a:rPr lang="es-PE" sz="1100" dirty="0">
                <a:latin typeface="Franklin Gothic Medium Cond" pitchFamily="34" charset="0"/>
              </a:rPr>
              <a:t>Mellitus tipo 2, con </a:t>
            </a:r>
            <a:r>
              <a:rPr lang="es-PE" sz="1100" dirty="0" smtClean="0">
                <a:latin typeface="Franklin Gothic Medium Cond" pitchFamily="34" charset="0"/>
              </a:rPr>
              <a:t>Complicaciones  	Oftálmicas</a:t>
            </a:r>
            <a:endParaRPr lang="es-PE" sz="1100" dirty="0">
              <a:latin typeface="Franklin Gothic Medium Cond" pitchFamily="34" charset="0"/>
            </a:endParaRPr>
          </a:p>
          <a:p>
            <a:pPr marL="0" indent="0" defTabSz="531813">
              <a:spcBef>
                <a:spcPts val="0"/>
              </a:spcBef>
              <a:buNone/>
            </a:pPr>
            <a:r>
              <a:rPr lang="es-PE" sz="1100" dirty="0">
                <a:latin typeface="Franklin Gothic Medium Cond" pitchFamily="34" charset="0"/>
              </a:rPr>
              <a:t>E114   </a:t>
            </a:r>
            <a:r>
              <a:rPr lang="es-PE" sz="1100" dirty="0" smtClean="0">
                <a:latin typeface="Franklin Gothic Medium Cond" pitchFamily="34" charset="0"/>
              </a:rPr>
              <a:t>	Diabetes </a:t>
            </a:r>
            <a:r>
              <a:rPr lang="es-PE" sz="1100" dirty="0">
                <a:latin typeface="Franklin Gothic Medium Cond" pitchFamily="34" charset="0"/>
              </a:rPr>
              <a:t>Mellitus tipo 2, con </a:t>
            </a:r>
            <a:r>
              <a:rPr lang="es-PE" sz="1100" dirty="0" smtClean="0">
                <a:latin typeface="Franklin Gothic Medium Cond" pitchFamily="34" charset="0"/>
              </a:rPr>
              <a:t>complicaciones 	neurológicas</a:t>
            </a:r>
            <a:endParaRPr lang="es-PE" sz="1100" dirty="0">
              <a:latin typeface="Franklin Gothic Medium Cond" pitchFamily="34" charset="0"/>
            </a:endParaRPr>
          </a:p>
          <a:p>
            <a:pPr marL="0" indent="0" defTabSz="531813">
              <a:spcBef>
                <a:spcPts val="0"/>
              </a:spcBef>
              <a:buNone/>
            </a:pPr>
            <a:r>
              <a:rPr lang="es-PE" sz="1100" dirty="0" smtClean="0">
                <a:latin typeface="Franklin Gothic Medium Cond" pitchFamily="34" charset="0"/>
              </a:rPr>
              <a:t>E115	Diabetes </a:t>
            </a:r>
            <a:r>
              <a:rPr lang="es-PE" sz="1100" dirty="0">
                <a:latin typeface="Franklin Gothic Medium Cond" pitchFamily="34" charset="0"/>
              </a:rPr>
              <a:t>Mellitus tipo 2, con </a:t>
            </a:r>
            <a:r>
              <a:rPr lang="es-PE" sz="1100" dirty="0" smtClean="0">
                <a:latin typeface="Franklin Gothic Medium Cond" pitchFamily="34" charset="0"/>
              </a:rPr>
              <a:t>Complicaciones 	Circulatorias Periféricas</a:t>
            </a:r>
            <a:endParaRPr lang="es-PE" sz="1100" dirty="0">
              <a:latin typeface="Franklin Gothic Medium Cond" pitchFamily="34" charset="0"/>
            </a:endParaRPr>
          </a:p>
          <a:p>
            <a:pPr marL="0" indent="0" defTabSz="531813">
              <a:spcBef>
                <a:spcPts val="0"/>
              </a:spcBef>
              <a:buNone/>
            </a:pPr>
            <a:r>
              <a:rPr lang="es-PE" sz="1100" dirty="0">
                <a:latin typeface="Franklin Gothic Medium Cond" pitchFamily="34" charset="0"/>
              </a:rPr>
              <a:t>E116  </a:t>
            </a:r>
            <a:r>
              <a:rPr lang="es-PE" sz="1100" dirty="0" smtClean="0">
                <a:latin typeface="Franklin Gothic Medium Cond" pitchFamily="34" charset="0"/>
              </a:rPr>
              <a:t>	Diabetes </a:t>
            </a:r>
            <a:r>
              <a:rPr lang="es-PE" sz="1100" dirty="0">
                <a:latin typeface="Franklin Gothic Medium Cond" pitchFamily="34" charset="0"/>
              </a:rPr>
              <a:t>Mellitus tipo 2, con otras </a:t>
            </a:r>
            <a:r>
              <a:rPr lang="es-PE" sz="1100" dirty="0" smtClean="0">
                <a:latin typeface="Franklin Gothic Medium Cond" pitchFamily="34" charset="0"/>
              </a:rPr>
              <a:t>Complicaciones </a:t>
            </a:r>
            <a:endParaRPr lang="es-PE" sz="1100" dirty="0">
              <a:latin typeface="Franklin Gothic Medium Cond" pitchFamily="34" charset="0"/>
            </a:endParaRPr>
          </a:p>
          <a:p>
            <a:pPr marL="0" indent="0" defTabSz="531813">
              <a:spcBef>
                <a:spcPts val="0"/>
              </a:spcBef>
              <a:buNone/>
            </a:pPr>
            <a:r>
              <a:rPr lang="es-PE" sz="1100" dirty="0" smtClean="0">
                <a:latin typeface="Franklin Gothic Medium Cond" pitchFamily="34" charset="0"/>
              </a:rPr>
              <a:t>	Especificadas</a:t>
            </a:r>
            <a:endParaRPr lang="es-PE" sz="1100" dirty="0">
              <a:latin typeface="Franklin Gothic Medium Cond" pitchFamily="34" charset="0"/>
            </a:endParaRPr>
          </a:p>
          <a:p>
            <a:pPr marL="0" indent="0" defTabSz="531813">
              <a:spcBef>
                <a:spcPts val="0"/>
              </a:spcBef>
              <a:buNone/>
            </a:pPr>
            <a:r>
              <a:rPr lang="es-PE" sz="1100" dirty="0">
                <a:latin typeface="Franklin Gothic Medium Cond" pitchFamily="34" charset="0"/>
              </a:rPr>
              <a:t>E117  </a:t>
            </a:r>
            <a:r>
              <a:rPr lang="es-PE" sz="1100" dirty="0" smtClean="0">
                <a:latin typeface="Franklin Gothic Medium Cond" pitchFamily="34" charset="0"/>
              </a:rPr>
              <a:t>	Diabetes  </a:t>
            </a:r>
            <a:r>
              <a:rPr lang="es-PE" sz="1100" dirty="0">
                <a:latin typeface="Franklin Gothic Medium Cond" pitchFamily="34" charset="0"/>
              </a:rPr>
              <a:t>Mellitus  tipo  2, </a:t>
            </a:r>
            <a:r>
              <a:rPr lang="es-PE" sz="1100" dirty="0" smtClean="0">
                <a:latin typeface="Franklin Gothic Medium Cond" pitchFamily="34" charset="0"/>
              </a:rPr>
              <a:t>con  </a:t>
            </a:r>
            <a:r>
              <a:rPr lang="es-PE" sz="1100" dirty="0">
                <a:latin typeface="Franklin Gothic Medium Cond" pitchFamily="34" charset="0"/>
              </a:rPr>
              <a:t>Complicaciones </a:t>
            </a:r>
            <a:r>
              <a:rPr lang="es-PE" sz="1100" dirty="0" smtClean="0">
                <a:latin typeface="Franklin Gothic Medium Cond" pitchFamily="34" charset="0"/>
              </a:rPr>
              <a:t>	Múltiples</a:t>
            </a:r>
            <a:endParaRPr lang="es-PE" sz="1100" dirty="0">
              <a:latin typeface="Franklin Gothic Medium Cond" pitchFamily="34" charset="0"/>
            </a:endParaRPr>
          </a:p>
          <a:p>
            <a:pPr marL="0" indent="0" defTabSz="531813">
              <a:spcBef>
                <a:spcPts val="0"/>
              </a:spcBef>
              <a:buNone/>
            </a:pPr>
            <a:r>
              <a:rPr lang="es-PE" sz="1100" dirty="0">
                <a:latin typeface="Franklin Gothic Medium Cond" pitchFamily="34" charset="0"/>
              </a:rPr>
              <a:t>E118   </a:t>
            </a:r>
            <a:r>
              <a:rPr lang="es-PE" sz="1100" dirty="0" smtClean="0">
                <a:latin typeface="Franklin Gothic Medium Cond" pitchFamily="34" charset="0"/>
              </a:rPr>
              <a:t>	Diabetes </a:t>
            </a:r>
            <a:r>
              <a:rPr lang="es-PE" sz="1100" dirty="0">
                <a:latin typeface="Franklin Gothic Medium Cond" pitchFamily="34" charset="0"/>
              </a:rPr>
              <a:t>Mellitus tipo 2, con </a:t>
            </a:r>
            <a:r>
              <a:rPr lang="es-PE" sz="1100" dirty="0" smtClean="0">
                <a:latin typeface="Franklin Gothic Medium Cond" pitchFamily="34" charset="0"/>
              </a:rPr>
              <a:t>complicaciones </a:t>
            </a:r>
            <a:r>
              <a:rPr lang="es-PE" sz="1100" dirty="0">
                <a:latin typeface="Franklin Gothic Medium Cond" pitchFamily="34" charset="0"/>
              </a:rPr>
              <a:t>no </a:t>
            </a:r>
            <a:r>
              <a:rPr lang="es-PE" sz="1100" dirty="0" smtClean="0">
                <a:latin typeface="Franklin Gothic Medium Cond" pitchFamily="34" charset="0"/>
              </a:rPr>
              <a:t>	especificadas</a:t>
            </a:r>
            <a:endParaRPr lang="es-PE" sz="1100" dirty="0">
              <a:latin typeface="Franklin Gothic Medium Cond" pitchFamily="34" charset="0"/>
            </a:endParaRPr>
          </a:p>
          <a:p>
            <a:pPr marL="0" indent="0" defTabSz="531813">
              <a:spcBef>
                <a:spcPts val="0"/>
              </a:spcBef>
              <a:buNone/>
            </a:pPr>
            <a:r>
              <a:rPr lang="es-PE" sz="1100" dirty="0">
                <a:latin typeface="Franklin Gothic Medium Cond" pitchFamily="34" charset="0"/>
              </a:rPr>
              <a:t>E119   </a:t>
            </a:r>
            <a:r>
              <a:rPr lang="es-PE" sz="1100" dirty="0" smtClean="0">
                <a:latin typeface="Franklin Gothic Medium Cond" pitchFamily="34" charset="0"/>
              </a:rPr>
              <a:t>	Diabetes </a:t>
            </a:r>
            <a:r>
              <a:rPr lang="es-PE" sz="1100" dirty="0">
                <a:latin typeface="Franklin Gothic Medium Cond" pitchFamily="34" charset="0"/>
              </a:rPr>
              <a:t>Mellitus tipo 2, </a:t>
            </a:r>
            <a:r>
              <a:rPr lang="es-PE" sz="1100" dirty="0" smtClean="0">
                <a:latin typeface="Franklin Gothic Medium Cond" pitchFamily="34" charset="0"/>
              </a:rPr>
              <a:t>sin complicaciones</a:t>
            </a:r>
            <a:endParaRPr lang="es-PE" sz="1100" dirty="0">
              <a:latin typeface="Franklin Gothic Medium Cond" pitchFamily="34" charset="0"/>
            </a:endParaRPr>
          </a:p>
          <a:p>
            <a:pPr marL="0" indent="0" defTabSz="531813">
              <a:spcBef>
                <a:spcPts val="0"/>
              </a:spcBef>
              <a:buNone/>
            </a:pPr>
            <a:r>
              <a:rPr lang="es-PE" sz="1100" dirty="0">
                <a:latin typeface="Franklin Gothic Medium Cond" pitchFamily="34" charset="0"/>
              </a:rPr>
              <a:t>E160 </a:t>
            </a:r>
            <a:r>
              <a:rPr lang="es-PE" sz="1100" dirty="0" smtClean="0">
                <a:latin typeface="Franklin Gothic Medium Cond" pitchFamily="34" charset="0"/>
              </a:rPr>
              <a:t>	Hipoglicemia </a:t>
            </a:r>
            <a:r>
              <a:rPr lang="es-PE" sz="1100" dirty="0">
                <a:latin typeface="Franklin Gothic Medium Cond" pitchFamily="34" charset="0"/>
              </a:rPr>
              <a:t>Inducida por </a:t>
            </a:r>
            <a:r>
              <a:rPr lang="es-PE" sz="1100" dirty="0" smtClean="0">
                <a:latin typeface="Franklin Gothic Medium Cond" pitchFamily="34" charset="0"/>
              </a:rPr>
              <a:t>fármacos sin </a:t>
            </a:r>
            <a:r>
              <a:rPr lang="es-PE" sz="1100" dirty="0">
                <a:latin typeface="Franklin Gothic Medium Cond" pitchFamily="34" charset="0"/>
              </a:rPr>
              <a:t>coma</a:t>
            </a:r>
          </a:p>
          <a:p>
            <a:pPr marL="0" indent="0" defTabSz="531813">
              <a:spcBef>
                <a:spcPts val="0"/>
              </a:spcBef>
              <a:buNone/>
            </a:pPr>
            <a:r>
              <a:rPr lang="es-PE" sz="1100" dirty="0">
                <a:latin typeface="Franklin Gothic Medium Cond" pitchFamily="34" charset="0"/>
              </a:rPr>
              <a:t>E162  </a:t>
            </a:r>
            <a:r>
              <a:rPr lang="es-PE" sz="1100" dirty="0" smtClean="0">
                <a:latin typeface="Franklin Gothic Medium Cond" pitchFamily="34" charset="0"/>
              </a:rPr>
              <a:t>	Hipoglicemia</a:t>
            </a:r>
            <a:r>
              <a:rPr lang="es-PE" sz="1100" dirty="0">
                <a:latin typeface="Franklin Gothic Medium Cond" pitchFamily="34" charset="0"/>
              </a:rPr>
              <a:t>, no especificada</a:t>
            </a:r>
          </a:p>
          <a:p>
            <a:pPr marL="0" indent="0" defTabSz="531813">
              <a:spcBef>
                <a:spcPts val="0"/>
              </a:spcBef>
              <a:buNone/>
            </a:pPr>
            <a:r>
              <a:rPr lang="es-PE" sz="1100" dirty="0">
                <a:latin typeface="Franklin Gothic Medium Cond" pitchFamily="34" charset="0"/>
              </a:rPr>
              <a:t>E65  </a:t>
            </a:r>
            <a:r>
              <a:rPr lang="es-PE" sz="1100" dirty="0" smtClean="0">
                <a:latin typeface="Franklin Gothic Medium Cond" pitchFamily="34" charset="0"/>
              </a:rPr>
              <a:t>	Adiposidad </a:t>
            </a:r>
            <a:r>
              <a:rPr lang="es-PE" sz="1100" dirty="0">
                <a:latin typeface="Franklin Gothic Medium Cond" pitchFamily="34" charset="0"/>
              </a:rPr>
              <a:t>localizada</a:t>
            </a:r>
          </a:p>
          <a:p>
            <a:pPr marL="0" indent="0" defTabSz="531813">
              <a:spcBef>
                <a:spcPts val="0"/>
              </a:spcBef>
              <a:buNone/>
            </a:pPr>
            <a:r>
              <a:rPr lang="es-PE" sz="1100" dirty="0">
                <a:latin typeface="Franklin Gothic Medium Cond" pitchFamily="34" charset="0"/>
              </a:rPr>
              <a:t>E669   </a:t>
            </a:r>
            <a:r>
              <a:rPr lang="es-PE" sz="1100" dirty="0" smtClean="0">
                <a:latin typeface="Franklin Gothic Medium Cond" pitchFamily="34" charset="0"/>
              </a:rPr>
              <a:t>	Obesidad</a:t>
            </a:r>
            <a:endParaRPr lang="es-PE" sz="1100" dirty="0">
              <a:latin typeface="Franklin Gothic Medium Cond" pitchFamily="34" charset="0"/>
            </a:endParaRPr>
          </a:p>
          <a:p>
            <a:pPr marL="0" indent="0" defTabSz="531813">
              <a:spcBef>
                <a:spcPts val="0"/>
              </a:spcBef>
              <a:buNone/>
            </a:pPr>
            <a:r>
              <a:rPr lang="es-PE" sz="1100" dirty="0">
                <a:latin typeface="Franklin Gothic Medium Cond" pitchFamily="34" charset="0"/>
              </a:rPr>
              <a:t>E6691  </a:t>
            </a:r>
            <a:r>
              <a:rPr lang="es-PE" sz="1100" dirty="0" smtClean="0">
                <a:latin typeface="Franklin Gothic Medium Cond" pitchFamily="34" charset="0"/>
              </a:rPr>
              <a:t>	Obesidad </a:t>
            </a:r>
            <a:r>
              <a:rPr lang="es-PE" sz="1100" dirty="0">
                <a:latin typeface="Franklin Gothic Medium Cond" pitchFamily="34" charset="0"/>
              </a:rPr>
              <a:t>I</a:t>
            </a:r>
          </a:p>
          <a:p>
            <a:pPr marL="0" indent="0" defTabSz="531813">
              <a:spcBef>
                <a:spcPts val="0"/>
              </a:spcBef>
              <a:buNone/>
            </a:pPr>
            <a:r>
              <a:rPr lang="es-PE" sz="1100" dirty="0">
                <a:latin typeface="Franklin Gothic Medium Cond" pitchFamily="34" charset="0"/>
              </a:rPr>
              <a:t>E6692  </a:t>
            </a:r>
            <a:r>
              <a:rPr lang="es-PE" sz="1100" dirty="0" smtClean="0">
                <a:latin typeface="Franklin Gothic Medium Cond" pitchFamily="34" charset="0"/>
              </a:rPr>
              <a:t>	Obesidad </a:t>
            </a:r>
            <a:r>
              <a:rPr lang="es-PE" sz="1100" dirty="0">
                <a:latin typeface="Franklin Gothic Medium Cond" pitchFamily="34" charset="0"/>
              </a:rPr>
              <a:t>II</a:t>
            </a:r>
          </a:p>
          <a:p>
            <a:pPr marL="0" indent="0" defTabSz="531813">
              <a:spcBef>
                <a:spcPts val="0"/>
              </a:spcBef>
              <a:buNone/>
            </a:pPr>
            <a:r>
              <a:rPr lang="es-PE" sz="1100" dirty="0">
                <a:latin typeface="Franklin Gothic Medium Cond" pitchFamily="34" charset="0"/>
              </a:rPr>
              <a:t>E6693  </a:t>
            </a:r>
            <a:r>
              <a:rPr lang="es-PE" sz="1100" dirty="0" smtClean="0">
                <a:latin typeface="Franklin Gothic Medium Cond" pitchFamily="34" charset="0"/>
              </a:rPr>
              <a:t>	Obesidad </a:t>
            </a:r>
            <a:r>
              <a:rPr lang="es-PE" sz="1100" dirty="0">
                <a:latin typeface="Franklin Gothic Medium Cond" pitchFamily="34" charset="0"/>
              </a:rPr>
              <a:t>III</a:t>
            </a:r>
          </a:p>
          <a:p>
            <a:pPr marL="0" indent="0" defTabSz="531813">
              <a:spcBef>
                <a:spcPts val="0"/>
              </a:spcBef>
              <a:buNone/>
            </a:pPr>
            <a:r>
              <a:rPr lang="es-PE" sz="1100" dirty="0">
                <a:latin typeface="Franklin Gothic Medium Cond" pitchFamily="34" charset="0"/>
              </a:rPr>
              <a:t>E6690  </a:t>
            </a:r>
            <a:r>
              <a:rPr lang="es-PE" sz="1100" dirty="0" smtClean="0">
                <a:latin typeface="Franklin Gothic Medium Cond" pitchFamily="34" charset="0"/>
              </a:rPr>
              <a:t>	Sobrepeso</a:t>
            </a:r>
            <a:endParaRPr lang="es-PE" sz="1100" dirty="0">
              <a:latin typeface="Franklin Gothic Medium Cond" pitchFamily="34" charset="0"/>
            </a:endParaRPr>
          </a:p>
          <a:p>
            <a:pPr marL="0" indent="0" defTabSz="531813">
              <a:spcBef>
                <a:spcPts val="0"/>
              </a:spcBef>
              <a:buNone/>
            </a:pPr>
            <a:r>
              <a:rPr lang="es-PE" sz="1100" dirty="0">
                <a:latin typeface="Franklin Gothic Medium Cond" pitchFamily="34" charset="0"/>
              </a:rPr>
              <a:t>E782  </a:t>
            </a:r>
            <a:r>
              <a:rPr lang="es-PE" sz="1100" dirty="0" smtClean="0">
                <a:latin typeface="Franklin Gothic Medium Cond" pitchFamily="34" charset="0"/>
              </a:rPr>
              <a:t>	Hiperlipidemia </a:t>
            </a:r>
            <a:r>
              <a:rPr lang="es-PE" sz="1100" dirty="0">
                <a:latin typeface="Franklin Gothic Medium Cond" pitchFamily="34" charset="0"/>
              </a:rPr>
              <a:t>Mixta</a:t>
            </a:r>
          </a:p>
          <a:p>
            <a:pPr marL="0" indent="0" defTabSz="531813">
              <a:spcBef>
                <a:spcPts val="0"/>
              </a:spcBef>
              <a:buNone/>
            </a:pPr>
            <a:r>
              <a:rPr lang="es-PE" sz="1100" dirty="0">
                <a:latin typeface="Franklin Gothic Medium Cond" pitchFamily="34" charset="0"/>
              </a:rPr>
              <a:t>E785   </a:t>
            </a:r>
            <a:r>
              <a:rPr lang="es-PE" sz="1100" dirty="0" smtClean="0">
                <a:latin typeface="Franklin Gothic Medium Cond" pitchFamily="34" charset="0"/>
              </a:rPr>
              <a:t>	Hiperlipidemia </a:t>
            </a:r>
            <a:r>
              <a:rPr lang="es-PE" sz="1100" dirty="0">
                <a:latin typeface="Franklin Gothic Medium Cond" pitchFamily="34" charset="0"/>
              </a:rPr>
              <a:t>no especificada </a:t>
            </a:r>
            <a:r>
              <a:rPr lang="es-PE" sz="1100" dirty="0" smtClean="0">
                <a:latin typeface="Franklin Gothic Medium Cond" pitchFamily="34" charset="0"/>
              </a:rPr>
              <a:t> (</a:t>
            </a:r>
            <a:r>
              <a:rPr lang="es-PE" sz="1100" dirty="0">
                <a:latin typeface="Franklin Gothic Medium Cond" pitchFamily="34" charset="0"/>
              </a:rPr>
              <a:t>Dislipidemia)</a:t>
            </a:r>
          </a:p>
          <a:p>
            <a:pPr marL="0" indent="0" defTabSz="531813">
              <a:spcBef>
                <a:spcPts val="0"/>
              </a:spcBef>
              <a:buNone/>
            </a:pPr>
            <a:r>
              <a:rPr lang="es-PE" sz="1100" dirty="0">
                <a:latin typeface="Franklin Gothic Medium Cond" pitchFamily="34" charset="0"/>
              </a:rPr>
              <a:t>G632     </a:t>
            </a:r>
            <a:r>
              <a:rPr lang="es-PE" sz="1100" dirty="0" smtClean="0">
                <a:latin typeface="Franklin Gothic Medium Cond" pitchFamily="34" charset="0"/>
              </a:rPr>
              <a:t>	Polineuropatia diabética </a:t>
            </a:r>
            <a:endParaRPr lang="es-PE" sz="1100" dirty="0">
              <a:latin typeface="Franklin Gothic Medium Cond" pitchFamily="34" charset="0"/>
            </a:endParaRPr>
          </a:p>
          <a:p>
            <a:pPr marL="0" indent="0" defTabSz="531813">
              <a:spcBef>
                <a:spcPts val="0"/>
              </a:spcBef>
              <a:buNone/>
            </a:pPr>
            <a:r>
              <a:rPr lang="es-PE" sz="1100" dirty="0">
                <a:latin typeface="Franklin Gothic Medium Cond" pitchFamily="34" charset="0"/>
              </a:rPr>
              <a:t>H360     </a:t>
            </a:r>
            <a:r>
              <a:rPr lang="es-PE" sz="1100" dirty="0" smtClean="0">
                <a:latin typeface="Franklin Gothic Medium Cond" pitchFamily="34" charset="0"/>
              </a:rPr>
              <a:t>	Retinopatía </a:t>
            </a:r>
            <a:r>
              <a:rPr lang="es-PE" sz="1100" dirty="0">
                <a:latin typeface="Franklin Gothic Medium Cond" pitchFamily="34" charset="0"/>
              </a:rPr>
              <a:t>diabética </a:t>
            </a:r>
          </a:p>
          <a:p>
            <a:pPr marL="0" indent="0" defTabSz="531813">
              <a:spcBef>
                <a:spcPts val="0"/>
              </a:spcBef>
              <a:buNone/>
            </a:pPr>
            <a:r>
              <a:rPr lang="es-PE" sz="1100" dirty="0">
                <a:latin typeface="Franklin Gothic Medium Cond" pitchFamily="34" charset="0"/>
              </a:rPr>
              <a:t>H420     </a:t>
            </a:r>
            <a:r>
              <a:rPr lang="es-PE" sz="1100" dirty="0" smtClean="0">
                <a:latin typeface="Franklin Gothic Medium Cond" pitchFamily="34" charset="0"/>
              </a:rPr>
              <a:t>	Glaucoma </a:t>
            </a:r>
            <a:r>
              <a:rPr lang="es-PE" sz="1100" dirty="0">
                <a:latin typeface="Franklin Gothic Medium Cond" pitchFamily="34" charset="0"/>
              </a:rPr>
              <a:t>en enfermedades </a:t>
            </a:r>
            <a:r>
              <a:rPr lang="es-PE" sz="1100" dirty="0" smtClean="0">
                <a:latin typeface="Franklin Gothic Medium Cond" pitchFamily="34" charset="0"/>
              </a:rPr>
              <a:t>endocrinas </a:t>
            </a:r>
            <a:endParaRPr lang="es-PE" sz="1100" dirty="0">
              <a:latin typeface="Franklin Gothic Medium Cond" pitchFamily="34" charset="0"/>
            </a:endParaRPr>
          </a:p>
          <a:p>
            <a:pPr marL="0" indent="0" defTabSz="531813">
              <a:spcBef>
                <a:spcPts val="0"/>
              </a:spcBef>
              <a:buNone/>
            </a:pPr>
            <a:r>
              <a:rPr lang="es-PE" sz="1100" dirty="0" smtClean="0">
                <a:latin typeface="Franklin Gothic Medium Cond" pitchFamily="34" charset="0"/>
              </a:rPr>
              <a:t>I10	Hipertensión </a:t>
            </a:r>
            <a:r>
              <a:rPr lang="es-PE" sz="1100" dirty="0">
                <a:latin typeface="Franklin Gothic Medium Cond" pitchFamily="34" charset="0"/>
              </a:rPr>
              <a:t>Esencial (Primaria)</a:t>
            </a:r>
          </a:p>
          <a:p>
            <a:pPr marL="0" indent="0" defTabSz="531813">
              <a:spcBef>
                <a:spcPts val="0"/>
              </a:spcBef>
              <a:buNone/>
            </a:pPr>
            <a:r>
              <a:rPr lang="es-PE" sz="1100" dirty="0">
                <a:latin typeface="Franklin Gothic Medium Cond" pitchFamily="34" charset="0"/>
              </a:rPr>
              <a:t>I110 </a:t>
            </a:r>
            <a:r>
              <a:rPr lang="es-PE" sz="1100" dirty="0" smtClean="0">
                <a:latin typeface="Franklin Gothic Medium Cond" pitchFamily="34" charset="0"/>
              </a:rPr>
              <a:t>	Enfermedad </a:t>
            </a:r>
            <a:r>
              <a:rPr lang="es-PE" sz="1100" dirty="0">
                <a:latin typeface="Franklin Gothic Medium Cond" pitchFamily="34" charset="0"/>
              </a:rPr>
              <a:t>Cardíaca </a:t>
            </a:r>
            <a:r>
              <a:rPr lang="es-PE" sz="1100" dirty="0" smtClean="0">
                <a:latin typeface="Franklin Gothic Medium Cond" pitchFamily="34" charset="0"/>
              </a:rPr>
              <a:t>Hipertensiva con </a:t>
            </a:r>
            <a:r>
              <a:rPr lang="es-PE" sz="1100" dirty="0">
                <a:latin typeface="Franklin Gothic Medium Cond" pitchFamily="34" charset="0"/>
              </a:rPr>
              <a:t>Insuficiencia </a:t>
            </a:r>
            <a:r>
              <a:rPr lang="es-PE" sz="1100" dirty="0" smtClean="0">
                <a:latin typeface="Franklin Gothic Medium Cond" pitchFamily="34" charset="0"/>
              </a:rPr>
              <a:t>	Cardíaca(Congestiva</a:t>
            </a:r>
            <a:r>
              <a:rPr lang="es-PE" sz="1100" dirty="0">
                <a:latin typeface="Franklin Gothic Medium Cond" pitchFamily="34" charset="0"/>
              </a:rPr>
              <a:t>)</a:t>
            </a:r>
          </a:p>
          <a:p>
            <a:pPr marL="0" indent="0" defTabSz="531813">
              <a:spcBef>
                <a:spcPts val="0"/>
              </a:spcBef>
              <a:buNone/>
            </a:pPr>
            <a:r>
              <a:rPr lang="es-PE" sz="1100" dirty="0">
                <a:latin typeface="Franklin Gothic Medium Cond" pitchFamily="34" charset="0"/>
              </a:rPr>
              <a:t>I119 </a:t>
            </a:r>
            <a:r>
              <a:rPr lang="es-PE" sz="1100" dirty="0" smtClean="0">
                <a:latin typeface="Franklin Gothic Medium Cond" pitchFamily="34" charset="0"/>
              </a:rPr>
              <a:t>	Enfermedad Cardíaca Hipertensiva  </a:t>
            </a:r>
            <a:r>
              <a:rPr lang="es-PE" sz="1100" dirty="0">
                <a:latin typeface="Franklin Gothic Medium Cond" pitchFamily="34" charset="0"/>
              </a:rPr>
              <a:t>sin Insuficiencia</a:t>
            </a:r>
          </a:p>
          <a:p>
            <a:pPr marL="0" indent="0" defTabSz="531813">
              <a:spcBef>
                <a:spcPts val="0"/>
              </a:spcBef>
              <a:buNone/>
            </a:pPr>
            <a:r>
              <a:rPr lang="es-PE" sz="1100" dirty="0" smtClean="0">
                <a:latin typeface="Franklin Gothic Medium Cond" pitchFamily="34" charset="0"/>
              </a:rPr>
              <a:t>	Cardíaca </a:t>
            </a:r>
            <a:r>
              <a:rPr lang="es-PE" sz="1100" dirty="0">
                <a:latin typeface="Franklin Gothic Medium Cond" pitchFamily="34" charset="0"/>
              </a:rPr>
              <a:t>(Congestiva)</a:t>
            </a:r>
          </a:p>
          <a:p>
            <a:pPr marL="0" indent="0" defTabSz="531813">
              <a:spcBef>
                <a:spcPts val="0"/>
              </a:spcBef>
              <a:buNone/>
            </a:pPr>
            <a:r>
              <a:rPr lang="es-PE" sz="1100" dirty="0">
                <a:latin typeface="Franklin Gothic Medium Cond" pitchFamily="34" charset="0"/>
              </a:rPr>
              <a:t>I499 </a:t>
            </a:r>
            <a:r>
              <a:rPr lang="es-PE" sz="1100" dirty="0" smtClean="0">
                <a:latin typeface="Franklin Gothic Medium Cond" pitchFamily="34" charset="0"/>
              </a:rPr>
              <a:t>	Arritmia </a:t>
            </a:r>
            <a:r>
              <a:rPr lang="es-PE" sz="1100" dirty="0">
                <a:latin typeface="Franklin Gothic Medium Cond" pitchFamily="34" charset="0"/>
              </a:rPr>
              <a:t>Cardíaca, no Especificada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15218" y="600997"/>
            <a:ext cx="3886200" cy="5800299"/>
          </a:xfrm>
        </p:spPr>
        <p:txBody>
          <a:bodyPr>
            <a:noAutofit/>
          </a:bodyPr>
          <a:lstStyle/>
          <a:p>
            <a:pPr marL="0" indent="0" defTabSz="531813">
              <a:lnSpc>
                <a:spcPct val="100000"/>
              </a:lnSpc>
              <a:spcBef>
                <a:spcPts val="0"/>
              </a:spcBef>
              <a:buNone/>
              <a:tabLst>
                <a:tab pos="627063" algn="l"/>
              </a:tabLst>
            </a:pPr>
            <a:r>
              <a:rPr lang="es-PE" sz="1100" dirty="0">
                <a:solidFill>
                  <a:srgbClr val="C00000"/>
                </a:solidFill>
                <a:latin typeface="Franklin Gothic Medium Cond" pitchFamily="34" charset="0"/>
              </a:rPr>
              <a:t>Código   </a:t>
            </a:r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       Diagnóstico </a:t>
            </a:r>
            <a:r>
              <a:rPr lang="es-PE" sz="1100" dirty="0">
                <a:solidFill>
                  <a:srgbClr val="C00000"/>
                </a:solidFill>
                <a:latin typeface="Franklin Gothic Medium Cond" pitchFamily="34" charset="0"/>
              </a:rPr>
              <a:t>/ Actividad</a:t>
            </a:r>
          </a:p>
          <a:p>
            <a:pPr marL="0" indent="0" defTabSz="531813">
              <a:lnSpc>
                <a:spcPct val="100000"/>
              </a:lnSpc>
              <a:spcBef>
                <a:spcPts val="0"/>
              </a:spcBef>
              <a:buNone/>
              <a:tabLst>
                <a:tab pos="627063" algn="l"/>
              </a:tabLst>
            </a:pP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I209  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	Angina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de pecho, no especificada</a:t>
            </a:r>
          </a:p>
          <a:p>
            <a:pPr marL="0" indent="0" defTabSz="531813">
              <a:lnSpc>
                <a:spcPct val="100000"/>
              </a:lnSpc>
              <a:spcBef>
                <a:spcPts val="0"/>
              </a:spcBef>
              <a:buNone/>
              <a:tabLst>
                <a:tab pos="627063" algn="l"/>
              </a:tabLst>
            </a:pP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I64    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	Accidente 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cerebrovascular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no especificado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como hemorragia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	o infarto </a:t>
            </a:r>
            <a:endParaRPr lang="es-PE" sz="1100" dirty="0">
              <a:solidFill>
                <a:srgbClr val="231F20"/>
              </a:solidFill>
              <a:latin typeface="Franklin Gothic Medium Cond" pitchFamily="34" charset="0"/>
            </a:endParaRPr>
          </a:p>
          <a:p>
            <a:pPr marL="0" indent="0" defTabSz="531813">
              <a:lnSpc>
                <a:spcPct val="100000"/>
              </a:lnSpc>
              <a:spcBef>
                <a:spcPts val="0"/>
              </a:spcBef>
              <a:buNone/>
              <a:tabLst>
                <a:tab pos="627063" algn="l"/>
              </a:tabLst>
            </a:pP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N181    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	Enfermedad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renal crónica etapa 1</a:t>
            </a:r>
          </a:p>
          <a:p>
            <a:pPr marL="0" indent="0" defTabSz="531813">
              <a:lnSpc>
                <a:spcPct val="100000"/>
              </a:lnSpc>
              <a:spcBef>
                <a:spcPts val="0"/>
              </a:spcBef>
              <a:buNone/>
              <a:tabLst>
                <a:tab pos="627063" algn="l"/>
              </a:tabLst>
            </a:pP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N182    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	Enfermedad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renal crónica etapa 2</a:t>
            </a:r>
          </a:p>
          <a:p>
            <a:pPr marL="0" indent="0" defTabSz="531813">
              <a:lnSpc>
                <a:spcPct val="100000"/>
              </a:lnSpc>
              <a:spcBef>
                <a:spcPts val="0"/>
              </a:spcBef>
              <a:buNone/>
              <a:tabLst>
                <a:tab pos="627063" algn="l"/>
              </a:tabLst>
            </a:pP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N183    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	Enfermedad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renal crónica etapa 3</a:t>
            </a:r>
          </a:p>
          <a:p>
            <a:pPr marL="0" indent="0" defTabSz="531813">
              <a:lnSpc>
                <a:spcPct val="100000"/>
              </a:lnSpc>
              <a:spcBef>
                <a:spcPts val="0"/>
              </a:spcBef>
              <a:buNone/>
              <a:tabLst>
                <a:tab pos="627063" algn="l"/>
              </a:tabLst>
            </a:pP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N184    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	Enfermedad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renal crónica etapa 4</a:t>
            </a:r>
          </a:p>
          <a:p>
            <a:pPr marL="0" indent="0" defTabSz="531813">
              <a:lnSpc>
                <a:spcPct val="100000"/>
              </a:lnSpc>
              <a:spcBef>
                <a:spcPts val="0"/>
              </a:spcBef>
              <a:buNone/>
              <a:tabLst>
                <a:tab pos="627063" algn="l"/>
              </a:tabLst>
            </a:pP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N185    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	Enfermedad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renal crónica etapa 5 </a:t>
            </a:r>
          </a:p>
          <a:p>
            <a:pPr marL="0" indent="0" defTabSz="531813">
              <a:lnSpc>
                <a:spcPct val="100000"/>
              </a:lnSpc>
              <a:spcBef>
                <a:spcPts val="0"/>
              </a:spcBef>
              <a:buNone/>
              <a:tabLst>
                <a:tab pos="627063" algn="l"/>
              </a:tabLst>
            </a:pP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R030 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	Lectura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elevada de la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presión  sanguínea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, sin diagnóstico de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627063" algn="l"/>
              </a:tabLst>
            </a:pP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	hipertensión </a:t>
            </a:r>
            <a:endParaRPr lang="es-PE" sz="1100" dirty="0">
              <a:solidFill>
                <a:srgbClr val="231F20"/>
              </a:solidFill>
              <a:latin typeface="Franklin Gothic Medium Cond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627063" algn="l"/>
              </a:tabLst>
            </a:pP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R730 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	Prueba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de tolerancia a la glucosa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anormal </a:t>
            </a:r>
            <a:endParaRPr lang="es-PE" sz="1100" dirty="0">
              <a:solidFill>
                <a:srgbClr val="231F20"/>
              </a:solidFill>
              <a:latin typeface="Franklin Gothic Medium Cond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627063" algn="l"/>
              </a:tabLst>
            </a:pP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R739  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	Hiperglicemia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, no especificada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627063" algn="l"/>
              </a:tabLst>
            </a:pP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99199.22	Tamizaje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de la presión arterial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627063" algn="l"/>
              </a:tabLst>
            </a:pP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Z017        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	Examen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de laboratorio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627063" algn="l"/>
              </a:tabLst>
            </a:pP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Z019	Valoración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Clínica de Factores de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Riesgo</a:t>
            </a:r>
            <a:endParaRPr lang="es-PE" sz="1100" dirty="0">
              <a:solidFill>
                <a:srgbClr val="231F20"/>
              </a:solidFill>
              <a:latin typeface="Franklin Gothic Medium Cond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627063" algn="l"/>
              </a:tabLst>
            </a:pP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99199.23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	Estratificación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del riesgo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cardiovascular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global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627063" algn="l"/>
              </a:tabLst>
            </a:pP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Z720  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	Problemas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relacionados con el uso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de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tabaco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627063" algn="l"/>
                <a:tab pos="804863" algn="l"/>
              </a:tabLst>
            </a:pP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Z721  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	Problemas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sociales relacionados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con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el uso de alcohol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627063" algn="l"/>
                <a:tab pos="804863" algn="l"/>
              </a:tabLst>
            </a:pP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Z723  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	Problemas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relacionados con la falta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 de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ejercicio físico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627063" algn="l"/>
                <a:tab pos="804863" algn="l"/>
              </a:tabLst>
            </a:pP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Z724 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	Problemas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relacionados con la dieta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inadecuada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y hábitos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	alimenticios </a:t>
            </a:r>
            <a:endParaRPr lang="es-PE" sz="1100" dirty="0">
              <a:solidFill>
                <a:srgbClr val="231F20"/>
              </a:solidFill>
              <a:latin typeface="Franklin Gothic Medium Cond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627063" algn="l"/>
                <a:tab pos="804863" algn="l"/>
              </a:tabLst>
            </a:pP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Z833  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	Antecedente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familiares de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diabetes mellitus</a:t>
            </a:r>
            <a:endParaRPr lang="es-PE" sz="1100" dirty="0">
              <a:solidFill>
                <a:srgbClr val="231F20"/>
              </a:solidFill>
              <a:latin typeface="Franklin Gothic Medium Cond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627063" algn="l"/>
                <a:tab pos="804863" algn="l"/>
              </a:tabLst>
            </a:pP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Z834 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	Antecedentes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familiares de otras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enfermedades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endocrinas,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627063" algn="l"/>
                <a:tab pos="804863" algn="l"/>
              </a:tabLst>
            </a:pP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	nutricionales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y metabólicas.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627063" algn="l"/>
                <a:tab pos="804863" algn="l"/>
              </a:tabLst>
            </a:pP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93000 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	Electrocardiograma</a:t>
            </a:r>
            <a:endParaRPr lang="es-PE" sz="1100" dirty="0">
              <a:solidFill>
                <a:srgbClr val="231F20"/>
              </a:solidFill>
              <a:latin typeface="Franklin Gothic Medium Cond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627063" algn="l"/>
                <a:tab pos="804863" algn="l"/>
              </a:tabLst>
            </a:pP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99401.13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	Consejería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estilos de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vida saludable</a:t>
            </a:r>
            <a:endParaRPr lang="es-PE" sz="1100" dirty="0">
              <a:solidFill>
                <a:srgbClr val="231F20"/>
              </a:solidFill>
              <a:latin typeface="Franklin Gothic Medium Cond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627063" algn="l"/>
                <a:tab pos="804863" algn="l"/>
              </a:tabLst>
            </a:pP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C0009  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	Sesión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educativa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627063" algn="l"/>
                <a:tab pos="804863" algn="l"/>
              </a:tabLst>
            </a:pP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C0010 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	Sesión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demostrativa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627063" algn="l"/>
                <a:tab pos="804863" algn="l"/>
              </a:tabLst>
            </a:pP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C0012 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	Sesión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de ayuda mutua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627063" algn="l"/>
                <a:tab pos="804863" algn="l"/>
              </a:tabLst>
            </a:pP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99499.09 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	Tele orientación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síncrona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627063" algn="l"/>
                <a:tab pos="804863" algn="l"/>
              </a:tabLst>
            </a:pP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99499.10 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	Tele monitoreo</a:t>
            </a:r>
            <a:endParaRPr lang="es-PE" sz="1100" dirty="0">
              <a:solidFill>
                <a:srgbClr val="231F20"/>
              </a:solidFill>
              <a:latin typeface="Franklin Gothic Medium Cond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627063" algn="l"/>
                <a:tab pos="804863" algn="l"/>
              </a:tabLst>
            </a:pP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83036  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	Dosaje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de Hemoglobina; glucosilada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(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A1C)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627063" algn="l"/>
                <a:tab pos="804863" algn="l"/>
              </a:tabLst>
            </a:pP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82947  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	Dosaje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de glucosa </a:t>
            </a:r>
            <a:endParaRPr lang="es-PE" sz="1100" dirty="0">
              <a:latin typeface="Franklin Gothic Medium Cond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671868" y="229144"/>
            <a:ext cx="7886700" cy="371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s-PE" sz="1200" dirty="0" smtClean="0">
                <a:solidFill>
                  <a:srgbClr val="C00000"/>
                </a:solidFill>
                <a:latin typeface="Franklin Gothic Medium Cond" pitchFamily="34" charset="0"/>
              </a:rPr>
              <a:t>COMPONENTE DE PREVENCIÓN Y CONTROL DE DAÑOS NO TRANSMISIBLES</a:t>
            </a:r>
            <a:br>
              <a:rPr lang="es-PE" sz="1200" dirty="0" smtClean="0">
                <a:solidFill>
                  <a:srgbClr val="C00000"/>
                </a:solidFill>
                <a:latin typeface="Franklin Gothic Medium Cond" pitchFamily="34" charset="0"/>
              </a:rPr>
            </a:br>
            <a:r>
              <a:rPr lang="es-PE" sz="1200" dirty="0" smtClean="0">
                <a:solidFill>
                  <a:srgbClr val="C00000"/>
                </a:solidFill>
                <a:latin typeface="Franklin Gothic Medium Cond" pitchFamily="34" charset="0"/>
              </a:rPr>
              <a:t>Actividades más frecuentes</a:t>
            </a:r>
            <a:endParaRPr lang="es-PE" sz="1200" dirty="0">
              <a:solidFill>
                <a:srgbClr val="C00000"/>
              </a:solidFill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16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61664" y="362916"/>
            <a:ext cx="8331959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URGENCIA HIPERTENSIVA CON DIAGNÓSTICO PREVIO DE HIPERTENSIÓN </a:t>
            </a:r>
          </a:p>
          <a:p>
            <a:r>
              <a:rPr lang="es-PE" sz="1100" dirty="0" smtClean="0">
                <a:latin typeface="Franklin Gothic Medium Cond" pitchFamily="34" charset="0"/>
              </a:rPr>
              <a:t>En </a:t>
            </a:r>
            <a:r>
              <a:rPr lang="es-PE" sz="1100" dirty="0">
                <a:latin typeface="Franklin Gothic Medium Cond" pitchFamily="34" charset="0"/>
              </a:rPr>
              <a:t>el ítem: Diagnóstico motivo de consulta y/o actividad de salud:</a:t>
            </a:r>
          </a:p>
          <a:p>
            <a:r>
              <a:rPr lang="es-PE" sz="1100" dirty="0">
                <a:latin typeface="Franklin Gothic Medium Cond" pitchFamily="34" charset="0"/>
              </a:rPr>
              <a:t>• En el 1º casillero registrar Hipertensión arterial </a:t>
            </a:r>
          </a:p>
          <a:p>
            <a:r>
              <a:rPr lang="es-PE" sz="1100" dirty="0">
                <a:latin typeface="Franklin Gothic Medium Cond" pitchFamily="34" charset="0"/>
              </a:rPr>
              <a:t>Para el ítem: Tipo de diagnóstico anote:</a:t>
            </a:r>
          </a:p>
          <a:p>
            <a:r>
              <a:rPr lang="es-PE" sz="1100" dirty="0">
                <a:latin typeface="Franklin Gothic Medium Cond" pitchFamily="34" charset="0"/>
              </a:rPr>
              <a:t>• En el 1º casillero marque “R” de repetido.</a:t>
            </a:r>
          </a:p>
          <a:p>
            <a:r>
              <a:rPr lang="es-PE" sz="1100" dirty="0">
                <a:latin typeface="Franklin Gothic Medium Cond" pitchFamily="34" charset="0"/>
              </a:rPr>
              <a:t>En el </a:t>
            </a:r>
            <a:r>
              <a:rPr lang="es-PE" sz="1100" dirty="0" smtClean="0">
                <a:latin typeface="Franklin Gothic Medium Cond" pitchFamily="34" charset="0"/>
              </a:rPr>
              <a:t>ítem </a:t>
            </a:r>
            <a:r>
              <a:rPr lang="es-PE" sz="1100" dirty="0">
                <a:latin typeface="Franklin Gothic Medium Cond" pitchFamily="34" charset="0"/>
              </a:rPr>
              <a:t>Lab:</a:t>
            </a:r>
          </a:p>
          <a:p>
            <a:r>
              <a:rPr lang="es-PE" sz="1100" dirty="0">
                <a:latin typeface="Franklin Gothic Medium Cond" pitchFamily="34" charset="0"/>
              </a:rPr>
              <a:t>• En el 1º casillero registrar “URG”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61663" y="2718356"/>
            <a:ext cx="739026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>
                <a:solidFill>
                  <a:srgbClr val="0000CC"/>
                </a:solidFill>
                <a:latin typeface="Franklin Gothic Medium Cond" pitchFamily="34" charset="0"/>
              </a:rPr>
              <a:t>La urgencia hipertensiva con o sin diagnóstico previo no requiere referencia a otro </a:t>
            </a:r>
            <a:r>
              <a:rPr lang="es-PE" sz="1100" dirty="0" smtClean="0">
                <a:solidFill>
                  <a:srgbClr val="0000CC"/>
                </a:solidFill>
                <a:latin typeface="Franklin Gothic Medium Cond" pitchFamily="34" charset="0"/>
              </a:rPr>
              <a:t>establecimiento de </a:t>
            </a:r>
            <a:r>
              <a:rPr lang="es-PE" sz="1100" dirty="0">
                <a:solidFill>
                  <a:srgbClr val="0000CC"/>
                </a:solidFill>
                <a:latin typeface="Franklin Gothic Medium Cond" pitchFamily="34" charset="0"/>
              </a:rPr>
              <a:t>salud.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82135" y="2979966"/>
            <a:ext cx="831148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EMERGENCIA HIPERTENSIVA SIN DIAGNÓSTICO PREVIO DE HIPERTENSIÓN </a:t>
            </a:r>
          </a:p>
          <a:p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En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el ítem: Diagnóstico motivo de consulta y/o actividad de salud: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registrar Lectura elevada de la presión sanguínea.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Para el ítem Tipo de diagnóstico: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registrar “D” de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definitivo.</a:t>
            </a:r>
            <a:endParaRPr lang="es-PE" sz="1100" dirty="0">
              <a:solidFill>
                <a:srgbClr val="231F20"/>
              </a:solidFill>
              <a:latin typeface="Franklin Gothic Medium Cond" pitchFamily="34" charset="0"/>
            </a:endParaRP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ítem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Lab: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registrar “EMG”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siguiente casillero registrar “RF” si el paciente requiere Referencia a otro establecimiento de salud.</a:t>
            </a:r>
            <a:endParaRPr lang="es-PE" sz="1100" dirty="0">
              <a:latin typeface="Franklin Gothic Medium Cond" pitchFamily="34" charset="0"/>
            </a:endParaRPr>
          </a:p>
        </p:txBody>
      </p:sp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63" y="1624581"/>
            <a:ext cx="8413848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4" y="4451096"/>
            <a:ext cx="8393377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9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16256" y="399029"/>
            <a:ext cx="8291015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EMERGENCIA HIPERTENSIVA CON DIAGNÓSTICO PREVIO DE HIPERTENSIÓN</a:t>
            </a:r>
          </a:p>
          <a:p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En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el ítem: Diagnóstico motivo de consulta y/o actividad de salud: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registrar Hipertensión arterial 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Para el ítem: Tipo de diagnóstico anote: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registrar “R” de repetido.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ítem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Lab: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registrar “EMG” de emergencia.</a:t>
            </a:r>
            <a:endParaRPr lang="es-PE" sz="1100" dirty="0">
              <a:latin typeface="Franklin Gothic Medium Cond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36726" y="2944099"/>
            <a:ext cx="8420671" cy="3529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TRATAMIENTO Y CONTROL DE PERSONAS CON DISLIPIDEMIAS (5001602)</a:t>
            </a:r>
          </a:p>
          <a:p>
            <a:pPr algn="just"/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Definición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Operacional. - Intervención dirigida a personas con dislipidemia de dieciocho (18) años a más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que se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brinda en establecimientos de salud con población asignada de las categorías I-2, I-3, I-4 y II-1, y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cuentan con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profesional médico. 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La intervención incluye una consulta médica por lo menos cada 3 meses.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La intervención incluye una consulta médica por lo menos cada 3 meses, donde se realizarán los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siguientes procedimientos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: exámenes de laboratorio (incluye colesterol total, colesterol HDL, cálculo del LDL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y triglicéridos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) según corresponda: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Control de la presión arterial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Cálculo del IMC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Medición del Perímetro abdominal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Consejería nutricional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Consejería/prescripción de actividad física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Recomendaciones para la cesación del consumo de tabaco y alcohol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Si el establecimiento de salud contara con nutricionista, el paciente deberá ser atendido en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consulta nutricional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, de lo contrario el médico tratante o profesional de salud capacitado realizará la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consejería nutricional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. El médico emplea al menos 15 minutos.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Dislipidémico controlado, es la persona que alcanza los valores meta establecidos en la guía de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práctica clínica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.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Personal que ejecuta la actividad: médico, enfermera, nutricionista, técnico de enfermería y personal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de laboratorio.</a:t>
            </a:r>
          </a:p>
          <a:p>
            <a:pPr>
              <a:spcBef>
                <a:spcPts val="400"/>
              </a:spcBef>
            </a:pPr>
            <a:r>
              <a:rPr lang="pt-BR" sz="1100" dirty="0" smtClean="0">
                <a:solidFill>
                  <a:srgbClr val="C00000"/>
                </a:solidFill>
                <a:latin typeface="Franklin Gothic Medium Cond" pitchFamily="34" charset="0"/>
              </a:rPr>
              <a:t>REGISTRO DE PRIMERA CONSULTA MÉDICA</a:t>
            </a:r>
          </a:p>
          <a:p>
            <a:r>
              <a:rPr lang="es-PE" sz="1100" dirty="0" smtClean="0">
                <a:latin typeface="Franklin Gothic Medium Cond" pitchFamily="34" charset="0"/>
              </a:rPr>
              <a:t>En </a:t>
            </a:r>
            <a:r>
              <a:rPr lang="es-PE" sz="1100" dirty="0">
                <a:latin typeface="Franklin Gothic Medium Cond" pitchFamily="34" charset="0"/>
              </a:rPr>
              <a:t>el ítem Diagnóstico motivo de consulta y/o actividad de salud:</a:t>
            </a:r>
          </a:p>
          <a:p>
            <a:r>
              <a:rPr lang="es-PE" sz="1100" dirty="0">
                <a:latin typeface="Franklin Gothic Medium Cond" pitchFamily="34" charset="0"/>
              </a:rPr>
              <a:t>• En el 1º casillero registrar Dislipidemia.</a:t>
            </a:r>
          </a:p>
          <a:p>
            <a:r>
              <a:rPr lang="es-PE" sz="1100" dirty="0">
                <a:latin typeface="Franklin Gothic Medium Cond" pitchFamily="34" charset="0"/>
              </a:rPr>
              <a:t>• En el 2º casillero registrar Tamizaje de presión </a:t>
            </a:r>
            <a:r>
              <a:rPr lang="es-PE" sz="1100" dirty="0" smtClean="0">
                <a:latin typeface="Franklin Gothic Medium Cond" pitchFamily="34" charset="0"/>
              </a:rPr>
              <a:t>sanguínea </a:t>
            </a:r>
            <a:endParaRPr lang="es-PE" sz="1100" dirty="0">
              <a:latin typeface="Franklin Gothic Medium Cond" pitchFamily="34" charset="0"/>
            </a:endParaRPr>
          </a:p>
        </p:txBody>
      </p:sp>
      <p:pic>
        <p:nvPicPr>
          <p:cNvPr id="1843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6" y="1652331"/>
            <a:ext cx="8420671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1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43552" y="369319"/>
            <a:ext cx="82227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Para el ítem: Tipo de diagnóstico anote:</a:t>
            </a:r>
          </a:p>
          <a:p>
            <a:pPr lvl="0"/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• En todos los casilleros corresponde marcar “D” de definitivo.</a:t>
            </a:r>
          </a:p>
          <a:p>
            <a:pPr lvl="0"/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En el ítem Lab:</a:t>
            </a:r>
          </a:p>
          <a:p>
            <a:pPr lvl="0"/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• En el 3º casillero registrar “N”, resultado normal del examen de </a:t>
            </a:r>
            <a:r>
              <a:rPr lang="es-PE" sz="1100" dirty="0" smtClean="0">
                <a:solidFill>
                  <a:srgbClr val="000000"/>
                </a:solidFill>
                <a:latin typeface="Franklin Gothic Medium Cond" pitchFamily="34" charset="0"/>
              </a:rPr>
              <a:t>presión </a:t>
            </a:r>
            <a:r>
              <a:rPr lang="es-PE" sz="1100" dirty="0">
                <a:solidFill>
                  <a:srgbClr val="000000"/>
                </a:solidFill>
                <a:latin typeface="Franklin Gothic Medium Cond" pitchFamily="34" charset="0"/>
              </a:rPr>
              <a:t>arterial. </a:t>
            </a:r>
          </a:p>
        </p:txBody>
      </p:sp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53" y="1097342"/>
            <a:ext cx="8222776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43552" y="2151773"/>
            <a:ext cx="822277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REGISTRO DE CONSULTA MÉDICA DE SEGUIMIENTO A LOS TRES MESES</a:t>
            </a:r>
          </a:p>
          <a:p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En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el ítem Diagnóstico motivo de consulta y/o actividad de salud: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registrar Dislipidemia.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3º casillero registrar Tamizaje de presión arterial.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Para el ítem Tipo de diagnóstico: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 casillero marcar “R” de repetido.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 2 º y  3º casillero marcar “D” de definitivo.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 Lab: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registrar “PC” de paciente controlado.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3º casillero registrar “N” de normal. </a:t>
            </a:r>
            <a:endParaRPr lang="es-PE" sz="1100" dirty="0">
              <a:latin typeface="Franklin Gothic Medium Cond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43555" y="4922275"/>
            <a:ext cx="822277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100" dirty="0">
                <a:solidFill>
                  <a:srgbClr val="C00000"/>
                </a:solidFill>
                <a:latin typeface="Franklin Gothic Medium Cond" pitchFamily="34" charset="0"/>
              </a:rPr>
              <a:t>PACIENTE HIPERTENSO DE NO ALTO RIESGO CONTROLADO (5001604</a:t>
            </a:r>
            <a:r>
              <a:rPr lang="es-PE" sz="1100" dirty="0">
                <a:solidFill>
                  <a:srgbClr val="106BB1"/>
                </a:solidFill>
                <a:latin typeface="Franklin Gothic Medium Cond" pitchFamily="34" charset="0"/>
              </a:rPr>
              <a:t>)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Definición Operacional. - Intervención dirigida a personas con hipertensión arterial de no alto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riesgo cardiovascular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(riesgo cardiovascular bajo o moderado) de dieciocho (18) años a más que se brinda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en establecimientos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de salud con población asignada de las categorías I-2, I-3, I-4 y II-1, con la finalidad de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brindar tratamiento integral para el control de su enfermedad que han sido tipificados como controlados.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Incluye el manejo de complicaciones y multimorbilidades según riesgo cardiovascular.</a:t>
            </a:r>
          </a:p>
          <a:p>
            <a:pPr algn="just"/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PACIENTE CONTROLADO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: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Es aquel que, teniendo el tratamiento instaurado, reporta en al menos 4 de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6 controles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que se realizan mensualmente en un periodo de 6 meses, una presión arterial menor de 140/90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 mmHg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o dentro de la meta terapéutica establecida según el caso. 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Incluye el desarrollo de los siguientes procedimientos e intervenciones: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Control de la presión arterial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Cálculo del IMC</a:t>
            </a:r>
            <a:endParaRPr lang="es-PE" sz="1100" dirty="0">
              <a:latin typeface="Franklin Gothic Medium Cond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53" y="3881492"/>
            <a:ext cx="8222774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12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50377" y="1412081"/>
            <a:ext cx="8311486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CONTROLES MENSUALES</a:t>
            </a:r>
          </a:p>
          <a:p>
            <a:pPr algn="just"/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Cuando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mensualmente viene a su atención y  tiene una presión arterial &lt; 140/90 mmHg o dentro de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la meta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terapéutica establecida según el caso se registra de la siguiente manera: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 Diagnóstico motivo de consulta y/o actividad de salud anote: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Hipertensión Esencial (Primaria)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2º casillero Examen de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presión arterial</a:t>
            </a:r>
            <a:endParaRPr lang="es-PE" sz="1100" dirty="0">
              <a:solidFill>
                <a:srgbClr val="231F20"/>
              </a:solidFill>
              <a:latin typeface="Franklin Gothic Medium Cond" pitchFamily="34" charset="0"/>
            </a:endParaRP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 Tipo de Diagnóstico: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marcar “R” de repetido.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2º y 3º casillero marcar “D” de definitivo.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 Lab: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2º casillero registrar “N” cuando la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presión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es &lt; 140/90 mmHg y “A” cuando es = 140/90 mmHg.</a:t>
            </a:r>
            <a:endParaRPr lang="es-PE" sz="1100" dirty="0">
              <a:latin typeface="Franklin Gothic Medium Con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4" y="3334798"/>
            <a:ext cx="8311487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50377" y="533310"/>
            <a:ext cx="820230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Medición del perímetro abdominal.</a:t>
            </a:r>
          </a:p>
          <a:p>
            <a:pPr lvl="0"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Consejería nutricional.</a:t>
            </a:r>
          </a:p>
          <a:p>
            <a:pPr lvl="0"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Consejería/ prescripción de actividad física.</a:t>
            </a:r>
          </a:p>
          <a:p>
            <a:pPr lvl="0"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Recomendaciones para la cesación de consumo de tabaco y alcohol</a:t>
            </a:r>
          </a:p>
          <a:p>
            <a:pPr lvl="0"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Evaluación de efectos adversos y prescripción farmacológica</a:t>
            </a:r>
            <a:endParaRPr lang="es-PE" dirty="0"/>
          </a:p>
        </p:txBody>
      </p:sp>
      <p:sp>
        <p:nvSpPr>
          <p:cNvPr id="5" name="4 Rectángulo"/>
          <p:cNvSpPr/>
          <p:nvPr/>
        </p:nvSpPr>
        <p:spPr>
          <a:xfrm>
            <a:off x="375313" y="4410922"/>
            <a:ext cx="835925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CONTROL A LOS 6 MESES </a:t>
            </a:r>
          </a:p>
          <a:p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En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el ítem Diagnóstico motivo de consulta y/o actividad de salud anote: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Hipertensión Esencial (Primaria)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2º casillero Examen de presión arterial</a:t>
            </a:r>
          </a:p>
          <a:p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En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el ítem Tipo de Diagnóstico: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marcar “R” de repetido.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2º casillero marcar “D” de definitivo.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 Lab: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registrar “PC” de paciente controlado.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2º casillero marcar “N” o “A”</a:t>
            </a:r>
            <a:endParaRPr lang="es-PE" sz="1100" dirty="0"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34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57199" y="1757203"/>
            <a:ext cx="8359254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100" dirty="0">
                <a:solidFill>
                  <a:srgbClr val="C00000"/>
                </a:solidFill>
                <a:latin typeface="Franklin Gothic Medium Cond" pitchFamily="34" charset="0"/>
              </a:rPr>
              <a:t>PERSONAS HIPERTENSAS CON TRATAMIENTO ESPECIALIZADO (5001606</a:t>
            </a:r>
            <a:r>
              <a:rPr lang="es-PE" sz="1100" dirty="0">
                <a:solidFill>
                  <a:srgbClr val="106BB1"/>
                </a:solidFill>
                <a:latin typeface="Franklin Gothic Medium Cond" pitchFamily="34" charset="0"/>
              </a:rPr>
              <a:t>)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Definición Operacional. - Intervención dirigida a personas con diagnóstico de hipertensión arterial de alto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y muy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alto riesgo, con una o varias complicaciones, que se encuentren clínicamente estable. El manejo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integral especializado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requiere de la intervención de especialista en: nefrología, oftalmología,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endocrinología, cardiología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o medicina interna, nutrición; incluye consulta médica, hospitalización,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evaluaciones complementarias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multidisciplinarias, exámenes bioquímicos y otras pruebas según criterio médico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para valorar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y controlar complicaciones, morbilidades asociadas y manifestaciones tardías de la enfermedad. El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manejo se realiza en establecimientos de salud sin población asignada de categorías II-1, II-2, II-E, III-1 y III-2.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Además, se identifica si el paciente esta controlado de acuerdo al criterio clínico del médico y las metas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de presión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arterial según comorbilidades.</a:t>
            </a:r>
          </a:p>
          <a:p>
            <a:pPr algn="just"/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UPSS CARDIOLOGIA/MEDICINA INTERNA</a:t>
            </a:r>
          </a:p>
          <a:p>
            <a:pPr algn="just"/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CONTROLES MENSUALES</a:t>
            </a:r>
          </a:p>
          <a:p>
            <a:pPr algn="just"/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Cuando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mensualmente viene a su atención y  tiene una presión arterial &lt; 140/90 mmHg o dentro de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la meta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terapéutica establecida según el caso se registra de la siguiente manera: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 Diagnóstico motivo de consulta y/o actividad de salud anote: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Hipertensión Esencial (Primaria)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2º casillero Examen de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presión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arterial</a:t>
            </a:r>
          </a:p>
          <a:p>
            <a:pPr algn="just"/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En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el ítem Tipo de Diagnóstico: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marcar “R” de repetido.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2º y 3º casillero marcar “D” de definitivo.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 Lab: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2º casillero registrar “N” cuando la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presión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es &lt; 140/90 mmHg y “A” cuando es = 140/90 mmHg.</a:t>
            </a:r>
            <a:endParaRPr lang="es-PE" sz="1100" dirty="0">
              <a:latin typeface="Franklin Gothic Medium Con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94" y="659864"/>
            <a:ext cx="835925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94" y="5046870"/>
            <a:ext cx="8331959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24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34369" y="276168"/>
            <a:ext cx="840019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EN EL CASO QUE EL PACIENTE  HIPERTENSO ESTE CONTROLADO SE REGISTRA DE LA SIGUIENTE MANERA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:</a:t>
            </a:r>
            <a:endParaRPr lang="es-PE" sz="1100" dirty="0">
              <a:solidFill>
                <a:srgbClr val="231F20"/>
              </a:solidFill>
              <a:latin typeface="Franklin Gothic Medium Cond" pitchFamily="34" charset="0"/>
            </a:endParaRP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 Diagnóstico motivo de consulta y/o actividad de salud anote: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Hipertensión Esencial (Primaria)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2º casillero Examen de presión arterial</a:t>
            </a:r>
          </a:p>
          <a:p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En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el ítem Tipo de Diagnóstico: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marcar “R” de repetido.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2º casillero marcar “D” de definitivo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.</a:t>
            </a:r>
          </a:p>
          <a:p>
            <a:r>
              <a:rPr lang="es-PE" sz="1100" dirty="0">
                <a:latin typeface="Franklin Gothic Medium Cond" pitchFamily="34" charset="0"/>
              </a:rPr>
              <a:t>En el ítem Lab:</a:t>
            </a:r>
          </a:p>
          <a:p>
            <a:r>
              <a:rPr lang="es-PE" sz="1100" dirty="0">
                <a:latin typeface="Franklin Gothic Medium Cond" pitchFamily="34" charset="0"/>
              </a:rPr>
              <a:t>• En el 1º casillero registrar “PC” de paciente controlado.</a:t>
            </a:r>
          </a:p>
          <a:p>
            <a:r>
              <a:rPr lang="es-PE" sz="1100" dirty="0">
                <a:latin typeface="Franklin Gothic Medium Cond" pitchFamily="34" charset="0"/>
              </a:rPr>
              <a:t>• En el 2º casillero marcar “N” o “A”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34368" y="3151676"/>
            <a:ext cx="84001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MANEJO INTEGRAL ESPECIALIZADO</a:t>
            </a:r>
          </a:p>
          <a:p>
            <a:pPr algn="just"/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El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manejo integral especializado involucra los servicios de nefrología, oftalmología, endocrinología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, cardiología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o medicina interna, nutrición; incluye consulta médica, hospitalización,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evaluaciones complementarias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multidisciplinarias, exámenes bioquímicos y otras pruebas según criterio médico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para valorar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y controlar complicaciones, morbilidades asociadas y manifestaciones tardías de la enfermedad.</a:t>
            </a:r>
            <a:endParaRPr lang="es-PE" sz="1100" dirty="0">
              <a:latin typeface="Franklin Gothic Medium Cond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16" y="2038312"/>
            <a:ext cx="8400198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534" y="3921117"/>
            <a:ext cx="494347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11539" y="5816592"/>
            <a:ext cx="852302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 Diagnóstico motivo de consulta y/o actividad de salud anote:</a:t>
            </a:r>
          </a:p>
          <a:p>
            <a:pPr lvl="0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el diagnóstico del especialista. </a:t>
            </a:r>
          </a:p>
          <a:p>
            <a:pPr lvl="0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Para el ítem Tipo de diagnóstico</a:t>
            </a:r>
          </a:p>
          <a:p>
            <a:pPr lvl="0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marque “R” según sea el diagnóstico del especialista. </a:t>
            </a:r>
          </a:p>
          <a:p>
            <a:pPr lvl="0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 Lab No aplica en este ejemplo.</a:t>
            </a:r>
          </a:p>
        </p:txBody>
      </p:sp>
    </p:spTree>
    <p:extLst>
      <p:ext uri="{BB962C8B-B14F-4D97-AF65-F5344CB8AC3E}">
        <p14:creationId xmlns:p14="http://schemas.microsoft.com/office/powerpoint/2010/main" val="256701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43552" y="410365"/>
            <a:ext cx="82500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UPSS NEFROLOGÍA </a:t>
            </a:r>
            <a:endParaRPr lang="es-PE" sz="1100" dirty="0">
              <a:solidFill>
                <a:srgbClr val="C00000"/>
              </a:solidFill>
              <a:latin typeface="Franklin Gothic Medium Cond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3" y="631422"/>
            <a:ext cx="8325134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09433" y="1726797"/>
            <a:ext cx="13276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UPSS OFTALMOLOGIA</a:t>
            </a:r>
            <a:endParaRPr lang="es-PE" sz="1100" dirty="0">
              <a:solidFill>
                <a:srgbClr val="C00000"/>
              </a:solidFill>
              <a:latin typeface="Franklin Gothic Medium Cond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2" y="1956424"/>
            <a:ext cx="832513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09432" y="3059668"/>
            <a:ext cx="14718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UPSS ENDOCRINOLOGIA</a:t>
            </a:r>
            <a:endParaRPr lang="es-PE" sz="1100" dirty="0">
              <a:solidFill>
                <a:srgbClr val="C00000"/>
              </a:solidFill>
              <a:latin typeface="Franklin Gothic Medium Cond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2" y="3307576"/>
            <a:ext cx="832513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388960" y="4411974"/>
            <a:ext cx="8304664" cy="1667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100" dirty="0">
                <a:solidFill>
                  <a:srgbClr val="C00000"/>
                </a:solidFill>
                <a:latin typeface="Franklin Gothic Medium Cond" pitchFamily="34" charset="0"/>
              </a:rPr>
              <a:t>PACIENTES HIPERTENSOS CON ESTRATIFICACIÓN DE RIESGO CARDIOVASCULAR (5001607</a:t>
            </a:r>
            <a:r>
              <a:rPr lang="es-PE" sz="1100" dirty="0">
                <a:solidFill>
                  <a:srgbClr val="106BB1"/>
                </a:solidFill>
                <a:latin typeface="Franklin Gothic Medium Cond" pitchFamily="34" charset="0"/>
              </a:rPr>
              <a:t>)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Definición operacional.- Intervención dirigida a personas de 18 años a más con hipertensión arterial (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incluye diabéticos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) implica definir claramente el riesgo cardiovascular inicial o revalorar su riesgo o su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re categorización. (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Incluye a las personas referidas de otros establecimientos de menor nivel resolutivo). La estratificación se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 realiza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al menos una vez al año a todo paciente con hipertensión, Incluye evaluación del riesgo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cardiovascular global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según guía de práctica clínica. El personal que ejecuta la actividad: médico, enfermera, técnico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de enfermería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y personal de laboratorio.</a:t>
            </a:r>
          </a:p>
          <a:p>
            <a:pPr algn="just">
              <a:spcBef>
                <a:spcPts val="400"/>
              </a:spcBef>
            </a:pPr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RIESGO CARDIOVASCULAR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: </a:t>
            </a:r>
          </a:p>
          <a:p>
            <a:pPr algn="just"/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Es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la probabilidad que tiene un individuo de sufrir una enfermedad o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evento cardiovascular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durante un periodo de tiempo, generalmente por 10 años, el cual va a depender del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número de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factores de riesgo que estén presentes simultáneamente en el individuo. Para estratificar al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paciente hipertenso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y adjudicarle el riesgo cardiovascular total se considera los siguientes elementos:</a:t>
            </a:r>
            <a:endParaRPr lang="es-PE" sz="1100" dirty="0"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88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143" y="541195"/>
            <a:ext cx="2947917" cy="1383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61664" y="1965278"/>
            <a:ext cx="834560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Tomar como referencia para el cálculo del riesgo cardiovascular la RM N° 031- 2015/MINSA Guía de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Práctica clínica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para el Diagnóstico, tratamiento y Control de la Enfermedad Hipertensiva 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 Diagnóstico motivo de consulta y/o actividad de salud: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registre valoración de riesgo cardiovascular (BAJ, MOD, ALT, MA)      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2º casillero registre el diagnóstico de Hipertensión esencial (primaria) 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Para el ítem Tipo de diagnóstico 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marque   con “D” de diagnóstico definitivo.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2º casillero marque “R” de diagnóstico repetido. </a:t>
            </a:r>
            <a:endParaRPr lang="es-PE" sz="1100" dirty="0" smtClean="0">
              <a:solidFill>
                <a:srgbClr val="231F20"/>
              </a:solidFill>
              <a:latin typeface="Franklin Gothic Medium Cond" pitchFamily="34" charset="0"/>
            </a:endParaRPr>
          </a:p>
          <a:p>
            <a:r>
              <a:rPr lang="es-PE" sz="1100" dirty="0">
                <a:latin typeface="Franklin Gothic Medium Cond" pitchFamily="34" charset="0"/>
              </a:rPr>
              <a:t>En el ítem Lab</a:t>
            </a:r>
          </a:p>
          <a:p>
            <a:r>
              <a:rPr lang="es-PE" sz="1100" dirty="0">
                <a:latin typeface="Franklin Gothic Medium Cond" pitchFamily="34" charset="0"/>
              </a:rPr>
              <a:t>• En el 1º casillero registre el nivel de riesgo cardiovascular determinado por el especialista.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64" y="3717016"/>
            <a:ext cx="8345607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61664" y="4878899"/>
            <a:ext cx="834560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100" dirty="0">
                <a:solidFill>
                  <a:srgbClr val="C00000"/>
                </a:solidFill>
                <a:latin typeface="Franklin Gothic Medium Cond" pitchFamily="34" charset="0"/>
              </a:rPr>
              <a:t>TRATAMIENTO A PERSONAS CON DIAGNÓSTICO DE DIABETES (3000017)</a:t>
            </a:r>
          </a:p>
          <a:p>
            <a:pPr algn="just"/>
            <a:r>
              <a:rPr lang="es-PE" sz="1100" dirty="0">
                <a:solidFill>
                  <a:srgbClr val="C00000"/>
                </a:solidFill>
                <a:latin typeface="Franklin Gothic Medium Cond" pitchFamily="34" charset="0"/>
              </a:rPr>
              <a:t>MANEJO BÁSICO DE CRISIS HIPOGLUCÉMICA O HIPERGLUCÉMICA EN PACIENTES DIABÉTICOS (5001701</a:t>
            </a:r>
            <a:r>
              <a:rPr lang="es-PE" sz="1100" dirty="0">
                <a:solidFill>
                  <a:srgbClr val="106BB1"/>
                </a:solidFill>
                <a:latin typeface="Franklin Gothic Medium Cond" pitchFamily="34" charset="0"/>
              </a:rPr>
              <a:t>)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Definición Operacional. - Intervención dirigida a brindar manejo a la persona con crisis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hipo glucémica o hiperglucemia.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Incluye atención médica inicial, control de funciones vitales, pruebas de laboratorio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, tratamiento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médico y referencia, de ser el caso. 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La hipoglucemia se define como una concentración de glucemia menor a 70 mg/dl, con o sin síntomas.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Las crisis hiperglucemias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se definen como todos aquellos episodios que cursan con elevadas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concentraciones plasmáticas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de glucemia, generalmente mayor de 250 mg/dl. Las dos formas de presentación de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descompensación hiperglicemia severa son: estado hiperosmolar hiperglucémico (EHH) y la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cetoacidosis diabética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(CAD) o una combinación de ambas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ítem: Diagnóstico motivo de consulta y/o actividad de salud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registre Hipoglicemia no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especificada</a:t>
            </a:r>
            <a:endParaRPr lang="es-PE" sz="1100" dirty="0">
              <a:solidFill>
                <a:srgbClr val="231F20"/>
              </a:solidFill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44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88961" y="344662"/>
            <a:ext cx="835925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2º casillero registre Diabetes mellitus tipo 2 o Diabetes mellitus tipo 1 según corresponda. </a:t>
            </a:r>
          </a:p>
          <a:p>
            <a:pPr lvl="0"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Para el ítem Tipo de diagnóstico</a:t>
            </a:r>
          </a:p>
          <a:p>
            <a:pPr lvl="0"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marque “D” de diagnóstico definitivo.</a:t>
            </a:r>
          </a:p>
          <a:p>
            <a:pPr lvl="0"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2º casillero marque “R” de diagnóstico repetido. </a:t>
            </a:r>
          </a:p>
          <a:p>
            <a:pPr lvl="0"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 Lab</a:t>
            </a:r>
          </a:p>
          <a:p>
            <a:pPr lvl="0"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registre “RF” si el paciente es referido a otro establecimiento de salud. </a:t>
            </a:r>
            <a:endParaRPr lang="es-PE" sz="1100" dirty="0">
              <a:solidFill>
                <a:srgbClr val="000000"/>
              </a:solidFill>
              <a:latin typeface="Franklin Gothic Medium Cond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61" y="1420078"/>
            <a:ext cx="8359254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88960" y="2515453"/>
            <a:ext cx="8359253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100" dirty="0">
                <a:solidFill>
                  <a:srgbClr val="C00000"/>
                </a:solidFill>
                <a:latin typeface="Franklin Gothic Medium Cond" pitchFamily="34" charset="0"/>
              </a:rPr>
              <a:t>PACIENTES DIABÉTICOS NO COMPLICADOS CONTROLADO (5001703</a:t>
            </a:r>
            <a:r>
              <a:rPr lang="es-PE" sz="1100" dirty="0">
                <a:solidFill>
                  <a:srgbClr val="106BB1"/>
                </a:solidFill>
                <a:latin typeface="Franklin Gothic Medium Cond" pitchFamily="34" charset="0"/>
              </a:rPr>
              <a:t>) 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Definición Operacional. - Intervención que se brinda a personas con diabetes mellitus sin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complicaciones (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personas con diabetes sin retinopatía, examen simple de orina con proteínas negativo o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micro albuminuria categoría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A1 y pie diabético con evaluación de monofilamento negativa), que han logrado alcanzar las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siguientes metas de control cardiometabolico: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Glucemia en ayunas 70 a 130 mg/dl en dos mediciones, o hemoglobina glucosilada menor de 7% (o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según meta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terapéutica de Hb1Ac)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Presión arterial menor de 140/80 mmHg.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Paciente diabético no complicado: se define como las personas con diabetes que cumplen con las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tres condiciones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siguientes: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1. Sin retinopatía o retinopatía no proliferativa Leve,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2. Nefropatía mayor o igual a 60ml/min y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3. Pie diabético con clasificación de Wagner 0 ó 1. </a:t>
            </a:r>
          </a:p>
          <a:p>
            <a:pPr algn="just"/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CONTROLES MENSUALES</a:t>
            </a:r>
          </a:p>
          <a:p>
            <a:pPr algn="just"/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En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el ítem Diagnóstico motivo de consulta y/o actividad de salud: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 el  1º casillero registre diabetes mellitus tipo 1, sin complicaciones o diabetes mellitus tipo 2, sin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 complicaciones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. 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2º casillero registre dosaje de glucosa en sangre.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3º casillero registre Examen de presión arterial 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Para el ítem Tipo de diagnóstico anote: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marque “R” de diagnóstico repetido.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2º, 3º y 4º casillero marque “D” de diagnóstico definitivo. </a:t>
            </a:r>
            <a:endParaRPr lang="es-PE" sz="1100" dirty="0" smtClean="0">
              <a:solidFill>
                <a:srgbClr val="231F20"/>
              </a:solidFill>
              <a:latin typeface="Franklin Gothic Medium Cond" pitchFamily="34" charset="0"/>
            </a:endParaRPr>
          </a:p>
          <a:p>
            <a:r>
              <a:rPr lang="es-PE" sz="1100" dirty="0">
                <a:latin typeface="Franklin Gothic Medium Cond" pitchFamily="34" charset="0"/>
              </a:rPr>
              <a:t>En el ítem Lab</a:t>
            </a:r>
          </a:p>
          <a:p>
            <a:r>
              <a:rPr lang="es-PE" sz="1100" dirty="0">
                <a:latin typeface="Franklin Gothic Medium Cond" pitchFamily="34" charset="0"/>
              </a:rPr>
              <a:t>• En el 2º casillero registre “N” cuando el resultado de examen de glucosa es &lt; 130 mg/dl    y “A” cuando el</a:t>
            </a:r>
          </a:p>
          <a:p>
            <a:r>
              <a:rPr lang="es-PE" sz="1100" dirty="0">
                <a:latin typeface="Franklin Gothic Medium Cond" pitchFamily="34" charset="0"/>
              </a:rPr>
              <a:t>resultado de la glucosa es = 130 mg/dl.</a:t>
            </a:r>
          </a:p>
          <a:p>
            <a:r>
              <a:rPr lang="es-PE" sz="1100" dirty="0">
                <a:latin typeface="Franklin Gothic Medium Cond" pitchFamily="34" charset="0"/>
              </a:rPr>
              <a:t>• En el 3º casillero registre “N” cuando la presión arterial es normal (&lt; 120/80) y “A” cuando la presión</a:t>
            </a:r>
          </a:p>
          <a:p>
            <a:r>
              <a:rPr lang="es-PE" sz="1100" dirty="0">
                <a:latin typeface="Franklin Gothic Medium Cond" pitchFamily="34" charset="0"/>
              </a:rPr>
              <a:t>arterial es anormal (= 120/80). </a:t>
            </a:r>
          </a:p>
        </p:txBody>
      </p:sp>
    </p:spTree>
    <p:extLst>
      <p:ext uri="{BB962C8B-B14F-4D97-AF65-F5344CB8AC3E}">
        <p14:creationId xmlns:p14="http://schemas.microsoft.com/office/powerpoint/2010/main" val="359919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27545" y="4995754"/>
            <a:ext cx="8434315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>
                <a:solidFill>
                  <a:srgbClr val="C00000"/>
                </a:solidFill>
                <a:latin typeface="Franklin Gothic Medium Cond" pitchFamily="34" charset="0"/>
              </a:rPr>
              <a:t>PACIENTES DIABETICOS CON TRATAMIENTO ESPECIALIZADO (5001704</a:t>
            </a:r>
            <a:r>
              <a:rPr lang="es-PE" sz="1100" dirty="0">
                <a:solidFill>
                  <a:srgbClr val="106BB1"/>
                </a:solidFill>
                <a:latin typeface="Franklin Gothic Medium Cond" pitchFamily="34" charset="0"/>
              </a:rPr>
              <a:t>)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Definición Operacional. - Intervención dirigida a personas con diagnóstico de diabetes, con alguna o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varias complicaciones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, tipificada para su manejo en establecimientos de salud sin población asignada de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categorías II-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,1, II-2,   III-1 y III-2, que se encuentran clínicamente estables. El manejo integral especializado (nefrología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, dermatología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, oftalmología, traumatología, farmacología, otorrinolaringología, infectología, ginecología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, gastroenterología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, cardiología, cardiovascular, neurología, endocrinología, medicina interna, psiquiatría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, neumología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, dietética, urología, odontología) consiste en la prestación de servicios de consulta médica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, hospitalización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, evaluaciones complementarias multidisciplinarias, exámenes bioquímicos y otras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pruebas según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criterio médico para valorar y controlar complicaciones, morbilidades asociadas y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manifestaciones tardía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de enfermedad. </a:t>
            </a:r>
            <a:endParaRPr lang="es-PE" sz="1100" dirty="0">
              <a:latin typeface="Franklin Gothic Medium Cond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4" y="482462"/>
            <a:ext cx="8557149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27546" y="1601715"/>
            <a:ext cx="8434316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REGISTRO DE CONSULTA DE CONTROL A LOS  3 MESES </a:t>
            </a:r>
          </a:p>
          <a:p>
            <a:pPr algn="just"/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En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el ítem Diagnóstico motivo de consulta y/o actividad de salud: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registre diabetes mellitus tipo 1, sin complicaciones o diabetes mellitus tipo 2,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sin complicaciones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.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2º casillero registre dosaje de glucosa en sangre. 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3º casillero registre Examen de presión arterial 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Para el ítem Tipo de diagnóstico anote: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1º casillero marque “R” de diagnóstico repetido.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2º y 3º casillero marque “D” de diagnóstico definitivo. 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 Lab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registre “PC” cuando se alcanza las metas de control cardiometabólica de glucosa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o hemoglobina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glucosilada y presión arterial.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2º casillero registre “N” cuando el resultado de glucosa es &lt; 130 mg/dl o hemoglobina glicosilada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&lt;  7%  y “A” cuando el resultado de la glucosa o hemoglobina glicosilada  es = 130 mg/dl  o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hemoglobina glicosilada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= 7% respectivamente.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3º casillero registre “N” cuando la presión arterial es normal (&lt; 120/80) y “A” cuando la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presión arterial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es anormal (= 120/80). </a:t>
            </a:r>
            <a:endParaRPr lang="es-PE" sz="1100" dirty="0">
              <a:latin typeface="Franklin Gothic Medium Cond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6" y="3858563"/>
            <a:ext cx="8434316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43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67048" y="328193"/>
            <a:ext cx="8351949" cy="5088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100" dirty="0" smtClean="0">
                <a:solidFill>
                  <a:srgbClr val="C00000"/>
                </a:solidFill>
                <a:latin typeface="Franklin Gothic Medium Cond" panose="020B0606030402020204" pitchFamily="34" charset="0"/>
              </a:rPr>
              <a:t>INSTRUCCIONES PARA EL REGISTRO Y CODIFICACIÓN DE LAS ACTIVIDADES DE LA COMPONENTE DE PREVENCIÓN Y CONTROL DE DAÑOS NO TRANSMISIBLES</a:t>
            </a:r>
          </a:p>
          <a:p>
            <a:pPr algn="just"/>
            <a:r>
              <a:rPr lang="es-PE" sz="1100" dirty="0" smtClean="0">
                <a:latin typeface="Franklin Gothic Medium Cond" panose="020B0606030402020204" pitchFamily="34" charset="0"/>
              </a:rPr>
              <a:t> Este Componente desarrolla actividades de atenciones de salud, orientadas a la promoción de conductas saludables y a la Prevención y Control de Enfermedades No Transmisibles. El registro de los datos generales se hace siguiendo las indicaciones pertinentes y no presenta características especiales.</a:t>
            </a:r>
          </a:p>
          <a:p>
            <a:pPr algn="just">
              <a:spcBef>
                <a:spcPts val="400"/>
              </a:spcBef>
            </a:pPr>
            <a:r>
              <a:rPr lang="es-PE" sz="1100" dirty="0" smtClean="0">
                <a:solidFill>
                  <a:srgbClr val="C00000"/>
                </a:solidFill>
                <a:latin typeface="Franklin Gothic Medium Cond" panose="020B0606030402020204" pitchFamily="34" charset="0"/>
              </a:rPr>
              <a:t>A. ATENCIÓN DE SALUD</a:t>
            </a:r>
          </a:p>
          <a:p>
            <a:pPr algn="just"/>
            <a:r>
              <a:rPr lang="es-PE" sz="1100" dirty="0" smtClean="0">
                <a:latin typeface="Franklin Gothic Medium Cond" panose="020B0606030402020204" pitchFamily="34" charset="0"/>
              </a:rPr>
              <a:t> Los ítems referidos al día, historia clínica, DNI, financiador, pertenencia étnica, distrito de procedencia, edad, sexo, establecimiento y servicio se registran siguiendo las indicaciones planteadas en el capítulo de Aspectos Generales del presente Documento Técnico. </a:t>
            </a:r>
          </a:p>
          <a:p>
            <a:pPr algn="just"/>
            <a:r>
              <a:rPr lang="es-PE" sz="1100" dirty="0" smtClean="0">
                <a:latin typeface="Franklin Gothic Medium Cond" panose="020B0606030402020204" pitchFamily="34" charset="0"/>
              </a:rPr>
              <a:t>En el ítem: Tipo de diagnóstico se debe tener en cuenta las siguientes consideraciones al momento de registrar: Marcar con un aspa (X) </a:t>
            </a:r>
          </a:p>
          <a:p>
            <a:pPr algn="just"/>
            <a:r>
              <a:rPr lang="es-PE" sz="1100" dirty="0" smtClean="0">
                <a:latin typeface="Franklin Gothic Medium Cond" panose="020B0606030402020204" pitchFamily="34" charset="0"/>
              </a:rPr>
              <a:t>P: (Diagnóstico presuntivo) Únicamente cuando no existe certeza del diagnóstico y/o éste requiere de algún resultado de Lab. Su carácter es provisional. </a:t>
            </a:r>
          </a:p>
          <a:p>
            <a:pPr algn="just"/>
            <a:r>
              <a:rPr lang="es-PE" sz="1100" dirty="0" smtClean="0">
                <a:latin typeface="Franklin Gothic Medium Cond" panose="020B0606030402020204" pitchFamily="34" charset="0"/>
              </a:rPr>
              <a:t>D: (Diagnóstico definitivo) Cuando se tiene certeza del diagnóstico por evaluación clínica y/o por exámenes auxiliares y debe ser escrito una sola vez para el mismo evento (episodio de la enfermedad cuando se trate de enfermedades agudas y solo una vez para el caso de enfermedades crónicas) en un mismo paciente. </a:t>
            </a:r>
          </a:p>
          <a:p>
            <a:pPr algn="just"/>
            <a:r>
              <a:rPr lang="es-PE" sz="1100" dirty="0" smtClean="0">
                <a:latin typeface="Franklin Gothic Medium Cond" panose="020B0606030402020204" pitchFamily="34" charset="0"/>
              </a:rPr>
              <a:t>R: (Diagnóstico repetido) Cuando el paciente vuelve a ser atendido para el seguimiento de un mismo episodio o evento de la enfermedad en cualquier otra oportunidad posterior a aquella en que estableció el diagnóstico definitivo. </a:t>
            </a:r>
          </a:p>
          <a:p>
            <a:pPr algn="just"/>
            <a:r>
              <a:rPr lang="es-PE" sz="1100" dirty="0" smtClean="0">
                <a:latin typeface="Franklin Gothic Medium Cond" panose="020B0606030402020204" pitchFamily="34" charset="0"/>
              </a:rPr>
              <a:t>Si son más de tres (03) los diagnósticos y/o actividades los que se van a registrar, continúe en el siguiente registro y trace una línea oblicua entre los casilleros de los ítems día hasta servicio y utilice los siguientes tres (03) ítems del campo “diagnósticos y/o actividades” para completar el registro de la atención.</a:t>
            </a:r>
          </a:p>
          <a:p>
            <a:pPr algn="just"/>
            <a:r>
              <a:rPr lang="es-PE" sz="1100" dirty="0" smtClean="0">
                <a:latin typeface="Franklin Gothic Medium Cond" panose="020B0606030402020204" pitchFamily="34" charset="0"/>
              </a:rPr>
              <a:t> Los ítems diagnóstico motivo de consulta, tipo de diagnóstico y Lab presentan algunas particularidades que se revisará en detalle a continuación. </a:t>
            </a:r>
          </a:p>
          <a:p>
            <a:pPr algn="just">
              <a:spcBef>
                <a:spcPts val="400"/>
              </a:spcBef>
            </a:pPr>
            <a:r>
              <a:rPr lang="es-PE" sz="1100" dirty="0" smtClean="0">
                <a:solidFill>
                  <a:srgbClr val="C00000"/>
                </a:solidFill>
                <a:latin typeface="Franklin Gothic Medium Cond" panose="020B0606030402020204" pitchFamily="34" charset="0"/>
              </a:rPr>
              <a:t>VALORACIÓN CLÍNICA Y TAMIZAJE LABORATORIAL DE ENFERMEDADES CRÓNICAS NO TRANSMISIBLES – 3000015 </a:t>
            </a:r>
          </a:p>
          <a:p>
            <a:pPr algn="just">
              <a:spcBef>
                <a:spcPts val="400"/>
              </a:spcBef>
            </a:pPr>
            <a:r>
              <a:rPr lang="es-PE" sz="1100" dirty="0" smtClean="0">
                <a:latin typeface="Franklin Gothic Medium Cond" panose="020B0606030402020204" pitchFamily="34" charset="0"/>
              </a:rPr>
              <a:t>(Valoración Clínica de Factores de Riesgo) Definición Operacional.- Conjunto de actividades para la identificación de factores de riesgo modificables de diabetes e hipertensión arterial, incluye la valoración clínica, exámenes de laboratorio y consulta por profesional de la salud para la entrega de resultados y manejo. </a:t>
            </a:r>
          </a:p>
          <a:p>
            <a:pPr algn="just"/>
            <a:r>
              <a:rPr lang="es-PE" sz="1100" dirty="0" smtClean="0">
                <a:latin typeface="Franklin Gothic Medium Cond" panose="020B0606030402020204" pitchFamily="34" charset="0"/>
              </a:rPr>
              <a:t>La valoración clínica incluye: valoración del índice de masa corporal (IMC), medición del perímetro abdominal, valoración de estilos de vida y medición de presión arterial. Se emplea 25 minutos. </a:t>
            </a:r>
          </a:p>
          <a:p>
            <a:pPr algn="just"/>
            <a:r>
              <a:rPr lang="es-PE" sz="1100" dirty="0" smtClean="0">
                <a:latin typeface="Franklin Gothic Medium Cond" panose="020B0606030402020204" pitchFamily="34" charset="0"/>
              </a:rPr>
              <a:t>El tamizaje laboratorial incluye: dosaje de glucemia en plasma venoso y perfil lipídico (colesterol total, HDL, LDL calculado y triglicéridos), según corresponda al grupo de edad. </a:t>
            </a:r>
          </a:p>
          <a:p>
            <a:pPr algn="just"/>
            <a:r>
              <a:rPr lang="es-PE" sz="1100" dirty="0" smtClean="0">
                <a:latin typeface="Franklin Gothic Medium Cond" panose="020B0606030402020204" pitchFamily="34" charset="0"/>
              </a:rPr>
              <a:t>El tamizaje de laboratorio se realiza en mayores de 40 años, sin embargo, las personas menores de 40 años en caso se identifique algún factor de riesgo según GPC. </a:t>
            </a:r>
          </a:p>
          <a:p>
            <a:pPr algn="just">
              <a:spcBef>
                <a:spcPts val="400"/>
              </a:spcBef>
            </a:pPr>
            <a:r>
              <a:rPr lang="es-PE" sz="1100" dirty="0" smtClean="0">
                <a:solidFill>
                  <a:srgbClr val="C00000"/>
                </a:solidFill>
                <a:latin typeface="Franklin Gothic Medium Cond" panose="020B0606030402020204" pitchFamily="34" charset="0"/>
              </a:rPr>
              <a:t>PERSONAS DE 05 A 11 AÑOS CON VALORACIÓN CLÍNICA DE FACTORES DE RIESGO (5001504</a:t>
            </a:r>
            <a:r>
              <a:rPr lang="es-PE" sz="1100" dirty="0" smtClean="0">
                <a:latin typeface="Franklin Gothic Medium Cond" panose="020B0606030402020204" pitchFamily="34" charset="0"/>
              </a:rPr>
              <a:t>)</a:t>
            </a:r>
          </a:p>
          <a:p>
            <a:pPr algn="just">
              <a:spcBef>
                <a:spcPts val="400"/>
              </a:spcBef>
            </a:pPr>
            <a:r>
              <a:rPr lang="es-PE" sz="1100" dirty="0" smtClean="0">
                <a:latin typeface="Franklin Gothic Medium Cond" panose="020B0606030402020204" pitchFamily="34" charset="0"/>
              </a:rPr>
              <a:t> Definición Operacional. - Conjunto de actividades realizadas por profesional de salud para valoración del índice de masa corporal (IMC) y estilos de vida. Se emplea 20 minutos, en niños de 5 a 11 años. Se tiene la siguiente clasificación:</a:t>
            </a:r>
            <a:endParaRPr lang="es-PE" sz="1100" dirty="0">
              <a:latin typeface="Franklin Gothic Medium Cond" panose="020B0606030402020204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19" y="5430414"/>
            <a:ext cx="3712191" cy="1216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51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1" y="540487"/>
            <a:ext cx="5445457" cy="168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44955" y="2347419"/>
            <a:ext cx="110479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UPS NEFROLOGÍA</a:t>
            </a:r>
            <a:endParaRPr lang="es-PE" sz="1100" dirty="0">
              <a:solidFill>
                <a:srgbClr val="C00000"/>
              </a:solidFill>
              <a:latin typeface="Franklin Gothic Medium Cond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44955" y="2527141"/>
            <a:ext cx="82759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 Diagnóstico motivo de consulta y/o actividad de salud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registre la complicación o complicaciones de diabetes por la que acude el paciente.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    • En el 2º casillero registre el estadio 3, 4 o 5. Estadio 3 cuando la tasa de Filtración Glomerular (TFG)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está entre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30-59 mL/min; estadio 4, cuando las tasa de Filtración Glomerular (TFG) está entre 15-29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mL/min y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estadio  cuando esta en etapa terminal.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Para el ítem Tipo de diagnóstico 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marque “R” de diagnóstico repetido.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2º casillero marque “D” de diagnóstico definitivo. 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 Lab: No aplica en este ejemplo. </a:t>
            </a:r>
            <a:endParaRPr lang="es-PE" sz="1100" dirty="0">
              <a:latin typeface="Franklin Gothic Medium Cond" pitchFamily="34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55" y="3960043"/>
            <a:ext cx="8275964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44955" y="5055418"/>
            <a:ext cx="827596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UPS OFTALMOLOGÍA</a:t>
            </a:r>
          </a:p>
          <a:p>
            <a:pPr algn="just"/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En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el ítem Diagnóstico motivo de consulta y/o actividad de salud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registre la complicación o complicaciones oftalmológicas por la que acude el paciente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, estas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pueden ser retinopatía diabética (H360), Glaucoma (H420).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Para el ítem Tipo de diagnóstico 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marque “R” de diagnóstico repetido. 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 Lab: No aplica en este ejemplo. </a:t>
            </a:r>
            <a:endParaRPr lang="es-PE" sz="1100" dirty="0"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76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84" y="605272"/>
            <a:ext cx="8352431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95783" y="1700647"/>
            <a:ext cx="8352431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100" dirty="0">
                <a:solidFill>
                  <a:srgbClr val="C00000"/>
                </a:solidFill>
                <a:latin typeface="Franklin Gothic Medium Cond" pitchFamily="34" charset="0"/>
              </a:rPr>
              <a:t>VALORACIÓN DE COMPLICACIONES EN PERSONAS CON DIABETES (5001705)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Definición Operacional. - Intervención dirigida a personas con diagnóstico definitivo de diabetes que han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sido referidas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para efectuar la valoración inicial o anual de sus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complicaciones/multimorbilidades/manifestaciones tardías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de la enfermedad con especialistas en endocrinología, oftalmología. Se brinda en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establecimientos de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salud categoría I-3, I-4, II-1, II-2, III-1 y III-2, siempre que se cuente con especialistas en el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establecimiento de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salud.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 Diagnóstico motivo de consulta y/o actividad de salud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1º, 2º y demás casilleros registre los diagnósticos de las complicaciones si estas son renales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, oftalmológicas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o polineuropatía diabética.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Para el ítem Tipo de diagnóstico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1º y 2º casilleros marque “D” de diagnóstico definitivo. 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 Lab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registre “VAL” de valoración de complicaciones.</a:t>
            </a:r>
          </a:p>
          <a:p>
            <a:pPr algn="just"/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UPSS OFTALMOLOGÍA</a:t>
            </a:r>
            <a:endParaRPr lang="es-PE" sz="1100" dirty="0">
              <a:solidFill>
                <a:srgbClr val="C00000"/>
              </a:solidFill>
              <a:latin typeface="Franklin Gothic Medium Cond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84" y="3614084"/>
            <a:ext cx="8352432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95784" y="4709459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UPSS NEFROLOGÍA</a:t>
            </a:r>
          </a:p>
          <a:p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Se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registrará de la siguiente manera:</a:t>
            </a:r>
            <a:endParaRPr lang="es-PE" sz="1100" dirty="0">
              <a:latin typeface="Franklin Gothic Medium Cond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84" y="5163704"/>
            <a:ext cx="8352431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07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09432" y="751832"/>
            <a:ext cx="833878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100" dirty="0">
                <a:solidFill>
                  <a:srgbClr val="C00000"/>
                </a:solidFill>
                <a:latin typeface="Franklin Gothic Medium Cond" pitchFamily="34" charset="0"/>
              </a:rPr>
              <a:t>Nota: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El manejo de las complicaciones renales se realizará en los establecimientos del primer nivel de atención cuando la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Tasa de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Filtración Glomerular (TFG) se encuentra en los estadios G1, G2, G3a y G3b con una Relación Albúmina Creatinina (RAC) A1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, así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como, cuando esta se encuentre en los   estadios G1, G2, G3a con una RAC A2, y en los estadios G1, G2 con RAC A3. Caso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 contrario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, el manejo se realizará en los establecimientos de II-III nivel que cuenten con especialista.</a:t>
            </a:r>
            <a:endParaRPr lang="es-PE" sz="1100" dirty="0">
              <a:latin typeface="Franklin Gothic Medium Cond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09432" y="2431024"/>
            <a:ext cx="83387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>
                <a:solidFill>
                  <a:srgbClr val="C00000"/>
                </a:solidFill>
                <a:latin typeface="Franklin Gothic Medium Cond" pitchFamily="34" charset="0"/>
              </a:rPr>
              <a:t>Nota: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caso se identifique en la valoración complicaciones que requieran tratamiento especializado en el II o III nivel,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como tener 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estadio 3, 4 o 5 de enfermedad renal crónica.</a:t>
            </a:r>
            <a:endParaRPr lang="es-PE" sz="1100" dirty="0">
              <a:latin typeface="Franklin Gothic Medium Cond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09432" y="2799736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 </a:t>
            </a:r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UPSS ENDOCRINOLOGÍA</a:t>
            </a:r>
            <a:endParaRPr lang="es-PE" sz="1100" dirty="0">
              <a:solidFill>
                <a:srgbClr val="C00000"/>
              </a:solidFill>
              <a:latin typeface="Franklin Gothic Medium Cond" pitchFamily="34" charset="0"/>
            </a:endParaRP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Se registra de la siguiente manera:</a:t>
            </a:r>
            <a:endParaRPr lang="es-PE" sz="1100" dirty="0">
              <a:latin typeface="Franklin Gothic Medium Con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1" y="3225688"/>
            <a:ext cx="8338784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02608" y="4341722"/>
            <a:ext cx="83456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100" dirty="0">
                <a:solidFill>
                  <a:srgbClr val="C00000"/>
                </a:solidFill>
                <a:latin typeface="Franklin Gothic Medium Cond" pitchFamily="34" charset="0"/>
              </a:rPr>
              <a:t>Nota: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caso se identifique en la valoración complicaciones que requieran tratamiento especializado en el II o III nivel,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como tener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la evaluación del pie diabético un valor = 2 en </a:t>
            </a:r>
            <a:r>
              <a:rPr lang="es-PE" sz="1100" i="1" dirty="0">
                <a:solidFill>
                  <a:srgbClr val="231F20"/>
                </a:solidFill>
                <a:latin typeface="Franklin Gothic Medium Cond" pitchFamily="34" charset="0"/>
              </a:rPr>
              <a:t>Wagner.</a:t>
            </a:r>
            <a:endParaRPr lang="es-PE" sz="1100" dirty="0">
              <a:latin typeface="Franklin Gothic Medium Cond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11791" y="4718017"/>
            <a:ext cx="82364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EN CASO NO SE IDENTIFIQUE COMPLICACIONES EN LA VALORACIÓN</a:t>
            </a:r>
          </a:p>
          <a:p>
            <a:pPr algn="just"/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Se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registrará de la siguiente manera 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ítem: Diagnóstico motivo de consulta y/o actividad de salud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registre E10: Diabetes mellitus tipo 1 y E11: Diabetes mellitus tipo 2 sin complicaciones 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Para el ítem Tipo de diagnóstico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marque “R” de diagnóstico repetido.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 Lab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registre “VAL” si el paciente es referido a otro establecimiento de salud. </a:t>
            </a:r>
            <a:endParaRPr lang="es-PE" sz="1100" dirty="0">
              <a:latin typeface="Franklin Gothic Medium Cond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0" y="1346748"/>
            <a:ext cx="8352434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07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54843" y="1560127"/>
            <a:ext cx="848890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100" dirty="0">
                <a:solidFill>
                  <a:srgbClr val="C00000"/>
                </a:solidFill>
                <a:latin typeface="Franklin Gothic Medium Cond" pitchFamily="34" charset="0"/>
              </a:rPr>
              <a:t>MANEJO DE ENFERMEDAD RENAL DIABETICA (5001707)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Definición Operacional. -  Intervención que se brinda a personas con enfermedad renal diabética en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estadio del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1 al 2  y microalbuminuria según GPC de complicaciones crónica de diabetes, la cual se realiza en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el primer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nivel de atención. Incluye la consulta de diagnóstico, tratamiento farmacológico y no farmacológico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 consulta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o consejería nutricional.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 Diagnóstico motivo de consulta y/o actividad de salud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registre la complicación renal del paciente diabético.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2º casillero registre la etapa de la enfermedad renal crónica (etapa 1, 2, según TFG)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Para el ítem Tipo de diagnóstico 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marque “R” de diagnóstico repetido.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2º casillero marque “D” de diagnóstico definitivo. </a:t>
            </a:r>
            <a:endParaRPr lang="es-PE" sz="1100" dirty="0">
              <a:latin typeface="Franklin Gothic Medium Con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43" y="3317935"/>
            <a:ext cx="8488906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00251" y="4444330"/>
            <a:ext cx="848890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100" dirty="0">
                <a:solidFill>
                  <a:srgbClr val="C00000"/>
                </a:solidFill>
                <a:latin typeface="Franklin Gothic Medium Cond" pitchFamily="34" charset="0"/>
              </a:rPr>
              <a:t>MANEJO DEL SOBREPESO Y OBESIDAD (5001706)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Definición Operacional. -  Intervenciones dirigidas a las personas con diagnóstico de sobrepeso y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obesidad que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cumplan criterios para recibir una consulta de intervención, estructura del comportamiento según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la Guía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Técnica para la identificación, tamizaje y manejo de factores de riesgo cardiovascular y de diabetes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mellitus tipo 2.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Son programas de modificación de conducta intensivos que utilizan varias sesiones o atenciones a lo largo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de semanas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o meses, incluyen intervenciones basadas en comportamientos centrados en cambios en la dieta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, el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ejercicio o cambio del estilo de vida; solos o en combinación.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Los cambios en la dieta incluyen el asesoramiento, educación o apoyo y/o los cambios ambientales, además de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los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cambios en el ejercicio y/o la dieta. El personal que ejecuta la actividad: medico, enfermera, nutricionista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, psicólogo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registrara consejería integral,  cada vez que se brinde dicha actividad mensualmente.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Luego de realizar la medición de  peso, talla y 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perímetro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abdominal ,  se registraran los valores obtenidos 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en el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casillero del HIS  correspondiente a peso talla y 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perímetro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abdominal.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50" y="468792"/>
            <a:ext cx="8543499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07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16256" y="374710"/>
            <a:ext cx="4572000" cy="127727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SOBREPESO</a:t>
            </a:r>
          </a:p>
          <a:p>
            <a:pPr lvl="0" algn="just"/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En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el ítem: Diagnóstico motivo de consulta y/o actividad de salud:</a:t>
            </a:r>
          </a:p>
          <a:p>
            <a:pPr lvl="0"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registrar Sobrepeso</a:t>
            </a:r>
          </a:p>
          <a:p>
            <a:pPr lvl="0"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2° casillero registrar Consejería Integral </a:t>
            </a:r>
          </a:p>
          <a:p>
            <a:pPr lvl="0"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Para el ítem: Tipo de diagnóstico anote:</a:t>
            </a:r>
          </a:p>
          <a:p>
            <a:pPr lvl="0"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marque “D” de definitivo.</a:t>
            </a:r>
          </a:p>
          <a:p>
            <a:pPr lvl="0"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2° casillero marque “D” de definitivo</a:t>
            </a:r>
            <a:endParaRPr lang="es-PE" sz="1100" dirty="0">
              <a:solidFill>
                <a:srgbClr val="000000"/>
              </a:solidFill>
              <a:latin typeface="Franklin Gothic Medium Con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56" y="1651983"/>
            <a:ext cx="8400198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16256" y="2747358"/>
            <a:ext cx="840019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OBESIDAD</a:t>
            </a:r>
          </a:p>
          <a:p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En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el ítem: Diagnóstico motivo de consulta y/o actividad de salud: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registrar Obesidad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2° casillero registrar Consejería Integral 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Para el ítem: Tipo de diagnóstico anote: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marque “D” de definitivo.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2° casillero marque “D” de definitivo.</a:t>
            </a:r>
            <a:endParaRPr lang="es-PE" sz="1100" dirty="0">
              <a:latin typeface="Franklin Gothic Medium Cond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56" y="3997335"/>
            <a:ext cx="8400198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16256" y="5092710"/>
            <a:ext cx="840019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>
                <a:solidFill>
                  <a:srgbClr val="C00000"/>
                </a:solidFill>
                <a:latin typeface="Franklin Gothic Medium Cond" pitchFamily="34" charset="0"/>
              </a:rPr>
              <a:t>PACIENTES CON ENFERMEDAD CARDIOMETABÓLICA ORGANIZADOS QUE RECIBEN EDUCACIÓN </a:t>
            </a:r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PARA EL </a:t>
            </a:r>
            <a:r>
              <a:rPr lang="es-PE" sz="1100" dirty="0">
                <a:solidFill>
                  <a:srgbClr val="C00000"/>
                </a:solidFill>
                <a:latin typeface="Franklin Gothic Medium Cond" pitchFamily="34" charset="0"/>
              </a:rPr>
              <a:t>CONTROL DE LA ENFERMEDAD (5001605)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Definición Operacional. - Intervención que se brinda en establecimientos de salud de las categorías I-2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, I-3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, I-4, II-1, II-2, III-1 y III-2 que brindan regularmente servicios para el tratamiento y control de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pacientes con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enfermedad hipertensiva o diabética.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Incluye el desarrollo de los siguientes procedimientos: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Sesión Educativa: Participan como máximo de 15 personas por actividad, tiene una duración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aproximada de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30 minutos.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Sesión Demostrativa: Participan entre 8 y 15 personas por evento, tiene una duración estimada de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45 minutos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.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Sesión de Grupo de Ayuda Mutua: Participan por lo menos 8 personas, tiene una duración estimada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de 30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minutos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.</a:t>
            </a:r>
            <a:endParaRPr lang="es-PE" sz="1100" dirty="0">
              <a:solidFill>
                <a:srgbClr val="231F20"/>
              </a:solidFill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07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88962" y="551308"/>
            <a:ext cx="838654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REGISTRO DE SESIÓN EDUCATIVA CON TEMA DE PREVENCIÓN DE HIPERTENSIÓN</a:t>
            </a:r>
          </a:p>
          <a:p>
            <a:pPr lvl="0"/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Los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ítems: Documento de Identidad, Financiador, Pertenencia Étnica, Edad, Sexo, Establecimiento y Servicio no se registran por tratarse de una actividad grupal.</a:t>
            </a:r>
          </a:p>
          <a:p>
            <a:pPr lvl="0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ítem: Historia Clínica anote siempre APP100 de Actividades en Establecimiento de Salud</a:t>
            </a:r>
          </a:p>
          <a:p>
            <a:pPr lvl="0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ítem: Diagnóstico Motivo de Consulta y/o Actividad de Salud:</a:t>
            </a:r>
          </a:p>
          <a:p>
            <a:pPr lvl="0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registrar Sesión Educativa</a:t>
            </a:r>
          </a:p>
          <a:p>
            <a:pPr lvl="0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2º casillero registrar el tema que corresponde la sesión educativa</a:t>
            </a:r>
          </a:p>
          <a:p>
            <a:pPr lvl="0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Hipertensión arterial </a:t>
            </a:r>
          </a:p>
          <a:p>
            <a:pPr lvl="0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ítem: Tipo de diagnóstico marcar siempre “D” en ambos casilleros</a:t>
            </a:r>
          </a:p>
          <a:p>
            <a:pPr lvl="0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 Lab anote:</a:t>
            </a:r>
          </a:p>
          <a:p>
            <a:pPr lvl="0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el número de personas que participan de la sesión</a:t>
            </a:r>
            <a:endParaRPr lang="es-PE" sz="1100" dirty="0">
              <a:solidFill>
                <a:srgbClr val="000000"/>
              </a:solidFill>
              <a:latin typeface="Franklin Gothic Medium Con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62" y="2324920"/>
            <a:ext cx="8386548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88962" y="3420295"/>
            <a:ext cx="838654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REGISTRO DE SESIÓN EDUCATIVA CON TEMA DE PREVENCIÓN DE DIABETES</a:t>
            </a:r>
          </a:p>
          <a:p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En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el ítem: Historia Clínica anote siempre APP100 de Actividades en Establecimiento de Salud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ítem: Diagnóstico Motivo de Consulta y/o Actividad de Salud: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registrar Sesión Educativa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2º casillero registrar el tema que corresponde la sesión educativa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   • Diabetes Mellitus tipo 2 sin complicaciones </a:t>
            </a:r>
            <a:endParaRPr lang="es-PE" sz="1100" dirty="0" smtClean="0">
              <a:solidFill>
                <a:srgbClr val="231F20"/>
              </a:solidFill>
              <a:latin typeface="Franklin Gothic Medium Cond" pitchFamily="34" charset="0"/>
            </a:endParaRPr>
          </a:p>
          <a:p>
            <a:r>
              <a:rPr lang="es-PE" sz="1100" dirty="0">
                <a:latin typeface="Franklin Gothic Medium Cond" pitchFamily="34" charset="0"/>
              </a:rPr>
              <a:t>En el ítem: Tipo de diagnóstico marcar siempre “D” en ambos casilleros</a:t>
            </a:r>
          </a:p>
          <a:p>
            <a:r>
              <a:rPr lang="es-PE" sz="1100" dirty="0">
                <a:latin typeface="Franklin Gothic Medium Cond" pitchFamily="34" charset="0"/>
              </a:rPr>
              <a:t>En el ítem Lab anote:</a:t>
            </a:r>
          </a:p>
          <a:p>
            <a:r>
              <a:rPr lang="es-PE" sz="1100" dirty="0">
                <a:latin typeface="Franklin Gothic Medium Cond" pitchFamily="34" charset="0"/>
              </a:rPr>
              <a:t>• En el 1º casillero el número de personas que participan de la sesión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62" y="5036122"/>
            <a:ext cx="8386548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07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36728" y="634082"/>
            <a:ext cx="8338782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REGISTRO DE SESIÓN DEMOSTRATIVA CON TEMA DE PREVENCIÓN DE HIPERTENSIÓN </a:t>
            </a:r>
          </a:p>
          <a:p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Los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ítems Documento de Identidad, Financiador, Pertenencia Étnica, Edad, Sexo, Establecimiento y Servicio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; no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se registran por tratarse de una actividad grupal.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 Historia Clínica anote siempre APP100 de Actividades en Establecimiento de Salud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 Diagnóstico Motivo de Consulta y/o Actividad de Salud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registre Sesión Demostrativa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2º casillero registre: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   • Hipertensión Arterial 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 Tipo de diagnóstico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y 2º casilleros marque “D” de diagnóstico definitivo.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 Lab anote: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registre el número de personas que participan de la sesión demostrativa.</a:t>
            </a:r>
            <a:endParaRPr lang="es-PE" sz="1100" dirty="0">
              <a:latin typeface="Franklin Gothic Medium Cond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7" y="2547519"/>
            <a:ext cx="8338783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36727" y="3642894"/>
            <a:ext cx="833878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REGISTRO DE SESIÓN DEMOSTRATIVA CON TEMA DE PREVENCIÓN DE DIABETES</a:t>
            </a:r>
          </a:p>
          <a:p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En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el ítem Historia Clínica anote siempre APP100 de Actividades en Establecimiento de Salud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 Diagnóstico Motivo de Consulta y/o Actividad de Salud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registre Sesión Demostrativa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2º casillero registre lo que corresponde: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   • Diabetes Mellitus tipo2 sin complicaciones 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 Tipo de diagnóstico marque “D” de diagnóstico definitivo para ambos casilleros.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 Lab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el número de personas que participan de la sesión demostrativa.</a:t>
            </a:r>
            <a:endParaRPr lang="es-PE" sz="1100" dirty="0">
              <a:latin typeface="Franklin Gothic Medium Cond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8" y="5253433"/>
            <a:ext cx="8338782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07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82137" y="722029"/>
            <a:ext cx="840702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REGISTRO DE SESIÓN DE GRUPO CON TEMA DE PREVENCIÓN DE HIPERTENSIÓN</a:t>
            </a:r>
          </a:p>
          <a:p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Los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ítems Documento de Identidad, Financiador, Pertenencia Étnica, Edad, Sexo, Establecimiento y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Servicio; no se registran por tratarse de una actividad grupal.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 Historia Clínica anote siempre APP100 de Actividades en Establecimiento de Salud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 Diagnóstico Motivo de Consulta y/o Actividad de Salud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Sesión Demostrativa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2º casillero Hipertensión arterial 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 Tipo de diagnóstico marque siempre “D” para ambos casilleros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 Lab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registre el número de personas que participan en la sesión de grupo de ayuda mutua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.</a:t>
            </a:r>
            <a:r>
              <a:rPr lang="es-PE" sz="1100" dirty="0">
                <a:solidFill>
                  <a:srgbClr val="106BB1"/>
                </a:solidFill>
                <a:latin typeface="Franklin Gothic Medium Cond" pitchFamily="34" charset="0"/>
              </a:rPr>
              <a:t> de Ayuda Mutua </a:t>
            </a:r>
            <a:endParaRPr lang="es-PE" sz="1100" dirty="0">
              <a:latin typeface="Franklin Gothic Medium Cond" pitchFamily="34" charset="0"/>
            </a:endParaRPr>
          </a:p>
        </p:txBody>
      </p:sp>
      <p:cxnSp>
        <p:nvCxnSpPr>
          <p:cNvPr id="4" name="17 Conector recto"/>
          <p:cNvCxnSpPr/>
          <p:nvPr/>
        </p:nvCxnSpPr>
        <p:spPr bwMode="auto">
          <a:xfrm flipV="1">
            <a:off x="2143125" y="40409813"/>
            <a:ext cx="390525" cy="466725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18 Conector recto"/>
          <p:cNvCxnSpPr/>
          <p:nvPr/>
        </p:nvCxnSpPr>
        <p:spPr bwMode="auto">
          <a:xfrm flipV="1">
            <a:off x="3638550" y="40390763"/>
            <a:ext cx="2800350" cy="504825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822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7" y="2479837"/>
            <a:ext cx="8407022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88960" y="3575212"/>
            <a:ext cx="84001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REGISTRO DE SESIÓN DE GRUPO DE AYUDA MUTUA CON TEMA DE PREVENCIÓN DE DIABETES</a:t>
            </a:r>
          </a:p>
          <a:p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En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el ítem Historia Clínica anote siempre APP100 de Actividades en Establecimiento de Salud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 Diagnóstico Motivo de Consulta y/o Actividad de Salud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registre Sesión de grupo de ayuda mutua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2º casillero registre Diabetes Mellitus tipo 2 sin complicaciones o con complicaciones </a:t>
            </a:r>
            <a:endParaRPr lang="es-PE" sz="1100" dirty="0" smtClean="0">
              <a:solidFill>
                <a:srgbClr val="231F20"/>
              </a:solidFill>
              <a:latin typeface="Franklin Gothic Medium Cond" pitchFamily="34" charset="0"/>
            </a:endParaRPr>
          </a:p>
          <a:p>
            <a:r>
              <a:rPr lang="es-PE" sz="1100" dirty="0">
                <a:latin typeface="Franklin Gothic Medium Cond" pitchFamily="34" charset="0"/>
              </a:rPr>
              <a:t>En el ítem Tipo de diagnóstico marque “D” para ambos casilleros</a:t>
            </a:r>
          </a:p>
          <a:p>
            <a:r>
              <a:rPr lang="es-PE" sz="1100" dirty="0">
                <a:latin typeface="Franklin Gothic Medium Cond" pitchFamily="34" charset="0"/>
              </a:rPr>
              <a:t>En el ítem Lab</a:t>
            </a:r>
          </a:p>
          <a:p>
            <a:r>
              <a:rPr lang="es-PE" sz="1100" dirty="0">
                <a:latin typeface="Franklin Gothic Medium Cond" pitchFamily="34" charset="0"/>
              </a:rPr>
              <a:t>• En el 1º casillero el número de personas que participan en la sesión de grupo de ayuda mutua.</a:t>
            </a:r>
          </a:p>
        </p:txBody>
      </p:sp>
      <p:cxnSp>
        <p:nvCxnSpPr>
          <p:cNvPr id="9" name="17 Conector recto"/>
          <p:cNvCxnSpPr/>
          <p:nvPr/>
        </p:nvCxnSpPr>
        <p:spPr bwMode="auto">
          <a:xfrm flipV="1">
            <a:off x="2143125" y="40409813"/>
            <a:ext cx="390525" cy="466725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18 Conector recto"/>
          <p:cNvCxnSpPr/>
          <p:nvPr/>
        </p:nvCxnSpPr>
        <p:spPr bwMode="auto">
          <a:xfrm flipV="1">
            <a:off x="3638550" y="40390763"/>
            <a:ext cx="2800350" cy="504825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822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7" y="4980817"/>
            <a:ext cx="8407022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07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04966" y="369208"/>
            <a:ext cx="8202305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>
                <a:solidFill>
                  <a:srgbClr val="C00000"/>
                </a:solidFill>
                <a:latin typeface="Franklin Gothic Medium Cond" pitchFamily="34" charset="0"/>
              </a:rPr>
              <a:t>REGISTRO LOS SERVICIOS DE TELEORIENTACIÓN Y TELEMONITOREO </a:t>
            </a:r>
          </a:p>
          <a:p>
            <a:r>
              <a:rPr lang="es-PE" sz="1100" dirty="0">
                <a:solidFill>
                  <a:srgbClr val="C00000"/>
                </a:solidFill>
                <a:latin typeface="Franklin Gothic Medium Cond" pitchFamily="34" charset="0"/>
              </a:rPr>
              <a:t>A. Valoración Clínica y Tamizaje laboratorial de Enfermedades Crónicas No Transmisibles (Valoración </a:t>
            </a:r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Clínica De </a:t>
            </a:r>
            <a:r>
              <a:rPr lang="es-PE" sz="1100" dirty="0">
                <a:solidFill>
                  <a:srgbClr val="C00000"/>
                </a:solidFill>
                <a:latin typeface="Franklin Gothic Medium Cond" pitchFamily="34" charset="0"/>
              </a:rPr>
              <a:t>Factores De Riesgo), a través de teleorientación síncrona.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     Definición Operacional. - Conjunto de actividades para la identificación de factores de riesgo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modificables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de diabetes e hipertensión arterial, incluye la valoración clínica, exámenes de laboratorio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y consulta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por profesional de la salud para la entrega de resultados y manejo.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La valoración clínica incluye: valoración del índice de masa corporal (IMC), medición del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perímetro abdominal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, valoración de estilos de vida y medición de presión arterial. Se emplea 25 minutos.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El tamizaje laboratorial incluye: dosaje de glucemia en plasma venoso y perfil lipídico (colesterol total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, HDL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, LDL calculado y triglicéridos), según corresponda al grupo de edad. 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El tamizaje de laboratorio se realiza en mayores de 40 años, sin embargo, en las personas menores de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40 años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caso se identifique algún factor de riesgo según GPC se realiza.</a:t>
            </a:r>
          </a:p>
          <a:p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PRIMERA ATENCIÓN:</a:t>
            </a:r>
          </a:p>
          <a:p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Cuando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no se identifiquen factores de riesgo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 Diagnóstico motivo de consulta y/o actividad de salud anote: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Valoración Clínica de Factores de Riesgo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2º casillero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Consejería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estilos de vida saludable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3º casillero Teleorientación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sincrónica  </a:t>
            </a:r>
            <a:endParaRPr lang="es-PE" sz="1100" dirty="0">
              <a:solidFill>
                <a:srgbClr val="231F20"/>
              </a:solidFill>
              <a:latin typeface="Franklin Gothic Medium Cond" pitchFamily="34" charset="0"/>
            </a:endParaRP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 Tipo de diagnóstico 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1º, 2º y 3º casilleros marquen “D” de diagnóstico definitivo. 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 Lab: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DNT de daños no trasmisibles </a:t>
            </a:r>
            <a:endParaRPr lang="es-PE" sz="1100" dirty="0">
              <a:latin typeface="Franklin Gothic Medium Cond" pitchFamily="34" charset="0"/>
            </a:endParaRPr>
          </a:p>
        </p:txBody>
      </p:sp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66" y="3976328"/>
            <a:ext cx="8202306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25438" y="5071703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*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Nota: Cuando no se identifican factores de riesgo culmina la actividad.</a:t>
            </a:r>
            <a:endParaRPr lang="es-PE" sz="1100" dirty="0">
              <a:latin typeface="Franklin Gothic Medium Cond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91320" y="5296292"/>
            <a:ext cx="82023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CUANDO SE IDENTIFIQUEN FACTORES DE RIESGO</a:t>
            </a:r>
          </a:p>
          <a:p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En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el ítem:</a:t>
            </a:r>
            <a:r>
              <a:rPr lang="es-PE" sz="1100" i="1" dirty="0">
                <a:solidFill>
                  <a:srgbClr val="231F20"/>
                </a:solidFill>
                <a:latin typeface="Franklin Gothic Medium Cond" pitchFamily="34" charset="0"/>
              </a:rPr>
              <a:t> Diagnóstico motivo de consulta y/o Actividad de salud registrar: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1° casillero se colocará la Valoración Clínica de Factores de Riesgo, según corresponda.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2° se consignarán los factores de riesgo que se identifiquen. (sobrepeso, obesidad)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3° casillero, registra la solicitud de exámenes de laboratorio (glucosa y perfil lipídico).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último casillero, registrar el servicio realizado Teleorientación sincrónica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.</a:t>
            </a:r>
            <a:endParaRPr lang="es-PE" sz="1100" dirty="0">
              <a:solidFill>
                <a:srgbClr val="231F20"/>
              </a:solidFill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07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02609" y="393862"/>
            <a:ext cx="8345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ítem: Tipo de diagnóstico</a:t>
            </a:r>
          </a:p>
          <a:p>
            <a:pPr lvl="0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1° casillero marque “D” de diagnostico definitivo </a:t>
            </a:r>
          </a:p>
          <a:p>
            <a:pPr lvl="0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 LAB anote:</a:t>
            </a:r>
          </a:p>
          <a:p>
            <a:pPr lvl="0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campo LAB, considerar DNT que corresponde a la actividad de daños no transmisibles. </a:t>
            </a:r>
            <a:endParaRPr lang="es-PE" sz="1100" dirty="0">
              <a:solidFill>
                <a:srgbClr val="000000"/>
              </a:solidFill>
              <a:latin typeface="Franklin Gothic Medium Cond" pitchFamily="34" charset="0"/>
            </a:endParaRPr>
          </a:p>
        </p:txBody>
      </p:sp>
      <p:pic>
        <p:nvPicPr>
          <p:cNvPr id="1843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09" y="1163303"/>
            <a:ext cx="8454788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02609" y="2944478"/>
            <a:ext cx="834560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A. EVALUACIÓN Y ENTREGA DE RESULTADOS A TRAVÉS DE TELEMONITOREO</a:t>
            </a:r>
          </a:p>
          <a:p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Segunda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Atención luego de haber encontrado factores de riesgo en la teleorientación: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Cuando se identifica que no tiene exámenes de control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Si el paciente no cuenta con glucómetro en domicilio para realizar la medición, se le solicita examen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de laboratorio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y se programa una atención domiciliaria para la toma de muestra.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 Diagnóstico motivo de consulta y/o Actividad de salud registrar: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1° casillero se colocar el diagnóstico Hiperglicemia no especificada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2° casillero colocar Consejería en estilos de visa saludable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3° casillero se registrará el servicio realizado Telemonitoreo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 </a:t>
            </a:r>
            <a:r>
              <a:rPr lang="es-PE" sz="1100" dirty="0">
                <a:latin typeface="Franklin Gothic Medium Cond" pitchFamily="34" charset="0"/>
              </a:rPr>
              <a:t>En el ítem: Tipo de diagnóstico</a:t>
            </a:r>
          </a:p>
          <a:p>
            <a:r>
              <a:rPr lang="es-PE" sz="1100" dirty="0">
                <a:latin typeface="Franklin Gothic Medium Cond" pitchFamily="34" charset="0"/>
              </a:rPr>
              <a:t>• En el 1° casillero marque “D” de repetido</a:t>
            </a:r>
          </a:p>
          <a:p>
            <a:r>
              <a:rPr lang="es-PE" sz="1100" dirty="0">
                <a:latin typeface="Franklin Gothic Medium Cond" pitchFamily="34" charset="0"/>
              </a:rPr>
              <a:t>• En el 2° casillero marque “D”, de definitivo</a:t>
            </a:r>
          </a:p>
          <a:p>
            <a:r>
              <a:rPr lang="es-PE" sz="1100" dirty="0">
                <a:latin typeface="Franklin Gothic Medium Cond" pitchFamily="34" charset="0"/>
              </a:rPr>
              <a:t>• En el 3° casillero maque “D” de definitivo</a:t>
            </a:r>
          </a:p>
          <a:p>
            <a:r>
              <a:rPr lang="es-PE" sz="1100" dirty="0" smtClean="0">
                <a:latin typeface="Franklin Gothic Medium Cond" pitchFamily="34" charset="0"/>
              </a:rPr>
              <a:t>En </a:t>
            </a:r>
            <a:r>
              <a:rPr lang="es-PE" sz="1100" dirty="0">
                <a:latin typeface="Franklin Gothic Medium Cond" pitchFamily="34" charset="0"/>
              </a:rPr>
              <a:t>el ítem LAB anote:</a:t>
            </a:r>
          </a:p>
          <a:p>
            <a:r>
              <a:rPr lang="es-PE" sz="1100" dirty="0">
                <a:latin typeface="Franklin Gothic Medium Cond" pitchFamily="34" charset="0"/>
              </a:rPr>
              <a:t>• En el campo LAB, registre DNT</a:t>
            </a:r>
          </a:p>
        </p:txBody>
      </p:sp>
      <p:pic>
        <p:nvPicPr>
          <p:cNvPr id="1843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91" y="5507728"/>
            <a:ext cx="8345606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07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12125" y="313874"/>
            <a:ext cx="828111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anose="020B0606030402020204" pitchFamily="34" charset="0"/>
              </a:rPr>
              <a:t>CUANDO NO SE IDENTIFICAN FACTORES DE RIESGO 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En el ítem peso y talla, registrar en valores numéricos la peso(kg) y talla(m) 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En el ítem Diagnóstico motivo de consulta y/o actividad de salud anote: 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• En el 1º casillero Valoración Clínica de Factores de Riesgo 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• En el 2º casillero Consejería en estilos de vida saludable 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En el ítem Tipo de diagnóstico 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• En el 1º , y 2º casilleros marque “D” de diagnóstico definitivo. En el ítem Lab: 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• En el 1º casillero DNT de daños no trasmisibles </a:t>
            </a:r>
            <a:endParaRPr lang="es-PE" sz="1100" dirty="0">
              <a:latin typeface="Franklin Gothic Medium Cond" panose="020B06060304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12125" y="2835241"/>
            <a:ext cx="8281114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anose="020B0606030402020204" pitchFamily="34" charset="0"/>
              </a:rPr>
              <a:t>CUANDO SE IDENTIFICAN FACTORES DE RIESGO 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En el ítem peso y talla, registrar en valores numéricos la peso(kg) y talla(m) 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En el ítem Diagnóstico motivo de consulta y/o actividad de salud anote: 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• En el 1º casillero Valoración Clínica de Factores de Riesgo 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• En el 2º casillero sobrepeso. 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• En el 3º casillero examen de laboratorio 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• En el 4 º casillero la consejería en estilos de vida saludable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En el ítem Tipo de diagnóstico anote: 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• En el 1º, 2º, 3º y 4º casilleros corresponde “D” de diagnóstico definitivo. 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En el ítem Lab: 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• En el 1º casillero “DNT” de daños no trasmisibles</a:t>
            </a:r>
            <a:endParaRPr lang="es-PE" sz="1100" dirty="0">
              <a:latin typeface="Franklin Gothic Medium Cond" panose="020B06060304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25" y="1738156"/>
            <a:ext cx="840433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25" y="4766186"/>
            <a:ext cx="840433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38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16255" y="379822"/>
            <a:ext cx="8331959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B. SEGUIMIENTO DE PACIENTES CON DIAGNÓSTICO DE HIPERTENSIÓN ARTERIAL A TRAVÉS DE TELEMONITOREO</a:t>
            </a:r>
          </a:p>
          <a:p>
            <a:pPr algn="just"/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Definición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Operacional. - Intervención dirigida a personas con hipertensión arterial de no alto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riesgo cardiovascular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(riesgo cardiovascular bajo o moderado) de dieciocho (18) años a más que se brinda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en establecimientos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de salud con población asignada de las categorías I-2, I-3, I-4 y II-1, con la finalidad de 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brindar tratamiento integral para el control de su enfermedad que han sido tipificados como controlados. 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Incluye el manejo de complicaciones y multimorbilidades según riesgo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cardiovascular Cuando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no tiene tensiómetro para la toma de presión arterial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Si el paciente no cuenta con tensiómetro en domicilio para realizar la medición, se programa una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atención domiciliaria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para la toma de la presión.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ítem: Diagnóstico motivo de consulta y/o Actividad de salud registrar: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1° casillero se colocará el diagnostico Hipertensión arterial.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2° casillero Telemonitoreo 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ítem: Tipo de diagnóstico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Marcar siempre “D” 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 LAB anote: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campo LAB, considerar DNT que corresponde a la actividad de daños no transmisibles</a:t>
            </a:r>
            <a:endParaRPr lang="es-PE" sz="1100" dirty="0">
              <a:latin typeface="Franklin Gothic Medium Cond" pitchFamily="34" charset="0"/>
            </a:endParaRPr>
          </a:p>
        </p:txBody>
      </p:sp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55" y="2652477"/>
            <a:ext cx="833196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16254" y="3747852"/>
            <a:ext cx="833195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CUANDO TIENE TENSIÓMETRO PARA LA TOMA DE PRESIÓN ARTERIAL</a:t>
            </a:r>
          </a:p>
          <a:p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Si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el paciente cuenta con tensiómetro en el momento de realizar el telemonitoreo, se registra los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valores </a:t>
            </a:r>
            <a:r>
              <a:rPr lang="pt-BR" sz="1100" dirty="0" smtClean="0">
                <a:solidFill>
                  <a:srgbClr val="231F20"/>
                </a:solidFill>
                <a:latin typeface="Franklin Gothic Medium Cond" pitchFamily="34" charset="0"/>
              </a:rPr>
              <a:t>encontrados </a:t>
            </a:r>
            <a:r>
              <a:rPr lang="pt-BR" sz="1100" dirty="0">
                <a:solidFill>
                  <a:srgbClr val="231F20"/>
                </a:solidFill>
                <a:latin typeface="Franklin Gothic Medium Cond" pitchFamily="34" charset="0"/>
              </a:rPr>
              <a:t>como N o A.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ítem: Diagnóstico motivo de consulta y/o Actividad de salud registrar: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1° casillero se colocará el diagnostico de enfermedad hipertensiva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2° casillero se registrará el servicio realizado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Telemonitoreo</a:t>
            </a:r>
          </a:p>
          <a:p>
            <a:r>
              <a:rPr lang="es-PE" sz="1100" dirty="0">
                <a:latin typeface="Franklin Gothic Medium Cond" pitchFamily="34" charset="0"/>
              </a:rPr>
              <a:t>En el ítem: Tipo de diagnóstico</a:t>
            </a:r>
          </a:p>
          <a:p>
            <a:r>
              <a:rPr lang="es-PE" sz="1100" dirty="0">
                <a:latin typeface="Franklin Gothic Medium Cond" pitchFamily="34" charset="0"/>
              </a:rPr>
              <a:t>• En el 1° casillero marcar “R”</a:t>
            </a:r>
          </a:p>
          <a:p>
            <a:r>
              <a:rPr lang="es-PE" sz="1100" dirty="0">
                <a:latin typeface="Franklin Gothic Medium Cond" pitchFamily="34" charset="0"/>
              </a:rPr>
              <a:t>• En el 2° casillero marcar “D”</a:t>
            </a:r>
          </a:p>
          <a:p>
            <a:r>
              <a:rPr lang="es-PE" sz="1100" dirty="0">
                <a:latin typeface="Franklin Gothic Medium Cond" pitchFamily="34" charset="0"/>
              </a:rPr>
              <a:t>En el ítem LAB anote:</a:t>
            </a:r>
          </a:p>
          <a:p>
            <a:r>
              <a:rPr lang="es-PE" sz="1100" dirty="0">
                <a:latin typeface="Franklin Gothic Medium Cond" pitchFamily="34" charset="0"/>
              </a:rPr>
              <a:t>• En el campo LAB, considerar N: presión arterial &lt;140/90 y A: presión arterial = 140/90</a:t>
            </a:r>
          </a:p>
        </p:txBody>
      </p:sp>
      <p:pic>
        <p:nvPicPr>
          <p:cNvPr id="1853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54" y="5491256"/>
            <a:ext cx="8331961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07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36727" y="242837"/>
            <a:ext cx="8311488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C. SEGUIMIENTO DE PACIENTES CON DIAGNÓSTICO DE DIABETES MELLITUS A TRAVÉS DE TELEMONITOREO</a:t>
            </a:r>
          </a:p>
          <a:p>
            <a:pPr algn="just"/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Definición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Operacional. - Intervención que se brinda a personas con diabetes mellitus sin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complicaciones (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personas con diabetes sin retinopatía, examen simple de orina con proteínas  negativo o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microalbuminuria categoría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A1 y pie diabético con evaluación de monofilamento negativa), que han logrado alcanzar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las siguientes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metas de control cardiometabolico: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Glucemia en ayunas 70 a 130 mg/dl en dos mediciones, o hemoglobina glucosilada menor de 7% (o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según meta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terapéutica de Hb1Ac), y Presión arterial menor de 140/80 mmHg.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Cuando se identifica que no tiene exámenes de control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Si el paciente no cuenta con glucómetro en domicilio para realizar la medición, se le solicita examen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de laboratorio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y se programa una atención domiciliaria para la toma de muestra.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 Diagnóstico motivo de consulta y/o Actividad de salud registrar: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1° casillero se colocar el diagnóstico DM2 sin complicaciones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2° casillero colocar solicitud de examen de laboratorio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3° casillero se registrará el servicio realizado Telemonitoreo</a:t>
            </a:r>
          </a:p>
          <a:p>
            <a:pPr algn="just"/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En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el ítem: Tipo de diagnóstico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1° casillero marque “R” de repetido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2° casillero marque “D”, de definitivo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3° casillero maque “D” de definitivo</a:t>
            </a:r>
          </a:p>
          <a:p>
            <a:pPr algn="just"/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En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el ítem LAB anote: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campo LAB, registre DNT</a:t>
            </a:r>
            <a:endParaRPr lang="es-PE" sz="1100" dirty="0">
              <a:latin typeface="Franklin Gothic Medium Cond" pitchFamily="34" charset="0"/>
            </a:endParaRPr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6" y="3498636"/>
            <a:ext cx="8311489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36726" y="4594011"/>
            <a:ext cx="83114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CUANDO TIENE RESULTADOS DE LABORATORIO </a:t>
            </a:r>
          </a:p>
          <a:p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Luego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de haber solicitado los exámenes de laboratorio y obtener los resultados se registra los valores.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Sin embargo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, si el paciente cuenta con glucómetro en el momento de realizar el telemonitoreo, se registra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los </a:t>
            </a:r>
            <a:r>
              <a:rPr lang="pt-BR" sz="1100" dirty="0" smtClean="0">
                <a:solidFill>
                  <a:srgbClr val="231F20"/>
                </a:solidFill>
                <a:latin typeface="Franklin Gothic Medium Cond" pitchFamily="34" charset="0"/>
              </a:rPr>
              <a:t>valores </a:t>
            </a:r>
            <a:r>
              <a:rPr lang="pt-BR" sz="1100" dirty="0">
                <a:solidFill>
                  <a:srgbClr val="231F20"/>
                </a:solidFill>
                <a:latin typeface="Franklin Gothic Medium Cond" pitchFamily="34" charset="0"/>
              </a:rPr>
              <a:t>encontrados como N o A. </a:t>
            </a:r>
            <a:endParaRPr lang="pt-BR" sz="1100" dirty="0" smtClean="0">
              <a:solidFill>
                <a:srgbClr val="231F20"/>
              </a:solidFill>
              <a:latin typeface="Franklin Gothic Medium Cond" pitchFamily="34" charset="0"/>
            </a:endParaRPr>
          </a:p>
          <a:p>
            <a:r>
              <a:rPr lang="es-PE" sz="1100" dirty="0">
                <a:latin typeface="Franklin Gothic Medium Cond" pitchFamily="34" charset="0"/>
              </a:rPr>
              <a:t> </a:t>
            </a:r>
            <a:r>
              <a:rPr lang="es-PE" sz="1100" dirty="0" smtClean="0">
                <a:latin typeface="Franklin Gothic Medium Cond" pitchFamily="34" charset="0"/>
              </a:rPr>
              <a:t>En </a:t>
            </a:r>
            <a:r>
              <a:rPr lang="es-PE" sz="1100" dirty="0">
                <a:latin typeface="Franklin Gothic Medium Cond" pitchFamily="34" charset="0"/>
              </a:rPr>
              <a:t>el ítem: Diagnóstico motivo de consulta y/o Actividad de salud registrar:</a:t>
            </a:r>
          </a:p>
          <a:p>
            <a:r>
              <a:rPr lang="es-PE" sz="1100" dirty="0">
                <a:latin typeface="Franklin Gothic Medium Cond" pitchFamily="34" charset="0"/>
              </a:rPr>
              <a:t>• En el 1° casillero se coloca el diagnostico.</a:t>
            </a:r>
          </a:p>
          <a:p>
            <a:r>
              <a:rPr lang="es-PE" sz="1100" dirty="0">
                <a:latin typeface="Franklin Gothic Medium Cond" pitchFamily="34" charset="0"/>
              </a:rPr>
              <a:t>• En el 2° casillero se registrará el servicio realizado Telemonitoreo</a:t>
            </a:r>
          </a:p>
          <a:p>
            <a:r>
              <a:rPr lang="es-PE" sz="1100" dirty="0" smtClean="0">
                <a:latin typeface="Franklin Gothic Medium Cond" pitchFamily="34" charset="0"/>
              </a:rPr>
              <a:t>En </a:t>
            </a:r>
            <a:r>
              <a:rPr lang="es-PE" sz="1100" dirty="0">
                <a:latin typeface="Franklin Gothic Medium Cond" pitchFamily="34" charset="0"/>
              </a:rPr>
              <a:t>el ítem: Tipo de diagnóstico</a:t>
            </a:r>
          </a:p>
          <a:p>
            <a:r>
              <a:rPr lang="es-PE" sz="1100" dirty="0">
                <a:latin typeface="Franklin Gothic Medium Cond" pitchFamily="34" charset="0"/>
              </a:rPr>
              <a:t>• En el 1° casillero marque “R” de repetido</a:t>
            </a:r>
          </a:p>
          <a:p>
            <a:r>
              <a:rPr lang="es-PE" sz="1100" dirty="0">
                <a:latin typeface="Franklin Gothic Medium Cond" pitchFamily="34" charset="0"/>
              </a:rPr>
              <a:t>• En el 2° casillero marque “D”, de </a:t>
            </a:r>
            <a:r>
              <a:rPr lang="es-PE" sz="1100" dirty="0" smtClean="0">
                <a:latin typeface="Franklin Gothic Medium Cond" pitchFamily="34" charset="0"/>
              </a:rPr>
              <a:t>definitivo</a:t>
            </a:r>
            <a:endParaRPr lang="es-PE" sz="1100" dirty="0">
              <a:latin typeface="Franklin Gothic Medium Cond" pitchFamily="34" charset="0"/>
            </a:endParaRPr>
          </a:p>
          <a:p>
            <a:r>
              <a:rPr lang="es-PE" sz="1100" dirty="0">
                <a:latin typeface="Franklin Gothic Medium Cond" pitchFamily="34" charset="0"/>
              </a:rPr>
              <a:t>En el ítem LAB anote:</a:t>
            </a:r>
          </a:p>
          <a:p>
            <a:r>
              <a:rPr lang="es-PE" sz="1100" dirty="0">
                <a:latin typeface="Franklin Gothic Medium Cond" pitchFamily="34" charset="0"/>
              </a:rPr>
              <a:t>• En el campo LAB, registre N: glucosa 70- 130mg/dl y A: glucosa &gt;130mg/dl de acuerdo con el resultado</a:t>
            </a:r>
          </a:p>
          <a:p>
            <a:r>
              <a:rPr lang="es-PE" sz="1100" dirty="0">
                <a:latin typeface="Franklin Gothic Medium Cond" pitchFamily="34" charset="0"/>
              </a:rPr>
              <a:t>de glucosa.</a:t>
            </a:r>
          </a:p>
        </p:txBody>
      </p:sp>
    </p:spTree>
    <p:extLst>
      <p:ext uri="{BB962C8B-B14F-4D97-AF65-F5344CB8AC3E}">
        <p14:creationId xmlns:p14="http://schemas.microsoft.com/office/powerpoint/2010/main" val="376907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7" y="378110"/>
            <a:ext cx="8379726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82137" y="1473485"/>
            <a:ext cx="837972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REGISTRO DE SERVICIOS DE TELECONSULTA</a:t>
            </a:r>
          </a:p>
          <a:p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En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el ítem: Diagnóstico motivo de consulta y/o Actividad de salud registrar: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1° casillero se colocará el diagnostico de enfermedad hipertensiva(I10) o Diabetes Mellitus (E10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, E11,E13,E14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)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2° casillero se registrará el servicio realizado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Tele consulta.</a:t>
            </a:r>
            <a:endParaRPr lang="es-PE" sz="1100" dirty="0">
              <a:solidFill>
                <a:srgbClr val="231F20"/>
              </a:solidFill>
              <a:latin typeface="Franklin Gothic Medium Cond" pitchFamily="34" charset="0"/>
            </a:endParaRP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ítem: Tipo de diagnóstico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1° casillero marcar </a:t>
            </a:r>
            <a:r>
              <a:rPr lang="es-PE" sz="1100" b="1" dirty="0">
                <a:solidFill>
                  <a:srgbClr val="231F20"/>
                </a:solidFill>
                <a:latin typeface="Franklin Gothic Medium Cond" pitchFamily="34" charset="0"/>
              </a:rPr>
              <a:t>“R”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2° casillero marcar </a:t>
            </a:r>
            <a:r>
              <a:rPr lang="es-PE" sz="1100" b="1" dirty="0">
                <a:solidFill>
                  <a:srgbClr val="231F20"/>
                </a:solidFill>
                <a:latin typeface="Franklin Gothic Medium Cond" pitchFamily="34" charset="0"/>
              </a:rPr>
              <a:t>“D”</a:t>
            </a:r>
            <a:endParaRPr lang="es-PE" sz="1100" dirty="0">
              <a:latin typeface="Franklin Gothic Medium Cond" pitchFamily="34" charset="0"/>
            </a:endParaRPr>
          </a:p>
        </p:txBody>
      </p:sp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6" y="2720712"/>
            <a:ext cx="8379727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07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07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9775" y="239769"/>
            <a:ext cx="845498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>
                <a:solidFill>
                  <a:srgbClr val="0000CC"/>
                </a:solidFill>
                <a:latin typeface="Franklin Gothic Medium Cond" panose="020B0606030402020204" pitchFamily="34" charset="0"/>
              </a:rPr>
              <a:t>Cuando se identifican factores de riesgo, en el ejemplo se muestra la identificación de sobrepeso, por lo cual corresponde indicar examen de laboratorio según criterio médico.</a:t>
            </a:r>
          </a:p>
          <a:p>
            <a:r>
              <a:rPr lang="es-PE" sz="1100" dirty="0" smtClean="0">
                <a:solidFill>
                  <a:srgbClr val="C00000"/>
                </a:solidFill>
                <a:latin typeface="Franklin Gothic Medium Cond" panose="020B0606030402020204" pitchFamily="34" charset="0"/>
              </a:rPr>
              <a:t>CUANDO SE CUENTA CON RESULTADOS DE LABORATORIO POSITIVO (PERSONAS QUE PRESENTAN FACTORES DE RIESGO) 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En el ítem Diagnóstico motivo de consulta y/o actividad de salud anote: 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• En el 1º y 2 º casillero los diagnósticos encontrados ( hiperglicemia no especificada y dislipidemia) 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• En el siguiente casillero Consejería en estilos de vida saludable. 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En el ítem tipo de diagnóstico 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• Todos los casilleros se marcan con “D” de diagnóstico definitivo. 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En el ítem Lab: 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• En el 1º casillero la clave “DNT” para identificar la estrategia sanitaria. </a:t>
            </a:r>
            <a:endParaRPr lang="es-PE" sz="1100" dirty="0">
              <a:latin typeface="Franklin Gothic Medium Cond" panose="020B06060304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89775" y="3089679"/>
            <a:ext cx="84549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>
                <a:solidFill>
                  <a:srgbClr val="0000CC"/>
                </a:solidFill>
                <a:latin typeface="Franklin Gothic Medium Cond" panose="020B0606030402020204" pitchFamily="34" charset="0"/>
              </a:rPr>
              <a:t>Para identificar la pertenencia de la Evaluación y Entrega de Resultados de diagnóstico se debe registrar “DNT” en Lab. </a:t>
            </a:r>
          </a:p>
          <a:p>
            <a:r>
              <a:rPr lang="es-PE" sz="1100" dirty="0" smtClean="0">
                <a:solidFill>
                  <a:srgbClr val="C00000"/>
                </a:solidFill>
                <a:latin typeface="Franklin Gothic Medium Cond" panose="020B0606030402020204" pitchFamily="34" charset="0"/>
              </a:rPr>
              <a:t>PERSONAS DE 12 Y 17 AÑOS CON VALORACIÓN CLÍNICA DE FACTORES DE RIESGO (5001501) </a:t>
            </a:r>
          </a:p>
          <a:p>
            <a:pPr algn="just"/>
            <a:r>
              <a:rPr lang="es-PE" sz="1100" dirty="0" smtClean="0">
                <a:latin typeface="Franklin Gothic Medium Cond" panose="020B0606030402020204" pitchFamily="34" charset="0"/>
              </a:rPr>
              <a:t>Definición Operacional. - Conjunto de actividades realizadas por profesional de salud para valoración del índice de masa corporal (IMC) y estilos de vida. Se emplea 20 minutos en adolescentes de 12 a 17 años.</a:t>
            </a:r>
            <a:endParaRPr lang="es-PE" sz="1100" dirty="0">
              <a:latin typeface="Franklin Gothic Medium Cond" panose="020B06060304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53549" y="5041085"/>
            <a:ext cx="8454979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anose="020B0606030402020204" pitchFamily="34" charset="0"/>
              </a:rPr>
              <a:t>CUANDO NO SE IDENTIFICAN FACTORES DE RIESGO 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En el ítem peso y talla, registrar en valores numéricos la peso(kg) y talla(m) 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En el ítem Diagnóstico motivo de consulta y/o actividad de salud anote: 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• En el 1º casillero Valoración Clínica de Factores de Riesgo 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• En el 2º Consejería en estilos de vida saludable 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En el ítem Tipo de diagnóstico 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• En el 1º, y 2 º casilleros marque “D” de diagnóstico definitivo. 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En el ítem Lab: 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• En el 1º casillero DNT de daños no trasmisibles </a:t>
            </a:r>
            <a:endParaRPr lang="es-PE" sz="1100" dirty="0">
              <a:latin typeface="Franklin Gothic Medium Cond" panose="020B0606030402020204" pitchFamily="34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19" y="3888190"/>
            <a:ext cx="3712191" cy="1216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75" y="1997368"/>
            <a:ext cx="845498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18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2652" y="1475494"/>
            <a:ext cx="840346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anose="020B0606030402020204" pitchFamily="34" charset="0"/>
              </a:rPr>
              <a:t>CUANDO SE IDENTIFICAN FACTORES DE RIESGO 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En el ítem Diagnóstico motivo de consulta y/o actividad de salud anote: 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• En el 1º casillero Valoración Clínica de Factores de Riesgo 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• En el 2º casillero sobrepeso. 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• En el 3º casillero el examen de laboratorio. 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• En el 4º casillero la consejería en estilos de vida saludable 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En el ítem Tipo de diagnóstico 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• En el 1º, 2º y 3º casillero marque “D” de diagnóstico definitivo. 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En el ítem Lab: </a:t>
            </a:r>
          </a:p>
          <a:p>
            <a:r>
              <a:rPr lang="es-PE" sz="1100" dirty="0" smtClean="0">
                <a:latin typeface="Franklin Gothic Medium Cond" panose="020B0606030402020204" pitchFamily="34" charset="0"/>
              </a:rPr>
              <a:t>• En el 1º casillero “DNT” de daños no trasmisibles</a:t>
            </a:r>
            <a:endParaRPr lang="es-PE" sz="1100" dirty="0">
              <a:latin typeface="Franklin Gothic Medium Cond" panose="020B06060304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02651" y="4975290"/>
            <a:ext cx="8403465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100" dirty="0" smtClean="0">
                <a:solidFill>
                  <a:srgbClr val="0000CC"/>
                </a:solidFill>
                <a:latin typeface="Franklin Gothic Medium Cond" panose="020B0606030402020204" pitchFamily="34" charset="0"/>
              </a:rPr>
              <a:t>Cuando se identifican factores de riesgo, en el ejemplo se muestra la identificación de sobrepeso, por lo cual corresponde indicar examen de laboratorio según criterio médico. </a:t>
            </a:r>
          </a:p>
          <a:p>
            <a:pPr algn="just">
              <a:spcBef>
                <a:spcPts val="300"/>
              </a:spcBef>
            </a:pPr>
            <a:r>
              <a:rPr lang="es-PE" sz="1100" dirty="0" smtClean="0">
                <a:solidFill>
                  <a:srgbClr val="C00000"/>
                </a:solidFill>
                <a:latin typeface="Franklin Gothic Medium Cond" panose="020B0606030402020204" pitchFamily="34" charset="0"/>
              </a:rPr>
              <a:t>CUANDO SE CUENTA CON RESULTADOS DE LABORATORIO </a:t>
            </a:r>
          </a:p>
          <a:p>
            <a:pPr algn="just"/>
            <a:r>
              <a:rPr lang="es-PE" sz="1100" dirty="0" smtClean="0">
                <a:latin typeface="Franklin Gothic Medium Cond" panose="020B0606030402020204" pitchFamily="34" charset="0"/>
              </a:rPr>
              <a:t>En el ítem Diagnóstico motivo de consulta y/o actividad de salud anote: </a:t>
            </a:r>
          </a:p>
          <a:p>
            <a:pPr algn="just"/>
            <a:r>
              <a:rPr lang="es-PE" sz="1100" dirty="0" smtClean="0">
                <a:latin typeface="Franklin Gothic Medium Cond" panose="020B0606030402020204" pitchFamily="34" charset="0"/>
              </a:rPr>
              <a:t>• En el 1º y 2 º casillero los diagnósticos encontrados ( hiperglicemia no especificada y dislipidemia) </a:t>
            </a:r>
          </a:p>
          <a:p>
            <a:pPr algn="just"/>
            <a:r>
              <a:rPr lang="es-PE" sz="1100" dirty="0" smtClean="0">
                <a:latin typeface="Franklin Gothic Medium Cond" panose="020B0606030402020204" pitchFamily="34" charset="0"/>
              </a:rPr>
              <a:t>• En el siguiente casillero Consejería en estilos de vida saludable.</a:t>
            </a:r>
          </a:p>
          <a:p>
            <a:pPr algn="just"/>
            <a:r>
              <a:rPr lang="es-PE" sz="1100" dirty="0" smtClean="0">
                <a:latin typeface="Franklin Gothic Medium Cond" panose="020B0606030402020204" pitchFamily="34" charset="0"/>
              </a:rPr>
              <a:t>En el ítem Tipo de diagnóstico </a:t>
            </a:r>
          </a:p>
          <a:p>
            <a:pPr algn="just"/>
            <a:r>
              <a:rPr lang="es-PE" sz="1100" dirty="0" smtClean="0">
                <a:latin typeface="Franklin Gothic Medium Cond" panose="020B0606030402020204" pitchFamily="34" charset="0"/>
              </a:rPr>
              <a:t>• En el 1º y 2º casilleros marque “D” de diagnóstico definitivo. </a:t>
            </a:r>
          </a:p>
          <a:p>
            <a:pPr algn="just"/>
            <a:r>
              <a:rPr lang="es-PE" sz="1100" dirty="0" smtClean="0">
                <a:latin typeface="Franklin Gothic Medium Cond" panose="020B0606030402020204" pitchFamily="34" charset="0"/>
              </a:rPr>
              <a:t>En el ítem Lab: </a:t>
            </a:r>
          </a:p>
          <a:p>
            <a:pPr algn="just"/>
            <a:r>
              <a:rPr lang="es-PE" sz="1100" dirty="0" smtClean="0">
                <a:latin typeface="Franklin Gothic Medium Cond" panose="020B0606030402020204" pitchFamily="34" charset="0"/>
              </a:rPr>
              <a:t>• En el 1º casillero “DNT”</a:t>
            </a:r>
            <a:endParaRPr lang="es-PE" sz="1100" dirty="0">
              <a:latin typeface="Franklin Gothic Medium Cond" panose="020B06060304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52" y="400597"/>
            <a:ext cx="8513802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51" y="3194115"/>
            <a:ext cx="8513803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86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7577" y="1417723"/>
            <a:ext cx="850428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100" dirty="0">
                <a:solidFill>
                  <a:srgbClr val="C00000"/>
                </a:solidFill>
                <a:latin typeface="Franklin Gothic Medium Cond" pitchFamily="34" charset="0"/>
              </a:rPr>
              <a:t>PERSONAS DE 18 A 29 AÑOS CON VALORACIÓN CLÍNICA DE FACTORES DE RIESGO (5001502</a:t>
            </a:r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)</a:t>
            </a:r>
          </a:p>
          <a:p>
            <a:pPr algn="just"/>
            <a:r>
              <a:rPr lang="es-PE" sz="1100" dirty="0" smtClean="0">
                <a:solidFill>
                  <a:srgbClr val="0000CC"/>
                </a:solidFill>
                <a:latin typeface="Franklin Gothic Medium Cond" panose="020B0606030402020204" pitchFamily="34" charset="0"/>
              </a:rPr>
              <a:t>Para identificar la pertenencia de la Evaluación y Entrega de Resultados diagnóstico se debe registrar “ DNT” en Lab.</a:t>
            </a:r>
          </a:p>
          <a:p>
            <a:pPr algn="just"/>
            <a:r>
              <a:rPr lang="es-PE" sz="1100" dirty="0">
                <a:latin typeface="Franklin Gothic Medium Cond" pitchFamily="34" charset="0"/>
              </a:rPr>
              <a:t>Definición Operacional. - Conjunto de actividades para la identificación de factores de riesgo </a:t>
            </a:r>
            <a:r>
              <a:rPr lang="es-PE" sz="1100" dirty="0" smtClean="0">
                <a:latin typeface="Franklin Gothic Medium Cond" pitchFamily="34" charset="0"/>
              </a:rPr>
              <a:t>modificables de </a:t>
            </a:r>
            <a:r>
              <a:rPr lang="es-PE" sz="1100" dirty="0">
                <a:latin typeface="Franklin Gothic Medium Cond" pitchFamily="34" charset="0"/>
              </a:rPr>
              <a:t>diabetes e hipertensión, en personas de 18 a 29 años. Como valoración clínica corresponde: </a:t>
            </a:r>
            <a:r>
              <a:rPr lang="es-PE" sz="1100" dirty="0" smtClean="0">
                <a:latin typeface="Franklin Gothic Medium Cond" pitchFamily="34" charset="0"/>
              </a:rPr>
              <a:t>valoración del </a:t>
            </a:r>
            <a:r>
              <a:rPr lang="es-PE" sz="1100" dirty="0">
                <a:latin typeface="Franklin Gothic Medium Cond" pitchFamily="34" charset="0"/>
              </a:rPr>
              <a:t>índice de masa corporal (IMC), perímetro abdominal, medición de la presión arterial y estilos de vida; </a:t>
            </a:r>
            <a:r>
              <a:rPr lang="es-PE" sz="1100" dirty="0" smtClean="0">
                <a:latin typeface="Franklin Gothic Medium Cond" pitchFamily="34" charset="0"/>
              </a:rPr>
              <a:t>si no </a:t>
            </a:r>
            <a:r>
              <a:rPr lang="es-PE" sz="1100" dirty="0">
                <a:latin typeface="Franklin Gothic Medium Cond" pitchFamily="34" charset="0"/>
              </a:rPr>
              <a:t>tienen alto riesgo se realiza la consejería y acuerdos para modificar estilos de vida. Se emplea 20 minutos.</a:t>
            </a:r>
          </a:p>
          <a:p>
            <a:pPr algn="just"/>
            <a:r>
              <a:rPr lang="es-PE" sz="1100" dirty="0">
                <a:latin typeface="Franklin Gothic Medium Cond" pitchFamily="34" charset="0"/>
              </a:rPr>
              <a:t>En personas con riesgos elevados: sobrepeso, obesidad, antecedentes familiares directo de diabetes (</a:t>
            </a:r>
            <a:r>
              <a:rPr lang="es-PE" sz="1100" dirty="0" smtClean="0">
                <a:latin typeface="Franklin Gothic Medium Cond" pitchFamily="34" charset="0"/>
              </a:rPr>
              <a:t>padres y </a:t>
            </a:r>
            <a:r>
              <a:rPr lang="es-PE" sz="1100" dirty="0">
                <a:latin typeface="Franklin Gothic Medium Cond" pitchFamily="34" charset="0"/>
              </a:rPr>
              <a:t>hermanos) y/o hipertensión arterial, solicitar tamizaje laboratorial de glucosa y perfil lipídico; en </a:t>
            </a:r>
            <a:r>
              <a:rPr lang="es-PE" sz="1100" dirty="0" smtClean="0">
                <a:latin typeface="Franklin Gothic Medium Cond" pitchFamily="34" charset="0"/>
              </a:rPr>
              <a:t>estas personas </a:t>
            </a:r>
            <a:r>
              <a:rPr lang="es-PE" sz="1100" dirty="0">
                <a:latin typeface="Franklin Gothic Medium Cond" pitchFamily="34" charset="0"/>
              </a:rPr>
              <a:t>la valoración clínica y tamizaje termina con la consulta médica para la entrega de resultado y </a:t>
            </a:r>
            <a:r>
              <a:rPr lang="es-PE" sz="1100" dirty="0" smtClean="0">
                <a:latin typeface="Franklin Gothic Medium Cond" pitchFamily="34" charset="0"/>
              </a:rPr>
              <a:t>se recomendará </a:t>
            </a:r>
            <a:r>
              <a:rPr lang="es-PE" sz="1100" dirty="0">
                <a:latin typeface="Franklin Gothic Medium Cond" pitchFamily="34" charset="0"/>
              </a:rPr>
              <a:t>una re-evaluación clínica de sus factores de riesgo anual, así como modificación de sus </a:t>
            </a:r>
            <a:r>
              <a:rPr lang="es-PE" sz="1100" dirty="0" smtClean="0">
                <a:latin typeface="Franklin Gothic Medium Cond" pitchFamily="34" charset="0"/>
              </a:rPr>
              <a:t>estilos de </a:t>
            </a:r>
            <a:r>
              <a:rPr lang="es-PE" sz="1100" dirty="0">
                <a:latin typeface="Franklin Gothic Medium Cond" pitchFamily="34" charset="0"/>
              </a:rPr>
              <a:t>vida.</a:t>
            </a:r>
          </a:p>
          <a:p>
            <a:pPr algn="just"/>
            <a:r>
              <a:rPr lang="es-PE" sz="1100" dirty="0">
                <a:latin typeface="Franklin Gothic Medium Cond" pitchFamily="34" charset="0"/>
              </a:rPr>
              <a:t>En el caso tener resultados anormales de glucosa o perfil lipídico o presión arterial alta se aplicará el </a:t>
            </a:r>
            <a:r>
              <a:rPr lang="es-PE" sz="1100" dirty="0" smtClean="0">
                <a:latin typeface="Franklin Gothic Medium Cond" pitchFamily="34" charset="0"/>
              </a:rPr>
              <a:t>producto de </a:t>
            </a:r>
            <a:r>
              <a:rPr lang="es-PE" sz="1100" dirty="0">
                <a:latin typeface="Franklin Gothic Medium Cond" pitchFamily="34" charset="0"/>
              </a:rPr>
              <a:t>tratamiento</a:t>
            </a:r>
          </a:p>
          <a:p>
            <a:pPr algn="just"/>
            <a:r>
              <a:rPr lang="es-PE" sz="1100" dirty="0">
                <a:latin typeface="Franklin Gothic Medium Cond" pitchFamily="34" charset="0"/>
              </a:rPr>
              <a:t>y </a:t>
            </a:r>
            <a:r>
              <a:rPr lang="es-PE" sz="1100" dirty="0" smtClean="0">
                <a:latin typeface="Franklin Gothic Medium Cond" pitchFamily="34" charset="0"/>
              </a:rPr>
              <a:t>control de diabetes o hipertensión. La consulta médica dura 15 </a:t>
            </a:r>
            <a:r>
              <a:rPr lang="es-PE" sz="1100" dirty="0">
                <a:latin typeface="Franklin Gothic Medium Cond" pitchFamily="34" charset="0"/>
              </a:rPr>
              <a:t>minutos.</a:t>
            </a:r>
            <a:endParaRPr lang="es-PE" sz="1100" dirty="0" smtClean="0">
              <a:latin typeface="Franklin Gothic Medium Cond" panose="020B06060304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57578" y="4399349"/>
            <a:ext cx="83841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Luego de realizar la medición de  peso, talla y 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perímetro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abdominal ,  se registraran los valores obtenidos 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en  el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casillero del HIS  correspondiente a peso talla y 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perímetro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abdominal. </a:t>
            </a:r>
          </a:p>
          <a:p>
            <a:pPr algn="just"/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EVALUACIÓN DEL RIESGO CARDIOVASCULAR</a:t>
            </a:r>
          </a:p>
          <a:p>
            <a:pPr algn="just"/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Se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realiza en personas mayores de 20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años, en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la cual se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evalúan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cinco variables: edad, colesterol total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, HDL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, tabaquismo , presión arterial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sistólica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y se les asigna un puntaje de acuerdo con lo establecido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en la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Resolución Ministerial N° 1120-2017/MINSA,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Guía Técnica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para la Identificación, Tamizaje y Manejo de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Factores de Riesgo Cardiovasculares y de Diabetes Mellitus tipo 2.</a:t>
            </a:r>
            <a:endParaRPr lang="es-PE" sz="1100" dirty="0">
              <a:latin typeface="Franklin Gothic Medium Cond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260" y="3183003"/>
            <a:ext cx="3766782" cy="1216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155" y="5492249"/>
            <a:ext cx="3316887" cy="115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8" y="345960"/>
            <a:ext cx="8504284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59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785" y="754721"/>
            <a:ext cx="835243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CUANDO NO SE IDENTIFICAN FACTORES DE RIESGO</a:t>
            </a:r>
          </a:p>
          <a:p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En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el ítem Diagnóstico motivo de consulta y/o actividad de salud anote: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Valoración Clínica de Factores de Riesgo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2º casillero el Examen de la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Presión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arterial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 Tipo de Diagnóstico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y  2º  casilleros marque “D” de diagnóstico definitivo.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 Lab anote: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“DNT” de daños no transmisibles.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2º casillero “N” el resultado del examen de presión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sanguínea: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“N” si es normal y “A” si es anormal.</a:t>
            </a:r>
            <a:endParaRPr lang="es-PE" sz="1100" dirty="0">
              <a:latin typeface="Franklin Gothic Medium Cond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785" y="3490277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sz="1100" dirty="0" smtClean="0">
                <a:solidFill>
                  <a:srgbClr val="0000CC"/>
                </a:solidFill>
                <a:latin typeface="Franklin Gothic Medium Cond" pitchFamily="34" charset="0"/>
              </a:rPr>
              <a:t>La </a:t>
            </a:r>
            <a:r>
              <a:rPr lang="es-PE" sz="1100" dirty="0">
                <a:solidFill>
                  <a:srgbClr val="0000CC"/>
                </a:solidFill>
                <a:latin typeface="Franklin Gothic Medium Cond" pitchFamily="34" charset="0"/>
              </a:rPr>
              <a:t>presión arterial normal es &lt;120/80 alterada cuando es = 120/80).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95785" y="3718735"/>
            <a:ext cx="82432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CUANDO SE IDENTIFICAN FACTORES DE RIESGO</a:t>
            </a:r>
          </a:p>
          <a:p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En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el ítem Diagnóstico motivo de consulta y/o actividad de salud anote: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Valoración Clínica de Factores de Riesgo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2º casillero el diagnóstico o los diagnósticos que se identifiquen.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3º casillero el examen de laboratorio.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4º casillero el Examen de la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Presión Sanguínea</a:t>
            </a:r>
          </a:p>
          <a:p>
            <a:r>
              <a:rPr lang="es-PE" sz="1100" dirty="0">
                <a:latin typeface="Franklin Gothic Medium Cond" pitchFamily="34" charset="0"/>
              </a:rPr>
              <a:t>• En el 5º casillero la </a:t>
            </a:r>
            <a:r>
              <a:rPr lang="es-PE" sz="1100" dirty="0" smtClean="0">
                <a:latin typeface="Franklin Gothic Medium Cond" pitchFamily="34" charset="0"/>
              </a:rPr>
              <a:t>Consejería </a:t>
            </a:r>
            <a:r>
              <a:rPr lang="es-PE" sz="1100" dirty="0">
                <a:latin typeface="Franklin Gothic Medium Cond" pitchFamily="34" charset="0"/>
              </a:rPr>
              <a:t>en estilos de vida saludable </a:t>
            </a:r>
          </a:p>
          <a:p>
            <a:r>
              <a:rPr lang="es-PE" sz="1100" dirty="0">
                <a:latin typeface="Franklin Gothic Medium Cond" pitchFamily="34" charset="0"/>
              </a:rPr>
              <a:t>En el ítem Tipo de Diagnóstico marcar:</a:t>
            </a:r>
          </a:p>
          <a:p>
            <a:r>
              <a:rPr lang="es-PE" sz="1100" dirty="0">
                <a:latin typeface="Franklin Gothic Medium Cond" pitchFamily="34" charset="0"/>
              </a:rPr>
              <a:t>• En el 1º, 2º, 3º, 4º y 5º casilleros marque “D” de diagnóstico definitivo.</a:t>
            </a:r>
          </a:p>
          <a:p>
            <a:r>
              <a:rPr lang="es-PE" sz="1100" dirty="0">
                <a:latin typeface="Franklin Gothic Medium Cond" pitchFamily="34" charset="0"/>
              </a:rPr>
              <a:t>En el ítem Lab anote:</a:t>
            </a:r>
          </a:p>
          <a:p>
            <a:r>
              <a:rPr lang="es-PE" sz="1100" dirty="0">
                <a:latin typeface="Franklin Gothic Medium Cond" pitchFamily="34" charset="0"/>
              </a:rPr>
              <a:t>• En el 1º casillero “DNT”</a:t>
            </a:r>
          </a:p>
          <a:p>
            <a:r>
              <a:rPr lang="es-PE" sz="1100" dirty="0">
                <a:latin typeface="Franklin Gothic Medium Cond" pitchFamily="34" charset="0"/>
              </a:rPr>
              <a:t>• En el 4º casillero del Examen de la </a:t>
            </a:r>
            <a:r>
              <a:rPr lang="es-PE" sz="1100" dirty="0" smtClean="0">
                <a:latin typeface="Franklin Gothic Medium Cond" pitchFamily="34" charset="0"/>
              </a:rPr>
              <a:t>Presión Sanguínea: </a:t>
            </a:r>
            <a:r>
              <a:rPr lang="es-PE" sz="1100" dirty="0">
                <a:latin typeface="Franklin Gothic Medium Cond" pitchFamily="34" charset="0"/>
              </a:rPr>
              <a:t>“N” si es Normal y “A” si es Anormal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84" y="2393160"/>
            <a:ext cx="8352431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73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61666" y="2076408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sz="1100" dirty="0">
                <a:solidFill>
                  <a:srgbClr val="0000CC"/>
                </a:solidFill>
                <a:latin typeface="Franklin Gothic Medium Cond" pitchFamily="34" charset="0"/>
              </a:rPr>
              <a:t>La presión arterial normal es &lt;120/80 alterada cuando es = 120/80)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57199" y="2283426"/>
            <a:ext cx="833195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 smtClean="0">
                <a:solidFill>
                  <a:srgbClr val="C00000"/>
                </a:solidFill>
                <a:latin typeface="Franklin Gothic Medium Cond" pitchFamily="34" charset="0"/>
              </a:rPr>
              <a:t>CUANDO SE CUENTA CON LOS RESULTADOS DE LABORATORIO</a:t>
            </a:r>
          </a:p>
          <a:p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En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el ítem Diagnóstico motivo de consulta y/o actividad de salud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y 2 º  casillero los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diagnósticos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encontrados ( hiperglicemia no especificada y dislipidemia)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 3 º  casillero, Valoración del riesgo Cardiovascular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4 º casillero, 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Consejería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estilos de vida saludable.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 Tipo de Diagnóstico marcar: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,  2º, 3º y 4 º  casilleros marque “D” de diagnóstico definitivo.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En el ítem Lab: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1º casillero “DNT” de daños no transmisibles.</a:t>
            </a:r>
          </a:p>
          <a:p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• En el 3 º </a:t>
            </a:r>
            <a:r>
              <a:rPr lang="es-PE" sz="1100" dirty="0" smtClean="0">
                <a:solidFill>
                  <a:srgbClr val="231F20"/>
                </a:solidFill>
                <a:latin typeface="Franklin Gothic Medium Cond" pitchFamily="34" charset="0"/>
              </a:rPr>
              <a:t>casillero </a:t>
            </a:r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BAJ o ALT</a:t>
            </a:r>
            <a:endParaRPr lang="es-PE" sz="1100" dirty="0">
              <a:latin typeface="Franklin Gothic Medium Cond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65" y="330502"/>
            <a:ext cx="8427493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66" y="4032216"/>
            <a:ext cx="8427492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61666" y="5825170"/>
            <a:ext cx="842749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100" dirty="0">
                <a:solidFill>
                  <a:srgbClr val="C00000"/>
                </a:solidFill>
                <a:latin typeface="Franklin Gothic Medium Cond" pitchFamily="34" charset="0"/>
              </a:rPr>
              <a:t>PERSONAS DE 30 A 39 AÑOS CON VALORACIÓN CLÍNICA DE FACTORES DE RIESGO (5001503</a:t>
            </a:r>
            <a:r>
              <a:rPr lang="es-PE" sz="1100" dirty="0">
                <a:solidFill>
                  <a:srgbClr val="106BB1"/>
                </a:solidFill>
                <a:latin typeface="Franklin Gothic Medium Cond" pitchFamily="34" charset="0"/>
              </a:rPr>
              <a:t>)</a:t>
            </a:r>
          </a:p>
          <a:p>
            <a:pPr algn="just"/>
            <a:r>
              <a:rPr lang="es-PE" sz="1100" dirty="0">
                <a:solidFill>
                  <a:srgbClr val="231F20"/>
                </a:solidFill>
                <a:latin typeface="Franklin Gothic Medium Cond" pitchFamily="34" charset="0"/>
              </a:rPr>
              <a:t>Definición Operacional. - Conjunto de actividades para la identificación de factores de riesgo modificables de diabetes e hipertensión, en personas de 30 a 39 años. Como valoración clínica corresponde: valoración </a:t>
            </a:r>
            <a:r>
              <a:rPr lang="es-PE" sz="1100" dirty="0"/>
              <a:t>del índice de masa corporal (IMC), perímetro abdominal, medición de la presión arterial y</a:t>
            </a:r>
            <a:endParaRPr lang="es-PE" sz="1100" dirty="0"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97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56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756</Template>
  <TotalTime>1614</TotalTime>
  <Words>10873</Words>
  <Application>Microsoft Office PowerPoint</Application>
  <PresentationFormat>Presentación en pantalla (4:3)</PresentationFormat>
  <Paragraphs>776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4" baseType="lpstr">
      <vt:lpstr>756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Renato Valentino Vargas Tulumba</dc:creator>
  <cp:lastModifiedBy>WILMER</cp:lastModifiedBy>
  <cp:revision>89</cp:revision>
  <dcterms:created xsi:type="dcterms:W3CDTF">2020-10-01T11:59:17Z</dcterms:created>
  <dcterms:modified xsi:type="dcterms:W3CDTF">2020-10-07T02:28:00Z</dcterms:modified>
</cp:coreProperties>
</file>