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38" r:id="rId3"/>
    <p:sldId id="337" r:id="rId4"/>
    <p:sldId id="257" r:id="rId5"/>
    <p:sldId id="258" r:id="rId6"/>
    <p:sldId id="259" r:id="rId7"/>
    <p:sldId id="260" r:id="rId8"/>
    <p:sldId id="261" r:id="rId9"/>
    <p:sldId id="262" r:id="rId10"/>
    <p:sldId id="467" r:id="rId11"/>
    <p:sldId id="470" r:id="rId12"/>
    <p:sldId id="263" r:id="rId13"/>
    <p:sldId id="264" r:id="rId14"/>
    <p:sldId id="266" r:id="rId15"/>
    <p:sldId id="267" r:id="rId16"/>
    <p:sldId id="268" r:id="rId17"/>
    <p:sldId id="269" r:id="rId18"/>
    <p:sldId id="471"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 id="285" r:id="rId33"/>
    <p:sldId id="286" r:id="rId34"/>
    <p:sldId id="287" r:id="rId35"/>
    <p:sldId id="288" r:id="rId36"/>
    <p:sldId id="289" r:id="rId37"/>
    <p:sldId id="290" r:id="rId38"/>
    <p:sldId id="291" r:id="rId39"/>
    <p:sldId id="292" r:id="rId40"/>
    <p:sldId id="293" r:id="rId41"/>
    <p:sldId id="295" r:id="rId42"/>
    <p:sldId id="296" r:id="rId43"/>
    <p:sldId id="297" r:id="rId44"/>
    <p:sldId id="298" r:id="rId45"/>
    <p:sldId id="33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41"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42" r:id="rId84"/>
    <p:sldId id="343" r:id="rId85"/>
    <p:sldId id="344" r:id="rId86"/>
    <p:sldId id="345" r:id="rId87"/>
    <p:sldId id="346" r:id="rId88"/>
    <p:sldId id="347" r:id="rId89"/>
    <p:sldId id="348" r:id="rId90"/>
    <p:sldId id="349" r:id="rId91"/>
    <p:sldId id="472" r:id="rId92"/>
    <p:sldId id="351" r:id="rId93"/>
    <p:sldId id="352" r:id="rId94"/>
    <p:sldId id="353"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8" r:id="rId118"/>
    <p:sldId id="379" r:id="rId119"/>
    <p:sldId id="380" r:id="rId120"/>
    <p:sldId id="398" r:id="rId121"/>
    <p:sldId id="381" r:id="rId122"/>
    <p:sldId id="382" r:id="rId123"/>
    <p:sldId id="383" r:id="rId124"/>
    <p:sldId id="384" r:id="rId125"/>
    <p:sldId id="385" r:id="rId126"/>
    <p:sldId id="386" r:id="rId127"/>
    <p:sldId id="466" r:id="rId128"/>
    <p:sldId id="389" r:id="rId129"/>
    <p:sldId id="390" r:id="rId130"/>
    <p:sldId id="391" r:id="rId131"/>
    <p:sldId id="392" r:id="rId132"/>
    <p:sldId id="393" r:id="rId133"/>
    <p:sldId id="394" r:id="rId134"/>
    <p:sldId id="397" r:id="rId135"/>
    <p:sldId id="399" r:id="rId136"/>
    <p:sldId id="400" r:id="rId137"/>
    <p:sldId id="401" r:id="rId138"/>
    <p:sldId id="402" r:id="rId139"/>
    <p:sldId id="404" r:id="rId140"/>
    <p:sldId id="405" r:id="rId141"/>
    <p:sldId id="406" r:id="rId142"/>
    <p:sldId id="407" r:id="rId143"/>
    <p:sldId id="408" r:id="rId144"/>
    <p:sldId id="409" r:id="rId145"/>
    <p:sldId id="410" r:id="rId146"/>
    <p:sldId id="411" r:id="rId147"/>
    <p:sldId id="413" r:id="rId148"/>
    <p:sldId id="414" r:id="rId149"/>
    <p:sldId id="415" r:id="rId150"/>
    <p:sldId id="416" r:id="rId151"/>
    <p:sldId id="418" r:id="rId152"/>
    <p:sldId id="419" r:id="rId153"/>
    <p:sldId id="420" r:id="rId154"/>
    <p:sldId id="465" r:id="rId155"/>
    <p:sldId id="473" r:id="rId156"/>
    <p:sldId id="474" r:id="rId157"/>
    <p:sldId id="475" r:id="rId158"/>
    <p:sldId id="476" r:id="rId15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1F9"/>
    <a:srgbClr val="2D5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13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14643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7214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3342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7404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5" name="Marcador de pie de página 4"/>
          <p:cNvSpPr>
            <a:spLocks noGrp="1"/>
          </p:cNvSpPr>
          <p:nvPr>
            <p:ph type="ftr" sz="quarter" idx="11"/>
          </p:nvPr>
        </p:nvSpPr>
        <p:spPr/>
        <p:txBody>
          <a:bodyPr/>
          <a:lstStyle>
            <a:lvl1pPr>
              <a:defRPr/>
            </a:lvl1pPr>
          </a:lstStyle>
          <a:p>
            <a:endParaRPr lang="es-PE" dirty="0"/>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10512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06836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8" name="Marcador de pie de página 7"/>
          <p:cNvSpPr>
            <a:spLocks noGrp="1"/>
          </p:cNvSpPr>
          <p:nvPr>
            <p:ph type="ftr" sz="quarter" idx="11"/>
          </p:nvPr>
        </p:nvSpPr>
        <p:spPr/>
        <p:txBody>
          <a:bodyPr/>
          <a:lstStyle>
            <a:lvl1pPr>
              <a:defRPr/>
            </a:lvl1pPr>
          </a:lstStyle>
          <a:p>
            <a:endParaRPr lang="es-PE" dirty="0"/>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57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4" name="Marcador de pie de página 3"/>
          <p:cNvSpPr>
            <a:spLocks noGrp="1"/>
          </p:cNvSpPr>
          <p:nvPr>
            <p:ph type="ftr" sz="quarter" idx="11"/>
          </p:nvPr>
        </p:nvSpPr>
        <p:spPr/>
        <p:txBody>
          <a:bodyPr/>
          <a:lstStyle>
            <a:lvl1pPr>
              <a:defRPr/>
            </a:lvl1pPr>
          </a:lstStyle>
          <a:p>
            <a:endParaRPr lang="es-PE" dirty="0"/>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90471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3" name="Marcador de pie de página 2"/>
          <p:cNvSpPr>
            <a:spLocks noGrp="1"/>
          </p:cNvSpPr>
          <p:nvPr>
            <p:ph type="ftr" sz="quarter" idx="11"/>
          </p:nvPr>
        </p:nvSpPr>
        <p:spPr/>
        <p:txBody>
          <a:bodyPr/>
          <a:lstStyle>
            <a:lvl1pPr>
              <a:defRPr/>
            </a:lvl1pPr>
          </a:lstStyle>
          <a:p>
            <a:endParaRPr lang="es-PE" dirty="0"/>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272503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63960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PE" dirty="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21/12/2020</a:t>
            </a:fld>
            <a:endParaRPr lang="es-PE" dirty="0"/>
          </a:p>
        </p:txBody>
      </p:sp>
      <p:sp>
        <p:nvSpPr>
          <p:cNvPr id="6" name="Marcador de pie de página 5"/>
          <p:cNvSpPr>
            <a:spLocks noGrp="1"/>
          </p:cNvSpPr>
          <p:nvPr>
            <p:ph type="ftr" sz="quarter" idx="11"/>
          </p:nvPr>
        </p:nvSpPr>
        <p:spPr/>
        <p:txBody>
          <a:bodyPr/>
          <a:lstStyle>
            <a:lvl1pPr>
              <a:defRPr/>
            </a:lvl1pPr>
          </a:lstStyle>
          <a:p>
            <a:endParaRPr lang="es-PE" dirty="0"/>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34430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extLst>
              <a:ext uri="{BEBA8EAE-BF5A-486C-A8C5-ECC9F3942E4B}">
                <a14:imgProps xmlns:a14="http://schemas.microsoft.com/office/drawing/2010/main">
                  <a14:imgLayer r:embed="rId14">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21/12/2020</a:t>
            </a:fld>
            <a:endParaRPr lang="es-PE"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dirty="0"/>
          </a:p>
        </p:txBody>
      </p:sp>
    </p:spTree>
    <p:extLst>
      <p:ext uri="{BB962C8B-B14F-4D97-AF65-F5344CB8AC3E}">
        <p14:creationId xmlns:p14="http://schemas.microsoft.com/office/powerpoint/2010/main" val="417327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slideLayout" Target="../slideLayouts/slideLayout7.xml"/><Relationship Id="rId4" Type="http://schemas.openxmlformats.org/officeDocument/2006/relationships/image" Target="../media/image147.emf"/></Relationships>
</file>

<file path=ppt/slides/_rels/slide102.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53.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slideLayout" Target="../slideLayouts/slideLayout7.xml"/><Relationship Id="rId4" Type="http://schemas.openxmlformats.org/officeDocument/2006/relationships/image" Target="../media/image158.emf"/></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image" Target="../media/image159.emf"/><Relationship Id="rId1" Type="http://schemas.openxmlformats.org/officeDocument/2006/relationships/slideLayout" Target="../slideLayouts/slideLayout7.xml"/><Relationship Id="rId4" Type="http://schemas.openxmlformats.org/officeDocument/2006/relationships/image" Target="../media/image161.emf"/></Relationships>
</file>

<file path=ppt/slides/_rels/slide111.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image" Target="../media/image162.emf"/><Relationship Id="rId1" Type="http://schemas.openxmlformats.org/officeDocument/2006/relationships/slideLayout" Target="../slideLayouts/slideLayout7.xml"/><Relationship Id="rId4" Type="http://schemas.openxmlformats.org/officeDocument/2006/relationships/image" Target="../media/image164.emf"/></Relationships>
</file>

<file path=ppt/slides/_rels/slide112.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6.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8.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1.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image" Target="../media/image174.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7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image" Target="../media/image179.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image" Target="../media/image183.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8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30.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image" Target="../media/image189.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92.emf"/><Relationship Id="rId2" Type="http://schemas.openxmlformats.org/officeDocument/2006/relationships/image" Target="../media/image191.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image" Target="../media/image195.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00.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03.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20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05.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07.emf"/><Relationship Id="rId2" Type="http://schemas.openxmlformats.org/officeDocument/2006/relationships/image" Target="../media/image206.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209.emf"/><Relationship Id="rId2" Type="http://schemas.openxmlformats.org/officeDocument/2006/relationships/image" Target="../media/image208.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13.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14.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16.emf"/><Relationship Id="rId2" Type="http://schemas.openxmlformats.org/officeDocument/2006/relationships/image" Target="../media/image215.em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19.emf"/><Relationship Id="rId2" Type="http://schemas.openxmlformats.org/officeDocument/2006/relationships/image" Target="../media/image218.emf"/><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221.emf"/><Relationship Id="rId2" Type="http://schemas.openxmlformats.org/officeDocument/2006/relationships/image" Target="../media/image220.e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22.e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23.em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24.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225.e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28.emf"/><Relationship Id="rId2" Type="http://schemas.openxmlformats.org/officeDocument/2006/relationships/image" Target="../media/image227.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7.xml"/><Relationship Id="rId4" Type="http://schemas.openxmlformats.org/officeDocument/2006/relationships/image" Target="../media/image91.emf"/></Relationships>
</file>

<file path=ppt/slides/_rels/slide64.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52" y="-297"/>
            <a:ext cx="9138696" cy="6858594"/>
          </a:xfrm>
          <a:prstGeom prst="rect">
            <a:avLst/>
          </a:prstGeom>
        </p:spPr>
      </p:pic>
      <p:sp>
        <p:nvSpPr>
          <p:cNvPr id="3" name="CuadroTexto 2"/>
          <p:cNvSpPr txBox="1"/>
          <p:nvPr/>
        </p:nvSpPr>
        <p:spPr>
          <a:xfrm>
            <a:off x="361294" y="526972"/>
            <a:ext cx="4988859" cy="1384995"/>
          </a:xfrm>
          <a:prstGeom prst="rect">
            <a:avLst/>
          </a:prstGeom>
          <a:noFill/>
        </p:spPr>
        <p:txBody>
          <a:bodyPr wrap="square" rtlCol="0">
            <a:spAutoFit/>
          </a:bodyPr>
          <a:lstStyle/>
          <a:p>
            <a:r>
              <a:rPr lang="es-PE" sz="2800" dirty="0">
                <a:solidFill>
                  <a:srgbClr val="FFFF00"/>
                </a:solidFill>
                <a:latin typeface="Franklin Gothic Demi Cond" panose="020B0706030402020204" pitchFamily="34" charset="0"/>
              </a:rPr>
              <a:t>MANUAL DE REGISTRO Y CODIFICACION DE LA ATENCION EN SALUD DE LA CONSULTA EXTERNA</a:t>
            </a:r>
          </a:p>
        </p:txBody>
      </p:sp>
      <p:sp>
        <p:nvSpPr>
          <p:cNvPr id="4" name="CuadroTexto 3"/>
          <p:cNvSpPr txBox="1"/>
          <p:nvPr/>
        </p:nvSpPr>
        <p:spPr>
          <a:xfrm>
            <a:off x="1398494" y="5620871"/>
            <a:ext cx="6817658" cy="769441"/>
          </a:xfrm>
          <a:prstGeom prst="rect">
            <a:avLst/>
          </a:prstGeom>
          <a:noFill/>
        </p:spPr>
        <p:txBody>
          <a:bodyPr wrap="square" rtlCol="0">
            <a:spAutoFit/>
          </a:bodyPr>
          <a:lstStyle/>
          <a:p>
            <a:r>
              <a:rPr lang="es-PE" sz="4400" dirty="0">
                <a:solidFill>
                  <a:srgbClr val="FFFF00"/>
                </a:solidFill>
                <a:latin typeface="ITC Franklin Gothic Std MedCd" panose="020B0706030503020204" pitchFamily="34" charset="0"/>
              </a:rPr>
              <a:t>PROMOCION DE LA SALUD</a:t>
            </a:r>
          </a:p>
        </p:txBody>
      </p:sp>
    </p:spTree>
    <p:extLst>
      <p:ext uri="{BB962C8B-B14F-4D97-AF65-F5344CB8AC3E}">
        <p14:creationId xmlns:p14="http://schemas.microsoft.com/office/powerpoint/2010/main" val="319579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9614" y="362882"/>
            <a:ext cx="8255977" cy="1277273"/>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Prácticas saludables a reforzar durante los 6 a 11 meses de edad con Dx. Anemia: Consumo del tratamiento de hierro, Alimentación complementaria con énfasis en el consumo de alimentos de origen animal ricos en hierro, lavado de manos, continuidad de la lactancia materna y reforzando aquellas prácticas saludables según necesidad del niño (a) y su familia.</a:t>
            </a:r>
          </a:p>
          <a:p>
            <a:r>
              <a:rPr lang="es-PE" sz="1100" dirty="0">
                <a:solidFill>
                  <a:srgbClr val="2D55D7"/>
                </a:solidFill>
                <a:latin typeface="Franklin Gothic Medium Cond" panose="020B0606030402020204" pitchFamily="34" charset="0"/>
              </a:rPr>
              <a:t>Importante: </a:t>
            </a:r>
          </a:p>
          <a:p>
            <a:r>
              <a:rPr lang="es-PE" sz="1100" dirty="0">
                <a:solidFill>
                  <a:srgbClr val="2D55D7"/>
                </a:solidFill>
                <a:latin typeface="Franklin Gothic Medium Cond" panose="020B0606030402020204" pitchFamily="34" charset="0"/>
              </a:rPr>
              <a:t> La 4ta VD, se realizará dentro del primer mes de iniciado el tratamiento con hierro.</a:t>
            </a:r>
          </a:p>
          <a:p>
            <a:r>
              <a:rPr lang="es-PE" sz="1100" dirty="0">
                <a:solidFill>
                  <a:srgbClr val="2D55D7"/>
                </a:solidFill>
                <a:latin typeface="Franklin Gothic Medium Cond" panose="020B0606030402020204" pitchFamily="34" charset="0"/>
              </a:rPr>
              <a:t> La 5ta VD, se realizará a los 60 días de iniciado el tratamiento con hierro.</a:t>
            </a:r>
          </a:p>
          <a:p>
            <a:r>
              <a:rPr lang="es-PE" sz="1100" dirty="0">
                <a:solidFill>
                  <a:srgbClr val="2D55D7"/>
                </a:solidFill>
                <a:latin typeface="Franklin Gothic Medium Cond" panose="020B0606030402020204" pitchFamily="34" charset="0"/>
              </a:rPr>
              <a:t> La 6ta VD, se realizará a los 90 días de iniciado el tratamiento con hierro.</a:t>
            </a:r>
          </a:p>
        </p:txBody>
      </p:sp>
      <p:sp>
        <p:nvSpPr>
          <p:cNvPr id="5" name="Rectángulo 4"/>
          <p:cNvSpPr/>
          <p:nvPr/>
        </p:nvSpPr>
        <p:spPr>
          <a:xfrm>
            <a:off x="439613" y="1558267"/>
            <a:ext cx="8255977"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ALGUNAS PRECISIONES</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Cuando se haga la entrega de Suplemento con hierro durante la visita domiciliaria, se registrará SF o Polimaltosado según corresponda.</a:t>
            </a:r>
          </a:p>
        </p:txBody>
      </p:sp>
      <p:pic>
        <p:nvPicPr>
          <p:cNvPr id="6" name="Imagen 5"/>
          <p:cNvPicPr>
            <a:picLocks noChangeAspect="1"/>
          </p:cNvPicPr>
          <p:nvPr/>
        </p:nvPicPr>
        <p:blipFill>
          <a:blip r:embed="rId2"/>
          <a:stretch>
            <a:fillRect/>
          </a:stretch>
        </p:blipFill>
        <p:spPr>
          <a:xfrm>
            <a:off x="439613" y="1984402"/>
            <a:ext cx="8255977" cy="996902"/>
          </a:xfrm>
          <a:prstGeom prst="rect">
            <a:avLst/>
          </a:prstGeom>
        </p:spPr>
      </p:pic>
    </p:spTree>
    <p:extLst>
      <p:ext uri="{BB962C8B-B14F-4D97-AF65-F5344CB8AC3E}">
        <p14:creationId xmlns:p14="http://schemas.microsoft.com/office/powerpoint/2010/main" val="14521991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5442" y="1319846"/>
            <a:ext cx="8376250" cy="430887"/>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a:t>
            </a:r>
          </a:p>
          <a:p>
            <a:r>
              <a:rPr lang="es-PE" sz="1100" dirty="0">
                <a:solidFill>
                  <a:srgbClr val="2D55D7"/>
                </a:solidFill>
                <a:latin typeface="Franklin Gothic Medium Cond" panose="020B0606030402020204" pitchFamily="34" charset="0"/>
              </a:rPr>
              <a:t>Registrar la sigla “COO”, esta indica que se está en la fase de coordinación, tal como se muestra en el ejemplo.</a:t>
            </a:r>
          </a:p>
        </p:txBody>
      </p:sp>
      <p:sp>
        <p:nvSpPr>
          <p:cNvPr id="4" name="Rectángulo 3"/>
          <p:cNvSpPr/>
          <p:nvPr/>
        </p:nvSpPr>
        <p:spPr>
          <a:xfrm>
            <a:off x="301925" y="1681725"/>
            <a:ext cx="8376250" cy="2800767"/>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FASE 2: ASISTENCIA TÉCNICA </a:t>
            </a:r>
          </a:p>
          <a:p>
            <a:pPr algn="just"/>
            <a:r>
              <a:rPr lang="es-PE" sz="1100" dirty="0">
                <a:latin typeface="Franklin Gothic Medium Cond" panose="020B0606030402020204" pitchFamily="34" charset="0"/>
              </a:rPr>
              <a:t>Se brindará asistencia técnica en la elaboración y ejecución del plan para la promoción de prácticas y entornos saludables que contribuyan a la prevención del cáncer. Se desarrolla con el comité multisectorial instalado por la municipalidad e incluye: </a:t>
            </a:r>
          </a:p>
          <a:p>
            <a:pPr algn="just"/>
            <a:r>
              <a:rPr lang="es-PE" sz="1100" dirty="0">
                <a:latin typeface="Franklin Gothic Medium Cond" panose="020B0606030402020204" pitchFamily="34" charset="0"/>
              </a:rPr>
              <a:t> 1°Sectorización del distrito. </a:t>
            </a:r>
          </a:p>
          <a:p>
            <a:pPr algn="just"/>
            <a:r>
              <a:rPr lang="es-PE" sz="1100" dirty="0">
                <a:latin typeface="Franklin Gothic Medium Cond" panose="020B0606030402020204" pitchFamily="34" charset="0"/>
              </a:rPr>
              <a:t> 2°Mapeo de las organizaciones sociales de base e instituciones educativas. </a:t>
            </a:r>
          </a:p>
          <a:p>
            <a:pPr algn="just"/>
            <a:r>
              <a:rPr lang="es-PE" sz="1100" dirty="0">
                <a:latin typeface="Franklin Gothic Medium Cond" panose="020B0606030402020204" pitchFamily="34" charset="0"/>
              </a:rPr>
              <a:t> 3°Desarrollo de políticas públicas o intervenciones dirigidas a reducir el consumo de tabaco, consumo de alcohol, exposición solar, infección por el VPH. </a:t>
            </a:r>
          </a:p>
          <a:p>
            <a:pPr algn="just"/>
            <a:r>
              <a:rPr lang="es-PE" sz="1100" dirty="0">
                <a:latin typeface="Franklin Gothic Medium Cond" panose="020B0606030402020204" pitchFamily="34" charset="0"/>
              </a:rPr>
              <a:t> 4°Programación de la capacitación de las organizaciones sociales de base adscritas al municipio.</a:t>
            </a:r>
          </a:p>
          <a:p>
            <a:pPr algn="just"/>
            <a:r>
              <a:rPr lang="es-PE" sz="1100" dirty="0">
                <a:latin typeface="Franklin Gothic Medium Cond" panose="020B0606030402020204" pitchFamily="34" charset="0"/>
              </a:rPr>
              <a:t>Se desarrollarán al menos 02 asistencias técnicas durante el año, la duración para cada asistencia técnica será de 45 minutos cada una.</a:t>
            </a:r>
          </a:p>
          <a:p>
            <a:pPr algn="just"/>
            <a:r>
              <a:rPr lang="es-PE" sz="1100" dirty="0">
                <a:latin typeface="Franklin Gothic Medium Cond" panose="020B0606030402020204" pitchFamily="34" charset="0"/>
              </a:rPr>
              <a:t>En el Ítem: DNI/Historia Clínica, anote el código APP96 Actividad con Comité Multisectorial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Actividad de salud:</a:t>
            </a:r>
          </a:p>
          <a:p>
            <a:pPr algn="just"/>
            <a:r>
              <a:rPr lang="es-PE" sz="1100" dirty="0">
                <a:latin typeface="Franklin Gothic Medium Cond" panose="020B0606030402020204" pitchFamily="34" charset="0"/>
              </a:rPr>
              <a:t> En el 1° casillero colocar Asistencia Técnica</a:t>
            </a:r>
          </a:p>
          <a:p>
            <a:pPr algn="just"/>
            <a:r>
              <a:rPr lang="es-PE" sz="1100" dirty="0">
                <a:latin typeface="Franklin Gothic Medium Cond" panose="020B0606030402020204" pitchFamily="34" charset="0"/>
              </a:rPr>
              <a:t> En el 2° casillero colocar Actividades de prevención del cáncer y su código.</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taller 1 o 2</a:t>
            </a:r>
          </a:p>
          <a:p>
            <a:pPr algn="just"/>
            <a:r>
              <a:rPr lang="es-PE" sz="1100" dirty="0">
                <a:latin typeface="Franklin Gothic Medium Cond" panose="020B0606030402020204" pitchFamily="34" charset="0"/>
              </a:rPr>
              <a:t> En el Lab 1 casillero 2, el número de participantes</a:t>
            </a:r>
          </a:p>
        </p:txBody>
      </p:sp>
      <p:pic>
        <p:nvPicPr>
          <p:cNvPr id="5" name="Imagen 4"/>
          <p:cNvPicPr>
            <a:picLocks noChangeAspect="1"/>
          </p:cNvPicPr>
          <p:nvPr/>
        </p:nvPicPr>
        <p:blipFill>
          <a:blip r:embed="rId2"/>
          <a:stretch>
            <a:fillRect/>
          </a:stretch>
        </p:blipFill>
        <p:spPr>
          <a:xfrm>
            <a:off x="301925" y="4421145"/>
            <a:ext cx="8479767" cy="1018981"/>
          </a:xfrm>
          <a:prstGeom prst="rect">
            <a:avLst/>
          </a:prstGeom>
        </p:spPr>
      </p:pic>
      <p:sp>
        <p:nvSpPr>
          <p:cNvPr id="6" name="Rectángulo 5"/>
          <p:cNvSpPr/>
          <p:nvPr/>
        </p:nvSpPr>
        <p:spPr>
          <a:xfrm>
            <a:off x="301925" y="5414248"/>
            <a:ext cx="8479767" cy="127727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SESIONES EDUCATIVAS</a:t>
            </a:r>
          </a:p>
          <a:p>
            <a:pPr algn="just"/>
            <a:r>
              <a:rPr lang="es-PE" sz="1100" dirty="0">
                <a:latin typeface="Franklin Gothic Medium Cond" panose="020B0606030402020204" pitchFamily="34" charset="0"/>
              </a:rPr>
              <a:t>Sesiones educativas dirigidas a familias (representadas por un miembro o más) de los comités de vasos de leche y/o comedores populares) convocados por la municipalidad y desarrollados por el personal de salud. Cada sesión educativa tiene una duración de 40 minutos cada una y participan hasta 30 personas. Las familias pueden recibir hasta cuatro (4) sesiones considerando los siguientes temas (el orden de las sesiones es referencial):</a:t>
            </a:r>
          </a:p>
          <a:p>
            <a:pPr algn="just"/>
            <a:r>
              <a:rPr lang="es-PE" sz="1100" dirty="0">
                <a:latin typeface="Franklin Gothic Medium Cond" panose="020B0606030402020204" pitchFamily="34" charset="0"/>
              </a:rPr>
              <a:t> 1° Evitar el consumo y exposición al humo de tabaco (ambientes libres de humo de tabaco); y reducción del consumo de alcohol (expendio limitado de alcohol). </a:t>
            </a:r>
          </a:p>
          <a:p>
            <a:pPr algn="just"/>
            <a:r>
              <a:rPr lang="es-PE" sz="1100" dirty="0">
                <a:latin typeface="Franklin Gothic Medium Cond" panose="020B0606030402020204" pitchFamily="34" charset="0"/>
              </a:rPr>
              <a:t> 2° Higiene y ambiente (agua, alimentos, exposición solar, exposición a materiales cancerígenos). </a:t>
            </a:r>
          </a:p>
          <a:p>
            <a:pPr algn="just"/>
            <a:r>
              <a:rPr lang="es-PE" sz="1100" dirty="0">
                <a:latin typeface="Franklin Gothic Medium Cond" panose="020B0606030402020204" pitchFamily="34" charset="0"/>
              </a:rPr>
              <a:t> 3° Salud sexual y reproductiva (protección contra VPH, mamas y próstata). </a:t>
            </a:r>
          </a:p>
        </p:txBody>
      </p:sp>
      <p:pic>
        <p:nvPicPr>
          <p:cNvPr id="7" name="Imagen 6"/>
          <p:cNvPicPr>
            <a:picLocks noChangeAspect="1"/>
          </p:cNvPicPr>
          <p:nvPr/>
        </p:nvPicPr>
        <p:blipFill>
          <a:blip r:embed="rId3"/>
          <a:stretch>
            <a:fillRect/>
          </a:stretch>
        </p:blipFill>
        <p:spPr>
          <a:xfrm>
            <a:off x="405442" y="323557"/>
            <a:ext cx="8376250" cy="1038493"/>
          </a:xfrm>
          <a:prstGeom prst="rect">
            <a:avLst/>
          </a:prstGeom>
        </p:spPr>
      </p:pic>
    </p:spTree>
    <p:extLst>
      <p:ext uri="{BB962C8B-B14F-4D97-AF65-F5344CB8AC3E}">
        <p14:creationId xmlns:p14="http://schemas.microsoft.com/office/powerpoint/2010/main" val="8507134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804" y="290806"/>
            <a:ext cx="8445260" cy="1954381"/>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el número de DNI del representante de familia.</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Diagnóstico motivo de consulta y/o actividad de salud, anote claramente: </a:t>
            </a:r>
          </a:p>
          <a:p>
            <a:r>
              <a:rPr lang="es-PE" sz="1100" dirty="0">
                <a:latin typeface="Franklin Gothic Medium Cond" panose="020B0606030402020204" pitchFamily="34" charset="0"/>
              </a:rPr>
              <a:t>• En el 1º casillero Sesión Educativa  </a:t>
            </a:r>
          </a:p>
          <a:p>
            <a:r>
              <a:rPr lang="es-PE" sz="1100" dirty="0">
                <a:latin typeface="Franklin Gothic Medium Cond" panose="020B0606030402020204" pitchFamily="34" charset="0"/>
              </a:rPr>
              <a:t>• En el 2º casillero Actividades de prevención del cáncer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las siglas del tema a trabajar</a:t>
            </a:r>
          </a:p>
          <a:p>
            <a:r>
              <a:rPr lang="es-PE" sz="1100" dirty="0">
                <a:latin typeface="Franklin Gothic Medium Cond" panose="020B0606030402020204" pitchFamily="34" charset="0"/>
              </a:rPr>
              <a:t>- TA= Tabaco y alcohol.</a:t>
            </a:r>
          </a:p>
          <a:p>
            <a:r>
              <a:rPr lang="es-PE" sz="1100" dirty="0">
                <a:latin typeface="Franklin Gothic Medium Cond" panose="020B0606030402020204" pitchFamily="34" charset="0"/>
              </a:rPr>
              <a:t>- HIG= Higiene y cuidado del ambiente (exposición solar, desinfección de agua y alimentos).</a:t>
            </a:r>
          </a:p>
          <a:p>
            <a:r>
              <a:rPr lang="es-PE" sz="1100" dirty="0">
                <a:latin typeface="Franklin Gothic Medium Cond" panose="020B0606030402020204" pitchFamily="34" charset="0"/>
              </a:rPr>
              <a:t>- SSI= Salud sexual y reproductiva (VPH – Mama).</a:t>
            </a:r>
          </a:p>
        </p:txBody>
      </p:sp>
      <p:pic>
        <p:nvPicPr>
          <p:cNvPr id="3" name="Imagen 2"/>
          <p:cNvPicPr>
            <a:picLocks noChangeAspect="1"/>
          </p:cNvPicPr>
          <p:nvPr/>
        </p:nvPicPr>
        <p:blipFill>
          <a:blip r:embed="rId2"/>
          <a:stretch>
            <a:fillRect/>
          </a:stretch>
        </p:blipFill>
        <p:spPr>
          <a:xfrm>
            <a:off x="327804" y="2212071"/>
            <a:ext cx="8445260" cy="1031468"/>
          </a:xfrm>
          <a:prstGeom prst="rect">
            <a:avLst/>
          </a:prstGeom>
        </p:spPr>
      </p:pic>
      <p:sp>
        <p:nvSpPr>
          <p:cNvPr id="4" name="Rectángulo 3"/>
          <p:cNvSpPr/>
          <p:nvPr/>
        </p:nvSpPr>
        <p:spPr>
          <a:xfrm>
            <a:off x="327804" y="3243539"/>
            <a:ext cx="4572000" cy="430887"/>
          </a:xfrm>
          <a:prstGeom prst="rect">
            <a:avLst/>
          </a:prstGeom>
        </p:spPr>
        <p:txBody>
          <a:bodyPr>
            <a:spAutoFit/>
          </a:bodyPr>
          <a:lstStyle/>
          <a:p>
            <a:r>
              <a:rPr lang="es-PE" sz="1100" dirty="0">
                <a:solidFill>
                  <a:srgbClr val="2D55D7"/>
                </a:solidFill>
                <a:latin typeface="Franklin Gothic Medium Cond" panose="020B0606030402020204" pitchFamily="34" charset="0"/>
              </a:rPr>
              <a:t>RECUERDE:</a:t>
            </a:r>
          </a:p>
          <a:p>
            <a:r>
              <a:rPr lang="es-PE" sz="1100" dirty="0">
                <a:solidFill>
                  <a:srgbClr val="2D55D7"/>
                </a:solidFill>
                <a:latin typeface="Franklin Gothic Medium Cond" panose="020B0606030402020204" pitchFamily="34" charset="0"/>
              </a:rPr>
              <a:t> Se registrará en el HIS el DNI de un representante por familia</a:t>
            </a:r>
            <a:r>
              <a:rPr lang="es-PE" sz="1100" dirty="0">
                <a:latin typeface="Franklin Gothic Medium Cond" panose="020B0606030402020204" pitchFamily="34" charset="0"/>
              </a:rPr>
              <a:t>.</a:t>
            </a:r>
          </a:p>
        </p:txBody>
      </p:sp>
      <p:pic>
        <p:nvPicPr>
          <p:cNvPr id="6" name="Imagen 5"/>
          <p:cNvPicPr>
            <a:picLocks noChangeAspect="1"/>
          </p:cNvPicPr>
          <p:nvPr/>
        </p:nvPicPr>
        <p:blipFill>
          <a:blip r:embed="rId3"/>
          <a:stretch>
            <a:fillRect/>
          </a:stretch>
        </p:blipFill>
        <p:spPr>
          <a:xfrm>
            <a:off x="1286471" y="3674426"/>
            <a:ext cx="6527926" cy="753133"/>
          </a:xfrm>
          <a:prstGeom prst="rect">
            <a:avLst/>
          </a:prstGeom>
        </p:spPr>
      </p:pic>
      <p:pic>
        <p:nvPicPr>
          <p:cNvPr id="7" name="Imagen 6"/>
          <p:cNvPicPr>
            <a:picLocks noChangeAspect="1"/>
          </p:cNvPicPr>
          <p:nvPr/>
        </p:nvPicPr>
        <p:blipFill>
          <a:blip r:embed="rId4"/>
          <a:stretch>
            <a:fillRect/>
          </a:stretch>
        </p:blipFill>
        <p:spPr>
          <a:xfrm>
            <a:off x="1286471" y="4481879"/>
            <a:ext cx="6527926" cy="753133"/>
          </a:xfrm>
          <a:prstGeom prst="rect">
            <a:avLst/>
          </a:prstGeom>
        </p:spPr>
      </p:pic>
      <p:sp>
        <p:nvSpPr>
          <p:cNvPr id="9" name="Rectángulo 8"/>
          <p:cNvSpPr/>
          <p:nvPr/>
        </p:nvSpPr>
        <p:spPr>
          <a:xfrm>
            <a:off x="327804" y="5269516"/>
            <a:ext cx="8445261" cy="127727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4: MONITOREO </a:t>
            </a:r>
          </a:p>
          <a:p>
            <a:pPr algn="just"/>
            <a:r>
              <a:rPr lang="es-PE" sz="1100" dirty="0">
                <a:latin typeface="Franklin Gothic Medium Cond" panose="020B0606030402020204" pitchFamily="34" charset="0"/>
              </a:rPr>
              <a:t>Se monitoriza las acciones del plan de promoción de prácticas y generación de entornos saludables frente al cáncer. Se desarrollan dos reuniones (una semestral y otra anual) y participan los funcionarios de la municipalidad en coordinación con el personal de la red o microred de salud y representantes de las instituciones involucradas en el comité multisectorial. </a:t>
            </a:r>
          </a:p>
          <a:p>
            <a:pPr algn="just"/>
            <a:r>
              <a:rPr lang="es-PE" sz="1100" dirty="0">
                <a:latin typeface="Franklin Gothic Medium Cond" panose="020B0606030402020204" pitchFamily="34" charset="0"/>
              </a:rPr>
              <a:t> Se desarrollarán al menos 02 reuniones de monitoreo durante el año, la duración para cada monitoreo será de 45 minutos cada una.</a:t>
            </a:r>
          </a:p>
          <a:p>
            <a:pPr algn="just"/>
            <a:r>
              <a:rPr lang="es-PE" sz="1100" dirty="0">
                <a:latin typeface="Franklin Gothic Medium Cond" panose="020B0606030402020204" pitchFamily="34" charset="0"/>
              </a:rPr>
              <a:t>En el Ítem: DNI/Historia Clínica, anote el código APP96 Actividad con Comité Multisectorial.</a:t>
            </a:r>
          </a:p>
          <a:p>
            <a:pPr algn="just"/>
            <a:r>
              <a:rPr lang="es-PE" sz="1100" dirty="0">
                <a:latin typeface="Franklin Gothic Medium Cond" panose="020B0606030402020204" pitchFamily="34" charset="0"/>
              </a:rPr>
              <a:t>En el ítem: Tipo de Diagnóstico marque siempre “D”.</a:t>
            </a:r>
          </a:p>
        </p:txBody>
      </p:sp>
    </p:spTree>
    <p:extLst>
      <p:ext uri="{BB962C8B-B14F-4D97-AF65-F5344CB8AC3E}">
        <p14:creationId xmlns:p14="http://schemas.microsoft.com/office/powerpoint/2010/main" val="14988465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6430" y="312956"/>
            <a:ext cx="4572000" cy="1107996"/>
          </a:xfrm>
          <a:prstGeom prst="rect">
            <a:avLst/>
          </a:prstGeom>
        </p:spPr>
        <p:txBody>
          <a:bodyPr>
            <a:spAutoFit/>
          </a:bodyPr>
          <a:lstStyle/>
          <a:p>
            <a:pPr lvl="0"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lvl="0" algn="just"/>
            <a:r>
              <a:rPr lang="es-PE" sz="1100" dirty="0">
                <a:solidFill>
                  <a:srgbClr val="000000"/>
                </a:solidFill>
                <a:latin typeface="Franklin Gothic Medium Cond" panose="020B0606030402020204" pitchFamily="34" charset="0"/>
              </a:rPr>
              <a:t>• En el 1º casillero escribir reunión de monitoreo y su código.</a:t>
            </a:r>
          </a:p>
          <a:p>
            <a:pPr lvl="0" algn="just"/>
            <a:r>
              <a:rPr lang="es-PE" sz="1100" dirty="0">
                <a:solidFill>
                  <a:srgbClr val="000000"/>
                </a:solidFill>
                <a:latin typeface="Franklin Gothic Medium Cond" panose="020B0606030402020204" pitchFamily="34" charset="0"/>
              </a:rPr>
              <a:t>• En el 2º casillero Actividades de prevención del cáncer y su código.</a:t>
            </a:r>
          </a:p>
          <a:p>
            <a:pPr lvl="0" algn="just"/>
            <a:r>
              <a:rPr lang="es-PE" sz="1100" dirty="0">
                <a:solidFill>
                  <a:srgbClr val="000000"/>
                </a:solidFill>
                <a:latin typeface="Franklin Gothic Medium Cond" panose="020B0606030402020204" pitchFamily="34" charset="0"/>
              </a:rPr>
              <a:t>En el ítem Lab se registrará:</a:t>
            </a:r>
          </a:p>
          <a:p>
            <a:pPr lvl="0" algn="just"/>
            <a:r>
              <a:rPr lang="es-PE" sz="1100" dirty="0">
                <a:solidFill>
                  <a:srgbClr val="000000"/>
                </a:solidFill>
                <a:latin typeface="Franklin Gothic Medium Cond" panose="020B0606030402020204" pitchFamily="34" charset="0"/>
              </a:rPr>
              <a:t> En el Lab 1 casillero 1, el número de reunión de monitoreo 1 o 2.</a:t>
            </a:r>
          </a:p>
          <a:p>
            <a:pPr lvl="0" algn="just"/>
            <a:endParaRPr lang="es-PE" sz="1100" dirty="0">
              <a:solidFill>
                <a:srgbClr val="00000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36430" y="1223886"/>
            <a:ext cx="8540151" cy="1027608"/>
          </a:xfrm>
          <a:prstGeom prst="rect">
            <a:avLst/>
          </a:prstGeom>
        </p:spPr>
      </p:pic>
      <p:sp>
        <p:nvSpPr>
          <p:cNvPr id="5" name="Rectángulo 4"/>
          <p:cNvSpPr/>
          <p:nvPr/>
        </p:nvSpPr>
        <p:spPr>
          <a:xfrm>
            <a:off x="336430" y="2251494"/>
            <a:ext cx="8540150" cy="316496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DOCENTES CAPACITADOS PARA LA PROMOCIÓN DE PRÁCTICAS Y ENTORNOS SALUDABLES PARA LA PREVENCIÓN DEL CÁNCER </a:t>
            </a:r>
          </a:p>
          <a:p>
            <a:pPr algn="just">
              <a:spcBef>
                <a:spcPts val="200"/>
              </a:spcBef>
            </a:pPr>
            <a:r>
              <a:rPr lang="es-PE" sz="1100" dirty="0">
                <a:solidFill>
                  <a:srgbClr val="C00000"/>
                </a:solidFill>
                <a:latin typeface="Franklin Gothic Medium Cond" panose="020B0606030402020204" pitchFamily="34" charset="0"/>
              </a:rPr>
              <a:t>FASE 1: COORDINACIÓN Y/O CONCERTACIÓN </a:t>
            </a:r>
          </a:p>
          <a:p>
            <a:pPr algn="just"/>
            <a:r>
              <a:rPr lang="es-PE" sz="1100" dirty="0">
                <a:latin typeface="Franklin Gothic Medium Cond" panose="020B0606030402020204" pitchFamily="34" charset="0"/>
              </a:rPr>
              <a:t>Los representantes de la DIRESA/GERESA, DIRIS, red de salud o microred de salud según corresponda, en reunión con autoridades y/o funcionarios de la Dirección Regional de Educación y/o UGL, socializan la situación del cáncer y sus factores de riesgo identificado y logran compromisos de asistencia técnica a docentes para el acompañamiento en la inclusión de contenidos sobre el cáncer en el Plan Anual de Trabajo y el desarrollo de sesiones educativas y/o proyectos de aprendizaje. </a:t>
            </a:r>
          </a:p>
          <a:p>
            <a:pPr algn="just"/>
            <a:r>
              <a:rPr lang="es-PE" sz="1100" dirty="0">
                <a:latin typeface="Franklin Gothic Medium Cond" panose="020B0606030402020204" pitchFamily="34" charset="0"/>
              </a:rPr>
              <a:t>Se desarrollarán al menos 02 reuniones de coordinación durante el año (preferentemente durante el 1° trimestre), la duración para cada reunión será de 45 minutos cada una.</a:t>
            </a:r>
          </a:p>
          <a:p>
            <a:pPr algn="just"/>
            <a:r>
              <a:rPr lang="es-PE" sz="1100" dirty="0">
                <a:latin typeface="Franklin Gothic Medium Cond" panose="020B0606030402020204" pitchFamily="34" charset="0"/>
              </a:rPr>
              <a:t>En el Ítem: Ficha Familiar/Historia Clínica, anote APP93 Actividades con Institución Educativa.</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colocar: Reunión en Instituciones Educativas y su código.</a:t>
            </a:r>
          </a:p>
          <a:p>
            <a:pPr algn="just"/>
            <a:r>
              <a:rPr lang="es-PE" sz="1100" dirty="0">
                <a:latin typeface="Franklin Gothic Medium Cond" panose="020B0606030402020204" pitchFamily="34" charset="0"/>
              </a:rPr>
              <a:t> En el 2º casillero colocar: Actividades de prevención del cáncer y su código.</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colocar el número de reunión.</a:t>
            </a:r>
          </a:p>
          <a:p>
            <a:pPr algn="just"/>
            <a:r>
              <a:rPr lang="es-PE" sz="1100" dirty="0">
                <a:latin typeface="Franklin Gothic Medium Cond" panose="020B0606030402020204" pitchFamily="34" charset="0"/>
              </a:rPr>
              <a:t> En el Lab 1 casillero 2, escribir el número de participantes.</a:t>
            </a:r>
          </a:p>
          <a:p>
            <a:pPr algn="just"/>
            <a:r>
              <a:rPr lang="es-PE" sz="1100" dirty="0">
                <a:latin typeface="Franklin Gothic Medium Cond" panose="020B0606030402020204" pitchFamily="34" charset="0"/>
              </a:rPr>
              <a:t> En el Lab 2 casillero 2, colocar con quien se realiza la reunión:</a:t>
            </a:r>
          </a:p>
          <a:p>
            <a:pPr algn="just"/>
            <a:r>
              <a:rPr lang="es-PE" sz="1100" dirty="0">
                <a:latin typeface="Franklin Gothic Medium Cond" panose="020B0606030402020204" pitchFamily="34" charset="0"/>
              </a:rPr>
              <a:t>- UGL= Si la reunión se está realizando con la Unidad de Gestión Educativa Local. </a:t>
            </a:r>
          </a:p>
          <a:p>
            <a:pPr algn="just"/>
            <a:r>
              <a:rPr lang="es-PE" sz="1100" dirty="0">
                <a:latin typeface="Franklin Gothic Medium Cond" panose="020B0606030402020204" pitchFamily="34" charset="0"/>
              </a:rPr>
              <a:t>- IE= Si la reunión se realiza con los directivos de la II.EE.</a:t>
            </a:r>
          </a:p>
        </p:txBody>
      </p:sp>
      <p:pic>
        <p:nvPicPr>
          <p:cNvPr id="2" name="Imagen 1"/>
          <p:cNvPicPr>
            <a:picLocks noChangeAspect="1"/>
          </p:cNvPicPr>
          <p:nvPr/>
        </p:nvPicPr>
        <p:blipFill>
          <a:blip r:embed="rId3"/>
          <a:stretch>
            <a:fillRect/>
          </a:stretch>
        </p:blipFill>
        <p:spPr>
          <a:xfrm>
            <a:off x="336431" y="5360191"/>
            <a:ext cx="8540150" cy="996902"/>
          </a:xfrm>
          <a:prstGeom prst="rect">
            <a:avLst/>
          </a:prstGeom>
        </p:spPr>
      </p:pic>
    </p:spTree>
    <p:extLst>
      <p:ext uri="{BB962C8B-B14F-4D97-AF65-F5344CB8AC3E}">
        <p14:creationId xmlns:p14="http://schemas.microsoft.com/office/powerpoint/2010/main" val="28789211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2" y="224868"/>
            <a:ext cx="8333117"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Registrar las siglas “UGL” o “IE” para indicar con quien se realiza la reunión, tal como se muestra en el ejemplo anterior.</a:t>
            </a:r>
          </a:p>
        </p:txBody>
      </p:sp>
      <p:sp>
        <p:nvSpPr>
          <p:cNvPr id="3" name="Rectángulo 2"/>
          <p:cNvSpPr/>
          <p:nvPr/>
        </p:nvSpPr>
        <p:spPr>
          <a:xfrm>
            <a:off x="379562" y="486478"/>
            <a:ext cx="8428008" cy="3503523"/>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FASE 2: ASISTENCIA TÉCNICA</a:t>
            </a:r>
          </a:p>
          <a:p>
            <a:pPr algn="just"/>
            <a:r>
              <a:rPr lang="es-PE" sz="1100" dirty="0">
                <a:latin typeface="Franklin Gothic Medium Cond" panose="020B0606030402020204" pitchFamily="34" charset="0"/>
              </a:rPr>
              <a:t>Se realizará la asistencia técnica a docentes para la implementación de los proyectos de aprendizaje que contribuyan a la disminución del cáncer (al menos 02 talleres de dos horas de duración cada una), pudiendo elegir entre los siguientes temas</a:t>
            </a:r>
          </a:p>
          <a:p>
            <a:pPr algn="just"/>
            <a:r>
              <a:rPr lang="es-PE" sz="1100" dirty="0">
                <a:latin typeface="Franklin Gothic Medium Cond" panose="020B0606030402020204" pitchFamily="34" charset="0"/>
              </a:rPr>
              <a:t> Consumo y exposición al tabaco y alcohol.</a:t>
            </a:r>
          </a:p>
          <a:p>
            <a:pPr algn="just"/>
            <a:r>
              <a:rPr lang="es-PE" sz="1100" dirty="0">
                <a:latin typeface="Franklin Gothic Medium Cond" panose="020B0606030402020204" pitchFamily="34" charset="0"/>
              </a:rPr>
              <a:t> Higiene y ambiente (agua, alimentos, exposición solar, exposición a materiales cancerígenos)</a:t>
            </a:r>
          </a:p>
          <a:p>
            <a:pPr algn="just"/>
            <a:r>
              <a:rPr lang="es-PE" sz="1100" dirty="0">
                <a:latin typeface="Franklin Gothic Medium Cond" panose="020B0606030402020204" pitchFamily="34" charset="0"/>
              </a:rPr>
              <a:t> Salud sexual y reproductiva (protección contra VPH, mamas y próstata). </a:t>
            </a:r>
          </a:p>
          <a:p>
            <a:pPr algn="just"/>
            <a:r>
              <a:rPr lang="es-PE" sz="1100" dirty="0">
                <a:latin typeface="Franklin Gothic Medium Cond" panose="020B0606030402020204" pitchFamily="34" charset="0"/>
              </a:rPr>
              <a:t> Riesgos a cáncer ocupacional.  </a:t>
            </a:r>
          </a:p>
          <a:p>
            <a:pPr algn="just"/>
            <a:r>
              <a:rPr lang="es-PE" sz="1100" dirty="0">
                <a:latin typeface="Franklin Gothic Medium Cond" panose="020B0606030402020204" pitchFamily="34" charset="0"/>
              </a:rPr>
              <a:t>Para registrar los talleres dirigidos a los docentes, el personal de salud, procederá de la siguiente manera:</a:t>
            </a:r>
          </a:p>
          <a:p>
            <a:pPr algn="just"/>
            <a:r>
              <a:rPr lang="es-PE" sz="1100" dirty="0">
                <a:latin typeface="Franklin Gothic Medium Cond" panose="020B0606030402020204" pitchFamily="34" charset="0"/>
              </a:rPr>
              <a:t>En el Ítem: Ficha Familiar/Historia Clínica, anote el Código APP144 Actividades con Docentes.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Taller para Instituciones Educativas y su código.</a:t>
            </a:r>
          </a:p>
          <a:p>
            <a:pPr algn="just"/>
            <a:r>
              <a:rPr lang="es-PE" sz="1100" dirty="0">
                <a:latin typeface="Franklin Gothic Medium Cond" panose="020B0606030402020204" pitchFamily="34" charset="0"/>
              </a:rPr>
              <a:t> En el 2º casillero: Actividades de Prevención del Cáncer y su código.</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taller, 1 o 2 según corresponda.</a:t>
            </a:r>
          </a:p>
          <a:p>
            <a:pPr algn="just"/>
            <a:r>
              <a:rPr lang="es-PE" sz="1100" dirty="0">
                <a:latin typeface="Franklin Gothic Medium Cond" panose="020B0606030402020204" pitchFamily="34" charset="0"/>
              </a:rPr>
              <a:t> En el Lab 1 casillero 2, el número de participantes.</a:t>
            </a:r>
          </a:p>
          <a:p>
            <a:pPr algn="just"/>
            <a:r>
              <a:rPr lang="es-PE" sz="1100" dirty="0">
                <a:latin typeface="Franklin Gothic Medium Cond" panose="020B0606030402020204" pitchFamily="34" charset="0"/>
              </a:rPr>
              <a:t> En el Lab 2 casillero 2, las siglas del módulo/cartilla educativa en el cual se capacitó, por ejemplo:</a:t>
            </a:r>
          </a:p>
          <a:p>
            <a:pPr algn="just"/>
            <a:r>
              <a:rPr lang="es-PE" sz="1100" dirty="0">
                <a:latin typeface="Franklin Gothic Medium Cond" panose="020B0606030402020204" pitchFamily="34" charset="0"/>
              </a:rPr>
              <a:t>- TA= Control de tabaco y alcohol.</a:t>
            </a:r>
          </a:p>
          <a:p>
            <a:pPr algn="just"/>
            <a:r>
              <a:rPr lang="es-PE" sz="1100" dirty="0">
                <a:latin typeface="Franklin Gothic Medium Cond" panose="020B0606030402020204" pitchFamily="34" charset="0"/>
              </a:rPr>
              <a:t>- HIG= Higiene y ambiente (agua, alimentos, exposición solar, exposición a materiales cancerígenos).</a:t>
            </a:r>
          </a:p>
          <a:p>
            <a:pPr algn="just"/>
            <a:r>
              <a:rPr lang="es-PE" sz="1100" dirty="0">
                <a:latin typeface="Franklin Gothic Medium Cond" panose="020B0606030402020204" pitchFamily="34" charset="0"/>
              </a:rPr>
              <a:t>- SSI= Salud sexual y reproductiva (VPH, mamas y próstata).</a:t>
            </a:r>
          </a:p>
        </p:txBody>
      </p:sp>
      <p:sp>
        <p:nvSpPr>
          <p:cNvPr id="8" name="Rectángulo 7"/>
          <p:cNvSpPr/>
          <p:nvPr/>
        </p:nvSpPr>
        <p:spPr>
          <a:xfrm>
            <a:off x="379560" y="4984006"/>
            <a:ext cx="8428010" cy="430887"/>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Registrar la sigla correspondiente al tema a trabajar, como se observa en el ejemplo anterior donde la sigla “HIG” indica que se trabajó el tema de Higiene y cuidado del ambiente.</a:t>
            </a:r>
          </a:p>
        </p:txBody>
      </p:sp>
      <p:sp>
        <p:nvSpPr>
          <p:cNvPr id="9" name="Rectángulo 8"/>
          <p:cNvSpPr/>
          <p:nvPr/>
        </p:nvSpPr>
        <p:spPr>
          <a:xfrm>
            <a:off x="379558" y="5371763"/>
            <a:ext cx="8428011" cy="127727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SESIONES EDUCATIVAS A PADRES DE FAMILIA DE APAFA </a:t>
            </a:r>
          </a:p>
          <a:p>
            <a:pPr algn="just"/>
            <a:r>
              <a:rPr lang="es-PE" sz="1100" dirty="0">
                <a:latin typeface="Franklin Gothic Medium Cond" panose="020B0606030402020204" pitchFamily="34" charset="0"/>
              </a:rPr>
              <a:t>Convocados por docentes de instituciones educativas priorizadas en articulación con el personal de salud. Cada sesión educativa presenta una duración de 40 minutos y pueden participar hasta 30 personas. Las familias pueden recibir hasta tres (3) sesiones educativas considerando los siguientes temas (el orden de las sesiones es referencial):</a:t>
            </a:r>
          </a:p>
          <a:p>
            <a:pPr algn="just"/>
            <a:r>
              <a:rPr lang="es-PE" sz="1100" dirty="0">
                <a:latin typeface="Franklin Gothic Medium Cond" panose="020B0606030402020204" pitchFamily="34" charset="0"/>
              </a:rPr>
              <a:t>o Consumo de Tabaco y alcohol. </a:t>
            </a:r>
          </a:p>
          <a:p>
            <a:pPr algn="just"/>
            <a:r>
              <a:rPr lang="es-PE" sz="1100" dirty="0">
                <a:latin typeface="Franklin Gothic Medium Cond" panose="020B0606030402020204" pitchFamily="34" charset="0"/>
              </a:rPr>
              <a:t>o Higiene y ambiente (agua, alimentos, exposición solar, exposición a materiales cancerígenos). </a:t>
            </a:r>
          </a:p>
          <a:p>
            <a:pPr algn="just"/>
            <a:r>
              <a:rPr lang="es-PE" sz="1100" dirty="0">
                <a:latin typeface="Franklin Gothic Medium Cond" panose="020B0606030402020204" pitchFamily="34" charset="0"/>
              </a:rPr>
              <a:t>o Salud sexual y reproductiva (protección contra VPH, mamas y próstata).</a:t>
            </a:r>
          </a:p>
        </p:txBody>
      </p:sp>
      <p:pic>
        <p:nvPicPr>
          <p:cNvPr id="5" name="Imagen 4"/>
          <p:cNvPicPr>
            <a:picLocks noChangeAspect="1"/>
          </p:cNvPicPr>
          <p:nvPr/>
        </p:nvPicPr>
        <p:blipFill>
          <a:blip r:embed="rId2"/>
          <a:stretch>
            <a:fillRect/>
          </a:stretch>
        </p:blipFill>
        <p:spPr>
          <a:xfrm>
            <a:off x="379558" y="3952617"/>
            <a:ext cx="8428011" cy="1058685"/>
          </a:xfrm>
          <a:prstGeom prst="rect">
            <a:avLst/>
          </a:prstGeom>
        </p:spPr>
      </p:pic>
    </p:spTree>
    <p:extLst>
      <p:ext uri="{BB962C8B-B14F-4D97-AF65-F5344CB8AC3E}">
        <p14:creationId xmlns:p14="http://schemas.microsoft.com/office/powerpoint/2010/main" val="1740133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2308" y="378025"/>
            <a:ext cx="8367623" cy="2123658"/>
          </a:xfrm>
          <a:prstGeom prst="rect">
            <a:avLst/>
          </a:prstGeom>
        </p:spPr>
        <p:txBody>
          <a:bodyPr wrap="square">
            <a:spAutoFit/>
          </a:bodyPr>
          <a:lstStyle/>
          <a:p>
            <a:r>
              <a:rPr lang="es-PE" sz="1100" dirty="0">
                <a:latin typeface="Franklin Gothic Medium Cond" panose="020B0606030402020204" pitchFamily="34" charset="0"/>
              </a:rPr>
              <a:t>En el Ítem: Ficha Familiar/Historia Clínica, anote el código APP146 Actividades con Padres.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Sesión educativa </a:t>
            </a:r>
          </a:p>
          <a:p>
            <a:r>
              <a:rPr lang="es-PE" sz="1100" dirty="0">
                <a:latin typeface="Franklin Gothic Medium Cond" panose="020B0606030402020204" pitchFamily="34" charset="0"/>
              </a:rPr>
              <a:t> En el 2º casillero: Actividades de prevención del cáncer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se registrará:</a:t>
            </a:r>
          </a:p>
          <a:p>
            <a:r>
              <a:rPr lang="es-PE" sz="1100" dirty="0">
                <a:latin typeface="Franklin Gothic Medium Cond" panose="020B0606030402020204" pitchFamily="34" charset="0"/>
              </a:rPr>
              <a:t> En el Lab 1 casillero 1, el número de sesión educativa 1, 2, 3</a:t>
            </a:r>
          </a:p>
          <a:p>
            <a:r>
              <a:rPr lang="es-PE" sz="1100" dirty="0">
                <a:latin typeface="Franklin Gothic Medium Cond" panose="020B0606030402020204" pitchFamily="34" charset="0"/>
              </a:rPr>
              <a:t> En el Lab 1 casillero 2, registre número familias participantes</a:t>
            </a:r>
          </a:p>
          <a:p>
            <a:r>
              <a:rPr lang="es-PE" sz="1100" dirty="0">
                <a:latin typeface="Franklin Gothic Medium Cond" panose="020B0606030402020204" pitchFamily="34" charset="0"/>
              </a:rPr>
              <a:t> En el Lab 2 casillero 2, registre según corresponda</a:t>
            </a:r>
          </a:p>
          <a:p>
            <a:r>
              <a:rPr lang="es-PE" sz="1100" dirty="0">
                <a:latin typeface="Franklin Gothic Medium Cond" panose="020B0606030402020204" pitchFamily="34" charset="0"/>
              </a:rPr>
              <a:t>- TA= Tabaco y alcohol.</a:t>
            </a:r>
          </a:p>
          <a:p>
            <a:r>
              <a:rPr lang="es-PE" sz="1100" dirty="0">
                <a:latin typeface="Franklin Gothic Medium Cond" panose="020B0606030402020204" pitchFamily="34" charset="0"/>
              </a:rPr>
              <a:t>- HIG= Higiene y cuidados del ambiente (exposición solar y desinfección de agua y alimentos).</a:t>
            </a:r>
          </a:p>
          <a:p>
            <a:r>
              <a:rPr lang="es-PE" sz="1100" dirty="0">
                <a:latin typeface="Franklin Gothic Medium Cond" panose="020B0606030402020204" pitchFamily="34" charset="0"/>
              </a:rPr>
              <a:t>- SSI= Salud sexual y reproductiva (VPH – Mama)</a:t>
            </a:r>
          </a:p>
        </p:txBody>
      </p:sp>
      <p:sp>
        <p:nvSpPr>
          <p:cNvPr id="5" name="Rectángulo 4"/>
          <p:cNvSpPr/>
          <p:nvPr/>
        </p:nvSpPr>
        <p:spPr>
          <a:xfrm>
            <a:off x="362307" y="4520742"/>
            <a:ext cx="8367624" cy="229293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FASE 4: EVALUACIÓN</a:t>
            </a:r>
          </a:p>
          <a:p>
            <a:r>
              <a:rPr lang="es-PE" sz="1100" dirty="0">
                <a:latin typeface="Franklin Gothic Medium Cond" panose="020B0606030402020204" pitchFamily="34" charset="0"/>
              </a:rPr>
              <a:t>En esta fase se desarrollará la reunión de evaluación a la implementación del Plan Anual de Trabajo de la institución educativa. Se brindará una (1) reunión de evaluación al año, con una duración de 60 minutos (preferentemente programar la reunión de evaluación para el último trimestre del año) </a:t>
            </a:r>
          </a:p>
          <a:p>
            <a:r>
              <a:rPr lang="es-PE" sz="1100" dirty="0">
                <a:latin typeface="Franklin Gothic Medium Cond" panose="020B0606030402020204" pitchFamily="34" charset="0"/>
              </a:rPr>
              <a:t>En el Ítem: Ficha Familiar/Historia Clínica, anote el CÓDIGO APP144 Actividades con Docentes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de evaluación </a:t>
            </a:r>
          </a:p>
          <a:p>
            <a:r>
              <a:rPr lang="es-PE" sz="1100" dirty="0">
                <a:latin typeface="Franklin Gothic Medium Cond" panose="020B0606030402020204" pitchFamily="34" charset="0"/>
              </a:rPr>
              <a:t> En el 2º casillero: Actividades de prevención del cáncer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 el número de alumnos participantes del proyecto o sesión educativa.</a:t>
            </a:r>
          </a:p>
          <a:p>
            <a:r>
              <a:rPr lang="es-PE" sz="1100" dirty="0">
                <a:latin typeface="Franklin Gothic Medium Cond" panose="020B0606030402020204" pitchFamily="34" charset="0"/>
              </a:rPr>
              <a:t> En el Lab 1 casillero 2, : las siglas del módulo/cartilla educativa en el cual se capacitó:</a:t>
            </a:r>
          </a:p>
          <a:p>
            <a:r>
              <a:rPr lang="es-PE" sz="1100" dirty="0">
                <a:latin typeface="Franklin Gothic Medium Cond" panose="020B0606030402020204" pitchFamily="34" charset="0"/>
              </a:rPr>
              <a:t>- TA= Tabaco y alcohol.</a:t>
            </a:r>
          </a:p>
          <a:p>
            <a:endParaRPr lang="es-PE" sz="1100" dirty="0">
              <a:latin typeface="Franklin Gothic Medium Cond" panose="020B0606030402020204" pitchFamily="34" charset="0"/>
            </a:endParaRPr>
          </a:p>
        </p:txBody>
      </p:sp>
      <p:pic>
        <p:nvPicPr>
          <p:cNvPr id="6" name="Imagen 5"/>
          <p:cNvPicPr>
            <a:picLocks noChangeAspect="1"/>
          </p:cNvPicPr>
          <p:nvPr/>
        </p:nvPicPr>
        <p:blipFill>
          <a:blip r:embed="rId2"/>
          <a:stretch>
            <a:fillRect/>
          </a:stretch>
        </p:blipFill>
        <p:spPr>
          <a:xfrm>
            <a:off x="362306" y="2460739"/>
            <a:ext cx="8367625" cy="958972"/>
          </a:xfrm>
          <a:prstGeom prst="rect">
            <a:avLst/>
          </a:prstGeom>
        </p:spPr>
      </p:pic>
      <p:pic>
        <p:nvPicPr>
          <p:cNvPr id="7" name="Imagen 6"/>
          <p:cNvPicPr>
            <a:picLocks noChangeAspect="1"/>
          </p:cNvPicPr>
          <p:nvPr/>
        </p:nvPicPr>
        <p:blipFill>
          <a:blip r:embed="rId3"/>
          <a:stretch>
            <a:fillRect/>
          </a:stretch>
        </p:blipFill>
        <p:spPr>
          <a:xfrm>
            <a:off x="362306" y="3447847"/>
            <a:ext cx="8367625" cy="1072895"/>
          </a:xfrm>
          <a:prstGeom prst="rect">
            <a:avLst/>
          </a:prstGeom>
        </p:spPr>
      </p:pic>
    </p:spTree>
    <p:extLst>
      <p:ext uri="{BB962C8B-B14F-4D97-AF65-F5344CB8AC3E}">
        <p14:creationId xmlns:p14="http://schemas.microsoft.com/office/powerpoint/2010/main" val="16980860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0551" y="273575"/>
            <a:ext cx="7073660" cy="430887"/>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HIG= Higiene y ambiente (agua, alimentos, exposición solar, exposición a materiales cancerígenos).</a:t>
            </a:r>
          </a:p>
          <a:p>
            <a:pPr lvl="0"/>
            <a:r>
              <a:rPr lang="es-PE" sz="1100" dirty="0">
                <a:solidFill>
                  <a:srgbClr val="000000"/>
                </a:solidFill>
                <a:latin typeface="Franklin Gothic Medium Cond" panose="020B0606030402020204" pitchFamily="34" charset="0"/>
              </a:rPr>
              <a:t>- SSI= Salud sexual y reproductiva (VPH – Mama y próstata)</a:t>
            </a:r>
          </a:p>
        </p:txBody>
      </p:sp>
      <p:pic>
        <p:nvPicPr>
          <p:cNvPr id="4" name="Imagen 3"/>
          <p:cNvPicPr>
            <a:picLocks noChangeAspect="1"/>
          </p:cNvPicPr>
          <p:nvPr/>
        </p:nvPicPr>
        <p:blipFill>
          <a:blip r:embed="rId2"/>
          <a:stretch>
            <a:fillRect/>
          </a:stretch>
        </p:blipFill>
        <p:spPr>
          <a:xfrm>
            <a:off x="310551" y="669958"/>
            <a:ext cx="8497019" cy="1018981"/>
          </a:xfrm>
          <a:prstGeom prst="rect">
            <a:avLst/>
          </a:prstGeom>
        </p:spPr>
      </p:pic>
    </p:spTree>
    <p:extLst>
      <p:ext uri="{BB962C8B-B14F-4D97-AF65-F5344CB8AC3E}">
        <p14:creationId xmlns:p14="http://schemas.microsoft.com/office/powerpoint/2010/main" val="1741051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1730944"/>
            <a:ext cx="8493369" cy="3139321"/>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lvl="0" algn="ctr">
              <a:defRPr/>
            </a:pPr>
            <a:r>
              <a:rPr lang="es-ES" sz="6600" b="1" dirty="0">
                <a:ln w="6600">
                  <a:solidFill>
                    <a:srgbClr val="333399"/>
                  </a:solidFill>
                  <a:prstDash val="solid"/>
                </a:ln>
                <a:solidFill>
                  <a:srgbClr val="FFFFFF"/>
                </a:solidFill>
                <a:effectLst>
                  <a:outerShdw dist="38100" dir="2700000" algn="tl" rotWithShape="0">
                    <a:srgbClr val="333399"/>
                  </a:outerShdw>
                </a:effectLst>
                <a:latin typeface="Arial"/>
                <a:cs typeface="Arial"/>
              </a:rPr>
              <a:t>PREVENCION Y CONTROL DE LA SALUD MENTAL</a:t>
            </a:r>
            <a:endParaRPr kumimoji="0" lang="es-ES" sz="6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a:cs typeface="Arial"/>
            </a:endParaRPr>
          </a:p>
        </p:txBody>
      </p:sp>
    </p:spTree>
    <p:extLst>
      <p:ext uri="{BB962C8B-B14F-4D97-AF65-F5344CB8AC3E}">
        <p14:creationId xmlns:p14="http://schemas.microsoft.com/office/powerpoint/2010/main" val="2954298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803" y="341306"/>
            <a:ext cx="8453887" cy="5052665"/>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PRODUCTO: FAMILIAS CON CONOCIMIENTOS DE PRACTICAS SALUDABLES PARA PREVENIR LOS TRANSTORNOS MENTALES Y PROBLEMAS PSICOSOCIALES</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Definición. -Se interviene en aquellas familias con madres gestantes, puérperas y/o con niños menores de cinco años. Estas familias reciben educación en el cuidado de la salud con la finalidad de mejorar sus conocimientos sobre convivencia saludable. Los contenidos pueden variar, según la</a:t>
            </a:r>
          </a:p>
          <a:p>
            <a:pPr algn="just"/>
            <a:r>
              <a:rPr lang="es-PE" sz="1100" dirty="0">
                <a:latin typeface="Franklin Gothic Medium Cond" panose="020B0606030402020204" pitchFamily="34" charset="0"/>
              </a:rPr>
              <a:t>característica de cada familia, así por ejemplo: en gestantes se abordará la aceptación y pensamientos positivos del embarazo, el rol de padres y los vínculos afectivos; en familias con menores de un año se abordará aspectos sobre el cuidado psicoactivo para prevenir la depresión post parto, y buenas prácticas de crianza; entre el primer y segundo año se abordarán las formas para el establecimientos de límites y la gestión de las emociones; entre los dos y cinco años se abordarán los temas sobre la construcción de la identidad, de la autonomía, el autocuidado, la comunicación asertiva y desarrollo de capacidades de afrontamiento. El personal de salud capacitado realiza las consejerías, a través de visitas domiciliarías. </a:t>
            </a:r>
          </a:p>
          <a:p>
            <a:pPr algn="just">
              <a:spcBef>
                <a:spcPts val="100"/>
              </a:spcBef>
              <a:spcAft>
                <a:spcPts val="100"/>
              </a:spcAft>
            </a:pPr>
            <a:r>
              <a:rPr lang="es-PE" sz="1100" dirty="0">
                <a:solidFill>
                  <a:srgbClr val="C00000"/>
                </a:solidFill>
                <a:latin typeface="Franklin Gothic Medium Cond" panose="020B0606030402020204" pitchFamily="34" charset="0"/>
              </a:rPr>
              <a:t>VISITAS DOMICILIARIAS A FAMILIA PARA PROMOVER PRÁCTICAS DE CONVIVENCIA SALUDABLE.</a:t>
            </a:r>
          </a:p>
          <a:p>
            <a:pPr algn="just"/>
            <a:r>
              <a:rPr lang="es-PE" sz="1100" dirty="0">
                <a:latin typeface="Franklin Gothic Medium Cond" panose="020B0606030402020204" pitchFamily="34" charset="0"/>
              </a:rPr>
              <a:t>Para ello se desarrollarán tres (3) consejerías a través de visitas familiares integrales a familias con gestantes y ocho (8) consejerías a través de visitas familiares integrales a familias con menores de cinco años, según se indica. En el caso de que la comunidad cuente con local comunal u otro espacio de la comunidad, las consejerías podrán brindarse en esos espacios.</a:t>
            </a:r>
          </a:p>
          <a:p>
            <a:pPr algn="just"/>
            <a:r>
              <a:rPr lang="es-PE" sz="1100" dirty="0">
                <a:latin typeface="Franklin Gothic Medium Cond" panose="020B0606030402020204" pitchFamily="34" charset="0"/>
              </a:rPr>
              <a:t>Consejería a familias con gestantes: Se brindará tres (3) consejerías de 45 minutos cada una, la temática de cada consejería dependerá del trimestre de gestación en la que se encuentre la gestante, como se presenta a continuación: </a:t>
            </a:r>
          </a:p>
          <a:p>
            <a:pPr algn="just"/>
            <a:r>
              <a:rPr lang="es-PE" sz="1100" dirty="0">
                <a:latin typeface="Franklin Gothic Medium Cond" panose="020B0606030402020204" pitchFamily="34" charset="0"/>
              </a:rPr>
              <a:t> o Primera Consejería: Se realiza al inicio de la gestación, a fin de afirmar la aceptación del embarazo.  </a:t>
            </a:r>
          </a:p>
          <a:p>
            <a:pPr algn="just"/>
            <a:r>
              <a:rPr lang="es-PE" sz="1100" dirty="0">
                <a:latin typeface="Franklin Gothic Medium Cond" panose="020B0606030402020204" pitchFamily="34" charset="0"/>
              </a:rPr>
              <a:t>o Segunda Consejería: Se realiza entre las semanas 16 y 22 de gestación, a fin de fortalecer los pensamientos positivos respecto al embarazo y el rol de padres. </a:t>
            </a:r>
          </a:p>
          <a:p>
            <a:pPr algn="just"/>
            <a:r>
              <a:rPr lang="es-PE" sz="1100" dirty="0">
                <a:latin typeface="Franklin Gothic Medium Cond" panose="020B0606030402020204" pitchFamily="34" charset="0"/>
              </a:rPr>
              <a:t>o Tercera Consejería: Se realiza en las semanas 36 y 38 de gestación, a fin de orientar el cuidado psicoafectivo con énfasis en el vínculo afectivo (apego seguro de madre e hijo).</a:t>
            </a:r>
          </a:p>
          <a:p>
            <a:pPr algn="just"/>
            <a:r>
              <a:rPr lang="es-PE" sz="1100" dirty="0">
                <a:latin typeface="Franklin Gothic Medium Cond" panose="020B0606030402020204" pitchFamily="34" charset="0"/>
              </a:rPr>
              <a:t> Para ello deberá registrar las acciones desarrolladas:</a:t>
            </a:r>
          </a:p>
          <a:p>
            <a:pPr algn="just"/>
            <a:r>
              <a:rPr lang="es-PE" sz="1100" dirty="0">
                <a:latin typeface="Franklin Gothic Medium Cond" panose="020B0606030402020204" pitchFamily="34" charset="0"/>
              </a:rPr>
              <a:t>En el Ítem: Ficha Familiar/Historia Clínica, anote DNI e historia clínica</a:t>
            </a:r>
          </a:p>
          <a:p>
            <a:pPr algn="just"/>
            <a:r>
              <a:rPr lang="es-PE" sz="1100" dirty="0">
                <a:latin typeface="Franklin Gothic Medium Cond" panose="020B0606030402020204" pitchFamily="34" charset="0"/>
              </a:rPr>
              <a:t>En el ítem: Diagnóstico motivo de consulta y/o actividad de salud, anote a claramente: </a:t>
            </a:r>
          </a:p>
          <a:p>
            <a:pPr algn="just"/>
            <a:r>
              <a:rPr lang="es-PE" sz="1100" dirty="0">
                <a:latin typeface="Franklin Gothic Medium Cond" panose="020B0606030402020204" pitchFamily="34" charset="0"/>
              </a:rPr>
              <a:t> En el 1º casillero Supervisión de embarazo con riesgo</a:t>
            </a:r>
          </a:p>
          <a:p>
            <a:pPr algn="just"/>
            <a:r>
              <a:rPr lang="es-PE" sz="1100" dirty="0">
                <a:latin typeface="Franklin Gothic Medium Cond" panose="020B0606030402020204" pitchFamily="34" charset="0"/>
              </a:rPr>
              <a:t> En el 2º casillero Consejería Integral</a:t>
            </a:r>
          </a:p>
          <a:p>
            <a:pPr algn="just"/>
            <a:r>
              <a:rPr lang="es-PE" sz="1100" dirty="0">
                <a:latin typeface="Franklin Gothic Medium Cond" panose="020B0606030402020204" pitchFamily="34" charset="0"/>
              </a:rPr>
              <a:t> En el 3º casillero Actividad en Salud Mental</a:t>
            </a:r>
          </a:p>
          <a:p>
            <a:pPr algn="just"/>
            <a:r>
              <a:rPr lang="es-PE" sz="1100" dirty="0">
                <a:latin typeface="Franklin Gothic Medium Cond" panose="020B0606030402020204" pitchFamily="34" charset="0"/>
              </a:rPr>
              <a:t>En el ítem: Tipo de Diagnóstico marque siempre "D" en ambos casos  </a:t>
            </a:r>
          </a:p>
          <a:p>
            <a:pPr algn="just"/>
            <a:r>
              <a:rPr lang="es-PE" sz="1100" dirty="0">
                <a:latin typeface="Franklin Gothic Medium Cond" panose="020B0606030402020204" pitchFamily="34" charset="0"/>
              </a:rPr>
              <a:t>En el ítem: Lab anote:  </a:t>
            </a:r>
          </a:p>
          <a:p>
            <a:pPr algn="just"/>
            <a:r>
              <a:rPr lang="es-PE" sz="1100" dirty="0">
                <a:latin typeface="Franklin Gothic Medium Cond" panose="020B0606030402020204" pitchFamily="34" charset="0"/>
              </a:rPr>
              <a:t> En el Lab 1º casillero 1, el trimestre de gestación 1, 2 o 3, según corresponda</a:t>
            </a:r>
          </a:p>
          <a:p>
            <a:pPr algn="just"/>
            <a:r>
              <a:rPr lang="es-PE" sz="1100" dirty="0">
                <a:latin typeface="Franklin Gothic Medium Cond" panose="020B0606030402020204" pitchFamily="34" charset="0"/>
              </a:rPr>
              <a:t> En el Lab 1 casillero 2, el número de consejería 1, 2 o 3 según corresponda</a:t>
            </a:r>
          </a:p>
        </p:txBody>
      </p:sp>
      <p:pic>
        <p:nvPicPr>
          <p:cNvPr id="3" name="Imagen 2"/>
          <p:cNvPicPr>
            <a:picLocks noChangeAspect="1"/>
          </p:cNvPicPr>
          <p:nvPr/>
        </p:nvPicPr>
        <p:blipFill>
          <a:blip r:embed="rId2"/>
          <a:stretch>
            <a:fillRect/>
          </a:stretch>
        </p:blipFill>
        <p:spPr>
          <a:xfrm>
            <a:off x="327803" y="5179546"/>
            <a:ext cx="8453888" cy="1005589"/>
          </a:xfrm>
          <a:prstGeom prst="rect">
            <a:avLst/>
          </a:prstGeom>
        </p:spPr>
      </p:pic>
      <p:sp>
        <p:nvSpPr>
          <p:cNvPr id="4" name="Rectángulo 3"/>
          <p:cNvSpPr/>
          <p:nvPr/>
        </p:nvSpPr>
        <p:spPr>
          <a:xfrm>
            <a:off x="327802" y="6168208"/>
            <a:ext cx="8453888"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El trazador para esta actividad es la 3° consejería en gestantes.</a:t>
            </a:r>
          </a:p>
        </p:txBody>
      </p:sp>
    </p:spTree>
    <p:extLst>
      <p:ext uri="{BB962C8B-B14F-4D97-AF65-F5344CB8AC3E}">
        <p14:creationId xmlns:p14="http://schemas.microsoft.com/office/powerpoint/2010/main" val="25545422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3299" y="280793"/>
            <a:ext cx="8531524" cy="330859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 A FAMILIAS CON NIÑOS MENORES DE 5 AÑOS: </a:t>
            </a:r>
          </a:p>
          <a:p>
            <a:pPr algn="just"/>
            <a:r>
              <a:rPr lang="es-PE" sz="1100" dirty="0">
                <a:latin typeface="Franklin Gothic Medium Cond" panose="020B0606030402020204" pitchFamily="34" charset="0"/>
              </a:rPr>
              <a:t>A través de la visita familiar integral se brindará ocho (8) consejerías de 45 minutos cada una, la temática de cada consejería dependerá de la edad del niño(a), como se presenta a continuación: </a:t>
            </a:r>
          </a:p>
          <a:p>
            <a:pPr algn="just"/>
            <a:r>
              <a:rPr lang="es-PE" sz="1100" dirty="0">
                <a:latin typeface="Franklin Gothic Medium Cond" panose="020B0606030402020204" pitchFamily="34" charset="0"/>
              </a:rPr>
              <a:t>o 1° visita familiar integral a los 7 días después del parto: Consejería en Fortalecimiento del cuidado psicoafectivo y prevención de la depresión post parto.</a:t>
            </a:r>
          </a:p>
          <a:p>
            <a:pPr algn="just"/>
            <a:r>
              <a:rPr lang="es-PE" sz="1100" dirty="0">
                <a:latin typeface="Franklin Gothic Medium Cond" panose="020B0606030402020204" pitchFamily="34" charset="0"/>
              </a:rPr>
              <a:t>o 2° visita familiar integral entre los 2 y 6 meses: Consejería en Orientación en buenas prácticas de crianza.</a:t>
            </a:r>
          </a:p>
          <a:p>
            <a:pPr algn="just"/>
            <a:r>
              <a:rPr lang="es-PE" sz="1100" dirty="0">
                <a:latin typeface="Franklin Gothic Medium Cond" panose="020B0606030402020204" pitchFamily="34" charset="0"/>
              </a:rPr>
              <a:t>o 3° visita familiar integral entre los 7 y 12 meses: Consejería en Orientación en establecimientos de límites.</a:t>
            </a:r>
          </a:p>
          <a:p>
            <a:pPr algn="just"/>
            <a:r>
              <a:rPr lang="es-PE" sz="1100" dirty="0">
                <a:latin typeface="Franklin Gothic Medium Cond" panose="020B0606030402020204" pitchFamily="34" charset="0"/>
              </a:rPr>
              <a:t>o 4° visita familiar integral entre los 13 y 18 meses: Consejería en Compartir orientaciones en gestión de las emociones.</a:t>
            </a:r>
          </a:p>
          <a:p>
            <a:pPr algn="just"/>
            <a:r>
              <a:rPr lang="es-PE" sz="1100" dirty="0">
                <a:latin typeface="Franklin Gothic Medium Cond" panose="020B0606030402020204" pitchFamily="34" charset="0"/>
              </a:rPr>
              <a:t>o 5° visita familiar integral entre los 19 y 24 meses: Consejería en Compartir orientaciones en construcción de la identidad.</a:t>
            </a:r>
          </a:p>
          <a:p>
            <a:pPr algn="just"/>
            <a:r>
              <a:rPr lang="es-PE" sz="1100" dirty="0">
                <a:latin typeface="Franklin Gothic Medium Cond" panose="020B0606030402020204" pitchFamily="34" charset="0"/>
              </a:rPr>
              <a:t>o 6° visita familiar integral entre los 25 y 36 meses: Consejería en Compartir orientaciones en construcción de la autonomía y el autocuidado.</a:t>
            </a:r>
          </a:p>
          <a:p>
            <a:pPr algn="just"/>
            <a:r>
              <a:rPr lang="es-PE" sz="1100" dirty="0">
                <a:latin typeface="Franklin Gothic Medium Cond" panose="020B0606030402020204" pitchFamily="34" charset="0"/>
              </a:rPr>
              <a:t>o 7° visita familiar integral entre los 37 y 48 meses: Consejería en Orientación en prácticas para la Convivencia Saludable con énfasis en comunicación asertiva y derecho al juego.</a:t>
            </a:r>
          </a:p>
          <a:p>
            <a:pPr algn="just"/>
            <a:r>
              <a:rPr lang="es-PE" sz="1100" dirty="0">
                <a:latin typeface="Franklin Gothic Medium Cond" panose="020B0606030402020204" pitchFamily="34" charset="0"/>
              </a:rPr>
              <a:t>o 8° visita familiar integral entre los 49 a 60 meses: Consejería en Orientación en prácticas para la Convivencia Saludable con énfasis en habilidades de afrontamiento-resolución de conflictos.</a:t>
            </a:r>
          </a:p>
          <a:p>
            <a:pPr algn="just"/>
            <a:r>
              <a:rPr lang="es-PE" sz="1100" dirty="0">
                <a:solidFill>
                  <a:srgbClr val="2D55D7"/>
                </a:solidFill>
                <a:latin typeface="Franklin Gothic Medium Cond" panose="020B0606030402020204" pitchFamily="34" charset="0"/>
              </a:rPr>
              <a:t>El orden de las visitas es referencial, así, por ejemplo: Si un niño(a) tiene 22 meses de edad le correspondería recibir orientación en temas referente a la construcción de la identidad. </a:t>
            </a:r>
          </a:p>
          <a:p>
            <a:pPr algn="just"/>
            <a:r>
              <a:rPr lang="es-PE" sz="1100" dirty="0">
                <a:solidFill>
                  <a:srgbClr val="2D55D7"/>
                </a:solidFill>
                <a:latin typeface="Franklin Gothic Medium Cond" panose="020B0606030402020204" pitchFamily="34" charset="0"/>
              </a:rPr>
              <a:t>RECUERDE: El tema a abordar será el correspondiente a la edad del niño(a), tal como se menciona en el ejemplo anterior. </a:t>
            </a:r>
          </a:p>
          <a:p>
            <a:pPr algn="just"/>
            <a:r>
              <a:rPr lang="es-PE" sz="1100" dirty="0">
                <a:latin typeface="Franklin Gothic Medium Cond" panose="020B0606030402020204" pitchFamily="34" charset="0"/>
              </a:rPr>
              <a:t>Para las consejerías a familias con niños menores de 5 años se considerará como actividad cumplida cuando se cumpla con los siguientes parámetros:</a:t>
            </a:r>
          </a:p>
          <a:p>
            <a:pPr algn="just"/>
            <a:r>
              <a:rPr lang="es-PE" sz="1100" dirty="0">
                <a:latin typeface="Franklin Gothic Medium Cond" panose="020B0606030402020204" pitchFamily="34" charset="0"/>
              </a:rPr>
              <a:t>NIÑO(A) HASTA EL 1 AÑO DE EDAD = Familias con Conocimiento en Pautas de crianza</a:t>
            </a:r>
          </a:p>
          <a:p>
            <a:pPr algn="just"/>
            <a:r>
              <a:rPr lang="es-PE" sz="1100" dirty="0">
                <a:latin typeface="Franklin Gothic Medium Cond" panose="020B0606030402020204" pitchFamily="34" charset="0"/>
              </a:rPr>
              <a:t>Cumplir con la 1°, 2° y 3° visita familiar integral, desarrollándose en familias que dentro de sus miembros exista uno o más niños(as) hasta el primer año de edad.</a:t>
            </a:r>
          </a:p>
        </p:txBody>
      </p:sp>
      <p:pic>
        <p:nvPicPr>
          <p:cNvPr id="4" name="Imagen 3"/>
          <p:cNvPicPr>
            <a:picLocks noChangeAspect="1"/>
          </p:cNvPicPr>
          <p:nvPr/>
        </p:nvPicPr>
        <p:blipFill>
          <a:blip r:embed="rId2"/>
          <a:stretch>
            <a:fillRect/>
          </a:stretch>
        </p:blipFill>
        <p:spPr>
          <a:xfrm>
            <a:off x="1308037" y="3570013"/>
            <a:ext cx="6527926" cy="753133"/>
          </a:xfrm>
          <a:prstGeom prst="rect">
            <a:avLst/>
          </a:prstGeom>
        </p:spPr>
      </p:pic>
      <p:sp>
        <p:nvSpPr>
          <p:cNvPr id="5" name="Rectángulo 4"/>
          <p:cNvSpPr/>
          <p:nvPr/>
        </p:nvSpPr>
        <p:spPr>
          <a:xfrm>
            <a:off x="293299" y="4395787"/>
            <a:ext cx="8531524" cy="2123658"/>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DNI e historia clínica del niño (a)</a:t>
            </a:r>
          </a:p>
          <a:p>
            <a:r>
              <a:rPr lang="es-PE" sz="1100" dirty="0">
                <a:latin typeface="Franklin Gothic Medium Cond" panose="020B0606030402020204" pitchFamily="34" charset="0"/>
              </a:rPr>
              <a:t>En el ítem: Diagnóstico motivo de consulta y/o actividad de salud, anote a claramente: </a:t>
            </a:r>
          </a:p>
          <a:p>
            <a:r>
              <a:rPr lang="es-PE" sz="1100" dirty="0">
                <a:latin typeface="Franklin Gothic Medium Cond" panose="020B0606030402020204" pitchFamily="34" charset="0"/>
              </a:rPr>
              <a:t> En el 1º casillero Consejería integral</a:t>
            </a:r>
          </a:p>
          <a:p>
            <a:r>
              <a:rPr lang="es-PE" sz="1100" dirty="0">
                <a:latin typeface="Franklin Gothic Medium Cond" panose="020B0606030402020204" pitchFamily="34" charset="0"/>
              </a:rPr>
              <a:t> En el 2° casillero Visita familiar integral</a:t>
            </a:r>
          </a:p>
          <a:p>
            <a:r>
              <a:rPr lang="es-PE" sz="1100" dirty="0">
                <a:latin typeface="Franklin Gothic Medium Cond" panose="020B0606030402020204" pitchFamily="34" charset="0"/>
              </a:rPr>
              <a:t> En el 2º casillero Actividad en Salud Mental</a:t>
            </a:r>
          </a:p>
          <a:p>
            <a:r>
              <a:rPr lang="es-PE" sz="1100" dirty="0">
                <a:latin typeface="Franklin Gothic Medium Cond" panose="020B0606030402020204" pitchFamily="34" charset="0"/>
              </a:rPr>
              <a:t>En el ítem: Tipo de Diagnóstico marque siempre "D" en ambos casos </a:t>
            </a:r>
          </a:p>
          <a:p>
            <a:r>
              <a:rPr lang="es-PE" sz="1100" dirty="0">
                <a:latin typeface="Franklin Gothic Medium Cond" panose="020B0606030402020204" pitchFamily="34" charset="0"/>
              </a:rPr>
              <a:t>En el ítem: Lab anote: </a:t>
            </a:r>
          </a:p>
          <a:p>
            <a:r>
              <a:rPr lang="es-PE" sz="1100" dirty="0">
                <a:latin typeface="Franklin Gothic Medium Cond" panose="020B0606030402020204" pitchFamily="34" charset="0"/>
              </a:rPr>
              <a:t> En el Lab 1º casillero 1, se registra el número de consejería integral (1,2 ó 3)</a:t>
            </a:r>
          </a:p>
          <a:p>
            <a:r>
              <a:rPr lang="es-PE" sz="1100" dirty="0">
                <a:latin typeface="Franklin Gothic Medium Cond" panose="020B0606030402020204" pitchFamily="34" charset="0"/>
              </a:rPr>
              <a:t> En el Lab 1 casillero 2, registre el número de visita familiar integral, según detalle:</a:t>
            </a:r>
          </a:p>
          <a:p>
            <a:r>
              <a:rPr lang="es-PE" sz="1100" dirty="0">
                <a:latin typeface="Franklin Gothic Medium Cond" panose="020B0606030402020204" pitchFamily="34" charset="0"/>
              </a:rPr>
              <a:t>- 1 = Primera visita (7 días después del parto)		- 2= Segunda visita (entre los 2 y 6 meses)</a:t>
            </a:r>
          </a:p>
          <a:p>
            <a:r>
              <a:rPr lang="es-PE" sz="1100" dirty="0">
                <a:latin typeface="Franklin Gothic Medium Cond" panose="020B0606030402020204" pitchFamily="34" charset="0"/>
              </a:rPr>
              <a:t>- 3= Tercera visita (entre los 7 y 12 meses)</a:t>
            </a:r>
          </a:p>
        </p:txBody>
      </p:sp>
    </p:spTree>
    <p:extLst>
      <p:ext uri="{BB962C8B-B14F-4D97-AF65-F5344CB8AC3E}">
        <p14:creationId xmlns:p14="http://schemas.microsoft.com/office/powerpoint/2010/main" val="704161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1320" y="391891"/>
            <a:ext cx="8350371" cy="1022842"/>
          </a:xfrm>
          <a:prstGeom prst="rect">
            <a:avLst/>
          </a:prstGeom>
        </p:spPr>
      </p:pic>
      <p:sp>
        <p:nvSpPr>
          <p:cNvPr id="3" name="Rectángulo 2"/>
          <p:cNvSpPr/>
          <p:nvPr/>
        </p:nvSpPr>
        <p:spPr>
          <a:xfrm>
            <a:off x="431319" y="1463478"/>
            <a:ext cx="8350371" cy="430887"/>
          </a:xfrm>
          <a:prstGeom prst="rect">
            <a:avLst/>
          </a:prstGeom>
        </p:spPr>
        <p:txBody>
          <a:bodyPr wrap="square">
            <a:spAutoFit/>
          </a:bodyPr>
          <a:lstStyle/>
          <a:p>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NIÑO(A) HASTA LOS 2 AÑOS DE EDAD = Familias con Conocimientos en emociones e identidad.</a:t>
            </a:r>
          </a:p>
          <a:p>
            <a:r>
              <a:rPr lang="es-PE" sz="1100" dirty="0">
                <a:latin typeface="Franklin Gothic Medium Cond" panose="020B0606030402020204" pitchFamily="34" charset="0"/>
              </a:rPr>
              <a:t>Cumplir con la 4° y 5° visita familiar integral, desarrollándose en familias que dentro de sus miembros exista uno o más niños(as) hasta el segundo año de edad.</a:t>
            </a:r>
          </a:p>
        </p:txBody>
      </p:sp>
      <p:pic>
        <p:nvPicPr>
          <p:cNvPr id="4" name="Imagen 3"/>
          <p:cNvPicPr>
            <a:picLocks noChangeAspect="1"/>
          </p:cNvPicPr>
          <p:nvPr/>
        </p:nvPicPr>
        <p:blipFill>
          <a:blip r:embed="rId3"/>
          <a:stretch>
            <a:fillRect/>
          </a:stretch>
        </p:blipFill>
        <p:spPr>
          <a:xfrm>
            <a:off x="1917725" y="1943110"/>
            <a:ext cx="4790963" cy="753133"/>
          </a:xfrm>
          <a:prstGeom prst="rect">
            <a:avLst/>
          </a:prstGeom>
        </p:spPr>
      </p:pic>
      <p:sp>
        <p:nvSpPr>
          <p:cNvPr id="5" name="Rectángulo 4"/>
          <p:cNvSpPr/>
          <p:nvPr/>
        </p:nvSpPr>
        <p:spPr>
          <a:xfrm>
            <a:off x="431318" y="2744988"/>
            <a:ext cx="8350371" cy="2123658"/>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DNI e historia clínica del niño(a)</a:t>
            </a:r>
          </a:p>
          <a:p>
            <a:r>
              <a:rPr lang="es-PE" sz="1100" dirty="0">
                <a:latin typeface="Franklin Gothic Medium Cond" panose="020B0606030402020204" pitchFamily="34" charset="0"/>
              </a:rPr>
              <a:t>En el ítem: Diagnóstico motivo de consulta y/o actividad de salud, anote a claramente:</a:t>
            </a:r>
          </a:p>
          <a:p>
            <a:r>
              <a:rPr lang="es-PE" sz="1100" dirty="0">
                <a:latin typeface="Franklin Gothic Medium Cond" panose="020B0606030402020204" pitchFamily="34" charset="0"/>
              </a:rPr>
              <a:t> En el 1º casillero Consejería integral</a:t>
            </a:r>
          </a:p>
          <a:p>
            <a:r>
              <a:rPr lang="es-PE" sz="1100" dirty="0">
                <a:latin typeface="Franklin Gothic Medium Cond" panose="020B0606030402020204" pitchFamily="34" charset="0"/>
              </a:rPr>
              <a:t> En el 2° casillero Visita familiar integral</a:t>
            </a:r>
          </a:p>
          <a:p>
            <a:r>
              <a:rPr lang="es-PE" sz="1100" dirty="0">
                <a:latin typeface="Franklin Gothic Medium Cond" panose="020B0606030402020204" pitchFamily="34" charset="0"/>
              </a:rPr>
              <a:t> En el 2º casillero Actividad en Salud Mental</a:t>
            </a:r>
          </a:p>
          <a:p>
            <a:r>
              <a:rPr lang="es-PE" sz="1100" dirty="0">
                <a:latin typeface="Franklin Gothic Medium Cond" panose="020B0606030402020204" pitchFamily="34" charset="0"/>
              </a:rPr>
              <a:t>En el ítem: Tipo de Diagnóstico marque siempre "D" en ambos casos </a:t>
            </a:r>
          </a:p>
          <a:p>
            <a:r>
              <a:rPr lang="es-PE" sz="1100" dirty="0">
                <a:latin typeface="Franklin Gothic Medium Cond" panose="020B0606030402020204" pitchFamily="34" charset="0"/>
              </a:rPr>
              <a:t>En el ítem: Lab anote: </a:t>
            </a:r>
          </a:p>
          <a:p>
            <a:r>
              <a:rPr lang="es-PE" sz="1100" dirty="0">
                <a:latin typeface="Franklin Gothic Medium Cond" panose="020B0606030402020204" pitchFamily="34" charset="0"/>
              </a:rPr>
              <a:t> En el Lab 1 casillero 1, se registra el número de consejería integral (4 ó 5)</a:t>
            </a:r>
          </a:p>
          <a:p>
            <a:r>
              <a:rPr lang="es-PE" sz="1100" dirty="0">
                <a:latin typeface="Franklin Gothic Medium Cond" panose="020B0606030402020204" pitchFamily="34" charset="0"/>
              </a:rPr>
              <a:t> En el Lab 1 casillero 2, registre el número de visita familiar integral, según detalle:</a:t>
            </a:r>
          </a:p>
          <a:p>
            <a:r>
              <a:rPr lang="es-PE" sz="1100" dirty="0">
                <a:latin typeface="Franklin Gothic Medium Cond" panose="020B0606030402020204" pitchFamily="34" charset="0"/>
              </a:rPr>
              <a:t> 4 = Cuarta visita (entre los 13 y 18 meses)</a:t>
            </a:r>
          </a:p>
          <a:p>
            <a:r>
              <a:rPr lang="es-PE" sz="1100" dirty="0">
                <a:latin typeface="Franklin Gothic Medium Cond" panose="020B0606030402020204" pitchFamily="34" charset="0"/>
              </a:rPr>
              <a:t> 5= Quinta visita (entre los 19 y 24 meses) </a:t>
            </a:r>
          </a:p>
        </p:txBody>
      </p:sp>
      <p:sp>
        <p:nvSpPr>
          <p:cNvPr id="7" name="Rectángulo 6"/>
          <p:cNvSpPr/>
          <p:nvPr/>
        </p:nvSpPr>
        <p:spPr>
          <a:xfrm>
            <a:off x="431317" y="5883216"/>
            <a:ext cx="8350371"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NIÑO(A) HASTA LOS 03 AÑOS DE EDAD = Familias con Conocimientos en emociones e identidad.</a:t>
            </a:r>
          </a:p>
          <a:p>
            <a:r>
              <a:rPr lang="es-PE" sz="1100" dirty="0">
                <a:latin typeface="Franklin Gothic Medium Cond" panose="020B0606030402020204" pitchFamily="34" charset="0"/>
              </a:rPr>
              <a:t>Cumplir con la 6° visita familiar integral, desarrollándose en familias que dentro de sus miembros exista uno o más niños(as) hasta el tercer año de edad.</a:t>
            </a:r>
          </a:p>
        </p:txBody>
      </p:sp>
      <p:pic>
        <p:nvPicPr>
          <p:cNvPr id="8" name="Imagen 7"/>
          <p:cNvPicPr>
            <a:picLocks noChangeAspect="1"/>
          </p:cNvPicPr>
          <p:nvPr/>
        </p:nvPicPr>
        <p:blipFill>
          <a:blip r:embed="rId4"/>
          <a:stretch>
            <a:fillRect/>
          </a:stretch>
        </p:blipFill>
        <p:spPr>
          <a:xfrm>
            <a:off x="431317" y="4849107"/>
            <a:ext cx="8350371" cy="1034106"/>
          </a:xfrm>
          <a:prstGeom prst="rect">
            <a:avLst/>
          </a:prstGeom>
        </p:spPr>
      </p:pic>
    </p:spTree>
    <p:extLst>
      <p:ext uri="{BB962C8B-B14F-4D97-AF65-F5344CB8AC3E}">
        <p14:creationId xmlns:p14="http://schemas.microsoft.com/office/powerpoint/2010/main" val="426999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613" y="192323"/>
            <a:ext cx="8255978" cy="404726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GRUPOS DE APOYO COMUNAL PARA PROMOVER EL CUIDADO INFANTIL, LACTANCIA MATERNA EXCLUSIVA Y LA ADECUADA ALIMENTACIÓN Y PROTECCIÓN DEL MENOR DE 36 MESES.</a:t>
            </a:r>
          </a:p>
          <a:p>
            <a:pPr algn="just"/>
            <a:r>
              <a:rPr lang="es-PE" sz="1100" dirty="0">
                <a:latin typeface="Franklin Gothic Medium Cond" panose="020B0606030402020204" pitchFamily="34" charset="0"/>
              </a:rPr>
              <a:t>Definición. -Esta actividad está dirigida a familias con niños (as) menores de 36 meses y gestantes. Consiste en el desarrollo de sesiones de grupos de apoyo para promover prácticas de lactancia materna, alimentación, nutrición y cuidado infantil según su necesidad; con énfasis en las familias con niños (as) menores de 12 meses de edad; las cuales son conducidas por madres guías en el local comunal u otro que considere pertinente. El grupo de apoyo es una estrategia de educación de pares en espacios comunales, en el que las madres desarrollan sus capacidades para compartir con otras madres sus dificultades, así como sus vivencias exitosas durante la lactancia materna, alimentación, nutrición y cuidado infantil. </a:t>
            </a:r>
          </a:p>
          <a:p>
            <a:pPr algn="just"/>
            <a:r>
              <a:rPr lang="es-PE" sz="1100" dirty="0">
                <a:latin typeface="Franklin Gothic Medium Cond" panose="020B0606030402020204" pitchFamily="34" charset="0"/>
              </a:rPr>
              <a:t>Se debe desarrollar las siguientes tareas:</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REUNIÓN</a:t>
            </a:r>
            <a:r>
              <a:rPr lang="es-PE" sz="1100" dirty="0">
                <a:latin typeface="Franklin Gothic Medium Cond" panose="020B0606030402020204" pitchFamily="34" charset="0"/>
              </a:rPr>
              <a:t> </a:t>
            </a:r>
          </a:p>
          <a:p>
            <a:pPr algn="just"/>
            <a:endParaRPr lang="es-PE" sz="200" dirty="0">
              <a:latin typeface="Franklin Gothic Medium Cond" panose="020B0606030402020204" pitchFamily="34" charset="0"/>
            </a:endParaRPr>
          </a:p>
          <a:p>
            <a:pPr algn="just"/>
            <a:r>
              <a:rPr lang="es-PE" sz="1100" dirty="0">
                <a:latin typeface="Franklin Gothic Medium Cond" panose="020B0606030402020204" pitchFamily="34" charset="0"/>
              </a:rPr>
              <a:t>01 reunión de coordinación entre el personal de salud encargado y actores claves de la comunidad para promover la implementación/reactivación continuidad) de los grupos de apoyo.</a:t>
            </a:r>
          </a:p>
          <a:p>
            <a:pPr algn="just"/>
            <a:r>
              <a:rPr lang="es-PE" sz="1100" dirty="0">
                <a:latin typeface="Franklin Gothic Medium Cond" panose="020B0606030402020204" pitchFamily="34" charset="0"/>
              </a:rPr>
              <a:t>En el ítem: DNI / HC registre: SIEMPRE APP108 Actividades con la Comunidad </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casillero Reunión de coordinación comunal </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en ambos casos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Lab1 Casillero 1, el número de participantes.</a:t>
            </a:r>
          </a:p>
          <a:p>
            <a:r>
              <a:rPr lang="es-PE" sz="1100" dirty="0">
                <a:latin typeface="Franklin Gothic Medium Cond" panose="020B0606030402020204" pitchFamily="34" charset="0"/>
              </a:rPr>
              <a:t> En el Lab 1 Casillero 2, registrar según corresponda: </a:t>
            </a:r>
          </a:p>
          <a:p>
            <a:pPr marL="171450" indent="-171450">
              <a:buFontTx/>
              <a:buChar char="-"/>
            </a:pPr>
            <a:r>
              <a:rPr lang="es-PE" sz="1100" dirty="0">
                <a:latin typeface="Franklin Gothic Medium Cond" panose="020B0606030402020204" pitchFamily="34" charset="0"/>
              </a:rPr>
              <a:t>1: Implementación de grupos de apoyo. </a:t>
            </a:r>
          </a:p>
          <a:p>
            <a:pPr marL="171450" indent="-171450">
              <a:buFontTx/>
              <a:buChar char="-"/>
            </a:pPr>
            <a:r>
              <a:rPr lang="es-PE" sz="1100" dirty="0">
                <a:latin typeface="Franklin Gothic Medium Cond" panose="020B0606030402020204" pitchFamily="34" charset="0"/>
              </a:rPr>
              <a:t>2: Reactivación o continuidad de grupos de apoyo. </a:t>
            </a:r>
          </a:p>
          <a:p>
            <a:r>
              <a:rPr lang="es-PE" sz="1100" dirty="0">
                <a:latin typeface="Franklin Gothic Medium Cond" panose="020B0606030402020204" pitchFamily="34" charset="0"/>
              </a:rPr>
              <a:t> En el Lab 2° casillero 2 la sigla “COO”, referido a reunión de coordinación.</a:t>
            </a:r>
          </a:p>
          <a:p>
            <a:pPr algn="just"/>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48410" y="4033364"/>
            <a:ext cx="8255976" cy="938719"/>
          </a:xfrm>
          <a:prstGeom prst="rect">
            <a:avLst/>
          </a:prstGeom>
        </p:spPr>
      </p:pic>
      <p:sp>
        <p:nvSpPr>
          <p:cNvPr id="5" name="Rectángulo 4"/>
          <p:cNvSpPr/>
          <p:nvPr/>
        </p:nvSpPr>
        <p:spPr>
          <a:xfrm>
            <a:off x="448409" y="4968230"/>
            <a:ext cx="8255976" cy="195438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Algunas precisiones: </a:t>
            </a:r>
          </a:p>
          <a:p>
            <a:pPr algn="just"/>
            <a:r>
              <a:rPr lang="es-PE" sz="1100" dirty="0">
                <a:solidFill>
                  <a:srgbClr val="2D55D7"/>
                </a:solidFill>
                <a:latin typeface="Franklin Gothic Medium Cond" panose="020B0606030402020204" pitchFamily="34" charset="0"/>
              </a:rPr>
              <a:t>Implementación: Se considera implementación cuando es la primera vez que se conforman estos grupos de apoyo en la comunidad.  </a:t>
            </a:r>
          </a:p>
          <a:p>
            <a:pPr algn="just"/>
            <a:r>
              <a:rPr lang="es-PE" sz="1100" dirty="0">
                <a:solidFill>
                  <a:srgbClr val="2D55D7"/>
                </a:solidFill>
                <a:latin typeface="Franklin Gothic Medium Cond" panose="020B0606030402020204" pitchFamily="34" charset="0"/>
              </a:rPr>
              <a:t> Reactivación o continuidad: Se considera reactivación cuando se da continuidad con los grupos de apoyo; es decir, cuando años anteriores ya se ha implementado los grupos de apoyo en la comunidad y durante un nuevo año se renuevan los compromisos de continuar con las acciones que se realizan dentro de los grupos de apoyo. </a:t>
            </a:r>
          </a:p>
          <a:p>
            <a:pPr algn="just"/>
            <a:r>
              <a:rPr lang="es-PE" sz="1100" dirty="0">
                <a:solidFill>
                  <a:srgbClr val="C00000"/>
                </a:solidFill>
                <a:latin typeface="Franklin Gothic Medium Cond" panose="020B0606030402020204" pitchFamily="34" charset="0"/>
              </a:rPr>
              <a:t>TALLERES DE CAPACITACIÓN</a:t>
            </a:r>
          </a:p>
          <a:p>
            <a:pPr algn="just"/>
            <a:r>
              <a:rPr lang="es-PE" sz="1100" dirty="0">
                <a:solidFill>
                  <a:srgbClr val="C00000"/>
                </a:solidFill>
                <a:latin typeface="Franklin Gothic Medium Cond" panose="020B0606030402020204" pitchFamily="34" charset="0"/>
              </a:rPr>
              <a:t>01 Taller de capacitación en prácticas saludables para el cuidado infantil con énfasis en lactancia materna, alimentación y nutrición infantil. </a:t>
            </a:r>
          </a:p>
          <a:p>
            <a:pPr algn="just"/>
            <a:r>
              <a:rPr lang="es-PE" sz="1100" dirty="0">
                <a:latin typeface="Franklin Gothic Medium Cond" panose="020B0606030402020204" pitchFamily="34" charset="0"/>
              </a:rPr>
              <a:t>Consiste en el desarrollo de capacidades y potencialidades que faciliten el funcionamiento de los grupos de apoyo, esta actividad está dirigida a las madres guía seleccionada de manera participativa con la comunidad; será realizado por el personal de salud encargado para</a:t>
            </a:r>
          </a:p>
          <a:p>
            <a:pPr algn="just"/>
            <a:r>
              <a:rPr lang="es-PE" sz="1100" dirty="0">
                <a:latin typeface="Franklin Gothic Medium Cond" panose="020B0606030402020204" pitchFamily="34" charset="0"/>
              </a:rPr>
              <a:t>promover la implementación de los grupos de apoyo.</a:t>
            </a:r>
          </a:p>
          <a:p>
            <a:pPr algn="just"/>
            <a:endParaRPr lang="es-PE" sz="1100" dirty="0">
              <a:solidFill>
                <a:srgbClr val="2D55D7"/>
              </a:solidFill>
              <a:latin typeface="Franklin Gothic Medium Cond" panose="020B0606030402020204" pitchFamily="34" charset="0"/>
            </a:endParaRPr>
          </a:p>
        </p:txBody>
      </p:sp>
    </p:spTree>
    <p:extLst>
      <p:ext uri="{BB962C8B-B14F-4D97-AF65-F5344CB8AC3E}">
        <p14:creationId xmlns:p14="http://schemas.microsoft.com/office/powerpoint/2010/main" val="864978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2184" y="1165883"/>
            <a:ext cx="8445385" cy="1954381"/>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DNI e historia clínica del niño (a)</a:t>
            </a:r>
          </a:p>
          <a:p>
            <a:r>
              <a:rPr lang="es-PE" sz="1100" dirty="0">
                <a:latin typeface="Franklin Gothic Medium Cond" panose="020B0606030402020204" pitchFamily="34" charset="0"/>
              </a:rPr>
              <a:t>En el ítem: Diagnóstico motivo de consulta y/o actividad de salud, anote a claramente: </a:t>
            </a:r>
          </a:p>
          <a:p>
            <a:r>
              <a:rPr lang="es-PE" sz="1100" dirty="0">
                <a:latin typeface="Franklin Gothic Medium Cond" panose="020B0606030402020204" pitchFamily="34" charset="0"/>
              </a:rPr>
              <a:t> En el 1º casillero Consejería integral</a:t>
            </a:r>
          </a:p>
          <a:p>
            <a:r>
              <a:rPr lang="es-PE" sz="1100" dirty="0">
                <a:latin typeface="Franklin Gothic Medium Cond" panose="020B0606030402020204" pitchFamily="34" charset="0"/>
              </a:rPr>
              <a:t> En el 2° casillero Visita familiar integral</a:t>
            </a:r>
          </a:p>
          <a:p>
            <a:r>
              <a:rPr lang="es-PE" sz="1100" dirty="0">
                <a:latin typeface="Franklin Gothic Medium Cond" panose="020B0606030402020204" pitchFamily="34" charset="0"/>
              </a:rPr>
              <a:t> En el 2º casillero Actividad en Salud Mental</a:t>
            </a:r>
          </a:p>
          <a:p>
            <a:r>
              <a:rPr lang="es-PE" sz="1100" dirty="0">
                <a:latin typeface="Franklin Gothic Medium Cond" panose="020B0606030402020204" pitchFamily="34" charset="0"/>
              </a:rPr>
              <a:t>En el ítem: Tipo de Diagnóstico marque siempre "D" en ambos casos </a:t>
            </a:r>
          </a:p>
          <a:p>
            <a:r>
              <a:rPr lang="es-PE" sz="1100" dirty="0">
                <a:latin typeface="Franklin Gothic Medium Cond" panose="020B0606030402020204" pitchFamily="34" charset="0"/>
              </a:rPr>
              <a:t>En el ítem: Lab anote: </a:t>
            </a:r>
          </a:p>
          <a:p>
            <a:r>
              <a:rPr lang="es-PE" sz="1100" dirty="0">
                <a:latin typeface="Franklin Gothic Medium Cond" panose="020B0606030402020204" pitchFamily="34" charset="0"/>
              </a:rPr>
              <a:t> En el Lab 1º casillero1,  se registra el número de consejería integral</a:t>
            </a:r>
          </a:p>
          <a:p>
            <a:r>
              <a:rPr lang="es-PE" sz="1100" dirty="0">
                <a:latin typeface="Franklin Gothic Medium Cond" panose="020B0606030402020204" pitchFamily="34" charset="0"/>
              </a:rPr>
              <a:t> En el Lab 1 casillero 2, registre el número de visita familiar integral, según detalle:</a:t>
            </a:r>
          </a:p>
          <a:p>
            <a:r>
              <a:rPr lang="es-PE" sz="1100" dirty="0">
                <a:latin typeface="Franklin Gothic Medium Cond" panose="020B0606030402020204" pitchFamily="34" charset="0"/>
              </a:rPr>
              <a:t> 6 = Sexta visita (entre los 25 y 36 meses)</a:t>
            </a:r>
          </a:p>
        </p:txBody>
      </p:sp>
      <p:pic>
        <p:nvPicPr>
          <p:cNvPr id="4" name="Imagen 3"/>
          <p:cNvPicPr>
            <a:picLocks noChangeAspect="1"/>
          </p:cNvPicPr>
          <p:nvPr/>
        </p:nvPicPr>
        <p:blipFill>
          <a:blip r:embed="rId2"/>
          <a:stretch>
            <a:fillRect/>
          </a:stretch>
        </p:blipFill>
        <p:spPr>
          <a:xfrm>
            <a:off x="362184" y="3057452"/>
            <a:ext cx="8445386" cy="1040231"/>
          </a:xfrm>
          <a:prstGeom prst="rect">
            <a:avLst/>
          </a:prstGeom>
        </p:spPr>
      </p:pic>
      <p:sp>
        <p:nvSpPr>
          <p:cNvPr id="5" name="Rectángulo 4"/>
          <p:cNvSpPr/>
          <p:nvPr/>
        </p:nvSpPr>
        <p:spPr>
          <a:xfrm>
            <a:off x="362183" y="4097683"/>
            <a:ext cx="8445385"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NIÑO(A) MENOR DE 4 AÑOS = Familias con Conocimiento en comunicación asertiva</a:t>
            </a:r>
          </a:p>
          <a:p>
            <a:r>
              <a:rPr lang="es-PE" sz="1100" dirty="0">
                <a:latin typeface="Franklin Gothic Medium Cond" panose="020B0606030402020204" pitchFamily="34" charset="0"/>
              </a:rPr>
              <a:t>Cumplir con la 7° visita familiar integral, desarrollándose en familias que dentro de sus miembros exista uno o más niños(as) hasta el cuarto año de edad.</a:t>
            </a:r>
          </a:p>
        </p:txBody>
      </p:sp>
      <p:pic>
        <p:nvPicPr>
          <p:cNvPr id="6" name="Imagen 5"/>
          <p:cNvPicPr>
            <a:picLocks noChangeAspect="1"/>
          </p:cNvPicPr>
          <p:nvPr/>
        </p:nvPicPr>
        <p:blipFill>
          <a:blip r:embed="rId3"/>
          <a:stretch>
            <a:fillRect/>
          </a:stretch>
        </p:blipFill>
        <p:spPr>
          <a:xfrm>
            <a:off x="2294501" y="412750"/>
            <a:ext cx="3054000" cy="753133"/>
          </a:xfrm>
          <a:prstGeom prst="rect">
            <a:avLst/>
          </a:prstGeom>
        </p:spPr>
      </p:pic>
      <p:pic>
        <p:nvPicPr>
          <p:cNvPr id="7" name="Imagen 6"/>
          <p:cNvPicPr>
            <a:picLocks noChangeAspect="1"/>
          </p:cNvPicPr>
          <p:nvPr/>
        </p:nvPicPr>
        <p:blipFill>
          <a:blip r:embed="rId4"/>
          <a:stretch>
            <a:fillRect/>
          </a:stretch>
        </p:blipFill>
        <p:spPr>
          <a:xfrm>
            <a:off x="2975989" y="4558150"/>
            <a:ext cx="3054000" cy="753133"/>
          </a:xfrm>
          <a:prstGeom prst="rect">
            <a:avLst/>
          </a:prstGeom>
        </p:spPr>
      </p:pic>
      <p:sp>
        <p:nvSpPr>
          <p:cNvPr id="8" name="Rectángulo 7"/>
          <p:cNvSpPr/>
          <p:nvPr/>
        </p:nvSpPr>
        <p:spPr>
          <a:xfrm>
            <a:off x="370808" y="5311283"/>
            <a:ext cx="8445385" cy="1277273"/>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DNI e historia clínica del niño (a)</a:t>
            </a:r>
          </a:p>
          <a:p>
            <a:r>
              <a:rPr lang="es-PE" sz="1100" dirty="0">
                <a:latin typeface="Franklin Gothic Medium Cond" panose="020B0606030402020204" pitchFamily="34" charset="0"/>
              </a:rPr>
              <a:t>En el ítem: Diagnóstico motivo de consulta y/o actividad de salud, anote a claramente: </a:t>
            </a:r>
          </a:p>
          <a:p>
            <a:r>
              <a:rPr lang="es-PE" sz="1100" dirty="0">
                <a:latin typeface="Franklin Gothic Medium Cond" panose="020B0606030402020204" pitchFamily="34" charset="0"/>
              </a:rPr>
              <a:t> En el 1º casillero Consejería integral</a:t>
            </a:r>
          </a:p>
          <a:p>
            <a:r>
              <a:rPr lang="es-PE" sz="1100" dirty="0">
                <a:latin typeface="Franklin Gothic Medium Cond" panose="020B0606030402020204" pitchFamily="34" charset="0"/>
              </a:rPr>
              <a:t> En el 2° casillero Visita familiar integral</a:t>
            </a:r>
          </a:p>
          <a:p>
            <a:r>
              <a:rPr lang="es-PE" sz="1100" dirty="0">
                <a:latin typeface="Franklin Gothic Medium Cond" panose="020B0606030402020204" pitchFamily="34" charset="0"/>
              </a:rPr>
              <a:t> En el 2º casillero Actividad en Salud Mental</a:t>
            </a:r>
          </a:p>
          <a:p>
            <a:r>
              <a:rPr lang="es-PE" sz="1100" dirty="0">
                <a:latin typeface="Franklin Gothic Medium Cond" panose="020B0606030402020204" pitchFamily="34" charset="0"/>
              </a:rPr>
              <a:t>En el ítem: Tipo de Diagnóstico marque siempre "D" en ambos casos </a:t>
            </a:r>
          </a:p>
        </p:txBody>
      </p:sp>
    </p:spTree>
    <p:extLst>
      <p:ext uri="{BB962C8B-B14F-4D97-AF65-F5344CB8AC3E}">
        <p14:creationId xmlns:p14="http://schemas.microsoft.com/office/powerpoint/2010/main" val="9965603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3" y="292454"/>
            <a:ext cx="4572000" cy="769441"/>
          </a:xfrm>
          <a:prstGeom prst="rect">
            <a:avLst/>
          </a:prstGeom>
        </p:spPr>
        <p:txBody>
          <a:bodyPr>
            <a:spAutoFit/>
          </a:bodyPr>
          <a:lstStyle/>
          <a:p>
            <a:pPr lvl="0"/>
            <a:r>
              <a:rPr lang="es-PE" sz="1100" dirty="0">
                <a:solidFill>
                  <a:srgbClr val="000000"/>
                </a:solidFill>
                <a:latin typeface="Franklin Gothic Medium Cond" panose="020B0606030402020204" pitchFamily="34" charset="0"/>
              </a:rPr>
              <a:t>En el ítem: Lab anote: </a:t>
            </a:r>
          </a:p>
          <a:p>
            <a:pPr lvl="0"/>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se registra el número de consejería integral </a:t>
            </a:r>
          </a:p>
          <a:p>
            <a:pPr lvl="0"/>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1, registre el número de visita familiar integral, según detalle:</a:t>
            </a:r>
          </a:p>
          <a:p>
            <a:pPr lvl="0"/>
            <a:r>
              <a:rPr lang="es-PE" sz="1100" dirty="0">
                <a:solidFill>
                  <a:srgbClr val="000000"/>
                </a:solidFill>
                <a:latin typeface="Franklin Gothic Medium Cond" panose="020B0606030402020204" pitchFamily="34" charset="0"/>
              </a:rPr>
              <a:t> 7 = Séptima visita (entre los 37 y 48 meses)</a:t>
            </a:r>
          </a:p>
        </p:txBody>
      </p:sp>
      <p:pic>
        <p:nvPicPr>
          <p:cNvPr id="3" name="Imagen 2"/>
          <p:cNvPicPr>
            <a:picLocks noChangeAspect="1"/>
          </p:cNvPicPr>
          <p:nvPr/>
        </p:nvPicPr>
        <p:blipFill>
          <a:blip r:embed="rId2"/>
          <a:stretch>
            <a:fillRect/>
          </a:stretch>
        </p:blipFill>
        <p:spPr>
          <a:xfrm>
            <a:off x="379563" y="1075542"/>
            <a:ext cx="8471140" cy="1005589"/>
          </a:xfrm>
          <a:prstGeom prst="rect">
            <a:avLst/>
          </a:prstGeom>
        </p:spPr>
      </p:pic>
      <p:sp>
        <p:nvSpPr>
          <p:cNvPr id="4" name="Rectángulo 3"/>
          <p:cNvSpPr/>
          <p:nvPr/>
        </p:nvSpPr>
        <p:spPr>
          <a:xfrm>
            <a:off x="379563" y="2067331"/>
            <a:ext cx="8471140"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NIÑO(A) MENOR DE 5 AÑOS = Familias con Conocimiento en habilidades de afrontamiento.</a:t>
            </a:r>
          </a:p>
          <a:p>
            <a:r>
              <a:rPr lang="es-PE" sz="1100" dirty="0">
                <a:latin typeface="Franklin Gothic Medium Cond" panose="020B0606030402020204" pitchFamily="34" charset="0"/>
              </a:rPr>
              <a:t>Cumplir con la 8° visita familiar integral, desarrollándose en familias que dentro de sus miembros exista uno o más niños(as) hasta el quinto año de edad</a:t>
            </a:r>
          </a:p>
        </p:txBody>
      </p:sp>
      <p:pic>
        <p:nvPicPr>
          <p:cNvPr id="5" name="Imagen 4"/>
          <p:cNvPicPr>
            <a:picLocks noChangeAspect="1"/>
          </p:cNvPicPr>
          <p:nvPr/>
        </p:nvPicPr>
        <p:blipFill>
          <a:blip r:embed="rId3"/>
          <a:stretch>
            <a:fillRect/>
          </a:stretch>
        </p:blipFill>
        <p:spPr>
          <a:xfrm>
            <a:off x="2760151" y="2498218"/>
            <a:ext cx="3416663" cy="753133"/>
          </a:xfrm>
          <a:prstGeom prst="rect">
            <a:avLst/>
          </a:prstGeom>
        </p:spPr>
      </p:pic>
      <p:sp>
        <p:nvSpPr>
          <p:cNvPr id="6" name="Rectángulo 5"/>
          <p:cNvSpPr/>
          <p:nvPr/>
        </p:nvSpPr>
        <p:spPr>
          <a:xfrm>
            <a:off x="379563" y="3251351"/>
            <a:ext cx="8402128" cy="1954381"/>
          </a:xfrm>
          <a:prstGeom prst="rect">
            <a:avLst/>
          </a:prstGeom>
        </p:spPr>
        <p:txBody>
          <a:bodyPr wrap="square">
            <a:spAutoFit/>
          </a:bodyPr>
          <a:lstStyle/>
          <a:p>
            <a:r>
              <a:rPr lang="es-PE" sz="1100" dirty="0">
                <a:latin typeface="Franklin Gothic Medium Cond" panose="020B0606030402020204" pitchFamily="34" charset="0"/>
              </a:rPr>
              <a:t>Para ello deberá registrar las acciones desarrolladas:</a:t>
            </a:r>
          </a:p>
          <a:p>
            <a:r>
              <a:rPr lang="es-PE" sz="1100" dirty="0">
                <a:latin typeface="Franklin Gothic Medium Cond" panose="020B0606030402020204" pitchFamily="34" charset="0"/>
              </a:rPr>
              <a:t>En el Ítem: Ficha Familiar/Historia Clínica, anote DNI e historia clínica del niño (a)</a:t>
            </a:r>
          </a:p>
          <a:p>
            <a:r>
              <a:rPr lang="es-PE" sz="1100" dirty="0">
                <a:latin typeface="Franklin Gothic Medium Cond" panose="020B0606030402020204" pitchFamily="34" charset="0"/>
              </a:rPr>
              <a:t>En el ítem: Diagnóstico motivo de consulta y/o actividad de salud, anote a claramente: </a:t>
            </a:r>
          </a:p>
          <a:p>
            <a:r>
              <a:rPr lang="es-PE" sz="1100" dirty="0">
                <a:latin typeface="Franklin Gothic Medium Cond" panose="020B0606030402020204" pitchFamily="34" charset="0"/>
              </a:rPr>
              <a:t> En el 1º casillero Consejería integral</a:t>
            </a:r>
          </a:p>
          <a:p>
            <a:r>
              <a:rPr lang="es-PE" sz="1100" dirty="0">
                <a:latin typeface="Franklin Gothic Medium Cond" panose="020B0606030402020204" pitchFamily="34" charset="0"/>
              </a:rPr>
              <a:t> En el 2° casillero Visita familiar integral</a:t>
            </a:r>
          </a:p>
          <a:p>
            <a:r>
              <a:rPr lang="es-PE" sz="1100" dirty="0">
                <a:latin typeface="Franklin Gothic Medium Cond" panose="020B0606030402020204" pitchFamily="34" charset="0"/>
              </a:rPr>
              <a:t> En el 2º casillero Actividad en Salud Mental</a:t>
            </a:r>
          </a:p>
          <a:p>
            <a:r>
              <a:rPr lang="es-PE" sz="1100" dirty="0">
                <a:latin typeface="Franklin Gothic Medium Cond" panose="020B0606030402020204" pitchFamily="34" charset="0"/>
              </a:rPr>
              <a:t>En el ítem: Tipo de Diagnóstico marque siempre "D" en ambos casos </a:t>
            </a:r>
          </a:p>
          <a:p>
            <a:r>
              <a:rPr lang="es-PE" sz="1100" dirty="0">
                <a:latin typeface="Franklin Gothic Medium Cond" panose="020B0606030402020204" pitchFamily="34" charset="0"/>
              </a:rPr>
              <a:t>En el ítem: Lab anote: </a:t>
            </a:r>
          </a:p>
          <a:p>
            <a:r>
              <a:rPr lang="es-PE" sz="1100" dirty="0">
                <a:latin typeface="Franklin Gothic Medium Cond" panose="020B0606030402020204" pitchFamily="34" charset="0"/>
              </a:rPr>
              <a:t> En el Lab 1 casillero 1, se registra el número de consejería integral </a:t>
            </a:r>
          </a:p>
          <a:p>
            <a:r>
              <a:rPr lang="es-PE" sz="1100" dirty="0">
                <a:latin typeface="Franklin Gothic Medium Cond" panose="020B0606030402020204" pitchFamily="34" charset="0"/>
              </a:rPr>
              <a:t> En el Lab 1 casillero 2, registre el número de visita familiar integral, según detalle:</a:t>
            </a:r>
          </a:p>
          <a:p>
            <a:r>
              <a:rPr lang="es-PE" sz="1100" dirty="0">
                <a:latin typeface="Franklin Gothic Medium Cond" panose="020B0606030402020204" pitchFamily="34" charset="0"/>
              </a:rPr>
              <a:t> 8 = Cuarta visita (entre los 49 a 60 meses)</a:t>
            </a:r>
          </a:p>
        </p:txBody>
      </p:sp>
      <p:pic>
        <p:nvPicPr>
          <p:cNvPr id="7" name="Imagen 6"/>
          <p:cNvPicPr>
            <a:picLocks noChangeAspect="1"/>
          </p:cNvPicPr>
          <p:nvPr/>
        </p:nvPicPr>
        <p:blipFill>
          <a:blip r:embed="rId4"/>
          <a:stretch>
            <a:fillRect/>
          </a:stretch>
        </p:blipFill>
        <p:spPr>
          <a:xfrm>
            <a:off x="379562" y="5145047"/>
            <a:ext cx="8471141" cy="996962"/>
          </a:xfrm>
          <a:prstGeom prst="rect">
            <a:avLst/>
          </a:prstGeom>
        </p:spPr>
      </p:pic>
    </p:spTree>
    <p:extLst>
      <p:ext uri="{BB962C8B-B14F-4D97-AF65-F5344CB8AC3E}">
        <p14:creationId xmlns:p14="http://schemas.microsoft.com/office/powerpoint/2010/main" val="24557724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6044" y="264538"/>
            <a:ext cx="8531525" cy="352917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CONSEJO MUNICIPAL Y COMITÉ MULTISECTORIAL CAPACITADOS PROMUEVEN LA IMPLEMENTACION DEL SISTEMA DE VIGILANCIA CUIDADANA Y LOS GRUPOS DE APOYO A VICTIMAS DE VIOLENCIA FÍSICA CAUSADA POR LA PAREJA</a:t>
            </a:r>
          </a:p>
          <a:p>
            <a:pPr algn="just"/>
            <a:r>
              <a:rPr lang="es-PE" sz="1100" dirty="0">
                <a:latin typeface="Franklin Gothic Medium Cond" panose="020B0606030402020204" pitchFamily="34" charset="0"/>
              </a:rPr>
              <a:t>Se realiza a través de reuniones de trabajo desarrolladas por el personal de la Red/MR de salud según corresponda; quien se reúne previamente con el equipo de gestión para consensuar e integrar la información relacionada a la violencia familiar, la que será socializada; esta reunión dura al menos una hora. Luego brinda asistencia técnica al Consejo Municipal y Comité Multisectorial o quien haga sus veces, mediante reuniones que se realizan en el local de la municipalidad o local comunal, con quienes realiza las siguientes acciones:</a:t>
            </a:r>
          </a:p>
          <a:p>
            <a:pPr algn="just">
              <a:spcBef>
                <a:spcPts val="150"/>
              </a:spcBef>
              <a:spcAft>
                <a:spcPts val="150"/>
              </a:spcAft>
            </a:pPr>
            <a:r>
              <a:rPr lang="es-PE" sz="1100" dirty="0">
                <a:solidFill>
                  <a:srgbClr val="C00000"/>
                </a:solidFill>
                <a:latin typeface="Franklin Gothic Medium Cond" panose="020B0606030402020204" pitchFamily="34" charset="0"/>
              </a:rPr>
              <a:t>REUNIÓN DE CONCERTACIÓN</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Se desarrolla durante una hora y se realiza las siguientes acciones:</a:t>
            </a:r>
          </a:p>
          <a:p>
            <a:pPr algn="just"/>
            <a:r>
              <a:rPr lang="es-PE" sz="1100" dirty="0">
                <a:latin typeface="Franklin Gothic Medium Cond" panose="020B0606030402020204" pitchFamily="34" charset="0"/>
              </a:rPr>
              <a:t>o La socialización de la información consensuada, así como el impacto de la violencia en la salud y en el desarrollo humano; </a:t>
            </a:r>
          </a:p>
          <a:p>
            <a:pPr algn="just"/>
            <a:r>
              <a:rPr lang="es-PE" sz="1100" dirty="0">
                <a:latin typeface="Franklin Gothic Medium Cond" panose="020B0606030402020204" pitchFamily="34" charset="0"/>
              </a:rPr>
              <a:t>o Sectorización y priorización territorial homologada entre Salud y el gobierno local; </a:t>
            </a:r>
          </a:p>
          <a:p>
            <a:pPr algn="just"/>
            <a:r>
              <a:rPr lang="es-PE" sz="1100" dirty="0">
                <a:latin typeface="Franklin Gothic Medium Cond" panose="020B0606030402020204" pitchFamily="34" charset="0"/>
              </a:rPr>
              <a:t>o Identificación de las organizaciones sociales presentes en el distrito, incluye las instituciones educativas y agentes comunitarias en salud (ACS); </a:t>
            </a:r>
          </a:p>
          <a:p>
            <a:pPr algn="just"/>
            <a:r>
              <a:rPr lang="es-PE" sz="1100" dirty="0">
                <a:latin typeface="Franklin Gothic Medium Cond" panose="020B0606030402020204" pitchFamily="34" charset="0"/>
              </a:rPr>
              <a:t>o Elaboración conjunta de un cronograma de acciones </a:t>
            </a:r>
          </a:p>
          <a:p>
            <a:pPr algn="just"/>
            <a:r>
              <a:rPr lang="es-PE" sz="1100" dirty="0">
                <a:latin typeface="Franklin Gothic Medium Cond" panose="020B0606030402020204" pitchFamily="34" charset="0"/>
              </a:rPr>
              <a:t>En el Ítem: Ficha Familiar/Historia Clínica, anote solo el código APP101 de Consejo Municipal (Otras Organizaciones No Mencionadas)</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1° casillero: Reunión en Municipios</a:t>
            </a:r>
          </a:p>
          <a:p>
            <a:pPr algn="just"/>
            <a:r>
              <a:rPr lang="es-PE" sz="1100" dirty="0">
                <a:latin typeface="Franklin Gothic Medium Cond" panose="020B0606030402020204" pitchFamily="34" charset="0"/>
              </a:rPr>
              <a:t> En 2° casillero: Actividad de salud mental</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participantes</a:t>
            </a:r>
          </a:p>
          <a:p>
            <a:pPr algn="just"/>
            <a:r>
              <a:rPr lang="es-PE" sz="1100" dirty="0">
                <a:latin typeface="Franklin Gothic Medium Cond" panose="020B0606030402020204" pitchFamily="34" charset="0"/>
              </a:rPr>
              <a:t> En el Lab 1 casillero 2, la sigla “COO” para indicar el tipo de reunión (reunión de concertación).</a:t>
            </a:r>
          </a:p>
        </p:txBody>
      </p:sp>
      <p:pic>
        <p:nvPicPr>
          <p:cNvPr id="3" name="Imagen 2"/>
          <p:cNvPicPr>
            <a:picLocks noChangeAspect="1"/>
          </p:cNvPicPr>
          <p:nvPr/>
        </p:nvPicPr>
        <p:blipFill>
          <a:blip r:embed="rId2"/>
          <a:stretch>
            <a:fillRect/>
          </a:stretch>
        </p:blipFill>
        <p:spPr>
          <a:xfrm>
            <a:off x="276044" y="3740037"/>
            <a:ext cx="8531525" cy="1027608"/>
          </a:xfrm>
          <a:prstGeom prst="rect">
            <a:avLst/>
          </a:prstGeom>
        </p:spPr>
      </p:pic>
      <p:sp>
        <p:nvSpPr>
          <p:cNvPr id="4" name="Rectángulo 3"/>
          <p:cNvSpPr/>
          <p:nvPr/>
        </p:nvSpPr>
        <p:spPr>
          <a:xfrm>
            <a:off x="276044" y="4767645"/>
            <a:ext cx="8531524"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PLANIFICACIÓN</a:t>
            </a:r>
          </a:p>
          <a:p>
            <a:pPr algn="just"/>
            <a:r>
              <a:rPr lang="es-PE" sz="1100" dirty="0">
                <a:latin typeface="Franklin Gothic Medium Cond" panose="020B0606030402020204" pitchFamily="34" charset="0"/>
              </a:rPr>
              <a:t>A fin de fomentar la participación de las organizaciones sociales para implementar el sistema de vigilancia ciudadana para reducir la violencia física causada por la pareja. Tiene una duración una hora y realizan:</a:t>
            </a:r>
          </a:p>
          <a:p>
            <a:pPr algn="just"/>
            <a:r>
              <a:rPr lang="es-PE" sz="1100" dirty="0">
                <a:latin typeface="Franklin Gothic Medium Cond" panose="020B0606030402020204" pitchFamily="34" charset="0"/>
              </a:rPr>
              <a:t>o Priorización de las organizaciones sociales presentes en el distrito, incluye las instituciones educativas </a:t>
            </a:r>
          </a:p>
          <a:p>
            <a:pPr algn="just"/>
            <a:r>
              <a:rPr lang="es-PE" sz="1100" dirty="0">
                <a:latin typeface="Franklin Gothic Medium Cond" panose="020B0606030402020204" pitchFamily="34" charset="0"/>
              </a:rPr>
              <a:t>o Definición conjunta de las estrategias y acciones para fortalecer la partorganizaciones sociales en la vigilancia ciudadana y las acciones de educativas para promover la convivencia saludable  </a:t>
            </a:r>
          </a:p>
          <a:p>
            <a:pPr algn="just"/>
            <a:r>
              <a:rPr lang="es-PE" sz="1100" dirty="0">
                <a:latin typeface="Franklin Gothic Medium Cond" panose="020B0606030402020204" pitchFamily="34" charset="0"/>
              </a:rPr>
              <a:t>o Establecimientos de responsabilidades, acuerdos y fecha de intervenciones</a:t>
            </a:r>
          </a:p>
          <a:p>
            <a:pPr algn="just"/>
            <a:r>
              <a:rPr lang="es-PE" sz="1100" dirty="0">
                <a:latin typeface="Franklin Gothic Medium Cond" panose="020B0606030402020204" pitchFamily="34" charset="0"/>
              </a:rPr>
              <a:t> En el Ítem: Ficha Familiar/Historia Clínica, anote APP96 Comité multisectorial</a:t>
            </a:r>
          </a:p>
          <a:p>
            <a:pPr algn="just"/>
            <a:r>
              <a:rPr lang="es-PE" sz="1100" dirty="0">
                <a:latin typeface="Franklin Gothic Medium Cond" panose="020B0606030402020204" pitchFamily="34" charset="0"/>
              </a:rPr>
              <a:t>En el ítem: Tipo de Diagnóstico marque siempre “D”</a:t>
            </a:r>
          </a:p>
        </p:txBody>
      </p:sp>
    </p:spTree>
    <p:extLst>
      <p:ext uri="{BB962C8B-B14F-4D97-AF65-F5344CB8AC3E}">
        <p14:creationId xmlns:p14="http://schemas.microsoft.com/office/powerpoint/2010/main" val="3537730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671" y="124809"/>
            <a:ext cx="8505646" cy="1107996"/>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Diagnóstico motivo de consulta y/o actividad de salud: </a:t>
            </a:r>
          </a:p>
          <a:p>
            <a:pPr lvl="0" algn="just"/>
            <a:r>
              <a:rPr lang="es-PE" sz="1100" dirty="0">
                <a:solidFill>
                  <a:srgbClr val="000000"/>
                </a:solidFill>
                <a:latin typeface="Franklin Gothic Medium Cond" panose="020B0606030402020204" pitchFamily="34" charset="0"/>
              </a:rPr>
              <a:t>  En 1° casillero: Reunión en Municipios</a:t>
            </a:r>
          </a:p>
          <a:p>
            <a:pPr lvl="0" algn="just"/>
            <a:r>
              <a:rPr lang="es-PE" sz="1100" dirty="0">
                <a:solidFill>
                  <a:srgbClr val="000000"/>
                </a:solidFill>
                <a:latin typeface="Franklin Gothic Medium Cond" panose="020B0606030402020204" pitchFamily="34" charset="0"/>
              </a:rPr>
              <a:t> En 2° casillero: Actividad de salud mental</a:t>
            </a:r>
          </a:p>
          <a:p>
            <a:pPr lvl="0" algn="just"/>
            <a:r>
              <a:rPr lang="es-PE" sz="1100" dirty="0">
                <a:solidFill>
                  <a:srgbClr val="000000"/>
                </a:solidFill>
                <a:latin typeface="Franklin Gothic Medium Cond" panose="020B0606030402020204" pitchFamily="34" charset="0"/>
              </a:rPr>
              <a:t>En el ítem Lab se registrará:</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el número de participantes</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la sigla “PP” para indicar planificación participativa</a:t>
            </a:r>
          </a:p>
        </p:txBody>
      </p:sp>
      <p:pic>
        <p:nvPicPr>
          <p:cNvPr id="4" name="Imagen 3"/>
          <p:cNvPicPr>
            <a:picLocks noChangeAspect="1"/>
          </p:cNvPicPr>
          <p:nvPr/>
        </p:nvPicPr>
        <p:blipFill>
          <a:blip r:embed="rId2"/>
          <a:stretch>
            <a:fillRect/>
          </a:stretch>
        </p:blipFill>
        <p:spPr>
          <a:xfrm>
            <a:off x="284671" y="1198301"/>
            <a:ext cx="8505646" cy="1010355"/>
          </a:xfrm>
          <a:prstGeom prst="rect">
            <a:avLst/>
          </a:prstGeom>
        </p:spPr>
      </p:pic>
      <p:sp>
        <p:nvSpPr>
          <p:cNvPr id="5" name="Rectángulo 4"/>
          <p:cNvSpPr/>
          <p:nvPr/>
        </p:nvSpPr>
        <p:spPr>
          <a:xfrm>
            <a:off x="284671" y="2208656"/>
            <a:ext cx="8505646"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EVALUACIÓN </a:t>
            </a:r>
          </a:p>
          <a:p>
            <a:r>
              <a:rPr lang="es-PE" sz="1100" dirty="0">
                <a:latin typeface="Franklin Gothic Medium Cond" panose="020B0606030402020204" pitchFamily="34" charset="0"/>
              </a:rPr>
              <a:t>Se desarrollará una (1) reunión de evaluación con la finalidad de garantizar la implementación de estrategias y acciones para el fortalecimiento de la participación de las organizaciones sociales.</a:t>
            </a:r>
          </a:p>
          <a:p>
            <a:r>
              <a:rPr lang="es-PE" sz="1100" dirty="0">
                <a:latin typeface="Franklin Gothic Medium Cond" panose="020B0606030402020204" pitchFamily="34" charset="0"/>
              </a:rPr>
              <a:t>Tiene una duración (2) dos horas y realizan: </a:t>
            </a:r>
          </a:p>
          <a:p>
            <a:r>
              <a:rPr lang="es-PE" sz="1100" dirty="0">
                <a:latin typeface="Franklin Gothic Medium Cond" panose="020B0606030402020204" pitchFamily="34" charset="0"/>
              </a:rPr>
              <a:t>o Identificación de los logros </a:t>
            </a:r>
          </a:p>
          <a:p>
            <a:r>
              <a:rPr lang="es-PE" sz="1100" dirty="0">
                <a:latin typeface="Franklin Gothic Medium Cond" panose="020B0606030402020204" pitchFamily="34" charset="0"/>
              </a:rPr>
              <a:t>o Identificación de las dificultades y los nudos críticos </a:t>
            </a:r>
          </a:p>
          <a:p>
            <a:r>
              <a:rPr lang="es-PE" sz="1100" dirty="0">
                <a:latin typeface="Franklin Gothic Medium Cond" panose="020B0606030402020204" pitchFamily="34" charset="0"/>
              </a:rPr>
              <a:t>o Identificación de las lecciones aprendidas </a:t>
            </a:r>
          </a:p>
          <a:p>
            <a:r>
              <a:rPr lang="es-PE" sz="1100" dirty="0">
                <a:latin typeface="Franklin Gothic Medium Cond" panose="020B0606030402020204" pitchFamily="34" charset="0"/>
              </a:rPr>
              <a:t>o Establecimientos de acuerdos y compromisos para mejorar la gestión</a:t>
            </a:r>
          </a:p>
          <a:p>
            <a:r>
              <a:rPr lang="es-PE" sz="1100" dirty="0">
                <a:latin typeface="Franklin Gothic Medium Cond" panose="020B0606030402020204" pitchFamily="34" charset="0"/>
              </a:rPr>
              <a:t>  En el Ítem: Ficha Familiar/Historia Clínica, anote APP96 Comité multisectorial</a:t>
            </a:r>
          </a:p>
          <a:p>
            <a:r>
              <a:rPr lang="es-PE" sz="1100" dirty="0">
                <a:latin typeface="Franklin Gothic Medium Cond" panose="020B0606030402020204" pitchFamily="34" charset="0"/>
              </a:rPr>
              <a:t>  En el ítem: Tipo de Diagnóstico marque siempre “D”</a:t>
            </a:r>
          </a:p>
          <a:p>
            <a:r>
              <a:rPr lang="es-PE" sz="1100" dirty="0">
                <a:latin typeface="Franklin Gothic Medium Cond" panose="020B0606030402020204" pitchFamily="34" charset="0"/>
              </a:rPr>
              <a:t>  En el ítem: Diagnóstico motivo de consulta y/o actividad de salud: </a:t>
            </a:r>
          </a:p>
          <a:p>
            <a:r>
              <a:rPr lang="es-PE" sz="1100" dirty="0">
                <a:latin typeface="Franklin Gothic Medium Cond" panose="020B0606030402020204" pitchFamily="34" charset="0"/>
              </a:rPr>
              <a:t> En 1° casillero: Reunión de Evaluación </a:t>
            </a:r>
          </a:p>
          <a:p>
            <a:r>
              <a:rPr lang="es-PE" sz="1100" dirty="0">
                <a:latin typeface="Franklin Gothic Medium Cond" panose="020B0606030402020204" pitchFamily="34" charset="0"/>
              </a:rPr>
              <a:t> En 2° casillero: Actividad de salud mental </a:t>
            </a:r>
          </a:p>
          <a:p>
            <a:r>
              <a:rPr lang="es-PE" sz="1100" dirty="0">
                <a:latin typeface="Franklin Gothic Medium Cond" panose="020B0606030402020204" pitchFamily="34" charset="0"/>
              </a:rPr>
              <a:t>      En el ítem Lab se registrará:</a:t>
            </a:r>
          </a:p>
          <a:p>
            <a:r>
              <a:rPr lang="es-PE" sz="1100" dirty="0">
                <a:latin typeface="Franklin Gothic Medium Cond" panose="020B0606030402020204" pitchFamily="34" charset="0"/>
              </a:rPr>
              <a:t> En el Lab 1 casillero 1, el número de participantes </a:t>
            </a:r>
          </a:p>
        </p:txBody>
      </p:sp>
      <p:pic>
        <p:nvPicPr>
          <p:cNvPr id="3" name="Imagen 2"/>
          <p:cNvPicPr>
            <a:picLocks noChangeAspect="1"/>
          </p:cNvPicPr>
          <p:nvPr/>
        </p:nvPicPr>
        <p:blipFill>
          <a:blip r:embed="rId3"/>
          <a:stretch>
            <a:fillRect/>
          </a:stretch>
        </p:blipFill>
        <p:spPr>
          <a:xfrm>
            <a:off x="284671" y="4769351"/>
            <a:ext cx="8505646" cy="1046646"/>
          </a:xfrm>
          <a:prstGeom prst="rect">
            <a:avLst/>
          </a:prstGeom>
        </p:spPr>
      </p:pic>
      <p:sp>
        <p:nvSpPr>
          <p:cNvPr id="7" name="CuadroTexto 6">
            <a:extLst>
              <a:ext uri="{FF2B5EF4-FFF2-40B4-BE49-F238E27FC236}">
                <a16:creationId xmlns:a16="http://schemas.microsoft.com/office/drawing/2014/main" id="{5A07B548-E7A1-47D7-A147-4A65ADC777E8}"/>
              </a:ext>
            </a:extLst>
          </p:cNvPr>
          <p:cNvSpPr txBox="1"/>
          <p:nvPr/>
        </p:nvSpPr>
        <p:spPr>
          <a:xfrm>
            <a:off x="284671" y="5815997"/>
            <a:ext cx="8505646" cy="9387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MUJERES DE ORGANIZACIONES SOCIALES CAPACITADAS REALIZAN VIGILANCIA CUIDADANA PARA REDUCIR LA VIOLENCIA FÍSICA CAUSADA POR LA PAREJA.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Se realiza a través de sesiones educativas desarrolladas por el personal de salud de la Red/MR o establecimientos de salud según corresponda. Para implementar estas acciones deberá identificar las organizaciones sociales, de las comunidades priorizadas. Estas actividades se realizan en el local de la comunidad, de la Red/MR de salud o la que se acuerde para tales fines.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El personal del establecimiento de salud realizará: </a:t>
            </a:r>
          </a:p>
        </p:txBody>
      </p:sp>
    </p:spTree>
    <p:extLst>
      <p:ext uri="{BB962C8B-B14F-4D97-AF65-F5344CB8AC3E}">
        <p14:creationId xmlns:p14="http://schemas.microsoft.com/office/powerpoint/2010/main" val="38775648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2047" y="256774"/>
            <a:ext cx="8593084" cy="2149306"/>
          </a:xfrm>
          <a:prstGeom prst="rect">
            <a:avLst/>
          </a:prstGeom>
        </p:spPr>
        <p:txBody>
          <a:bodyPr wrap="square">
            <a:spAutoFit/>
          </a:bodyPr>
          <a:lstStyle/>
          <a:p>
            <a:pPr algn="just">
              <a:spcBef>
                <a:spcPts val="200"/>
              </a:spcBef>
              <a:spcAft>
                <a:spcPts val="200"/>
              </a:spcAft>
            </a:pPr>
            <a:r>
              <a:rPr lang="es-PE" sz="1100" dirty="0">
                <a:solidFill>
                  <a:srgbClr val="C00000"/>
                </a:solidFill>
                <a:latin typeface="Franklin Gothic Medium Cond" panose="020B0606030402020204" pitchFamily="34" charset="0"/>
              </a:rPr>
              <a:t>INCIDENCIA</a:t>
            </a:r>
          </a:p>
          <a:p>
            <a:pPr algn="just"/>
            <a:r>
              <a:rPr lang="es-PE" sz="1100" dirty="0">
                <a:latin typeface="Franklin Gothic Medium Cond" panose="020B0606030402020204" pitchFamily="34" charset="0"/>
              </a:rPr>
              <a:t>Se desarrollará acciones de incidencia ante las organizaciones comunitarias para la implementación de la vigilancia comunitaria y conformación de grupos de apoyo. Una reunión de 45 minutos</a:t>
            </a:r>
          </a:p>
          <a:p>
            <a:pPr algn="just"/>
            <a:r>
              <a:rPr lang="es-PE" sz="1100" dirty="0">
                <a:latin typeface="Franklin Gothic Medium Cond" panose="020B0606030402020204" pitchFamily="34" charset="0"/>
              </a:rPr>
              <a:t>En el Ítem: Ficha Familiar/Historia Clínica, anote solo el código APP108 Actividad en comunidad</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Diagnóstico/motivo de consulta:</a:t>
            </a:r>
          </a:p>
          <a:p>
            <a:pPr algn="just"/>
            <a:r>
              <a:rPr lang="es-PE" sz="1100" dirty="0">
                <a:latin typeface="Franklin Gothic Medium Cond" panose="020B0606030402020204" pitchFamily="34" charset="0"/>
              </a:rPr>
              <a:t> En primer casillero: Reunión en comunidad</a:t>
            </a:r>
          </a:p>
          <a:p>
            <a:pPr algn="just"/>
            <a:r>
              <a:rPr lang="es-PE" sz="1100" dirty="0">
                <a:latin typeface="Franklin Gothic Medium Cond" panose="020B0606030402020204" pitchFamily="34" charset="0"/>
              </a:rPr>
              <a:t> En segundo casillero: Actividad de salud mental</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participantes</a:t>
            </a:r>
          </a:p>
          <a:p>
            <a:pPr algn="just"/>
            <a:r>
              <a:rPr lang="es-PE" sz="1100" dirty="0">
                <a:latin typeface="Franklin Gothic Medium Cond" panose="020B0606030402020204" pitchFamily="34" charset="0"/>
              </a:rPr>
              <a:t> En el Lab 1 casillero 2, la fase del proceso “FSE” para indicar Fase de Sensibilización </a:t>
            </a:r>
          </a:p>
          <a:p>
            <a:pPr algn="just"/>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242047" y="2181483"/>
            <a:ext cx="8593084" cy="983955"/>
          </a:xfrm>
          <a:prstGeom prst="rect">
            <a:avLst/>
          </a:prstGeom>
        </p:spPr>
      </p:pic>
      <p:sp>
        <p:nvSpPr>
          <p:cNvPr id="6" name="Rectángulo 5">
            <a:extLst>
              <a:ext uri="{FF2B5EF4-FFF2-40B4-BE49-F238E27FC236}">
                <a16:creationId xmlns:a16="http://schemas.microsoft.com/office/drawing/2014/main" id="{A28B1F42-EAB5-416D-8C5B-7931A3FC625C}"/>
              </a:ext>
            </a:extLst>
          </p:cNvPr>
          <p:cNvSpPr/>
          <p:nvPr/>
        </p:nvSpPr>
        <p:spPr>
          <a:xfrm>
            <a:off x="242047" y="3148186"/>
            <a:ext cx="8444753" cy="178510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SESIONES EDUCATIVAS</a:t>
            </a:r>
          </a:p>
          <a:p>
            <a:pPr algn="just"/>
            <a:r>
              <a:rPr lang="es-PE" sz="1100" dirty="0">
                <a:latin typeface="Franklin Gothic Medium Cond" panose="020B0606030402020204" pitchFamily="34" charset="0"/>
              </a:rPr>
              <a:t>Sesiones Educativas dirigidas a mujeres líderes de las organizaciones sociales y conformación conjunta del sistema de vigilancia comunitaria, incluye los grupos de apoyo a mujeres víctimas de violencia por parte de pareja.  La actividad se llevará a cabo a través de un taller con una duración de 90 minutos.</a:t>
            </a:r>
          </a:p>
          <a:p>
            <a:pPr algn="just"/>
            <a:r>
              <a:rPr lang="es-PE" sz="1100" dirty="0">
                <a:latin typeface="Franklin Gothic Medium Cond" panose="020B0606030402020204" pitchFamily="34" charset="0"/>
              </a:rPr>
              <a:t>En el ítem: DNI / HC registre: SIEMPRE APP151 de Actividad con Mujeres (Madres Guías de Grupos de Apoyo) </a:t>
            </a:r>
          </a:p>
          <a:p>
            <a:pPr algn="just"/>
            <a:r>
              <a:rPr lang="es-PE" sz="1100" dirty="0">
                <a:latin typeface="Franklin Gothic Medium Cond" panose="020B0606030402020204" pitchFamily="34" charset="0"/>
              </a:rPr>
              <a:t>En el ítem: Tipo de diagnóstico marque siempre “D” para ambas </a:t>
            </a:r>
          </a:p>
          <a:p>
            <a:pPr algn="just"/>
            <a:r>
              <a:rPr lang="es-PE" sz="1100" dirty="0">
                <a:latin typeface="Franklin Gothic Medium Cond" panose="020B0606030402020204" pitchFamily="34" charset="0"/>
              </a:rPr>
              <a:t>En el ítem: Diagnóstico/motivo de consulta:</a:t>
            </a:r>
          </a:p>
          <a:p>
            <a:pPr algn="just"/>
            <a:r>
              <a:rPr lang="es-PE" sz="1100" dirty="0">
                <a:latin typeface="Franklin Gothic Medium Cond" panose="020B0606030402020204" pitchFamily="34" charset="0"/>
              </a:rPr>
              <a:t> En primer casillero: Taller para la comunidad</a:t>
            </a:r>
          </a:p>
          <a:p>
            <a:pPr algn="just"/>
            <a:r>
              <a:rPr lang="es-PE" sz="1100" dirty="0">
                <a:latin typeface="Franklin Gothic Medium Cond" panose="020B0606030402020204" pitchFamily="34" charset="0"/>
              </a:rPr>
              <a:t> En segundo casillero: Actividad de salud mental</a:t>
            </a:r>
          </a:p>
          <a:p>
            <a:pPr algn="just"/>
            <a:r>
              <a:rPr lang="es-PE" sz="1100" dirty="0">
                <a:latin typeface="Franklin Gothic Medium Cond" panose="020B0606030402020204" pitchFamily="34" charset="0"/>
              </a:rPr>
              <a:t> En el Lab 1 casillero 1, anote el número de madres guías participantes de la sesión </a:t>
            </a:r>
          </a:p>
          <a:p>
            <a:pPr algn="just"/>
            <a:r>
              <a:rPr lang="es-PE" sz="1100" dirty="0">
                <a:latin typeface="Franklin Gothic Medium Cond" panose="020B0606030402020204" pitchFamily="34" charset="0"/>
              </a:rPr>
              <a:t> En el Lab 1 casillero 1, el tipo de taller “VCO” para indicar vigilancia comunitaria</a:t>
            </a:r>
          </a:p>
        </p:txBody>
      </p:sp>
      <p:pic>
        <p:nvPicPr>
          <p:cNvPr id="7" name="Imagen 6">
            <a:extLst>
              <a:ext uri="{FF2B5EF4-FFF2-40B4-BE49-F238E27FC236}">
                <a16:creationId xmlns:a16="http://schemas.microsoft.com/office/drawing/2014/main" id="{54F4FFF8-1134-4170-9EFD-4FC336AC8E5F}"/>
              </a:ext>
            </a:extLst>
          </p:cNvPr>
          <p:cNvPicPr>
            <a:picLocks noChangeAspect="1"/>
          </p:cNvPicPr>
          <p:nvPr/>
        </p:nvPicPr>
        <p:blipFill>
          <a:blip r:embed="rId3"/>
          <a:stretch>
            <a:fillRect/>
          </a:stretch>
        </p:blipFill>
        <p:spPr>
          <a:xfrm>
            <a:off x="349623" y="4907140"/>
            <a:ext cx="8444753" cy="983955"/>
          </a:xfrm>
          <a:prstGeom prst="rect">
            <a:avLst/>
          </a:prstGeom>
        </p:spPr>
      </p:pic>
      <p:sp>
        <p:nvSpPr>
          <p:cNvPr id="12" name="Rectángulo 11">
            <a:extLst>
              <a:ext uri="{FF2B5EF4-FFF2-40B4-BE49-F238E27FC236}">
                <a16:creationId xmlns:a16="http://schemas.microsoft.com/office/drawing/2014/main" id="{5004F9F3-8C05-4C49-8F63-1640065E6CE7}"/>
              </a:ext>
            </a:extLst>
          </p:cNvPr>
          <p:cNvSpPr/>
          <p:nvPr/>
        </p:nvSpPr>
        <p:spPr>
          <a:xfrm>
            <a:off x="353682" y="5891095"/>
            <a:ext cx="8444753" cy="76944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MONITOREO </a:t>
            </a:r>
          </a:p>
          <a:p>
            <a:pPr algn="just"/>
            <a:r>
              <a:rPr lang="es-PE" sz="1100" dirty="0">
                <a:solidFill>
                  <a:srgbClr val="000000"/>
                </a:solidFill>
                <a:latin typeface="Franklin Gothic Medium Cond" panose="020B0606030402020204" pitchFamily="34" charset="0"/>
              </a:rPr>
              <a:t>Esta actividad se desarrolla de manera conjunta entre el personal de salud de la Red/MR o establecimientos de salud (según corresponda) y mujeres líderes de las organizaciones sociales (previamente capacitadas), en un local comunal u otro espacio de la comunidad. Consiste en</a:t>
            </a:r>
          </a:p>
          <a:p>
            <a:pPr algn="just"/>
            <a:r>
              <a:rPr lang="es-PE" sz="1100" dirty="0">
                <a:solidFill>
                  <a:srgbClr val="000000"/>
                </a:solidFill>
                <a:latin typeface="Franklin Gothic Medium Cond" panose="020B0606030402020204" pitchFamily="34" charset="0"/>
              </a:rPr>
              <a:t>verificar el avance del cumplimiento de las acciones asumidas a favor de la reducción de la violencia física a las mujeres causada por la pareja, con la finalidad de</a:t>
            </a:r>
          </a:p>
        </p:txBody>
      </p:sp>
    </p:spTree>
    <p:extLst>
      <p:ext uri="{BB962C8B-B14F-4D97-AF65-F5344CB8AC3E}">
        <p14:creationId xmlns:p14="http://schemas.microsoft.com/office/powerpoint/2010/main" val="5058097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9623" y="293733"/>
            <a:ext cx="8444753" cy="2462213"/>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detectar oportunamente, deficiencias, obstáculos o necesidades de ajuste a las intervenciones programadas. Tiene una duración de una (1) hora.</a:t>
            </a:r>
          </a:p>
          <a:p>
            <a:pPr algn="just"/>
            <a:r>
              <a:rPr lang="es-PE" sz="1100" dirty="0">
                <a:solidFill>
                  <a:srgbClr val="000000"/>
                </a:solidFill>
                <a:latin typeface="Franklin Gothic Medium Cond" panose="020B0606030402020204" pitchFamily="34" charset="0"/>
              </a:rPr>
              <a:t>El monitoreo se realizará a través de reuniones de una (1) hora cada una y será de la siguiente manera:</a:t>
            </a:r>
          </a:p>
          <a:p>
            <a:pPr algn="just"/>
            <a:r>
              <a:rPr lang="es-PE" sz="1100" dirty="0">
                <a:solidFill>
                  <a:srgbClr val="000000"/>
                </a:solidFill>
                <a:latin typeface="Franklin Gothic Medium Cond" panose="020B0606030402020204" pitchFamily="34" charset="0"/>
              </a:rPr>
              <a:t> o (1°) Primera reunión de monitoreo: Una reunión para conocer el registro de familias vulnerables, en la cual se identifican las mujeres y niños de la comunidad víctimas de violencia, y elaborar el cronograma de acciones. Tiene una duración de 1 hora</a:t>
            </a:r>
          </a:p>
          <a:p>
            <a:pPr algn="just"/>
            <a:r>
              <a:rPr lang="es-PE" sz="1100" dirty="0">
                <a:solidFill>
                  <a:srgbClr val="000000"/>
                </a:solidFill>
                <a:latin typeface="Franklin Gothic Medium Cond" panose="020B0606030402020204" pitchFamily="34" charset="0"/>
              </a:rPr>
              <a:t> o (2°) Segunda y (3°) tercera reunión de monitoreo: Dos reuniones de acompañamiento a las líderes, incluye a los grupos de apoyo, quienes presentan sus casos y estrategias empleadas. Cada reunión tiene una duración de 1 hora como mínimo. </a:t>
            </a:r>
          </a:p>
          <a:p>
            <a:pPr algn="just"/>
            <a:r>
              <a:rPr lang="es-PE" sz="1100" dirty="0">
                <a:solidFill>
                  <a:srgbClr val="000000"/>
                </a:solidFill>
                <a:latin typeface="Franklin Gothic Medium Cond" panose="020B0606030402020204" pitchFamily="34" charset="0"/>
              </a:rPr>
              <a:t>En el ítem: DNI / HC registre: SIEMPRE APP151 de Actividad con Mujeres (Madres Guías de Grupos de Apoyo)  </a:t>
            </a:r>
          </a:p>
          <a:p>
            <a:pPr algn="just"/>
            <a:r>
              <a:rPr lang="es-PE" sz="1100" dirty="0">
                <a:solidFill>
                  <a:srgbClr val="000000"/>
                </a:solidFill>
                <a:latin typeface="Franklin Gothic Medium Cond" panose="020B0606030402020204" pitchFamily="34" charset="0"/>
              </a:rPr>
              <a:t>     En el ítem: Tipo de diagnóstico marque siempre “D” para ambas </a:t>
            </a:r>
          </a:p>
          <a:p>
            <a:pPr lvl="0" algn="just"/>
            <a:r>
              <a:rPr lang="es-PE" sz="1100" dirty="0">
                <a:solidFill>
                  <a:srgbClr val="000000"/>
                </a:solidFill>
                <a:latin typeface="Franklin Gothic Medium Cond" panose="020B0606030402020204" pitchFamily="34" charset="0"/>
              </a:rPr>
              <a:t>En el ítem: Diagnóstico/motivo de consulta:</a:t>
            </a:r>
          </a:p>
          <a:p>
            <a:pPr lvl="0" algn="just"/>
            <a:r>
              <a:rPr lang="es-PE" sz="1100" dirty="0">
                <a:solidFill>
                  <a:srgbClr val="000000"/>
                </a:solidFill>
                <a:latin typeface="Franklin Gothic Medium Cond" panose="020B0606030402020204" pitchFamily="34" charset="0"/>
              </a:rPr>
              <a:t>• En 1º casillero: Reunión de monitoreo </a:t>
            </a:r>
          </a:p>
          <a:p>
            <a:pPr lvl="0" algn="just"/>
            <a:r>
              <a:rPr lang="es-PE" sz="1100" dirty="0">
                <a:solidFill>
                  <a:srgbClr val="000000"/>
                </a:solidFill>
                <a:latin typeface="Franklin Gothic Medium Cond" panose="020B0606030402020204" pitchFamily="34" charset="0"/>
              </a:rPr>
              <a:t>• En 2º casillero: Actividad de salud mental </a:t>
            </a:r>
          </a:p>
          <a:p>
            <a:pPr lvl="0" algn="just"/>
            <a:r>
              <a:rPr lang="es-PE" sz="1100" dirty="0">
                <a:solidFill>
                  <a:srgbClr val="000000"/>
                </a:solidFill>
                <a:latin typeface="Franklin Gothic Medium Cond" panose="020B0606030402020204" pitchFamily="34" charset="0"/>
              </a:rPr>
              <a:t> 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 </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1 casillero 1, anote el número de reunión de monitoreo 1, 2 o 3 según corresponda</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1 casillero 2, anote el número de mujeres que participan en la reunión</a:t>
            </a:r>
          </a:p>
        </p:txBody>
      </p:sp>
      <p:pic>
        <p:nvPicPr>
          <p:cNvPr id="8" name="Imagen 7">
            <a:extLst>
              <a:ext uri="{FF2B5EF4-FFF2-40B4-BE49-F238E27FC236}">
                <a16:creationId xmlns:a16="http://schemas.microsoft.com/office/drawing/2014/main" id="{BE17DA22-D9A0-44C6-914B-7D9FD11393EB}"/>
              </a:ext>
            </a:extLst>
          </p:cNvPr>
          <p:cNvPicPr>
            <a:picLocks noChangeAspect="1"/>
          </p:cNvPicPr>
          <p:nvPr/>
        </p:nvPicPr>
        <p:blipFill>
          <a:blip r:embed="rId2"/>
          <a:stretch>
            <a:fillRect/>
          </a:stretch>
        </p:blipFill>
        <p:spPr>
          <a:xfrm>
            <a:off x="403412" y="2721442"/>
            <a:ext cx="8390964" cy="958508"/>
          </a:xfrm>
          <a:prstGeom prst="rect">
            <a:avLst/>
          </a:prstGeom>
        </p:spPr>
      </p:pic>
      <p:sp>
        <p:nvSpPr>
          <p:cNvPr id="9" name="Rectángulo 8">
            <a:extLst>
              <a:ext uri="{FF2B5EF4-FFF2-40B4-BE49-F238E27FC236}">
                <a16:creationId xmlns:a16="http://schemas.microsoft.com/office/drawing/2014/main" id="{86590518-5F29-43F4-8F09-F82BB3B6DCB2}"/>
              </a:ext>
            </a:extLst>
          </p:cNvPr>
          <p:cNvSpPr/>
          <p:nvPr/>
        </p:nvSpPr>
        <p:spPr>
          <a:xfrm>
            <a:off x="349624" y="3679950"/>
            <a:ext cx="8390964" cy="2759730"/>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DOCENTE Y PADRES DE FAMILIA CAPACITADOS PROMUEVEN LA CONVIVENCIA SALUDABLE DESDE LA INTITUCION EDUCATIVA</a:t>
            </a:r>
          </a:p>
          <a:p>
            <a:pPr algn="just"/>
            <a:r>
              <a:rPr lang="es-PE" sz="1100" dirty="0">
                <a:latin typeface="Franklin Gothic Medium Cond" panose="020B0606030402020204" pitchFamily="34" charset="0"/>
              </a:rPr>
              <a:t>Se realiza a través de reuniones de asistencia técnica desarrolladas por el personal de salud de la Micro Red, con el acompañamiento del coordinador responsable de Promoción de la salud de la Red de salud según corresponda, quien realizará:</a:t>
            </a:r>
          </a:p>
          <a:p>
            <a:pPr algn="just"/>
            <a:r>
              <a:rPr lang="es-PE" sz="1100" dirty="0">
                <a:latin typeface="Franklin Gothic Medium Cond" panose="020B0606030402020204" pitchFamily="34" charset="0"/>
              </a:rPr>
              <a:t>o Incidencia ante la Unidad de Gestión Educativa Local – UGEL, para la programación conjunta con de la hoja de ruta para la capacitación en su ámbito, dirigida a docentes y directivos. Se realiza en una reunión de 45 minutos.</a:t>
            </a:r>
          </a:p>
          <a:p>
            <a:pPr algn="just"/>
            <a:r>
              <a:rPr lang="es-PE" sz="1100" dirty="0">
                <a:latin typeface="Franklin Gothic Medium Cond" panose="020B0606030402020204" pitchFamily="34" charset="0"/>
              </a:rPr>
              <a:t>o Capacitación a docentes y directivos de instituciones educativas del nivel de educación inicial, en los temas: establecimiento de límites y comunicación asertiva. Se realiza en un taller de 4 horas.</a:t>
            </a:r>
          </a:p>
          <a:p>
            <a:pPr algn="just"/>
            <a:r>
              <a:rPr lang="es-PE" sz="1100" dirty="0">
                <a:latin typeface="Franklin Gothic Medium Cond" panose="020B0606030402020204" pitchFamily="34" charset="0"/>
              </a:rPr>
              <a:t>o Capacitación a docentes y directivos de instituciones educativas del nivel de educación primaria, en los temas: gestión de las emociones, empatía y el autocuidado. Se realiza en un taller de 4 horas.</a:t>
            </a:r>
          </a:p>
          <a:p>
            <a:pPr algn="just"/>
            <a:r>
              <a:rPr lang="es-PE" sz="1100" dirty="0">
                <a:latin typeface="Franklin Gothic Medium Cond" panose="020B0606030402020204" pitchFamily="34" charset="0"/>
              </a:rPr>
              <a:t>o Capacitación a tutores y directivos de instituciones educativas del nivel de educación secundaria, en los temas: habilidades para la vida y habilidades de afrontamiento la capacidad de recuperación y el autocuidado. Se realiza en un taller de 4 horas.</a:t>
            </a:r>
          </a:p>
          <a:p>
            <a:pPr algn="just"/>
            <a:r>
              <a:rPr lang="es-PE" sz="1100" dirty="0">
                <a:latin typeface="Franklin Gothic Medium Cond" panose="020B0606030402020204" pitchFamily="34" charset="0"/>
              </a:rPr>
              <a:t>Estas actividades se realizan en el local de la UGEL o la que se designe para tales fines. El personal del Establecimiento de Salud, realizará: </a:t>
            </a:r>
          </a:p>
          <a:p>
            <a:pPr algn="just">
              <a:spcBef>
                <a:spcPts val="200"/>
              </a:spcBef>
              <a:spcAft>
                <a:spcPts val="200"/>
              </a:spcAft>
            </a:pPr>
            <a:r>
              <a:rPr lang="es-PE" sz="1100" dirty="0">
                <a:solidFill>
                  <a:srgbClr val="C00000"/>
                </a:solidFill>
                <a:latin typeface="Franklin Gothic Medium Cond" panose="020B0606030402020204" pitchFamily="34" charset="0"/>
              </a:rPr>
              <a:t>ACCIONES CON LA UGEL</a:t>
            </a:r>
          </a:p>
          <a:p>
            <a:pPr algn="just">
              <a:spcBef>
                <a:spcPts val="200"/>
              </a:spcBef>
              <a:spcAft>
                <a:spcPts val="200"/>
              </a:spcAft>
            </a:pPr>
            <a:r>
              <a:rPr lang="es-PE" sz="1100" dirty="0">
                <a:solidFill>
                  <a:srgbClr val="C00000"/>
                </a:solidFill>
                <a:latin typeface="Franklin Gothic Medium Cond" panose="020B0606030402020204" pitchFamily="34" charset="0"/>
              </a:rPr>
              <a:t>REUNIÓN CON LA UGEL:  </a:t>
            </a:r>
          </a:p>
          <a:p>
            <a:pPr algn="just"/>
            <a:r>
              <a:rPr lang="es-PE" sz="1100" dirty="0">
                <a:latin typeface="Franklin Gothic Medium Cond" panose="020B0606030402020204" pitchFamily="34" charset="0"/>
              </a:rPr>
              <a:t>En el Ítem: Ficha Familiar/Historia Clínica, anote APP93 Actividades con Colegios/Instituciones Educativas.</a:t>
            </a:r>
          </a:p>
        </p:txBody>
      </p:sp>
    </p:spTree>
    <p:extLst>
      <p:ext uri="{BB962C8B-B14F-4D97-AF65-F5344CB8AC3E}">
        <p14:creationId xmlns:p14="http://schemas.microsoft.com/office/powerpoint/2010/main" val="4185307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6518" y="420240"/>
            <a:ext cx="8390964" cy="1785104"/>
          </a:xfrm>
          <a:prstGeom prst="rect">
            <a:avLst/>
          </a:prstGeom>
        </p:spPr>
        <p:txBody>
          <a:bodyPr wrap="square">
            <a:spAutoFit/>
          </a:bodyPr>
          <a:lstStyle/>
          <a:p>
            <a:pPr algn="just"/>
            <a:r>
              <a:rPr lang="es-PE" sz="1100" dirty="0">
                <a:latin typeface="Franklin Gothic Medium Cond" panose="020B0606030402020204" pitchFamily="34" charset="0"/>
              </a:rPr>
              <a:t> En el1º casillero colocar Reunión en Institución educativa comunidad. </a:t>
            </a:r>
          </a:p>
          <a:p>
            <a:pPr algn="just"/>
            <a:r>
              <a:rPr lang="es-PE" sz="1100" dirty="0">
                <a:latin typeface="Franklin Gothic Medium Cond" panose="020B0606030402020204" pitchFamily="34" charset="0"/>
              </a:rPr>
              <a:t> En el 2ºcasillero, colocar Actividad de salud mental </a:t>
            </a:r>
          </a:p>
          <a:p>
            <a:pPr algn="just"/>
            <a:r>
              <a:rPr lang="es-PE" sz="1100" dirty="0">
                <a:latin typeface="Franklin Gothic Medium Cond" panose="020B0606030402020204" pitchFamily="34" charset="0"/>
              </a:rPr>
              <a:t>En el ítem: Tipo de Diagnóstico marque siempre “D”</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se registrará:</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1 casillero 1, registre según corresponda:</a:t>
            </a:r>
          </a:p>
          <a:p>
            <a:pPr lvl="0" algn="just"/>
            <a:r>
              <a:rPr lang="es-PE" sz="1100" dirty="0">
                <a:solidFill>
                  <a:srgbClr val="000000"/>
                </a:solidFill>
                <a:latin typeface="Franklin Gothic Medium Cond" panose="020B0606030402020204" pitchFamily="34" charset="0"/>
              </a:rPr>
              <a:t> IN= que corresponde a IE del nivel Inicial.</a:t>
            </a:r>
          </a:p>
          <a:p>
            <a:pPr lvl="0" algn="just"/>
            <a:r>
              <a:rPr lang="es-PE" sz="1100" dirty="0">
                <a:solidFill>
                  <a:srgbClr val="000000"/>
                </a:solidFill>
                <a:latin typeface="Franklin Gothic Medium Cond" panose="020B0606030402020204" pitchFamily="34" charset="0"/>
              </a:rPr>
              <a:t> TP= que corresponde a IE del nivel Primaria.</a:t>
            </a:r>
          </a:p>
          <a:p>
            <a:pPr lvl="0" algn="just"/>
            <a:r>
              <a:rPr lang="es-PE" sz="1100" dirty="0">
                <a:solidFill>
                  <a:srgbClr val="000000"/>
                </a:solidFill>
                <a:latin typeface="Franklin Gothic Medium Cond" panose="020B0606030402020204" pitchFamily="34" charset="0"/>
              </a:rPr>
              <a:t> TS= que corresponde a IE del nivel Secundaria</a:t>
            </a:r>
          </a:p>
          <a:p>
            <a:pPr lvl="0" algn="just"/>
            <a:r>
              <a:rPr lang="es-PE" sz="1100" dirty="0">
                <a:solidFill>
                  <a:srgbClr val="000000"/>
                </a:solidFill>
                <a:latin typeface="Franklin Gothic Medium Cond" panose="020B0606030402020204" pitchFamily="34" charset="0"/>
              </a:rPr>
              <a:t> En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a:t>
            </a:r>
            <a:r>
              <a:rPr lang="es-PE" sz="1100" dirty="0">
                <a:solidFill>
                  <a:srgbClr val="000000"/>
                </a:solidFill>
                <a:latin typeface="Franklin Gothic Medium Cond" panose="020B0606030402020204" pitchFamily="34" charset="0"/>
              </a:rPr>
              <a:t> casillero 2, el número de participantes</a:t>
            </a:r>
          </a:p>
          <a:p>
            <a:pPr lvl="0" algn="just"/>
            <a:r>
              <a:rPr lang="es-PE" sz="1100" dirty="0">
                <a:solidFill>
                  <a:srgbClr val="000000"/>
                </a:solidFill>
                <a:latin typeface="Franklin Gothic Medium Cond" panose="020B0606030402020204" pitchFamily="34" charset="0"/>
              </a:rPr>
              <a:t> En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2</a:t>
            </a:r>
            <a:r>
              <a:rPr lang="es-PE" sz="1100" dirty="0">
                <a:solidFill>
                  <a:srgbClr val="000000"/>
                </a:solidFill>
                <a:latin typeface="Franklin Gothic Medium Cond" panose="020B0606030402020204" pitchFamily="34" charset="0"/>
              </a:rPr>
              <a:t> casillero 2, la sigla “UGL”</a:t>
            </a:r>
          </a:p>
        </p:txBody>
      </p:sp>
      <p:pic>
        <p:nvPicPr>
          <p:cNvPr id="6" name="Imagen 5">
            <a:extLst>
              <a:ext uri="{FF2B5EF4-FFF2-40B4-BE49-F238E27FC236}">
                <a16:creationId xmlns:a16="http://schemas.microsoft.com/office/drawing/2014/main" id="{B3EB0106-F9F1-4CC7-8E24-EA6FBB16F6B5}"/>
              </a:ext>
            </a:extLst>
          </p:cNvPr>
          <p:cNvPicPr>
            <a:picLocks noChangeAspect="1"/>
          </p:cNvPicPr>
          <p:nvPr/>
        </p:nvPicPr>
        <p:blipFill>
          <a:blip r:embed="rId2"/>
          <a:stretch>
            <a:fillRect/>
          </a:stretch>
        </p:blipFill>
        <p:spPr>
          <a:xfrm>
            <a:off x="470647" y="2170840"/>
            <a:ext cx="8296835" cy="958508"/>
          </a:xfrm>
          <a:prstGeom prst="rect">
            <a:avLst/>
          </a:prstGeom>
        </p:spPr>
      </p:pic>
      <p:sp>
        <p:nvSpPr>
          <p:cNvPr id="7" name="Rectángulo 6">
            <a:extLst>
              <a:ext uri="{FF2B5EF4-FFF2-40B4-BE49-F238E27FC236}">
                <a16:creationId xmlns:a16="http://schemas.microsoft.com/office/drawing/2014/main" id="{47948E76-D51B-49C3-858F-35D525977E20}"/>
              </a:ext>
            </a:extLst>
          </p:cNvPr>
          <p:cNvSpPr/>
          <p:nvPr/>
        </p:nvSpPr>
        <p:spPr>
          <a:xfrm>
            <a:off x="484093" y="3112192"/>
            <a:ext cx="8296835"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CAPACITACIÓN CON DOCENTES, TUTORES Y DIRECTIVOS:  </a:t>
            </a:r>
          </a:p>
          <a:p>
            <a:pPr algn="just"/>
            <a:r>
              <a:rPr lang="es-PE" sz="1100" dirty="0">
                <a:latin typeface="Franklin Gothic Medium Cond" panose="020B0606030402020204" pitchFamily="34" charset="0"/>
              </a:rPr>
              <a:t>En el Ítem: Ficha Familiar/Historia Clínica, anote APP93 Actividades con Colegios/Instituciones Educativas.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el1º casillero colocar Taller para Instituciones Educativas</a:t>
            </a:r>
          </a:p>
          <a:p>
            <a:pPr algn="just"/>
            <a:r>
              <a:rPr lang="es-PE" sz="1100" dirty="0">
                <a:latin typeface="Franklin Gothic Medium Cond" panose="020B0606030402020204" pitchFamily="34" charset="0"/>
              </a:rPr>
              <a:t> En el 2ºcasillero, colocar Actividad de salud mental  </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Lab 1 casillero 1, el número del Taller. </a:t>
            </a:r>
          </a:p>
          <a:p>
            <a:pPr algn="just"/>
            <a:r>
              <a:rPr lang="es-PE" sz="1100" dirty="0">
                <a:latin typeface="Franklin Gothic Medium Cond" panose="020B0606030402020204" pitchFamily="34" charset="0"/>
              </a:rPr>
              <a:t> En Lab 1 casillero 2, el número de participantes</a:t>
            </a:r>
          </a:p>
          <a:p>
            <a:pPr algn="just"/>
            <a:r>
              <a:rPr lang="es-PE" sz="1100" dirty="0">
                <a:latin typeface="Franklin Gothic Medium Cond" panose="020B0606030402020204" pitchFamily="34" charset="0"/>
              </a:rPr>
              <a:t> En Lab 2 casillero 2, Nivel de la IE. Donde se desarrolla la Actividad:</a:t>
            </a:r>
          </a:p>
          <a:p>
            <a:pPr algn="just"/>
            <a:r>
              <a:rPr lang="es-PE" sz="1100" dirty="0">
                <a:latin typeface="Franklin Gothic Medium Cond" panose="020B0606030402020204" pitchFamily="34" charset="0"/>
              </a:rPr>
              <a:t> IN= que corresponde a IE del nivel Inicial.</a:t>
            </a:r>
          </a:p>
          <a:p>
            <a:pPr algn="just"/>
            <a:r>
              <a:rPr lang="es-PE" sz="1100" dirty="0">
                <a:latin typeface="Franklin Gothic Medium Cond" panose="020B0606030402020204" pitchFamily="34" charset="0"/>
              </a:rPr>
              <a:t> TP= que corresponde a IE del nivel Primaria.</a:t>
            </a:r>
          </a:p>
          <a:p>
            <a:pPr algn="just"/>
            <a:r>
              <a:rPr lang="es-PE" sz="1100" dirty="0">
                <a:latin typeface="Franklin Gothic Medium Cond" panose="020B0606030402020204" pitchFamily="34" charset="0"/>
              </a:rPr>
              <a:t> TS= que corresponde a IE del nivel Secundaria </a:t>
            </a:r>
          </a:p>
        </p:txBody>
      </p:sp>
      <p:pic>
        <p:nvPicPr>
          <p:cNvPr id="8" name="Imagen 7">
            <a:extLst>
              <a:ext uri="{FF2B5EF4-FFF2-40B4-BE49-F238E27FC236}">
                <a16:creationId xmlns:a16="http://schemas.microsoft.com/office/drawing/2014/main" id="{57C310B8-4777-4BD9-BA4B-AA5B42F81E5F}"/>
              </a:ext>
            </a:extLst>
          </p:cNvPr>
          <p:cNvPicPr>
            <a:picLocks noChangeAspect="1"/>
          </p:cNvPicPr>
          <p:nvPr/>
        </p:nvPicPr>
        <p:blipFill>
          <a:blip r:embed="rId3"/>
          <a:stretch>
            <a:fillRect/>
          </a:stretch>
        </p:blipFill>
        <p:spPr>
          <a:xfrm>
            <a:off x="484093" y="5353467"/>
            <a:ext cx="8296835" cy="958508"/>
          </a:xfrm>
          <a:prstGeom prst="rect">
            <a:avLst/>
          </a:prstGeom>
        </p:spPr>
      </p:pic>
    </p:spTree>
    <p:extLst>
      <p:ext uri="{BB962C8B-B14F-4D97-AF65-F5344CB8AC3E}">
        <p14:creationId xmlns:p14="http://schemas.microsoft.com/office/powerpoint/2010/main" val="8589667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3755" y="263328"/>
            <a:ext cx="8471646"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ACCIONES DESARROLLADAS CON INTITUCIONES EDUCATIVAS </a:t>
            </a:r>
          </a:p>
          <a:p>
            <a:pPr algn="just"/>
            <a:r>
              <a:rPr lang="es-PE" sz="1100" dirty="0">
                <a:solidFill>
                  <a:srgbClr val="C00000"/>
                </a:solidFill>
                <a:latin typeface="Franklin Gothic Medium Cond" panose="020B0606030402020204" pitchFamily="34" charset="0"/>
              </a:rPr>
              <a:t>Incidencia a Directivos y Docentes:</a:t>
            </a:r>
          </a:p>
          <a:p>
            <a:pPr algn="just"/>
            <a:r>
              <a:rPr lang="es-PE" sz="1100" dirty="0">
                <a:latin typeface="Franklin Gothic Medium Cond" panose="020B0606030402020204" pitchFamily="34" charset="0"/>
              </a:rPr>
              <a:t>Esta actividad está a cargo del personal del Establecimiento de Salud, quien hará Incidencia a los directivos y docentes capacitados por la Micro Red de su jurisdicción, para la programación anual de proyectos y sesiones de aprendizaje. Se desarrollará Una reunión de 30 minutos</a:t>
            </a:r>
          </a:p>
          <a:p>
            <a:pPr algn="just"/>
            <a:r>
              <a:rPr lang="es-PE" sz="1100" dirty="0">
                <a:latin typeface="Franklin Gothic Medium Cond" panose="020B0606030402020204" pitchFamily="34" charset="0"/>
              </a:rPr>
              <a:t>En el Ítem: Ficha Familiar/Historia Clínica, anote: APP93 Actividades con instituciones educativas.</a:t>
            </a:r>
          </a:p>
          <a:p>
            <a:pPr algn="just"/>
            <a:r>
              <a:rPr lang="es-PE" sz="1100" dirty="0">
                <a:latin typeface="Franklin Gothic Medium Cond" panose="020B0606030402020204" pitchFamily="34" charset="0"/>
              </a:rPr>
              <a:t> En el ítem: Diagnóstico motivo de consulta y/o actividad de salud: </a:t>
            </a:r>
          </a:p>
          <a:p>
            <a:pPr algn="just"/>
            <a:r>
              <a:rPr lang="es-PE" sz="1100" dirty="0">
                <a:latin typeface="Franklin Gothic Medium Cond" panose="020B0606030402020204" pitchFamily="34" charset="0"/>
              </a:rPr>
              <a:t> En el 1º casillero Reunión en Instituciones Educativas.</a:t>
            </a:r>
          </a:p>
          <a:p>
            <a:pPr algn="just"/>
            <a:r>
              <a:rPr lang="es-PE" sz="1100" dirty="0">
                <a:latin typeface="Franklin Gothic Medium Cond" panose="020B0606030402020204" pitchFamily="34" charset="0"/>
              </a:rPr>
              <a:t> En el 2º casillero Actividad de salud mental </a:t>
            </a:r>
          </a:p>
          <a:p>
            <a:pPr algn="just"/>
            <a:r>
              <a:rPr lang="es-PE" sz="1100" dirty="0">
                <a:latin typeface="Franklin Gothic Medium Cond" panose="020B0606030402020204" pitchFamily="34" charset="0"/>
              </a:rPr>
              <a:t> En el ítem: Tipo de Diagnóstico marque siempre “D” </a:t>
            </a:r>
          </a:p>
          <a:p>
            <a:pPr algn="just"/>
            <a:r>
              <a:rPr lang="es-PE" sz="1100" dirty="0">
                <a:latin typeface="Franklin Gothic Medium Cond" panose="020B0606030402020204" pitchFamily="34" charset="0"/>
              </a:rPr>
              <a:t> En el ítem Lab se registrará:</a:t>
            </a:r>
          </a:p>
          <a:p>
            <a:pPr algn="just"/>
            <a:r>
              <a:rPr lang="es-PE" sz="1100" dirty="0">
                <a:latin typeface="Franklin Gothic Medium Cond" panose="020B0606030402020204" pitchFamily="34" charset="0"/>
              </a:rPr>
              <a:t> En el Lab 1 casillero 1, el número de reunión.</a:t>
            </a:r>
          </a:p>
          <a:p>
            <a:pPr algn="just"/>
            <a:r>
              <a:rPr lang="es-PE" sz="1100" dirty="0">
                <a:latin typeface="Franklin Gothic Medium Cond" panose="020B0606030402020204" pitchFamily="34" charset="0"/>
              </a:rPr>
              <a:t> En Lab 1 casillero 1, el número de participantes</a:t>
            </a:r>
          </a:p>
          <a:p>
            <a:pPr algn="just"/>
            <a:r>
              <a:rPr lang="es-PE" sz="1100" dirty="0">
                <a:latin typeface="Franklin Gothic Medium Cond" panose="020B0606030402020204" pitchFamily="34" charset="0"/>
              </a:rPr>
              <a:t> En Lab 2 casillero 2, Nivel de la IE. Donde se desarrolla la Actividad:</a:t>
            </a:r>
          </a:p>
          <a:p>
            <a:pPr algn="just"/>
            <a:r>
              <a:rPr lang="es-PE" sz="1100" dirty="0">
                <a:latin typeface="Franklin Gothic Medium Cond" panose="020B0606030402020204" pitchFamily="34" charset="0"/>
              </a:rPr>
              <a:t> IN= que corresponde a IE del nivel Inicial.</a:t>
            </a:r>
          </a:p>
          <a:p>
            <a:pPr algn="just"/>
            <a:r>
              <a:rPr lang="es-PE" sz="1100" dirty="0">
                <a:latin typeface="Franklin Gothic Medium Cond" panose="020B0606030402020204" pitchFamily="34" charset="0"/>
              </a:rPr>
              <a:t> TP= que corresponde a IE del nivel Primaria.</a:t>
            </a:r>
          </a:p>
          <a:p>
            <a:pPr algn="just"/>
            <a:r>
              <a:rPr lang="es-PE" sz="1100" dirty="0">
                <a:latin typeface="Franklin Gothic Medium Cond" panose="020B0606030402020204" pitchFamily="34" charset="0"/>
              </a:rPr>
              <a:t> TS= que corresponde a IE del nivel Secundaria </a:t>
            </a:r>
          </a:p>
        </p:txBody>
      </p:sp>
      <p:sp>
        <p:nvSpPr>
          <p:cNvPr id="3" name="Rectángulo 2"/>
          <p:cNvSpPr/>
          <p:nvPr/>
        </p:nvSpPr>
        <p:spPr>
          <a:xfrm>
            <a:off x="443755" y="3972849"/>
            <a:ext cx="8471646"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ACOMPAÑAMIENTO AL DOCENTE: </a:t>
            </a:r>
          </a:p>
          <a:p>
            <a:pPr algn="just"/>
            <a:r>
              <a:rPr lang="es-PE" sz="1100" dirty="0">
                <a:latin typeface="Franklin Gothic Medium Cond" panose="020B0606030402020204" pitchFamily="34" charset="0"/>
              </a:rPr>
              <a:t>Esta actividad está a cargo del personal del Establecimiento de Salud, quien realizara el acompañamiento al docente, en la implementación de proyectos y sesiones de aprendizaje. Una reunión de 30 minutos, por cada institución educativa se acompañará al menos 2 tutores (incluye</a:t>
            </a:r>
          </a:p>
          <a:p>
            <a:pPr algn="just"/>
            <a:r>
              <a:rPr lang="es-PE" sz="1100" dirty="0">
                <a:latin typeface="Franklin Gothic Medium Cond" panose="020B0606030402020204" pitchFamily="34" charset="0"/>
              </a:rPr>
              <a:t>las instituciones unidocente). </a:t>
            </a:r>
          </a:p>
          <a:p>
            <a:pPr algn="just"/>
            <a:r>
              <a:rPr lang="es-PE" sz="1100" dirty="0">
                <a:latin typeface="Franklin Gothic Medium Cond" panose="020B0606030402020204" pitchFamily="34" charset="0"/>
              </a:rPr>
              <a:t>En el Ítem: Ficha Familiar/Historia Clínica, anote: APP144, Actividades con docentes.</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Asistencia técnica</a:t>
            </a:r>
          </a:p>
          <a:p>
            <a:pPr algn="just"/>
            <a:r>
              <a:rPr lang="es-PE" sz="1100" dirty="0">
                <a:latin typeface="Franklin Gothic Medium Cond" panose="020B0606030402020204" pitchFamily="34" charset="0"/>
              </a:rPr>
              <a:t> En el 2º casillero Actividad de salud mental </a:t>
            </a:r>
          </a:p>
          <a:p>
            <a:pPr algn="just"/>
            <a:r>
              <a:rPr lang="es-PE" sz="1100" dirty="0">
                <a:latin typeface="Franklin Gothic Medium Cond" panose="020B0606030402020204" pitchFamily="34" charset="0"/>
              </a:rPr>
              <a:t>En el ítem: Tipo de Diagnóstico marque siempre “D”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se registrará:</a:t>
            </a:r>
          </a:p>
          <a:p>
            <a:pPr lvl="0" algn="just"/>
            <a:r>
              <a:rPr lang="es-PE" sz="1100" dirty="0">
                <a:solidFill>
                  <a:srgbClr val="000000"/>
                </a:solidFill>
                <a:latin typeface="Franklin Gothic Medium Cond" panose="020B0606030402020204" pitchFamily="34" charset="0"/>
              </a:rPr>
              <a:t> En el 1º casillero el número visitas de acompañamiento 1 o 2, según corresponda</a:t>
            </a:r>
          </a:p>
          <a:p>
            <a:pPr lvl="0" algn="just"/>
            <a:r>
              <a:rPr lang="es-PE" sz="1100" dirty="0">
                <a:solidFill>
                  <a:srgbClr val="000000"/>
                </a:solidFill>
                <a:latin typeface="Franklin Gothic Medium Cond" panose="020B0606030402020204" pitchFamily="34" charset="0"/>
              </a:rPr>
              <a:t> En el 2º casillero se coloca el número de participantes.</a:t>
            </a:r>
          </a:p>
          <a:p>
            <a:pPr lvl="0" algn="just"/>
            <a:r>
              <a:rPr lang="es-PE" sz="1100" dirty="0">
                <a:solidFill>
                  <a:srgbClr val="000000"/>
                </a:solidFill>
                <a:latin typeface="Franklin Gothic Medium Cond" panose="020B0606030402020204" pitchFamily="34" charset="0"/>
              </a:rPr>
              <a:t> En el 3° casillero Nivel de la IE. Donde se desarrolla la Actividad:</a:t>
            </a:r>
          </a:p>
          <a:p>
            <a:pPr lvl="0" algn="just"/>
            <a:r>
              <a:rPr lang="es-PE" sz="1100" dirty="0">
                <a:solidFill>
                  <a:srgbClr val="000000"/>
                </a:solidFill>
                <a:latin typeface="Franklin Gothic Medium Cond" panose="020B0606030402020204" pitchFamily="34" charset="0"/>
              </a:rPr>
              <a:t> IN= que corresponde a IE del nivel Inicial		 TP= que corresponde a IE del nivel Primaria</a:t>
            </a:r>
          </a:p>
          <a:p>
            <a:pPr lvl="0" algn="just"/>
            <a:r>
              <a:rPr lang="es-PE" sz="1100" dirty="0">
                <a:solidFill>
                  <a:srgbClr val="000000"/>
                </a:solidFill>
                <a:latin typeface="Franklin Gothic Medium Cond" panose="020B0606030402020204" pitchFamily="34" charset="0"/>
              </a:rPr>
              <a:t> TS= que corresponde a IE del nivel Secundaria</a:t>
            </a:r>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43755" y="3029591"/>
            <a:ext cx="8398320" cy="958508"/>
          </a:xfrm>
          <a:prstGeom prst="rect">
            <a:avLst/>
          </a:prstGeom>
        </p:spPr>
      </p:pic>
    </p:spTree>
    <p:extLst>
      <p:ext uri="{BB962C8B-B14F-4D97-AF65-F5344CB8AC3E}">
        <p14:creationId xmlns:p14="http://schemas.microsoft.com/office/powerpoint/2010/main" val="32869530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0304" y="1226257"/>
            <a:ext cx="8350623" cy="246221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ACOMPAÑAMIENTO AL DIRECTIVO: </a:t>
            </a:r>
          </a:p>
          <a:p>
            <a:pPr algn="just"/>
            <a:r>
              <a:rPr lang="es-PE" sz="1100" dirty="0">
                <a:solidFill>
                  <a:srgbClr val="000000"/>
                </a:solidFill>
                <a:latin typeface="Franklin Gothic Medium Cond" panose="020B0606030402020204" pitchFamily="34" charset="0"/>
              </a:rPr>
              <a:t>Se desarrollará en el monitoreo pedagógico, a través de una reunión de 30 minutos. Cada institución educativa se acompañará al menos a dos (2) tutores (incluye las instituciones unidocente). Por Cada I.E. se desarrollarán 01 acompañamiento</a:t>
            </a:r>
          </a:p>
          <a:p>
            <a:pPr algn="just"/>
            <a:r>
              <a:rPr lang="es-PE" sz="1100" dirty="0">
                <a:solidFill>
                  <a:srgbClr val="000000"/>
                </a:solidFill>
                <a:latin typeface="Franklin Gothic Medium Cond" panose="020B0606030402020204" pitchFamily="34" charset="0"/>
              </a:rPr>
              <a:t>En el Ítem: Ficha Familiar/Historia Clínica, anote: APP144 Actividad con Docentes</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Monitoreo </a:t>
            </a:r>
          </a:p>
          <a:p>
            <a:pPr algn="just"/>
            <a:r>
              <a:rPr lang="es-PE" sz="1100" dirty="0">
                <a:solidFill>
                  <a:srgbClr val="000000"/>
                </a:solidFill>
                <a:latin typeface="Franklin Gothic Medium Cond" panose="020B0606030402020204" pitchFamily="34" charset="0"/>
              </a:rPr>
              <a:t> En el 2º casillero Actividad de salud mental </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1º casillero se coloca el número de monitoreo.</a:t>
            </a:r>
          </a:p>
          <a:p>
            <a:pPr algn="just"/>
            <a:r>
              <a:rPr lang="es-PE" sz="1100" dirty="0">
                <a:solidFill>
                  <a:srgbClr val="000000"/>
                </a:solidFill>
                <a:latin typeface="Franklin Gothic Medium Cond" panose="020B0606030402020204" pitchFamily="34" charset="0"/>
              </a:rPr>
              <a:t> En 2° casillero Nivel de la IE. Donde se desarrolla la Actividad:</a:t>
            </a:r>
          </a:p>
          <a:p>
            <a:pPr algn="just"/>
            <a:r>
              <a:rPr lang="es-PE" sz="1100" dirty="0">
                <a:solidFill>
                  <a:srgbClr val="000000"/>
                </a:solidFill>
                <a:latin typeface="Franklin Gothic Medium Cond" panose="020B0606030402020204" pitchFamily="34" charset="0"/>
              </a:rPr>
              <a:t> IN= que corresponde a IE del nivel Inicial		 TP= que corresponde a IE del nivel Primaria</a:t>
            </a:r>
          </a:p>
          <a:p>
            <a:pPr algn="just"/>
            <a:r>
              <a:rPr lang="es-PE" sz="1100" dirty="0">
                <a:solidFill>
                  <a:srgbClr val="000000"/>
                </a:solidFill>
                <a:latin typeface="Franklin Gothic Medium Cond" panose="020B0606030402020204" pitchFamily="34" charset="0"/>
              </a:rPr>
              <a:t> TS= que corresponde a IE del nivel Secundaria</a:t>
            </a:r>
          </a:p>
          <a:p>
            <a:pPr algn="just"/>
            <a:endParaRPr lang="es-PE" sz="1100" dirty="0">
              <a:solidFill>
                <a:srgbClr val="00000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30304" y="267749"/>
            <a:ext cx="8350623" cy="958508"/>
          </a:xfrm>
          <a:prstGeom prst="rect">
            <a:avLst/>
          </a:prstGeom>
        </p:spPr>
      </p:pic>
      <p:pic>
        <p:nvPicPr>
          <p:cNvPr id="6" name="Imagen 5"/>
          <p:cNvPicPr>
            <a:picLocks noChangeAspect="1"/>
          </p:cNvPicPr>
          <p:nvPr/>
        </p:nvPicPr>
        <p:blipFill>
          <a:blip r:embed="rId3"/>
          <a:stretch>
            <a:fillRect/>
          </a:stretch>
        </p:blipFill>
        <p:spPr>
          <a:xfrm>
            <a:off x="430304" y="3472130"/>
            <a:ext cx="8350623" cy="958508"/>
          </a:xfrm>
          <a:prstGeom prst="rect">
            <a:avLst/>
          </a:prstGeom>
        </p:spPr>
      </p:pic>
      <p:sp>
        <p:nvSpPr>
          <p:cNvPr id="7" name="Rectángulo 6">
            <a:extLst>
              <a:ext uri="{FF2B5EF4-FFF2-40B4-BE49-F238E27FC236}">
                <a16:creationId xmlns:a16="http://schemas.microsoft.com/office/drawing/2014/main" id="{47477C11-C560-4B4C-A15D-82F84FE25C7A}"/>
              </a:ext>
            </a:extLst>
          </p:cNvPr>
          <p:cNvSpPr/>
          <p:nvPr/>
        </p:nvSpPr>
        <p:spPr>
          <a:xfrm>
            <a:off x="389965" y="4427017"/>
            <a:ext cx="8310282"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CAPACITACIÓN A PADRES DE FAMILIA: </a:t>
            </a:r>
          </a:p>
          <a:p>
            <a:pPr algn="just"/>
            <a:r>
              <a:rPr lang="es-PE" sz="1100" dirty="0">
                <a:solidFill>
                  <a:srgbClr val="000000"/>
                </a:solidFill>
                <a:latin typeface="Franklin Gothic Medium Cond" panose="020B0606030402020204" pitchFamily="34" charset="0"/>
              </a:rPr>
              <a:t>Esta actividad se realiza en la Institución Educativa a través de dos (2)sesiones, con una duración de 2 horas cada una y se desarrollara en los tres niveles de educación: nivel inicial, nivel primario, nivel secundario.  Los temas abordar en las capacitaciones a los padres de familia serán las siguientes:</a:t>
            </a:r>
          </a:p>
          <a:p>
            <a:pPr algn="just"/>
            <a:r>
              <a:rPr lang="es-PE" sz="1100" dirty="0">
                <a:solidFill>
                  <a:srgbClr val="000000"/>
                </a:solidFill>
                <a:latin typeface="Franklin Gothic Medium Cond" panose="020B0606030402020204" pitchFamily="34" charset="0"/>
              </a:rPr>
              <a:t>o Establecimiento de límites y comunicación asertiva </a:t>
            </a:r>
          </a:p>
          <a:p>
            <a:pPr algn="just"/>
            <a:r>
              <a:rPr lang="es-PE" sz="1100" dirty="0">
                <a:solidFill>
                  <a:srgbClr val="000000"/>
                </a:solidFill>
                <a:latin typeface="Franklin Gothic Medium Cond" panose="020B0606030402020204" pitchFamily="34" charset="0"/>
              </a:rPr>
              <a:t>o Gestión de las emociones, empatía y el autocuidado</a:t>
            </a:r>
          </a:p>
          <a:p>
            <a:pPr algn="just"/>
            <a:r>
              <a:rPr lang="es-PE" sz="1100" dirty="0">
                <a:solidFill>
                  <a:srgbClr val="000000"/>
                </a:solidFill>
                <a:latin typeface="Franklin Gothic Medium Cond" panose="020B0606030402020204" pitchFamily="34" charset="0"/>
              </a:rPr>
              <a:t>o habilidades para la vida y habilidades de afrontamiento la capacidad de recuperación y el autocuidado</a:t>
            </a:r>
          </a:p>
          <a:p>
            <a:pPr algn="just"/>
            <a:r>
              <a:rPr lang="es-PE" sz="1100" dirty="0">
                <a:solidFill>
                  <a:srgbClr val="000000"/>
                </a:solidFill>
                <a:latin typeface="Franklin Gothic Medium Cond" panose="020B0606030402020204" pitchFamily="34" charset="0"/>
              </a:rPr>
              <a:t>En el Ítem: Ficha Familiar/Historia Clínica, anote SIEMPRE: APP146 Actividades con Padres de familia</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Taller para Instituciones Educativas</a:t>
            </a:r>
          </a:p>
          <a:p>
            <a:pPr algn="just"/>
            <a:r>
              <a:rPr lang="es-PE" sz="1100" dirty="0">
                <a:solidFill>
                  <a:srgbClr val="000000"/>
                </a:solidFill>
                <a:latin typeface="Franklin Gothic Medium Cond" panose="020B0606030402020204" pitchFamily="34" charset="0"/>
              </a:rPr>
              <a:t>         En el 2º casillero Actividad de salud mental </a:t>
            </a:r>
          </a:p>
          <a:p>
            <a:pPr algn="just"/>
            <a:r>
              <a:rPr lang="es-PE" sz="1100" dirty="0">
                <a:solidFill>
                  <a:srgbClr val="000000"/>
                </a:solidFill>
                <a:latin typeface="Franklin Gothic Medium Cond" panose="020B0606030402020204" pitchFamily="34" charset="0"/>
              </a:rPr>
              <a:t>         En el ítem: Tipo de Diagnóstico marque siempre “D”</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6326383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965" y="381233"/>
            <a:ext cx="8310282" cy="1277273"/>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campo Lab se registrará:</a:t>
            </a:r>
          </a:p>
          <a:p>
            <a:pPr algn="just"/>
            <a:r>
              <a:rPr lang="es-PE" sz="1100" dirty="0">
                <a:solidFill>
                  <a:srgbClr val="000000"/>
                </a:solidFill>
                <a:latin typeface="Franklin Gothic Medium Cond" panose="020B0606030402020204" pitchFamily="34" charset="0"/>
              </a:rPr>
              <a:t> En el Lab 1 casillero 1, el número de taller.</a:t>
            </a:r>
          </a:p>
          <a:p>
            <a:pPr algn="just"/>
            <a:r>
              <a:rPr lang="es-PE" sz="1100" dirty="0">
                <a:solidFill>
                  <a:srgbClr val="000000"/>
                </a:solidFill>
                <a:latin typeface="Franklin Gothic Medium Cond" panose="020B0606030402020204" pitchFamily="34" charset="0"/>
              </a:rPr>
              <a:t> En el Lab 1 casillero 2, el número de padres de familia participantes </a:t>
            </a:r>
          </a:p>
          <a:p>
            <a:pPr algn="just"/>
            <a:r>
              <a:rPr lang="es-PE" sz="1100" dirty="0">
                <a:solidFill>
                  <a:srgbClr val="000000"/>
                </a:solidFill>
                <a:latin typeface="Franklin Gothic Medium Cond" panose="020B0606030402020204" pitchFamily="34" charset="0"/>
              </a:rPr>
              <a:t> En Lab 2 casillero 2, Nivel de la IE. Donde se desarrolla la Actividad:</a:t>
            </a:r>
          </a:p>
          <a:p>
            <a:r>
              <a:rPr lang="es-PE" sz="1100" dirty="0">
                <a:latin typeface="Franklin Gothic Medium Cond" panose="020B0606030402020204" pitchFamily="34" charset="0"/>
              </a:rPr>
              <a:t> IN= que corresponde al nivel Inicial</a:t>
            </a:r>
          </a:p>
          <a:p>
            <a:r>
              <a:rPr lang="es-PE" sz="1100" dirty="0">
                <a:latin typeface="Franklin Gothic Medium Cond" panose="020B0606030402020204" pitchFamily="34" charset="0"/>
              </a:rPr>
              <a:t> TP= que corresponde al nivel Primaria</a:t>
            </a:r>
          </a:p>
          <a:p>
            <a:r>
              <a:rPr lang="es-PE" sz="1100" dirty="0">
                <a:latin typeface="Franklin Gothic Medium Cond" panose="020B0606030402020204" pitchFamily="34" charset="0"/>
              </a:rPr>
              <a:t> TS= que corresponde al nivel Secundaria </a:t>
            </a:r>
          </a:p>
        </p:txBody>
      </p:sp>
      <p:graphicFrame>
        <p:nvGraphicFramePr>
          <p:cNvPr id="4" name="Tabla 3"/>
          <p:cNvGraphicFramePr>
            <a:graphicFrameLocks noGrp="1"/>
          </p:cNvGraphicFramePr>
          <p:nvPr/>
        </p:nvGraphicFramePr>
        <p:xfrm>
          <a:off x="457200" y="-20335875"/>
          <a:ext cx="8229605" cy="1246860"/>
        </p:xfrm>
        <a:graphic>
          <a:graphicData uri="http://schemas.openxmlformats.org/drawingml/2006/table">
            <a:tbl>
              <a:tblPr>
                <a:tableStyleId>{5C22544A-7EE6-4342-B048-85BDC9FD1C3A}</a:tableStyleId>
              </a:tblPr>
              <a:tblGrid>
                <a:gridCol w="235585">
                  <a:extLst>
                    <a:ext uri="{9D8B030D-6E8A-4147-A177-3AD203B41FA5}">
                      <a16:colId xmlns:a16="http://schemas.microsoft.com/office/drawing/2014/main" val="1628921177"/>
                    </a:ext>
                  </a:extLst>
                </a:gridCol>
                <a:gridCol w="688632">
                  <a:extLst>
                    <a:ext uri="{9D8B030D-6E8A-4147-A177-3AD203B41FA5}">
                      <a16:colId xmlns:a16="http://schemas.microsoft.com/office/drawing/2014/main" val="972020240"/>
                    </a:ext>
                  </a:extLst>
                </a:gridCol>
                <a:gridCol w="299011">
                  <a:extLst>
                    <a:ext uri="{9D8B030D-6E8A-4147-A177-3AD203B41FA5}">
                      <a16:colId xmlns:a16="http://schemas.microsoft.com/office/drawing/2014/main" val="2812213168"/>
                    </a:ext>
                  </a:extLst>
                </a:gridCol>
                <a:gridCol w="767915">
                  <a:extLst>
                    <a:ext uri="{9D8B030D-6E8A-4147-A177-3AD203B41FA5}">
                      <a16:colId xmlns:a16="http://schemas.microsoft.com/office/drawing/2014/main" val="837227325"/>
                    </a:ext>
                  </a:extLst>
                </a:gridCol>
                <a:gridCol w="217463">
                  <a:extLst>
                    <a:ext uri="{9D8B030D-6E8A-4147-A177-3AD203B41FA5}">
                      <a16:colId xmlns:a16="http://schemas.microsoft.com/office/drawing/2014/main" val="2459238496"/>
                    </a:ext>
                  </a:extLst>
                </a:gridCol>
                <a:gridCol w="226524">
                  <a:extLst>
                    <a:ext uri="{9D8B030D-6E8A-4147-A177-3AD203B41FA5}">
                      <a16:colId xmlns:a16="http://schemas.microsoft.com/office/drawing/2014/main" val="3664829338"/>
                    </a:ext>
                  </a:extLst>
                </a:gridCol>
                <a:gridCol w="199340">
                  <a:extLst>
                    <a:ext uri="{9D8B030D-6E8A-4147-A177-3AD203B41FA5}">
                      <a16:colId xmlns:a16="http://schemas.microsoft.com/office/drawing/2014/main" val="3086154737"/>
                    </a:ext>
                  </a:extLst>
                </a:gridCol>
                <a:gridCol w="203871">
                  <a:extLst>
                    <a:ext uri="{9D8B030D-6E8A-4147-A177-3AD203B41FA5}">
                      <a16:colId xmlns:a16="http://schemas.microsoft.com/office/drawing/2014/main" val="3572993226"/>
                    </a:ext>
                  </a:extLst>
                </a:gridCol>
                <a:gridCol w="244646">
                  <a:extLst>
                    <a:ext uri="{9D8B030D-6E8A-4147-A177-3AD203B41FA5}">
                      <a16:colId xmlns:a16="http://schemas.microsoft.com/office/drawing/2014/main" val="3036850212"/>
                    </a:ext>
                  </a:extLst>
                </a:gridCol>
                <a:gridCol w="353377">
                  <a:extLst>
                    <a:ext uri="{9D8B030D-6E8A-4147-A177-3AD203B41FA5}">
                      <a16:colId xmlns:a16="http://schemas.microsoft.com/office/drawing/2014/main" val="436482556"/>
                    </a:ext>
                  </a:extLst>
                </a:gridCol>
                <a:gridCol w="353377">
                  <a:extLst>
                    <a:ext uri="{9D8B030D-6E8A-4147-A177-3AD203B41FA5}">
                      <a16:colId xmlns:a16="http://schemas.microsoft.com/office/drawing/2014/main" val="2159475221"/>
                    </a:ext>
                  </a:extLst>
                </a:gridCol>
                <a:gridCol w="208402">
                  <a:extLst>
                    <a:ext uri="{9D8B030D-6E8A-4147-A177-3AD203B41FA5}">
                      <a16:colId xmlns:a16="http://schemas.microsoft.com/office/drawing/2014/main" val="287142438"/>
                    </a:ext>
                  </a:extLst>
                </a:gridCol>
                <a:gridCol w="208402">
                  <a:extLst>
                    <a:ext uri="{9D8B030D-6E8A-4147-A177-3AD203B41FA5}">
                      <a16:colId xmlns:a16="http://schemas.microsoft.com/office/drawing/2014/main" val="514065897"/>
                    </a:ext>
                  </a:extLst>
                </a:gridCol>
                <a:gridCol w="101936">
                  <a:extLst>
                    <a:ext uri="{9D8B030D-6E8A-4147-A177-3AD203B41FA5}">
                      <a16:colId xmlns:a16="http://schemas.microsoft.com/office/drawing/2014/main" val="680925691"/>
                    </a:ext>
                  </a:extLst>
                </a:gridCol>
                <a:gridCol w="2228992">
                  <a:extLst>
                    <a:ext uri="{9D8B030D-6E8A-4147-A177-3AD203B41FA5}">
                      <a16:colId xmlns:a16="http://schemas.microsoft.com/office/drawing/2014/main" val="3013776926"/>
                    </a:ext>
                  </a:extLst>
                </a:gridCol>
                <a:gridCol w="156301">
                  <a:extLst>
                    <a:ext uri="{9D8B030D-6E8A-4147-A177-3AD203B41FA5}">
                      <a16:colId xmlns:a16="http://schemas.microsoft.com/office/drawing/2014/main" val="3309635699"/>
                    </a:ext>
                  </a:extLst>
                </a:gridCol>
                <a:gridCol w="156301">
                  <a:extLst>
                    <a:ext uri="{9D8B030D-6E8A-4147-A177-3AD203B41FA5}">
                      <a16:colId xmlns:a16="http://schemas.microsoft.com/office/drawing/2014/main" val="4186725748"/>
                    </a:ext>
                  </a:extLst>
                </a:gridCol>
                <a:gridCol w="156301">
                  <a:extLst>
                    <a:ext uri="{9D8B030D-6E8A-4147-A177-3AD203B41FA5}">
                      <a16:colId xmlns:a16="http://schemas.microsoft.com/office/drawing/2014/main" val="3085891200"/>
                    </a:ext>
                  </a:extLst>
                </a:gridCol>
                <a:gridCol w="226524">
                  <a:extLst>
                    <a:ext uri="{9D8B030D-6E8A-4147-A177-3AD203B41FA5}">
                      <a16:colId xmlns:a16="http://schemas.microsoft.com/office/drawing/2014/main" val="1775279021"/>
                    </a:ext>
                  </a:extLst>
                </a:gridCol>
                <a:gridCol w="226524">
                  <a:extLst>
                    <a:ext uri="{9D8B030D-6E8A-4147-A177-3AD203B41FA5}">
                      <a16:colId xmlns:a16="http://schemas.microsoft.com/office/drawing/2014/main" val="4074101755"/>
                    </a:ext>
                  </a:extLst>
                </a:gridCol>
                <a:gridCol w="226524">
                  <a:extLst>
                    <a:ext uri="{9D8B030D-6E8A-4147-A177-3AD203B41FA5}">
                      <a16:colId xmlns:a16="http://schemas.microsoft.com/office/drawing/2014/main" val="3868086426"/>
                    </a:ext>
                  </a:extLst>
                </a:gridCol>
                <a:gridCol w="543657">
                  <a:extLst>
                    <a:ext uri="{9D8B030D-6E8A-4147-A177-3AD203B41FA5}">
                      <a16:colId xmlns:a16="http://schemas.microsoft.com/office/drawing/2014/main" val="1897107221"/>
                    </a:ext>
                  </a:extLst>
                </a:gridCol>
              </a:tblGrid>
              <a:tr h="103102">
                <a:tc rowSpan="3">
                  <a:txBody>
                    <a:bodyPr/>
                    <a:lstStyle/>
                    <a:p>
                      <a:pPr algn="ctr" fontAlgn="ctr"/>
                      <a:r>
                        <a:rPr lang="es-PE" sz="600" u="none" strike="noStrike" dirty="0">
                          <a:effectLst/>
                        </a:rPr>
                        <a:t>DIA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D.N.I.</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FINANC.</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DIST. DE PROCEDENCIA</a:t>
                      </a:r>
                      <a:endParaRPr lang="es-PE" sz="600" b="0" i="0" u="none" strike="noStrike" dirty="0">
                        <a:effectLst/>
                        <a:latin typeface="Calibri" panose="020F0502020204030204" pitchFamily="34" charset="0"/>
                      </a:endParaRPr>
                    </a:p>
                  </a:txBody>
                  <a:tcPr marL="0" marR="0" marT="0" marB="0" anchor="ctr"/>
                </a:tc>
                <a:tc rowSpan="3" gridSpan="2">
                  <a:txBody>
                    <a:bodyPr/>
                    <a:lstStyle/>
                    <a:p>
                      <a:pPr algn="ctr" fontAlgn="ctr"/>
                      <a:r>
                        <a:rPr lang="es-PE" sz="600" u="none" strike="noStrike" dirty="0">
                          <a:effectLst/>
                        </a:rPr>
                        <a:t>EDAD</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dirty="0">
                          <a:effectLst/>
                        </a:rPr>
                        <a:t>SEXO</a:t>
                      </a:r>
                      <a:endParaRPr lang="es-PE" sz="600" b="0" i="0" u="none" strike="noStrike" dirty="0">
                        <a:effectLst/>
                        <a:latin typeface="Calibri" panose="020F0502020204030204" pitchFamily="34" charset="0"/>
                      </a:endParaRPr>
                    </a:p>
                  </a:txBody>
                  <a:tcPr marL="0" marR="0" marT="0" marB="0" anchor="ctr"/>
                </a:tc>
                <a:tc rowSpan="3" gridSpan="2">
                  <a:txBody>
                    <a:bodyPr/>
                    <a:lstStyle/>
                    <a:p>
                      <a:pPr algn="ctr" fontAlgn="ctr"/>
                      <a:r>
                        <a:rPr lang="es-PE" sz="600" u="none" strike="noStrike" dirty="0">
                          <a:effectLst/>
                        </a:rPr>
                        <a:t>PERIMETRO CEFALICO Y ABDOMINAL</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gridSpan="2">
                  <a:txBody>
                    <a:bodyPr/>
                    <a:lstStyle/>
                    <a:p>
                      <a:pPr algn="ctr" fontAlgn="ctr"/>
                      <a:r>
                        <a:rPr lang="es-PE" sz="600" u="none" strike="noStrike" dirty="0">
                          <a:effectLst/>
                        </a:rPr>
                        <a:t>EVALUACION ANTROPOMETRICA HEMOGLOBINA</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dirty="0">
                          <a:effectLst/>
                        </a:rPr>
                        <a:t>ESTA-BLEC</a:t>
                      </a:r>
                      <a:endParaRPr lang="es-PE" sz="600" b="0" i="0" u="none" strike="noStrike" dirty="0">
                        <a:effectLst/>
                        <a:latin typeface="Calibri" panose="020F0502020204030204" pitchFamily="34" charset="0"/>
                      </a:endParaRPr>
                    </a:p>
                  </a:txBody>
                  <a:tcPr marL="0" marR="0" marT="0" marB="0" anchor="ctr"/>
                </a:tc>
                <a:tc rowSpan="3">
                  <a:txBody>
                    <a:bodyPr/>
                    <a:lstStyle/>
                    <a:p>
                      <a:pPr algn="ctr" fontAlgn="ctr"/>
                      <a:r>
                        <a:rPr lang="es-PE" sz="600" u="none" strike="noStrike" dirty="0">
                          <a:effectLst/>
                        </a:rPr>
                        <a:t>SER-VICIO</a:t>
                      </a:r>
                      <a:endParaRPr lang="es-PE" sz="600" b="0" i="0" u="none" strike="noStrike" dirty="0">
                        <a:effectLst/>
                        <a:latin typeface="Calibri" panose="020F0502020204030204" pitchFamily="34" charset="0"/>
                      </a:endParaRPr>
                    </a:p>
                  </a:txBody>
                  <a:tcPr marL="0" marR="0" marT="0" marB="0" anchor="ctr"/>
                </a:tc>
                <a:tc rowSpan="3" gridSpan="2">
                  <a:txBody>
                    <a:bodyPr/>
                    <a:lstStyle/>
                    <a:p>
                      <a:pPr algn="ctr" fontAlgn="ctr"/>
                      <a:r>
                        <a:rPr lang="es-PE" sz="600" u="none" strike="noStrike" dirty="0">
                          <a:effectLst/>
                        </a:rPr>
                        <a:t>DIAGNÓSTICO MOTIVO DE CONSULTA                                                                                                                                                 Y/O ACTIVIDAD DE SALUD</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2" gridSpan="3">
                  <a:txBody>
                    <a:bodyPr/>
                    <a:lstStyle/>
                    <a:p>
                      <a:pPr algn="ctr" fontAlgn="ctr"/>
                      <a:r>
                        <a:rPr lang="es-PE" sz="600" u="none" strike="noStrike" dirty="0">
                          <a:effectLst/>
                        </a:rPr>
                        <a:t>TIPO DE  DIAGNOSTICO</a:t>
                      </a:r>
                      <a:endParaRPr lang="es-PE" sz="600" b="0" i="0" u="none" strike="noStrike" dirty="0">
                        <a:effectLst/>
                        <a:latin typeface="Calibri" panose="020F0502020204030204" pitchFamily="34" charset="0"/>
                      </a:endParaRPr>
                    </a:p>
                  </a:txBody>
                  <a:tcPr marL="0" marR="0" marT="0" marB="0" anchor="ctr"/>
                </a:tc>
                <a:tc rowSpan="2" hMerge="1">
                  <a:txBody>
                    <a:bodyPr/>
                    <a:lstStyle/>
                    <a:p>
                      <a:endParaRPr lang="es-PE"/>
                    </a:p>
                  </a:txBody>
                  <a:tcPr/>
                </a:tc>
                <a:tc rowSpan="2" hMerge="1">
                  <a:txBody>
                    <a:bodyPr/>
                    <a:lstStyle/>
                    <a:p>
                      <a:endParaRPr lang="es-PE"/>
                    </a:p>
                  </a:txBody>
                  <a:tcPr/>
                </a:tc>
                <a:tc rowSpan="3">
                  <a:txBody>
                    <a:bodyPr/>
                    <a:lstStyle/>
                    <a:p>
                      <a:pPr algn="ctr" fontAlgn="ctr"/>
                      <a:r>
                        <a:rPr lang="es-PE" sz="700" u="none" strike="noStrike" dirty="0">
                          <a:effectLst/>
                        </a:rPr>
                        <a:t>Lab 1</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700" u="none" strike="noStrike" dirty="0">
                          <a:effectLst/>
                        </a:rPr>
                        <a:t>Lab 2</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700" u="none" strike="noStrike" dirty="0">
                          <a:effectLst/>
                        </a:rPr>
                        <a:t>Lab 3</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600" u="none" strike="noStrike" dirty="0">
                          <a:effectLst/>
                        </a:rPr>
                        <a:t>CÓDIGO                                           CIE / CPT</a:t>
                      </a:r>
                      <a:endParaRPr lang="es-PE" sz="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097733409"/>
                  </a:ext>
                </a:extLst>
              </a:tr>
              <a:tr h="103102">
                <a:tc vMerge="1">
                  <a:txBody>
                    <a:bodyPr/>
                    <a:lstStyle/>
                    <a:p>
                      <a:endParaRPr lang="es-PE"/>
                    </a:p>
                  </a:txBody>
                  <a:tcPr/>
                </a:tc>
                <a:tc>
                  <a:txBody>
                    <a:bodyPr/>
                    <a:lstStyle/>
                    <a:p>
                      <a:pPr algn="ctr" fontAlgn="ctr"/>
                      <a:r>
                        <a:rPr lang="es-PE" sz="600" u="none" strike="noStrike" dirty="0">
                          <a:effectLst/>
                        </a:rPr>
                        <a:t>HISTORIA CLINICA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10</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12</a:t>
                      </a:r>
                      <a:endParaRPr lang="es-PE" sz="600" b="0" i="0" u="none" strike="noStrike" dirty="0">
                        <a:effectLst/>
                        <a:latin typeface="Calibri" panose="020F0502020204030204" pitchFamily="34" charset="0"/>
                      </a:endParaRPr>
                    </a:p>
                  </a:txBody>
                  <a:tcPr marL="0" marR="0" marT="0" marB="0" anchor="ct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3" vMerge="1">
                  <a:txBody>
                    <a:bodyPr/>
                    <a:lstStyle/>
                    <a:p>
                      <a:endParaRPr lang="es-PE"/>
                    </a:p>
                  </a:txBody>
                  <a:tcPr/>
                </a:tc>
                <a:tc hMerge="1"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2876608461"/>
                  </a:ext>
                </a:extLst>
              </a:tr>
              <a:tr h="103102">
                <a:tc vMerge="1">
                  <a:txBody>
                    <a:bodyPr/>
                    <a:lstStyle/>
                    <a:p>
                      <a:endParaRPr lang="es-PE"/>
                    </a:p>
                  </a:txBody>
                  <a:tcPr/>
                </a:tc>
                <a:tc>
                  <a:txBody>
                    <a:bodyPr/>
                    <a:lstStyle/>
                    <a:p>
                      <a:pPr algn="ctr" fontAlgn="ctr"/>
                      <a:r>
                        <a:rPr lang="es-PE" sz="600" u="none" strike="noStrike" dirty="0">
                          <a:effectLst/>
                        </a:rPr>
                        <a:t>Gestante/ Puerpera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ETNIA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CENTRO POBLADO (*)</a:t>
                      </a:r>
                      <a:endParaRPr lang="es-PE" sz="600" b="0" i="0" u="none" strike="noStrike" dirty="0">
                        <a:effectLst/>
                        <a:latin typeface="Calibri" panose="020F0502020204030204" pitchFamily="34" charset="0"/>
                      </a:endParaRPr>
                    </a:p>
                  </a:txBody>
                  <a:tcPr marL="0" marR="0" marT="0" marB="0" anchor="ct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a:txBody>
                    <a:bodyPr/>
                    <a:lstStyle/>
                    <a:p>
                      <a:pPr algn="ctr" fontAlgn="ctr"/>
                      <a:r>
                        <a:rPr lang="es-PE" sz="600" u="none" strike="noStrike" dirty="0">
                          <a:effectLst/>
                        </a:rPr>
                        <a:t>P</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D</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R</a:t>
                      </a:r>
                      <a:endParaRPr lang="es-PE" sz="600" b="0" i="0" u="none" strike="noStrike" dirty="0">
                        <a:effectLst/>
                        <a:latin typeface="Calibri" panose="020F050202020403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3093000938"/>
                  </a:ext>
                </a:extLst>
              </a:tr>
              <a:tr h="125395">
                <a:tc gridSpan="22">
                  <a:txBody>
                    <a:bodyPr/>
                    <a:lstStyle/>
                    <a:p>
                      <a:pPr algn="l" fontAlgn="ctr"/>
                      <a:r>
                        <a:rPr lang="es-PE" sz="700" u="none" strike="noStrike" dirty="0">
                          <a:effectLst/>
                        </a:rPr>
                        <a:t>NOMBRES Y APELLIDOS PACIENTE:                                                                                                                              (*)FECHA DE NACIMIENTO:_____/_____ /_____             FECHA ULTIMO RESULTADO DE Hb:_____/_____ /_____            FECHA DE ULTIMA REGLA:_____ /_____/_____ </a:t>
                      </a:r>
                      <a:endParaRPr lang="es-PE" sz="700" b="0" i="0" u="none" strike="noStrike" dirty="0">
                        <a:solidFill>
                          <a:srgbClr val="000000"/>
                        </a:solidFill>
                        <a:effectLst/>
                        <a:latin typeface="Franklin Gothic Medium Cond" panose="020B0606030402020204" pitchFamily="34"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676743949"/>
                  </a:ext>
                </a:extLst>
              </a:tr>
              <a:tr h="130968">
                <a:tc rowSpan="4">
                  <a:txBody>
                    <a:bodyPr/>
                    <a:lstStyle/>
                    <a:p>
                      <a:pPr algn="ctr" fontAlgn="ctr"/>
                      <a:r>
                        <a:rPr lang="es-PE" sz="800" u="none" strike="noStrike" dirty="0">
                          <a:effectLst/>
                        </a:rPr>
                        <a:t>9</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l" fontAlgn="b"/>
                      <a:r>
                        <a:rPr lang="es-PE" sz="800" u="none" strike="noStrike" dirty="0">
                          <a:effectLst/>
                        </a:rPr>
                        <a:t>Rioja</a:t>
                      </a:r>
                      <a:endParaRPr lang="es-PE" sz="700" b="0" i="0" u="none" strike="noStrike" dirty="0">
                        <a:effectLst/>
                        <a:latin typeface="Arial" panose="020B0604020202020204" pitchFamily="34" charset="0"/>
                      </a:endParaRPr>
                    </a:p>
                  </a:txBody>
                  <a:tcPr marL="0" marR="0" marT="0" marB="0" anchor="ctr"/>
                </a:tc>
                <a:tc rowSpan="4">
                  <a:txBody>
                    <a:bodyPr/>
                    <a:lstStyle/>
                    <a:p>
                      <a:pPr algn="ctr" fontAlgn="ctr"/>
                      <a:r>
                        <a:rPr lang="es-PE" sz="900" u="none" strike="noStrike" dirty="0">
                          <a:effectLst/>
                        </a:rPr>
                        <a:t> </a:t>
                      </a:r>
                      <a:endParaRPr lang="es-PE" sz="9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A</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PESO</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1.</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800" u="none" strike="noStrike" dirty="0">
                          <a:effectLst/>
                        </a:rPr>
                        <a:t>Taller Para Instituciones Educativas</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1</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C0005</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4119111814"/>
                  </a:ext>
                </a:extLst>
              </a:tr>
              <a:tr h="111462">
                <a:tc vMerge="1">
                  <a:txBody>
                    <a:bodyPr/>
                    <a:lstStyle/>
                    <a:p>
                      <a:endParaRPr lang="es-PE"/>
                    </a:p>
                  </a:txBody>
                  <a:tcPr/>
                </a:tc>
                <a:tc rowSpan="2">
                  <a:txBody>
                    <a:bodyPr/>
                    <a:lstStyle/>
                    <a:p>
                      <a:pPr algn="ctr" fontAlgn="ctr"/>
                      <a:r>
                        <a:rPr lang="es-PE" sz="800" u="none" strike="noStrike" dirty="0">
                          <a:effectLst/>
                        </a:rPr>
                        <a:t>APP93</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600" u="none" strike="noStrike" dirty="0">
                          <a:effectLst/>
                        </a:rPr>
                        <a:t>TALLA</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l" fontAlgn="ctr"/>
                      <a:r>
                        <a:rPr lang="es-PE" sz="600" u="none" strike="noStrike" dirty="0">
                          <a:effectLst/>
                        </a:rPr>
                        <a:t>2.</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l" fontAlgn="ctr"/>
                      <a:r>
                        <a:rPr lang="es-PE" sz="800" u="none" strike="noStrike" dirty="0">
                          <a:effectLst/>
                        </a:rPr>
                        <a:t>Actividades de Salud Mental</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18</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TP</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U0066</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780195563"/>
                  </a:ext>
                </a:extLst>
              </a:tr>
              <a:tr h="111462">
                <a:tc vMerge="1">
                  <a:txBody>
                    <a:bodyPr/>
                    <a:lstStyle/>
                    <a:p>
                      <a:endParaRPr lang="es-PE"/>
                    </a:p>
                  </a:txBody>
                  <a:tcPr/>
                </a:tc>
                <a:tc vMerge="1">
                  <a:txBody>
                    <a:bodyPr/>
                    <a:lstStyle/>
                    <a:p>
                      <a:endParaRPr lang="es-PE"/>
                    </a:p>
                  </a:txBody>
                  <a:tcP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Rioja</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F</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Pab</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extLst>
                  <a:ext uri="{0D108BD9-81ED-4DB2-BD59-A6C34878D82A}">
                    <a16:rowId xmlns:a16="http://schemas.microsoft.com/office/drawing/2014/main" val="2389190500"/>
                  </a:ext>
                </a:extLst>
              </a:tr>
              <a:tr h="130968">
                <a:tc vMerge="1">
                  <a:txBody>
                    <a:bodyPr/>
                    <a:lstStyle/>
                    <a:p>
                      <a:endParaRPr lang="es-PE"/>
                    </a:p>
                  </a:txBody>
                  <a:tcP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600" u="none" strike="noStrike" dirty="0">
                          <a:effectLst/>
                        </a:rPr>
                        <a:t>Hb</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3.</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932038967"/>
                  </a:ext>
                </a:extLst>
              </a:tr>
            </a:tbl>
          </a:graphicData>
        </a:graphic>
      </p:graphicFrame>
      <p:cxnSp>
        <p:nvCxnSpPr>
          <p:cNvPr id="5" name="Conector recto 4"/>
          <p:cNvCxnSpPr>
            <a:cxnSpLocks noChangeShapeType="1"/>
          </p:cNvCxnSpPr>
          <p:nvPr/>
        </p:nvCxnSpPr>
        <p:spPr bwMode="auto">
          <a:xfrm flipV="1">
            <a:off x="3629025" y="26698575"/>
            <a:ext cx="2809875" cy="4953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7" name="Imagen 6"/>
          <p:cNvPicPr>
            <a:picLocks noChangeAspect="1"/>
          </p:cNvPicPr>
          <p:nvPr/>
        </p:nvPicPr>
        <p:blipFill>
          <a:blip r:embed="rId2"/>
          <a:stretch>
            <a:fillRect/>
          </a:stretch>
        </p:blipFill>
        <p:spPr>
          <a:xfrm>
            <a:off x="457200" y="1658506"/>
            <a:ext cx="8296840" cy="958508"/>
          </a:xfrm>
          <a:prstGeom prst="rect">
            <a:avLst/>
          </a:prstGeom>
        </p:spPr>
      </p:pic>
    </p:spTree>
    <p:extLst>
      <p:ext uri="{BB962C8B-B14F-4D97-AF65-F5344CB8AC3E}">
        <p14:creationId xmlns:p14="http://schemas.microsoft.com/office/powerpoint/2010/main" val="324898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48408" y="340712"/>
            <a:ext cx="8255976" cy="3308598"/>
          </a:xfrm>
          <a:prstGeom prst="rect">
            <a:avLst/>
          </a:prstGeom>
        </p:spPr>
        <p:txBody>
          <a:bodyPr wrap="square">
            <a:spAutoFit/>
          </a:bodyPr>
          <a:lstStyle/>
          <a:p>
            <a:pPr algn="just"/>
            <a:r>
              <a:rPr lang="es-PE" sz="1100" dirty="0">
                <a:latin typeface="Franklin Gothic Medium Cond" panose="020B0606030402020204" pitchFamily="34" charset="0"/>
              </a:rPr>
              <a:t>En el ítem: DNI / HC registre: SIEMPRE APP151 de Actividad con Mujeres (Madres Guías de Grupos de Apoyo) </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casillero Sesiones Educativas </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para ambas </a:t>
            </a:r>
          </a:p>
          <a:p>
            <a:pPr algn="just"/>
            <a:r>
              <a:rPr lang="es-PE" sz="1100" dirty="0">
                <a:latin typeface="Franklin Gothic Medium Cond" panose="020B0606030402020204" pitchFamily="34" charset="0"/>
              </a:rPr>
              <a:t> En el ítem: Lab, anote: </a:t>
            </a:r>
          </a:p>
          <a:p>
            <a:pPr algn="just"/>
            <a:r>
              <a:rPr lang="es-PE" sz="1100" dirty="0">
                <a:latin typeface="Franklin Gothic Medium Cond" panose="020B0606030402020204" pitchFamily="34" charset="0"/>
              </a:rPr>
              <a:t> En el Lab 1 casillero 1, anote el número de madres guías participantes de la sesión </a:t>
            </a:r>
          </a:p>
          <a:p>
            <a:pPr algn="just"/>
            <a:r>
              <a:rPr lang="es-PE" sz="1100" dirty="0">
                <a:latin typeface="Franklin Gothic Medium Cond" panose="020B0606030402020204" pitchFamily="34" charset="0"/>
              </a:rPr>
              <a:t> En el Lab 1 casillero  2, el número de sesión según corresponda</a:t>
            </a:r>
          </a:p>
          <a:p>
            <a:pPr algn="just"/>
            <a:r>
              <a:rPr lang="es-PE" sz="1100" dirty="0">
                <a:latin typeface="Franklin Gothic Medium Cond" panose="020B0606030402020204" pitchFamily="34" charset="0"/>
              </a:rPr>
              <a:t>Lactancia materna:  </a:t>
            </a:r>
          </a:p>
          <a:p>
            <a:pPr algn="just"/>
            <a:r>
              <a:rPr lang="es-PE" sz="1100" dirty="0">
                <a:latin typeface="Franklin Gothic Medium Cond" panose="020B0606030402020204" pitchFamily="34" charset="0"/>
              </a:rPr>
              <a:t>- Sesión 1: Habilidades comunicacionales y conducción de grupos de apoyo</a:t>
            </a:r>
          </a:p>
          <a:p>
            <a:pPr algn="just"/>
            <a:r>
              <a:rPr lang="es-PE" sz="1100" dirty="0">
                <a:latin typeface="Franklin Gothic Medium Cond" panose="020B0606030402020204" pitchFamily="34" charset="0"/>
              </a:rPr>
              <a:t>- Sesión 2: Lactancia materna y embarazo</a:t>
            </a:r>
          </a:p>
          <a:p>
            <a:pPr algn="just"/>
            <a:r>
              <a:rPr lang="es-PE" sz="1100" dirty="0">
                <a:latin typeface="Franklin Gothic Medium Cond" panose="020B0606030402020204" pitchFamily="34" charset="0"/>
              </a:rPr>
              <a:t>- Sesión 3: Lactancia materna y el niño o niña menor de seis meses</a:t>
            </a:r>
          </a:p>
          <a:p>
            <a:pPr algn="just"/>
            <a:r>
              <a:rPr lang="es-PE" sz="1100" dirty="0">
                <a:latin typeface="Franklin Gothic Medium Cond" panose="020B0606030402020204" pitchFamily="34" charset="0"/>
              </a:rPr>
              <a:t>- Sesión 4: Lactancia materna y el niño o niña de seis (6) a veinticuatro (24) meses. </a:t>
            </a:r>
          </a:p>
          <a:p>
            <a:pPr algn="just"/>
            <a:r>
              <a:rPr lang="es-PE" sz="1100" dirty="0">
                <a:latin typeface="Franklin Gothic Medium Cond" panose="020B0606030402020204" pitchFamily="34" charset="0"/>
              </a:rPr>
              <a:t>Alimentación, nutrición y cuidado infantil: </a:t>
            </a:r>
          </a:p>
          <a:p>
            <a:pPr algn="just"/>
            <a:r>
              <a:rPr lang="es-PE" sz="1100" dirty="0">
                <a:latin typeface="Franklin Gothic Medium Cond" panose="020B0606030402020204" pitchFamily="34" charset="0"/>
              </a:rPr>
              <a:t>- Sesión 1: Alimentación complementaria</a:t>
            </a:r>
          </a:p>
          <a:p>
            <a:pPr algn="just"/>
            <a:r>
              <a:rPr lang="es-PE" sz="1100" dirty="0">
                <a:latin typeface="Franklin Gothic Medium Cond" panose="020B0606030402020204" pitchFamily="34" charset="0"/>
              </a:rPr>
              <a:t>- Sesión 2: Anemia y suplementación con hierro</a:t>
            </a:r>
          </a:p>
          <a:p>
            <a:pPr algn="just"/>
            <a:r>
              <a:rPr lang="es-PE" sz="1100" dirty="0">
                <a:latin typeface="Franklin Gothic Medium Cond" panose="020B0606030402020204" pitchFamily="34" charset="0"/>
              </a:rPr>
              <a:t>- Sesión 3: Desnutrición crónica, cuidado infantil, entre otros temas de prioridad.</a:t>
            </a:r>
          </a:p>
          <a:p>
            <a:pPr algn="just"/>
            <a:r>
              <a:rPr lang="es-PE" sz="1100" dirty="0">
                <a:latin typeface="Franklin Gothic Medium Cond" panose="020B0606030402020204" pitchFamily="34" charset="0"/>
              </a:rPr>
              <a:t> En el Lab 2 casillero 2, registre “LME” o “ALI”, para indicar temática.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CUANDO INICIE LA SESIÓN: </a:t>
            </a:r>
            <a:endParaRPr lang="es-PE" sz="1100" dirty="0">
              <a:latin typeface="Franklin Gothic Medium Cond" panose="020B0606030402020204" pitchFamily="34" charset="0"/>
            </a:endParaRPr>
          </a:p>
        </p:txBody>
      </p:sp>
      <p:pic>
        <p:nvPicPr>
          <p:cNvPr id="11" name="Imagen 10"/>
          <p:cNvPicPr>
            <a:picLocks noChangeAspect="1"/>
          </p:cNvPicPr>
          <p:nvPr/>
        </p:nvPicPr>
        <p:blipFill>
          <a:blip r:embed="rId2"/>
          <a:stretch>
            <a:fillRect/>
          </a:stretch>
        </p:blipFill>
        <p:spPr>
          <a:xfrm>
            <a:off x="371239" y="3595646"/>
            <a:ext cx="8394829" cy="996903"/>
          </a:xfrm>
          <a:prstGeom prst="rect">
            <a:avLst/>
          </a:prstGeom>
        </p:spPr>
      </p:pic>
      <p:sp>
        <p:nvSpPr>
          <p:cNvPr id="12" name="Rectángulo 11"/>
          <p:cNvSpPr/>
          <p:nvPr/>
        </p:nvSpPr>
        <p:spPr>
          <a:xfrm>
            <a:off x="334510" y="4585498"/>
            <a:ext cx="8431558" cy="938719"/>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TEMAS A DESARROLLAR, SEGÚN GRUPO DE EDAD: </a:t>
            </a:r>
          </a:p>
          <a:p>
            <a:pPr lvl="0"/>
            <a:r>
              <a:rPr lang="es-PE" sz="1100" dirty="0">
                <a:solidFill>
                  <a:srgbClr val="000000"/>
                </a:solidFill>
                <a:latin typeface="Franklin Gothic Medium Cond" panose="020B0606030402020204" pitchFamily="34" charset="0"/>
              </a:rPr>
              <a:t> </a:t>
            </a:r>
            <a:r>
              <a:rPr lang="es-PE" sz="1100" dirty="0">
                <a:solidFill>
                  <a:srgbClr val="2D55D7"/>
                </a:solidFill>
                <a:latin typeface="Franklin Gothic Medium Cond" panose="020B0606030402020204" pitchFamily="34" charset="0"/>
              </a:rPr>
              <a:t> LACTANCIA MATERNA</a:t>
            </a:r>
            <a:r>
              <a:rPr lang="es-PE" sz="1100" dirty="0">
                <a:solidFill>
                  <a:srgbClr val="000000"/>
                </a:solidFill>
                <a:latin typeface="Franklin Gothic Medium Cond" panose="020B0606030402020204" pitchFamily="34" charset="0"/>
              </a:rPr>
              <a:t>, incluye: </a:t>
            </a:r>
          </a:p>
          <a:p>
            <a:pPr lvl="0"/>
            <a:r>
              <a:rPr lang="es-PE" sz="1100" dirty="0">
                <a:solidFill>
                  <a:srgbClr val="000000"/>
                </a:solidFill>
                <a:latin typeface="Franklin Gothic Medium Cond" panose="020B0606030402020204" pitchFamily="34" charset="0"/>
              </a:rPr>
              <a:t>Familias con recién nacidos y niños (as) menores de 6 meses.</a:t>
            </a:r>
          </a:p>
          <a:p>
            <a:pPr lvl="0"/>
            <a:r>
              <a:rPr lang="es-PE" sz="1100" dirty="0">
                <a:solidFill>
                  <a:srgbClr val="000000"/>
                </a:solidFill>
                <a:latin typeface="Franklin Gothic Medium Cond" panose="020B0606030402020204" pitchFamily="34" charset="0"/>
              </a:rPr>
              <a:t>Familias con niños (as) entre los 6 y 23 meses.</a:t>
            </a:r>
          </a:p>
          <a:p>
            <a:pPr lvl="0"/>
            <a:r>
              <a:rPr lang="es-PE" sz="1100" dirty="0">
                <a:solidFill>
                  <a:srgbClr val="000000"/>
                </a:solidFill>
                <a:latin typeface="Franklin Gothic Medium Cond" panose="020B0606030402020204" pitchFamily="34" charset="0"/>
              </a:rPr>
              <a:t>Gestantes (I, II o III trimestre).</a:t>
            </a:r>
          </a:p>
        </p:txBody>
      </p:sp>
      <p:sp>
        <p:nvSpPr>
          <p:cNvPr id="3" name="Rectángulo 2">
            <a:extLst>
              <a:ext uri="{FF2B5EF4-FFF2-40B4-BE49-F238E27FC236}">
                <a16:creationId xmlns:a16="http://schemas.microsoft.com/office/drawing/2014/main" id="{411BF263-4231-4F69-A527-59689BCE97BB}"/>
              </a:ext>
            </a:extLst>
          </p:cNvPr>
          <p:cNvSpPr/>
          <p:nvPr/>
        </p:nvSpPr>
        <p:spPr>
          <a:xfrm>
            <a:off x="325579" y="5465114"/>
            <a:ext cx="8431558" cy="600164"/>
          </a:xfrm>
          <a:prstGeom prst="rect">
            <a:avLst/>
          </a:prstGeom>
        </p:spPr>
        <p:txBody>
          <a:bodyPr wrap="square">
            <a:spAutoFit/>
          </a:bodyPr>
          <a:lstStyle/>
          <a:p>
            <a:pPr lvl="0"/>
            <a:r>
              <a:rPr lang="es-PE" sz="1100" dirty="0">
                <a:solidFill>
                  <a:srgbClr val="2D55D7"/>
                </a:solidFill>
                <a:latin typeface="Franklin Gothic Medium Cond" panose="020B0606030402020204" pitchFamily="34" charset="0"/>
              </a:rPr>
              <a:t> ALIMENTACION, NUTRICIÓN Y CUIDADO INFANTIL, incluye:</a:t>
            </a:r>
            <a:r>
              <a:rPr lang="es-PE" sz="1100" dirty="0">
                <a:solidFill>
                  <a:srgbClr val="000000"/>
                </a:solidFill>
                <a:latin typeface="Franklin Gothic Medium Cond" panose="020B0606030402020204" pitchFamily="34" charset="0"/>
              </a:rPr>
              <a:t> </a:t>
            </a:r>
          </a:p>
          <a:p>
            <a:pPr lvl="0"/>
            <a:r>
              <a:rPr lang="es-PE" sz="1100" dirty="0">
                <a:solidFill>
                  <a:srgbClr val="000000"/>
                </a:solidFill>
                <a:latin typeface="Franklin Gothic Medium Cond" panose="020B0606030402020204" pitchFamily="34" charset="0"/>
              </a:rPr>
              <a:t>Familias con niños (as) entre los 6 y 11 meses.</a:t>
            </a:r>
          </a:p>
          <a:p>
            <a:pPr lvl="0"/>
            <a:r>
              <a:rPr lang="es-PE" sz="1100" dirty="0">
                <a:solidFill>
                  <a:srgbClr val="000000"/>
                </a:solidFill>
                <a:latin typeface="Franklin Gothic Medium Cond" panose="020B0606030402020204" pitchFamily="34" charset="0"/>
              </a:rPr>
              <a:t>Familias con niños (as) a partir de los 12 meses</a:t>
            </a:r>
            <a:endParaRPr lang="es-PE" dirty="0"/>
          </a:p>
        </p:txBody>
      </p:sp>
    </p:spTree>
    <p:extLst>
      <p:ext uri="{BB962C8B-B14F-4D97-AF65-F5344CB8AC3E}">
        <p14:creationId xmlns:p14="http://schemas.microsoft.com/office/powerpoint/2010/main" val="9689516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991359"/>
            <a:ext cx="8493369" cy="4708981"/>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s-PE" sz="6000" b="1" dirty="0">
                <a:solidFill>
                  <a:schemeClr val="bg1"/>
                </a:solidFill>
                <a:latin typeface="Franklin Gothic Medium Cond" panose="020B0606030402020204" pitchFamily="34" charset="0"/>
              </a:rPr>
              <a:t>ACTIVIDADES DE PROMOCIÓN DE LA SALUD QUE NO ESTAN EN</a:t>
            </a:r>
          </a:p>
          <a:p>
            <a:pPr algn="ctr"/>
            <a:r>
              <a:rPr lang="es-PE" sz="6000" b="1" dirty="0">
                <a:solidFill>
                  <a:schemeClr val="bg1"/>
                </a:solidFill>
                <a:latin typeface="Franklin Gothic Medium Cond" panose="020B0606030402020204" pitchFamily="34" charset="0"/>
              </a:rPr>
              <a:t>PROGRAMAS PRESUPUESTALES</a:t>
            </a:r>
          </a:p>
        </p:txBody>
      </p:sp>
    </p:spTree>
    <p:extLst>
      <p:ext uri="{BB962C8B-B14F-4D97-AF65-F5344CB8AC3E}">
        <p14:creationId xmlns:p14="http://schemas.microsoft.com/office/powerpoint/2010/main" val="14715096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sz="half" idx="2"/>
          </p:nvPr>
        </p:nvSpPr>
        <p:spPr>
          <a:xfrm>
            <a:off x="4648200" y="740148"/>
            <a:ext cx="4038600" cy="5595378"/>
          </a:xfrm>
        </p:spPr>
        <p:txBody>
          <a:bodyPr/>
          <a:lstStyle/>
          <a:p>
            <a:pPr marL="0" indent="0">
              <a:buNone/>
            </a:pPr>
            <a:r>
              <a:rPr lang="es-PE" sz="1200" dirty="0">
                <a:solidFill>
                  <a:srgbClr val="C00000"/>
                </a:solidFill>
                <a:latin typeface="Franklin Gothic Medium Cond" panose="020B0606030402020204" pitchFamily="34" charset="0"/>
              </a:rPr>
              <a:t>CÓDIGO  DIAGNÓSTICO / ACTIVIDAD </a:t>
            </a:r>
          </a:p>
          <a:p>
            <a:pPr marL="0" indent="0">
              <a:buNone/>
            </a:pPr>
            <a:r>
              <a:rPr lang="es-PE" sz="1200" dirty="0">
                <a:solidFill>
                  <a:srgbClr val="C00000"/>
                </a:solidFill>
                <a:latin typeface="Franklin Gothic Medium Cond" panose="020B0606030402020204" pitchFamily="34" charset="0"/>
              </a:rPr>
              <a:t>APP</a:t>
            </a:r>
            <a:r>
              <a:rPr lang="es-PE" sz="1200" dirty="0">
                <a:latin typeface="Franklin Gothic Medium Cond" panose="020B0606030402020204" pitchFamily="34" charset="0"/>
              </a:rPr>
              <a:t> </a:t>
            </a:r>
          </a:p>
          <a:p>
            <a:pPr marL="0" indent="0">
              <a:buNone/>
              <a:tabLst>
                <a:tab pos="712788" algn="l"/>
              </a:tabLst>
            </a:pPr>
            <a:r>
              <a:rPr lang="es-PE" sz="1200" dirty="0">
                <a:latin typeface="Franklin Gothic Medium Cond" panose="020B0606030402020204" pitchFamily="34" charset="0"/>
              </a:rPr>
              <a:t>APP136 	Actividades Familia y Vivienda </a:t>
            </a:r>
          </a:p>
          <a:p>
            <a:pPr marL="0" indent="0">
              <a:buNone/>
              <a:tabLst>
                <a:tab pos="712788" algn="l"/>
              </a:tabLst>
            </a:pPr>
            <a:r>
              <a:rPr lang="es-PE" sz="1200" dirty="0">
                <a:latin typeface="Franklin Gothic Medium Cond" panose="020B0606030402020204" pitchFamily="34" charset="0"/>
              </a:rPr>
              <a:t>APP143 	Actividades del Adulto Mayor </a:t>
            </a:r>
          </a:p>
          <a:p>
            <a:pPr marL="0" indent="0">
              <a:buNone/>
              <a:tabLst>
                <a:tab pos="712788" algn="l"/>
              </a:tabLst>
            </a:pPr>
            <a:r>
              <a:rPr lang="es-PE" sz="1200" dirty="0">
                <a:latin typeface="Franklin Gothic Medium Cond" panose="020B0606030402020204" pitchFamily="34" charset="0"/>
              </a:rPr>
              <a:t>APP93 	Actividad con Institución Educativa </a:t>
            </a:r>
          </a:p>
          <a:p>
            <a:pPr marL="0" indent="0">
              <a:buNone/>
              <a:tabLst>
                <a:tab pos="712788" algn="l"/>
              </a:tabLst>
            </a:pPr>
            <a:r>
              <a:rPr lang="es-PE" sz="1200" dirty="0">
                <a:latin typeface="Franklin Gothic Medium Cond" panose="020B0606030402020204" pitchFamily="34" charset="0"/>
              </a:rPr>
              <a:t>APP107 	Actividad en Centro de Expendio de Alimentos </a:t>
            </a:r>
          </a:p>
          <a:p>
            <a:pPr marL="0" indent="0">
              <a:buNone/>
              <a:tabLst>
                <a:tab pos="712788" algn="l"/>
              </a:tabLst>
            </a:pPr>
            <a:r>
              <a:rPr lang="es-PE" sz="1200" dirty="0">
                <a:latin typeface="Franklin Gothic Medium Cond" panose="020B0606030402020204" pitchFamily="34" charset="0"/>
              </a:rPr>
              <a:t>APP144 	Actividades con Docentes </a:t>
            </a:r>
          </a:p>
          <a:p>
            <a:pPr marL="0" indent="0">
              <a:buNone/>
              <a:tabLst>
                <a:tab pos="712788" algn="l"/>
              </a:tabLst>
            </a:pPr>
            <a:r>
              <a:rPr lang="es-PE" sz="1200" dirty="0">
                <a:latin typeface="Franklin Gothic Medium Cond" panose="020B0606030402020204" pitchFamily="34" charset="0"/>
              </a:rPr>
              <a:t>APP146  	Actividades con Padres de Familia </a:t>
            </a:r>
          </a:p>
          <a:p>
            <a:pPr marL="0" indent="0">
              <a:buNone/>
              <a:tabLst>
                <a:tab pos="712788" algn="l"/>
              </a:tabLst>
            </a:pPr>
            <a:r>
              <a:rPr lang="es-PE" sz="1200" dirty="0">
                <a:latin typeface="Franklin Gothic Medium Cond" panose="020B0606030402020204" pitchFamily="34" charset="0"/>
              </a:rPr>
              <a:t>APP149 	Actividades con Manipuladores de Alimentos </a:t>
            </a:r>
          </a:p>
          <a:p>
            <a:pPr marL="0" indent="0">
              <a:buNone/>
              <a:tabLst>
                <a:tab pos="712788" algn="l"/>
              </a:tabLst>
            </a:pPr>
            <a:r>
              <a:rPr lang="es-PE" sz="1200" dirty="0">
                <a:latin typeface="Franklin Gothic Medium Cond" panose="020B0606030402020204" pitchFamily="34" charset="0"/>
              </a:rPr>
              <a:t>APP166	 Actividades con Líderes Escolares </a:t>
            </a:r>
          </a:p>
          <a:p>
            <a:pPr marL="0" indent="0">
              <a:buNone/>
              <a:tabLst>
                <a:tab pos="712788" algn="l"/>
              </a:tabLst>
            </a:pPr>
            <a:r>
              <a:rPr lang="es-PE" sz="1200" dirty="0">
                <a:latin typeface="Franklin Gothic Medium Cond" panose="020B0606030402020204" pitchFamily="34" charset="0"/>
              </a:rPr>
              <a:t>APP163 	Actividades con Universidades </a:t>
            </a:r>
          </a:p>
          <a:p>
            <a:pPr marL="0" indent="0">
              <a:buNone/>
              <a:tabLst>
                <a:tab pos="712788" algn="l"/>
              </a:tabLst>
            </a:pPr>
            <a:r>
              <a:rPr lang="es-PE" sz="1200" dirty="0">
                <a:latin typeface="Franklin Gothic Medium Cond" panose="020B0606030402020204" pitchFamily="34" charset="0"/>
              </a:rPr>
              <a:t>APP108 	Actividad en Comunidad </a:t>
            </a:r>
          </a:p>
          <a:p>
            <a:pPr marL="0" indent="0">
              <a:buNone/>
              <a:tabLst>
                <a:tab pos="712788" algn="l"/>
              </a:tabLst>
            </a:pPr>
            <a:r>
              <a:rPr lang="es-PE" sz="1200" dirty="0">
                <a:latin typeface="Franklin Gothic Medium Cond" panose="020B0606030402020204" pitchFamily="34" charset="0"/>
              </a:rPr>
              <a:t>APP91  	Actividad con Junta Vecinal </a:t>
            </a:r>
          </a:p>
          <a:p>
            <a:pPr marL="0" indent="0">
              <a:buNone/>
              <a:tabLst>
                <a:tab pos="712788" algn="l"/>
              </a:tabLst>
            </a:pPr>
            <a:r>
              <a:rPr lang="es-PE" sz="1200" dirty="0">
                <a:latin typeface="Franklin Gothic Medium Cond" panose="020B0606030402020204" pitchFamily="34" charset="0"/>
              </a:rPr>
              <a:t>APP168 	Actividad con Centros Laborales </a:t>
            </a:r>
          </a:p>
          <a:p>
            <a:pPr marL="0" indent="0">
              <a:buNone/>
              <a:tabLst>
                <a:tab pos="712788" algn="l"/>
              </a:tabLst>
            </a:pPr>
            <a:r>
              <a:rPr lang="es-PE" sz="1200" dirty="0">
                <a:latin typeface="Franklin Gothic Medium Cond" panose="020B0606030402020204" pitchFamily="34" charset="0"/>
              </a:rPr>
              <a:t>APP101 	Actividad con Municipio </a:t>
            </a:r>
          </a:p>
          <a:p>
            <a:pPr marL="0" indent="0">
              <a:buNone/>
              <a:tabLst>
                <a:tab pos="712788" algn="l"/>
              </a:tabLst>
            </a:pPr>
            <a:r>
              <a:rPr lang="es-PE" sz="1200" dirty="0">
                <a:latin typeface="Franklin Gothic Medium Cond" panose="020B0606030402020204" pitchFamily="34" charset="0"/>
              </a:rPr>
              <a:t>APP100 	Actividad con Personal de Salud </a:t>
            </a:r>
          </a:p>
          <a:p>
            <a:pPr marL="0" indent="0">
              <a:buNone/>
              <a:tabLst>
                <a:tab pos="712788" algn="l"/>
              </a:tabLst>
            </a:pPr>
            <a:r>
              <a:rPr lang="es-PE" sz="1200" dirty="0">
                <a:solidFill>
                  <a:srgbClr val="C00000"/>
                </a:solidFill>
                <a:latin typeface="Franklin Gothic Medium Cond" panose="020B0606030402020204" pitchFamily="34" charset="0"/>
              </a:rPr>
              <a:t>GESTIÓN</a:t>
            </a:r>
            <a:r>
              <a:rPr lang="es-PE" sz="1200" dirty="0">
                <a:latin typeface="Franklin Gothic Medium Cond" panose="020B0606030402020204" pitchFamily="34" charset="0"/>
              </a:rPr>
              <a:t> </a:t>
            </a:r>
          </a:p>
          <a:p>
            <a:pPr marL="0" indent="0">
              <a:buNone/>
              <a:tabLst>
                <a:tab pos="712788" algn="l"/>
              </a:tabLst>
            </a:pPr>
            <a:r>
              <a:rPr lang="es-PE" sz="1200" dirty="0">
                <a:latin typeface="Franklin Gothic Medium Cond" panose="020B0606030402020204" pitchFamily="34" charset="0"/>
              </a:rPr>
              <a:t>C7003 	Reunión de evaluación</a:t>
            </a:r>
          </a:p>
          <a:p>
            <a:pPr marL="0" indent="0">
              <a:buNone/>
              <a:tabLst>
                <a:tab pos="712788" algn="l"/>
              </a:tabLst>
            </a:pPr>
            <a:r>
              <a:rPr lang="es-PE" sz="1200" dirty="0">
                <a:latin typeface="Franklin Gothic Medium Cond" panose="020B0606030402020204" pitchFamily="34" charset="0"/>
              </a:rPr>
              <a:t>C0002	Reunión en Instituciones Educativas </a:t>
            </a:r>
          </a:p>
          <a:p>
            <a:pPr marL="0" indent="0">
              <a:buNone/>
              <a:tabLst>
                <a:tab pos="712788" algn="l"/>
              </a:tabLst>
            </a:pPr>
            <a:r>
              <a:rPr lang="es-PE" sz="1200" dirty="0">
                <a:latin typeface="Franklin Gothic Medium Cond" panose="020B0606030402020204" pitchFamily="34" charset="0"/>
              </a:rPr>
              <a:t>C0003	Reunión en Comunidad </a:t>
            </a:r>
          </a:p>
          <a:p>
            <a:pPr marL="0" indent="0">
              <a:buNone/>
              <a:tabLst>
                <a:tab pos="712788" algn="l"/>
              </a:tabLst>
            </a:pPr>
            <a:r>
              <a:rPr lang="es-PE" sz="1200" dirty="0">
                <a:latin typeface="Franklin Gothic Medium Cond" panose="020B0606030402020204" pitchFamily="34" charset="0"/>
              </a:rPr>
              <a:t>C7001	Reunión de Monitoreo </a:t>
            </a:r>
          </a:p>
          <a:p>
            <a:pPr marL="0" indent="0">
              <a:buNone/>
              <a:tabLst>
                <a:tab pos="712788" algn="l"/>
              </a:tabLst>
            </a:pPr>
            <a:r>
              <a:rPr lang="es-PE" sz="1200" dirty="0">
                <a:latin typeface="Franklin Gothic Medium Cond" panose="020B0606030402020204" pitchFamily="34" charset="0"/>
              </a:rPr>
              <a:t>C6091 	Ejecución de campaña de recojo y eliminación de 	criaderos</a:t>
            </a:r>
          </a:p>
          <a:p>
            <a:pPr marL="0" indent="0">
              <a:buNone/>
              <a:tabLst>
                <a:tab pos="712788" algn="l"/>
              </a:tabLst>
            </a:pPr>
            <a:r>
              <a:rPr lang="es-PE" sz="1200" dirty="0">
                <a:latin typeface="Franklin Gothic Medium Cond" panose="020B0606030402020204" pitchFamily="34" charset="0"/>
              </a:rPr>
              <a:t>C7004	Asistencia Técnica </a:t>
            </a:r>
          </a:p>
          <a:p>
            <a:pPr marL="0" indent="0">
              <a:buNone/>
              <a:tabLst>
                <a:tab pos="712788" algn="l"/>
              </a:tabLst>
            </a:pPr>
            <a:r>
              <a:rPr lang="es-PE" sz="1200" dirty="0">
                <a:latin typeface="Franklin Gothic Medium Cond" panose="020B0606030402020204" pitchFamily="34" charset="0"/>
              </a:rPr>
              <a:t>C0001	Reunión en Municipio </a:t>
            </a:r>
          </a:p>
        </p:txBody>
      </p:sp>
      <p:sp>
        <p:nvSpPr>
          <p:cNvPr id="10" name="Marcador de contenido 9"/>
          <p:cNvSpPr>
            <a:spLocks noGrp="1"/>
          </p:cNvSpPr>
          <p:nvPr>
            <p:ph sz="half" idx="1"/>
          </p:nvPr>
        </p:nvSpPr>
        <p:spPr>
          <a:xfrm>
            <a:off x="457200" y="740148"/>
            <a:ext cx="4038600" cy="5595378"/>
          </a:xfrm>
          <a:prstGeom prst="rect">
            <a:avLst/>
          </a:prstGeom>
        </p:spPr>
        <p:txBody>
          <a:bodyPr>
            <a:spAutoFit/>
          </a:bodyPr>
          <a:lstStyle/>
          <a:p>
            <a:pPr marL="0" indent="0">
              <a:buNone/>
              <a:tabLst>
                <a:tab pos="538163" algn="l"/>
              </a:tabLst>
            </a:pPr>
            <a:r>
              <a:rPr lang="es-PE" sz="1200" dirty="0">
                <a:solidFill>
                  <a:srgbClr val="C00000"/>
                </a:solidFill>
                <a:latin typeface="Franklin Gothic Medium Cond" panose="020B0606030402020204" pitchFamily="34" charset="0"/>
              </a:rPr>
              <a:t>CÓDIGO    DIAGNÓSTICO / ACTIVIDAD </a:t>
            </a:r>
          </a:p>
          <a:p>
            <a:pPr marL="0" indent="0">
              <a:buNone/>
              <a:tabLst>
                <a:tab pos="538163" algn="l"/>
              </a:tabLst>
            </a:pPr>
            <a:r>
              <a:rPr lang="es-PE" sz="1200" dirty="0">
                <a:solidFill>
                  <a:srgbClr val="000000"/>
                </a:solidFill>
                <a:latin typeface="Franklin Gothic Medium Cond" panose="020B0606030402020204" pitchFamily="34" charset="0"/>
              </a:rPr>
              <a:t>U0012 	Actividades de Articulado Nutricional </a:t>
            </a:r>
          </a:p>
          <a:p>
            <a:pPr marL="0" indent="0">
              <a:buNone/>
              <a:tabLst>
                <a:tab pos="538163" algn="l"/>
              </a:tabLst>
            </a:pPr>
            <a:r>
              <a:rPr lang="es-PE" sz="1200" dirty="0">
                <a:solidFill>
                  <a:srgbClr val="000000"/>
                </a:solidFill>
                <a:latin typeface="Franklin Gothic Medium Cond" panose="020B0606030402020204" pitchFamily="34" charset="0"/>
              </a:rPr>
              <a:t>U0010 	Actividades de Metales Pesados </a:t>
            </a:r>
          </a:p>
          <a:p>
            <a:pPr marL="0" indent="0">
              <a:buNone/>
              <a:tabLst>
                <a:tab pos="538163" algn="l"/>
              </a:tabLst>
            </a:pPr>
            <a:r>
              <a:rPr lang="es-PE" sz="1200" dirty="0">
                <a:solidFill>
                  <a:srgbClr val="000000"/>
                </a:solidFill>
                <a:latin typeface="Franklin Gothic Medium Cond" panose="020B0606030402020204" pitchFamily="34" charset="0"/>
              </a:rPr>
              <a:t>U0098 	Actividades de Salud Ocular </a:t>
            </a:r>
          </a:p>
          <a:p>
            <a:pPr marL="0" indent="0">
              <a:buNone/>
              <a:tabLst>
                <a:tab pos="538163" algn="l"/>
              </a:tabLst>
            </a:pPr>
            <a:r>
              <a:rPr lang="es-PE" sz="1200" dirty="0">
                <a:solidFill>
                  <a:srgbClr val="000000"/>
                </a:solidFill>
                <a:latin typeface="Franklin Gothic Medium Cond" panose="020B0606030402020204" pitchFamily="34" charset="0"/>
              </a:rPr>
              <a:t>U0042 	Actividades en Adulto Mayor </a:t>
            </a:r>
          </a:p>
          <a:p>
            <a:pPr marL="0" indent="0">
              <a:buNone/>
              <a:tabLst>
                <a:tab pos="538163" algn="l"/>
              </a:tabLst>
            </a:pPr>
            <a:r>
              <a:rPr lang="es-PE" sz="1200" dirty="0">
                <a:solidFill>
                  <a:srgbClr val="000000"/>
                </a:solidFill>
                <a:latin typeface="Franklin Gothic Medium Cond" panose="020B0606030402020204" pitchFamily="34" charset="0"/>
              </a:rPr>
              <a:t>U0089 	Actividades de Dengue </a:t>
            </a:r>
          </a:p>
          <a:p>
            <a:pPr marL="0" indent="0">
              <a:buNone/>
              <a:tabLst>
                <a:tab pos="538163" algn="l"/>
              </a:tabLst>
            </a:pPr>
            <a:r>
              <a:rPr lang="es-PE" sz="1200" dirty="0">
                <a:solidFill>
                  <a:srgbClr val="000000"/>
                </a:solidFill>
                <a:latin typeface="Franklin Gothic Medium Cond" panose="020B0606030402020204" pitchFamily="34" charset="0"/>
              </a:rPr>
              <a:t>U0075 	Actividades de Chikungunya </a:t>
            </a:r>
          </a:p>
          <a:p>
            <a:pPr marL="0" indent="0">
              <a:buNone/>
              <a:tabLst>
                <a:tab pos="538163" algn="l"/>
              </a:tabLst>
            </a:pPr>
            <a:r>
              <a:rPr lang="es-PE" sz="1200" dirty="0">
                <a:solidFill>
                  <a:srgbClr val="000000"/>
                </a:solidFill>
                <a:latin typeface="Franklin Gothic Medium Cond" panose="020B0606030402020204" pitchFamily="34" charset="0"/>
              </a:rPr>
              <a:t>U0076 	Actividades de Zika </a:t>
            </a:r>
          </a:p>
          <a:p>
            <a:pPr marL="0" indent="0">
              <a:buNone/>
              <a:tabLst>
                <a:tab pos="538163" algn="l"/>
              </a:tabLst>
            </a:pPr>
            <a:r>
              <a:rPr lang="es-PE" sz="1200" dirty="0">
                <a:solidFill>
                  <a:srgbClr val="000000"/>
                </a:solidFill>
                <a:latin typeface="Franklin Gothic Medium Cond" panose="020B0606030402020204" pitchFamily="34" charset="0"/>
              </a:rPr>
              <a:t>U0103 	Actividades de Prevención y Control de</a:t>
            </a:r>
          </a:p>
          <a:p>
            <a:pPr marL="0" indent="0">
              <a:buNone/>
              <a:tabLst>
                <a:tab pos="538163" algn="l"/>
              </a:tabLst>
            </a:pPr>
            <a:r>
              <a:rPr lang="es-PE" sz="1200" dirty="0">
                <a:solidFill>
                  <a:srgbClr val="C00000"/>
                </a:solidFill>
                <a:latin typeface="Franklin Gothic Medium Cond" panose="020B0606030402020204" pitchFamily="34" charset="0"/>
              </a:rPr>
              <a:t>ACCIDENTES DE TRÁNSITO</a:t>
            </a:r>
          </a:p>
          <a:p>
            <a:pPr marL="0" indent="0">
              <a:buNone/>
              <a:tabLst>
                <a:tab pos="538163" algn="l"/>
              </a:tabLst>
            </a:pPr>
            <a:r>
              <a:rPr lang="es-PE" sz="1200" dirty="0">
                <a:solidFill>
                  <a:srgbClr val="000000"/>
                </a:solidFill>
                <a:latin typeface="Franklin Gothic Medium Cond" panose="020B0606030402020204" pitchFamily="34" charset="0"/>
              </a:rPr>
              <a:t>U0102 	Actividades de Emergencias y</a:t>
            </a:r>
          </a:p>
          <a:p>
            <a:pPr marL="0" indent="0">
              <a:buNone/>
              <a:tabLst>
                <a:tab pos="538163" algn="l"/>
              </a:tabLst>
            </a:pPr>
            <a:r>
              <a:rPr lang="es-PE" sz="1200" dirty="0">
                <a:solidFill>
                  <a:srgbClr val="C00000"/>
                </a:solidFill>
                <a:latin typeface="Franklin Gothic Medium Cond" panose="020B0606030402020204" pitchFamily="34" charset="0"/>
              </a:rPr>
              <a:t>DESASTRES</a:t>
            </a:r>
          </a:p>
          <a:p>
            <a:pPr marL="0" indent="0">
              <a:buNone/>
              <a:tabLst>
                <a:tab pos="538163" algn="l"/>
              </a:tabLst>
            </a:pPr>
            <a:r>
              <a:rPr lang="es-PE" sz="1200" dirty="0">
                <a:solidFill>
                  <a:srgbClr val="000000"/>
                </a:solidFill>
                <a:latin typeface="Franklin Gothic Medium Cond" panose="020B0606030402020204" pitchFamily="34" charset="0"/>
              </a:rPr>
              <a:t>U0101 	Actividades de Promoción de la Salud </a:t>
            </a:r>
          </a:p>
          <a:p>
            <a:pPr marL="0" indent="0">
              <a:buNone/>
              <a:tabLst>
                <a:tab pos="538163" algn="l"/>
              </a:tabLst>
            </a:pPr>
            <a:r>
              <a:rPr lang="es-PE" sz="1200" dirty="0">
                <a:solidFill>
                  <a:srgbClr val="000000"/>
                </a:solidFill>
                <a:latin typeface="Franklin Gothic Medium Cond" panose="020B0606030402020204" pitchFamily="34" charset="0"/>
              </a:rPr>
              <a:t>U0031 	Actividades de Materno Neonatal </a:t>
            </a:r>
          </a:p>
          <a:p>
            <a:pPr marL="0" indent="0">
              <a:buNone/>
              <a:tabLst>
                <a:tab pos="538163" algn="l"/>
              </a:tabLst>
            </a:pPr>
            <a:r>
              <a:rPr lang="es-PE" sz="1200" dirty="0">
                <a:solidFill>
                  <a:srgbClr val="000000"/>
                </a:solidFill>
                <a:latin typeface="Franklin Gothic Medium Cond" panose="020B0606030402020204" pitchFamily="34" charset="0"/>
              </a:rPr>
              <a:t>U0008 	Actividades de Tuberculosis </a:t>
            </a:r>
          </a:p>
          <a:p>
            <a:pPr marL="0" indent="0">
              <a:buNone/>
              <a:tabLst>
                <a:tab pos="538163" algn="l"/>
              </a:tabLst>
            </a:pPr>
            <a:r>
              <a:rPr lang="es-PE" sz="1200" dirty="0">
                <a:solidFill>
                  <a:srgbClr val="000000"/>
                </a:solidFill>
                <a:latin typeface="Franklin Gothic Medium Cond" panose="020B0606030402020204" pitchFamily="34" charset="0"/>
              </a:rPr>
              <a:t>U0099 	Actividades de Daños no Transmisibles </a:t>
            </a:r>
          </a:p>
          <a:p>
            <a:pPr marL="0" indent="0">
              <a:buNone/>
              <a:tabLst>
                <a:tab pos="538163" algn="l"/>
              </a:tabLst>
            </a:pPr>
            <a:r>
              <a:rPr lang="es-PE" sz="1200" dirty="0">
                <a:solidFill>
                  <a:srgbClr val="000000"/>
                </a:solidFill>
                <a:latin typeface="Franklin Gothic Medium Cond" panose="020B0606030402020204" pitchFamily="34" charset="0"/>
              </a:rPr>
              <a:t>U0086 	Actividades de Prevención del Cáncer </a:t>
            </a:r>
          </a:p>
          <a:p>
            <a:pPr marL="0" indent="0">
              <a:buNone/>
              <a:tabLst>
                <a:tab pos="538163" algn="l"/>
              </a:tabLst>
            </a:pPr>
            <a:r>
              <a:rPr lang="es-PE" sz="1200" dirty="0">
                <a:solidFill>
                  <a:srgbClr val="C00000"/>
                </a:solidFill>
                <a:latin typeface="Franklin Gothic Medium Cond" panose="020B0606030402020204" pitchFamily="34" charset="0"/>
              </a:rPr>
              <a:t>SESIONES</a:t>
            </a:r>
            <a:r>
              <a:rPr lang="es-PE" sz="1200" dirty="0">
                <a:solidFill>
                  <a:srgbClr val="000000"/>
                </a:solidFill>
                <a:latin typeface="Franklin Gothic Medium Cond" panose="020B0606030402020204" pitchFamily="34" charset="0"/>
              </a:rPr>
              <a:t> </a:t>
            </a:r>
          </a:p>
          <a:p>
            <a:pPr marL="0" indent="0">
              <a:buNone/>
              <a:tabLst>
                <a:tab pos="538163" algn="l"/>
              </a:tabLst>
            </a:pPr>
            <a:r>
              <a:rPr lang="es-PE" sz="1200" dirty="0">
                <a:solidFill>
                  <a:srgbClr val="000000"/>
                </a:solidFill>
                <a:latin typeface="Franklin Gothic Medium Cond" panose="020B0606030402020204" pitchFamily="34" charset="0"/>
              </a:rPr>
              <a:t>C0009 	Sesión Educativa </a:t>
            </a:r>
          </a:p>
          <a:p>
            <a:pPr marL="0" indent="0">
              <a:buNone/>
              <a:tabLst>
                <a:tab pos="538163" algn="l"/>
              </a:tabLst>
            </a:pPr>
            <a:r>
              <a:rPr lang="es-PE" sz="1200" dirty="0">
                <a:solidFill>
                  <a:srgbClr val="000000"/>
                </a:solidFill>
                <a:latin typeface="Franklin Gothic Medium Cond" panose="020B0606030402020204" pitchFamily="34" charset="0"/>
              </a:rPr>
              <a:t>C0010 	Sesión Demostrativa </a:t>
            </a:r>
          </a:p>
          <a:p>
            <a:pPr marL="0" indent="0">
              <a:buNone/>
              <a:tabLst>
                <a:tab pos="538163" algn="l"/>
              </a:tabLst>
            </a:pPr>
            <a:r>
              <a:rPr lang="es-PE" sz="1200" dirty="0">
                <a:solidFill>
                  <a:srgbClr val="000000"/>
                </a:solidFill>
                <a:latin typeface="Franklin Gothic Medium Cond" panose="020B0606030402020204" pitchFamily="34" charset="0"/>
              </a:rPr>
              <a:t>C2062 	Orientación Familiar </a:t>
            </a:r>
          </a:p>
          <a:p>
            <a:pPr marL="0" indent="0">
              <a:buNone/>
              <a:tabLst>
                <a:tab pos="538163" algn="l"/>
              </a:tabLst>
            </a:pPr>
            <a:r>
              <a:rPr lang="es-PE" sz="1200" dirty="0">
                <a:solidFill>
                  <a:srgbClr val="C00000"/>
                </a:solidFill>
                <a:latin typeface="Franklin Gothic Medium Cond" panose="020B0606030402020204" pitchFamily="34" charset="0"/>
              </a:rPr>
              <a:t>CONSEJERIA</a:t>
            </a:r>
            <a:r>
              <a:rPr lang="es-PE" sz="1200" dirty="0">
                <a:solidFill>
                  <a:srgbClr val="000000"/>
                </a:solidFill>
                <a:latin typeface="Franklin Gothic Medium Cond" panose="020B0606030402020204" pitchFamily="34" charset="0"/>
              </a:rPr>
              <a:t> </a:t>
            </a:r>
          </a:p>
          <a:p>
            <a:pPr marL="0" indent="0">
              <a:buNone/>
              <a:tabLst>
                <a:tab pos="538163" algn="l"/>
              </a:tabLst>
            </a:pPr>
            <a:r>
              <a:rPr lang="es-PE" sz="1200" dirty="0">
                <a:solidFill>
                  <a:srgbClr val="000000"/>
                </a:solidFill>
                <a:latin typeface="Franklin Gothic Medium Cond" panose="020B0606030402020204" pitchFamily="34" charset="0"/>
              </a:rPr>
              <a:t>99401 	Consejería Integral </a:t>
            </a:r>
          </a:p>
          <a:p>
            <a:pPr marL="0" indent="0">
              <a:buNone/>
              <a:tabLst>
                <a:tab pos="538163" algn="l"/>
              </a:tabLst>
            </a:pPr>
            <a:r>
              <a:rPr lang="es-PE" sz="1200" dirty="0">
                <a:solidFill>
                  <a:srgbClr val="000000"/>
                </a:solidFill>
                <a:latin typeface="Franklin Gothic Medium Cond" panose="020B0606030402020204" pitchFamily="34" charset="0"/>
              </a:rPr>
              <a:t>C0011 	Visita Familiar Integral </a:t>
            </a:r>
          </a:p>
          <a:p>
            <a:pPr marL="0" indent="0">
              <a:buNone/>
              <a:tabLst>
                <a:tab pos="538163" algn="l"/>
              </a:tabLst>
            </a:pPr>
            <a:r>
              <a:rPr lang="es-PE" sz="1200" dirty="0">
                <a:solidFill>
                  <a:srgbClr val="000000"/>
                </a:solidFill>
                <a:latin typeface="Franklin Gothic Medium Cond" panose="020B0606030402020204" pitchFamily="34" charset="0"/>
              </a:rPr>
              <a:t>C2061 	Consejería Familiar </a:t>
            </a:r>
          </a:p>
        </p:txBody>
      </p:sp>
      <p:sp>
        <p:nvSpPr>
          <p:cNvPr id="11" name="Rectángulo 10"/>
          <p:cNvSpPr/>
          <p:nvPr/>
        </p:nvSpPr>
        <p:spPr>
          <a:xfrm>
            <a:off x="457200" y="253262"/>
            <a:ext cx="8229600" cy="307777"/>
          </a:xfrm>
          <a:prstGeom prst="rect">
            <a:avLst/>
          </a:prstGeom>
        </p:spPr>
        <p:txBody>
          <a:bodyPr wrap="square">
            <a:spAutoFit/>
          </a:bodyPr>
          <a:lstStyle/>
          <a:p>
            <a:pPr algn="ctr"/>
            <a:r>
              <a:rPr lang="es-PE" sz="1400" b="1" dirty="0">
                <a:solidFill>
                  <a:srgbClr val="C00000"/>
                </a:solidFill>
                <a:latin typeface="Arial" panose="020B0604020202020204" pitchFamily="34" charset="0"/>
              </a:rPr>
              <a:t>PRINCIPALES CÓDIGOS PARA EL REGISTRO DE ACTIVIDADES</a:t>
            </a:r>
            <a:endParaRPr lang="es-PE" sz="1400" dirty="0">
              <a:solidFill>
                <a:srgbClr val="C00000"/>
              </a:solidFill>
            </a:endParaRPr>
          </a:p>
        </p:txBody>
      </p:sp>
    </p:spTree>
    <p:extLst>
      <p:ext uri="{BB962C8B-B14F-4D97-AF65-F5344CB8AC3E}">
        <p14:creationId xmlns:p14="http://schemas.microsoft.com/office/powerpoint/2010/main" val="35171131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389966"/>
            <a:ext cx="4038600" cy="6118410"/>
          </a:xfrm>
        </p:spPr>
        <p:txBody>
          <a:bodyPr/>
          <a:lstStyle/>
          <a:p>
            <a:pPr marL="0" indent="0">
              <a:buNone/>
            </a:pPr>
            <a:r>
              <a:rPr lang="es-PE" sz="1200" dirty="0">
                <a:solidFill>
                  <a:srgbClr val="C00000"/>
                </a:solidFill>
                <a:latin typeface="Franklin Gothic Medium Cond" panose="020B0606030402020204" pitchFamily="34" charset="0"/>
              </a:rPr>
              <a:t>TALLERES </a:t>
            </a:r>
          </a:p>
          <a:p>
            <a:pPr marL="0" indent="0">
              <a:buNone/>
              <a:tabLst>
                <a:tab pos="538163" algn="l"/>
              </a:tabLst>
            </a:pPr>
            <a:r>
              <a:rPr lang="es-PE" sz="1200" dirty="0">
                <a:latin typeface="Franklin Gothic Medium Cond" panose="020B0606030402020204" pitchFamily="34" charset="0"/>
              </a:rPr>
              <a:t>C0005	Taller para Instituciones Educativas </a:t>
            </a:r>
          </a:p>
          <a:p>
            <a:pPr marL="0" indent="0">
              <a:buNone/>
              <a:tabLst>
                <a:tab pos="538163" algn="l"/>
              </a:tabLst>
            </a:pPr>
            <a:r>
              <a:rPr lang="es-PE" sz="1200" dirty="0">
                <a:latin typeface="Franklin Gothic Medium Cond" panose="020B0606030402020204" pitchFamily="34" charset="0"/>
              </a:rPr>
              <a:t>C0004	Taller para Municipios </a:t>
            </a:r>
          </a:p>
          <a:p>
            <a:pPr marL="0" indent="0">
              <a:buNone/>
              <a:tabLst>
                <a:tab pos="538163" algn="l"/>
              </a:tabLst>
            </a:pPr>
            <a:r>
              <a:rPr lang="es-PE" sz="1200" dirty="0">
                <a:latin typeface="Franklin Gothic Medium Cond" panose="020B0606030402020204" pitchFamily="34" charset="0"/>
              </a:rPr>
              <a:t>C0006	Taller para la Comunidad </a:t>
            </a:r>
          </a:p>
          <a:p>
            <a:pPr marL="0" indent="0">
              <a:buNone/>
              <a:tabLst>
                <a:tab pos="538163" algn="l"/>
              </a:tabLst>
            </a:pPr>
            <a:r>
              <a:rPr lang="es-PE" sz="1200" dirty="0">
                <a:latin typeface="Franklin Gothic Medium Cond" panose="020B0606030402020204" pitchFamily="34" charset="0"/>
              </a:rPr>
              <a:t>C3151	Sesión de entrenamiento a agentes comunitarios en salud</a:t>
            </a:r>
          </a:p>
          <a:p>
            <a:pPr marL="0" indent="0">
              <a:buNone/>
              <a:tabLst>
                <a:tab pos="538163" algn="l"/>
              </a:tabLst>
            </a:pPr>
            <a:r>
              <a:rPr lang="es-PE" sz="1200" dirty="0">
                <a:solidFill>
                  <a:srgbClr val="C00000"/>
                </a:solidFill>
                <a:latin typeface="Franklin Gothic Medium Cond" panose="020B0606030402020204" pitchFamily="34" charset="0"/>
              </a:rPr>
              <a:t>CAMPO LAB</a:t>
            </a:r>
          </a:p>
          <a:p>
            <a:pPr marL="0" indent="0">
              <a:buNone/>
              <a:tabLst>
                <a:tab pos="538163" algn="l"/>
              </a:tabLst>
            </a:pPr>
            <a:r>
              <a:rPr lang="es-PE" sz="1200" dirty="0">
                <a:latin typeface="Franklin Gothic Medium Cond" panose="020B0606030402020204" pitchFamily="34" charset="0"/>
              </a:rPr>
              <a:t>VR 	Vivienda recuperada </a:t>
            </a:r>
          </a:p>
          <a:p>
            <a:pPr marL="0" indent="0">
              <a:buNone/>
              <a:tabLst>
                <a:tab pos="538163" algn="l"/>
              </a:tabLst>
            </a:pPr>
            <a:r>
              <a:rPr lang="es-PE" sz="1200" dirty="0">
                <a:latin typeface="Franklin Gothic Medium Cond" panose="020B0606030402020204" pitchFamily="34" charset="0"/>
              </a:rPr>
              <a:t>PDS	Promotor de Salud/Agente Comunitario de Salud</a:t>
            </a:r>
          </a:p>
          <a:p>
            <a:pPr marL="0" indent="0">
              <a:buNone/>
              <a:tabLst>
                <a:tab pos="538163" algn="l"/>
              </a:tabLst>
            </a:pPr>
            <a:r>
              <a:rPr lang="es-PE" sz="1200" dirty="0">
                <a:latin typeface="Franklin Gothic Medium Cond" panose="020B0606030402020204" pitchFamily="34" charset="0"/>
              </a:rPr>
              <a:t>ST 	Trabajador de Salud </a:t>
            </a:r>
          </a:p>
          <a:p>
            <a:pPr marL="0" indent="0">
              <a:buNone/>
              <a:tabLst>
                <a:tab pos="538163" algn="l"/>
              </a:tabLst>
            </a:pPr>
            <a:r>
              <a:rPr lang="es-PE" sz="1200" dirty="0">
                <a:latin typeface="Franklin Gothic Medium Cond" panose="020B0606030402020204" pitchFamily="34" charset="0"/>
              </a:rPr>
              <a:t>CA	Cáncer / Logro en proceso </a:t>
            </a:r>
          </a:p>
          <a:p>
            <a:pPr marL="0" indent="0">
              <a:buNone/>
              <a:tabLst>
                <a:tab pos="538163" algn="l"/>
              </a:tabLst>
            </a:pPr>
            <a:r>
              <a:rPr lang="es-PE" sz="1200" dirty="0">
                <a:latin typeface="Franklin Gothic Medium Cond" panose="020B0606030402020204" pitchFamily="34" charset="0"/>
              </a:rPr>
              <a:t>IA  	Logro en inicio </a:t>
            </a:r>
          </a:p>
          <a:p>
            <a:pPr marL="0" indent="0">
              <a:buNone/>
              <a:tabLst>
                <a:tab pos="538163" algn="l"/>
              </a:tabLst>
            </a:pPr>
            <a:r>
              <a:rPr lang="es-PE" sz="1200" dirty="0">
                <a:latin typeface="Franklin Gothic Medium Cond" panose="020B0606030402020204" pitchFamily="34" charset="0"/>
              </a:rPr>
              <a:t>AF 	Actividad Física/Módulo Educativo </a:t>
            </a:r>
          </a:p>
          <a:p>
            <a:pPr marL="0" indent="0">
              <a:buNone/>
              <a:tabLst>
                <a:tab pos="538163" algn="l"/>
              </a:tabLst>
            </a:pPr>
            <a:r>
              <a:rPr lang="es-PE" sz="1200" dirty="0">
                <a:latin typeface="Franklin Gothic Medium Cond" panose="020B0606030402020204" pitchFamily="34" charset="0"/>
              </a:rPr>
              <a:t>SVI 	Seguridad Vial/Módulo Educativo </a:t>
            </a:r>
          </a:p>
          <a:p>
            <a:pPr marL="0" indent="0">
              <a:buNone/>
              <a:tabLst>
                <a:tab pos="538163" algn="l"/>
              </a:tabLst>
            </a:pPr>
            <a:r>
              <a:rPr lang="es-PE" sz="1200" dirty="0">
                <a:latin typeface="Franklin Gothic Medium Cond" panose="020B0606030402020204" pitchFamily="34" charset="0"/>
              </a:rPr>
              <a:t>CMP 	Contaminación Metales Pesados </a:t>
            </a:r>
          </a:p>
          <a:p>
            <a:pPr marL="0" indent="0">
              <a:buNone/>
              <a:tabLst>
                <a:tab pos="538163" algn="l"/>
              </a:tabLst>
            </a:pPr>
            <a:r>
              <a:rPr lang="es-PE" sz="1200" dirty="0">
                <a:latin typeface="Franklin Gothic Medium Cond" panose="020B0606030402020204" pitchFamily="34" charset="0"/>
              </a:rPr>
              <a:t>IN 	Módulo terminado en IE nivel primario </a:t>
            </a:r>
          </a:p>
          <a:p>
            <a:pPr marL="0" indent="0">
              <a:buNone/>
              <a:tabLst>
                <a:tab pos="538163" algn="l"/>
              </a:tabLst>
            </a:pPr>
            <a:r>
              <a:rPr lang="es-PE" sz="1200" dirty="0">
                <a:latin typeface="Franklin Gothic Medium Cond" panose="020B0606030402020204" pitchFamily="34" charset="0"/>
              </a:rPr>
              <a:t>TS 	Módulo terminado en IE nivel secundario </a:t>
            </a:r>
          </a:p>
          <a:p>
            <a:pPr marL="0" indent="0">
              <a:buNone/>
              <a:tabLst>
                <a:tab pos="538163" algn="l"/>
              </a:tabLst>
            </a:pPr>
            <a:r>
              <a:rPr lang="es-PE" sz="1200" dirty="0">
                <a:latin typeface="Franklin Gothic Medium Cond" panose="020B0606030402020204" pitchFamily="34" charset="0"/>
              </a:rPr>
              <a:t>TE 	Módulo terminado en IE nivel especial </a:t>
            </a:r>
          </a:p>
          <a:p>
            <a:pPr marL="0" indent="0">
              <a:buNone/>
              <a:tabLst>
                <a:tab pos="538163" algn="l"/>
              </a:tabLst>
            </a:pPr>
            <a:r>
              <a:rPr lang="es-PE" sz="1200" dirty="0">
                <a:latin typeface="Franklin Gothic Medium Cond" panose="020B0606030402020204" pitchFamily="34" charset="0"/>
              </a:rPr>
              <a:t>PP 	Planificación Participativa </a:t>
            </a:r>
          </a:p>
          <a:p>
            <a:pPr marL="0" indent="0">
              <a:buNone/>
              <a:tabLst>
                <a:tab pos="538163" algn="l"/>
              </a:tabLst>
            </a:pPr>
            <a:r>
              <a:rPr lang="es-PE" sz="1200" dirty="0">
                <a:latin typeface="Franklin Gothic Medium Cond" panose="020B0606030402020204" pitchFamily="34" charset="0"/>
              </a:rPr>
              <a:t>PSA 	Prácticas Saludables </a:t>
            </a:r>
          </a:p>
          <a:p>
            <a:pPr marL="0" indent="0">
              <a:buNone/>
              <a:tabLst>
                <a:tab pos="538163" algn="l"/>
              </a:tabLst>
            </a:pPr>
            <a:r>
              <a:rPr lang="es-PE" sz="1200" dirty="0">
                <a:latin typeface="Franklin Gothic Medium Cond" panose="020B0606030402020204" pitchFamily="34" charset="0"/>
              </a:rPr>
              <a:t>FSE 	Fase de Sensibilización </a:t>
            </a:r>
          </a:p>
          <a:p>
            <a:pPr marL="0" indent="0">
              <a:buNone/>
              <a:tabLst>
                <a:tab pos="538163" algn="l"/>
              </a:tabLst>
            </a:pPr>
            <a:r>
              <a:rPr lang="es-PE" sz="1200" dirty="0">
                <a:latin typeface="Franklin Gothic Medium Cond" panose="020B0606030402020204" pitchFamily="34" charset="0"/>
              </a:rPr>
              <a:t>CSV 	Convivencia Saludable </a:t>
            </a:r>
          </a:p>
          <a:p>
            <a:pPr marL="0" indent="0">
              <a:buNone/>
              <a:tabLst>
                <a:tab pos="538163" algn="l"/>
              </a:tabLst>
            </a:pPr>
            <a:r>
              <a:rPr lang="es-PE" sz="1200" dirty="0">
                <a:latin typeface="Franklin Gothic Medium Cond" panose="020B0606030402020204" pitchFamily="34" charset="0"/>
              </a:rPr>
              <a:t>GD 	Género, Derechos e Interculturalidad </a:t>
            </a:r>
          </a:p>
          <a:p>
            <a:endParaRPr lang="es-PE" sz="1200" b="1" dirty="0">
              <a:latin typeface="Franklin Gothic Medium Cond" panose="020B0606030402020204" pitchFamily="34" charset="0"/>
            </a:endParaRPr>
          </a:p>
          <a:p>
            <a:pPr marL="0" indent="0">
              <a:buNone/>
            </a:pPr>
            <a:endParaRPr lang="es-PE" sz="1200" dirty="0">
              <a:latin typeface="Franklin Gothic Medium Cond" panose="020B0606030402020204" pitchFamily="34" charset="0"/>
            </a:endParaRPr>
          </a:p>
        </p:txBody>
      </p:sp>
      <p:sp>
        <p:nvSpPr>
          <p:cNvPr id="4" name="Marcador de contenido 3"/>
          <p:cNvSpPr>
            <a:spLocks noGrp="1"/>
          </p:cNvSpPr>
          <p:nvPr>
            <p:ph sz="half" idx="2"/>
          </p:nvPr>
        </p:nvSpPr>
        <p:spPr>
          <a:xfrm>
            <a:off x="4648200" y="389966"/>
            <a:ext cx="4038600" cy="6118410"/>
          </a:xfrm>
        </p:spPr>
        <p:txBody>
          <a:bodyPr/>
          <a:lstStyle/>
          <a:p>
            <a:pPr marL="0" indent="0">
              <a:buNone/>
              <a:tabLst>
                <a:tab pos="538163" algn="l"/>
              </a:tabLst>
            </a:pPr>
            <a:r>
              <a:rPr lang="es-PE" sz="1200" dirty="0">
                <a:solidFill>
                  <a:srgbClr val="C00000"/>
                </a:solidFill>
                <a:latin typeface="Franklin Gothic Medium Cond" panose="020B0606030402020204" pitchFamily="34" charset="0"/>
              </a:rPr>
              <a:t>CAMPO LAB</a:t>
            </a:r>
          </a:p>
          <a:p>
            <a:pPr marL="0" indent="0">
              <a:buNone/>
              <a:tabLst>
                <a:tab pos="538163" algn="l"/>
              </a:tabLst>
            </a:pPr>
            <a:r>
              <a:rPr lang="es-PE" sz="1200" dirty="0">
                <a:latin typeface="Franklin Gothic Medium Cond" panose="020B0606030402020204" pitchFamily="34" charset="0"/>
              </a:rPr>
              <a:t>ALI 	Alimentación Saludable/Módulo Educativo </a:t>
            </a:r>
          </a:p>
          <a:p>
            <a:pPr marL="0" indent="0">
              <a:buNone/>
              <a:tabLst>
                <a:tab pos="538163" algn="l"/>
              </a:tabLst>
            </a:pPr>
            <a:r>
              <a:rPr lang="es-PE" sz="1200" dirty="0">
                <a:latin typeface="Franklin Gothic Medium Cond" panose="020B0606030402020204" pitchFamily="34" charset="0"/>
              </a:rPr>
              <a:t>LMA	Lavado de manos/Módulo Educativo </a:t>
            </a:r>
          </a:p>
          <a:p>
            <a:pPr marL="0" indent="0">
              <a:buNone/>
              <a:tabLst>
                <a:tab pos="538163" algn="l"/>
              </a:tabLst>
            </a:pPr>
            <a:r>
              <a:rPr lang="es-PE" sz="1200" dirty="0">
                <a:latin typeface="Franklin Gothic Medium Cond" panose="020B0606030402020204" pitchFamily="34" charset="0"/>
              </a:rPr>
              <a:t>SBU	Salud Bucal/Módulo Educativo </a:t>
            </a:r>
          </a:p>
          <a:p>
            <a:pPr marL="0" indent="0">
              <a:buNone/>
              <a:tabLst>
                <a:tab pos="538163" algn="l"/>
              </a:tabLst>
            </a:pPr>
            <a:r>
              <a:rPr lang="es-PE" sz="1200" dirty="0">
                <a:latin typeface="Franklin Gothic Medium Cond" panose="020B0606030402020204" pitchFamily="34" charset="0"/>
              </a:rPr>
              <a:t>SO 	Salud Ocular/Módulo Educativo </a:t>
            </a:r>
          </a:p>
          <a:p>
            <a:pPr marL="0" indent="0">
              <a:buNone/>
              <a:tabLst>
                <a:tab pos="538163" algn="l"/>
              </a:tabLst>
            </a:pPr>
            <a:r>
              <a:rPr lang="es-PE" sz="1200" dirty="0">
                <a:latin typeface="Franklin Gothic Medium Cond" panose="020B0606030402020204" pitchFamily="34" charset="0"/>
              </a:rPr>
              <a:t>FIS 	Ferias integrales de salud y nutrición </a:t>
            </a:r>
          </a:p>
          <a:p>
            <a:pPr marL="0" indent="0">
              <a:buNone/>
              <a:tabLst>
                <a:tab pos="538163" algn="l"/>
              </a:tabLst>
            </a:pPr>
            <a:r>
              <a:rPr lang="es-PE" sz="1200" dirty="0">
                <a:latin typeface="Franklin Gothic Medium Cond" panose="020B0606030402020204" pitchFamily="34" charset="0"/>
              </a:rPr>
              <a:t>LP	Logro Previsto </a:t>
            </a:r>
          </a:p>
          <a:p>
            <a:pPr marL="0" indent="0">
              <a:buNone/>
              <a:tabLst>
                <a:tab pos="538163" algn="l"/>
              </a:tabLst>
            </a:pPr>
            <a:r>
              <a:rPr lang="es-PE" sz="1200" dirty="0">
                <a:latin typeface="Franklin Gothic Medium Cond" panose="020B0606030402020204" pitchFamily="34" charset="0"/>
              </a:rPr>
              <a:t>TA	Logro Destacado </a:t>
            </a:r>
          </a:p>
          <a:p>
            <a:pPr marL="0" indent="0">
              <a:buNone/>
              <a:tabLst>
                <a:tab pos="538163" algn="l"/>
              </a:tabLst>
            </a:pPr>
            <a:r>
              <a:rPr lang="es-PE" sz="1200" dirty="0">
                <a:latin typeface="Franklin Gothic Medium Cond" panose="020B0606030402020204" pitchFamily="34" charset="0"/>
              </a:rPr>
              <a:t>MT 	Metaxénicas/Módulo Educativo </a:t>
            </a:r>
          </a:p>
          <a:p>
            <a:pPr marL="0" indent="0">
              <a:buNone/>
              <a:tabLst>
                <a:tab pos="538163" algn="l"/>
              </a:tabLst>
            </a:pPr>
            <a:r>
              <a:rPr lang="es-PE" sz="1200" dirty="0">
                <a:latin typeface="Franklin Gothic Medium Cond" panose="020B0606030402020204" pitchFamily="34" charset="0"/>
              </a:rPr>
              <a:t>ZOO 	Zoonóticas/Módulo Educativo </a:t>
            </a:r>
          </a:p>
          <a:p>
            <a:pPr marL="0" indent="0">
              <a:buNone/>
              <a:tabLst>
                <a:tab pos="538163" algn="l"/>
              </a:tabLst>
            </a:pPr>
            <a:r>
              <a:rPr lang="es-PE" sz="1200" dirty="0">
                <a:latin typeface="Franklin Gothic Medium Cond" panose="020B0606030402020204" pitchFamily="34" charset="0"/>
              </a:rPr>
              <a:t>EMG	Emergencias y desastres/Módulo Educativo </a:t>
            </a:r>
          </a:p>
          <a:p>
            <a:pPr marL="0" indent="0" defTabSz="981075">
              <a:buNone/>
              <a:tabLst>
                <a:tab pos="538163" algn="l"/>
              </a:tabLst>
            </a:pPr>
            <a:r>
              <a:rPr lang="es-PE" sz="1200" dirty="0">
                <a:latin typeface="Franklin Gothic Medium Cond" panose="020B0606030402020204" pitchFamily="34" charset="0"/>
              </a:rPr>
              <a:t>CDJ 	Centro de Desarrollo Juvenil </a:t>
            </a:r>
          </a:p>
          <a:p>
            <a:pPr marL="0" indent="0">
              <a:buNone/>
              <a:tabLst>
                <a:tab pos="538163" algn="l"/>
              </a:tabLst>
            </a:pPr>
            <a:r>
              <a:rPr lang="es-PE" sz="1200" dirty="0">
                <a:latin typeface="Franklin Gothic Medium Cond" panose="020B0606030402020204" pitchFamily="34" charset="0"/>
              </a:rPr>
              <a:t>FCO	Fase de Concertación </a:t>
            </a:r>
          </a:p>
          <a:p>
            <a:pPr marL="0" indent="0">
              <a:buNone/>
              <a:tabLst>
                <a:tab pos="538163" algn="l"/>
              </a:tabLst>
            </a:pPr>
            <a:r>
              <a:rPr lang="es-PE" sz="1200" dirty="0">
                <a:latin typeface="Franklin Gothic Medium Cond" panose="020B0606030402020204" pitchFamily="34" charset="0"/>
              </a:rPr>
              <a:t>FP 	Fase de Planificación </a:t>
            </a:r>
          </a:p>
          <a:p>
            <a:pPr marL="0" indent="0">
              <a:buNone/>
              <a:tabLst>
                <a:tab pos="538163" algn="l"/>
              </a:tabLst>
            </a:pPr>
            <a:r>
              <a:rPr lang="es-PE" sz="1200" dirty="0">
                <a:latin typeface="Franklin Gothic Medium Cond" panose="020B0606030402020204" pitchFamily="34" charset="0"/>
              </a:rPr>
              <a:t>FAS	Fase de Asistencia Técnica </a:t>
            </a:r>
          </a:p>
          <a:p>
            <a:pPr marL="0" indent="0">
              <a:buNone/>
              <a:tabLst>
                <a:tab pos="538163" algn="l"/>
              </a:tabLst>
            </a:pPr>
            <a:r>
              <a:rPr lang="es-PE" sz="1200" dirty="0">
                <a:latin typeface="Franklin Gothic Medium Cond" panose="020B0606030402020204" pitchFamily="34" charset="0"/>
              </a:rPr>
              <a:t>SIS 	Fase de Sistematización </a:t>
            </a:r>
          </a:p>
          <a:p>
            <a:pPr marL="0" indent="0">
              <a:buNone/>
              <a:tabLst>
                <a:tab pos="538163" algn="l"/>
              </a:tabLst>
            </a:pPr>
            <a:r>
              <a:rPr lang="es-PE" sz="1200" dirty="0">
                <a:latin typeface="Franklin Gothic Medium Cond" panose="020B0606030402020204" pitchFamily="34" charset="0"/>
              </a:rPr>
              <a:t>COO	Coordinación </a:t>
            </a:r>
          </a:p>
          <a:p>
            <a:pPr marL="0" indent="0">
              <a:buNone/>
              <a:tabLst>
                <a:tab pos="538163" algn="l"/>
              </a:tabLst>
            </a:pPr>
            <a:r>
              <a:rPr lang="es-PE" sz="1200" dirty="0">
                <a:latin typeface="Franklin Gothic Medium Cond" panose="020B0606030402020204" pitchFamily="34" charset="0"/>
              </a:rPr>
              <a:t>HA 	Higiene y Ambiente </a:t>
            </a:r>
          </a:p>
          <a:p>
            <a:pPr marL="0" indent="0">
              <a:buNone/>
              <a:tabLst>
                <a:tab pos="538163" algn="l"/>
              </a:tabLst>
            </a:pPr>
            <a:r>
              <a:rPr lang="es-PE" sz="1200" dirty="0">
                <a:latin typeface="Franklin Gothic Medium Cond" panose="020B0606030402020204" pitchFamily="34" charset="0"/>
              </a:rPr>
              <a:t>SSI	Salud Sexual y Reproductiva </a:t>
            </a:r>
          </a:p>
          <a:p>
            <a:pPr marL="0" indent="0">
              <a:buNone/>
              <a:tabLst>
                <a:tab pos="538163" algn="l"/>
              </a:tabLst>
            </a:pPr>
            <a:r>
              <a:rPr lang="es-PE" sz="1200" dirty="0">
                <a:latin typeface="Franklin Gothic Medium Cond" panose="020B0606030402020204" pitchFamily="34" charset="0"/>
              </a:rPr>
              <a:t>HPV	Habilidades para la Vida </a:t>
            </a:r>
          </a:p>
          <a:p>
            <a:pPr marL="0" indent="0">
              <a:buNone/>
              <a:tabLst>
                <a:tab pos="538163" algn="l"/>
              </a:tabLst>
            </a:pPr>
            <a:r>
              <a:rPr lang="es-PE" sz="1200" dirty="0">
                <a:latin typeface="Franklin Gothic Medium Cond" panose="020B0606030402020204" pitchFamily="34" charset="0"/>
              </a:rPr>
              <a:t>VSX	Violencia de Género </a:t>
            </a:r>
          </a:p>
          <a:p>
            <a:pPr marL="0" indent="0">
              <a:buNone/>
              <a:tabLst>
                <a:tab pos="538163" algn="l"/>
              </a:tabLst>
            </a:pPr>
            <a:r>
              <a:rPr lang="es-PE" sz="1200" dirty="0">
                <a:latin typeface="Franklin Gothic Medium Cond" panose="020B0606030402020204" pitchFamily="34" charset="0"/>
              </a:rPr>
              <a:t>GT 	Gestión Territorial</a:t>
            </a:r>
          </a:p>
        </p:txBody>
      </p:sp>
    </p:spTree>
    <p:extLst>
      <p:ext uri="{BB962C8B-B14F-4D97-AF65-F5344CB8AC3E}">
        <p14:creationId xmlns:p14="http://schemas.microsoft.com/office/powerpoint/2010/main" val="37663114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071" y="277395"/>
            <a:ext cx="8323728"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REGISTRO DE ACTIVIDADES PARA LAS SESIONES EDUCATIVAS EN METALES PESADOS PARA LA REDUCCIÓN DE LA EXPOSICIÓN POR CONTAMINACIÓN DE METALES PESADOS.   </a:t>
            </a:r>
          </a:p>
          <a:p>
            <a:pPr algn="just"/>
            <a:r>
              <a:rPr lang="es-PE" sz="1100" dirty="0">
                <a:solidFill>
                  <a:srgbClr val="000000"/>
                </a:solidFill>
                <a:latin typeface="Franklin Gothic Medium Cond" panose="020B0606030402020204" pitchFamily="34" charset="0"/>
              </a:rPr>
              <a:t> Sesión educativa en prácticas saludables por exposición a metales pesados: </a:t>
            </a:r>
          </a:p>
          <a:p>
            <a:pPr algn="just"/>
            <a:r>
              <a:rPr lang="es-PE" sz="1100" dirty="0">
                <a:solidFill>
                  <a:srgbClr val="000000"/>
                </a:solidFill>
                <a:latin typeface="Franklin Gothic Medium Cond" panose="020B0606030402020204" pitchFamily="34" charset="0"/>
              </a:rPr>
              <a:t>El personal de salud desarrolla esta actividad a través de tres (3) sesiones educativas con contenidos relacionados a prácticas saludables en: </a:t>
            </a:r>
          </a:p>
          <a:p>
            <a:pPr algn="just"/>
            <a:r>
              <a:rPr lang="es-PE" sz="1100" dirty="0">
                <a:solidFill>
                  <a:srgbClr val="000000"/>
                </a:solidFill>
                <a:latin typeface="Franklin Gothic Medium Cond" panose="020B0606030402020204" pitchFamily="34" charset="0"/>
              </a:rPr>
              <a:t>1. Efectos en la salud y medios/vías de exposición a metales pesados</a:t>
            </a:r>
          </a:p>
          <a:p>
            <a:pPr algn="just"/>
            <a:r>
              <a:rPr lang="es-PE" sz="1100" dirty="0">
                <a:solidFill>
                  <a:srgbClr val="000000"/>
                </a:solidFill>
                <a:latin typeface="Franklin Gothic Medium Cond" panose="020B0606030402020204" pitchFamily="34" charset="0"/>
              </a:rPr>
              <a:t>2. Alimentación y nutrición saludable</a:t>
            </a:r>
          </a:p>
          <a:p>
            <a:pPr algn="just"/>
            <a:r>
              <a:rPr lang="es-PE" sz="1100" dirty="0">
                <a:solidFill>
                  <a:srgbClr val="000000"/>
                </a:solidFill>
                <a:latin typeface="Franklin Gothic Medium Cond" panose="020B0606030402020204" pitchFamily="34" charset="0"/>
              </a:rPr>
              <a:t>3. Conservación e higiene de ambientes de la vivienda. </a:t>
            </a:r>
          </a:p>
          <a:p>
            <a:pPr algn="just"/>
            <a:r>
              <a:rPr lang="es-PE" sz="1100" dirty="0">
                <a:solidFill>
                  <a:srgbClr val="000000"/>
                </a:solidFill>
                <a:latin typeface="Franklin Gothic Medium Cond" panose="020B0606030402020204" pitchFamily="34" charset="0"/>
              </a:rPr>
              <a:t>Cada sesión educativa tendrá una duración de 40 minutos, realizado en cualquier espacio de la comunidad.  </a:t>
            </a:r>
          </a:p>
          <a:p>
            <a:pPr algn="just"/>
            <a:r>
              <a:rPr lang="es-PE" sz="1100" dirty="0">
                <a:solidFill>
                  <a:srgbClr val="000000"/>
                </a:solidFill>
                <a:latin typeface="Franklin Gothic Medium Cond" panose="020B0606030402020204" pitchFamily="34" charset="0"/>
              </a:rPr>
              <a:t>En el Ítem: Ficha Familiar/Historia Clínica, anote el número de DNI del participante.</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Enel1ºcasillero Sesión Educativa según corresponda</a:t>
            </a:r>
          </a:p>
          <a:p>
            <a:pPr algn="just"/>
            <a:r>
              <a:rPr lang="es-PE" sz="1100" dirty="0">
                <a:solidFill>
                  <a:srgbClr val="000000"/>
                </a:solidFill>
                <a:latin typeface="Franklin Gothic Medium Cond" panose="020B0606030402020204" pitchFamily="34" charset="0"/>
              </a:rPr>
              <a:t> Enel2ºcasilleroActividades en metales pesados</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Lab 1 casillero 1, el número de sesión, según corresponda: 1, 2 o 3.</a:t>
            </a:r>
          </a:p>
        </p:txBody>
      </p:sp>
      <p:sp>
        <p:nvSpPr>
          <p:cNvPr id="3" name="Rectángulo 2"/>
          <p:cNvSpPr/>
          <p:nvPr/>
        </p:nvSpPr>
        <p:spPr>
          <a:xfrm>
            <a:off x="363071" y="4832988"/>
            <a:ext cx="8323728" cy="1015663"/>
          </a:xfrm>
          <a:prstGeom prst="rect">
            <a:avLst/>
          </a:prstGeom>
        </p:spPr>
        <p:txBody>
          <a:bodyPr wrap="square">
            <a:spAutoFit/>
          </a:bodyPr>
          <a:lstStyle/>
          <a:p>
            <a:pPr algn="just"/>
            <a:r>
              <a:rPr lang="es-PE" sz="1200" dirty="0">
                <a:solidFill>
                  <a:srgbClr val="0B11F9"/>
                </a:solidFill>
                <a:latin typeface="Franklin Gothic Medium Cond" panose="020B0606030402020204" pitchFamily="34" charset="0"/>
              </a:rPr>
              <a:t>Tener en cuenta que:</a:t>
            </a:r>
          </a:p>
          <a:p>
            <a:pPr algn="just"/>
            <a:r>
              <a:rPr lang="es-PE" sz="1200" dirty="0">
                <a:solidFill>
                  <a:srgbClr val="0B11F9"/>
                </a:solidFill>
                <a:latin typeface="Franklin Gothic Medium Cond" panose="020B0606030402020204" pitchFamily="34" charset="0"/>
              </a:rPr>
              <a:t>Para registrar las actividades relacionadas a salud ocular de tendrá en consideración el mismo criterio de registro individual (Actividades de Salud Ocular = U0098) (VER EJEMPLO </a:t>
            </a:r>
            <a:r>
              <a:rPr lang="es-PE" sz="1100" dirty="0">
                <a:solidFill>
                  <a:srgbClr val="0B11F9"/>
                </a:solidFill>
                <a:latin typeface="Franklin Gothic Medium Cond" panose="020B0606030402020204" pitchFamily="34" charset="0"/>
              </a:rPr>
              <a:t>ANTERIOR</a:t>
            </a:r>
            <a:r>
              <a:rPr lang="es-PE" sz="1200" dirty="0">
                <a:solidFill>
                  <a:srgbClr val="0B11F9"/>
                </a:solidFill>
                <a:latin typeface="Franklin Gothic Medium Cond" panose="020B0606030402020204" pitchFamily="34" charset="0"/>
              </a:rPr>
              <a:t>) </a:t>
            </a:r>
          </a:p>
          <a:p>
            <a:pPr algn="just"/>
            <a:r>
              <a:rPr lang="es-PE" sz="1200" dirty="0">
                <a:solidFill>
                  <a:srgbClr val="0B11F9"/>
                </a:solidFill>
                <a:latin typeface="Franklin Gothic Medium Cond" panose="020B0606030402020204" pitchFamily="34" charset="0"/>
              </a:rPr>
              <a:t> Las sesiones educativas de exposición por metales pesados se desarrollarán en los distritos de aquellas regiones que presenten contaminación por metales pesados.</a:t>
            </a:r>
          </a:p>
        </p:txBody>
      </p:sp>
      <p:pic>
        <p:nvPicPr>
          <p:cNvPr id="4" name="Imagen 3"/>
          <p:cNvPicPr>
            <a:picLocks noChangeAspect="1"/>
          </p:cNvPicPr>
          <p:nvPr/>
        </p:nvPicPr>
        <p:blipFill>
          <a:blip r:embed="rId2"/>
          <a:stretch>
            <a:fillRect/>
          </a:stretch>
        </p:blipFill>
        <p:spPr>
          <a:xfrm>
            <a:off x="363071" y="2846419"/>
            <a:ext cx="8323728" cy="975473"/>
          </a:xfrm>
          <a:prstGeom prst="rect">
            <a:avLst/>
          </a:prstGeom>
        </p:spPr>
      </p:pic>
      <p:pic>
        <p:nvPicPr>
          <p:cNvPr id="5" name="Imagen 4"/>
          <p:cNvPicPr>
            <a:picLocks noChangeAspect="1"/>
          </p:cNvPicPr>
          <p:nvPr/>
        </p:nvPicPr>
        <p:blipFill>
          <a:blip r:embed="rId3"/>
          <a:stretch>
            <a:fillRect/>
          </a:stretch>
        </p:blipFill>
        <p:spPr>
          <a:xfrm>
            <a:off x="363071" y="3837040"/>
            <a:ext cx="8323728" cy="975473"/>
          </a:xfrm>
          <a:prstGeom prst="rect">
            <a:avLst/>
          </a:prstGeom>
        </p:spPr>
      </p:pic>
      <p:sp>
        <p:nvSpPr>
          <p:cNvPr id="8" name="CuadroTexto 7">
            <a:extLst>
              <a:ext uri="{FF2B5EF4-FFF2-40B4-BE49-F238E27FC236}">
                <a16:creationId xmlns:a16="http://schemas.microsoft.com/office/drawing/2014/main" id="{2B45EC65-72D1-46B1-B12F-51D5C63AD5FF}"/>
              </a:ext>
            </a:extLst>
          </p:cNvPr>
          <p:cNvSpPr txBox="1"/>
          <p:nvPr/>
        </p:nvSpPr>
        <p:spPr>
          <a:xfrm>
            <a:off x="363071" y="5796171"/>
            <a:ext cx="832372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SESIONES EDUCATIVAS/DEMOSTRATIVAS CON PERSONAS ADULTAS MAYORES QUE SE DESARROLLAN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CÍRCULOS DE LA PERSONA ADULTO MAYOR*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Círculos de la Persona Adulto Mayor: Son agrupaciones u organizaciones voluntarias de personas adultas mayores que participan de manera activa a favor de la promoción de la salud, la prevención de los riesgos y daños a la salud, así como actividades de carácter social, cultural,</a:t>
            </a:r>
          </a:p>
        </p:txBody>
      </p:sp>
    </p:spTree>
    <p:extLst>
      <p:ext uri="{BB962C8B-B14F-4D97-AF65-F5344CB8AC3E}">
        <p14:creationId xmlns:p14="http://schemas.microsoft.com/office/powerpoint/2010/main" val="14465203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281" y="272797"/>
            <a:ext cx="8471647" cy="2292935"/>
          </a:xfrm>
          <a:prstGeom prst="rect">
            <a:avLst/>
          </a:prstGeom>
        </p:spPr>
        <p:txBody>
          <a:bodyPr wrap="square">
            <a:spAutoFit/>
          </a:bodyPr>
          <a:lstStyle/>
          <a:p>
            <a:pPr algn="just"/>
            <a:r>
              <a:rPr lang="es-PE" sz="1100" dirty="0">
                <a:latin typeface="Franklin Gothic Medium Cond" panose="020B0606030402020204" pitchFamily="34" charset="0"/>
              </a:rPr>
              <a:t>educativo, recreativo y productivo para lograr un envejecimiento saludable y activo; que se desarrollan en un establecimiento de salud del primer nivel de atención u otro espacio físico como: parroquia, campos deportivos, locales comunales entre otros. Dicha actividad se registrará de la siguiente manera:</a:t>
            </a:r>
          </a:p>
          <a:p>
            <a:pPr algn="just"/>
            <a:r>
              <a:rPr lang="es-PE" sz="1100" dirty="0">
                <a:latin typeface="Franklin Gothic Medium Cond" panose="020B0606030402020204" pitchFamily="34" charset="0"/>
              </a:rPr>
              <a:t>En el Ítem: Ficha Familiar/Historia Clínica, anote APP 143: actividades con persona adultas mayores </a:t>
            </a:r>
          </a:p>
          <a:p>
            <a:pPr algn="just"/>
            <a:r>
              <a:rPr lang="es-PE" sz="1100" dirty="0">
                <a:latin typeface="Franklin Gothic Medium Cond" panose="020B0606030402020204" pitchFamily="34" charset="0"/>
              </a:rPr>
              <a:t> En el 1º casillero Sesión Educativa o Sesión Demostrativa según corresponda</a:t>
            </a:r>
          </a:p>
          <a:p>
            <a:pPr algn="just"/>
            <a:r>
              <a:rPr lang="es-PE" sz="1100" dirty="0">
                <a:latin typeface="Franklin Gothic Medium Cond" panose="020B0606030402020204" pitchFamily="34" charset="0"/>
              </a:rPr>
              <a:t> En el 2º casillero Actividades en adulto mayor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según corresponda:</a:t>
            </a:r>
          </a:p>
          <a:p>
            <a:pPr algn="just"/>
            <a:r>
              <a:rPr lang="es-PE" sz="1100" dirty="0">
                <a:latin typeface="Franklin Gothic Medium Cond" panose="020B0606030402020204" pitchFamily="34" charset="0"/>
              </a:rPr>
              <a:t>- ALI =Alimentación Saludable		- LMA= Lavado de manos</a:t>
            </a:r>
          </a:p>
          <a:p>
            <a:pPr algn="just"/>
            <a:r>
              <a:rPr lang="es-PE" sz="1100" dirty="0">
                <a:latin typeface="Franklin Gothic Medium Cond" panose="020B0606030402020204" pitchFamily="34" charset="0"/>
              </a:rPr>
              <a:t>- SBU = Salud Bucal		- SO = Salud Ocular</a:t>
            </a:r>
          </a:p>
          <a:p>
            <a:pPr algn="just"/>
            <a:r>
              <a:rPr lang="es-PE" sz="1100" dirty="0">
                <a:latin typeface="Franklin Gothic Medium Cond" panose="020B0606030402020204" pitchFamily="34" charset="0"/>
              </a:rPr>
              <a:t>- AF = Actividad Física		- SVI = Seguridad Vial</a:t>
            </a:r>
          </a:p>
          <a:p>
            <a:pPr algn="just"/>
            <a:r>
              <a:rPr lang="es-PE" sz="1100" dirty="0">
                <a:latin typeface="Franklin Gothic Medium Cond" panose="020B0606030402020204" pitchFamily="34" charset="0"/>
              </a:rPr>
              <a:t>- CMP =Promoción de conductas saludables y factores protectores frente a la exposición de metales pesados </a:t>
            </a:r>
          </a:p>
          <a:p>
            <a:pPr algn="just"/>
            <a:r>
              <a:rPr lang="es-PE" sz="1100" dirty="0">
                <a:latin typeface="Franklin Gothic Medium Cond" panose="020B0606030402020204" pitchFamily="34" charset="0"/>
              </a:rPr>
              <a:t> En el Lab 1 casillero 2, el número de participantes</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 SESIÓN EDUCATIVA</a:t>
            </a:r>
          </a:p>
        </p:txBody>
      </p:sp>
      <p:pic>
        <p:nvPicPr>
          <p:cNvPr id="3" name="Imagen 2"/>
          <p:cNvPicPr>
            <a:picLocks noChangeAspect="1"/>
          </p:cNvPicPr>
          <p:nvPr/>
        </p:nvPicPr>
        <p:blipFill>
          <a:blip r:embed="rId2"/>
          <a:stretch>
            <a:fillRect/>
          </a:stretch>
        </p:blipFill>
        <p:spPr>
          <a:xfrm>
            <a:off x="370686" y="2539787"/>
            <a:ext cx="8471647" cy="975473"/>
          </a:xfrm>
          <a:prstGeom prst="rect">
            <a:avLst/>
          </a:prstGeom>
        </p:spPr>
      </p:pic>
      <p:pic>
        <p:nvPicPr>
          <p:cNvPr id="4" name="Imagen 3"/>
          <p:cNvPicPr>
            <a:picLocks noChangeAspect="1"/>
          </p:cNvPicPr>
          <p:nvPr/>
        </p:nvPicPr>
        <p:blipFill>
          <a:blip r:embed="rId3"/>
          <a:stretch>
            <a:fillRect/>
          </a:stretch>
        </p:blipFill>
        <p:spPr>
          <a:xfrm>
            <a:off x="369663" y="3533559"/>
            <a:ext cx="8498541" cy="975473"/>
          </a:xfrm>
          <a:prstGeom prst="rect">
            <a:avLst/>
          </a:prstGeom>
        </p:spPr>
      </p:pic>
      <p:sp>
        <p:nvSpPr>
          <p:cNvPr id="7" name="Rectángulo 6">
            <a:extLst>
              <a:ext uri="{FF2B5EF4-FFF2-40B4-BE49-F238E27FC236}">
                <a16:creationId xmlns:a16="http://schemas.microsoft.com/office/drawing/2014/main" id="{A4F5A728-AAB5-447C-A8A7-9C0CD94039F5}"/>
              </a:ext>
            </a:extLst>
          </p:cNvPr>
          <p:cNvSpPr/>
          <p:nvPr/>
        </p:nvSpPr>
        <p:spPr>
          <a:xfrm>
            <a:off x="369663" y="4509032"/>
            <a:ext cx="8397818"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REGISTRO DE ACTIVIDADES PARA ACCIONES EN METAXÉNICAS:</a:t>
            </a:r>
          </a:p>
          <a:p>
            <a:pPr algn="just"/>
            <a:r>
              <a:rPr lang="es-PE" sz="1100" dirty="0">
                <a:solidFill>
                  <a:srgbClr val="C00000"/>
                </a:solidFill>
                <a:latin typeface="Franklin Gothic Medium Cond" panose="020B0606030402020204" pitchFamily="34" charset="0"/>
              </a:rPr>
              <a:t>A) INTERVENCIONES EN CASAS REINCIDENTEMENTE POSITIVAS (CRP)</a:t>
            </a:r>
          </a:p>
          <a:p>
            <a:pPr algn="just"/>
            <a:r>
              <a:rPr lang="es-PE" sz="1100" dirty="0">
                <a:latin typeface="Franklin Gothic Medium Cond" panose="020B0606030402020204" pitchFamily="34" charset="0"/>
              </a:rPr>
              <a:t>Es aquella intervención que se realiza en las familias ubicadas en las zonas de riesgos para las Arbovirosis y que se encuentran siempre positivas “VP” para criaderos de zancudo. La consejería está basada en las prácticas saludables que debe adoptar las familias para evitar criaderos de zancudos en el domicilio.</a:t>
            </a:r>
          </a:p>
          <a:p>
            <a:pPr algn="just"/>
            <a:r>
              <a:rPr lang="es-PE" sz="1100" dirty="0">
                <a:latin typeface="Franklin Gothic Medium Cond" panose="020B0606030402020204" pitchFamily="34" charset="0"/>
              </a:rPr>
              <a:t>En el Ítem: Ficha Familiar/Historia Clínica, anote la dirección de la vivienda y APP136 Actividades con Familias </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Consejería integral 99401 (para Metaxénicas se refiere al cuidado de la vivienda) según corresponda</a:t>
            </a:r>
          </a:p>
          <a:p>
            <a:pPr algn="just"/>
            <a:r>
              <a:rPr lang="es-PE" sz="1100" dirty="0">
                <a:latin typeface="Franklin Gothic Medium Cond" panose="020B0606030402020204" pitchFamily="34" charset="0"/>
              </a:rPr>
              <a:t> En el 2º casillero indicar visita familiar integral</a:t>
            </a:r>
          </a:p>
          <a:p>
            <a:pPr algn="just"/>
            <a:r>
              <a:rPr lang="es-PE" sz="1100" dirty="0">
                <a:latin typeface="Franklin Gothic Medium Cond" panose="020B0606030402020204" pitchFamily="34" charset="0"/>
              </a:rPr>
              <a:t> En el 3º casillero indicar según corresponda si es</a:t>
            </a:r>
          </a:p>
          <a:p>
            <a:pPr algn="just"/>
            <a:r>
              <a:rPr lang="es-PE" sz="1100" dirty="0">
                <a:latin typeface="Franklin Gothic Medium Cond" panose="020B0606030402020204" pitchFamily="34" charset="0"/>
              </a:rPr>
              <a:t>- U0089: Actividades de Dengue </a:t>
            </a:r>
          </a:p>
          <a:p>
            <a:pPr algn="just"/>
            <a:r>
              <a:rPr lang="es-PE" sz="1100" dirty="0">
                <a:latin typeface="Franklin Gothic Medium Cond" panose="020B0606030402020204" pitchFamily="34" charset="0"/>
              </a:rPr>
              <a:t>- U0075: Actividades de Chikungunya </a:t>
            </a:r>
          </a:p>
        </p:txBody>
      </p:sp>
    </p:spTree>
    <p:extLst>
      <p:ext uri="{BB962C8B-B14F-4D97-AF65-F5344CB8AC3E}">
        <p14:creationId xmlns:p14="http://schemas.microsoft.com/office/powerpoint/2010/main" val="37487453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835" y="229734"/>
            <a:ext cx="8458200" cy="1015663"/>
          </a:xfrm>
          <a:prstGeom prst="rect">
            <a:avLst/>
          </a:prstGeom>
        </p:spPr>
        <p:txBody>
          <a:bodyPr wrap="square">
            <a:spAutoFit/>
          </a:bodyPr>
          <a:lstStyle/>
          <a:p>
            <a:pPr algn="just"/>
            <a:r>
              <a:rPr lang="es-PE" sz="1200" dirty="0">
                <a:latin typeface="Franklin Gothic Medium Cond" panose="020B0606030402020204" pitchFamily="34" charset="0"/>
              </a:rPr>
              <a:t>- U0076: Actividades de Zika </a:t>
            </a:r>
          </a:p>
          <a:p>
            <a:pPr algn="just"/>
            <a:r>
              <a:rPr lang="es-PE" sz="1200" dirty="0">
                <a:latin typeface="Franklin Gothic Medium Cond" panose="020B0606030402020204" pitchFamily="34" charset="0"/>
              </a:rPr>
              <a:t>En el ítem Lab se registrará: </a:t>
            </a:r>
          </a:p>
          <a:p>
            <a:pPr algn="just"/>
            <a:r>
              <a:rPr lang="es-PE" sz="1200" dirty="0">
                <a:latin typeface="Franklin Gothic Medium Cond" panose="020B0606030402020204" pitchFamily="34" charset="0"/>
              </a:rPr>
              <a:t> En el Lab 1 casillero 1, indicar el motivo de la visita “VP” casas reincidentemente positivas.</a:t>
            </a:r>
          </a:p>
          <a:p>
            <a:pPr algn="just"/>
            <a:r>
              <a:rPr lang="es-PE" sz="1200" dirty="0">
                <a:latin typeface="Franklin Gothic Medium Cond" panose="020B0606030402020204" pitchFamily="34" charset="0"/>
              </a:rPr>
              <a:t> En el Lab 1 casillero 2, colocar el número de casas positivas visitadas en total.</a:t>
            </a:r>
          </a:p>
          <a:p>
            <a:pPr algn="just"/>
            <a:r>
              <a:rPr lang="es-PE" sz="1200" dirty="0">
                <a:latin typeface="Franklin Gothic Medium Cond" panose="020B0606030402020204" pitchFamily="34" charset="0"/>
              </a:rPr>
              <a:t> En el Lab 2 casillero 2, indicar el número de familias participantes.</a:t>
            </a:r>
          </a:p>
        </p:txBody>
      </p:sp>
      <p:sp>
        <p:nvSpPr>
          <p:cNvPr id="3" name="Rectángulo 2"/>
          <p:cNvSpPr/>
          <p:nvPr/>
        </p:nvSpPr>
        <p:spPr>
          <a:xfrm>
            <a:off x="342900" y="2189558"/>
            <a:ext cx="8458200" cy="313932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B) INTERVENCIONES EN CASAS CERRADAS (CC) Y RENUENTES (CR)</a:t>
            </a:r>
          </a:p>
          <a:p>
            <a:pPr algn="just"/>
            <a:r>
              <a:rPr lang="es-PE" sz="1100" dirty="0">
                <a:solidFill>
                  <a:srgbClr val="000000"/>
                </a:solidFill>
                <a:latin typeface="Franklin Gothic Medium Cond" panose="020B0606030402020204" pitchFamily="34" charset="0"/>
              </a:rPr>
              <a:t>Es aquella intervención que se realiza en las familias ubicadas en las zonas de riesgos para las Arbovirosis y que sus casas se encuentran cerradas o rechazan la intervención educativa o de control. La consejería está basada en las prácticas saludables y actitud colaborativa que debe</a:t>
            </a:r>
          </a:p>
          <a:p>
            <a:pPr algn="just"/>
            <a:r>
              <a:rPr lang="es-PE" sz="1100" dirty="0">
                <a:solidFill>
                  <a:srgbClr val="000000"/>
                </a:solidFill>
                <a:latin typeface="Franklin Gothic Medium Cond" panose="020B0606030402020204" pitchFamily="34" charset="0"/>
              </a:rPr>
              <a:t>adoptar las familias para evitar criaderos de zancudos en el domicilio y comunidad. Puede ser realizada por personal de salud y ACS/autoridades externas (Fiscalía provincial del delito, PNP o Gobierno local)</a:t>
            </a:r>
          </a:p>
          <a:p>
            <a:pPr algn="just"/>
            <a:r>
              <a:rPr lang="es-PE" sz="1100" dirty="0">
                <a:solidFill>
                  <a:srgbClr val="000000"/>
                </a:solidFill>
                <a:latin typeface="Franklin Gothic Medium Cond" panose="020B0606030402020204" pitchFamily="34" charset="0"/>
              </a:rPr>
              <a:t>En el Ítem: Ficha Familiar/Historia Clínica, anótela dirección de la vivienda y APP136 Actividades con Familias</a:t>
            </a:r>
          </a:p>
          <a:p>
            <a:pPr algn="just"/>
            <a:r>
              <a:rPr lang="es-PE" sz="1100" dirty="0">
                <a:solidFill>
                  <a:srgbClr val="000000"/>
                </a:solidFill>
                <a:latin typeface="Franklin Gothic Medium Cond" panose="020B0606030402020204" pitchFamily="34" charset="0"/>
              </a:rPr>
              <a:t>En el ítem: Tipo de Diagnóstico marque siempre “D” </a:t>
            </a:r>
          </a:p>
          <a:p>
            <a:pPr lvl="0" algn="just"/>
            <a:r>
              <a:rPr lang="es-PE" sz="1100" dirty="0">
                <a:solidFill>
                  <a:srgbClr val="000000"/>
                </a:solidFill>
                <a:latin typeface="Franklin Gothic Medium Cond" panose="020B0606030402020204" pitchFamily="34" charset="0"/>
              </a:rPr>
              <a:t>En el ítem Diagnóstico motivo de consulta y/o actividad de salud: </a:t>
            </a:r>
          </a:p>
          <a:p>
            <a:pPr lvl="0" algn="just"/>
            <a:r>
              <a:rPr lang="es-PE" sz="1100" dirty="0">
                <a:solidFill>
                  <a:srgbClr val="000000"/>
                </a:solidFill>
                <a:latin typeface="Franklin Gothic Medium Cond" panose="020B0606030402020204" pitchFamily="34" charset="0"/>
              </a:rPr>
              <a:t> En el 1º casillero Consejería integral 99401 (para </a:t>
            </a:r>
            <a:r>
              <a:rPr lang="es-PE" sz="1100" dirty="0" err="1">
                <a:solidFill>
                  <a:srgbClr val="000000"/>
                </a:solidFill>
                <a:latin typeface="Franklin Gothic Medium Cond" panose="020B0606030402020204" pitchFamily="34" charset="0"/>
              </a:rPr>
              <a:t>Metaxénicas</a:t>
            </a:r>
            <a:r>
              <a:rPr lang="es-PE" sz="1100" dirty="0">
                <a:solidFill>
                  <a:srgbClr val="000000"/>
                </a:solidFill>
                <a:latin typeface="Franklin Gothic Medium Cond" panose="020B0606030402020204" pitchFamily="34" charset="0"/>
              </a:rPr>
              <a:t> se refiere al cuidado de la vivienda) según corresponda</a:t>
            </a:r>
          </a:p>
          <a:p>
            <a:pPr lvl="0" algn="just"/>
            <a:r>
              <a:rPr lang="es-PE" sz="1100" dirty="0">
                <a:solidFill>
                  <a:srgbClr val="000000"/>
                </a:solidFill>
                <a:latin typeface="Franklin Gothic Medium Cond" panose="020B0606030402020204" pitchFamily="34" charset="0"/>
              </a:rPr>
              <a:t> En el 2º casillero indicar visita familiar integral</a:t>
            </a:r>
          </a:p>
          <a:p>
            <a:pPr lvl="0" algn="just"/>
            <a:r>
              <a:rPr lang="es-PE" sz="1100" dirty="0">
                <a:solidFill>
                  <a:srgbClr val="000000"/>
                </a:solidFill>
                <a:latin typeface="Franklin Gothic Medium Cond" panose="020B0606030402020204" pitchFamily="34" charset="0"/>
              </a:rPr>
              <a:t> En el 3º casillero indicar según corresponda si es</a:t>
            </a:r>
          </a:p>
          <a:p>
            <a:pPr lvl="0" algn="just"/>
            <a:r>
              <a:rPr lang="es-PE" sz="1100" dirty="0">
                <a:solidFill>
                  <a:srgbClr val="000000"/>
                </a:solidFill>
                <a:latin typeface="Franklin Gothic Medium Cond" panose="020B0606030402020204" pitchFamily="34" charset="0"/>
              </a:rPr>
              <a:t>- U0089: Actividades de Dengue </a:t>
            </a:r>
          </a:p>
          <a:p>
            <a:pPr lvl="0" algn="just"/>
            <a:r>
              <a:rPr lang="es-PE" sz="1100" dirty="0">
                <a:solidFill>
                  <a:srgbClr val="000000"/>
                </a:solidFill>
                <a:latin typeface="Franklin Gothic Medium Cond" panose="020B0606030402020204" pitchFamily="34" charset="0"/>
              </a:rPr>
              <a:t>- U0075: Actividades de </a:t>
            </a:r>
            <a:r>
              <a:rPr lang="es-PE" sz="1100" dirty="0" err="1">
                <a:solidFill>
                  <a:srgbClr val="000000"/>
                </a:solidFill>
                <a:latin typeface="Franklin Gothic Medium Cond" panose="020B0606030402020204" pitchFamily="34" charset="0"/>
              </a:rPr>
              <a:t>Chikungunya</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 U0076: Actividades de Zika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se registrará: </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1 casillero 1, indicar el motivo de la visita VR vivienda recuperada</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a:t>
            </a:r>
            <a:r>
              <a:rPr lang="es-PE" sz="1100" dirty="0">
                <a:solidFill>
                  <a:srgbClr val="000000"/>
                </a:solidFill>
                <a:latin typeface="Franklin Gothic Medium Cond" panose="020B0606030402020204" pitchFamily="34" charset="0"/>
              </a:rPr>
              <a:t> casillero 2, colocar el número de viviendas recuperadas en la jornada.</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2</a:t>
            </a:r>
            <a:r>
              <a:rPr lang="es-PE" sz="1100" dirty="0">
                <a:solidFill>
                  <a:srgbClr val="000000"/>
                </a:solidFill>
                <a:latin typeface="Franklin Gothic Medium Cond" panose="020B0606030402020204" pitchFamily="34" charset="0"/>
              </a:rPr>
              <a:t> casillero 2,indicar personal que interviene: Agente comunitario “PDS” / Trabajador de salud “ST”.</a:t>
            </a:r>
            <a:endParaRPr lang="es-PE" sz="1100" dirty="0">
              <a:solidFill>
                <a:srgbClr val="FF000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42900" y="1214085"/>
            <a:ext cx="8458200" cy="975473"/>
          </a:xfrm>
          <a:prstGeom prst="rect">
            <a:avLst/>
          </a:prstGeom>
        </p:spPr>
      </p:pic>
      <p:pic>
        <p:nvPicPr>
          <p:cNvPr id="5" name="Imagen 4">
            <a:extLst>
              <a:ext uri="{FF2B5EF4-FFF2-40B4-BE49-F238E27FC236}">
                <a16:creationId xmlns:a16="http://schemas.microsoft.com/office/drawing/2014/main" id="{C6F5309A-ADFE-4F72-ADB0-5F0667BCED22}"/>
              </a:ext>
            </a:extLst>
          </p:cNvPr>
          <p:cNvPicPr>
            <a:picLocks noChangeAspect="1"/>
          </p:cNvPicPr>
          <p:nvPr/>
        </p:nvPicPr>
        <p:blipFill>
          <a:blip r:embed="rId3"/>
          <a:stretch>
            <a:fillRect/>
          </a:stretch>
        </p:blipFill>
        <p:spPr>
          <a:xfrm>
            <a:off x="396688" y="5314532"/>
            <a:ext cx="8350623" cy="958508"/>
          </a:xfrm>
          <a:prstGeom prst="rect">
            <a:avLst/>
          </a:prstGeom>
        </p:spPr>
      </p:pic>
    </p:spTree>
    <p:extLst>
      <p:ext uri="{BB962C8B-B14F-4D97-AF65-F5344CB8AC3E}">
        <p14:creationId xmlns:p14="http://schemas.microsoft.com/office/powerpoint/2010/main" val="13712939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2955" y="182391"/>
            <a:ext cx="8350623"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REGISTRO DE ACTIVIDADES PARA ACCIONES FRENTE A LESIONES EXTERNAS</a:t>
            </a:r>
          </a:p>
          <a:p>
            <a:pPr algn="just"/>
            <a:r>
              <a:rPr lang="es-PE" sz="1100" dirty="0">
                <a:solidFill>
                  <a:srgbClr val="C00000"/>
                </a:solidFill>
                <a:latin typeface="Franklin Gothic Medium Cond" panose="020B0606030402020204" pitchFamily="34" charset="0"/>
              </a:rPr>
              <a:t>A) INTERVENCIONES EN ESTABLECIMIENTOS DE SALUD RELACIONADOS A SEGURIDAD VIAL Y CULTURA DE TRÁNSITO</a:t>
            </a:r>
          </a:p>
          <a:p>
            <a:pPr algn="just"/>
            <a:r>
              <a:rPr lang="es-PE" sz="1100" dirty="0">
                <a:solidFill>
                  <a:srgbClr val="000000"/>
                </a:solidFill>
                <a:latin typeface="Franklin Gothic Medium Cond" panose="020B0606030402020204" pitchFamily="34" charset="0"/>
              </a:rPr>
              <a:t>Es aquella intervención que se realiza en las familias que visitan establecimientos de salud ubicadas en las zonas de riesgos de lesiones ocasionadas por accidentes de tránsito. La orientación educativa está basada en las prácticas saludables que debe adoptar las familias para reducir posibilidad de lesiones por accidentes de tránsito: uso de implementos de seguridad (SRI, cinturones de seguridad y casco) y conocimiento y respeto de señales de tránsito.</a:t>
            </a:r>
          </a:p>
          <a:p>
            <a:pPr algn="just"/>
            <a:r>
              <a:rPr lang="es-PE" sz="1100" dirty="0">
                <a:solidFill>
                  <a:srgbClr val="000000"/>
                </a:solidFill>
                <a:latin typeface="Franklin Gothic Medium Cond" panose="020B0606030402020204" pitchFamily="34" charset="0"/>
              </a:rPr>
              <a:t>En el Ítem: Ficha Familiar/Historia Clínica, anote el código </a:t>
            </a:r>
            <a:r>
              <a:rPr lang="es-PE" sz="1100" b="1" dirty="0">
                <a:solidFill>
                  <a:srgbClr val="000000"/>
                </a:solidFill>
                <a:latin typeface="Franklin Gothic Medium Cond" panose="020B0606030402020204" pitchFamily="34" charset="0"/>
              </a:rPr>
              <a:t>APP136 Actividades con Familias</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Orientación familiar y su código</a:t>
            </a:r>
          </a:p>
          <a:p>
            <a:pPr algn="just"/>
            <a:r>
              <a:rPr lang="es-PE" sz="1100" dirty="0">
                <a:solidFill>
                  <a:srgbClr val="000000"/>
                </a:solidFill>
                <a:latin typeface="Franklin Gothic Medium Cond" panose="020B0606030402020204" pitchFamily="34" charset="0"/>
              </a:rPr>
              <a:t> En el 2º casillero Actividades de Prevención y Control de Accidentes de Transito</a:t>
            </a:r>
            <a:endParaRPr lang="es-PE" sz="1100" dirty="0">
              <a:solidFill>
                <a:srgbClr val="FF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indicar el número de participantes</a:t>
            </a:r>
            <a:endParaRPr lang="es-PE" sz="1100" dirty="0">
              <a:solidFill>
                <a:srgbClr val="FF0000"/>
              </a:solidFill>
              <a:latin typeface="Franklin Gothic Medium Cond" panose="020B0606030402020204" pitchFamily="34" charset="0"/>
            </a:endParaRPr>
          </a:p>
        </p:txBody>
      </p:sp>
      <p:pic>
        <p:nvPicPr>
          <p:cNvPr id="6" name="Imagen 5">
            <a:extLst>
              <a:ext uri="{FF2B5EF4-FFF2-40B4-BE49-F238E27FC236}">
                <a16:creationId xmlns:a16="http://schemas.microsoft.com/office/drawing/2014/main" id="{4B4D046D-EA75-495D-9E19-7921EEE27BC5}"/>
              </a:ext>
            </a:extLst>
          </p:cNvPr>
          <p:cNvPicPr>
            <a:picLocks noChangeAspect="1"/>
          </p:cNvPicPr>
          <p:nvPr/>
        </p:nvPicPr>
        <p:blipFill>
          <a:blip r:embed="rId2"/>
          <a:stretch>
            <a:fillRect/>
          </a:stretch>
        </p:blipFill>
        <p:spPr>
          <a:xfrm>
            <a:off x="309489" y="2246896"/>
            <a:ext cx="8525022" cy="957056"/>
          </a:xfrm>
          <a:prstGeom prst="rect">
            <a:avLst/>
          </a:prstGeom>
        </p:spPr>
      </p:pic>
      <p:sp>
        <p:nvSpPr>
          <p:cNvPr id="7" name="Rectángulo 6">
            <a:extLst>
              <a:ext uri="{FF2B5EF4-FFF2-40B4-BE49-F238E27FC236}">
                <a16:creationId xmlns:a16="http://schemas.microsoft.com/office/drawing/2014/main" id="{00203AF9-9CE9-4D20-98E8-EB380E0FD199}"/>
              </a:ext>
            </a:extLst>
          </p:cNvPr>
          <p:cNvSpPr/>
          <p:nvPr/>
        </p:nvSpPr>
        <p:spPr>
          <a:xfrm>
            <a:off x="309489" y="3169448"/>
            <a:ext cx="8525022"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B) INTERVENCIONES RELACIONADAS A GESTIÓN DE RIESGO DE DESASTRES</a:t>
            </a:r>
          </a:p>
          <a:p>
            <a:pPr algn="just"/>
            <a:r>
              <a:rPr lang="es-PE" sz="1100" dirty="0">
                <a:solidFill>
                  <a:srgbClr val="000000"/>
                </a:solidFill>
                <a:latin typeface="Franklin Gothic Medium Cond" panose="020B0606030402020204" pitchFamily="34" charset="0"/>
              </a:rPr>
              <a:t>Es aquella intervención que se realiza en las familias que visitan establecimientos de salud ubicadas en las zonas de riesgo de bajas temperaturas o lluvias. La orientación educativa está basada en las prácticas saludables que debe adoptar las familias para reducir posibilidad de enfermarse durante estas temporadas o a las familias que han sido afectadas y ubicadas en albergues.</a:t>
            </a:r>
          </a:p>
          <a:p>
            <a:pPr algn="just"/>
            <a:r>
              <a:rPr lang="es-PE" sz="1100" dirty="0">
                <a:solidFill>
                  <a:srgbClr val="000000"/>
                </a:solidFill>
                <a:latin typeface="Franklin Gothic Medium Cond" panose="020B0606030402020204" pitchFamily="34" charset="0"/>
              </a:rPr>
              <a:t>En el Ítem: Ficha Familiar/Historia Clínica, anote el código APP136 Actividades con Familias</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Orientación familiar y su código</a:t>
            </a:r>
          </a:p>
          <a:p>
            <a:pPr algn="just"/>
            <a:r>
              <a:rPr lang="es-PE" sz="1100" dirty="0">
                <a:solidFill>
                  <a:srgbClr val="000000"/>
                </a:solidFill>
                <a:latin typeface="Franklin Gothic Medium Cond" panose="020B0606030402020204" pitchFamily="34" charset="0"/>
              </a:rPr>
              <a:t> En el 2º casillero Actividades de emergencias y desastres</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indicar el número de temática que se va a desarrollar:</a:t>
            </a:r>
            <a:endParaRPr lang="es-PE" sz="1100" dirty="0">
              <a:solidFill>
                <a:srgbClr val="FF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 1= Temporada de bajas temperaturas</a:t>
            </a:r>
          </a:p>
          <a:p>
            <a:pPr algn="just"/>
            <a:r>
              <a:rPr lang="es-PE" sz="1100" dirty="0">
                <a:solidFill>
                  <a:srgbClr val="000000"/>
                </a:solidFill>
                <a:latin typeface="Franklin Gothic Medium Cond" panose="020B0606030402020204" pitchFamily="34" charset="0"/>
              </a:rPr>
              <a:t> 2= Temporada de lluvias</a:t>
            </a:r>
          </a:p>
          <a:p>
            <a:pPr algn="just"/>
            <a:r>
              <a:rPr lang="es-PE" sz="1100" dirty="0">
                <a:solidFill>
                  <a:srgbClr val="000000"/>
                </a:solidFill>
                <a:latin typeface="Franklin Gothic Medium Cond" panose="020B0606030402020204" pitchFamily="34" charset="0"/>
              </a:rPr>
              <a:t> 3= Familias afectadas por desastres.</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indicar el número de participantes</a:t>
            </a:r>
            <a:endParaRPr lang="es-PE" sz="1100" dirty="0">
              <a:solidFill>
                <a:srgbClr val="FF0000"/>
              </a:solidFill>
              <a:latin typeface="Franklin Gothic Medium Cond" panose="020B0606030402020204" pitchFamily="34" charset="0"/>
            </a:endParaRPr>
          </a:p>
        </p:txBody>
      </p:sp>
      <p:pic>
        <p:nvPicPr>
          <p:cNvPr id="8" name="Imagen 7">
            <a:extLst>
              <a:ext uri="{FF2B5EF4-FFF2-40B4-BE49-F238E27FC236}">
                <a16:creationId xmlns:a16="http://schemas.microsoft.com/office/drawing/2014/main" id="{CAFDB37E-610C-43B9-A7D7-E9566093A02B}"/>
              </a:ext>
            </a:extLst>
          </p:cNvPr>
          <p:cNvPicPr>
            <a:picLocks noChangeAspect="1"/>
          </p:cNvPicPr>
          <p:nvPr/>
        </p:nvPicPr>
        <p:blipFill>
          <a:blip r:embed="rId3"/>
          <a:stretch>
            <a:fillRect/>
          </a:stretch>
        </p:blipFill>
        <p:spPr>
          <a:xfrm>
            <a:off x="309489" y="5757424"/>
            <a:ext cx="8525022" cy="967295"/>
          </a:xfrm>
          <a:prstGeom prst="rect">
            <a:avLst/>
          </a:prstGeom>
        </p:spPr>
      </p:pic>
    </p:spTree>
    <p:extLst>
      <p:ext uri="{BB962C8B-B14F-4D97-AF65-F5344CB8AC3E}">
        <p14:creationId xmlns:p14="http://schemas.microsoft.com/office/powerpoint/2010/main" val="35909783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23225" y="255046"/>
            <a:ext cx="8464717" cy="246221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ACTIVIDADES DE FAMILIAS RELACIONADAS AL CONTROL Y PREVENCIÓN DEL CÁNCER</a:t>
            </a:r>
          </a:p>
          <a:p>
            <a:pPr algn="just"/>
            <a:r>
              <a:rPr lang="es-PE" sz="1100" dirty="0">
                <a:solidFill>
                  <a:srgbClr val="C00000"/>
                </a:solidFill>
                <a:latin typeface="Franklin Gothic Medium Cond" panose="020B0606030402020204" pitchFamily="34" charset="0"/>
              </a:rPr>
              <a:t>01 Consejería: </a:t>
            </a:r>
            <a:r>
              <a:rPr lang="es-PE" sz="1100" dirty="0">
                <a:solidFill>
                  <a:srgbClr val="000000"/>
                </a:solidFill>
                <a:latin typeface="Franklin Gothic Medium Cond" panose="020B0606030402020204" pitchFamily="34" charset="0"/>
              </a:rPr>
              <a:t>En alimentación saludable, actividad física, ambientes libres de humo de tabaco, protección a radiación ultravioleta, sexualidad responsable, lavado de manos, consumo de agua segura, vacunación relacionada a la prevención del cáncer. Estas consejerías se realizan de manera individual durante 45 minutos, usando los materiales disponibles para tal fin. </a:t>
            </a:r>
          </a:p>
          <a:p>
            <a:pPr algn="just"/>
            <a:r>
              <a:rPr lang="es-PE" sz="1100" dirty="0">
                <a:solidFill>
                  <a:srgbClr val="000000"/>
                </a:solidFill>
                <a:latin typeface="Franklin Gothic Medium Cond" panose="020B0606030402020204" pitchFamily="34" charset="0"/>
              </a:rPr>
              <a:t>En la HC/ Documento de identidad DNI del jefe/a de familia</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 el 1º casillero Consejería familiar</a:t>
            </a:r>
          </a:p>
          <a:p>
            <a:pPr algn="just"/>
            <a:r>
              <a:rPr lang="es-PE" sz="1100" dirty="0">
                <a:solidFill>
                  <a:srgbClr val="000000"/>
                </a:solidFill>
                <a:latin typeface="Franklin Gothic Medium Cond" panose="020B0606030402020204" pitchFamily="34" charset="0"/>
              </a:rPr>
              <a:t> En el 2º casillero Visita Familiar Integral</a:t>
            </a:r>
          </a:p>
          <a:p>
            <a:pPr algn="just"/>
            <a:r>
              <a:rPr lang="es-PE" sz="1100" dirty="0">
                <a:solidFill>
                  <a:srgbClr val="000000"/>
                </a:solidFill>
                <a:latin typeface="Franklin Gothic Medium Cond" panose="020B0606030402020204" pitchFamily="34" charset="0"/>
              </a:rPr>
              <a:t> En el 3º casillero Actividades de promoción de la salud</a:t>
            </a:r>
          </a:p>
          <a:p>
            <a:pPr algn="just"/>
            <a:r>
              <a:rPr lang="es-PE" sz="1100" dirty="0">
                <a:solidFill>
                  <a:srgbClr val="000000"/>
                </a:solidFill>
                <a:latin typeface="Franklin Gothic Medium Cond" panose="020B0606030402020204" pitchFamily="34" charset="0"/>
              </a:rPr>
              <a:t>En el ítem: Tipo de Diagnóstico marque SIEMPRE: “D”</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anote:</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1 casillero 1, el número de consejería según corresponda.</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a:t>
            </a:r>
            <a:r>
              <a:rPr lang="es-PE" sz="1100" dirty="0">
                <a:solidFill>
                  <a:srgbClr val="000000"/>
                </a:solidFill>
                <a:latin typeface="Franklin Gothic Medium Cond" panose="020B0606030402020204" pitchFamily="34" charset="0"/>
              </a:rPr>
              <a:t> casillero 2, el número de visita domiciliaria según corresponda.</a:t>
            </a:r>
          </a:p>
          <a:p>
            <a:pPr lvl="0" algn="just"/>
            <a:r>
              <a:rPr lang="es-PE" sz="1100" dirty="0">
                <a:solidFill>
                  <a:srgbClr val="000000"/>
                </a:solidFill>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2</a:t>
            </a:r>
            <a:r>
              <a:rPr lang="es-PE" sz="1100" dirty="0">
                <a:solidFill>
                  <a:srgbClr val="000000"/>
                </a:solidFill>
                <a:latin typeface="Franklin Gothic Medium Cond" panose="020B0606030402020204" pitchFamily="34" charset="0"/>
              </a:rPr>
              <a:t> casillero 2, “CA” para indicar actividades de cáncer.</a:t>
            </a:r>
          </a:p>
        </p:txBody>
      </p:sp>
      <p:pic>
        <p:nvPicPr>
          <p:cNvPr id="9" name="Imagen 8">
            <a:extLst>
              <a:ext uri="{FF2B5EF4-FFF2-40B4-BE49-F238E27FC236}">
                <a16:creationId xmlns:a16="http://schemas.microsoft.com/office/drawing/2014/main" id="{63B9274C-58D0-422D-AF2C-74C08341DA02}"/>
              </a:ext>
            </a:extLst>
          </p:cNvPr>
          <p:cNvPicPr>
            <a:picLocks noChangeAspect="1"/>
          </p:cNvPicPr>
          <p:nvPr/>
        </p:nvPicPr>
        <p:blipFill>
          <a:blip r:embed="rId2"/>
          <a:stretch>
            <a:fillRect/>
          </a:stretch>
        </p:blipFill>
        <p:spPr>
          <a:xfrm>
            <a:off x="316419" y="2635573"/>
            <a:ext cx="8511161" cy="958508"/>
          </a:xfrm>
          <a:prstGeom prst="rect">
            <a:avLst/>
          </a:prstGeom>
        </p:spPr>
      </p:pic>
      <p:sp>
        <p:nvSpPr>
          <p:cNvPr id="10" name="Rectángulo 9">
            <a:extLst>
              <a:ext uri="{FF2B5EF4-FFF2-40B4-BE49-F238E27FC236}">
                <a16:creationId xmlns:a16="http://schemas.microsoft.com/office/drawing/2014/main" id="{60BE0399-F4CB-4E55-AE71-D8F2F14D9F29}"/>
              </a:ext>
            </a:extLst>
          </p:cNvPr>
          <p:cNvSpPr/>
          <p:nvPr/>
        </p:nvSpPr>
        <p:spPr>
          <a:xfrm>
            <a:off x="315592" y="3576829"/>
            <a:ext cx="8511988" cy="330859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INSTITUCIONES EDUCATIVAS </a:t>
            </a:r>
          </a:p>
          <a:p>
            <a:pPr algn="just"/>
            <a:r>
              <a:rPr lang="es-PE" sz="1100" dirty="0">
                <a:solidFill>
                  <a:srgbClr val="C00000"/>
                </a:solidFill>
                <a:latin typeface="Franklin Gothic Medium Cond" panose="020B0606030402020204" pitchFamily="34" charset="0"/>
              </a:rPr>
              <a:t>VISITAS DE EVALUACIÓN A INSTITUCIONES EDUCATIVAS</a:t>
            </a:r>
            <a:r>
              <a:rPr lang="es-PE" sz="1100" dirty="0">
                <a:solidFill>
                  <a:srgbClr val="0070C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Se refiere a la evaluación de la implementación del programa en la institución educativa considerando los niveles de logro, las variables y los componentes establecidos en la matriz de evaluación de indicadores de instituciones educativas para el desarrollo Sostenible a fin de lograr comportamientos y ambientes saludables, la visita se realizará en forma conjunta MINSAMINEDU.</a:t>
            </a:r>
          </a:p>
          <a:p>
            <a:pPr algn="just"/>
            <a:r>
              <a:rPr lang="es-PE" sz="1100" dirty="0">
                <a:solidFill>
                  <a:srgbClr val="000000"/>
                </a:solidFill>
                <a:latin typeface="Franklin Gothic Medium Cond" panose="020B0606030402020204" pitchFamily="34" charset="0"/>
              </a:rPr>
              <a:t>Para registrar las Visitas de Evaluación en las Instituciones Educativas se utilizará:</a:t>
            </a:r>
          </a:p>
          <a:p>
            <a:pPr algn="just"/>
            <a:r>
              <a:rPr lang="es-PE" sz="1100" dirty="0">
                <a:solidFill>
                  <a:srgbClr val="000000"/>
                </a:solidFill>
                <a:latin typeface="Franklin Gothic Medium Cond" panose="020B0606030402020204" pitchFamily="34" charset="0"/>
              </a:rPr>
              <a:t>En el Ítem: Ficha Familiar/Historia Clínica, anote el APP93 Actividades con Colegios/Institución Educativa.</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Evaluación Conjunta de IE</a:t>
            </a:r>
          </a:p>
          <a:p>
            <a:pPr algn="just"/>
            <a:r>
              <a:rPr lang="es-PE" sz="1100" dirty="0">
                <a:solidFill>
                  <a:srgbClr val="000000"/>
                </a:solidFill>
                <a:latin typeface="Franklin Gothic Medium Cond" panose="020B0606030402020204" pitchFamily="34" charset="0"/>
              </a:rPr>
              <a:t> En el 2° casillero Actividad de promoción de la salud</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campo Lab anote: </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se registrará el número de visita realizada 1, 2 según corresponda </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el nivel Educativo al que pertenece la I.E: </a:t>
            </a:r>
          </a:p>
          <a:p>
            <a:pPr algn="just"/>
            <a:r>
              <a:rPr lang="es-PE" sz="1100" dirty="0">
                <a:solidFill>
                  <a:srgbClr val="000000"/>
                </a:solidFill>
                <a:latin typeface="Franklin Gothic Medium Cond" panose="020B0606030402020204" pitchFamily="34" charset="0"/>
              </a:rPr>
              <a:t>- IN que corresponde IE del nivel Inicial	- TP que corresponde IE del nivel Primaria	- TS que corresponde IE del nivel Secundaria</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2</a:t>
            </a:r>
            <a:r>
              <a:rPr lang="es-PE" sz="1100" dirty="0">
                <a:solidFill>
                  <a:srgbClr val="000000"/>
                </a:solidFill>
                <a:latin typeface="Franklin Gothic Medium Cond" panose="020B0606030402020204" pitchFamily="34" charset="0"/>
              </a:rPr>
              <a:t> casillero 2, el NIVEL DE LOGROS obtenido: </a:t>
            </a:r>
          </a:p>
          <a:p>
            <a:pPr algn="just"/>
            <a:r>
              <a:rPr lang="es-PE" sz="1100" dirty="0">
                <a:solidFill>
                  <a:srgbClr val="000000"/>
                </a:solidFill>
                <a:latin typeface="Franklin Gothic Medium Cond" panose="020B0606030402020204" pitchFamily="34" charset="0"/>
              </a:rPr>
              <a:t>- IA = En Inicio (01-40%)		- CA = En Proceso (41-70%) </a:t>
            </a:r>
          </a:p>
          <a:p>
            <a:pPr algn="just"/>
            <a:r>
              <a:rPr lang="es-PE" sz="1100" dirty="0">
                <a:solidFill>
                  <a:srgbClr val="000000"/>
                </a:solidFill>
                <a:latin typeface="Franklin Gothic Medium Cond" panose="020B0606030402020204" pitchFamily="34" charset="0"/>
              </a:rPr>
              <a:t>- LP = Logro Previsto (71-90%) 		- TA = Logro Destacado (91-100%)  </a:t>
            </a:r>
          </a:p>
          <a:p>
            <a:pPr algn="just"/>
            <a:r>
              <a:rPr lang="es-PE" sz="1100" dirty="0">
                <a:solidFill>
                  <a:srgbClr val="000000"/>
                </a:solidFill>
                <a:latin typeface="Franklin Gothic Medium Cond" panose="020B0606030402020204" pitchFamily="34" charset="0"/>
              </a:rPr>
              <a:t> </a:t>
            </a:r>
          </a:p>
        </p:txBody>
      </p:sp>
    </p:spTree>
    <p:extLst>
      <p:ext uri="{BB962C8B-B14F-4D97-AF65-F5344CB8AC3E}">
        <p14:creationId xmlns:p14="http://schemas.microsoft.com/office/powerpoint/2010/main" val="13187151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0307" y="1163835"/>
            <a:ext cx="8350622" cy="381642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EVALUACIÓN DE QUIOSCOS ESCOLARES </a:t>
            </a:r>
          </a:p>
          <a:p>
            <a:pPr algn="just"/>
            <a:r>
              <a:rPr lang="es-PE" sz="1100" dirty="0">
                <a:solidFill>
                  <a:srgbClr val="000000"/>
                </a:solidFill>
                <a:latin typeface="Franklin Gothic Medium Cond" panose="020B0606030402020204" pitchFamily="34" charset="0"/>
              </a:rPr>
              <a:t>Esta actividad consiste en la medición del avance de la implementación de los Quioscos Escolares, de acuerdo al nivel de logro alcanzado. Se realizará 02 veces en el año lectivo </a:t>
            </a:r>
          </a:p>
          <a:p>
            <a:pPr algn="just"/>
            <a:r>
              <a:rPr lang="es-PE" sz="1100" dirty="0">
                <a:solidFill>
                  <a:srgbClr val="000000"/>
                </a:solidFill>
                <a:latin typeface="Franklin Gothic Medium Cond" panose="020B0606030402020204" pitchFamily="34" charset="0"/>
              </a:rPr>
              <a:t>o Primera evaluación: Al termino del 1er  bimestre escolar  </a:t>
            </a:r>
          </a:p>
          <a:p>
            <a:pPr algn="just"/>
            <a:r>
              <a:rPr lang="es-PE" sz="1100" dirty="0">
                <a:solidFill>
                  <a:srgbClr val="000000"/>
                </a:solidFill>
                <a:latin typeface="Franklin Gothic Medium Cond" panose="020B0606030402020204" pitchFamily="34" charset="0"/>
              </a:rPr>
              <a:t>o Segunda evaluación: Al término del 3er  bimestre escolar. </a:t>
            </a:r>
          </a:p>
          <a:p>
            <a:pPr algn="just"/>
            <a:r>
              <a:rPr lang="es-PE" sz="1100" dirty="0">
                <a:solidFill>
                  <a:srgbClr val="000000"/>
                </a:solidFill>
                <a:latin typeface="Franklin Gothic Medium Cond" panose="020B0606030402020204" pitchFamily="34" charset="0"/>
              </a:rPr>
              <a:t> </a:t>
            </a:r>
            <a:r>
              <a:rPr lang="es-PE" sz="1100" dirty="0">
                <a:latin typeface="Franklin Gothic Medium Cond" panose="020B0606030402020204" pitchFamily="34" charset="0"/>
              </a:rPr>
              <a:t>El responsable de la evaluación será el personal de salud del establecimiento de salud de la jurisdicción y en calidad de veedores estarán un representante de comité ambiental y un representante de la APAFA. Dicha evaluación se realizará aplicando la Ficha de Evaluación de Quioscos Escolares (norma vigente) y de acuerdo al nivel y logro alcanzado se le otorgará al Quiosco Escolar el banderín correspondiente. </a:t>
            </a:r>
          </a:p>
          <a:p>
            <a:pPr algn="just"/>
            <a:r>
              <a:rPr lang="es-PE" sz="1100" dirty="0">
                <a:latin typeface="Franklin Gothic Medium Cond" panose="020B0606030402020204" pitchFamily="34" charset="0"/>
              </a:rPr>
              <a:t>Para registrar la Evaluación de Quioscos Escolares se utilizará: </a:t>
            </a:r>
          </a:p>
          <a:p>
            <a:pPr algn="just"/>
            <a:r>
              <a:rPr lang="es-PE" sz="1100" dirty="0">
                <a:latin typeface="Franklin Gothic Medium Cond" panose="020B0606030402020204" pitchFamily="34" charset="0"/>
              </a:rPr>
              <a:t>En el Ítem: Ficha Familiar/Historia Clínica, anote el APP107 Centro de Expendio de Alimento (Quioscos Escolares)</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Visitas de Evaluación Conjunta de IE </a:t>
            </a:r>
          </a:p>
          <a:p>
            <a:pPr algn="just"/>
            <a:r>
              <a:rPr lang="es-PE" sz="1100" dirty="0">
                <a:latin typeface="Franklin Gothic Medium Cond" panose="020B0606030402020204" pitchFamily="34" charset="0"/>
              </a:rPr>
              <a:t> En el 2° casillero Actividad de promoción de la salud</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campo Lab se registrará: </a:t>
            </a:r>
          </a:p>
          <a:p>
            <a:pPr algn="just"/>
            <a:r>
              <a:rPr lang="es-PE" sz="1100" dirty="0">
                <a:latin typeface="Franklin Gothic Medium Cond" panose="020B0606030402020204" pitchFamily="34" charset="0"/>
              </a:rPr>
              <a:t> En el Lab 1 casillero 1, el número de visitas 1 ó 2 según corresponda </a:t>
            </a:r>
          </a:p>
          <a:p>
            <a:pPr algn="just"/>
            <a:r>
              <a:rPr lang="es-PE" sz="1100" dirty="0">
                <a:latin typeface="Franklin Gothic Medium Cond" panose="020B0606030402020204" pitchFamily="34" charset="0"/>
              </a:rPr>
              <a:t> En el Lab 1 casillero 2, el Nivel Educativo al que pertenece el quiosco: </a:t>
            </a:r>
          </a:p>
          <a:p>
            <a:pPr algn="just" defTabSz="363538"/>
            <a:r>
              <a:rPr lang="es-PE" sz="1100" dirty="0">
                <a:latin typeface="Franklin Gothic Medium Cond" panose="020B0606030402020204" pitchFamily="34" charset="0"/>
              </a:rPr>
              <a:t>	o IN que corresponde IE del nivel Inicial				o TP que corresponde IE del nivel Primaria</a:t>
            </a:r>
          </a:p>
          <a:p>
            <a:pPr algn="just" defTabSz="363538"/>
            <a:r>
              <a:rPr lang="es-PE" sz="1100" dirty="0">
                <a:latin typeface="Franklin Gothic Medium Cond" panose="020B0606030402020204" pitchFamily="34" charset="0"/>
              </a:rPr>
              <a:t>	o TS que corresponde IE del nivel Secundaria</a:t>
            </a:r>
          </a:p>
          <a:p>
            <a:pPr algn="just"/>
            <a:r>
              <a:rPr lang="es-PE" sz="1100" dirty="0">
                <a:latin typeface="Franklin Gothic Medium Cond" panose="020B0606030402020204" pitchFamily="34" charset="0"/>
              </a:rPr>
              <a:t> En el Lab 2 casillero 2, el NIVEL DE LOGROS obtenidos: </a:t>
            </a:r>
          </a:p>
          <a:p>
            <a:pPr algn="just"/>
            <a:r>
              <a:rPr lang="es-PE" sz="1100" dirty="0">
                <a:latin typeface="Franklin Gothic Medium Cond" panose="020B0606030402020204" pitchFamily="34" charset="0"/>
              </a:rPr>
              <a:t> IA = En Inicio 		 CA = En Proceso </a:t>
            </a:r>
          </a:p>
          <a:p>
            <a:pPr algn="just"/>
            <a:r>
              <a:rPr lang="es-PE" sz="1100" dirty="0">
                <a:latin typeface="Franklin Gothic Medium Cond" panose="020B0606030402020204" pitchFamily="34" charset="0"/>
              </a:rPr>
              <a:t> LP = Logro Previsto 		 TA = Logro Destacado </a:t>
            </a:r>
          </a:p>
        </p:txBody>
      </p:sp>
      <p:pic>
        <p:nvPicPr>
          <p:cNvPr id="3" name="Imagen 2"/>
          <p:cNvPicPr>
            <a:picLocks noChangeAspect="1"/>
          </p:cNvPicPr>
          <p:nvPr/>
        </p:nvPicPr>
        <p:blipFill>
          <a:blip r:embed="rId2"/>
          <a:stretch>
            <a:fillRect/>
          </a:stretch>
        </p:blipFill>
        <p:spPr>
          <a:xfrm>
            <a:off x="430308" y="230369"/>
            <a:ext cx="8350622" cy="958508"/>
          </a:xfrm>
          <a:prstGeom prst="rect">
            <a:avLst/>
          </a:prstGeom>
        </p:spPr>
      </p:pic>
      <p:pic>
        <p:nvPicPr>
          <p:cNvPr id="4" name="Imagen 3"/>
          <p:cNvPicPr>
            <a:picLocks noChangeAspect="1"/>
          </p:cNvPicPr>
          <p:nvPr/>
        </p:nvPicPr>
        <p:blipFill>
          <a:blip r:embed="rId3"/>
          <a:stretch>
            <a:fillRect/>
          </a:stretch>
        </p:blipFill>
        <p:spPr>
          <a:xfrm>
            <a:off x="430308" y="4917564"/>
            <a:ext cx="8350622" cy="958508"/>
          </a:xfrm>
          <a:prstGeom prst="rect">
            <a:avLst/>
          </a:prstGeom>
        </p:spPr>
      </p:pic>
    </p:spTree>
    <p:extLst>
      <p:ext uri="{BB962C8B-B14F-4D97-AF65-F5344CB8AC3E}">
        <p14:creationId xmlns:p14="http://schemas.microsoft.com/office/powerpoint/2010/main" val="20156980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380" y="323755"/>
            <a:ext cx="8350623"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REUNIONES CON PADRES DE FAMILIA</a:t>
            </a:r>
          </a:p>
          <a:p>
            <a:pPr algn="just"/>
            <a:r>
              <a:rPr lang="es-PE" sz="1100" dirty="0">
                <a:latin typeface="Franklin Gothic Medium Cond" panose="020B0606030402020204" pitchFamily="34" charset="0"/>
              </a:rPr>
              <a:t>Definición Operacional. - Actividad que permite articular con organizaciones de Asociaciones de Padres de Familia, para el logro de objetivos comunes y potenciar las intervenciones.</a:t>
            </a:r>
          </a:p>
          <a:p>
            <a:pPr algn="just"/>
            <a:r>
              <a:rPr lang="es-PE" sz="1100" dirty="0">
                <a:latin typeface="Franklin Gothic Medium Cond" panose="020B0606030402020204" pitchFamily="34" charset="0"/>
              </a:rPr>
              <a:t>En el Ítem: Ficha Familiar/Historia Clínica, anote APP146 Actividades con Padres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Reuniones en Instituciones Educativas</a:t>
            </a:r>
          </a:p>
          <a:p>
            <a:pPr algn="just"/>
            <a:r>
              <a:rPr lang="es-PE" sz="1100" dirty="0">
                <a:latin typeface="Franklin Gothic Medium Cond" panose="020B0606030402020204" pitchFamily="34" charset="0"/>
              </a:rPr>
              <a:t> En el  2° casillero Actividad de promoción de la salud</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campo Lab se registrará:</a:t>
            </a:r>
          </a:p>
          <a:p>
            <a:pPr algn="just"/>
            <a:r>
              <a:rPr lang="es-PE" sz="1100" dirty="0">
                <a:latin typeface="Franklin Gothic Medium Cond" panose="020B0606030402020204" pitchFamily="34" charset="0"/>
              </a:rPr>
              <a:t> En el Lab 1 casillero 1, el número de reunión </a:t>
            </a:r>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 En el Lab 1 casillero 2, el número de APAFAS a las que pertenecen los padres participantes de la reunión</a:t>
            </a:r>
          </a:p>
        </p:txBody>
      </p:sp>
      <p:pic>
        <p:nvPicPr>
          <p:cNvPr id="3" name="Imagen 2"/>
          <p:cNvPicPr>
            <a:picLocks noChangeAspect="1"/>
          </p:cNvPicPr>
          <p:nvPr/>
        </p:nvPicPr>
        <p:blipFill>
          <a:blip r:embed="rId2"/>
          <a:stretch>
            <a:fillRect/>
          </a:stretch>
        </p:blipFill>
        <p:spPr>
          <a:xfrm>
            <a:off x="378380" y="2256116"/>
            <a:ext cx="8350623" cy="975445"/>
          </a:xfrm>
          <a:prstGeom prst="rect">
            <a:avLst/>
          </a:prstGeom>
        </p:spPr>
      </p:pic>
      <p:sp>
        <p:nvSpPr>
          <p:cNvPr id="4" name="Rectángulo 3"/>
          <p:cNvSpPr/>
          <p:nvPr/>
        </p:nvSpPr>
        <p:spPr>
          <a:xfrm>
            <a:off x="378380" y="3231353"/>
            <a:ext cx="8310282" cy="347787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TALLER EDUCATIVO PARA PADRES DE FAMILIA</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Actividad dirigida a los padres de familia; constituye la modalidad organizada para facilitar una secuencia de sesiones educativas, permite la cooperación, el dialogo, el inter aprendizaje y la reflexión colectiva como bases fundamentales del proceso de aprendizaje con el objetivo de fortalecer y desarrollar las capacidades, habilidades, y actitudes en los padres de familia para la promoción de comportamientos saludables en sus hijos e hijas. </a:t>
            </a:r>
          </a:p>
          <a:p>
            <a:pPr algn="just"/>
            <a:r>
              <a:rPr lang="es-PE" sz="1100" dirty="0">
                <a:latin typeface="Franklin Gothic Medium Cond" panose="020B0606030402020204" pitchFamily="34" charset="0"/>
              </a:rPr>
              <a:t>Para registrar los talleres educativos dirigidos a padres de familia, el personal de salud, procederá de la siguiente manera: </a:t>
            </a:r>
          </a:p>
          <a:p>
            <a:pPr algn="just"/>
            <a:r>
              <a:rPr lang="es-PE" sz="1100" dirty="0">
                <a:latin typeface="Franklin Gothic Medium Cond" panose="020B0606030402020204" pitchFamily="34" charset="0"/>
              </a:rPr>
              <a:t>En el Ítem: Ficha Familiar/Historia Clínica, anote APP146 Actividades con Padres</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Taller para Instituciones Educativas </a:t>
            </a:r>
          </a:p>
          <a:p>
            <a:pPr algn="just"/>
            <a:r>
              <a:rPr lang="es-PE" sz="1100" dirty="0">
                <a:latin typeface="Franklin Gothic Medium Cond" panose="020B0606030402020204" pitchFamily="34" charset="0"/>
              </a:rPr>
              <a:t> En el 2° casillero   Actividad de Promoción de la salud</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campo Lab se registrará: </a:t>
            </a:r>
          </a:p>
          <a:p>
            <a:pPr algn="just"/>
            <a:r>
              <a:rPr lang="es-PE" sz="1100" dirty="0">
                <a:latin typeface="Franklin Gothic Medium Cond" panose="020B0606030402020204" pitchFamily="34" charset="0"/>
              </a:rPr>
              <a:t> En el Lab 1º casillero 1, cuando el módulo/cartilla educativa(a) fue terminado(a) registrar de la siguiente manera: </a:t>
            </a:r>
          </a:p>
          <a:p>
            <a:pPr algn="just"/>
            <a:r>
              <a:rPr lang="es-PE" sz="1100" dirty="0">
                <a:latin typeface="Franklin Gothic Medium Cond" panose="020B0606030402020204" pitchFamily="34" charset="0"/>
              </a:rPr>
              <a:t>- IN que corresponde a módulo terminado, en IE del nivel Inicial		</a:t>
            </a:r>
          </a:p>
          <a:p>
            <a:pPr marL="171450" indent="-171450" algn="just">
              <a:buFontTx/>
              <a:buChar char="-"/>
            </a:pPr>
            <a:r>
              <a:rPr lang="es-PE" sz="1100" dirty="0">
                <a:latin typeface="Franklin Gothic Medium Cond" panose="020B0606030402020204" pitchFamily="34" charset="0"/>
              </a:rPr>
              <a:t>TP que corresponde a módulo terminado en IE del nivel Primaria </a:t>
            </a:r>
          </a:p>
          <a:p>
            <a:pPr algn="just"/>
            <a:r>
              <a:rPr lang="es-PE" sz="1100" dirty="0">
                <a:latin typeface="Franklin Gothic Medium Cond" panose="020B0606030402020204" pitchFamily="34" charset="0"/>
              </a:rPr>
              <a:t>- TS que corresponde a módulo terminado en IE del nivel Secundaria </a:t>
            </a:r>
          </a:p>
          <a:p>
            <a:pPr algn="just"/>
            <a:r>
              <a:rPr lang="es-PE" sz="1100" dirty="0">
                <a:latin typeface="Franklin Gothic Medium Cond" panose="020B0606030402020204" pitchFamily="34" charset="0"/>
              </a:rPr>
              <a:t>- TE que corresponde a módulo terminado en IE del nivel Especial</a:t>
            </a:r>
          </a:p>
          <a:p>
            <a:pPr algn="just"/>
            <a:r>
              <a:rPr lang="es-PE" sz="1100" dirty="0">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 casillero 2, el número de participantes. </a:t>
            </a:r>
          </a:p>
          <a:p>
            <a:pPr algn="just"/>
            <a:r>
              <a:rPr lang="es-PE" sz="1100" dirty="0">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2 casillero 2, las siglas del módulo educativo en el cual se capacitó, por ejemplo:</a:t>
            </a:r>
          </a:p>
          <a:p>
            <a:pPr algn="just"/>
            <a:r>
              <a:rPr lang="es-PE" sz="1100" dirty="0">
                <a:latin typeface="Franklin Gothic Medium Cond" panose="020B0606030402020204" pitchFamily="34" charset="0"/>
              </a:rPr>
              <a:t>- ALI = Módulo Educativo de Alimentación Saludable		- LMA = Lavado de Manos</a:t>
            </a:r>
          </a:p>
          <a:p>
            <a:pPr marL="171450" indent="-171450" algn="just">
              <a:buFontTx/>
              <a:buChar char="-"/>
            </a:pP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171200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62308" y="2584015"/>
            <a:ext cx="8394829"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ASISTENCIA TÉCNICA</a:t>
            </a:r>
          </a:p>
          <a:p>
            <a:pPr algn="just"/>
            <a:r>
              <a:rPr lang="es-PE" sz="1100" dirty="0">
                <a:latin typeface="Franklin Gothic Medium Cond" panose="020B0606030402020204" pitchFamily="34" charset="0"/>
              </a:rPr>
              <a:t>Consiste en el acompañamiento del personal de salud, encargado de la implementación de los grupos de apoyo, a las “Madres Guías”, durante o después de las sesiones de grupos de apoyo. </a:t>
            </a:r>
          </a:p>
          <a:p>
            <a:pPr algn="just"/>
            <a:r>
              <a:rPr lang="es-PE" sz="1100" dirty="0">
                <a:latin typeface="Franklin Gothic Medium Cond" panose="020B0606030402020204" pitchFamily="34" charset="0"/>
              </a:rPr>
              <a:t>En el ítem: DNI / HC registre: SIEMPRE APP151 de Actividad con Mujeres (Madres de Grupos de Apoyo)</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casillero Asistencia Técnica </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en ambos casos </a:t>
            </a:r>
          </a:p>
          <a:p>
            <a:pPr lvl="0" algn="just"/>
            <a:r>
              <a:rPr lang="es-PE" sz="1100" dirty="0">
                <a:solidFill>
                  <a:srgbClr val="000000"/>
                </a:solidFill>
                <a:latin typeface="Franklin Gothic Medium Cond" panose="020B0606030402020204" pitchFamily="34" charset="0"/>
              </a:rPr>
              <a:t>En el ítem: Lab anote: </a:t>
            </a:r>
          </a:p>
          <a:p>
            <a:pPr lvl="0" algn="just"/>
            <a:r>
              <a:rPr lang="es-PE" sz="1100" dirty="0">
                <a:solidFill>
                  <a:srgbClr val="000000"/>
                </a:solidFill>
                <a:latin typeface="Franklin Gothic Medium Cond" panose="020B0606030402020204" pitchFamily="34" charset="0"/>
              </a:rPr>
              <a:t> En el Lab1  casillero 1, el número de asistencia técnica 1 ó 2, según corresponda </a:t>
            </a:r>
          </a:p>
          <a:p>
            <a:pPr lvl="0" algn="just"/>
            <a:r>
              <a:rPr lang="es-PE" sz="1100" dirty="0">
                <a:solidFill>
                  <a:srgbClr val="000000"/>
                </a:solidFill>
                <a:latin typeface="Franklin Gothic Medium Cond" panose="020B0606030402020204" pitchFamily="34" charset="0"/>
              </a:rPr>
              <a:t> En el Lab 1  casillero 2, numero de “Madres Guía” en la asistencia técnica</a:t>
            </a:r>
          </a:p>
          <a:p>
            <a:pPr lvl="0" algn="just"/>
            <a:r>
              <a:rPr lang="es-PE" sz="1100" dirty="0">
                <a:solidFill>
                  <a:srgbClr val="000000"/>
                </a:solidFill>
                <a:latin typeface="Franklin Gothic Medium Cond" panose="020B0606030402020204" pitchFamily="34" charset="0"/>
              </a:rPr>
              <a:t> En el Lab 2 Casillero 2 registre “LME” o “ALI”, según corresponda</a:t>
            </a:r>
            <a:endParaRPr lang="es-PE" sz="1100" dirty="0">
              <a:latin typeface="Franklin Gothic Medium Cond" panose="020B0606030402020204" pitchFamily="34" charset="0"/>
            </a:endParaRPr>
          </a:p>
        </p:txBody>
      </p:sp>
      <p:pic>
        <p:nvPicPr>
          <p:cNvPr id="11" name="Imagen 10"/>
          <p:cNvPicPr>
            <a:picLocks noChangeAspect="1"/>
          </p:cNvPicPr>
          <p:nvPr/>
        </p:nvPicPr>
        <p:blipFill>
          <a:blip r:embed="rId2"/>
          <a:stretch>
            <a:fillRect/>
          </a:stretch>
        </p:blipFill>
        <p:spPr>
          <a:xfrm>
            <a:off x="362308" y="4639434"/>
            <a:ext cx="8394829" cy="1045384"/>
          </a:xfrm>
          <a:prstGeom prst="rect">
            <a:avLst/>
          </a:prstGeom>
        </p:spPr>
      </p:pic>
      <p:sp>
        <p:nvSpPr>
          <p:cNvPr id="12" name="CuadroTexto 11"/>
          <p:cNvSpPr txBox="1"/>
          <p:nvPr/>
        </p:nvSpPr>
        <p:spPr>
          <a:xfrm>
            <a:off x="362308" y="1374511"/>
            <a:ext cx="2634018" cy="261610"/>
          </a:xfrm>
          <a:prstGeom prst="rect">
            <a:avLst/>
          </a:prstGeom>
          <a:noFill/>
        </p:spPr>
        <p:txBody>
          <a:bodyPr wrap="square" rtlCol="0">
            <a:spAutoFit/>
          </a:bodyPr>
          <a:lstStyle/>
          <a:p>
            <a:r>
              <a:rPr lang="es-PE" sz="1100" dirty="0">
                <a:solidFill>
                  <a:srgbClr val="C00000"/>
                </a:solidFill>
                <a:latin typeface="Franklin Gothic Medium Cond" panose="020B0606030402020204" pitchFamily="34" charset="0"/>
              </a:rPr>
              <a:t>CUANDO CULMINA LA SESION</a:t>
            </a:r>
          </a:p>
        </p:txBody>
      </p:sp>
      <p:pic>
        <p:nvPicPr>
          <p:cNvPr id="13" name="Imagen 12"/>
          <p:cNvPicPr>
            <a:picLocks noChangeAspect="1"/>
          </p:cNvPicPr>
          <p:nvPr/>
        </p:nvPicPr>
        <p:blipFill>
          <a:blip r:embed="rId3"/>
          <a:stretch>
            <a:fillRect/>
          </a:stretch>
        </p:blipFill>
        <p:spPr>
          <a:xfrm>
            <a:off x="362308" y="1581303"/>
            <a:ext cx="8394829" cy="1012266"/>
          </a:xfrm>
          <a:prstGeom prst="rect">
            <a:avLst/>
          </a:prstGeom>
        </p:spPr>
      </p:pic>
      <p:pic>
        <p:nvPicPr>
          <p:cNvPr id="14" name="Imagen 13"/>
          <p:cNvPicPr>
            <a:picLocks noChangeAspect="1"/>
          </p:cNvPicPr>
          <p:nvPr/>
        </p:nvPicPr>
        <p:blipFill>
          <a:blip r:embed="rId4"/>
          <a:stretch>
            <a:fillRect/>
          </a:stretch>
        </p:blipFill>
        <p:spPr>
          <a:xfrm>
            <a:off x="362308" y="370835"/>
            <a:ext cx="8394829" cy="1012266"/>
          </a:xfrm>
          <a:prstGeom prst="rect">
            <a:avLst/>
          </a:prstGeom>
        </p:spPr>
      </p:pic>
      <p:sp>
        <p:nvSpPr>
          <p:cNvPr id="4" name="Rectángulo 3">
            <a:extLst>
              <a:ext uri="{FF2B5EF4-FFF2-40B4-BE49-F238E27FC236}">
                <a16:creationId xmlns:a16="http://schemas.microsoft.com/office/drawing/2014/main" id="{8F7CA05D-730C-441F-A486-2A536605BB80}"/>
              </a:ext>
            </a:extLst>
          </p:cNvPr>
          <p:cNvSpPr/>
          <p:nvPr/>
        </p:nvSpPr>
        <p:spPr>
          <a:xfrm>
            <a:off x="316785" y="5870695"/>
            <a:ext cx="8326315" cy="93871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FUNCIONAMIENTO DE LOS GRUPOS DE APOYO </a:t>
            </a:r>
          </a:p>
          <a:p>
            <a:r>
              <a:rPr lang="es-PE" sz="1100" dirty="0">
                <a:latin typeface="Franklin Gothic Medium Cond" panose="020B0606030402020204" pitchFamily="34" charset="0"/>
              </a:rPr>
              <a:t>En el ítem: DNI / HC registre: SIEMPRE APP151 de Actividad con Mujeres (Madres de Grupos de Apoyo) </a:t>
            </a:r>
          </a:p>
          <a:p>
            <a:r>
              <a:rPr lang="es-PE" sz="1100" dirty="0">
                <a:latin typeface="Franklin Gothic Medium Cond" panose="020B0606030402020204" pitchFamily="34" charset="0"/>
              </a:rPr>
              <a:t>En el ítem: Diagnóstico motivo de consulta y/o actividad de salud, anote claramente: </a:t>
            </a:r>
          </a:p>
          <a:p>
            <a:r>
              <a:rPr lang="es-PE" sz="1100" dirty="0">
                <a:latin typeface="Franklin Gothic Medium Cond" panose="020B0606030402020204" pitchFamily="34" charset="0"/>
              </a:rPr>
              <a:t> En el 1º casillero Sesión de grupo de ayuda mutua </a:t>
            </a:r>
          </a:p>
          <a:p>
            <a:endParaRPr lang="es-PE" sz="1100" dirty="0">
              <a:latin typeface="Franklin Gothic Medium Cond" panose="020B0606030402020204" pitchFamily="34" charset="0"/>
            </a:endParaRPr>
          </a:p>
        </p:txBody>
      </p:sp>
      <p:sp>
        <p:nvSpPr>
          <p:cNvPr id="5" name="Rectángulo 4">
            <a:extLst>
              <a:ext uri="{FF2B5EF4-FFF2-40B4-BE49-F238E27FC236}">
                <a16:creationId xmlns:a16="http://schemas.microsoft.com/office/drawing/2014/main" id="{E459DF63-A93B-43C8-B631-2E0814AC4FD8}"/>
              </a:ext>
            </a:extLst>
          </p:cNvPr>
          <p:cNvSpPr/>
          <p:nvPr/>
        </p:nvSpPr>
        <p:spPr>
          <a:xfrm>
            <a:off x="1095299" y="5637900"/>
            <a:ext cx="5231423"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Se considerará dos asistencias técnicas para cada uno de los grupos de apoyo conformados.</a:t>
            </a:r>
          </a:p>
        </p:txBody>
      </p:sp>
    </p:spTree>
    <p:extLst>
      <p:ext uri="{BB962C8B-B14F-4D97-AF65-F5344CB8AC3E}">
        <p14:creationId xmlns:p14="http://schemas.microsoft.com/office/powerpoint/2010/main" val="2025066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1" y="414746"/>
            <a:ext cx="8310282" cy="938719"/>
          </a:xfrm>
          <a:prstGeom prst="rect">
            <a:avLst/>
          </a:prstGeom>
        </p:spPr>
        <p:txBody>
          <a:bodyPr wrap="square">
            <a:spAutoFit/>
          </a:bodyPr>
          <a:lstStyle/>
          <a:p>
            <a:pPr algn="just"/>
            <a:r>
              <a:rPr lang="es-PE" sz="1100" dirty="0">
                <a:latin typeface="Franklin Gothic Medium Cond" panose="020B0606030402020204" pitchFamily="34" charset="0"/>
              </a:rPr>
              <a:t>- - SBU = Módulo Educativo de Salud Bucal		- SO = Módulo Educativo de Salud Ocular</a:t>
            </a:r>
          </a:p>
          <a:p>
            <a:pPr algn="just"/>
            <a:r>
              <a:rPr lang="es-PE" sz="1100" dirty="0">
                <a:latin typeface="Franklin Gothic Medium Cond" panose="020B0606030402020204" pitchFamily="34" charset="0"/>
              </a:rPr>
              <a:t>- AF = Módulo Educativo de Actividad Física		- SVI = Módulo Educativo de Seguridad Vial</a:t>
            </a:r>
          </a:p>
          <a:p>
            <a:pPr algn="just"/>
            <a:r>
              <a:rPr lang="es-PE" sz="1100" dirty="0">
                <a:latin typeface="Franklin Gothic Medium Cond" panose="020B0606030402020204" pitchFamily="34" charset="0"/>
              </a:rPr>
              <a:t>- MT = Módulo de Metaxénicas			- EMG= Emergencias y desastres</a:t>
            </a:r>
          </a:p>
          <a:p>
            <a:pPr algn="just">
              <a:buFontTx/>
              <a:buChar char="-"/>
            </a:pPr>
            <a:r>
              <a:rPr lang="es-PE" sz="1100" dirty="0">
                <a:latin typeface="Franklin Gothic Medium Cond" panose="020B0606030402020204" pitchFamily="34" charset="0"/>
              </a:rPr>
              <a:t>ZOO = Zoonóticas			- CMP = Exposición de Metales Pesados (zonas priorizadas)</a:t>
            </a:r>
          </a:p>
          <a:p>
            <a:pPr algn="just"/>
            <a:r>
              <a:rPr lang="es-PE" sz="1100" dirty="0">
                <a:solidFill>
                  <a:srgbClr val="C00000"/>
                </a:solidFill>
                <a:latin typeface="Franklin Gothic Medium Cond" panose="020B0606030402020204" pitchFamily="34" charset="0"/>
              </a:rPr>
              <a:t>Cuando concluye el módulo </a:t>
            </a:r>
          </a:p>
        </p:txBody>
      </p:sp>
      <p:sp>
        <p:nvSpPr>
          <p:cNvPr id="4" name="Rectángulo 3"/>
          <p:cNvSpPr/>
          <p:nvPr/>
        </p:nvSpPr>
        <p:spPr>
          <a:xfrm>
            <a:off x="457201" y="2291285"/>
            <a:ext cx="8377517"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TALLER EDUCATIVO PARA EXPENDEDORES DE ALIMENTOS </a:t>
            </a:r>
          </a:p>
          <a:p>
            <a:pPr algn="just"/>
            <a:r>
              <a:rPr lang="es-PE" sz="1100" dirty="0">
                <a:solidFill>
                  <a:srgbClr val="000000"/>
                </a:solidFill>
                <a:latin typeface="Franklin Gothic Medium Cond" panose="020B0606030402020204" pitchFamily="34" charset="0"/>
              </a:rPr>
              <a:t>Esta actividad está dirigida a expendedores y manipuladores de alimentos, que prestan servicio en las instituciones educativas. Constituye en desarrollar sesiones educativas y/o sesiones demostrativas a fin de fortalecer y desarrollar las capacidades, habilidades, y actitudes para las buenas prácticas en la preparación y manipulación de los alimentos. Para registrar los talleres educativos dirigidos a expendedores de alimentos, el personal de salud, procederá de la siguiente manera: </a:t>
            </a:r>
          </a:p>
          <a:p>
            <a:pPr algn="just"/>
            <a:r>
              <a:rPr lang="es-PE" sz="1100" dirty="0">
                <a:solidFill>
                  <a:srgbClr val="000000"/>
                </a:solidFill>
                <a:latin typeface="Franklin Gothic Medium Cond" panose="020B0606030402020204" pitchFamily="34" charset="0"/>
              </a:rPr>
              <a:t>En el Ítem: Ficha Familiar/Historia Clínica, anote APP149 Actividades con Manipuladores de Alimentos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Taller para Instituciones Educativas </a:t>
            </a:r>
          </a:p>
          <a:p>
            <a:pPr algn="just"/>
            <a:r>
              <a:rPr lang="es-PE" sz="1100" dirty="0">
                <a:solidFill>
                  <a:srgbClr val="000000"/>
                </a:solidFill>
                <a:latin typeface="Franklin Gothic Medium Cond" panose="020B0606030402020204" pitchFamily="34" charset="0"/>
              </a:rPr>
              <a:t> En el 2° casillero Actividad de promoción de la salud</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campo Lab se registrará: </a:t>
            </a:r>
          </a:p>
          <a:p>
            <a:pPr algn="just"/>
            <a:r>
              <a:rPr lang="es-PE" sz="1100" dirty="0">
                <a:solidFill>
                  <a:srgbClr val="000000"/>
                </a:solidFill>
                <a:latin typeface="Franklin Gothic Medium Cond" panose="020B0606030402020204" pitchFamily="34" charset="0"/>
              </a:rPr>
              <a:t> En el Lab 1 casillero 1, el número de taller 1, 2, según corresponda y cuando la cartilla educativa fue terminada registrar de la siguiente manera: </a:t>
            </a:r>
          </a:p>
          <a:p>
            <a:pPr algn="just"/>
            <a:r>
              <a:rPr lang="es-PE" sz="1100" dirty="0">
                <a:solidFill>
                  <a:srgbClr val="000000"/>
                </a:solidFill>
                <a:latin typeface="Franklin Gothic Medium Cond" panose="020B0606030402020204" pitchFamily="34" charset="0"/>
              </a:rPr>
              <a:t>- TP que corresponde a módulo terminado en IE del nivel Primaria </a:t>
            </a:r>
          </a:p>
          <a:p>
            <a:pPr algn="just"/>
            <a:r>
              <a:rPr lang="es-PE" sz="1100" dirty="0">
                <a:solidFill>
                  <a:srgbClr val="000000"/>
                </a:solidFill>
                <a:latin typeface="Franklin Gothic Medium Cond" panose="020B0606030402020204" pitchFamily="34" charset="0"/>
              </a:rPr>
              <a:t>- TS que corresponde a módulo terminado en IE del nivel Secundaria </a:t>
            </a:r>
          </a:p>
          <a:p>
            <a:pPr algn="just"/>
            <a:r>
              <a:rPr lang="es-PE" sz="1100" dirty="0">
                <a:solidFill>
                  <a:srgbClr val="000000"/>
                </a:solidFill>
                <a:latin typeface="Franklin Gothic Medium Cond" panose="020B0606030402020204" pitchFamily="34" charset="0"/>
              </a:rPr>
              <a:t>- TE que corresponde a módulo terminado en IE del nivel Especial </a:t>
            </a:r>
          </a:p>
          <a:p>
            <a:pPr algn="just"/>
            <a:r>
              <a:rPr lang="es-PE" sz="1100" dirty="0">
                <a:solidFill>
                  <a:srgbClr val="000000"/>
                </a:solidFill>
                <a:latin typeface="Franklin Gothic Medium Cond" panose="020B0606030402020204" pitchFamily="34" charset="0"/>
              </a:rPr>
              <a:t> En el Lab 1 casillero 2, el número de participantes. </a:t>
            </a:r>
          </a:p>
          <a:p>
            <a:pPr algn="just"/>
            <a:r>
              <a:rPr lang="es-PE" sz="1100" dirty="0">
                <a:solidFill>
                  <a:srgbClr val="000000"/>
                </a:solidFill>
                <a:latin typeface="Franklin Gothic Medium Cond" panose="020B0606030402020204" pitchFamily="34" charset="0"/>
              </a:rPr>
              <a:t> En el Lab2 casillero 2, número de instituciones educativas participantes </a:t>
            </a:r>
          </a:p>
        </p:txBody>
      </p:sp>
      <p:pic>
        <p:nvPicPr>
          <p:cNvPr id="5" name="Imagen 4"/>
          <p:cNvPicPr>
            <a:picLocks noChangeAspect="1"/>
          </p:cNvPicPr>
          <p:nvPr/>
        </p:nvPicPr>
        <p:blipFill>
          <a:blip r:embed="rId2"/>
          <a:stretch>
            <a:fillRect/>
          </a:stretch>
        </p:blipFill>
        <p:spPr>
          <a:xfrm>
            <a:off x="457201" y="1331425"/>
            <a:ext cx="8377517" cy="975444"/>
          </a:xfrm>
          <a:prstGeom prst="rect">
            <a:avLst/>
          </a:prstGeom>
        </p:spPr>
      </p:pic>
      <p:pic>
        <p:nvPicPr>
          <p:cNvPr id="6" name="Imagen 5"/>
          <p:cNvPicPr>
            <a:picLocks noChangeAspect="1"/>
          </p:cNvPicPr>
          <p:nvPr/>
        </p:nvPicPr>
        <p:blipFill>
          <a:blip r:embed="rId3"/>
          <a:stretch>
            <a:fillRect/>
          </a:stretch>
        </p:blipFill>
        <p:spPr>
          <a:xfrm>
            <a:off x="457201" y="5207685"/>
            <a:ext cx="8377517" cy="991464"/>
          </a:xfrm>
          <a:prstGeom prst="rect">
            <a:avLst/>
          </a:prstGeom>
        </p:spPr>
      </p:pic>
    </p:spTree>
    <p:extLst>
      <p:ext uri="{BB962C8B-B14F-4D97-AF65-F5344CB8AC3E}">
        <p14:creationId xmlns:p14="http://schemas.microsoft.com/office/powerpoint/2010/main" val="23983958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3070" y="356974"/>
            <a:ext cx="2240100" cy="276999"/>
          </a:xfrm>
          <a:prstGeom prst="rect">
            <a:avLst/>
          </a:prstGeom>
        </p:spPr>
        <p:txBody>
          <a:bodyPr wrap="none">
            <a:spAutoFit/>
          </a:bodyPr>
          <a:lstStyle/>
          <a:p>
            <a:r>
              <a:rPr lang="es-PE" sz="1200" dirty="0">
                <a:solidFill>
                  <a:srgbClr val="C00000"/>
                </a:solidFill>
                <a:latin typeface="Franklin Gothic Medium Cond" panose="020B0606030402020204" pitchFamily="34" charset="0"/>
              </a:rPr>
              <a:t>Cuando de concluye la capacitación:</a:t>
            </a:r>
          </a:p>
        </p:txBody>
      </p:sp>
      <p:sp>
        <p:nvSpPr>
          <p:cNvPr id="6" name="Rectángulo 5"/>
          <p:cNvSpPr/>
          <p:nvPr/>
        </p:nvSpPr>
        <p:spPr>
          <a:xfrm>
            <a:off x="363070" y="1549335"/>
            <a:ext cx="8444752" cy="335989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TALLER DE CAPACITACIÓN EN PROMOCIÓN DE LA CONVIVENCIA SALUDABLE DIRIGIDO A LÍDERES ESCOLARES</a:t>
            </a:r>
          </a:p>
          <a:p>
            <a:pPr algn="just"/>
            <a:r>
              <a:rPr lang="es-PE" sz="1100" dirty="0">
                <a:latin typeface="Franklin Gothic Medium Cond" panose="020B0606030402020204" pitchFamily="34" charset="0"/>
              </a:rPr>
              <a:t>Es</a:t>
            </a:r>
            <a:r>
              <a:rPr lang="es-PE" sz="1100" dirty="0">
                <a:solidFill>
                  <a:srgbClr val="000000"/>
                </a:solidFill>
                <a:latin typeface="Franklin Gothic Medium Cond" panose="020B0606030402020204" pitchFamily="34" charset="0"/>
              </a:rPr>
              <a:t>ta actividad consiste en fortalecer las capacidades de los líderes escolares (del 5to y 6to de primaria y de 1ero a 5to de secundaria) de las instituciones educativas para el desarrollo de prácticas saludables que promuevan la convivencia saludable. Es desarrollada por el personal de salud de los establecimientos del primer nivel de atención y de ser el caso en los establecimientos del segundo nivel de atención que cuentan con población asignada y se realizará en los espacios de la institución educativa, centros de desarrollo juvenil o de la comunidad.</a:t>
            </a:r>
          </a:p>
          <a:p>
            <a:pPr algn="just"/>
            <a:r>
              <a:rPr lang="es-PE" sz="1100" dirty="0">
                <a:solidFill>
                  <a:srgbClr val="000000"/>
                </a:solidFill>
                <a:latin typeface="Franklin Gothic Medium Cond" panose="020B0606030402020204" pitchFamily="34" charset="0"/>
              </a:rPr>
              <a:t>El personal de salud realizará las siguientes actividades:</a:t>
            </a:r>
          </a:p>
          <a:p>
            <a:pPr algn="just"/>
            <a:r>
              <a:rPr lang="es-PE" sz="1100" dirty="0">
                <a:solidFill>
                  <a:srgbClr val="000000"/>
                </a:solidFill>
                <a:latin typeface="Franklin Gothic Medium Cond" panose="020B0606030402020204" pitchFamily="34" charset="0"/>
              </a:rPr>
              <a:t>o Taller de Capacitación a Líderes Escolares el cual consiste en el desarrollo de un mínimo de 06 sesiones educativas relacionadas con:</a:t>
            </a:r>
          </a:p>
          <a:p>
            <a:pPr algn="just"/>
            <a:r>
              <a:rPr lang="es-PE" sz="1100" dirty="0">
                <a:solidFill>
                  <a:srgbClr val="000000"/>
                </a:solidFill>
                <a:latin typeface="Franklin Gothic Medium Cond" panose="020B0606030402020204" pitchFamily="34" charset="0"/>
              </a:rPr>
              <a:t>- Conociendo la convivencia saludable y el liderazgo positivo.</a:t>
            </a:r>
          </a:p>
          <a:p>
            <a:pPr algn="just"/>
            <a:r>
              <a:rPr lang="es-PE" sz="1100" dirty="0">
                <a:solidFill>
                  <a:srgbClr val="000000"/>
                </a:solidFill>
                <a:latin typeface="Franklin Gothic Medium Cond" panose="020B0606030402020204" pitchFamily="34" charset="0"/>
              </a:rPr>
              <a:t>- Fortaleciendo nuestras Habilidades para la Vida.</a:t>
            </a:r>
          </a:p>
          <a:p>
            <a:pPr algn="just"/>
            <a:r>
              <a:rPr lang="es-PE" sz="1100" dirty="0">
                <a:solidFill>
                  <a:srgbClr val="000000"/>
                </a:solidFill>
                <a:latin typeface="Franklin Gothic Medium Cond" panose="020B0606030402020204" pitchFamily="34" charset="0"/>
              </a:rPr>
              <a:t>- Planificando acciones para promover la convivencia saludable en la escuela.</a:t>
            </a:r>
          </a:p>
          <a:p>
            <a:pPr algn="just">
              <a:spcBef>
                <a:spcPts val="200"/>
              </a:spcBef>
              <a:spcAft>
                <a:spcPts val="200"/>
              </a:spcAft>
            </a:pPr>
            <a:r>
              <a:rPr lang="es-PE" sz="1100" dirty="0">
                <a:solidFill>
                  <a:srgbClr val="C00000"/>
                </a:solidFill>
                <a:latin typeface="Franklin Gothic Medium Cond" panose="020B0606030402020204" pitchFamily="34" charset="0"/>
              </a:rPr>
              <a:t>REGISTRO DE LAS SESIONES EDUCATIVAS</a:t>
            </a:r>
          </a:p>
          <a:p>
            <a:pPr algn="just"/>
            <a:r>
              <a:rPr lang="es-PE" sz="1100" dirty="0">
                <a:solidFill>
                  <a:srgbClr val="000000"/>
                </a:solidFill>
                <a:latin typeface="Franklin Gothic Medium Cond" panose="020B0606030402020204" pitchFamily="34" charset="0"/>
              </a:rPr>
              <a:t>En el Ítem: Ficha Familiar/Historia Clínica, anote SIEMPRE: APP166 Actividades con </a:t>
            </a:r>
            <a:r>
              <a:rPr lang="es-PE" sz="1100" dirty="0">
                <a:latin typeface="Franklin Gothic Medium Cond" panose="020B0606030402020204" pitchFamily="34" charset="0"/>
              </a:rPr>
              <a:t>Líderes Escolares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Sesión Educativa</a:t>
            </a:r>
          </a:p>
          <a:p>
            <a:pPr algn="just"/>
            <a:r>
              <a:rPr lang="es-PE" sz="1100" dirty="0">
                <a:latin typeface="Franklin Gothic Medium Cond" panose="020B0606030402020204" pitchFamily="34" charset="0"/>
              </a:rPr>
              <a:t> En el 2º casillero Actividades de Promoción de la Salud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el número de sesión 1, 2…6, según corresponda</a:t>
            </a:r>
          </a:p>
          <a:p>
            <a:pPr algn="just"/>
            <a:r>
              <a:rPr lang="es-PE" sz="1100" dirty="0">
                <a:latin typeface="Franklin Gothic Medium Cond" panose="020B0606030402020204" pitchFamily="34" charset="0"/>
              </a:rPr>
              <a:t> En el Lab 1 casillero 2, el número de participantes</a:t>
            </a:r>
          </a:p>
          <a:p>
            <a:pPr algn="just"/>
            <a:r>
              <a:rPr lang="es-PE" sz="1100" dirty="0">
                <a:latin typeface="Franklin Gothic Medium Cond" panose="020B0606030402020204" pitchFamily="34" charset="0"/>
              </a:rPr>
              <a:t> En el Lab 2 casillero 2, se colocará “CDJ” solo en el caso que la actividad sea desarrollada en los Centros de Desarrollo Juvenil</a:t>
            </a:r>
          </a:p>
        </p:txBody>
      </p:sp>
      <p:pic>
        <p:nvPicPr>
          <p:cNvPr id="7" name="Imagen 6"/>
          <p:cNvPicPr>
            <a:picLocks noChangeAspect="1"/>
          </p:cNvPicPr>
          <p:nvPr/>
        </p:nvPicPr>
        <p:blipFill>
          <a:blip r:embed="rId2"/>
          <a:stretch>
            <a:fillRect/>
          </a:stretch>
        </p:blipFill>
        <p:spPr>
          <a:xfrm>
            <a:off x="363070" y="618600"/>
            <a:ext cx="8444752" cy="946459"/>
          </a:xfrm>
          <a:prstGeom prst="rect">
            <a:avLst/>
          </a:prstGeom>
        </p:spPr>
      </p:pic>
      <p:pic>
        <p:nvPicPr>
          <p:cNvPr id="8" name="Imagen 7"/>
          <p:cNvPicPr>
            <a:picLocks noChangeAspect="1"/>
          </p:cNvPicPr>
          <p:nvPr/>
        </p:nvPicPr>
        <p:blipFill>
          <a:blip r:embed="rId3"/>
          <a:stretch>
            <a:fillRect/>
          </a:stretch>
        </p:blipFill>
        <p:spPr>
          <a:xfrm>
            <a:off x="363070" y="4849281"/>
            <a:ext cx="8377516" cy="990683"/>
          </a:xfrm>
          <a:prstGeom prst="rect">
            <a:avLst/>
          </a:prstGeom>
        </p:spPr>
      </p:pic>
      <p:sp>
        <p:nvSpPr>
          <p:cNvPr id="9" name="Rectángulo 8"/>
          <p:cNvSpPr/>
          <p:nvPr/>
        </p:nvSpPr>
        <p:spPr>
          <a:xfrm>
            <a:off x="389965" y="5818745"/>
            <a:ext cx="8485093"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a:t>
            </a:r>
          </a:p>
          <a:p>
            <a:pPr algn="just"/>
            <a:r>
              <a:rPr lang="es-PE" sz="1100" dirty="0">
                <a:solidFill>
                  <a:srgbClr val="2D55D7"/>
                </a:solidFill>
                <a:latin typeface="Franklin Gothic Medium Cond" panose="020B0606030402020204" pitchFamily="34" charset="0"/>
              </a:rPr>
              <a:t> Cuando se registra la Sesión Educativa N° 6, será indicativo del término del taller y se colocara el número de líderes escolares que participaron en TODAS las sesiones educativas.</a:t>
            </a:r>
          </a:p>
        </p:txBody>
      </p:sp>
    </p:spTree>
    <p:extLst>
      <p:ext uri="{BB962C8B-B14F-4D97-AF65-F5344CB8AC3E}">
        <p14:creationId xmlns:p14="http://schemas.microsoft.com/office/powerpoint/2010/main" val="10497998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04032" y="1960271"/>
            <a:ext cx="8377516" cy="975445"/>
          </a:xfrm>
          <a:prstGeom prst="rect">
            <a:avLst/>
          </a:prstGeom>
        </p:spPr>
      </p:pic>
      <p:sp>
        <p:nvSpPr>
          <p:cNvPr id="6" name="Rectángulo 5"/>
          <p:cNvSpPr/>
          <p:nvPr/>
        </p:nvSpPr>
        <p:spPr>
          <a:xfrm>
            <a:off x="404032" y="390126"/>
            <a:ext cx="8377516"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VISITA DE MONITOREO:</a:t>
            </a:r>
          </a:p>
          <a:p>
            <a:pPr algn="just"/>
            <a:r>
              <a:rPr lang="es-PE" sz="1100" dirty="0">
                <a:solidFill>
                  <a:srgbClr val="000000"/>
                </a:solidFill>
                <a:latin typeface="Franklin Gothic Medium Cond" panose="020B0606030402020204" pitchFamily="34" charset="0"/>
              </a:rPr>
              <a:t>Esta actividad consiste en realizar una visita a los líderes escolares que han participado del taller para hacer seguimiento del avance de la ejecución de las actividades programadas en el plan de trabajo desarrollado durante las sesiones del taller. Esto permitirá asesorar a los escolares para superar las dificultades que se les presente en el proceso de implementación. </a:t>
            </a:r>
          </a:p>
          <a:p>
            <a:pPr algn="just"/>
            <a:r>
              <a:rPr lang="es-PE" sz="1100" dirty="0">
                <a:solidFill>
                  <a:srgbClr val="000000"/>
                </a:solidFill>
                <a:latin typeface="Franklin Gothic Medium Cond" panose="020B0606030402020204" pitchFamily="34" charset="0"/>
              </a:rPr>
              <a:t>En el Ítem: Ficha Familiar/Historia Clínica, anote SIEMPRE: APP166 Actividades con Líderes Escolares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Lab 1 casillero 1, Reunión de monitoreo</a:t>
            </a:r>
          </a:p>
          <a:p>
            <a:pPr algn="just"/>
            <a:r>
              <a:rPr lang="es-PE" sz="1100" dirty="0">
                <a:solidFill>
                  <a:srgbClr val="000000"/>
                </a:solidFill>
                <a:latin typeface="Franklin Gothic Medium Cond" panose="020B0606030402020204" pitchFamily="34" charset="0"/>
              </a:rPr>
              <a:t> En el Lab 1 casillero 2, Actividades de Promoción de la Salud </a:t>
            </a:r>
          </a:p>
          <a:p>
            <a:pPr algn="just"/>
            <a:r>
              <a:rPr lang="es-PE" sz="1100" dirty="0">
                <a:solidFill>
                  <a:srgbClr val="000000"/>
                </a:solidFill>
                <a:latin typeface="Franklin Gothic Medium Cond" panose="020B0606030402020204" pitchFamily="34" charset="0"/>
              </a:rPr>
              <a:t>En el ítem Lab el número de visitas 1, 2… según corresponda</a:t>
            </a:r>
          </a:p>
        </p:txBody>
      </p:sp>
      <p:sp>
        <p:nvSpPr>
          <p:cNvPr id="7" name="Rectángulo 6"/>
          <p:cNvSpPr/>
          <p:nvPr/>
        </p:nvSpPr>
        <p:spPr>
          <a:xfrm>
            <a:off x="389965" y="2931175"/>
            <a:ext cx="8377516"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01 VISITA DE EVALUACIÓN:</a:t>
            </a:r>
          </a:p>
          <a:p>
            <a:pPr algn="just"/>
            <a:r>
              <a:rPr lang="es-PE" sz="1100" dirty="0">
                <a:solidFill>
                  <a:srgbClr val="000000"/>
                </a:solidFill>
                <a:latin typeface="Franklin Gothic Medium Cond" panose="020B0606030402020204" pitchFamily="34" charset="0"/>
              </a:rPr>
              <a:t>Esta actividad consiste en una reunión para el análisis de los resultados obtenidos producto de la implementación de las actividades programadas en el plan de trabajo. </a:t>
            </a:r>
          </a:p>
          <a:p>
            <a:pPr algn="just"/>
            <a:r>
              <a:rPr lang="es-PE" sz="1100" dirty="0">
                <a:solidFill>
                  <a:srgbClr val="000000"/>
                </a:solidFill>
                <a:latin typeface="Franklin Gothic Medium Cond" panose="020B0606030402020204" pitchFamily="34" charset="0"/>
              </a:rPr>
              <a:t>En el Ítem: Ficha Familiar/Historia Clínica, anote SIEMPRE APP166 Actividades con Líderes Escolares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Visitas de Evaluación </a:t>
            </a:r>
          </a:p>
          <a:p>
            <a:pPr algn="just"/>
            <a:r>
              <a:rPr lang="es-PE" sz="1100" dirty="0">
                <a:solidFill>
                  <a:srgbClr val="000000"/>
                </a:solidFill>
                <a:latin typeface="Franklin Gothic Medium Cond" panose="020B0606030402020204" pitchFamily="34" charset="0"/>
              </a:rPr>
              <a:t> En el 2º casillero Actividades de Promoción de la Salud </a:t>
            </a:r>
          </a:p>
          <a:p>
            <a:pPr algn="just"/>
            <a:r>
              <a:rPr lang="es-PE" sz="1100" dirty="0">
                <a:solidFill>
                  <a:srgbClr val="000000"/>
                </a:solidFill>
                <a:latin typeface="Franklin Gothic Medium Cond" panose="020B0606030402020204" pitchFamily="34" charset="0"/>
              </a:rPr>
              <a:t>En el ítem Lab 1 Casillero 1, el número de visitas 1, según corresponda</a:t>
            </a:r>
          </a:p>
        </p:txBody>
      </p:sp>
      <p:pic>
        <p:nvPicPr>
          <p:cNvPr id="8" name="Imagen 7"/>
          <p:cNvPicPr>
            <a:picLocks noChangeAspect="1"/>
          </p:cNvPicPr>
          <p:nvPr/>
        </p:nvPicPr>
        <p:blipFill>
          <a:blip r:embed="rId3"/>
          <a:stretch>
            <a:fillRect/>
          </a:stretch>
        </p:blipFill>
        <p:spPr>
          <a:xfrm>
            <a:off x="351694" y="4355787"/>
            <a:ext cx="8370275" cy="975445"/>
          </a:xfrm>
          <a:prstGeom prst="rect">
            <a:avLst/>
          </a:prstGeom>
        </p:spPr>
      </p:pic>
      <p:sp>
        <p:nvSpPr>
          <p:cNvPr id="9" name="Rectángulo 8"/>
          <p:cNvSpPr/>
          <p:nvPr/>
        </p:nvSpPr>
        <p:spPr>
          <a:xfrm>
            <a:off x="351693" y="5331232"/>
            <a:ext cx="8370275" cy="1277273"/>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ACTIVIDADES EN UNIVERSIDADES SALUDABLES</a:t>
            </a:r>
          </a:p>
          <a:p>
            <a:pPr lvl="0" algn="just"/>
            <a:r>
              <a:rPr lang="es-PE" sz="1100" dirty="0">
                <a:solidFill>
                  <a:srgbClr val="000000"/>
                </a:solidFill>
                <a:latin typeface="Franklin Gothic Medium Cond" panose="020B0606030402020204" pitchFamily="34" charset="0"/>
              </a:rPr>
              <a:t>La Implementación de la Estrategia Universidades Saludables es la secuencia de acciones que realiza el Coordinador de la Estrategia Universidades Saludables de la GERESA/DIRESA, o quienes hagan sus veces en coordinación con las redes de salud, para que acompañe el proceso de implementación de la universidad en su compromiso de ser saludable; incluye la programación que identifica los productos o resultados a obtener, los responsables de cada actividad y el tiempo en el que se conseguirán. La Implementación de la Estrategia Universidades Saludables</a:t>
            </a:r>
          </a:p>
          <a:p>
            <a:pPr lvl="0" algn="just"/>
            <a:r>
              <a:rPr lang="es-PE" sz="1100" dirty="0">
                <a:solidFill>
                  <a:srgbClr val="000000"/>
                </a:solidFill>
                <a:latin typeface="Franklin Gothic Medium Cond" panose="020B0606030402020204" pitchFamily="34" charset="0"/>
              </a:rPr>
              <a:t>desarrollará cinco procedimientos: Concertación, Planificación, Asistencia Técnica y Sistematización</a:t>
            </a:r>
          </a:p>
          <a:p>
            <a:pPr lvl="0" algn="just"/>
            <a:r>
              <a:rPr lang="es-PE" sz="1100" dirty="0">
                <a:solidFill>
                  <a:srgbClr val="000000"/>
                </a:solidFill>
                <a:latin typeface="Franklin Gothic Medium Cond" panose="020B0606030402020204" pitchFamily="34" charset="0"/>
              </a:rPr>
              <a:t>En el Ítem: Ficha Familiar/Historia Clínica, anote SIEMPRE: APP163 Actividades con Universidades </a:t>
            </a:r>
          </a:p>
        </p:txBody>
      </p:sp>
    </p:spTree>
    <p:extLst>
      <p:ext uri="{BB962C8B-B14F-4D97-AF65-F5344CB8AC3E}">
        <p14:creationId xmlns:p14="http://schemas.microsoft.com/office/powerpoint/2010/main" val="4845202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3070" y="282405"/>
            <a:ext cx="8404411" cy="1954381"/>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 </a:t>
            </a:r>
          </a:p>
          <a:p>
            <a:r>
              <a:rPr lang="es-PE" sz="1100" dirty="0">
                <a:latin typeface="Franklin Gothic Medium Cond" panose="020B0606030402020204" pitchFamily="34" charset="0"/>
              </a:rPr>
              <a:t> En el 1º casillero Reunión en Instituciones Educativas </a:t>
            </a:r>
          </a:p>
          <a:p>
            <a:r>
              <a:rPr lang="es-PE" sz="1100" dirty="0">
                <a:latin typeface="Franklin Gothic Medium Cond" panose="020B0606030402020204" pitchFamily="34" charset="0"/>
              </a:rPr>
              <a:t> En el 2º casillero considerar las actividades acordes a lo trabajado</a:t>
            </a:r>
          </a:p>
          <a:p>
            <a:r>
              <a:rPr lang="es-PE" sz="1100" dirty="0">
                <a:latin typeface="Franklin Gothic Medium Cond" panose="020B0606030402020204" pitchFamily="34" charset="0"/>
              </a:rPr>
              <a:t>- U0031: Actividades de Materno Neonatal  		 - U0008: Actividades de Tuberculosis           </a:t>
            </a:r>
          </a:p>
          <a:p>
            <a:r>
              <a:rPr lang="es-PE" sz="1100" dirty="0">
                <a:latin typeface="Franklin Gothic Medium Cond" panose="020B0606030402020204" pitchFamily="34" charset="0"/>
              </a:rPr>
              <a:t> - U0099: Actividades de Daños no transmisibles  	 - U0089: Actividades de Dengue                  </a:t>
            </a:r>
          </a:p>
          <a:p>
            <a:r>
              <a:rPr lang="es-PE" sz="1100" dirty="0">
                <a:latin typeface="Franklin Gothic Medium Cond" panose="020B0606030402020204" pitchFamily="34" charset="0"/>
              </a:rPr>
              <a:t> 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 casillero 1, el número de participantes</a:t>
            </a:r>
          </a:p>
          <a:p>
            <a:r>
              <a:rPr lang="es-PE" sz="1100" dirty="0">
                <a:latin typeface="Franklin Gothic Medium Cond" panose="020B0606030402020204" pitchFamily="34" charset="0"/>
              </a:rPr>
              <a:t> En el Lab 1 casillero 2, la fase del proceso al que corresponde la reunión: </a:t>
            </a:r>
          </a:p>
          <a:p>
            <a:r>
              <a:rPr lang="es-PE" sz="1100" dirty="0">
                <a:latin typeface="Franklin Gothic Medium Cond" panose="020B0606030402020204" pitchFamily="34" charset="0"/>
              </a:rPr>
              <a:t>- FCO = Fase de Concertación 		- FP = Fase de Planificación 		- FAS = Fase de Asistencia técnica </a:t>
            </a:r>
          </a:p>
          <a:p>
            <a:r>
              <a:rPr lang="es-PE" sz="1100" dirty="0">
                <a:latin typeface="Franklin Gothic Medium Cond" panose="020B0606030402020204" pitchFamily="34" charset="0"/>
              </a:rPr>
              <a:t>- SIS = Fase de Sistematización </a:t>
            </a:r>
          </a:p>
        </p:txBody>
      </p:sp>
      <p:pic>
        <p:nvPicPr>
          <p:cNvPr id="6" name="Imagen 5"/>
          <p:cNvPicPr>
            <a:picLocks noChangeAspect="1"/>
          </p:cNvPicPr>
          <p:nvPr/>
        </p:nvPicPr>
        <p:blipFill>
          <a:blip r:embed="rId2"/>
          <a:stretch>
            <a:fillRect/>
          </a:stretch>
        </p:blipFill>
        <p:spPr>
          <a:xfrm>
            <a:off x="351694" y="2195842"/>
            <a:ext cx="8415787" cy="975445"/>
          </a:xfrm>
          <a:prstGeom prst="rect">
            <a:avLst/>
          </a:prstGeom>
        </p:spPr>
      </p:pic>
      <p:sp>
        <p:nvSpPr>
          <p:cNvPr id="7" name="Rectángulo 6"/>
          <p:cNvSpPr/>
          <p:nvPr/>
        </p:nvSpPr>
        <p:spPr>
          <a:xfrm>
            <a:off x="289074" y="3130343"/>
            <a:ext cx="8390965"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ASISTENCIA TÉCNICA A DOCENTES CAPACITADOS PARA EL DESARROLLO DE SESIONES DE APRENDIZAJE DE SALUD SEXUAL DIRIGIDA A ADOLESCENTES.</a:t>
            </a:r>
          </a:p>
          <a:p>
            <a:pPr algn="just"/>
            <a:r>
              <a:rPr lang="es-PE" sz="1100" dirty="0">
                <a:solidFill>
                  <a:srgbClr val="000000"/>
                </a:solidFill>
                <a:latin typeface="Franklin Gothic Medium Cond" panose="020B0606030402020204" pitchFamily="34" charset="0"/>
              </a:rPr>
              <a:t>Dicha asistencia técnica se realiza, de preferencia, en el aula al docente previamente capacitado.</a:t>
            </a:r>
          </a:p>
          <a:p>
            <a:pPr algn="just"/>
            <a:r>
              <a:rPr lang="es-PE" sz="1100" dirty="0">
                <a:solidFill>
                  <a:srgbClr val="000000"/>
                </a:solidFill>
                <a:latin typeface="Franklin Gothic Medium Cond" panose="020B0606030402020204" pitchFamily="34" charset="0"/>
              </a:rPr>
              <a:t>El registro se realizará de la siguiente manera:</a:t>
            </a:r>
          </a:p>
          <a:p>
            <a:pPr algn="just"/>
            <a:r>
              <a:rPr lang="es-PE" sz="1100" dirty="0">
                <a:solidFill>
                  <a:srgbClr val="000000"/>
                </a:solidFill>
                <a:latin typeface="Franklin Gothic Medium Cond" panose="020B0606030402020204" pitchFamily="34" charset="0"/>
              </a:rPr>
              <a:t>En el ítem: Historia Clínica/Documento de identidad, anote APP144 Actividades con Docentes</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Asistencia técnica</a:t>
            </a:r>
          </a:p>
          <a:p>
            <a:pPr algn="just"/>
            <a:r>
              <a:rPr lang="es-PE" sz="1100" dirty="0">
                <a:solidFill>
                  <a:srgbClr val="000000"/>
                </a:solidFill>
                <a:latin typeface="Franklin Gothic Medium Cond" panose="020B0606030402020204" pitchFamily="34" charset="0"/>
              </a:rPr>
              <a:t> En el 2º casillero Actividades de Materno Neonatal</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campo Lab registrar:</a:t>
            </a:r>
          </a:p>
          <a:p>
            <a:pPr algn="just"/>
            <a:r>
              <a:rPr lang="es-PE" sz="1100" dirty="0">
                <a:solidFill>
                  <a:srgbClr val="000000"/>
                </a:solidFill>
                <a:latin typeface="Franklin Gothic Medium Cond" panose="020B0606030402020204" pitchFamily="34" charset="0"/>
              </a:rPr>
              <a:t> En el Lab 1 casillero 1, el número de reunión 1, 2 o 3</a:t>
            </a:r>
          </a:p>
          <a:p>
            <a:pPr algn="just"/>
            <a:r>
              <a:rPr lang="es-PE" sz="1100" dirty="0">
                <a:solidFill>
                  <a:srgbClr val="000000"/>
                </a:solidFill>
                <a:latin typeface="Franklin Gothic Medium Cond" panose="020B0606030402020204" pitchFamily="34" charset="0"/>
              </a:rPr>
              <a:t> En el Lab 1 casillero 2, colocar el número de participantes</a:t>
            </a:r>
          </a:p>
        </p:txBody>
      </p:sp>
      <p:pic>
        <p:nvPicPr>
          <p:cNvPr id="8" name="Imagen 7"/>
          <p:cNvPicPr>
            <a:picLocks noChangeAspect="1"/>
          </p:cNvPicPr>
          <p:nvPr/>
        </p:nvPicPr>
        <p:blipFill>
          <a:blip r:embed="rId3"/>
          <a:stretch>
            <a:fillRect/>
          </a:stretch>
        </p:blipFill>
        <p:spPr>
          <a:xfrm>
            <a:off x="403410" y="5058322"/>
            <a:ext cx="8390966" cy="975445"/>
          </a:xfrm>
          <a:prstGeom prst="rect">
            <a:avLst/>
          </a:prstGeom>
        </p:spPr>
      </p:pic>
    </p:spTree>
    <p:extLst>
      <p:ext uri="{BB962C8B-B14F-4D97-AF65-F5344CB8AC3E}">
        <p14:creationId xmlns:p14="http://schemas.microsoft.com/office/powerpoint/2010/main" val="28959708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9624" y="398714"/>
            <a:ext cx="8390964"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COMUNIDADES </a:t>
            </a:r>
          </a:p>
          <a:p>
            <a:pPr algn="just"/>
            <a:r>
              <a:rPr lang="es-PE" sz="1100" dirty="0">
                <a:solidFill>
                  <a:srgbClr val="C00000"/>
                </a:solidFill>
                <a:latin typeface="Franklin Gothic Medium Cond" panose="020B0606030402020204" pitchFamily="34" charset="0"/>
              </a:rPr>
              <a:t>CAMPAÑAS DE RECOJO Y ELIMINACIÓN DE CRIADEROS DE ZANCUDOS AEDES AEGYPTI</a:t>
            </a:r>
          </a:p>
          <a:p>
            <a:pPr algn="just"/>
            <a:r>
              <a:rPr lang="es-PE" sz="1100" dirty="0">
                <a:solidFill>
                  <a:srgbClr val="000000"/>
                </a:solidFill>
                <a:latin typeface="Franklin Gothic Medium Cond" panose="020B0606030402020204" pitchFamily="34" charset="0"/>
              </a:rPr>
              <a:t>El personal de salud brinda asistencia técnica para realizar esta actividad a los diferentes actores según el escenario de intervención; esta actividad puede realizarse a nivel del distrito, comunidad, mercados, cementerios de la comunidad que son zonas de riesgo para la reproducción del vector Aedes aegypti.</a:t>
            </a:r>
          </a:p>
          <a:p>
            <a:pPr algn="just"/>
            <a:r>
              <a:rPr lang="es-PE" sz="1100" dirty="0">
                <a:solidFill>
                  <a:srgbClr val="000000"/>
                </a:solidFill>
                <a:latin typeface="Franklin Gothic Medium Cond" panose="020B0606030402020204" pitchFamily="34" charset="0"/>
              </a:rPr>
              <a:t>En el Ítem: Ficha Familiar/Historia Clínica, anoteelAPP108 Actividades con Comunidad</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ítem Diagnóstico motivo de consulta y/o actividad de salud: </a:t>
            </a:r>
          </a:p>
          <a:p>
            <a:pPr algn="just"/>
            <a:r>
              <a:rPr lang="es-PE" sz="1100" dirty="0">
                <a:solidFill>
                  <a:srgbClr val="000000"/>
                </a:solidFill>
                <a:latin typeface="Franklin Gothic Medium Cond" panose="020B0606030402020204" pitchFamily="34" charset="0"/>
              </a:rPr>
              <a:t> En el 1º casillero Reunió de Evaluación</a:t>
            </a:r>
          </a:p>
          <a:p>
            <a:pPr algn="just"/>
            <a:r>
              <a:rPr lang="es-PE" sz="1100" dirty="0">
                <a:solidFill>
                  <a:srgbClr val="000000"/>
                </a:solidFill>
                <a:latin typeface="Franklin Gothic Medium Cond" panose="020B0606030402020204" pitchFamily="34" charset="0"/>
              </a:rPr>
              <a:t> En el 2º casillero Ejecución de campaña de recojo y eliminación de criaderos</a:t>
            </a:r>
          </a:p>
          <a:p>
            <a:pPr algn="just"/>
            <a:r>
              <a:rPr lang="es-PE" sz="1100" dirty="0">
                <a:solidFill>
                  <a:srgbClr val="000000"/>
                </a:solidFill>
                <a:latin typeface="Franklin Gothic Medium Cond" panose="020B0606030402020204" pitchFamily="34" charset="0"/>
              </a:rPr>
              <a:t> En el 3º casillero indicar según corresponda si es</a:t>
            </a:r>
          </a:p>
          <a:p>
            <a:pPr algn="just"/>
            <a:r>
              <a:rPr lang="es-PE" sz="1100" dirty="0">
                <a:solidFill>
                  <a:srgbClr val="000000"/>
                </a:solidFill>
                <a:latin typeface="Franklin Gothic Medium Cond" panose="020B0606030402020204" pitchFamily="34" charset="0"/>
              </a:rPr>
              <a:t>- U0089: Actividades de Dengue </a:t>
            </a:r>
          </a:p>
          <a:p>
            <a:pPr algn="just"/>
            <a:r>
              <a:rPr lang="es-PE" sz="1100" dirty="0">
                <a:solidFill>
                  <a:srgbClr val="000000"/>
                </a:solidFill>
                <a:latin typeface="Franklin Gothic Medium Cond" panose="020B0606030402020204" pitchFamily="34" charset="0"/>
              </a:rPr>
              <a:t>- U0075: Actividades de Chikungunya </a:t>
            </a:r>
          </a:p>
          <a:p>
            <a:pPr algn="just"/>
            <a:r>
              <a:rPr lang="es-PE" sz="1100" dirty="0">
                <a:solidFill>
                  <a:srgbClr val="000000"/>
                </a:solidFill>
                <a:latin typeface="Franklin Gothic Medium Cond" panose="020B0606030402020204" pitchFamily="34" charset="0"/>
              </a:rPr>
              <a:t>- U0076: Actividades de Zika </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Lab 1 casillero 1, indicar el número de campaña</a:t>
            </a:r>
          </a:p>
          <a:p>
            <a:pPr algn="just"/>
            <a:r>
              <a:rPr lang="es-PE" sz="1100" dirty="0">
                <a:solidFill>
                  <a:srgbClr val="000000"/>
                </a:solidFill>
                <a:latin typeface="Franklin Gothic Medium Cond" panose="020B0606030402020204" pitchFamily="34" charset="0"/>
              </a:rPr>
              <a:t> En el Lab 1 casillero 2, colocar los lugares donde se desarrollaron de acuerdo al número:</a:t>
            </a:r>
          </a:p>
          <a:p>
            <a:pPr algn="just"/>
            <a:r>
              <a:rPr lang="es-PE" sz="1100" dirty="0">
                <a:solidFill>
                  <a:srgbClr val="000000"/>
                </a:solidFill>
                <a:latin typeface="Franklin Gothic Medium Cond" panose="020B0606030402020204" pitchFamily="34" charset="0"/>
              </a:rPr>
              <a:t>- 1=Comunidad</a:t>
            </a:r>
          </a:p>
          <a:p>
            <a:pPr algn="just"/>
            <a:r>
              <a:rPr lang="es-PE" sz="1100" dirty="0">
                <a:solidFill>
                  <a:srgbClr val="000000"/>
                </a:solidFill>
                <a:latin typeface="Franklin Gothic Medium Cond" panose="020B0606030402020204" pitchFamily="34" charset="0"/>
              </a:rPr>
              <a:t>- 2= Mercados</a:t>
            </a:r>
          </a:p>
          <a:p>
            <a:pPr algn="just"/>
            <a:r>
              <a:rPr lang="es-PE" sz="1100" dirty="0">
                <a:solidFill>
                  <a:srgbClr val="000000"/>
                </a:solidFill>
                <a:latin typeface="Franklin Gothic Medium Cond" panose="020B0606030402020204" pitchFamily="34" charset="0"/>
              </a:rPr>
              <a:t>- 3= Cementerios</a:t>
            </a:r>
          </a:p>
          <a:p>
            <a:pPr algn="just"/>
            <a:r>
              <a:rPr lang="es-PE" sz="1100" dirty="0">
                <a:solidFill>
                  <a:srgbClr val="000000"/>
                </a:solidFill>
                <a:latin typeface="Franklin Gothic Medium Cond" panose="020B0606030402020204" pitchFamily="34" charset="0"/>
              </a:rPr>
              <a:t>- 4=Distrito</a:t>
            </a:r>
          </a:p>
          <a:p>
            <a:pPr algn="just"/>
            <a:r>
              <a:rPr lang="es-PE" sz="1100" dirty="0">
                <a:solidFill>
                  <a:srgbClr val="000000"/>
                </a:solidFill>
                <a:latin typeface="Franklin Gothic Medium Cond" panose="020B0606030402020204" pitchFamily="34" charset="0"/>
              </a:rPr>
              <a:t> En el Lab 2 casillero 2, indicar las toneladas de criaderos recogidas en la campaña.</a:t>
            </a:r>
          </a:p>
        </p:txBody>
      </p:sp>
      <p:pic>
        <p:nvPicPr>
          <p:cNvPr id="3" name="Imagen 2"/>
          <p:cNvPicPr>
            <a:picLocks noChangeAspect="1"/>
          </p:cNvPicPr>
          <p:nvPr/>
        </p:nvPicPr>
        <p:blipFill>
          <a:blip r:embed="rId2"/>
          <a:stretch>
            <a:fillRect/>
          </a:stretch>
        </p:blipFill>
        <p:spPr>
          <a:xfrm>
            <a:off x="349623" y="3994637"/>
            <a:ext cx="8390965" cy="975445"/>
          </a:xfrm>
          <a:prstGeom prst="rect">
            <a:avLst/>
          </a:prstGeom>
        </p:spPr>
      </p:pic>
      <p:sp>
        <p:nvSpPr>
          <p:cNvPr id="5" name="Rectángulo 4"/>
          <p:cNvSpPr/>
          <p:nvPr/>
        </p:nvSpPr>
        <p:spPr>
          <a:xfrm>
            <a:off x="349623" y="4970082"/>
            <a:ext cx="8417859" cy="1446550"/>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CAPACITACIÓN A AGENTES COMUNITARIOS EN GESTIÓN DE RIESGO DE DESASTRES:</a:t>
            </a:r>
          </a:p>
          <a:p>
            <a:pPr algn="just"/>
            <a:r>
              <a:rPr lang="es-PE" sz="1100" dirty="0">
                <a:solidFill>
                  <a:srgbClr val="000000"/>
                </a:solidFill>
                <a:latin typeface="Franklin Gothic Medium Cond" panose="020B0606030402020204" pitchFamily="34" charset="0"/>
              </a:rPr>
              <a:t>Esta actividad se registra posterior a las coordinaciones con el CPCED de la DIRESA/GERESA relacionada a la actividad “organización y entrenamiento de comunidades en habilidades frente al riesgo de desastres” donde se capacitara´ a agentes comunitarios en gestión de riesgo de desastres.</a:t>
            </a:r>
          </a:p>
          <a:p>
            <a:pPr algn="just"/>
            <a:r>
              <a:rPr lang="es-PE" sz="1100" dirty="0">
                <a:solidFill>
                  <a:srgbClr val="000000"/>
                </a:solidFill>
                <a:latin typeface="Franklin Gothic Medium Cond" panose="020B0606030402020204" pitchFamily="34" charset="0"/>
              </a:rPr>
              <a:t>El registro se realizará de la siguiente manera:</a:t>
            </a:r>
          </a:p>
          <a:p>
            <a:pPr algn="just"/>
            <a:r>
              <a:rPr lang="es-PE" sz="1100" dirty="0">
                <a:solidFill>
                  <a:srgbClr val="000000"/>
                </a:solidFill>
                <a:latin typeface="Franklin Gothic Medium Cond" panose="020B0606030402020204" pitchFamily="34" charset="0"/>
              </a:rPr>
              <a:t>En el ítem: Historia Clínica/Documento de identidad, anote el códigoAPP138 de Agentes Comunitarios</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Sesión de entrenamiento a Agentes Comunitarios en Salud</a:t>
            </a:r>
          </a:p>
          <a:p>
            <a:r>
              <a:rPr lang="es-PE" sz="1100" dirty="0">
                <a:latin typeface="Franklin Gothic Medium Cond" panose="020B0606030402020204" pitchFamily="34" charset="0"/>
              </a:rPr>
              <a:t> En el 2º casillero Actividades de promoción de la salud </a:t>
            </a:r>
          </a:p>
        </p:txBody>
      </p:sp>
    </p:spTree>
    <p:extLst>
      <p:ext uri="{BB962C8B-B14F-4D97-AF65-F5344CB8AC3E}">
        <p14:creationId xmlns:p14="http://schemas.microsoft.com/office/powerpoint/2010/main" val="42848052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964" y="266906"/>
            <a:ext cx="8417859" cy="769441"/>
          </a:xfrm>
          <a:prstGeom prst="rect">
            <a:avLst/>
          </a:prstGeom>
        </p:spPr>
        <p:txBody>
          <a:bodyPr wrap="square">
            <a:spAutoFit/>
          </a:bodyPr>
          <a:lstStyle/>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registrar:</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a:t>
            </a:r>
            <a:r>
              <a:rPr lang="es-PE" sz="1100" dirty="0">
                <a:latin typeface="Franklin Gothic Medium Cond" panose="020B0606030402020204" pitchFamily="34" charset="0"/>
              </a:rPr>
              <a:t>1 casillero 1, el número de taller 1, 2 o 3 según corresponda </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1</a:t>
            </a:r>
            <a:r>
              <a:rPr lang="es-PE" sz="1100" dirty="0">
                <a:latin typeface="Franklin Gothic Medium Cond" panose="020B0606030402020204" pitchFamily="34" charset="0"/>
              </a:rPr>
              <a:t> casillero 2, el número de participantes</a:t>
            </a:r>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3" name="Rectángulo 2"/>
          <p:cNvSpPr/>
          <p:nvPr/>
        </p:nvSpPr>
        <p:spPr>
          <a:xfrm>
            <a:off x="389964" y="1607200"/>
            <a:ext cx="8417858"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JUNTA VECINAL </a:t>
            </a:r>
          </a:p>
          <a:p>
            <a:pPr algn="just"/>
            <a:r>
              <a:rPr lang="es-PE" sz="1100" dirty="0">
                <a:solidFill>
                  <a:srgbClr val="000000"/>
                </a:solidFill>
                <a:latin typeface="Franklin Gothic Medium Cond" panose="020B0606030402020204" pitchFamily="34" charset="0"/>
              </a:rPr>
              <a:t>En el Ítem: Ficha Familiar/Historia Clínica, anote solo el código APP91 de Junta Vecinal (Organización Vecinal)</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Taller para la comunidad</a:t>
            </a:r>
          </a:p>
          <a:p>
            <a:pPr algn="just"/>
            <a:r>
              <a:rPr lang="es-PE" sz="1100" dirty="0">
                <a:solidFill>
                  <a:srgbClr val="000000"/>
                </a:solidFill>
                <a:latin typeface="Franklin Gothic Medium Cond" panose="020B0606030402020204" pitchFamily="34" charset="0"/>
              </a:rPr>
              <a:t> En el 2º casillero Actividades acorde a codificación:</a:t>
            </a:r>
          </a:p>
          <a:p>
            <a:pPr algn="just"/>
            <a:r>
              <a:rPr lang="es-PE" sz="1100" dirty="0">
                <a:solidFill>
                  <a:srgbClr val="000000"/>
                </a:solidFill>
                <a:latin typeface="Franklin Gothic Medium Cond" panose="020B0606030402020204" pitchFamily="34" charset="0"/>
              </a:rPr>
              <a:t>- U0031: Actividades de Materno Neonatal   		- U0008: Actividades de tuberculosis            </a:t>
            </a:r>
          </a:p>
          <a:p>
            <a:pPr algn="just"/>
            <a:r>
              <a:rPr lang="es-PE" sz="1100" dirty="0">
                <a:solidFill>
                  <a:srgbClr val="000000"/>
                </a:solidFill>
                <a:latin typeface="Franklin Gothic Medium Cond" panose="020B0606030402020204" pitchFamily="34" charset="0"/>
              </a:rPr>
              <a:t>- U0099: Actividades de daños no transmisibles  		- U0089: Actividades de Dengue                            </a:t>
            </a:r>
          </a:p>
          <a:p>
            <a:pPr algn="just"/>
            <a:r>
              <a:rPr lang="es-PE" sz="1100" dirty="0">
                <a:solidFill>
                  <a:srgbClr val="000000"/>
                </a:solidFill>
                <a:latin typeface="Franklin Gothic Medium Cond" panose="020B0606030402020204" pitchFamily="34" charset="0"/>
              </a:rPr>
              <a:t>- U0086: Actividades de prevención del cáncer  </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Lab 1 casillero 2, el número de participantes </a:t>
            </a:r>
          </a:p>
          <a:p>
            <a:pPr algn="just"/>
            <a:r>
              <a:rPr lang="es-PE" sz="1100" dirty="0">
                <a:solidFill>
                  <a:srgbClr val="000000"/>
                </a:solidFill>
                <a:latin typeface="Franklin Gothic Medium Cond" panose="020B0606030402020204" pitchFamily="34" charset="0"/>
              </a:rPr>
              <a:t> En el Lab 2 casillero 1, registrar según corresponda</a:t>
            </a:r>
          </a:p>
          <a:p>
            <a:pPr algn="just"/>
            <a:r>
              <a:rPr lang="es-PE" sz="1100" dirty="0">
                <a:solidFill>
                  <a:srgbClr val="000000"/>
                </a:solidFill>
                <a:latin typeface="Franklin Gothic Medium Cond" panose="020B0606030402020204" pitchFamily="34" charset="0"/>
              </a:rPr>
              <a:t>- “PP” para indicar Fase de Planificación participativa.	- “PSA” para capacitación en prácticas saludables</a:t>
            </a:r>
          </a:p>
        </p:txBody>
      </p:sp>
      <p:pic>
        <p:nvPicPr>
          <p:cNvPr id="4" name="Imagen 3"/>
          <p:cNvPicPr>
            <a:picLocks noChangeAspect="1"/>
          </p:cNvPicPr>
          <p:nvPr/>
        </p:nvPicPr>
        <p:blipFill>
          <a:blip r:embed="rId2"/>
          <a:stretch>
            <a:fillRect/>
          </a:stretch>
        </p:blipFill>
        <p:spPr>
          <a:xfrm>
            <a:off x="398757" y="3859193"/>
            <a:ext cx="8417858" cy="975445"/>
          </a:xfrm>
          <a:prstGeom prst="rect">
            <a:avLst/>
          </a:prstGeom>
        </p:spPr>
      </p:pic>
      <p:pic>
        <p:nvPicPr>
          <p:cNvPr id="6" name="Imagen 5"/>
          <p:cNvPicPr>
            <a:picLocks noChangeAspect="1"/>
          </p:cNvPicPr>
          <p:nvPr/>
        </p:nvPicPr>
        <p:blipFill>
          <a:blip r:embed="rId3"/>
          <a:stretch>
            <a:fillRect/>
          </a:stretch>
        </p:blipFill>
        <p:spPr>
          <a:xfrm>
            <a:off x="352726" y="641652"/>
            <a:ext cx="8509920" cy="975445"/>
          </a:xfrm>
          <a:prstGeom prst="rect">
            <a:avLst/>
          </a:prstGeom>
        </p:spPr>
      </p:pic>
      <p:sp>
        <p:nvSpPr>
          <p:cNvPr id="7" name="Rectángulo 6"/>
          <p:cNvSpPr/>
          <p:nvPr/>
        </p:nvSpPr>
        <p:spPr>
          <a:xfrm>
            <a:off x="398757" y="4826486"/>
            <a:ext cx="8417858" cy="1785104"/>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CONSEJERÍA A GESTANTES ALOJADAS EN LA CASA MATERNA EN LAS SIGUIENTES PRACTICAS SALUDABLES:</a:t>
            </a:r>
          </a:p>
          <a:p>
            <a:pPr lvl="0" algn="just"/>
            <a:r>
              <a:rPr lang="es-PE" sz="1100" dirty="0">
                <a:solidFill>
                  <a:srgbClr val="000000"/>
                </a:solidFill>
                <a:latin typeface="Franklin Gothic Medium Cond" panose="020B0606030402020204" pitchFamily="34" charset="0"/>
              </a:rPr>
              <a:t> Cuidados del embarazo: alimentación saludable, suplementación, actividad física, vacunas, higiene, consecuencias de ingesta de productos nocivos: tabaco, drogas y alcohol.</a:t>
            </a:r>
          </a:p>
          <a:p>
            <a:pPr lvl="0" algn="just"/>
            <a:r>
              <a:rPr lang="es-PE" sz="1100" dirty="0">
                <a:solidFill>
                  <a:srgbClr val="000000"/>
                </a:solidFill>
                <a:latin typeface="Franklin Gothic Medium Cond" panose="020B0606030402020204" pitchFamily="34" charset="0"/>
              </a:rPr>
              <a:t> Signos de alarma del embarazo.</a:t>
            </a:r>
          </a:p>
          <a:p>
            <a:pPr lvl="0" algn="just"/>
            <a:r>
              <a:rPr lang="es-PE" sz="1100" dirty="0">
                <a:solidFill>
                  <a:srgbClr val="000000"/>
                </a:solidFill>
                <a:latin typeface="Franklin Gothic Medium Cond" panose="020B0606030402020204" pitchFamily="34" charset="0"/>
              </a:rPr>
              <a:t> Importancia del parto institucional, casa materna, plan de parto.</a:t>
            </a:r>
          </a:p>
          <a:p>
            <a:pPr lvl="0" algn="just"/>
            <a:r>
              <a:rPr lang="es-PE" sz="1100" dirty="0">
                <a:solidFill>
                  <a:srgbClr val="000000"/>
                </a:solidFill>
                <a:latin typeface="Franklin Gothic Medium Cond" panose="020B0606030402020204" pitchFamily="34" charset="0"/>
              </a:rPr>
              <a:t> Fortalecer los pensamientos positivos respecto al embarazo y el rol de padres.</a:t>
            </a:r>
          </a:p>
          <a:p>
            <a:pPr lvl="0" algn="just"/>
            <a:r>
              <a:rPr lang="es-PE" sz="1100" dirty="0">
                <a:solidFill>
                  <a:srgbClr val="000000"/>
                </a:solidFill>
                <a:latin typeface="Franklin Gothic Medium Cond" panose="020B0606030402020204" pitchFamily="34" charset="0"/>
              </a:rPr>
              <a:t> Planificación familiar.</a:t>
            </a:r>
          </a:p>
          <a:p>
            <a:pPr lvl="0" algn="just"/>
            <a:r>
              <a:rPr lang="es-PE" sz="1100" dirty="0">
                <a:solidFill>
                  <a:srgbClr val="000000"/>
                </a:solidFill>
                <a:latin typeface="Franklin Gothic Medium Cond" panose="020B0606030402020204" pitchFamily="34" charset="0"/>
              </a:rPr>
              <a:t> Cuidados del RN: pinzamiento tardío del cordón umbilical, contacto precoz piel a piel, inicio de la lactancia materna en la primera hora de vida del recién nacido, importancia del calostro, alojamiento conjunto, vínculo afectivo (apego seguro de madre e hijo).</a:t>
            </a:r>
          </a:p>
          <a:p>
            <a:pPr lvl="0" algn="just"/>
            <a:r>
              <a:rPr lang="es-PE" sz="1100" dirty="0">
                <a:solidFill>
                  <a:srgbClr val="000000"/>
                </a:solidFill>
                <a:latin typeface="Franklin Gothic Medium Cond" panose="020B0606030402020204" pitchFamily="34" charset="0"/>
              </a:rPr>
              <a:t>Para lo cual aran uso de </a:t>
            </a:r>
            <a:r>
              <a:rPr lang="es-PE" sz="1100" dirty="0" err="1">
                <a:solidFill>
                  <a:srgbClr val="000000"/>
                </a:solidFill>
                <a:latin typeface="Franklin Gothic Medium Cond" panose="020B0606030402020204" pitchFamily="34" charset="0"/>
              </a:rPr>
              <a:t>rotafolio</a:t>
            </a:r>
            <a:r>
              <a:rPr lang="es-PE" sz="1100" dirty="0">
                <a:solidFill>
                  <a:srgbClr val="000000"/>
                </a:solidFill>
                <a:latin typeface="Franklin Gothic Medium Cond" panose="020B0606030402020204" pitchFamily="34" charset="0"/>
              </a:rPr>
              <a:t>/cartillas</a:t>
            </a:r>
          </a:p>
        </p:txBody>
      </p:sp>
    </p:spTree>
    <p:extLst>
      <p:ext uri="{BB962C8B-B14F-4D97-AF65-F5344CB8AC3E}">
        <p14:creationId xmlns:p14="http://schemas.microsoft.com/office/powerpoint/2010/main" val="24236412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684" y="193402"/>
            <a:ext cx="8580258" cy="1954381"/>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El registro se realizará de la siguiente manera:</a:t>
            </a:r>
          </a:p>
          <a:p>
            <a:pPr algn="just"/>
            <a:r>
              <a:rPr lang="es-PE" sz="1100" dirty="0">
                <a:solidFill>
                  <a:srgbClr val="000000"/>
                </a:solidFill>
                <a:latin typeface="Franklin Gothic Medium Cond" panose="020B0606030402020204" pitchFamily="34" charset="0"/>
              </a:rPr>
              <a:t>En el ítem: Historia Clínica/Documento de identidad, anote la información de la gestante.</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Consejería a gestante en casa materna.</a:t>
            </a:r>
          </a:p>
          <a:p>
            <a:pPr algn="just"/>
            <a:r>
              <a:rPr lang="es-PE" sz="1100" dirty="0">
                <a:solidFill>
                  <a:srgbClr val="000000"/>
                </a:solidFill>
                <a:latin typeface="Franklin Gothic Medium Cond" panose="020B0606030402020204" pitchFamily="34" charset="0"/>
              </a:rPr>
              <a:t> En el 2º casillero Actividades Materno Neonatales.</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campo Lab registrar:</a:t>
            </a:r>
          </a:p>
          <a:p>
            <a:pPr algn="just"/>
            <a:r>
              <a:rPr lang="es-PE" sz="1100" dirty="0">
                <a:solidFill>
                  <a:srgbClr val="000000"/>
                </a:solidFill>
                <a:latin typeface="Franklin Gothic Medium Cond" panose="020B0606030402020204" pitchFamily="34" charset="0"/>
              </a:rPr>
              <a:t> En el Lab 1 casillero 1, el número de la consejería.</a:t>
            </a:r>
          </a:p>
          <a:p>
            <a:pPr algn="just"/>
            <a:r>
              <a:rPr lang="es-PE" sz="1100" dirty="0">
                <a:solidFill>
                  <a:srgbClr val="000000"/>
                </a:solidFill>
                <a:latin typeface="Franklin Gothic Medium Cond" panose="020B0606030402020204" pitchFamily="34" charset="0"/>
              </a:rPr>
              <a:t> En el Lab 1 casillero 1, : este casillero se llenará cuando la gestante alojada en la Casa Materna se colocará las siguientes siglas: </a:t>
            </a:r>
          </a:p>
          <a:p>
            <a:pPr marL="171450" indent="-171450" algn="just">
              <a:buFontTx/>
              <a:buChar char="-"/>
            </a:pPr>
            <a:r>
              <a:rPr lang="es-PE" sz="1100" dirty="0">
                <a:solidFill>
                  <a:srgbClr val="000000"/>
                </a:solidFill>
                <a:latin typeface="Franklin Gothic Medium Cond" panose="020B0606030402020204" pitchFamily="34" charset="0"/>
              </a:rPr>
              <a:t>1= Parto institucional		</a:t>
            </a:r>
          </a:p>
          <a:p>
            <a:pPr marL="171450" indent="-171450" algn="just">
              <a:buFontTx/>
              <a:buChar char="-"/>
            </a:pPr>
            <a:r>
              <a:rPr lang="es-PE" sz="1100" dirty="0">
                <a:solidFill>
                  <a:srgbClr val="000000"/>
                </a:solidFill>
                <a:latin typeface="Franklin Gothic Medium Cond" panose="020B0606030402020204" pitchFamily="34" charset="0"/>
              </a:rPr>
              <a:t>PSA = Practicas saludables</a:t>
            </a:r>
          </a:p>
        </p:txBody>
      </p:sp>
      <p:pic>
        <p:nvPicPr>
          <p:cNvPr id="5" name="Imagen 4"/>
          <p:cNvPicPr>
            <a:picLocks noChangeAspect="1"/>
          </p:cNvPicPr>
          <p:nvPr/>
        </p:nvPicPr>
        <p:blipFill>
          <a:blip r:embed="rId2"/>
          <a:stretch>
            <a:fillRect/>
          </a:stretch>
        </p:blipFill>
        <p:spPr>
          <a:xfrm>
            <a:off x="309684" y="2120487"/>
            <a:ext cx="8296835" cy="972542"/>
          </a:xfrm>
          <a:prstGeom prst="rect">
            <a:avLst/>
          </a:prstGeom>
        </p:spPr>
      </p:pic>
      <p:sp>
        <p:nvSpPr>
          <p:cNvPr id="6" name="Rectángulo 5"/>
          <p:cNvSpPr/>
          <p:nvPr/>
        </p:nvSpPr>
        <p:spPr>
          <a:xfrm>
            <a:off x="309683" y="3093029"/>
            <a:ext cx="8296835" cy="347787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SESIÓN EDUCATIVA A GESTANTES ALOJADAS EN LA CASA MATERNA</a:t>
            </a:r>
          </a:p>
          <a:p>
            <a:pPr algn="just"/>
            <a:r>
              <a:rPr lang="es-PE" sz="1100" dirty="0">
                <a:solidFill>
                  <a:srgbClr val="000000"/>
                </a:solidFill>
                <a:latin typeface="Franklin Gothic Medium Cond" panose="020B0606030402020204" pitchFamily="34" charset="0"/>
              </a:rPr>
              <a:t>Actividad dirigida a Gestantes y familias para promover la promoción de la salud materna y neonatal, estas acciones son realizadas por personal de salud/Agente Comunitario de Salud, en la Casa Materna.</a:t>
            </a:r>
          </a:p>
          <a:p>
            <a:pPr algn="just"/>
            <a:r>
              <a:rPr lang="es-PE" sz="1100" dirty="0">
                <a:solidFill>
                  <a:srgbClr val="000000"/>
                </a:solidFill>
                <a:latin typeface="Franklin Gothic Medium Cond" panose="020B0606030402020204" pitchFamily="34" charset="0"/>
              </a:rPr>
              <a:t>La metodología a usar es la del Material del rotafolio, de los cuales se debe brindar, los ejes temáticos a desarrollar en las sesiones educativas son los siguientes:</a:t>
            </a:r>
          </a:p>
          <a:p>
            <a:pPr algn="just"/>
            <a:r>
              <a:rPr lang="es-PE" sz="1100" dirty="0">
                <a:solidFill>
                  <a:srgbClr val="000000"/>
                </a:solidFill>
                <a:latin typeface="Franklin Gothic Medium Cond" panose="020B0606030402020204" pitchFamily="34" charset="0"/>
              </a:rPr>
              <a:t> Cuidados del embarazo y pos natal: alimentación saludable, suplementación, actividad física, vacunas, higiene, lavado de manos, signo de alarma del embarazo, parto y puerperio.</a:t>
            </a:r>
          </a:p>
          <a:p>
            <a:pPr algn="just"/>
            <a:r>
              <a:rPr lang="es-PE" sz="1100" dirty="0">
                <a:solidFill>
                  <a:srgbClr val="000000"/>
                </a:solidFill>
                <a:latin typeface="Franklin Gothic Medium Cond" panose="020B0606030402020204" pitchFamily="34" charset="0"/>
              </a:rPr>
              <a:t> Importancia del parto institucional, casa materna, plan de parto. </a:t>
            </a:r>
          </a:p>
          <a:p>
            <a:r>
              <a:rPr lang="es-PE" sz="1100" dirty="0">
                <a:latin typeface="Franklin Gothic Medium Cond" panose="020B0606030402020204" pitchFamily="34" charset="0"/>
              </a:rPr>
              <a:t> Planificación familiar.</a:t>
            </a:r>
          </a:p>
          <a:p>
            <a:r>
              <a:rPr lang="es-PE" sz="1100" dirty="0">
                <a:latin typeface="Franklin Gothic Medium Cond" panose="020B0606030402020204" pitchFamily="34" charset="0"/>
              </a:rPr>
              <a:t> Cuidados del RN: Lactancia materna en la primera hora de vida del recién nacido, importancia del calostro, alojamiento conjunto, vínculo afectivo (apego seguro de madre e hijo).</a:t>
            </a:r>
          </a:p>
          <a:p>
            <a:r>
              <a:rPr lang="es-PE" sz="1100" dirty="0">
                <a:latin typeface="Franklin Gothic Medium Cond" panose="020B0606030402020204" pitchFamily="34" charset="0"/>
              </a:rPr>
              <a:t>Para lo cual aran uso de rotafolio/cartillas</a:t>
            </a:r>
          </a:p>
          <a:p>
            <a:r>
              <a:rPr lang="es-PE" sz="1100" dirty="0">
                <a:latin typeface="Franklin Gothic Medium Cond" panose="020B0606030402020204" pitchFamily="34" charset="0"/>
              </a:rPr>
              <a:t>El registro se realizará de la siguiente manera:</a:t>
            </a:r>
          </a:p>
          <a:p>
            <a:r>
              <a:rPr lang="es-PE" sz="1100" dirty="0">
                <a:latin typeface="Franklin Gothic Medium Cond" panose="020B0606030402020204" pitchFamily="34" charset="0"/>
              </a:rPr>
              <a:t>En el ítem: Historia Clínica/Documento de identidad, anote la información de la gestante.</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Sesión Educativa</a:t>
            </a:r>
          </a:p>
          <a:p>
            <a:r>
              <a:rPr lang="es-PE" sz="1100" dirty="0">
                <a:latin typeface="Franklin Gothic Medium Cond" panose="020B0606030402020204" pitchFamily="34" charset="0"/>
              </a:rPr>
              <a:t> En el 2º casillero Actividades Materno Neonatales.</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registrar:</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a:t>
            </a:r>
            <a:r>
              <a:rPr lang="es-PE" sz="1100" dirty="0">
                <a:latin typeface="Franklin Gothic Medium Cond" panose="020B0606030402020204" pitchFamily="34" charset="0"/>
              </a:rPr>
              <a:t>1 casillero 1, el número de la consejería.</a:t>
            </a:r>
          </a:p>
        </p:txBody>
      </p:sp>
    </p:spTree>
    <p:extLst>
      <p:ext uri="{BB962C8B-B14F-4D97-AF65-F5344CB8AC3E}">
        <p14:creationId xmlns:p14="http://schemas.microsoft.com/office/powerpoint/2010/main" val="31176045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6317" y="352889"/>
            <a:ext cx="8296835" cy="972542"/>
          </a:xfrm>
          <a:prstGeom prst="rect">
            <a:avLst/>
          </a:prstGeom>
        </p:spPr>
      </p:pic>
      <p:sp>
        <p:nvSpPr>
          <p:cNvPr id="6" name="Rectángulo 5"/>
          <p:cNvSpPr/>
          <p:nvPr/>
        </p:nvSpPr>
        <p:spPr>
          <a:xfrm>
            <a:off x="376317" y="1325431"/>
            <a:ext cx="8350623"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ADOLESCENTES QUE PARTICIPAN DE SESIONES EDUCATIVAS DE SALUD SEXUAL EN EL CDJ</a:t>
            </a:r>
          </a:p>
          <a:p>
            <a:pPr algn="just"/>
            <a:r>
              <a:rPr lang="es-PE" sz="1100" dirty="0">
                <a:solidFill>
                  <a:srgbClr val="000000"/>
                </a:solidFill>
                <a:latin typeface="Franklin Gothic Medium Cond" panose="020B0606030402020204" pitchFamily="34" charset="0"/>
              </a:rPr>
              <a:t>El registro se realizará de la siguiente manera:</a:t>
            </a:r>
          </a:p>
          <a:p>
            <a:pPr algn="just"/>
            <a:r>
              <a:rPr lang="es-PE" sz="1100" dirty="0">
                <a:solidFill>
                  <a:srgbClr val="000000"/>
                </a:solidFill>
                <a:latin typeface="Franklin Gothic Medium Cond" panose="020B0606030402020204" pitchFamily="34" charset="0"/>
              </a:rPr>
              <a:t>En el ítem: Historia Clínica/Documento de identidad, anote APP141 Actividades con Adolescentes.</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Sesión Educativa</a:t>
            </a:r>
          </a:p>
          <a:p>
            <a:pPr algn="just"/>
            <a:r>
              <a:rPr lang="es-PE" sz="1100" dirty="0">
                <a:solidFill>
                  <a:srgbClr val="000000"/>
                </a:solidFill>
                <a:latin typeface="Franklin Gothic Medium Cond" panose="020B0606030402020204" pitchFamily="34" charset="0"/>
              </a:rPr>
              <a:t> En el 2º casillero Actividades de Adolescentes.</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campo Lab registrar:</a:t>
            </a:r>
          </a:p>
          <a:p>
            <a:pPr algn="just"/>
            <a:r>
              <a:rPr lang="es-PE" sz="1100" dirty="0">
                <a:solidFill>
                  <a:srgbClr val="000000"/>
                </a:solidFill>
                <a:latin typeface="Franklin Gothic Medium Cond" panose="020B0606030402020204" pitchFamily="34" charset="0"/>
              </a:rPr>
              <a:t> En el Lab 1 casillero 1, el número de sesión 1, 2…6, según corresponda.</a:t>
            </a:r>
          </a:p>
          <a:p>
            <a:pPr algn="just"/>
            <a:r>
              <a:rPr lang="es-PE" sz="1100" dirty="0">
                <a:solidFill>
                  <a:srgbClr val="000000"/>
                </a:solidFill>
                <a:latin typeface="Franklin Gothic Medium Cond" panose="020B0606030402020204" pitchFamily="34" charset="0"/>
              </a:rPr>
              <a:t> En el Lab 1 casillero 2, el número de participantes.</a:t>
            </a:r>
          </a:p>
          <a:p>
            <a:pPr algn="just"/>
            <a:r>
              <a:rPr lang="es-PE" sz="1100" dirty="0">
                <a:solidFill>
                  <a:srgbClr val="000000"/>
                </a:solidFill>
                <a:latin typeface="Franklin Gothic Medium Cond" panose="020B0606030402020204" pitchFamily="34" charset="0"/>
              </a:rPr>
              <a:t> En el Lab 1 casillero 2, se colocará:</a:t>
            </a:r>
          </a:p>
          <a:p>
            <a:pPr algn="just"/>
            <a:r>
              <a:rPr lang="es-PE" sz="1100" dirty="0">
                <a:solidFill>
                  <a:srgbClr val="000000"/>
                </a:solidFill>
                <a:latin typeface="Franklin Gothic Medium Cond" panose="020B0606030402020204" pitchFamily="34" charset="0"/>
              </a:rPr>
              <a:t>- CDJ= si la actividad fue desarrollada en los Centros de Desarrollo Juvenil.</a:t>
            </a:r>
          </a:p>
        </p:txBody>
      </p:sp>
      <p:pic>
        <p:nvPicPr>
          <p:cNvPr id="7" name="Imagen 6"/>
          <p:cNvPicPr>
            <a:picLocks noChangeAspect="1"/>
          </p:cNvPicPr>
          <p:nvPr/>
        </p:nvPicPr>
        <p:blipFill>
          <a:blip r:embed="rId3"/>
          <a:stretch>
            <a:fillRect/>
          </a:stretch>
        </p:blipFill>
        <p:spPr>
          <a:xfrm>
            <a:off x="376317" y="3414288"/>
            <a:ext cx="8487991" cy="980047"/>
          </a:xfrm>
          <a:prstGeom prst="rect">
            <a:avLst/>
          </a:prstGeom>
        </p:spPr>
      </p:pic>
      <p:sp>
        <p:nvSpPr>
          <p:cNvPr id="8" name="Rectángulo 7"/>
          <p:cNvSpPr/>
          <p:nvPr/>
        </p:nvSpPr>
        <p:spPr>
          <a:xfrm>
            <a:off x="376317" y="4394335"/>
            <a:ext cx="8514886" cy="195438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O TALLERES A ORGANIZACIONES SOCIALES DE BASE:</a:t>
            </a:r>
          </a:p>
          <a:p>
            <a:pPr algn="just"/>
            <a:r>
              <a:rPr lang="es-PE" sz="1100" dirty="0">
                <a:solidFill>
                  <a:srgbClr val="000000"/>
                </a:solidFill>
                <a:latin typeface="Franklin Gothic Medium Cond" panose="020B0606030402020204" pitchFamily="34" charset="0"/>
              </a:rPr>
              <a:t>Talleres a organizaciones sociales de base (representadas por un miembro o más) de los comités de vasos de leche y/o comedores populares) convocados por la municipalidad y desarrollados por el personal de salud. Cada sesión educativa tiene una duración de 40 minutos y participan hasta 30 personas. Los temas a trabajar están relacionados al impacto en la salud relacionada por los accidentes de tránsito y son los siguientes temas:</a:t>
            </a:r>
          </a:p>
          <a:p>
            <a:pPr algn="just"/>
            <a:r>
              <a:rPr lang="es-PE" sz="1100" dirty="0">
                <a:solidFill>
                  <a:srgbClr val="000000"/>
                </a:solidFill>
                <a:latin typeface="Franklin Gothic Medium Cond" panose="020B0606030402020204" pitchFamily="34" charset="0"/>
              </a:rPr>
              <a:t>- 1° factores de riesgo y </a:t>
            </a:r>
          </a:p>
          <a:p>
            <a:pPr algn="just"/>
            <a:r>
              <a:rPr lang="es-PE" sz="1100" dirty="0">
                <a:solidFill>
                  <a:srgbClr val="000000"/>
                </a:solidFill>
                <a:latin typeface="Franklin Gothic Medium Cond" panose="020B0606030402020204" pitchFamily="34" charset="0"/>
              </a:rPr>
              <a:t>- 2° beneficios del SOAT </a:t>
            </a:r>
          </a:p>
          <a:p>
            <a:pPr algn="just"/>
            <a:r>
              <a:rPr lang="es-PE" sz="1100" dirty="0">
                <a:solidFill>
                  <a:srgbClr val="000000"/>
                </a:solidFill>
                <a:latin typeface="Franklin Gothic Medium Cond" panose="020B0606030402020204" pitchFamily="34" charset="0"/>
              </a:rPr>
              <a:t>En el Ítem: DNI/Historia Clínica, anote el códigoAPP108 Actividad con comunidad</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 </a:t>
            </a:r>
          </a:p>
          <a:p>
            <a:pPr algn="just"/>
            <a:r>
              <a:rPr lang="es-PE" sz="1100" dirty="0">
                <a:solidFill>
                  <a:srgbClr val="000000"/>
                </a:solidFill>
                <a:latin typeface="Franklin Gothic Medium Cond" panose="020B0606030402020204" pitchFamily="34" charset="0"/>
              </a:rPr>
              <a:t>• En el 1º casillero Taller en comunidad y su código. </a:t>
            </a:r>
          </a:p>
          <a:p>
            <a:pPr algn="just"/>
            <a:r>
              <a:rPr lang="es-PE" sz="1100" dirty="0">
                <a:solidFill>
                  <a:srgbClr val="000000"/>
                </a:solidFill>
                <a:latin typeface="Franklin Gothic Medium Cond" panose="020B0606030402020204" pitchFamily="34" charset="0"/>
              </a:rPr>
              <a:t>• En el 2º casillero Actividades de prevención y control de accidentes de tránsito y su código. </a:t>
            </a:r>
          </a:p>
        </p:txBody>
      </p:sp>
    </p:spTree>
    <p:extLst>
      <p:ext uri="{BB962C8B-B14F-4D97-AF65-F5344CB8AC3E}">
        <p14:creationId xmlns:p14="http://schemas.microsoft.com/office/powerpoint/2010/main" val="10060452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6315" y="296341"/>
            <a:ext cx="8514886" cy="600164"/>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Lab 1 casillero 1, el número de sesión 1 o 2</a:t>
            </a:r>
          </a:p>
          <a:p>
            <a:pPr algn="just"/>
            <a:r>
              <a:rPr lang="es-PE" sz="1100" dirty="0">
                <a:solidFill>
                  <a:srgbClr val="000000"/>
                </a:solidFill>
                <a:latin typeface="Franklin Gothic Medium Cond" panose="020B0606030402020204" pitchFamily="34" charset="0"/>
              </a:rPr>
              <a:t> En el Lab 1 casillero 2, el número de participantes.</a:t>
            </a:r>
          </a:p>
        </p:txBody>
      </p:sp>
      <p:pic>
        <p:nvPicPr>
          <p:cNvPr id="6" name="Imagen 5"/>
          <p:cNvPicPr>
            <a:picLocks noChangeAspect="1"/>
          </p:cNvPicPr>
          <p:nvPr/>
        </p:nvPicPr>
        <p:blipFill>
          <a:blip r:embed="rId2"/>
          <a:stretch>
            <a:fillRect/>
          </a:stretch>
        </p:blipFill>
        <p:spPr>
          <a:xfrm>
            <a:off x="376315" y="869209"/>
            <a:ext cx="8483646" cy="975445"/>
          </a:xfrm>
          <a:prstGeom prst="rect">
            <a:avLst/>
          </a:prstGeom>
        </p:spPr>
      </p:pic>
    </p:spTree>
    <p:extLst>
      <p:ext uri="{BB962C8B-B14F-4D97-AF65-F5344CB8AC3E}">
        <p14:creationId xmlns:p14="http://schemas.microsoft.com/office/powerpoint/2010/main" val="40872689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0647" y="206764"/>
            <a:ext cx="8350624" cy="3477875"/>
          </a:xfrm>
          <a:prstGeom prst="rect">
            <a:avLst/>
          </a:prstGeom>
        </p:spPr>
        <p:txBody>
          <a:bodyPr wrap="square">
            <a:spAutoFit/>
          </a:bodyPr>
          <a:lstStyle/>
          <a:p>
            <a:pPr algn="ctr"/>
            <a:r>
              <a:rPr lang="es-PE" sz="1100" dirty="0">
                <a:solidFill>
                  <a:srgbClr val="0B11F9"/>
                </a:solidFill>
                <a:latin typeface="Franklin Gothic Medium Cond" panose="020B0606030402020204" pitchFamily="34" charset="0"/>
              </a:rPr>
              <a:t>CENTROS LABORALES </a:t>
            </a:r>
          </a:p>
          <a:p>
            <a:pPr algn="just"/>
            <a:r>
              <a:rPr lang="es-PE" sz="1100" dirty="0">
                <a:solidFill>
                  <a:srgbClr val="C00000"/>
                </a:solidFill>
                <a:latin typeface="Franklin Gothic Medium Cond" panose="020B0606030402020204" pitchFamily="34" charset="0"/>
              </a:rPr>
              <a:t>IMPLEMENTACIÓN DEL PROGRAMA DE CENTROS LABORALES</a:t>
            </a:r>
          </a:p>
          <a:p>
            <a:pPr algn="just"/>
            <a:r>
              <a:rPr lang="es-PE" sz="1100" dirty="0">
                <a:solidFill>
                  <a:srgbClr val="000000"/>
                </a:solidFill>
                <a:latin typeface="Franklin Gothic Medium Cond" panose="020B0606030402020204" pitchFamily="34" charset="0"/>
              </a:rPr>
              <a:t>Conjunto de actividades dirigidas a los trabajadores del Centro Laboral para desarrollar habilidades, capacidades y responsabilidades que promuevan comportamientos y generen entornos saludables, contribuyendo en la mejora de sus condiciones de salud y productividad.</a:t>
            </a:r>
          </a:p>
          <a:p>
            <a:pPr algn="just"/>
            <a:r>
              <a:rPr lang="es-PE" sz="1100" dirty="0">
                <a:solidFill>
                  <a:srgbClr val="000000"/>
                </a:solidFill>
                <a:latin typeface="Franklin Gothic Medium Cond" panose="020B0606030402020204" pitchFamily="34" charset="0"/>
              </a:rPr>
              <a:t>Se priorizan los ejes temáticos del Modelo de Abordaje de Promoción de la Salud y las actividades son realizadas por equipo de trabajo capacitado y multidisciplinario.</a:t>
            </a:r>
          </a:p>
          <a:p>
            <a:pPr algn="just"/>
            <a:r>
              <a:rPr lang="es-PE" sz="1100" dirty="0">
                <a:solidFill>
                  <a:srgbClr val="C00000"/>
                </a:solidFill>
                <a:latin typeface="Franklin Gothic Medium Cond" panose="020B0606030402020204" pitchFamily="34" charset="0"/>
              </a:rPr>
              <a:t>FASE DE SENSIBILIZACIÓN</a:t>
            </a:r>
          </a:p>
          <a:p>
            <a:pPr algn="just"/>
            <a:r>
              <a:rPr lang="es-PE" sz="1100" dirty="0">
                <a:solidFill>
                  <a:srgbClr val="000000"/>
                </a:solidFill>
                <a:latin typeface="Franklin Gothic Medium Cond" panose="020B0606030402020204" pitchFamily="34" charset="0"/>
              </a:rPr>
              <a:t>Trabajadores organizados y sensibilizados en el Programa Centro Laboral</a:t>
            </a:r>
          </a:p>
          <a:p>
            <a:pPr algn="just"/>
            <a:r>
              <a:rPr lang="es-PE" sz="1100" dirty="0">
                <a:solidFill>
                  <a:srgbClr val="000000"/>
                </a:solidFill>
                <a:latin typeface="Franklin Gothic Medium Cond" panose="020B0606030402020204" pitchFamily="34" charset="0"/>
              </a:rPr>
              <a:t>Conformación del Comité de Promoción de la Salud en Centro Laboral, en reunión convocada por Gerencia del Centro Laboral, contando con la participación de actores involucrados; además de la sensibilización a todos los trabajadores.</a:t>
            </a:r>
          </a:p>
          <a:p>
            <a:pPr algn="just"/>
            <a:r>
              <a:rPr lang="es-PE" sz="1100" dirty="0">
                <a:solidFill>
                  <a:srgbClr val="000000"/>
                </a:solidFill>
                <a:latin typeface="Franklin Gothic Medium Cond" panose="020B0606030402020204" pitchFamily="34" charset="0"/>
              </a:rPr>
              <a:t>o 1era Reunión para conformar comité y firma de acta de compromiso</a:t>
            </a:r>
          </a:p>
          <a:p>
            <a:pPr algn="just"/>
            <a:r>
              <a:rPr lang="es-PE" sz="1100" dirty="0">
                <a:solidFill>
                  <a:srgbClr val="000000"/>
                </a:solidFill>
                <a:latin typeface="Franklin Gothic Medium Cond" panose="020B0606030402020204" pitchFamily="34" charset="0"/>
              </a:rPr>
              <a:t>o 2da Reunión para sensibilizar a los trabajadores</a:t>
            </a:r>
          </a:p>
          <a:p>
            <a:pPr algn="just"/>
            <a:r>
              <a:rPr lang="es-PE" sz="1100" dirty="0">
                <a:solidFill>
                  <a:srgbClr val="000000"/>
                </a:solidFill>
                <a:latin typeface="Franklin Gothic Medium Cond" panose="020B0606030402020204" pitchFamily="34" charset="0"/>
              </a:rPr>
              <a:t>En el ítem: Historia Clínica/Documento de identidad, anote el código APP168 Centros laborales</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Asistencia técnica</a:t>
            </a:r>
          </a:p>
          <a:p>
            <a:pPr algn="just"/>
            <a:r>
              <a:rPr lang="es-PE" sz="1100" dirty="0">
                <a:solidFill>
                  <a:srgbClr val="000000"/>
                </a:solidFill>
                <a:latin typeface="Franklin Gothic Medium Cond" panose="020B0606030402020204" pitchFamily="34" charset="0"/>
              </a:rPr>
              <a:t> En el 2º casillero Actividades de promoción de la salud</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Lab 1° casillero 1, colocará el N° 1 para la 1era Reunión y el N°2 para la 2da Reunión</a:t>
            </a:r>
          </a:p>
          <a:p>
            <a:pPr algn="just"/>
            <a:r>
              <a:rPr lang="es-PE" sz="1100" dirty="0">
                <a:solidFill>
                  <a:srgbClr val="000000"/>
                </a:solidFill>
                <a:latin typeface="Franklin Gothic Medium Cond" panose="020B0606030402020204" pitchFamily="34" charset="0"/>
              </a:rPr>
              <a:t> En el Lab 1 casillero 2, el número de participantes</a:t>
            </a:r>
          </a:p>
          <a:p>
            <a:pPr algn="just"/>
            <a:r>
              <a:rPr lang="es-PE" sz="1100" dirty="0">
                <a:solidFill>
                  <a:srgbClr val="000000"/>
                </a:solidFill>
                <a:latin typeface="Franklin Gothic Medium Cond" panose="020B0606030402020204" pitchFamily="34" charset="0"/>
              </a:rPr>
              <a:t> En el Lab 2 casillero 2, se colocará la sigla “FSE” (Fase de sensibilización) </a:t>
            </a:r>
            <a:endParaRPr lang="es-PE" sz="1100" dirty="0">
              <a:latin typeface="Franklin Gothic Medium Cond" panose="020B0606030402020204" pitchFamily="34" charset="0"/>
            </a:endParaRPr>
          </a:p>
        </p:txBody>
      </p:sp>
      <p:sp>
        <p:nvSpPr>
          <p:cNvPr id="5" name="Rectángulo 4"/>
          <p:cNvSpPr/>
          <p:nvPr/>
        </p:nvSpPr>
        <p:spPr>
          <a:xfrm>
            <a:off x="470647" y="4606428"/>
            <a:ext cx="8350624"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DE DIAGNÓSTICO Y PLANIFICACIÓN PARTICIPATIVA</a:t>
            </a:r>
          </a:p>
          <a:p>
            <a:pPr algn="just"/>
            <a:r>
              <a:rPr lang="es-PE" sz="1100" dirty="0">
                <a:solidFill>
                  <a:srgbClr val="000000"/>
                </a:solidFill>
                <a:latin typeface="Franklin Gothic Medium Cond" panose="020B0606030402020204" pitchFamily="34" charset="0"/>
              </a:rPr>
              <a:t>Trabajadores realizan el diagnóstico basal del Centro laboral y elaboran Plan de Promoción de la Salud en el Centro laboral</a:t>
            </a:r>
          </a:p>
          <a:p>
            <a:pPr algn="just"/>
            <a:r>
              <a:rPr lang="es-PE" sz="1100" dirty="0">
                <a:solidFill>
                  <a:srgbClr val="000000"/>
                </a:solidFill>
                <a:latin typeface="Franklin Gothic Medium Cond" panose="020B0606030402020204" pitchFamily="34" charset="0"/>
              </a:rPr>
              <a:t>Consiste en la aplicación de instrumentos que recopilen información sobre las necesidades sentidas por el empleador y los trabajadores.</a:t>
            </a:r>
          </a:p>
          <a:p>
            <a:pPr algn="just"/>
            <a:r>
              <a:rPr lang="es-PE" sz="1100" dirty="0">
                <a:latin typeface="Franklin Gothic Medium Cond" panose="020B0606030402020204" pitchFamily="34" charset="0"/>
              </a:rPr>
              <a:t>Reuniones participativas para consolidar la Situación Basal del Centro laboral, identificando brechas para definir objetivos del plan. Posteriormente se realiza el desglose de actividades para definir alcance, responsables, gestión de cronogramas y recursos.</a:t>
            </a:r>
          </a:p>
          <a:p>
            <a:pPr algn="just"/>
            <a:r>
              <a:rPr lang="es-PE" sz="1100" dirty="0">
                <a:latin typeface="Franklin Gothic Medium Cond" panose="020B0606030402020204" pitchFamily="34" charset="0"/>
              </a:rPr>
              <a:t>o 1era Reunión para aplicar Instrumento al Empleador</a:t>
            </a:r>
          </a:p>
          <a:p>
            <a:pPr algn="just"/>
            <a:r>
              <a:rPr lang="es-PE" sz="1100" dirty="0">
                <a:latin typeface="Franklin Gothic Medium Cond" panose="020B0606030402020204" pitchFamily="34" charset="0"/>
              </a:rPr>
              <a:t>o 2da Reunión para aplicar Instrumento a los trabajadores</a:t>
            </a:r>
          </a:p>
          <a:p>
            <a:pPr algn="just"/>
            <a:r>
              <a:rPr lang="es-PE" sz="1100" dirty="0">
                <a:latin typeface="Franklin Gothic Medium Cond" panose="020B0606030402020204" pitchFamily="34" charset="0"/>
              </a:rPr>
              <a:t>o 3era Reunión para consolidar Situación Basal</a:t>
            </a:r>
          </a:p>
          <a:p>
            <a:pPr algn="just"/>
            <a:r>
              <a:rPr lang="es-PE" sz="1100" dirty="0">
                <a:latin typeface="Franklin Gothic Medium Cond" panose="020B0606030402020204" pitchFamily="34" charset="0"/>
              </a:rPr>
              <a:t>o 4ta Reunión para elaborar Plan de Promoción en Centro laboral</a:t>
            </a:r>
          </a:p>
          <a:p>
            <a:pPr algn="just"/>
            <a:r>
              <a:rPr lang="es-PE" sz="1100" dirty="0">
                <a:latin typeface="Franklin Gothic Medium Cond" panose="020B0606030402020204" pitchFamily="34" charset="0"/>
              </a:rPr>
              <a:t>En el ítem: Historia Clínica/Documento de identidad, anote el códigoAPP168 Centros laborales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Asistencia técnica</a:t>
            </a:r>
          </a:p>
          <a:p>
            <a:pPr algn="just"/>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70648" y="3631182"/>
            <a:ext cx="8350624" cy="975445"/>
          </a:xfrm>
          <a:prstGeom prst="rect">
            <a:avLst/>
          </a:prstGeom>
        </p:spPr>
      </p:pic>
    </p:spTree>
    <p:extLst>
      <p:ext uri="{BB962C8B-B14F-4D97-AF65-F5344CB8AC3E}">
        <p14:creationId xmlns:p14="http://schemas.microsoft.com/office/powerpoint/2010/main" val="365445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6785" y="246291"/>
            <a:ext cx="8326315" cy="1615827"/>
          </a:xfrm>
          <a:prstGeom prst="rect">
            <a:avLst/>
          </a:prstGeom>
        </p:spPr>
        <p:txBody>
          <a:bodyPr wrap="square">
            <a:spAutoFit/>
          </a:bodyPr>
          <a:lstStyle/>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familias integrantes de los grupos de apoyo </a:t>
            </a:r>
          </a:p>
          <a:p>
            <a:r>
              <a:rPr lang="es-PE" sz="1100" dirty="0">
                <a:latin typeface="Franklin Gothic Medium Cond" panose="020B0606030402020204" pitchFamily="34" charset="0"/>
              </a:rPr>
              <a:t> En el Lab 1 casillero 2, el número de sesión 1, 2,3…, según corresponda </a:t>
            </a:r>
          </a:p>
          <a:p>
            <a:r>
              <a:rPr lang="es-PE" sz="1100" dirty="0">
                <a:latin typeface="Franklin Gothic Medium Cond" panose="020B0606030402020204" pitchFamily="34" charset="0"/>
              </a:rPr>
              <a:t> En el Lab 2 Casillero2, temática de la sesión de grupo de apoyo, según corresponda. </a:t>
            </a:r>
          </a:p>
          <a:p>
            <a:r>
              <a:rPr lang="es-PE" sz="1100" dirty="0">
                <a:latin typeface="Franklin Gothic Medium Cond" panose="020B0606030402020204" pitchFamily="34" charset="0"/>
              </a:rPr>
              <a:t>- LME: Lactancia Materna Exclusiva ó prolongada</a:t>
            </a:r>
          </a:p>
          <a:p>
            <a:r>
              <a:rPr lang="es-PE" sz="1100" dirty="0">
                <a:latin typeface="Franklin Gothic Medium Cond" panose="020B0606030402020204" pitchFamily="34" charset="0"/>
              </a:rPr>
              <a:t>- ALI: Alimentación, nutrición y cuidado infantil </a:t>
            </a:r>
          </a:p>
        </p:txBody>
      </p:sp>
      <p:sp>
        <p:nvSpPr>
          <p:cNvPr id="8" name="Rectángulo 7"/>
          <p:cNvSpPr/>
          <p:nvPr/>
        </p:nvSpPr>
        <p:spPr>
          <a:xfrm>
            <a:off x="439614" y="2817068"/>
            <a:ext cx="8326315" cy="430887"/>
          </a:xfrm>
          <a:prstGeom prst="rect">
            <a:avLst/>
          </a:prstGeom>
        </p:spPr>
        <p:txBody>
          <a:bodyPr wrap="square">
            <a:spAutoFit/>
          </a:bodyPr>
          <a:lstStyle/>
          <a:p>
            <a:pPr algn="ctr"/>
            <a:r>
              <a:rPr lang="es-PE" sz="1100" dirty="0">
                <a:solidFill>
                  <a:srgbClr val="2D55D7"/>
                </a:solidFill>
                <a:latin typeface="Franklin Gothic Medium Cond" panose="020B0606030402020204" pitchFamily="34" charset="0"/>
              </a:rPr>
              <a:t>Se considera producto entregado cuando se cumple con la Sesión 4 (Para el caso de grupo de apoyo comunal para promover y proteger la Lactancia Materna) y Sesión 3 (Para el caso de los grupos de apoyo a madres de niños menores de 36 meses en alimentación, nutrición y cuidado infantil. </a:t>
            </a:r>
          </a:p>
        </p:txBody>
      </p:sp>
      <p:pic>
        <p:nvPicPr>
          <p:cNvPr id="7" name="Imagen 6"/>
          <p:cNvPicPr>
            <a:picLocks noChangeAspect="1"/>
          </p:cNvPicPr>
          <p:nvPr/>
        </p:nvPicPr>
        <p:blipFill>
          <a:blip r:embed="rId2"/>
          <a:stretch>
            <a:fillRect/>
          </a:stretch>
        </p:blipFill>
        <p:spPr>
          <a:xfrm>
            <a:off x="439614" y="1836336"/>
            <a:ext cx="8449144" cy="996902"/>
          </a:xfrm>
          <a:prstGeom prst="rect">
            <a:avLst/>
          </a:prstGeom>
        </p:spPr>
      </p:pic>
      <p:sp>
        <p:nvSpPr>
          <p:cNvPr id="10" name="Rectángulo 9"/>
          <p:cNvSpPr/>
          <p:nvPr/>
        </p:nvSpPr>
        <p:spPr>
          <a:xfrm>
            <a:off x="388187" y="3161733"/>
            <a:ext cx="8367623" cy="218521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MONITOREO  </a:t>
            </a:r>
          </a:p>
          <a:p>
            <a:pPr algn="just"/>
            <a:r>
              <a:rPr lang="es-PE" sz="1100" dirty="0">
                <a:latin typeface="Franklin Gothic Medium Cond" panose="020B0606030402020204" pitchFamily="34" charset="0"/>
              </a:rPr>
              <a:t> Con el fin de valorar las metas de las acciones realizadas, orientar o reprogramar actividades de los grupos de apoyo de madres de niños menores de 3 años de edad, se debe de realizar la supervisión y monitoreo de los grupos de apoyo, actividad a cargo del personal encargado.</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02 REUNIONES ANUALES DE MONITOREO A LAS MADRES ORGANIZADAS EN GRUPOS DE APOYO. </a:t>
            </a:r>
          </a:p>
          <a:p>
            <a:pPr algn="just"/>
            <a:endParaRPr lang="es-PE" sz="200" dirty="0">
              <a:latin typeface="Franklin Gothic Medium Cond" panose="020B0606030402020204" pitchFamily="34" charset="0"/>
            </a:endParaRPr>
          </a:p>
          <a:p>
            <a:pPr algn="just"/>
            <a:r>
              <a:rPr lang="es-PE" sz="1100" dirty="0">
                <a:latin typeface="Franklin Gothic Medium Cond" panose="020B0606030402020204" pitchFamily="34" charset="0"/>
              </a:rPr>
              <a:t>En el ítem: DNI / HC registre: SIEMPRE APP151 de Actividad con Mujeres (Madres de Grupos de Apoyo) </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casillero Sesión de Grupo de Ayuda Mutua </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en ambos casos </a:t>
            </a:r>
          </a:p>
          <a:p>
            <a:pPr algn="just"/>
            <a:r>
              <a:rPr lang="es-PE" sz="1100" dirty="0">
                <a:latin typeface="Franklin Gothic Medium Cond" panose="020B0606030402020204" pitchFamily="34" charset="0"/>
              </a:rPr>
              <a:t>En el ítem: Lab anote: </a:t>
            </a:r>
          </a:p>
          <a:p>
            <a:pPr algn="just"/>
            <a:r>
              <a:rPr lang="es-PE" sz="1100" dirty="0">
                <a:latin typeface="Franklin Gothic Medium Cond" panose="020B0606030402020204" pitchFamily="34" charset="0"/>
              </a:rPr>
              <a:t> En el Lab 1 casillero 1, el número madres integrantes de los grupos de apoyo </a:t>
            </a:r>
          </a:p>
          <a:p>
            <a:pPr algn="just"/>
            <a:r>
              <a:rPr lang="es-PE" sz="1100" dirty="0">
                <a:latin typeface="Franklin Gothic Medium Cond" panose="020B0606030402020204" pitchFamily="34" charset="0"/>
              </a:rPr>
              <a:t> En el Lab 1 casillero 2, el número de visita de monitoreo 1 ó 2 según corresponda.</a:t>
            </a:r>
          </a:p>
        </p:txBody>
      </p:sp>
      <p:pic>
        <p:nvPicPr>
          <p:cNvPr id="4" name="Imagen 3">
            <a:extLst>
              <a:ext uri="{FF2B5EF4-FFF2-40B4-BE49-F238E27FC236}">
                <a16:creationId xmlns:a16="http://schemas.microsoft.com/office/drawing/2014/main" id="{923162C2-A907-4F4A-8655-DC6BA0A1B830}"/>
              </a:ext>
            </a:extLst>
          </p:cNvPr>
          <p:cNvPicPr>
            <a:picLocks noChangeAspect="1"/>
          </p:cNvPicPr>
          <p:nvPr/>
        </p:nvPicPr>
        <p:blipFill>
          <a:blip r:embed="rId3"/>
          <a:stretch>
            <a:fillRect/>
          </a:stretch>
        </p:blipFill>
        <p:spPr>
          <a:xfrm>
            <a:off x="388187" y="5339000"/>
            <a:ext cx="8367623" cy="996902"/>
          </a:xfrm>
          <a:prstGeom prst="rect">
            <a:avLst/>
          </a:prstGeom>
        </p:spPr>
      </p:pic>
    </p:spTree>
    <p:extLst>
      <p:ext uri="{BB962C8B-B14F-4D97-AF65-F5344CB8AC3E}">
        <p14:creationId xmlns:p14="http://schemas.microsoft.com/office/powerpoint/2010/main" val="30343598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571126"/>
            <a:ext cx="8229600" cy="938719"/>
          </a:xfrm>
          <a:prstGeom prst="rect">
            <a:avLst/>
          </a:prstGeom>
        </p:spPr>
        <p:txBody>
          <a:bodyPr wrap="square">
            <a:spAutoFit/>
          </a:bodyPr>
          <a:lstStyle/>
          <a:p>
            <a:pPr algn="just"/>
            <a:r>
              <a:rPr lang="es-PE" sz="1100" dirty="0">
                <a:latin typeface="Franklin Gothic Medium Cond" panose="020B0606030402020204" pitchFamily="34" charset="0"/>
              </a:rPr>
              <a:t> En el 2º casillero Actividades de promoción de la salud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1° casillero colocará el N° de reunión 1,2,3 o 4</a:t>
            </a:r>
          </a:p>
          <a:p>
            <a:pPr algn="just"/>
            <a:r>
              <a:rPr lang="es-PE" sz="1100" dirty="0">
                <a:latin typeface="Franklin Gothic Medium Cond" panose="020B0606030402020204" pitchFamily="34" charset="0"/>
              </a:rPr>
              <a:t> En el 2° casillero el número de participantes</a:t>
            </a:r>
          </a:p>
          <a:p>
            <a:pPr algn="just"/>
            <a:r>
              <a:rPr lang="es-PE" sz="1100" dirty="0">
                <a:latin typeface="Franklin Gothic Medium Cond" panose="020B0606030402020204" pitchFamily="34" charset="0"/>
              </a:rPr>
              <a:t> En el 3° casillero se colocará la sigla “PP” Planificación participativa</a:t>
            </a:r>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4" name="Rectángulo 3"/>
          <p:cNvSpPr/>
          <p:nvPr/>
        </p:nvSpPr>
        <p:spPr>
          <a:xfrm>
            <a:off x="457200" y="2445084"/>
            <a:ext cx="8229600"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DE EJECUCIÓN</a:t>
            </a:r>
          </a:p>
          <a:p>
            <a:pPr algn="just"/>
            <a:r>
              <a:rPr lang="es-PE" sz="1100" dirty="0">
                <a:solidFill>
                  <a:srgbClr val="C00000"/>
                </a:solidFill>
                <a:latin typeface="Franklin Gothic Medium Cond" panose="020B0606030402020204" pitchFamily="34" charset="0"/>
              </a:rPr>
              <a:t>ACTIVIDADES DE CAPACITACIÓN DIRIGIDAS A LOS TRABAJADORES PRIORIZANDO EJES TEMÁTICOS DEL MODELO DE ABORDAJE DE PROMOCIÓN DE LA SALUD</a:t>
            </a:r>
          </a:p>
          <a:p>
            <a:pPr algn="just"/>
            <a:r>
              <a:rPr lang="es-PE" sz="1100" dirty="0">
                <a:solidFill>
                  <a:srgbClr val="000000"/>
                </a:solidFill>
                <a:latin typeface="Franklin Gothic Medium Cond" panose="020B0606030402020204" pitchFamily="34" charset="0"/>
              </a:rPr>
              <a:t>Consiste en el desarrollo de actividades educativas utilizando metodologías participativas e innovadoras, dirigido a los trabajadores del centro laboral, con el objetivo de lograr comportamientos y entornos saludables en el centro de trabajo.</a:t>
            </a:r>
          </a:p>
          <a:p>
            <a:pPr algn="just"/>
            <a:r>
              <a:rPr lang="es-PE" sz="1100" dirty="0">
                <a:solidFill>
                  <a:srgbClr val="000000"/>
                </a:solidFill>
                <a:latin typeface="Franklin Gothic Medium Cond" panose="020B0606030402020204" pitchFamily="34" charset="0"/>
              </a:rPr>
              <a:t>Se programa el número de talleres de acuerdo al nivel de avance en la implementación del programa Centro Laboral:</a:t>
            </a:r>
          </a:p>
          <a:p>
            <a:pPr algn="just"/>
            <a:r>
              <a:rPr lang="es-PE" sz="1100" dirty="0">
                <a:solidFill>
                  <a:srgbClr val="000000"/>
                </a:solidFill>
                <a:latin typeface="Franklin Gothic Medium Cond" panose="020B0606030402020204" pitchFamily="34" charset="0"/>
              </a:rPr>
              <a:t>o Abordaje de 4 ejes temáticos para calificar el Nivel de Implementación 1°</a:t>
            </a:r>
          </a:p>
          <a:p>
            <a:pPr algn="just"/>
            <a:r>
              <a:rPr lang="es-PE" sz="1100" dirty="0">
                <a:solidFill>
                  <a:srgbClr val="000000"/>
                </a:solidFill>
                <a:latin typeface="Franklin Gothic Medium Cond" panose="020B0606030402020204" pitchFamily="34" charset="0"/>
              </a:rPr>
              <a:t>o Abordaje de 6 ejes temáticos para calificar el Nivel de Implementación 2°</a:t>
            </a:r>
          </a:p>
          <a:p>
            <a:pPr algn="just"/>
            <a:r>
              <a:rPr lang="es-PE" sz="1100" dirty="0">
                <a:solidFill>
                  <a:srgbClr val="000000"/>
                </a:solidFill>
                <a:latin typeface="Franklin Gothic Medium Cond" panose="020B0606030402020204" pitchFamily="34" charset="0"/>
              </a:rPr>
              <a:t>o Abordaje de 8 ejes temáticos para calificar el Nivel de Implementación 3°</a:t>
            </a:r>
          </a:p>
          <a:p>
            <a:pPr lvl="0" algn="just"/>
            <a:r>
              <a:rPr lang="es-PE" sz="1100" dirty="0">
                <a:solidFill>
                  <a:srgbClr val="000000"/>
                </a:solidFill>
                <a:latin typeface="Franklin Gothic Medium Cond" panose="020B0606030402020204" pitchFamily="34" charset="0"/>
              </a:rPr>
              <a:t>En el ítem: Historia Clínica/Documento de identidad, anote el códigoAPP168 Centros laborales</a:t>
            </a:r>
          </a:p>
          <a:p>
            <a:pPr lvl="0" algn="just"/>
            <a:r>
              <a:rPr lang="es-PE" sz="1100" dirty="0">
                <a:solidFill>
                  <a:srgbClr val="000000"/>
                </a:solidFill>
                <a:latin typeface="Franklin Gothic Medium Cond" panose="020B0606030402020204" pitchFamily="34" charset="0"/>
              </a:rPr>
              <a:t>En el ítem Diagnóstico motivo de consulta y/o actividad de salud:</a:t>
            </a:r>
          </a:p>
          <a:p>
            <a:pPr lvl="0" algn="just"/>
            <a:r>
              <a:rPr lang="es-PE" sz="1100" dirty="0">
                <a:solidFill>
                  <a:srgbClr val="000000"/>
                </a:solidFill>
                <a:latin typeface="Franklin Gothic Medium Cond" panose="020B0606030402020204" pitchFamily="34" charset="0"/>
              </a:rPr>
              <a:t> En el 1º casillero Asistencia Técnica</a:t>
            </a:r>
          </a:p>
          <a:p>
            <a:r>
              <a:rPr lang="es-PE" sz="1100" dirty="0">
                <a:latin typeface="Franklin Gothic Medium Cond" panose="020B0606030402020204" pitchFamily="34" charset="0"/>
              </a:rPr>
              <a:t> En el 2º casillero Actividades de promoción de la salud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a:t>
            </a:r>
            <a:r>
              <a:rPr lang="es-PE" sz="1100" dirty="0">
                <a:latin typeface="Franklin Gothic Medium Cond" panose="020B0606030402020204" pitchFamily="34" charset="0"/>
              </a:rPr>
              <a:t>1 casillero 1, el número de participantes</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1</a:t>
            </a:r>
            <a:r>
              <a:rPr lang="es-PE" sz="1100" dirty="0">
                <a:latin typeface="Franklin Gothic Medium Cond" panose="020B0606030402020204" pitchFamily="34" charset="0"/>
              </a:rPr>
              <a:t> casillero 2, Se colocara´ sigla “PSA” para indicar Practicas Saludables</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2</a:t>
            </a:r>
            <a:r>
              <a:rPr lang="es-PE" sz="1100" dirty="0">
                <a:latin typeface="Franklin Gothic Medium Cond" panose="020B0606030402020204" pitchFamily="34" charset="0"/>
              </a:rPr>
              <a:t> casillero 2, se colocará la sigla correspondiente a la Temática desarrollada:</a:t>
            </a:r>
          </a:p>
          <a:p>
            <a:r>
              <a:rPr lang="es-PE" sz="1100" dirty="0">
                <a:latin typeface="Franklin Gothic Medium Cond" panose="020B0606030402020204" pitchFamily="34" charset="0"/>
              </a:rPr>
              <a:t> LMA= Lavado de manos		 HIG=Higiene y ambiente		</a:t>
            </a:r>
          </a:p>
          <a:p>
            <a:r>
              <a:rPr lang="es-PE" sz="1100" dirty="0">
                <a:latin typeface="Franklin Gothic Medium Cond" panose="020B0606030402020204" pitchFamily="34" charset="0"/>
              </a:rPr>
              <a:t> SSI=Salud sexual y reproductiva		 SVI = Seguridad Vial</a:t>
            </a:r>
          </a:p>
          <a:p>
            <a:r>
              <a:rPr lang="es-PE" sz="1100" dirty="0">
                <a:latin typeface="Franklin Gothic Medium Cond" panose="020B0606030402020204" pitchFamily="34" charset="0"/>
              </a:rPr>
              <a:t> ALI=Alimentación y nutrición		 AF = Actividad Física</a:t>
            </a:r>
          </a:p>
          <a:p>
            <a:r>
              <a:rPr lang="es-PE" sz="1100" dirty="0">
                <a:latin typeface="Franklin Gothic Medium Cond" panose="020B0606030402020204" pitchFamily="34" charset="0"/>
              </a:rPr>
              <a:t> HPV= Habilidades para la vida		 EMG = Emergencias y desastres</a:t>
            </a:r>
          </a:p>
          <a:p>
            <a:r>
              <a:rPr lang="es-PE" sz="1100" dirty="0">
                <a:latin typeface="Franklin Gothic Medium Cond" panose="020B0606030402020204" pitchFamily="34" charset="0"/>
              </a:rPr>
              <a:t> VSX= Violencia de género (sexual)	 CSA = Clima organizacional</a:t>
            </a:r>
          </a:p>
        </p:txBody>
      </p:sp>
      <p:pic>
        <p:nvPicPr>
          <p:cNvPr id="5" name="Imagen 4"/>
          <p:cNvPicPr>
            <a:picLocks noChangeAspect="1"/>
          </p:cNvPicPr>
          <p:nvPr/>
        </p:nvPicPr>
        <p:blipFill>
          <a:blip r:embed="rId2"/>
          <a:stretch>
            <a:fillRect/>
          </a:stretch>
        </p:blipFill>
        <p:spPr>
          <a:xfrm>
            <a:off x="552734" y="1468901"/>
            <a:ext cx="8229600" cy="975445"/>
          </a:xfrm>
          <a:prstGeom prst="rect">
            <a:avLst/>
          </a:prstGeom>
        </p:spPr>
      </p:pic>
    </p:spTree>
    <p:extLst>
      <p:ext uri="{BB962C8B-B14F-4D97-AF65-F5344CB8AC3E}">
        <p14:creationId xmlns:p14="http://schemas.microsoft.com/office/powerpoint/2010/main" val="24814455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8319" y="1372530"/>
            <a:ext cx="8431306" cy="381642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DE MONITOREO Y EVALUACIÓN</a:t>
            </a:r>
          </a:p>
          <a:p>
            <a:pPr algn="just"/>
            <a:r>
              <a:rPr lang="es-PE" sz="1100" dirty="0">
                <a:solidFill>
                  <a:srgbClr val="000000"/>
                </a:solidFill>
                <a:latin typeface="Franklin Gothic Medium Cond" panose="020B0606030402020204" pitchFamily="34" charset="0"/>
              </a:rPr>
              <a:t>Equipo multidisciplinario verifica cumplimiento de indicadores</a:t>
            </a:r>
          </a:p>
          <a:p>
            <a:pPr algn="just"/>
            <a:r>
              <a:rPr lang="es-PE" sz="1100" dirty="0">
                <a:solidFill>
                  <a:srgbClr val="000000"/>
                </a:solidFill>
                <a:latin typeface="Franklin Gothic Medium Cond" panose="020B0606030402020204" pitchFamily="34" charset="0"/>
              </a:rPr>
              <a:t>El monitoreo es el proceso de seguimiento continuo para verificar que las actividades se ejecuten de acuerdo al plan. Permite identificar cuellos de botella (retrasos en cronograma, recursos insuficientes) y realizar los ajustes necesarios para que el plan continúe su rumbo. Será realizado por equipo multidisciplinario del Centro laboral, en forma trimestral.</a:t>
            </a:r>
          </a:p>
          <a:p>
            <a:pPr algn="just"/>
            <a:r>
              <a:rPr lang="es-PE" sz="1100" dirty="0">
                <a:solidFill>
                  <a:srgbClr val="000000"/>
                </a:solidFill>
                <a:latin typeface="Franklin Gothic Medium Cond" panose="020B0606030402020204" pitchFamily="34" charset="0"/>
              </a:rPr>
              <a:t>La evaluación es el proceso que permite verificar el logro de objetivos y metas al término del período de implementación del plan. Será realizada por equipo multidisciplinario externo, una vez al año.</a:t>
            </a:r>
          </a:p>
          <a:p>
            <a:pPr algn="just"/>
            <a:r>
              <a:rPr lang="es-PE" sz="1100" dirty="0">
                <a:solidFill>
                  <a:srgbClr val="000000"/>
                </a:solidFill>
                <a:latin typeface="Franklin Gothic Medium Cond" panose="020B0606030402020204" pitchFamily="34" charset="0"/>
              </a:rPr>
              <a:t>En el ítem: Historia Clínica/Documento de identidad, anote el códigoAPP168 Centros laborales</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Reunión de Monitoreo</a:t>
            </a:r>
          </a:p>
          <a:p>
            <a:pPr algn="just"/>
            <a:r>
              <a:rPr lang="es-PE" sz="1100" dirty="0">
                <a:solidFill>
                  <a:srgbClr val="000000"/>
                </a:solidFill>
                <a:latin typeface="Franklin Gothic Medium Cond" panose="020B0606030402020204" pitchFamily="34" charset="0"/>
              </a:rPr>
              <a:t> En el 2º casillero Actividad de Promoción de la Salud</a:t>
            </a:r>
          </a:p>
          <a:p>
            <a:pPr lvl="0" algn="just"/>
            <a:r>
              <a:rPr lang="es-PE" sz="1100" dirty="0">
                <a:solidFill>
                  <a:srgbClr val="000000"/>
                </a:solidFill>
                <a:latin typeface="Franklin Gothic Medium Cond" panose="020B0606030402020204" pitchFamily="34" charset="0"/>
              </a:rPr>
              <a:t>En el Ítem Lab, en Monitoreo:</a:t>
            </a:r>
          </a:p>
          <a:p>
            <a:pPr lvl="0" algn="just"/>
            <a:r>
              <a:rPr lang="es-PE" sz="1100" dirty="0">
                <a:solidFill>
                  <a:srgbClr val="000000"/>
                </a:solidFill>
                <a:latin typeface="Franklin Gothic Medium Cond" panose="020B0606030402020204" pitchFamily="34" charset="0"/>
              </a:rPr>
              <a:t> casillero, se coloca el resultado de la evaluación el Nivel de Implementación.</a:t>
            </a:r>
          </a:p>
          <a:p>
            <a:pPr lvl="0" algn="just"/>
            <a:r>
              <a:rPr lang="es-PE" sz="1100" dirty="0">
                <a:solidFill>
                  <a:srgbClr val="000000"/>
                </a:solidFill>
                <a:latin typeface="Franklin Gothic Medium Cond" panose="020B0606030402020204" pitchFamily="34" charset="0"/>
              </a:rPr>
              <a:t> IA = En el 1° casillero, se coloca el número de monitoreo</a:t>
            </a:r>
          </a:p>
          <a:p>
            <a:pPr lvl="0" algn="just"/>
            <a:r>
              <a:rPr lang="es-PE" sz="1100" dirty="0">
                <a:solidFill>
                  <a:srgbClr val="000000"/>
                </a:solidFill>
                <a:latin typeface="Franklin Gothic Medium Cond" panose="020B0606030402020204" pitchFamily="34" charset="0"/>
              </a:rPr>
              <a:t>En el Ítem Lab, en Evaluación:</a:t>
            </a:r>
          </a:p>
          <a:p>
            <a:pPr lvl="0" algn="just"/>
            <a:r>
              <a:rPr lang="es-PE" sz="1100" dirty="0">
                <a:solidFill>
                  <a:srgbClr val="000000"/>
                </a:solidFill>
                <a:latin typeface="Franklin Gothic Medium Cond" panose="020B0606030402020204" pitchFamily="34" charset="0"/>
              </a:rPr>
              <a:t> En el Lab 1 casillero 1, se coloca el Nivel de Implementación que se busca lograr (1, 2, 3, 4)</a:t>
            </a:r>
          </a:p>
          <a:p>
            <a:pPr lvl="0" algn="just"/>
            <a:r>
              <a:rPr lang="es-PE" sz="1100" dirty="0">
                <a:solidFill>
                  <a:srgbClr val="000000"/>
                </a:solidFill>
                <a:latin typeface="Franklin Gothic Medium Cond" panose="020B0606030402020204" pitchFamily="34" charset="0"/>
              </a:rPr>
              <a:t> En el Lab 1° </a:t>
            </a:r>
            <a:r>
              <a:rPr lang="es-PE" sz="1100" dirty="0">
                <a:latin typeface="Franklin Gothic Medium Cond" panose="020B0606030402020204" pitchFamily="34" charset="0"/>
              </a:rPr>
              <a:t>casillero 2, se coloca el resultado de la evaluación el Nivel de Implementación. </a:t>
            </a:r>
          </a:p>
          <a:p>
            <a:pPr lvl="0" algn="just"/>
            <a:r>
              <a:rPr lang="es-PE" sz="1100" dirty="0">
                <a:latin typeface="Franklin Gothic Medium Cond" panose="020B0606030402020204" pitchFamily="34" charset="0"/>
              </a:rPr>
              <a:t> IA = Inicio</a:t>
            </a:r>
            <a:r>
              <a:rPr lang="es-PE" sz="1100" dirty="0">
                <a:solidFill>
                  <a:srgbClr val="000000"/>
                </a:solidFill>
                <a:latin typeface="Franklin Gothic Medium Cond" panose="020B0606030402020204" pitchFamily="34" charset="0"/>
              </a:rPr>
              <a:t> </a:t>
            </a:r>
          </a:p>
          <a:p>
            <a:r>
              <a:rPr lang="es-PE" sz="1100" dirty="0">
                <a:latin typeface="Franklin Gothic Medium Cond" panose="020B0606030402020204" pitchFamily="34" charset="0"/>
              </a:rPr>
              <a:t> CA = En Proceso </a:t>
            </a:r>
          </a:p>
          <a:p>
            <a:r>
              <a:rPr lang="es-PE" sz="1100" dirty="0">
                <a:latin typeface="Franklin Gothic Medium Cond" panose="020B0606030402020204" pitchFamily="34" charset="0"/>
              </a:rPr>
              <a:t> LP = Logro Previsto </a:t>
            </a:r>
          </a:p>
          <a:p>
            <a:r>
              <a:rPr lang="es-PE" sz="1100" dirty="0">
                <a:latin typeface="Franklin Gothic Medium Cond" panose="020B0606030402020204" pitchFamily="34" charset="0"/>
              </a:rPr>
              <a:t> TA = Logro Destacado </a:t>
            </a:r>
          </a:p>
          <a:p>
            <a:pPr algn="just"/>
            <a:endParaRPr lang="es-PE" sz="1100" dirty="0">
              <a:solidFill>
                <a:srgbClr val="000000"/>
              </a:solidFill>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298319" y="397085"/>
            <a:ext cx="8469163" cy="975445"/>
          </a:xfrm>
          <a:prstGeom prst="rect">
            <a:avLst/>
          </a:prstGeom>
        </p:spPr>
      </p:pic>
      <p:sp>
        <p:nvSpPr>
          <p:cNvPr id="6" name="Rectángulo 5"/>
          <p:cNvSpPr/>
          <p:nvPr/>
        </p:nvSpPr>
        <p:spPr>
          <a:xfrm>
            <a:off x="363069" y="4931588"/>
            <a:ext cx="8390965" cy="27699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MONITOREO</a:t>
            </a:r>
            <a:r>
              <a:rPr lang="es-PE" sz="1200" dirty="0">
                <a:solidFill>
                  <a:srgbClr val="C00000"/>
                </a:solidFill>
                <a:latin typeface="Franklin Gothic Medium Cond" panose="020B0606030402020204" pitchFamily="34" charset="0"/>
              </a:rPr>
              <a:t> </a:t>
            </a:r>
          </a:p>
        </p:txBody>
      </p:sp>
      <p:pic>
        <p:nvPicPr>
          <p:cNvPr id="7" name="Imagen 6"/>
          <p:cNvPicPr>
            <a:picLocks noChangeAspect="1"/>
          </p:cNvPicPr>
          <p:nvPr/>
        </p:nvPicPr>
        <p:blipFill>
          <a:blip r:embed="rId3"/>
          <a:stretch>
            <a:fillRect/>
          </a:stretch>
        </p:blipFill>
        <p:spPr>
          <a:xfrm>
            <a:off x="298319" y="5222723"/>
            <a:ext cx="8469163" cy="961309"/>
          </a:xfrm>
          <a:prstGeom prst="rect">
            <a:avLst/>
          </a:prstGeom>
        </p:spPr>
      </p:pic>
    </p:spTree>
    <p:extLst>
      <p:ext uri="{BB962C8B-B14F-4D97-AF65-F5344CB8AC3E}">
        <p14:creationId xmlns:p14="http://schemas.microsoft.com/office/powerpoint/2010/main" val="13090670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3069" y="295425"/>
            <a:ext cx="880369" cy="276999"/>
          </a:xfrm>
          <a:prstGeom prst="rect">
            <a:avLst/>
          </a:prstGeom>
        </p:spPr>
        <p:txBody>
          <a:bodyPr wrap="none">
            <a:spAutoFit/>
          </a:bodyPr>
          <a:lstStyle/>
          <a:p>
            <a:r>
              <a:rPr lang="es-PE" sz="1100" dirty="0">
                <a:solidFill>
                  <a:srgbClr val="C00000"/>
                </a:solidFill>
                <a:latin typeface="Franklin Gothic Medium Cond" panose="020B0606030402020204" pitchFamily="34" charset="0"/>
              </a:rPr>
              <a:t>EVALUACIÓN</a:t>
            </a:r>
            <a:r>
              <a:rPr lang="es-PE" sz="1200" dirty="0">
                <a:solidFill>
                  <a:srgbClr val="C00000"/>
                </a:solidFill>
                <a:latin typeface="Franklin Gothic Medium Cond" panose="020B0606030402020204" pitchFamily="34" charset="0"/>
              </a:rPr>
              <a:t> </a:t>
            </a:r>
          </a:p>
        </p:txBody>
      </p:sp>
      <p:sp>
        <p:nvSpPr>
          <p:cNvPr id="4" name="Rectángulo 3"/>
          <p:cNvSpPr/>
          <p:nvPr/>
        </p:nvSpPr>
        <p:spPr>
          <a:xfrm>
            <a:off x="298320" y="1505301"/>
            <a:ext cx="8455714" cy="313932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CAMPAÑA DE RECOJO Y ELIMINACIÓN DE CRIADEROS EN CENTROS LABORALES</a:t>
            </a:r>
          </a:p>
          <a:p>
            <a:pPr algn="just"/>
            <a:r>
              <a:rPr lang="es-PE" sz="1100" dirty="0">
                <a:solidFill>
                  <a:srgbClr val="000000"/>
                </a:solidFill>
                <a:latin typeface="Franklin Gothic Medium Cond" panose="020B0606030402020204" pitchFamily="34" charset="0"/>
              </a:rPr>
              <a:t>El personal de salud brinda asistencia técnica para realizar esta actividad a los diferentes actores directivos según el centro laboral de intervención; esta actividad puede realizarse a nivel de establecimientos de salud, comisarias, penales, centros laborales privados del distrito que son zonas de riesgo para la reproducción del vector Aedes aegypti. </a:t>
            </a:r>
          </a:p>
          <a:p>
            <a:pPr algn="just"/>
            <a:r>
              <a:rPr lang="es-PE" sz="1100" dirty="0">
                <a:solidFill>
                  <a:srgbClr val="000000"/>
                </a:solidFill>
                <a:latin typeface="Franklin Gothic Medium Cond" panose="020B0606030402020204" pitchFamily="34" charset="0"/>
              </a:rPr>
              <a:t> En el ítem: Ficha Familiar/Historia Clínica, anote el APP168 Actividades en Centros Laborales</a:t>
            </a:r>
          </a:p>
          <a:p>
            <a:pPr algn="just"/>
            <a:r>
              <a:rPr lang="es-PE" sz="1100" dirty="0">
                <a:solidFill>
                  <a:srgbClr val="000000"/>
                </a:solidFill>
                <a:latin typeface="Franklin Gothic Medium Cond" panose="020B0606030402020204" pitchFamily="34" charset="0"/>
              </a:rPr>
              <a:t>En el ítem: Tipo de Diagnóstico marque siempre “D” </a:t>
            </a:r>
          </a:p>
          <a:p>
            <a:r>
              <a:rPr lang="es-PE" sz="1100" dirty="0">
                <a:solidFill>
                  <a:srgbClr val="000000"/>
                </a:solidFill>
                <a:latin typeface="Franklin Gothic Medium Cond" panose="020B0606030402020204" pitchFamily="34" charset="0"/>
              </a:rPr>
              <a:t>En el ítem Diagnóstico motivo de consulta y/o actividad de salud:</a:t>
            </a:r>
          </a:p>
          <a:p>
            <a:r>
              <a:rPr lang="es-PE" sz="1100" dirty="0">
                <a:solidFill>
                  <a:srgbClr val="000000"/>
                </a:solidFill>
                <a:latin typeface="Franklin Gothic Medium Cond" panose="020B0606030402020204" pitchFamily="34" charset="0"/>
              </a:rPr>
              <a:t> En el 1º casillero Evaluación</a:t>
            </a:r>
          </a:p>
          <a:p>
            <a:r>
              <a:rPr lang="es-PE" sz="1100" dirty="0">
                <a:solidFill>
                  <a:srgbClr val="000000"/>
                </a:solidFill>
                <a:latin typeface="Franklin Gothic Medium Cond" panose="020B0606030402020204" pitchFamily="34" charset="0"/>
              </a:rPr>
              <a:t> En el 2º casillero Ejecución de campaña de recojo y eliminación de criaderos</a:t>
            </a:r>
          </a:p>
          <a:p>
            <a:r>
              <a:rPr lang="es-PE" sz="1100" dirty="0">
                <a:solidFill>
                  <a:srgbClr val="000000"/>
                </a:solidFill>
                <a:latin typeface="Franklin Gothic Medium Cond" panose="020B0606030402020204" pitchFamily="34" charset="0"/>
              </a:rPr>
              <a:t> En el 3º casillero indicar según corresponda si es</a:t>
            </a:r>
          </a:p>
          <a:p>
            <a:r>
              <a:rPr lang="es-PE" sz="1100" dirty="0">
                <a:solidFill>
                  <a:srgbClr val="000000"/>
                </a:solidFill>
                <a:latin typeface="Franklin Gothic Medium Cond" panose="020B0606030402020204" pitchFamily="34" charset="0"/>
              </a:rPr>
              <a:t>- U0089: Actividades de Dengue 	- U0075: Actividades de Chikungunya </a:t>
            </a:r>
          </a:p>
          <a:p>
            <a:r>
              <a:rPr lang="es-PE" sz="1100" dirty="0">
                <a:solidFill>
                  <a:srgbClr val="000000"/>
                </a:solidFill>
                <a:latin typeface="Franklin Gothic Medium Cond" panose="020B0606030402020204" pitchFamily="34" charset="0"/>
              </a:rPr>
              <a:t>- U0076: Actividades de Zika  </a:t>
            </a:r>
          </a:p>
          <a:p>
            <a:r>
              <a:rPr lang="es-PE" sz="1100" dirty="0">
                <a:solidFill>
                  <a:srgbClr val="000000"/>
                </a:solidFill>
                <a:latin typeface="Franklin Gothic Medium Cond" panose="020B0606030402020204" pitchFamily="34" charset="0"/>
              </a:rPr>
              <a:t> En el ítem Lab se registrará:</a:t>
            </a:r>
          </a:p>
          <a:p>
            <a:r>
              <a:rPr lang="es-PE" sz="1100" dirty="0">
                <a:solidFill>
                  <a:srgbClr val="000000"/>
                </a:solidFill>
                <a:latin typeface="Franklin Gothic Medium Cond" panose="020B0606030402020204" pitchFamily="34" charset="0"/>
              </a:rPr>
              <a:t> En el Lab 1º casillero 1, indicar el número de campaña </a:t>
            </a:r>
          </a:p>
          <a:p>
            <a:r>
              <a:rPr lang="es-PE" sz="1100" dirty="0">
                <a:latin typeface="Franklin Gothic Medium Cond" panose="020B0606030402020204" pitchFamily="34" charset="0"/>
              </a:rPr>
              <a:t> En el Lab 1 casillero 2, colocar los lugares donde se desarrollaron de acuerdo al número:- </a:t>
            </a:r>
          </a:p>
          <a:p>
            <a:r>
              <a:rPr lang="es-PE" sz="1100" dirty="0">
                <a:latin typeface="Franklin Gothic Medium Cond" panose="020B0606030402020204" pitchFamily="34" charset="0"/>
              </a:rPr>
              <a:t>- 1= Establecimientos de salud.		- 2= Comisarias	</a:t>
            </a:r>
          </a:p>
          <a:p>
            <a:r>
              <a:rPr lang="es-PE" sz="1100" dirty="0">
                <a:latin typeface="Franklin Gothic Medium Cond" panose="020B0606030402020204" pitchFamily="34" charset="0"/>
              </a:rPr>
              <a:t>- 3= Penales			- 4= Centros laborales privados</a:t>
            </a:r>
          </a:p>
          <a:p>
            <a:r>
              <a:rPr lang="es-PE" sz="1100" dirty="0">
                <a:latin typeface="Franklin Gothic Medium Cond" panose="020B0606030402020204" pitchFamily="34" charset="0"/>
              </a:rPr>
              <a:t> En el Lab 1 casillero 3, indicar las toneladas de criaderos recogidas en la campaña.</a:t>
            </a:r>
            <a:endParaRPr lang="es-PE" sz="1100" dirty="0">
              <a:solidFill>
                <a:srgbClr val="000000"/>
              </a:solidFill>
              <a:latin typeface="Franklin Gothic Medium Cond" panose="020B0606030402020204" pitchFamily="34" charset="0"/>
            </a:endParaRPr>
          </a:p>
        </p:txBody>
      </p:sp>
      <p:pic>
        <p:nvPicPr>
          <p:cNvPr id="6" name="Imagen 5"/>
          <p:cNvPicPr>
            <a:picLocks noChangeAspect="1"/>
          </p:cNvPicPr>
          <p:nvPr/>
        </p:nvPicPr>
        <p:blipFill>
          <a:blip r:embed="rId2"/>
          <a:stretch>
            <a:fillRect/>
          </a:stretch>
        </p:blipFill>
        <p:spPr>
          <a:xfrm>
            <a:off x="298319" y="545950"/>
            <a:ext cx="8469163" cy="974119"/>
          </a:xfrm>
          <a:prstGeom prst="rect">
            <a:avLst/>
          </a:prstGeom>
        </p:spPr>
      </p:pic>
      <p:pic>
        <p:nvPicPr>
          <p:cNvPr id="9" name="Imagen 8"/>
          <p:cNvPicPr>
            <a:picLocks noChangeAspect="1"/>
          </p:cNvPicPr>
          <p:nvPr/>
        </p:nvPicPr>
        <p:blipFill>
          <a:blip r:embed="rId3"/>
          <a:stretch>
            <a:fillRect/>
          </a:stretch>
        </p:blipFill>
        <p:spPr>
          <a:xfrm>
            <a:off x="298319" y="4615140"/>
            <a:ext cx="8310282" cy="962359"/>
          </a:xfrm>
          <a:prstGeom prst="rect">
            <a:avLst/>
          </a:prstGeom>
        </p:spPr>
      </p:pic>
      <p:sp>
        <p:nvSpPr>
          <p:cNvPr id="10" name="Rectángulo 9"/>
          <p:cNvSpPr/>
          <p:nvPr/>
        </p:nvSpPr>
        <p:spPr>
          <a:xfrm>
            <a:off x="292837" y="5603973"/>
            <a:ext cx="8315764" cy="938719"/>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IMPLEMENTACIÒN Y FUNCIONAMIENTO DE LACTARIOS INTITUCIONALES EN ESTABLECIMIENTOS DEL MINISTERIO DE SALUD, GOBIERNOS REGIONALES, GOBIERNOS LOCALES E INSTITUCIONES PRIVADAS, SEAN O NO PRESTADORES DE SERVICIOS DE SALUD, A NIVEL NACIONAL PARA CONTRIBUIR CON LA LACTANCIA MATERNA DE NIÑOS (AS) DE CERO A 24 MESES DE EDAD</a:t>
            </a:r>
            <a:r>
              <a:rPr lang="es-PE" sz="1100" dirty="0">
                <a:solidFill>
                  <a:srgbClr val="000000"/>
                </a:solidFill>
                <a:latin typeface="Franklin Gothic Medium Cond" panose="020B0606030402020204" pitchFamily="34" charset="0"/>
              </a:rPr>
              <a:t>. </a:t>
            </a:r>
          </a:p>
          <a:p>
            <a:pPr lvl="0" algn="just"/>
            <a:r>
              <a:rPr lang="es-PE" sz="1100" dirty="0">
                <a:solidFill>
                  <a:srgbClr val="FF0000"/>
                </a:solidFill>
                <a:latin typeface="Franklin Gothic Medium Cond" panose="020B0606030402020204" pitchFamily="34" charset="0"/>
              </a:rPr>
              <a:t>Definición. - </a:t>
            </a:r>
            <a:r>
              <a:rPr lang="es-PE" sz="1100" dirty="0">
                <a:solidFill>
                  <a:srgbClr val="000000"/>
                </a:solidFill>
                <a:latin typeface="Franklin Gothic Medium Cond" panose="020B0606030402020204" pitchFamily="34" charset="0"/>
              </a:rPr>
              <a:t>Esta actividad está dirigida aquellos establecimientos del Ministerio de Salud, Gobiernos Regionales, Gobiernos Locales e Instituciones Privadas a nivel nacional que cuenten con al menos veinte (20) trabajadoras en edad fértil, independientemente de su estado civil, religión o régimen laboral. Se</a:t>
            </a:r>
          </a:p>
        </p:txBody>
      </p:sp>
    </p:spTree>
    <p:extLst>
      <p:ext uri="{BB962C8B-B14F-4D97-AF65-F5344CB8AC3E}">
        <p14:creationId xmlns:p14="http://schemas.microsoft.com/office/powerpoint/2010/main" val="32263442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1124" y="221791"/>
            <a:ext cx="8310282" cy="6355586"/>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desarrollan una serie de acciones que promuevan la implementación y funcionamiento de ambientes especialmente acondicionados, dignos e higiénicos para uso exclusivo de las madres trabajadoras con la finalidad de que extraigan su leche durante el horario de trabajo, de manera que se asegure su adecuada conservación. Con esta intervención costo efectiva se contribuirá anualmente en lograr el incremento de la lactancia materna del lactante, así como de la niña y el niño hasta los veinticuatro (24) meses de edad, además de contribuir a evitar el riesgo de cáncer en las madres. </a:t>
            </a:r>
          </a:p>
          <a:p>
            <a:pPr lvl="0" algn="just"/>
            <a:r>
              <a:rPr lang="es-PE" sz="1100" dirty="0">
                <a:solidFill>
                  <a:srgbClr val="000000"/>
                </a:solidFill>
                <a:latin typeface="Franklin Gothic Medium Cond" panose="020B0606030402020204" pitchFamily="34" charset="0"/>
              </a:rPr>
              <a:t>El Establecimiento de Salud dependiente del Ministerio de Salud o del Gobierno Regional en determinada circunscripción territorial, será el responsable del registro de actividades para la implementación y funcionamiento de los Lactarios Institucionales en su jurisdicción, sean o no prestadores de servicios de salud, públicos y privados:  </a:t>
            </a:r>
          </a:p>
          <a:p>
            <a:pPr lvl="0" algn="just"/>
            <a:r>
              <a:rPr lang="es-PE" sz="1100" dirty="0">
                <a:solidFill>
                  <a:srgbClr val="000000"/>
                </a:solidFill>
                <a:latin typeface="Franklin Gothic Medium Cond" panose="020B0606030402020204" pitchFamily="34" charset="0"/>
              </a:rPr>
              <a:t>a) Instituciones Prestadoras de servicios de Salud (IPRESS) públicas</a:t>
            </a:r>
          </a:p>
          <a:p>
            <a:pPr lvl="0" algn="just"/>
            <a:r>
              <a:rPr lang="es-PE" sz="1100" dirty="0">
                <a:solidFill>
                  <a:srgbClr val="000000"/>
                </a:solidFill>
                <a:latin typeface="Franklin Gothic Medium Cond" panose="020B0606030402020204" pitchFamily="34" charset="0"/>
              </a:rPr>
              <a:t>b) Instituciones Prestadoras de servicios de Salud (IPRESS) privadas</a:t>
            </a:r>
          </a:p>
          <a:p>
            <a:pPr lvl="0" algn="just"/>
            <a:r>
              <a:rPr lang="es-PE" sz="1100" dirty="0">
                <a:solidFill>
                  <a:srgbClr val="000000"/>
                </a:solidFill>
                <a:latin typeface="Franklin Gothic Medium Cond" panose="020B0606030402020204" pitchFamily="34" charset="0"/>
              </a:rPr>
              <a:t>c) Instituciones No Prestadoras de servicios de salud públicas</a:t>
            </a:r>
          </a:p>
          <a:p>
            <a:pPr lvl="0" algn="just"/>
            <a:r>
              <a:rPr lang="es-PE" sz="1100" dirty="0">
                <a:solidFill>
                  <a:srgbClr val="000000"/>
                </a:solidFill>
                <a:latin typeface="Franklin Gothic Medium Cond" panose="020B0606030402020204" pitchFamily="34" charset="0"/>
              </a:rPr>
              <a:t>d) Instituciones No Prestadoras de servicios de salud privadas </a:t>
            </a:r>
          </a:p>
          <a:p>
            <a:pPr lvl="0" algn="just"/>
            <a:r>
              <a:rPr lang="es-PE" sz="1100" dirty="0">
                <a:solidFill>
                  <a:srgbClr val="000000"/>
                </a:solidFill>
                <a:latin typeface="Franklin Gothic Medium Cond" panose="020B0606030402020204" pitchFamily="34" charset="0"/>
              </a:rPr>
              <a:t>En caso de que las actividades de implementación y funcionamiento de Lactarios Institucionales sean dentro del Establecimiento de Salud, se registraran estas actividades en el HIS del Establecimiento, estando a cargo de este registro la persona responsable de las actividades de promoción de la salud.  </a:t>
            </a:r>
          </a:p>
          <a:p>
            <a:pPr lvl="0" algn="just"/>
            <a:r>
              <a:rPr lang="es-PE" sz="1100" dirty="0">
                <a:solidFill>
                  <a:srgbClr val="000000"/>
                </a:solidFill>
                <a:latin typeface="Franklin Gothic Medium Cond" panose="020B0606030402020204" pitchFamily="34" charset="0"/>
              </a:rPr>
              <a:t>Se deben desarrollar las siguientes acciones: </a:t>
            </a:r>
          </a:p>
          <a:p>
            <a:pPr algn="just"/>
            <a:r>
              <a:rPr lang="es-PE" sz="1100" dirty="0">
                <a:solidFill>
                  <a:srgbClr val="C00000"/>
                </a:solidFill>
                <a:latin typeface="Franklin Gothic Medium Cond" panose="020B0606030402020204" pitchFamily="34" charset="0"/>
              </a:rPr>
              <a:t>REUNIÓN DE SENSIBILIZACIÓN CON DIRECTIVOS DE LOS ESTABLECIMIENTOS Y DEPENDENCIAS DEL MINSA, GERENCIAS REGIONALES DE SALUD, DIRECCIONES REGIONALES DE SALUD, DIRECCIONES DE REDES INTEGRADAS DE SALUD, HOSPITALES NACIONALES, HOSPITALES REGIONALES, MUNICIPALIDADES E INSTITUCIONES PRIVADAS, SEAN O NO PRESTADORAS DE SALUD. </a:t>
            </a:r>
          </a:p>
          <a:p>
            <a:pPr algn="just"/>
            <a:r>
              <a:rPr lang="es-PE" sz="1100" dirty="0">
                <a:latin typeface="Franklin Gothic Medium Cond" panose="020B0606030402020204" pitchFamily="34" charset="0"/>
              </a:rPr>
              <a:t> Esta primera reunión de sensibilización se desarrolla en las instalaciones de la institución donde se haya identificado un grupo de por lo menos 20 trabajadoras entre gestantes y mujeres en edad fértil, está dirigida por el personal de salud capacitado, con participación de directivos y personal del área de recursos humanos o quien haga sus veces en el establecimiento, con la finalidad de informarles y educarles de ser el caso sobre la importancia de la lactancia materna para la salud y nutrición de los lactantes, así como a las niñas y niños menores de 24 meses, además de los beneficios para las madres, las familias y la sociedad, promoviendo y apoyando la lactancia materna en los lactarios institucionales. Dicha reunión tiene un tiempo aproximado de 01 hora de ejecución. </a:t>
            </a:r>
          </a:p>
          <a:p>
            <a:pPr algn="just"/>
            <a:r>
              <a:rPr lang="es-PE" sz="1100" dirty="0">
                <a:latin typeface="Franklin Gothic Medium Cond" panose="020B0606030402020204" pitchFamily="34" charset="0"/>
              </a:rPr>
              <a:t> En el ítem: DNI / HC registre: SIEMPRE APP168 de Actividad en Centros Laborales </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casillero Asistencia técnica   </a:t>
            </a:r>
          </a:p>
          <a:p>
            <a:pPr algn="just"/>
            <a:r>
              <a:rPr lang="es-PE" sz="1100" dirty="0">
                <a:latin typeface="Franklin Gothic Medium Cond" panose="020B0606030402020204" pitchFamily="34" charset="0"/>
              </a:rPr>
              <a:t> En el 2º casillero Actividades de Promoción de la Salud</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se registrará: </a:t>
            </a:r>
          </a:p>
          <a:p>
            <a:pPr algn="just"/>
            <a:r>
              <a:rPr lang="es-PE" sz="1100" dirty="0">
                <a:latin typeface="Franklin Gothic Medium Cond" panose="020B0606030402020204" pitchFamily="34" charset="0"/>
              </a:rPr>
              <a:t> 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 casillero 1, registrar la institución donde se interviene, de la siguiente manera:</a:t>
            </a:r>
          </a:p>
          <a:p>
            <a:pPr algn="just"/>
            <a:r>
              <a:rPr lang="es-PE" sz="1100" dirty="0">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latin typeface="Franklin Gothic Medium Cond" panose="020B0606030402020204" pitchFamily="34" charset="0"/>
              </a:rPr>
              <a:t> 3= Instituciones No Prestadoras de servicios de salud públicas: Gobierno Regional, Gobierno Local, Gerencias Regionales de Salud, Direcciones Regionales Sectoriales (salud, educación, agricultura, transporte, comercio exterior, trabajo, etc.) y otros Ministerios.</a:t>
            </a:r>
          </a:p>
          <a:p>
            <a:pPr algn="just"/>
            <a:r>
              <a:rPr lang="es-PE" sz="1100" dirty="0">
                <a:latin typeface="Franklin Gothic Medium Cond" panose="020B0606030402020204" pitchFamily="34" charset="0"/>
              </a:rPr>
              <a:t> 4= Instituciones No Prestadoras de servicios de salud privadas. Aeropuertos, </a:t>
            </a:r>
            <a:r>
              <a:rPr lang="es-PE" sz="1100" dirty="0" err="1">
                <a:latin typeface="Franklin Gothic Medium Cond" panose="020B0606030402020204" pitchFamily="34" charset="0"/>
              </a:rPr>
              <a:t>terrapuertos</a:t>
            </a:r>
            <a:r>
              <a:rPr lang="es-PE" sz="1100" dirty="0">
                <a:latin typeface="Franklin Gothic Medium Cond" panose="020B0606030402020204" pitchFamily="34" charset="0"/>
              </a:rPr>
              <a:t> centros comerciales, entidades financieras, medios de comunicación, entre otras</a:t>
            </a:r>
          </a:p>
          <a:p>
            <a:pPr algn="just"/>
            <a:endParaRPr lang="es-PE" sz="1100" dirty="0">
              <a:solidFill>
                <a:srgbClr val="000000"/>
              </a:solidFill>
              <a:latin typeface="Franklin Gothic Medium Cond" panose="020B0606030402020204" pitchFamily="34" charset="0"/>
            </a:endParaRPr>
          </a:p>
        </p:txBody>
      </p:sp>
    </p:spTree>
    <p:extLst>
      <p:ext uri="{BB962C8B-B14F-4D97-AF65-F5344CB8AC3E}">
        <p14:creationId xmlns:p14="http://schemas.microsoft.com/office/powerpoint/2010/main" val="25404882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3412" y="238071"/>
            <a:ext cx="8364070" cy="430887"/>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 En el Lab 1 casillero 2, la sigla “LME” para indicar Lactancia Materna Exclusiva o prolongada </a:t>
            </a:r>
          </a:p>
          <a:p>
            <a:pPr lvl="0" algn="just"/>
            <a:r>
              <a:rPr lang="es-PE" sz="1100" dirty="0">
                <a:solidFill>
                  <a:srgbClr val="000000"/>
                </a:solidFill>
                <a:latin typeface="Franklin Gothic Medium Cond" panose="020B0606030402020204" pitchFamily="34" charset="0"/>
              </a:rPr>
              <a:t> En el Lab 2 casillero 2, la sigla “FSE” para indicar fase de sensibilización </a:t>
            </a:r>
          </a:p>
        </p:txBody>
      </p:sp>
      <p:sp>
        <p:nvSpPr>
          <p:cNvPr id="4" name="Rectángulo 3"/>
          <p:cNvSpPr/>
          <p:nvPr/>
        </p:nvSpPr>
        <p:spPr>
          <a:xfrm>
            <a:off x="403412" y="1646011"/>
            <a:ext cx="8364070" cy="3647152"/>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REUNIÓN DE COORDINACIÓN CON EL COMITÉ DE LACTANCIA MATERNA DE LA INSTITUCIÓN (O QUIEN HAGA SUS VECES)</a:t>
            </a:r>
          </a:p>
          <a:p>
            <a:pPr lvl="0" algn="just"/>
            <a:r>
              <a:rPr lang="es-PE" sz="1100" dirty="0">
                <a:solidFill>
                  <a:srgbClr val="000000"/>
                </a:solidFill>
                <a:latin typeface="Franklin Gothic Medium Cond" panose="020B0606030402020204" pitchFamily="34" charset="0"/>
              </a:rPr>
              <a:t>Esta reunión de coordinación está a cargo de personal de salud capacitado con la participación de los miembros el comité de lactancia materna de la institución (o quien haga sus veces), la cual consiste en establecer acuerdos y compromisos de acciones dirigidas a revalorar la importancia de la lactancia materna para la salud y nutrición de los lactantes, niñas y niños menores de 2 años, promoviendo así su desarrollo integral apoyando la lactancia materna en los lactarios institucionales en los centros laborales.  Dicha reunión tiene un tiempo aproximado de 01 hora.</a:t>
            </a:r>
          </a:p>
          <a:p>
            <a:pPr lvl="0" algn="just"/>
            <a:r>
              <a:rPr lang="es-PE" sz="1100" dirty="0">
                <a:solidFill>
                  <a:srgbClr val="000000"/>
                </a:solidFill>
                <a:latin typeface="Franklin Gothic Medium Cond" panose="020B0606030402020204" pitchFamily="34" charset="0"/>
              </a:rPr>
              <a:t>En el ítem: DNI / HC registre: SIEMPRE APP168 de Actividad en Centros Laborales </a:t>
            </a:r>
          </a:p>
          <a:p>
            <a:pPr lvl="0" algn="just"/>
            <a:r>
              <a:rPr lang="es-PE" sz="1100" dirty="0">
                <a:solidFill>
                  <a:srgbClr val="000000"/>
                </a:solidFill>
                <a:latin typeface="Franklin Gothic Medium Cond" panose="020B0606030402020204" pitchFamily="34" charset="0"/>
              </a:rPr>
              <a:t>En el ítem: Diagnóstico motivo de consulta y/o Actividad de salud anote: </a:t>
            </a:r>
          </a:p>
          <a:p>
            <a:pPr lvl="0" algn="just"/>
            <a:r>
              <a:rPr lang="es-PE" sz="1100" dirty="0">
                <a:solidFill>
                  <a:srgbClr val="000000"/>
                </a:solidFill>
                <a:latin typeface="Franklin Gothic Medium Cond" panose="020B0606030402020204" pitchFamily="34" charset="0"/>
              </a:rPr>
              <a:t> En el 1º casillero Asistencia técnica </a:t>
            </a:r>
          </a:p>
          <a:p>
            <a:pPr lvl="0" algn="just"/>
            <a:r>
              <a:rPr lang="es-PE" sz="1100" dirty="0">
                <a:solidFill>
                  <a:srgbClr val="000000"/>
                </a:solidFill>
                <a:latin typeface="Franklin Gothic Medium Cond" panose="020B0606030402020204" pitchFamily="34" charset="0"/>
              </a:rPr>
              <a:t> En el 2º casillero Actividades de Promoción de la Salud</a:t>
            </a:r>
          </a:p>
          <a:p>
            <a:pPr lvl="0" algn="just"/>
            <a:r>
              <a:rPr lang="es-PE" sz="1100" dirty="0">
                <a:solidFill>
                  <a:srgbClr val="000000"/>
                </a:solidFill>
                <a:latin typeface="Franklin Gothic Medium Cond" panose="020B0606030402020204" pitchFamily="34" charset="0"/>
              </a:rPr>
              <a:t>En el ítem: Tipo de Diagnóstico marque siempre “D”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se registrará: </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1 casillero 1, registrar la institución donde se interviene, de la siguiente manera:</a:t>
            </a:r>
          </a:p>
          <a:p>
            <a:pPr algn="just"/>
            <a:r>
              <a:rPr lang="es-PE" sz="1100" dirty="0">
                <a:solidFill>
                  <a:srgbClr val="000000"/>
                </a:solidFill>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solidFill>
                  <a:srgbClr val="000000"/>
                </a:solidFill>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solidFill>
                  <a:srgbClr val="000000"/>
                </a:solidFill>
                <a:latin typeface="Franklin Gothic Medium Cond" panose="020B0606030402020204" pitchFamily="34" charset="0"/>
              </a:rPr>
              <a:t> 3= Instituciones No Prestadoras de servicios de salud públicas: Gobierno Regional, Gobierno Local, Gerencias Regionales de Salud, Direcciones</a:t>
            </a:r>
          </a:p>
          <a:p>
            <a:pPr algn="just"/>
            <a:r>
              <a:rPr lang="es-PE" sz="1100" dirty="0">
                <a:solidFill>
                  <a:srgbClr val="000000"/>
                </a:solidFill>
                <a:latin typeface="Franklin Gothic Medium Cond" panose="020B0606030402020204" pitchFamily="34" charset="0"/>
              </a:rPr>
              <a:t>Regionales Sectoriales (salud, educación, agricultura, transporte, comercio exterior, trabajo, etc.) y otros Ministerios.</a:t>
            </a:r>
          </a:p>
          <a:p>
            <a:pPr algn="just"/>
            <a:r>
              <a:rPr lang="es-PE" sz="1100" dirty="0">
                <a:solidFill>
                  <a:srgbClr val="000000"/>
                </a:solidFill>
                <a:latin typeface="Franklin Gothic Medium Cond" panose="020B0606030402020204" pitchFamily="34" charset="0"/>
              </a:rPr>
              <a:t> 4= Instituciones No Prestadoras de servicios de salud privadas. Aeropuertos, </a:t>
            </a:r>
            <a:r>
              <a:rPr lang="es-PE" sz="1100" dirty="0" err="1">
                <a:solidFill>
                  <a:srgbClr val="000000"/>
                </a:solidFill>
                <a:latin typeface="Franklin Gothic Medium Cond" panose="020B0606030402020204" pitchFamily="34" charset="0"/>
              </a:rPr>
              <a:t>terrapuertos</a:t>
            </a:r>
            <a:r>
              <a:rPr lang="es-PE" sz="1100" dirty="0">
                <a:solidFill>
                  <a:srgbClr val="000000"/>
                </a:solidFill>
                <a:latin typeface="Franklin Gothic Medium Cond" panose="020B0606030402020204" pitchFamily="34" charset="0"/>
              </a:rPr>
              <a:t> centros comerciales, entidades financieras, medios de</a:t>
            </a:r>
          </a:p>
          <a:p>
            <a:pPr algn="just"/>
            <a:r>
              <a:rPr lang="es-PE" sz="1100" dirty="0">
                <a:solidFill>
                  <a:srgbClr val="000000"/>
                </a:solidFill>
                <a:latin typeface="Franklin Gothic Medium Cond" panose="020B0606030402020204" pitchFamily="34" charset="0"/>
              </a:rPr>
              <a:t>comunicación, entre otras.</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1 casillero 2, la sigla “LME” para indicar Lactancia Materna Exclusiva o prolongada </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2 casillero 2, la sigla “COO” para indicar el tipo de reunión (Coordinación). </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403412" y="668958"/>
            <a:ext cx="8364070" cy="977053"/>
          </a:xfrm>
          <a:prstGeom prst="rect">
            <a:avLst/>
          </a:prstGeom>
        </p:spPr>
      </p:pic>
      <p:pic>
        <p:nvPicPr>
          <p:cNvPr id="6" name="Imagen 5"/>
          <p:cNvPicPr>
            <a:picLocks noChangeAspect="1"/>
          </p:cNvPicPr>
          <p:nvPr/>
        </p:nvPicPr>
        <p:blipFill>
          <a:blip r:embed="rId3"/>
          <a:stretch>
            <a:fillRect/>
          </a:stretch>
        </p:blipFill>
        <p:spPr>
          <a:xfrm>
            <a:off x="403412" y="5252219"/>
            <a:ext cx="8538883" cy="975445"/>
          </a:xfrm>
          <a:prstGeom prst="rect">
            <a:avLst/>
          </a:prstGeom>
        </p:spPr>
      </p:pic>
    </p:spTree>
    <p:extLst>
      <p:ext uri="{BB962C8B-B14F-4D97-AF65-F5344CB8AC3E}">
        <p14:creationId xmlns:p14="http://schemas.microsoft.com/office/powerpoint/2010/main" val="37070127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2586" y="293184"/>
            <a:ext cx="8538883" cy="3985706"/>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TALLER DE PLANIFICACIÓN PARTICIPATIVA PARA LA ELABORACIÓN DEL PLAN DE TRABAJO PARA LA IMPLEMENTACIÓN Y FUNCIONAMIENTO DE LACTARIOS INSTITUCIONALES QUE CONTRIBUYA CON LA PRÁCTICA DE LA LACTANCIA MATERNA EN LOS CENTROS LABORALES</a:t>
            </a:r>
          </a:p>
          <a:p>
            <a:pPr lvl="0" algn="just"/>
            <a:r>
              <a:rPr lang="es-PE" sz="1100" dirty="0">
                <a:solidFill>
                  <a:srgbClr val="000000"/>
                </a:solidFill>
                <a:latin typeface="Franklin Gothic Medium Cond" panose="020B0606030402020204" pitchFamily="34" charset="0"/>
              </a:rPr>
              <a:t>Esta etapa de planificación participativa se desarrolla por medio de un taller, donde se elabora un plan de trabajo con acciones que respondan a la implementación y funcionamiento de lactarios institucionales. Es importante que aquellas acciones sean asumidas por el equipo de lactancia materna o quien haga sus veces, deberá de incluir acciones que permitan identificar a la población usuaria de los lactarios, además de incluir acciones que promuevan la adherencia al uso de estos lactarios a través de actividades de sensibilización a sus trabajadoras, propiciando el compromiso del personal de recursos humanos en brindar las facilidades para el acceso y uso de los lactarios institucionales. Dicha reunión tiene un tiempo aproximado de 01 hora.</a:t>
            </a:r>
          </a:p>
          <a:p>
            <a:pPr lvl="0" algn="just"/>
            <a:r>
              <a:rPr lang="es-PE" sz="1100" dirty="0">
                <a:solidFill>
                  <a:srgbClr val="000000"/>
                </a:solidFill>
                <a:latin typeface="Franklin Gothic Medium Cond" panose="020B0606030402020204" pitchFamily="34" charset="0"/>
              </a:rPr>
              <a:t>En el ítem: DNI / HC registre: SIEMPRE APP168 de Actividad en Centros Laborales </a:t>
            </a:r>
          </a:p>
          <a:p>
            <a:pPr lvl="0" algn="just"/>
            <a:r>
              <a:rPr lang="es-PE" sz="1100" dirty="0">
                <a:solidFill>
                  <a:srgbClr val="000000"/>
                </a:solidFill>
                <a:latin typeface="Franklin Gothic Medium Cond" panose="020B0606030402020204" pitchFamily="34" charset="0"/>
              </a:rPr>
              <a:t>En el ítem: Diagnóstico motivo de consulta y/o Actividad de salud anote: </a:t>
            </a:r>
          </a:p>
          <a:p>
            <a:pPr lvl="0" algn="just"/>
            <a:r>
              <a:rPr lang="es-PE" sz="1100" dirty="0">
                <a:solidFill>
                  <a:srgbClr val="000000"/>
                </a:solidFill>
                <a:latin typeface="Franklin Gothic Medium Cond" panose="020B0606030402020204" pitchFamily="34" charset="0"/>
              </a:rPr>
              <a:t> En el 1º casillero Asistencia técnica </a:t>
            </a:r>
          </a:p>
          <a:p>
            <a:pPr lvl="0" algn="just"/>
            <a:r>
              <a:rPr lang="es-PE" sz="1100" dirty="0">
                <a:solidFill>
                  <a:srgbClr val="000000"/>
                </a:solidFill>
                <a:latin typeface="Franklin Gothic Medium Cond" panose="020B0606030402020204" pitchFamily="34" charset="0"/>
              </a:rPr>
              <a:t> En el 2º casillero Actividades de Promoción de la Salud</a:t>
            </a:r>
          </a:p>
          <a:p>
            <a:pPr lvl="0" algn="just"/>
            <a:r>
              <a:rPr lang="es-PE" sz="1100" dirty="0">
                <a:solidFill>
                  <a:srgbClr val="000000"/>
                </a:solidFill>
                <a:latin typeface="Franklin Gothic Medium Cond" panose="020B0606030402020204" pitchFamily="34" charset="0"/>
              </a:rPr>
              <a:t>En el ítem: Tipo de Diagnóstico marque siempre “D”</a:t>
            </a:r>
          </a:p>
          <a:p>
            <a:pPr lvl="0"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1 casillero 1, registrar la institución donde se interviene, de la siguiente manera:</a:t>
            </a:r>
          </a:p>
          <a:p>
            <a:pPr algn="just"/>
            <a:r>
              <a:rPr lang="es-PE" sz="1100" dirty="0">
                <a:solidFill>
                  <a:srgbClr val="000000"/>
                </a:solidFill>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solidFill>
                  <a:srgbClr val="000000"/>
                </a:solidFill>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solidFill>
                  <a:srgbClr val="000000"/>
                </a:solidFill>
                <a:latin typeface="Franklin Gothic Medium Cond" panose="020B0606030402020204" pitchFamily="34" charset="0"/>
              </a:rPr>
              <a:t> 3= Instituciones No Prestadoras de servicios de salud públicas: Gobierno Regional, Gobierno Local, Gerencias Regionales de Salud, Direcciones Regionales Sectoriales (salud, educación, agricultura, transporte, comercio exterior, trabajo, etc.) y otros Ministerios.</a:t>
            </a:r>
          </a:p>
          <a:p>
            <a:pPr algn="just"/>
            <a:r>
              <a:rPr lang="es-PE" sz="1100" dirty="0">
                <a:solidFill>
                  <a:srgbClr val="000000"/>
                </a:solidFill>
                <a:latin typeface="Franklin Gothic Medium Cond" panose="020B0606030402020204" pitchFamily="34" charset="0"/>
              </a:rPr>
              <a:t> 4= Instituciones No Prestadoras de servicios de salud privadas. Aeropuertos, </a:t>
            </a:r>
            <a:r>
              <a:rPr lang="es-PE" sz="1100" dirty="0" err="1">
                <a:solidFill>
                  <a:srgbClr val="000000"/>
                </a:solidFill>
                <a:latin typeface="Franklin Gothic Medium Cond" panose="020B0606030402020204" pitchFamily="34" charset="0"/>
              </a:rPr>
              <a:t>terrapuertos</a:t>
            </a:r>
            <a:r>
              <a:rPr lang="es-PE" sz="1100" dirty="0">
                <a:solidFill>
                  <a:srgbClr val="000000"/>
                </a:solidFill>
                <a:latin typeface="Franklin Gothic Medium Cond" panose="020B0606030402020204" pitchFamily="34" charset="0"/>
              </a:rPr>
              <a:t> centros comerciales, entidades financieras, medios de comunicación, entre otras.</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1 casillero 2, la sigla “LME” para indicar Lactancia Materna Exclusiva o prolongada </a:t>
            </a:r>
          </a:p>
          <a:p>
            <a:pPr algn="just"/>
            <a:r>
              <a:rPr lang="es-PE" sz="1100" dirty="0">
                <a:solidFill>
                  <a:srgbClr val="000000"/>
                </a:solidFill>
                <a:latin typeface="Franklin Gothic Medium Cond" panose="020B0606030402020204" pitchFamily="34" charset="0"/>
              </a:rPr>
              <a:t> En el Lab2 casillero 2, la sigla “PP” para indicar Planificación Participativa </a:t>
            </a:r>
          </a:p>
        </p:txBody>
      </p:sp>
      <p:pic>
        <p:nvPicPr>
          <p:cNvPr id="6" name="Imagen 5"/>
          <p:cNvPicPr>
            <a:picLocks noChangeAspect="1"/>
          </p:cNvPicPr>
          <p:nvPr/>
        </p:nvPicPr>
        <p:blipFill>
          <a:blip r:embed="rId2"/>
          <a:stretch>
            <a:fillRect/>
          </a:stretch>
        </p:blipFill>
        <p:spPr>
          <a:xfrm>
            <a:off x="282586" y="4237946"/>
            <a:ext cx="8457373" cy="975444"/>
          </a:xfrm>
          <a:prstGeom prst="rect">
            <a:avLst/>
          </a:prstGeom>
        </p:spPr>
      </p:pic>
      <p:sp>
        <p:nvSpPr>
          <p:cNvPr id="7" name="Rectángulo 6"/>
          <p:cNvSpPr/>
          <p:nvPr/>
        </p:nvSpPr>
        <p:spPr>
          <a:xfrm>
            <a:off x="282585" y="5213390"/>
            <a:ext cx="8457373" cy="1277273"/>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ASISTENCIA TÉCNICA AL COMITÉ DE LACTANCIA MATERNA (O QUIEN HAGA SUS VECES) PARA LA IMPLEMENTACIÓN Y FUNCIONAMIENTO DE LACTARIOS INSTITUCIONALES</a:t>
            </a:r>
          </a:p>
          <a:p>
            <a:pPr lvl="0" algn="just"/>
            <a:r>
              <a:rPr lang="es-PE" sz="1100" dirty="0">
                <a:solidFill>
                  <a:srgbClr val="000000"/>
                </a:solidFill>
                <a:latin typeface="Franklin Gothic Medium Cond" panose="020B0606030402020204" pitchFamily="34" charset="0"/>
              </a:rPr>
              <a:t>La asistencia técnica al Comité de Lactancia Materna, consistirá en colaborar en el desarrollo de cada una de las actividades contempladas en el plan de trabajo anual para la implementación y funcionamiento de los lactarios institucionales. El número de asistencias técnicas por año no será una limitante para el óptimo funcionamiento de un lactario institucional, las cuales tendrán un tiempo aproximada de 01 hora en promedio. Se registran las asistencias técnicas que se brindan y las que se reciban en la institución.</a:t>
            </a:r>
          </a:p>
          <a:p>
            <a:pPr lvl="0" algn="just"/>
            <a:r>
              <a:rPr lang="es-PE" sz="1100" dirty="0">
                <a:solidFill>
                  <a:srgbClr val="000000"/>
                </a:solidFill>
                <a:latin typeface="Franklin Gothic Medium Cond" panose="020B0606030402020204" pitchFamily="34" charset="0"/>
              </a:rPr>
              <a:t>En el ítem: DNI / HC registre: SIEMPRE APP168 de Actividad en Centros Laborales </a:t>
            </a:r>
          </a:p>
        </p:txBody>
      </p:sp>
    </p:spTree>
    <p:extLst>
      <p:ext uri="{BB962C8B-B14F-4D97-AF65-F5344CB8AC3E}">
        <p14:creationId xmlns:p14="http://schemas.microsoft.com/office/powerpoint/2010/main" val="2386335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8779" y="278091"/>
            <a:ext cx="8410722" cy="2539157"/>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Asistencia técnica </a:t>
            </a:r>
          </a:p>
          <a:p>
            <a:pPr algn="just"/>
            <a:r>
              <a:rPr lang="es-PE" sz="1100" dirty="0">
                <a:solidFill>
                  <a:srgbClr val="000000"/>
                </a:solidFill>
                <a:latin typeface="Franklin Gothic Medium Cond" panose="020B0606030402020204" pitchFamily="34" charset="0"/>
              </a:rPr>
              <a:t> En el 2º casillero Actividades de Promoción de la Salud</a:t>
            </a:r>
          </a:p>
          <a:p>
            <a:pPr algn="just"/>
            <a:r>
              <a:rPr lang="es-PE" sz="1100" dirty="0">
                <a:solidFill>
                  <a:srgbClr val="000000"/>
                </a:solidFill>
                <a:latin typeface="Franklin Gothic Medium Cond" panose="020B0606030402020204" pitchFamily="34" charset="0"/>
              </a:rPr>
              <a:t>En el ítem: Tipo de Diagnóstico marque siempre “D” </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Lab 1 Casillero 1, Se registrara la institución donde se interviene, de la siguiente manera:</a:t>
            </a:r>
          </a:p>
          <a:p>
            <a:pPr algn="just"/>
            <a:r>
              <a:rPr lang="es-PE" sz="1100" dirty="0">
                <a:solidFill>
                  <a:srgbClr val="000000"/>
                </a:solidFill>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solidFill>
                  <a:srgbClr val="000000"/>
                </a:solidFill>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solidFill>
                  <a:srgbClr val="000000"/>
                </a:solidFill>
                <a:latin typeface="Franklin Gothic Medium Cond" panose="020B0606030402020204" pitchFamily="34" charset="0"/>
              </a:rPr>
              <a:t> 3= </a:t>
            </a:r>
            <a:r>
              <a:rPr lang="es-PE" sz="1050" dirty="0">
                <a:solidFill>
                  <a:srgbClr val="000000"/>
                </a:solidFill>
                <a:latin typeface="Franklin Gothic Medium Cond" panose="020B0606030402020204" pitchFamily="34" charset="0"/>
              </a:rPr>
              <a:t>Instituciones</a:t>
            </a:r>
            <a:r>
              <a:rPr lang="es-PE" sz="1100" dirty="0">
                <a:solidFill>
                  <a:srgbClr val="000000"/>
                </a:solidFill>
                <a:latin typeface="Franklin Gothic Medium Cond" panose="020B0606030402020204" pitchFamily="34" charset="0"/>
              </a:rPr>
              <a:t> No Prestadoras de servicios de salud públicas: Gobierno Regional, Gobierno Local, Gerencias Regionales de Salud, Direcciones Regionales Sectoriales (salud, educación, agricultura, transporte, comercio exterior, trabajo, etc.) y otros Ministerios.</a:t>
            </a:r>
          </a:p>
          <a:p>
            <a:pPr algn="just"/>
            <a:r>
              <a:rPr lang="es-PE" sz="1100" dirty="0">
                <a:solidFill>
                  <a:srgbClr val="000000"/>
                </a:solidFill>
                <a:latin typeface="Franklin Gothic Medium Cond" panose="020B0606030402020204" pitchFamily="34" charset="0"/>
              </a:rPr>
              <a:t> 4= Instituciones No Prestadoras de servicios de salud privadas. Aeropuertos, </a:t>
            </a:r>
            <a:r>
              <a:rPr lang="es-PE" sz="1100" dirty="0" err="1">
                <a:solidFill>
                  <a:srgbClr val="000000"/>
                </a:solidFill>
                <a:latin typeface="Franklin Gothic Medium Cond" panose="020B0606030402020204" pitchFamily="34" charset="0"/>
              </a:rPr>
              <a:t>terrapuertos</a:t>
            </a:r>
            <a:r>
              <a:rPr lang="es-PE" sz="1100" dirty="0">
                <a:solidFill>
                  <a:srgbClr val="000000"/>
                </a:solidFill>
                <a:latin typeface="Franklin Gothic Medium Cond" panose="020B0606030402020204" pitchFamily="34" charset="0"/>
              </a:rPr>
              <a:t> centros comerciales, entidades financieras, medios de comunicación, entre otras.</a:t>
            </a:r>
          </a:p>
          <a:p>
            <a:pPr algn="just"/>
            <a:r>
              <a:rPr lang="es-PE" sz="1100" dirty="0">
                <a:solidFill>
                  <a:srgbClr val="000000"/>
                </a:solidFill>
                <a:latin typeface="Franklin Gothic Medium Cond" panose="020B0606030402020204" pitchFamily="34" charset="0"/>
              </a:rPr>
              <a:t> En el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1 casillero 2, la sigla “LME” para indicar Lactancia Materna Exclusiva o prolongada</a:t>
            </a:r>
          </a:p>
        </p:txBody>
      </p:sp>
      <p:pic>
        <p:nvPicPr>
          <p:cNvPr id="6" name="Imagen 5"/>
          <p:cNvPicPr>
            <a:picLocks noChangeAspect="1"/>
          </p:cNvPicPr>
          <p:nvPr/>
        </p:nvPicPr>
        <p:blipFill>
          <a:blip r:embed="rId2"/>
          <a:stretch>
            <a:fillRect/>
          </a:stretch>
        </p:blipFill>
        <p:spPr>
          <a:xfrm>
            <a:off x="455772" y="2695788"/>
            <a:ext cx="8323729" cy="975445"/>
          </a:xfrm>
          <a:prstGeom prst="rect">
            <a:avLst/>
          </a:prstGeom>
        </p:spPr>
      </p:pic>
      <p:sp>
        <p:nvSpPr>
          <p:cNvPr id="7" name="Rectángulo 6"/>
          <p:cNvSpPr/>
          <p:nvPr/>
        </p:nvSpPr>
        <p:spPr>
          <a:xfrm>
            <a:off x="524435" y="3643125"/>
            <a:ext cx="8323729" cy="430887"/>
          </a:xfrm>
          <a:prstGeom prst="rect">
            <a:avLst/>
          </a:prstGeom>
        </p:spPr>
        <p:txBody>
          <a:bodyPr wrap="square">
            <a:spAutoFit/>
          </a:bodyPr>
          <a:lstStyle/>
          <a:p>
            <a:r>
              <a:rPr lang="es-PE" sz="1100" dirty="0">
                <a:solidFill>
                  <a:srgbClr val="0B11F9"/>
                </a:solidFill>
                <a:latin typeface="Franklin Gothic Medium Cond" panose="020B0606030402020204" pitchFamily="34" charset="0"/>
              </a:rPr>
              <a:t>RECUERDE: Para esta actividad es importante registrar adecuadamente cada casillero, en el ejemplo anterior el código C7004 hace referencia a que se está desarrollando la asistencia Técnica.</a:t>
            </a:r>
          </a:p>
        </p:txBody>
      </p:sp>
    </p:spTree>
    <p:extLst>
      <p:ext uri="{BB962C8B-B14F-4D97-AF65-F5344CB8AC3E}">
        <p14:creationId xmlns:p14="http://schemas.microsoft.com/office/powerpoint/2010/main" val="32940459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836" y="349200"/>
            <a:ext cx="8390964" cy="432426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MONITOREO DE LA IMPLEMENTACIÓN DE LOS ACUERDOS ASUMIDOS DURANTE EL TALLER DE PLANIFICACIÓN PARA PROMOCIÓN DE LA IMPLEMENTACIÓN Y FUNCIONAMIENTO DE LACTARIOS INSTITUCIONALES QUE CONTRIBUYA CON LA PRÁCTICA DE LA LACTANCIA</a:t>
            </a:r>
          </a:p>
          <a:p>
            <a:pPr algn="just"/>
            <a:r>
              <a:rPr lang="es-PE" sz="1100" dirty="0">
                <a:solidFill>
                  <a:srgbClr val="000000"/>
                </a:solidFill>
                <a:latin typeface="Franklin Gothic Medium Cond" panose="020B0606030402020204" pitchFamily="34" charset="0"/>
              </a:rPr>
              <a:t>Esta actividad es realizada de manera conjunta entre el personal de salud capacitado y los miembros del comité de Lactancia Materna o quien haga sus veces, la cual se desarrolla con un tiempo aproximado de 02 horas. Este mecanismo permitirá: el seguimiento a la ejecución de las actividades programadas, visualizar el avance en la implementación de las metas propuestas con el fin de detectar oportunamente deficiencias, obstáculos o necesidades de ajuste a las intervenciones programas. </a:t>
            </a:r>
          </a:p>
          <a:p>
            <a:pPr algn="just"/>
            <a:r>
              <a:rPr lang="es-PE" sz="1100" dirty="0">
                <a:solidFill>
                  <a:srgbClr val="000000"/>
                </a:solidFill>
                <a:latin typeface="Franklin Gothic Medium Cond" panose="020B0606030402020204" pitchFamily="34" charset="0"/>
              </a:rPr>
              <a:t>En el ítem: DNI / HC registre: SIEMPRE APP168 de Actividad en Centros Laborales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Reunión de monitoreo </a:t>
            </a:r>
          </a:p>
          <a:p>
            <a:pPr algn="just"/>
            <a:r>
              <a:rPr lang="es-PE" sz="1100" dirty="0">
                <a:solidFill>
                  <a:srgbClr val="000000"/>
                </a:solidFill>
                <a:latin typeface="Franklin Gothic Medium Cond" panose="020B0606030402020204" pitchFamily="34" charset="0"/>
              </a:rPr>
              <a:t> En el 2º casillero Actividades de Promoción de la Salud</a:t>
            </a:r>
          </a:p>
          <a:p>
            <a:pPr algn="just"/>
            <a:r>
              <a:rPr lang="es-PE" sz="1100" dirty="0">
                <a:solidFill>
                  <a:srgbClr val="000000"/>
                </a:solidFill>
                <a:latin typeface="Franklin Gothic Medium Cond" panose="020B0606030402020204" pitchFamily="34" charset="0"/>
              </a:rPr>
              <a:t>En el ítem: Tipo de Diagnóstico marque siempre “D” en ambos casos</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Lab 1 casillero 1, registrar según corresponda: </a:t>
            </a:r>
          </a:p>
          <a:p>
            <a:pPr algn="just"/>
            <a:r>
              <a:rPr lang="es-PE" sz="1100" dirty="0">
                <a:solidFill>
                  <a:srgbClr val="000000"/>
                </a:solidFill>
                <a:latin typeface="Franklin Gothic Medium Cond" panose="020B0606030402020204" pitchFamily="34" charset="0"/>
              </a:rPr>
              <a:t>- Cuando se monitorea solamente la implementación = dejar este casillero “vacío”.</a:t>
            </a:r>
          </a:p>
          <a:p>
            <a:pPr algn="just"/>
            <a:r>
              <a:rPr lang="es-PE" sz="1100" dirty="0">
                <a:solidFill>
                  <a:srgbClr val="000000"/>
                </a:solidFill>
                <a:latin typeface="Franklin Gothic Medium Cond" panose="020B0606030402020204" pitchFamily="34" charset="0"/>
              </a:rPr>
              <a:t>- Cuando se monitorea el funcionamiento = Colocar el número de usuarias que hacen uso de los lactarios en el mes que se está haciendo la visita. </a:t>
            </a:r>
          </a:p>
          <a:p>
            <a:pPr algn="just"/>
            <a:r>
              <a:rPr lang="es-PE" sz="1100" dirty="0">
                <a:solidFill>
                  <a:srgbClr val="000000"/>
                </a:solidFill>
                <a:latin typeface="Franklin Gothic Medium Cond" panose="020B0606030402020204" pitchFamily="34" charset="0"/>
              </a:rPr>
              <a:t> En el Lab 1 casillero 2, registrar la institución donde se interviene, de la siguiente manera:</a:t>
            </a:r>
          </a:p>
          <a:p>
            <a:pPr algn="just"/>
            <a:r>
              <a:rPr lang="es-PE" sz="1100" dirty="0">
                <a:solidFill>
                  <a:srgbClr val="000000"/>
                </a:solidFill>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solidFill>
                  <a:srgbClr val="000000"/>
                </a:solidFill>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solidFill>
                  <a:srgbClr val="000000"/>
                </a:solidFill>
                <a:latin typeface="Franklin Gothic Medium Cond" panose="020B0606030402020204" pitchFamily="34" charset="0"/>
              </a:rPr>
              <a:t> 3= Instituciones No Prestadoras de servicios de salud públicas: Gobierno Regional, Gobierno Local, Gerencias Regionales de Salud, Direcciones</a:t>
            </a:r>
          </a:p>
          <a:p>
            <a:pPr algn="just"/>
            <a:r>
              <a:rPr lang="es-PE" sz="1100" dirty="0">
                <a:solidFill>
                  <a:srgbClr val="000000"/>
                </a:solidFill>
                <a:latin typeface="Franklin Gothic Medium Cond" panose="020B0606030402020204" pitchFamily="34" charset="0"/>
              </a:rPr>
              <a:t>Regionales Sectoriales (salud, educación, agricultura, transporte, comercio exterior, trabajo, etc.) y otros Ministerios.</a:t>
            </a:r>
          </a:p>
          <a:p>
            <a:pPr algn="just"/>
            <a:r>
              <a:rPr lang="es-PE" sz="1100" dirty="0">
                <a:solidFill>
                  <a:srgbClr val="000000"/>
                </a:solidFill>
                <a:latin typeface="Franklin Gothic Medium Cond" panose="020B0606030402020204" pitchFamily="34" charset="0"/>
              </a:rPr>
              <a:t> 4= Instituciones No Prestadoras de servicios de salud privadas. Aeropuertos, terrapuertos centros comerciales, entidades financieras, medios de comunicación, entre otras. </a:t>
            </a:r>
          </a:p>
          <a:p>
            <a:pPr algn="just"/>
            <a:r>
              <a:rPr lang="es-PE" sz="1100" dirty="0">
                <a:solidFill>
                  <a:srgbClr val="000000"/>
                </a:solidFill>
                <a:latin typeface="Franklin Gothic Medium Cond" panose="020B0606030402020204" pitchFamily="34" charset="0"/>
              </a:rPr>
              <a:t>  En el Lab 2 casillero 2, la sigla “LME” para indicar Lactancia Materna Exclusiva o prolongada.</a:t>
            </a:r>
          </a:p>
          <a:p>
            <a:pPr algn="just"/>
            <a:r>
              <a:rPr lang="es-PE" sz="1100" dirty="0">
                <a:solidFill>
                  <a:srgbClr val="C00000"/>
                </a:solidFill>
                <a:latin typeface="Franklin Gothic Medium Cond" panose="020B0606030402020204" pitchFamily="34" charset="0"/>
              </a:rPr>
              <a:t>EJEMPLO 1: Casos donde solo se monitoreo la implementación</a:t>
            </a:r>
            <a:r>
              <a:rPr lang="es-PE" sz="1100" dirty="0"/>
              <a:t>.</a:t>
            </a:r>
            <a:endParaRPr lang="es-PE" sz="1100" dirty="0">
              <a:solidFill>
                <a:srgbClr val="00000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295837" y="4621447"/>
            <a:ext cx="8390964" cy="975445"/>
          </a:xfrm>
          <a:prstGeom prst="rect">
            <a:avLst/>
          </a:prstGeom>
        </p:spPr>
      </p:pic>
    </p:spTree>
    <p:extLst>
      <p:ext uri="{BB962C8B-B14F-4D97-AF65-F5344CB8AC3E}">
        <p14:creationId xmlns:p14="http://schemas.microsoft.com/office/powerpoint/2010/main" val="12079617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0348" y="395217"/>
            <a:ext cx="3134191"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EJEMPLO 2: Casos donde se monitorea el funcionamiento</a:t>
            </a:r>
          </a:p>
        </p:txBody>
      </p:sp>
      <p:sp>
        <p:nvSpPr>
          <p:cNvPr id="3" name="Rectángulo 2"/>
          <p:cNvSpPr/>
          <p:nvPr/>
        </p:nvSpPr>
        <p:spPr>
          <a:xfrm>
            <a:off x="300348" y="1655417"/>
            <a:ext cx="8413346" cy="381642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EVALUACIÓN DE LOGROS ALCANZADOS DE ACUERDO A LOS COMPROMISOS ASUMIDOS DURANTE EL TALLER DE PLANIFICACIÓN PARA PROMOCIÓN DE LA IMPLEMENTACIÓN Y FUNCIONAMIENTO DE LACTARIOS INSTITUCIONALES QUE CONTRIBUYA CON LA PRÁCTICA DE LA LACTANCIA MATERNA</a:t>
            </a:r>
          </a:p>
          <a:p>
            <a:pPr algn="just"/>
            <a:r>
              <a:rPr lang="es-PE" sz="1100" dirty="0">
                <a:solidFill>
                  <a:srgbClr val="000000"/>
                </a:solidFill>
                <a:latin typeface="Franklin Gothic Medium Cond" panose="020B0606030402020204" pitchFamily="34" charset="0"/>
              </a:rPr>
              <a:t>Se desarrolla en las instalaciones de la institución o empresa (público o privada) con una duración de 02 horas aproximadamente y tiene por objeto evaluar el logro de las metas programadas. Se identificará el cumplimiento de cada uno de los acuerdos asumidos por directivos y el comité de lactancia materna a favor de mujeres trabajadoras en edad fértil, mujeres que estén dando de lactar y sobre todo en beneficio a la alimentación de la niña y niño de cero (0) a veinticuatro (24) meses de edad.</a:t>
            </a:r>
          </a:p>
          <a:p>
            <a:pPr algn="just"/>
            <a:r>
              <a:rPr lang="es-PE" sz="1100" dirty="0">
                <a:solidFill>
                  <a:srgbClr val="000000"/>
                </a:solidFill>
                <a:latin typeface="Franklin Gothic Medium Cond" panose="020B0606030402020204" pitchFamily="34" charset="0"/>
              </a:rPr>
              <a:t>En el ítem: DNI / HC registre: SIEMPRE APP168 de Actividad en Centros Laborales </a:t>
            </a:r>
          </a:p>
          <a:p>
            <a:pPr algn="just"/>
            <a:r>
              <a:rPr lang="es-PE" sz="1100" dirty="0">
                <a:solidFill>
                  <a:srgbClr val="000000"/>
                </a:solidFill>
                <a:latin typeface="Franklin Gothic Medium Cond" panose="020B0606030402020204" pitchFamily="34" charset="0"/>
              </a:rPr>
              <a:t>En el ítem: Diagnóstico motivo de consulta y/o Actividad de salud anote: </a:t>
            </a:r>
          </a:p>
          <a:p>
            <a:pPr algn="just"/>
            <a:r>
              <a:rPr lang="es-PE" sz="1100" dirty="0">
                <a:solidFill>
                  <a:srgbClr val="000000"/>
                </a:solidFill>
                <a:latin typeface="Franklin Gothic Medium Cond" panose="020B0606030402020204" pitchFamily="34" charset="0"/>
              </a:rPr>
              <a:t> En el 1º casillero Reunión de evaluación </a:t>
            </a:r>
          </a:p>
          <a:p>
            <a:pPr algn="just"/>
            <a:r>
              <a:rPr lang="es-PE" sz="1100" dirty="0">
                <a:solidFill>
                  <a:srgbClr val="000000"/>
                </a:solidFill>
                <a:latin typeface="Franklin Gothic Medium Cond" panose="020B0606030402020204" pitchFamily="34" charset="0"/>
              </a:rPr>
              <a:t> En el 2º casillero Actividades de Promoción de la Salud</a:t>
            </a:r>
          </a:p>
          <a:p>
            <a:pPr algn="just"/>
            <a:r>
              <a:rPr lang="es-PE" sz="1100" dirty="0">
                <a:solidFill>
                  <a:srgbClr val="000000"/>
                </a:solidFill>
                <a:latin typeface="Franklin Gothic Medium Cond" panose="020B0606030402020204" pitchFamily="34" charset="0"/>
              </a:rPr>
              <a:t>En el ítem: Tipo de Diagnóstico marque siempre “D” en ambos casos</a:t>
            </a:r>
          </a:p>
          <a:p>
            <a:pPr algn="just"/>
            <a:r>
              <a:rPr lang="es-PE" sz="1100" dirty="0">
                <a:solidFill>
                  <a:srgbClr val="000000"/>
                </a:solidFill>
                <a:latin typeface="Franklin Gothic Medium Cond" panose="020B0606030402020204" pitchFamily="34" charset="0"/>
              </a:rPr>
              <a:t> </a:t>
            </a:r>
            <a:r>
              <a:rPr lang="es-PE" sz="1100" dirty="0">
                <a:latin typeface="Franklin Gothic Medium Cond" panose="020B0606030402020204" pitchFamily="34" charset="0"/>
              </a:rPr>
              <a:t>En el ítem Lab se registrará: </a:t>
            </a:r>
          </a:p>
          <a:p>
            <a:pPr algn="just"/>
            <a:r>
              <a:rPr lang="es-PE" sz="1100" dirty="0">
                <a:latin typeface="Franklin Gothic Medium Cond" panose="020B0606030402020204" pitchFamily="34" charset="0"/>
              </a:rPr>
              <a:t> En el Lab 1 casillero 1, registrar la institución donde se interviene, de la siguiente manera:</a:t>
            </a:r>
          </a:p>
          <a:p>
            <a:pPr algn="just"/>
            <a:r>
              <a:rPr lang="es-PE" sz="1100" dirty="0">
                <a:latin typeface="Franklin Gothic Medium Cond" panose="020B0606030402020204" pitchFamily="34" charset="0"/>
              </a:rPr>
              <a:t> 1= Instituciones Prestadoras de servicios de Salud (IPRESS) públicas: Hospitales Nacionales, Hospitales Regionales, Hospitales de apoyo, Establecimientos de salud, entre otros.</a:t>
            </a:r>
          </a:p>
          <a:p>
            <a:pPr algn="just"/>
            <a:r>
              <a:rPr lang="es-PE" sz="1100" dirty="0">
                <a:latin typeface="Franklin Gothic Medium Cond" panose="020B0606030402020204" pitchFamily="34" charset="0"/>
              </a:rPr>
              <a:t> 2= Instituciones Prestadoras de servicios de Salud (IPRESS) privadas: Clínicas, Policlínicos, Consultorios, Hospitales privados, entre otros.</a:t>
            </a:r>
          </a:p>
          <a:p>
            <a:pPr algn="just"/>
            <a:r>
              <a:rPr lang="es-PE" sz="1100" dirty="0">
                <a:latin typeface="Franklin Gothic Medium Cond" panose="020B0606030402020204" pitchFamily="34" charset="0"/>
              </a:rPr>
              <a:t> 3= Instituciones No Prestadoras de servicios de salud públicas: Gobierno Regional, Gobierno Local, Gerencias Regionales de Salud, Direcciones</a:t>
            </a:r>
          </a:p>
          <a:p>
            <a:pPr algn="just"/>
            <a:r>
              <a:rPr lang="es-PE" sz="1100" dirty="0">
                <a:latin typeface="Franklin Gothic Medium Cond" panose="020B0606030402020204" pitchFamily="34" charset="0"/>
              </a:rPr>
              <a:t>Regionales Sectoriales (salud, educación, agricultura, transporte, comercio exterior, trabajo, etc.) y otros Ministerios.</a:t>
            </a:r>
          </a:p>
          <a:p>
            <a:pPr algn="just"/>
            <a:r>
              <a:rPr lang="es-PE" sz="1100" dirty="0">
                <a:latin typeface="Franklin Gothic Medium Cond" panose="020B0606030402020204" pitchFamily="34" charset="0"/>
              </a:rPr>
              <a:t> 4= Instituciones No Prestadoras de servicios de salud privadas. Aeropuertos, terrapuertos centros comerciales, entidades financieras, medios de comunicación, entre otras.</a:t>
            </a:r>
          </a:p>
          <a:p>
            <a:pPr algn="just"/>
            <a:r>
              <a:rPr lang="es-PE" sz="1100" dirty="0">
                <a:latin typeface="Franklin Gothic Medium Cond" panose="020B0606030402020204" pitchFamily="34" charset="0"/>
              </a:rPr>
              <a:t> En el Lab 1 casillero 2, la sigla “LME” para indicar Lactancia Materna Exclusiva o prolongada.</a:t>
            </a:r>
          </a:p>
          <a:p>
            <a:pPr algn="just"/>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300347" y="672218"/>
            <a:ext cx="8413347" cy="992806"/>
          </a:xfrm>
          <a:prstGeom prst="rect">
            <a:avLst/>
          </a:prstGeom>
        </p:spPr>
      </p:pic>
      <p:pic>
        <p:nvPicPr>
          <p:cNvPr id="8" name="Imagen 7"/>
          <p:cNvPicPr>
            <a:picLocks noChangeAspect="1"/>
          </p:cNvPicPr>
          <p:nvPr/>
        </p:nvPicPr>
        <p:blipFill>
          <a:blip r:embed="rId3"/>
          <a:stretch>
            <a:fillRect/>
          </a:stretch>
        </p:blipFill>
        <p:spPr>
          <a:xfrm>
            <a:off x="300347" y="5290139"/>
            <a:ext cx="8494029" cy="975445"/>
          </a:xfrm>
          <a:prstGeom prst="rect">
            <a:avLst/>
          </a:prstGeom>
        </p:spPr>
      </p:pic>
    </p:spTree>
    <p:extLst>
      <p:ext uri="{BB962C8B-B14F-4D97-AF65-F5344CB8AC3E}">
        <p14:creationId xmlns:p14="http://schemas.microsoft.com/office/powerpoint/2010/main" val="27099326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274312"/>
            <a:ext cx="8337176" cy="2462213"/>
          </a:xfrm>
          <a:prstGeom prst="rect">
            <a:avLst/>
          </a:prstGeom>
        </p:spPr>
        <p:txBody>
          <a:bodyPr wrap="square">
            <a:spAutoFit/>
          </a:bodyPr>
          <a:lstStyle/>
          <a:p>
            <a:pPr algn="ctr"/>
            <a:r>
              <a:rPr lang="es-PE" sz="1100" dirty="0">
                <a:solidFill>
                  <a:srgbClr val="C00000"/>
                </a:solidFill>
                <a:latin typeface="Franklin Gothic Medium Cond" panose="020B0606030402020204" pitchFamily="34" charset="0"/>
              </a:rPr>
              <a:t>MUNICIPIOS</a:t>
            </a:r>
            <a:r>
              <a:rPr lang="es-PE" sz="1100" dirty="0">
                <a:solidFill>
                  <a:srgbClr val="000000"/>
                </a:solidFill>
                <a:latin typeface="Franklin Gothic Medium Cond" panose="020B0606030402020204" pitchFamily="34" charset="0"/>
              </a:rPr>
              <a:t>  </a:t>
            </a:r>
          </a:p>
          <a:p>
            <a:pPr algn="just"/>
            <a:r>
              <a:rPr lang="es-PE" sz="1100" dirty="0">
                <a:solidFill>
                  <a:srgbClr val="C00000"/>
                </a:solidFill>
                <a:latin typeface="Franklin Gothic Medium Cond" panose="020B0606030402020204" pitchFamily="34" charset="0"/>
              </a:rPr>
              <a:t>ACCIONES RELACIONADAS A SEGURIDAD VIAL</a:t>
            </a:r>
          </a:p>
          <a:p>
            <a:pPr algn="just"/>
            <a:r>
              <a:rPr lang="es-PE" sz="1100" dirty="0">
                <a:solidFill>
                  <a:srgbClr val="C00000"/>
                </a:solidFill>
                <a:latin typeface="Franklin Gothic Medium Cond" panose="020B0606030402020204" pitchFamily="34" charset="0"/>
              </a:rPr>
              <a:t>O REUNIÓN DE COORDINACIÓN</a:t>
            </a:r>
          </a:p>
          <a:p>
            <a:pPr algn="just"/>
            <a:r>
              <a:rPr lang="es-PE" sz="1100" dirty="0">
                <a:solidFill>
                  <a:srgbClr val="000000"/>
                </a:solidFill>
                <a:latin typeface="Franklin Gothic Medium Cond" panose="020B0606030402020204" pitchFamily="34" charset="0"/>
              </a:rPr>
              <a:t>El representante de la DIRESA/GERESA, DIRIS, red de salud o microred de salud, según corresponda, socializa la situación de las lesiones ocasionadas por accidentes de tránsito y sus factores de riesgo identificados y logra compromisos de la municipalidad para la elaboración de un plan de trabajo para la promoción de prácticas y entornos saludables para reducir las lesiones ocasionadas por accidentes de tránsito.</a:t>
            </a:r>
          </a:p>
          <a:p>
            <a:pPr algn="just"/>
            <a:r>
              <a:rPr lang="es-PE" sz="1100" dirty="0">
                <a:solidFill>
                  <a:srgbClr val="000000"/>
                </a:solidFill>
                <a:latin typeface="Franklin Gothic Medium Cond" panose="020B0606030402020204" pitchFamily="34" charset="0"/>
              </a:rPr>
              <a:t>En el Ítem: DNI/Historia Clínica, anote el código   APP101 de Consejo Municipal</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Actividad de salud:</a:t>
            </a:r>
          </a:p>
          <a:p>
            <a:pPr algn="just"/>
            <a:r>
              <a:rPr lang="es-PE" sz="1100" dirty="0">
                <a:solidFill>
                  <a:srgbClr val="000000"/>
                </a:solidFill>
                <a:latin typeface="Franklin Gothic Medium Cond" panose="020B0606030402020204" pitchFamily="34" charset="0"/>
              </a:rPr>
              <a:t> En el 1° casillero colocar Reunión con Municipios y su código.</a:t>
            </a:r>
          </a:p>
          <a:p>
            <a:pPr algn="just"/>
            <a:r>
              <a:rPr lang="es-PE" sz="1100" dirty="0">
                <a:solidFill>
                  <a:srgbClr val="000000"/>
                </a:solidFill>
                <a:latin typeface="Franklin Gothic Medium Cond" panose="020B0606030402020204" pitchFamily="34" charset="0"/>
              </a:rPr>
              <a:t> En el 2° casillero colocar actividades de prevención y control de accidentes de transito</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En el Lab 1 casillero 1, el número de reunión (1 o 2).</a:t>
            </a:r>
          </a:p>
          <a:p>
            <a:pPr algn="just"/>
            <a:r>
              <a:rPr lang="es-PE" sz="1100" dirty="0">
                <a:solidFill>
                  <a:srgbClr val="000000"/>
                </a:solidFill>
                <a:latin typeface="Franklin Gothic Medium Cond" panose="020B0606030402020204" pitchFamily="34" charset="0"/>
              </a:rPr>
              <a:t>En el Lab 1 casillero 2, el número de participantes </a:t>
            </a:r>
            <a:endParaRPr lang="es-PE" sz="1100" dirty="0">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457199" y="2697487"/>
            <a:ext cx="8337177" cy="975445"/>
          </a:xfrm>
          <a:prstGeom prst="rect">
            <a:avLst/>
          </a:prstGeom>
        </p:spPr>
      </p:pic>
      <p:sp>
        <p:nvSpPr>
          <p:cNvPr id="6" name="Rectángulo 5"/>
          <p:cNvSpPr/>
          <p:nvPr/>
        </p:nvSpPr>
        <p:spPr>
          <a:xfrm>
            <a:off x="389965" y="3653170"/>
            <a:ext cx="8310282"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ACCIONES RELACIONADAS A GESTIÓN DE RIESGO DE DESASTRES</a:t>
            </a:r>
          </a:p>
          <a:p>
            <a:pPr algn="just"/>
            <a:r>
              <a:rPr lang="es-PE" sz="1100" dirty="0">
                <a:solidFill>
                  <a:srgbClr val="C00000"/>
                </a:solidFill>
                <a:latin typeface="Franklin Gothic Medium Cond" panose="020B0606030402020204" pitchFamily="34" charset="0"/>
              </a:rPr>
              <a:t>O REUNIÓN DE COORDINACIÓN</a:t>
            </a:r>
          </a:p>
          <a:p>
            <a:pPr algn="just"/>
            <a:r>
              <a:rPr lang="es-PE" sz="1100" dirty="0">
                <a:solidFill>
                  <a:srgbClr val="000000"/>
                </a:solidFill>
                <a:latin typeface="Franklin Gothic Medium Cond" panose="020B0606030402020204" pitchFamily="34" charset="0"/>
              </a:rPr>
              <a:t>El representante de la DIRESA/GERESA, DIRIS, red de salud o microred de salud, según corresponda, socializa la situación de salud y factores de riesgo identificados frente a amenazas existentes en el territorio; propone compromisos de la municipalidad para la elaboración de un plan de trabajo para la promoción de prácticas y entornos saludables para reducir problemas de salud trazadoras a las amenazas existentes y asignación presupuestal para el PP068 relacionado a los productos de salud.</a:t>
            </a:r>
          </a:p>
          <a:p>
            <a:pPr algn="just"/>
            <a:r>
              <a:rPr lang="es-PE" sz="1100" dirty="0">
                <a:solidFill>
                  <a:srgbClr val="000000"/>
                </a:solidFill>
                <a:latin typeface="Franklin Gothic Medium Cond" panose="020B0606030402020204" pitchFamily="34" charset="0"/>
              </a:rPr>
              <a:t>En el Ítem: DNI/Historia Clínica, anote el código APP101 de Consejo Municipal</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Actividad de salud:</a:t>
            </a:r>
          </a:p>
          <a:p>
            <a:pPr algn="just"/>
            <a:r>
              <a:rPr lang="es-PE" sz="1100" dirty="0">
                <a:solidFill>
                  <a:srgbClr val="000000"/>
                </a:solidFill>
                <a:latin typeface="Franklin Gothic Medium Cond" panose="020B0606030402020204" pitchFamily="34" charset="0"/>
              </a:rPr>
              <a:t> En el 1° casillero colocar Reunión con Municipios y su código.</a:t>
            </a:r>
          </a:p>
          <a:p>
            <a:pPr algn="just"/>
            <a:r>
              <a:rPr lang="es-PE" sz="1100" dirty="0">
                <a:solidFill>
                  <a:srgbClr val="000000"/>
                </a:solidFill>
                <a:latin typeface="Franklin Gothic Medium Cond" panose="020B0606030402020204" pitchFamily="34" charset="0"/>
              </a:rPr>
              <a:t> En el 2° casillero colocar actividades de emergencias y desastres y su código. </a:t>
            </a:r>
          </a:p>
          <a:p>
            <a:pPr algn="just"/>
            <a:r>
              <a:rPr lang="es-PE" sz="1100" dirty="0">
                <a:solidFill>
                  <a:srgbClr val="000000"/>
                </a:solidFill>
                <a:latin typeface="Franklin Gothic Medium Cond" panose="020B0606030402020204" pitchFamily="34" charset="0"/>
              </a:rPr>
              <a:t>En el ítem Lab se registrará: </a:t>
            </a:r>
          </a:p>
          <a:p>
            <a:pPr algn="just"/>
            <a:r>
              <a:rPr lang="es-PE" sz="1100" dirty="0">
                <a:solidFill>
                  <a:srgbClr val="000000"/>
                </a:solidFill>
                <a:latin typeface="Franklin Gothic Medium Cond" panose="020B0606030402020204" pitchFamily="34" charset="0"/>
              </a:rPr>
              <a:t> En el Lab 1º casillero 1, el número representativo del tema:</a:t>
            </a:r>
          </a:p>
          <a:p>
            <a:pPr algn="just"/>
            <a:r>
              <a:rPr lang="es-PE" sz="1100" dirty="0">
                <a:solidFill>
                  <a:srgbClr val="000000"/>
                </a:solidFill>
                <a:latin typeface="Franklin Gothic Medium Cond" panose="020B0606030402020204" pitchFamily="34" charset="0"/>
              </a:rPr>
              <a:t> 1= Temporada de bajas temperaturas</a:t>
            </a:r>
          </a:p>
          <a:p>
            <a:pPr algn="just"/>
            <a:r>
              <a:rPr lang="es-PE" sz="1100" dirty="0">
                <a:solidFill>
                  <a:srgbClr val="000000"/>
                </a:solidFill>
                <a:latin typeface="Franklin Gothic Medium Cond" panose="020B0606030402020204" pitchFamily="34" charset="0"/>
              </a:rPr>
              <a:t> 2= Temporada de lluvias e inundaciones / Fenómeno del Niño </a:t>
            </a:r>
          </a:p>
          <a:p>
            <a:r>
              <a:rPr lang="es-PE" sz="1100" dirty="0">
                <a:latin typeface="Franklin Gothic Medium Cond" panose="020B0606030402020204" pitchFamily="34" charset="0"/>
              </a:rPr>
              <a:t> 3= Familias afectadas por desastres.</a:t>
            </a:r>
          </a:p>
          <a:p>
            <a:r>
              <a:rPr lang="es-PE" sz="1100" dirty="0">
                <a:latin typeface="Franklin Gothic Medium Cond" panose="020B0606030402020204" pitchFamily="34" charset="0"/>
              </a:rPr>
              <a:t> 4=Erupción volcánica</a:t>
            </a:r>
          </a:p>
        </p:txBody>
      </p:sp>
    </p:spTree>
    <p:extLst>
      <p:ext uri="{BB962C8B-B14F-4D97-AF65-F5344CB8AC3E}">
        <p14:creationId xmlns:p14="http://schemas.microsoft.com/office/powerpoint/2010/main" val="164459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8186" y="181487"/>
            <a:ext cx="8367623" cy="269304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COMITES MULTISECTORIALESCAPACITADOS PARA LA PROMOCIÓN DEL CUIDADO INFANTIL, LACTANCIA MATERNA EXCLUSIVA Y LA ADECUADA ALIMENTACIÓN Y</a:t>
            </a:r>
          </a:p>
          <a:p>
            <a:pPr algn="just"/>
            <a:r>
              <a:rPr lang="es-PE" sz="1100" dirty="0">
                <a:solidFill>
                  <a:srgbClr val="C00000"/>
                </a:solidFill>
                <a:latin typeface="Franklin Gothic Medium Cond" panose="020B0606030402020204" pitchFamily="34" charset="0"/>
              </a:rPr>
              <a:t>PROTECCIÓN DEL MENOR DE 36 MESES EN SU DISTRITO. </a:t>
            </a:r>
          </a:p>
          <a:p>
            <a:pPr algn="just"/>
            <a:r>
              <a:rPr lang="es-PE" sz="1100" dirty="0">
                <a:latin typeface="Franklin Gothic Medium Cond" panose="020B0606030402020204" pitchFamily="34" charset="0"/>
              </a:rPr>
              <a:t>Definición. - Esta actividad está dirigida a Alcalde, gerentes, regidores, servidores públicos de la municipalidad e integrantes del comité multisectorial quienes están informados, motivados y capacitados para implementar políticas públicas y planes de intervención en promoción del cuidado infantil, lactancia materna exclusiva y la adecuada alimentación y protección del menor de 36 meses.</a:t>
            </a:r>
          </a:p>
          <a:p>
            <a:pPr algn="just"/>
            <a:r>
              <a:rPr lang="es-PE" sz="1100" dirty="0">
                <a:latin typeface="Franklin Gothic Medium Cond" panose="020B0606030402020204" pitchFamily="34" charset="0"/>
              </a:rPr>
              <a:t>Se debe desarrollar las siguientes tareas:</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REUNIÓN DE COORDINACIÓN CON LA MUNICIPALIDAD </a:t>
            </a:r>
          </a:p>
          <a:p>
            <a:pPr algn="just"/>
            <a:r>
              <a:rPr lang="es-PE" sz="200" dirty="0">
                <a:latin typeface="Franklin Gothic Medium Cond" panose="020B0606030402020204" pitchFamily="34" charset="0"/>
              </a:rPr>
              <a:t> </a:t>
            </a:r>
          </a:p>
          <a:p>
            <a:pPr algn="just"/>
            <a:r>
              <a:rPr lang="es-PE" sz="1100" dirty="0">
                <a:latin typeface="Franklin Gothic Medium Cond" panose="020B0606030402020204" pitchFamily="34" charset="0"/>
              </a:rPr>
              <a:t>En el ítem: DNI / HC registre: SIEMPRE APP101 de Actividad con Municipios </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casillero Reunión en Municipios</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Lab se registrará: </a:t>
            </a:r>
          </a:p>
          <a:p>
            <a:pPr algn="just"/>
            <a:r>
              <a:rPr lang="es-PE" sz="1100" dirty="0">
                <a:latin typeface="Franklin Gothic Medium Cond" panose="020B0606030402020204" pitchFamily="34" charset="0"/>
              </a:rPr>
              <a:t> En el Lab 1 casillero 1, el número de participantes </a:t>
            </a:r>
          </a:p>
          <a:p>
            <a:pPr algn="just"/>
            <a:r>
              <a:rPr lang="es-PE" sz="1100" dirty="0">
                <a:latin typeface="Franklin Gothic Medium Cond" panose="020B0606030402020204" pitchFamily="34" charset="0"/>
              </a:rPr>
              <a:t> En el Lab1  casillero 2,  la sigla “COO”, referido a reunión de coordinación</a:t>
            </a:r>
          </a:p>
        </p:txBody>
      </p:sp>
      <p:pic>
        <p:nvPicPr>
          <p:cNvPr id="5" name="Imagen 4"/>
          <p:cNvPicPr>
            <a:picLocks noChangeAspect="1"/>
          </p:cNvPicPr>
          <p:nvPr/>
        </p:nvPicPr>
        <p:blipFill>
          <a:blip r:embed="rId2"/>
          <a:stretch>
            <a:fillRect/>
          </a:stretch>
        </p:blipFill>
        <p:spPr>
          <a:xfrm>
            <a:off x="386861" y="2826218"/>
            <a:ext cx="8458201" cy="898471"/>
          </a:xfrm>
          <a:prstGeom prst="rect">
            <a:avLst/>
          </a:prstGeom>
        </p:spPr>
      </p:pic>
      <p:sp>
        <p:nvSpPr>
          <p:cNvPr id="6" name="Rectángulo 5"/>
          <p:cNvSpPr/>
          <p:nvPr/>
        </p:nvSpPr>
        <p:spPr>
          <a:xfrm>
            <a:off x="386861" y="3714589"/>
            <a:ext cx="8458201"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TÉCNICA CON LA MUNICIPALIDAD PARA LA CONFORMACIÓN O REACTIVACIÓN DEL COMITÉ MULTISECTORIAL </a:t>
            </a:r>
          </a:p>
          <a:p>
            <a:r>
              <a:rPr lang="es-PE" sz="1100" dirty="0">
                <a:latin typeface="Franklin Gothic Medium Cond" panose="020B0606030402020204" pitchFamily="34" charset="0"/>
              </a:rPr>
              <a:t>En el ítem: DNI / HC registre: SIEMPRE APP101 de Actividad con Municipios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en Municipios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Lab1 casillero 1, el número de participantes </a:t>
            </a:r>
          </a:p>
          <a:p>
            <a:r>
              <a:rPr lang="es-PE" sz="1100" dirty="0">
                <a:latin typeface="Franklin Gothic Medium Cond" panose="020B0606030402020204" pitchFamily="34" charset="0"/>
              </a:rPr>
              <a:t> En el Lab 1 casillero 2, la fase del proceso “FO” para indicar Reunión de Organización </a:t>
            </a:r>
          </a:p>
        </p:txBody>
      </p:sp>
      <p:pic>
        <p:nvPicPr>
          <p:cNvPr id="7" name="Imagen 6"/>
          <p:cNvPicPr>
            <a:picLocks noChangeAspect="1"/>
          </p:cNvPicPr>
          <p:nvPr/>
        </p:nvPicPr>
        <p:blipFill>
          <a:blip r:embed="rId3"/>
          <a:stretch>
            <a:fillRect/>
          </a:stretch>
        </p:blipFill>
        <p:spPr>
          <a:xfrm>
            <a:off x="386861" y="5269435"/>
            <a:ext cx="8458201" cy="936088"/>
          </a:xfrm>
          <a:prstGeom prst="rect">
            <a:avLst/>
          </a:prstGeom>
        </p:spPr>
      </p:pic>
      <p:sp>
        <p:nvSpPr>
          <p:cNvPr id="8" name="CuadroTexto 7">
            <a:extLst>
              <a:ext uri="{FF2B5EF4-FFF2-40B4-BE49-F238E27FC236}">
                <a16:creationId xmlns:a16="http://schemas.microsoft.com/office/drawing/2014/main" id="{5AFF0251-AFBA-4E5F-81D6-CEF939D9720A}"/>
              </a:ext>
            </a:extLst>
          </p:cNvPr>
          <p:cNvSpPr txBox="1"/>
          <p:nvPr/>
        </p:nvSpPr>
        <p:spPr>
          <a:xfrm>
            <a:off x="386861" y="6211803"/>
            <a:ext cx="845820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REUNIÓN DE SOCIALIZACIÓN DE LA INFORMACIÓN PARA EL ANÁLISIS DE LA SITUACIÓN DE ANEMIA Y DCI EN EL DISTRITO.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DNI / HC registre: SIEMPRE APP96 de Actividad con Comité Multisectorial </a:t>
            </a:r>
          </a:p>
        </p:txBody>
      </p:sp>
    </p:spTree>
    <p:extLst>
      <p:ext uri="{BB962C8B-B14F-4D97-AF65-F5344CB8AC3E}">
        <p14:creationId xmlns:p14="http://schemas.microsoft.com/office/powerpoint/2010/main" val="28205768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965" y="364052"/>
            <a:ext cx="8310282" cy="430887"/>
          </a:xfrm>
          <a:prstGeom prst="rect">
            <a:avLst/>
          </a:prstGeom>
        </p:spPr>
        <p:txBody>
          <a:bodyPr wrap="square">
            <a:spAutoFit/>
          </a:bodyPr>
          <a:lstStyle/>
          <a:p>
            <a:r>
              <a:rPr lang="es-PE" sz="1100" dirty="0">
                <a:latin typeface="Franklin Gothic Medium Cond" panose="020B0606030402020204" pitchFamily="34" charset="0"/>
              </a:rPr>
              <a:t> 5= Sismos </a:t>
            </a:r>
          </a:p>
          <a:p>
            <a:r>
              <a:rPr lang="es-PE" sz="1100" dirty="0">
                <a:latin typeface="Franklin Gothic Medium Cond" panose="020B0606030402020204" pitchFamily="34" charset="0"/>
              </a:rPr>
              <a:t>En el Lab 1 casillero 2, el número de participantes </a:t>
            </a:r>
          </a:p>
        </p:txBody>
      </p:sp>
      <p:pic>
        <p:nvPicPr>
          <p:cNvPr id="3" name="Imagen 2"/>
          <p:cNvPicPr>
            <a:picLocks noChangeAspect="1"/>
          </p:cNvPicPr>
          <p:nvPr/>
        </p:nvPicPr>
        <p:blipFill>
          <a:blip r:embed="rId2"/>
          <a:stretch>
            <a:fillRect/>
          </a:stretch>
        </p:blipFill>
        <p:spPr>
          <a:xfrm>
            <a:off x="389965" y="794939"/>
            <a:ext cx="8310282" cy="975445"/>
          </a:xfrm>
          <a:prstGeom prst="rect">
            <a:avLst/>
          </a:prstGeom>
        </p:spPr>
      </p:pic>
      <p:sp>
        <p:nvSpPr>
          <p:cNvPr id="5" name="Rectángulo 4"/>
          <p:cNvSpPr/>
          <p:nvPr/>
        </p:nvSpPr>
        <p:spPr>
          <a:xfrm>
            <a:off x="376518" y="1788613"/>
            <a:ext cx="8283388"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O REUNIÓN DE COORDINACIÓN CON MUNICIPALIDADES EN GESTIÓN TERRITORIAL</a:t>
            </a:r>
          </a:p>
          <a:p>
            <a:r>
              <a:rPr lang="es-PE" sz="1100" dirty="0">
                <a:solidFill>
                  <a:srgbClr val="000000"/>
                </a:solidFill>
                <a:latin typeface="Franklin Gothic Medium Cond" panose="020B0606030402020204" pitchFamily="34" charset="0"/>
              </a:rPr>
              <a:t>En el Ítem: DNI/Historia Clínica, anote el código APP101 de Consejo Municipal</a:t>
            </a:r>
          </a:p>
          <a:p>
            <a:r>
              <a:rPr lang="es-PE" sz="1100" dirty="0">
                <a:solidFill>
                  <a:srgbClr val="000000"/>
                </a:solidFill>
                <a:latin typeface="Franklin Gothic Medium Cond" panose="020B0606030402020204" pitchFamily="34" charset="0"/>
              </a:rPr>
              <a:t>En el ítem: Tipo de Diagnóstico marque siempre “D”</a:t>
            </a:r>
          </a:p>
          <a:p>
            <a:r>
              <a:rPr lang="es-PE" sz="1100" dirty="0">
                <a:solidFill>
                  <a:srgbClr val="000000"/>
                </a:solidFill>
                <a:latin typeface="Franklin Gothic Medium Cond" panose="020B0606030402020204" pitchFamily="34" charset="0"/>
              </a:rPr>
              <a:t>En el ítem Actividad de salud:</a:t>
            </a:r>
          </a:p>
          <a:p>
            <a:r>
              <a:rPr lang="es-PE" sz="1100" dirty="0">
                <a:solidFill>
                  <a:srgbClr val="000000"/>
                </a:solidFill>
                <a:latin typeface="Franklin Gothic Medium Cond" panose="020B0606030402020204" pitchFamily="34" charset="0"/>
              </a:rPr>
              <a:t> En el 1° casillero colocar Reunión con Municipios </a:t>
            </a:r>
          </a:p>
          <a:p>
            <a:r>
              <a:rPr lang="es-PE" sz="1100" dirty="0">
                <a:solidFill>
                  <a:srgbClr val="000000"/>
                </a:solidFill>
                <a:latin typeface="Franklin Gothic Medium Cond" panose="020B0606030402020204" pitchFamily="34" charset="0"/>
              </a:rPr>
              <a:t> En el 2° casillero colocar actividades de promoción de la salud</a:t>
            </a:r>
          </a:p>
          <a:p>
            <a:r>
              <a:rPr lang="es-PE" sz="1100" dirty="0">
                <a:solidFill>
                  <a:srgbClr val="000000"/>
                </a:solidFill>
                <a:latin typeface="Franklin Gothic Medium Cond" panose="020B0606030402020204" pitchFamily="34" charset="0"/>
              </a:rPr>
              <a:t>En el ítem Lab se registrará:</a:t>
            </a:r>
          </a:p>
          <a:p>
            <a:r>
              <a:rPr lang="es-PE" sz="1100" dirty="0">
                <a:solidFill>
                  <a:srgbClr val="000000"/>
                </a:solidFill>
                <a:latin typeface="Franklin Gothic Medium Cond" panose="020B0606030402020204" pitchFamily="34" charset="0"/>
              </a:rPr>
              <a:t> En el Lab 1 casillero 1, colocar según corresponda</a:t>
            </a:r>
          </a:p>
          <a:p>
            <a:r>
              <a:rPr lang="es-PE" sz="1100" dirty="0">
                <a:solidFill>
                  <a:srgbClr val="000000"/>
                </a:solidFill>
                <a:latin typeface="Franklin Gothic Medium Cond" panose="020B0606030402020204" pitchFamily="34" charset="0"/>
              </a:rPr>
              <a:t>COO=    Coordinación</a:t>
            </a:r>
          </a:p>
          <a:p>
            <a:r>
              <a:rPr lang="es-PE" sz="1100" dirty="0">
                <a:solidFill>
                  <a:srgbClr val="000000"/>
                </a:solidFill>
                <a:latin typeface="Franklin Gothic Medium Cond" panose="020B0606030402020204" pitchFamily="34" charset="0"/>
              </a:rPr>
              <a:t>FP   =    Fase de Planificación</a:t>
            </a:r>
          </a:p>
          <a:p>
            <a:r>
              <a:rPr lang="es-PE" sz="1100" dirty="0">
                <a:solidFill>
                  <a:srgbClr val="000000"/>
                </a:solidFill>
                <a:latin typeface="Franklin Gothic Medium Cond" panose="020B0606030402020204" pitchFamily="34" charset="0"/>
              </a:rPr>
              <a:t>FE   =    Fase de Ejecución</a:t>
            </a:r>
          </a:p>
        </p:txBody>
      </p:sp>
      <p:pic>
        <p:nvPicPr>
          <p:cNvPr id="6" name="Imagen 5"/>
          <p:cNvPicPr>
            <a:picLocks noChangeAspect="1"/>
          </p:cNvPicPr>
          <p:nvPr/>
        </p:nvPicPr>
        <p:blipFill>
          <a:blip r:embed="rId3"/>
          <a:stretch>
            <a:fillRect/>
          </a:stretch>
        </p:blipFill>
        <p:spPr>
          <a:xfrm>
            <a:off x="376518" y="3695440"/>
            <a:ext cx="8283388" cy="975445"/>
          </a:xfrm>
          <a:prstGeom prst="rect">
            <a:avLst/>
          </a:prstGeom>
        </p:spPr>
      </p:pic>
      <p:sp>
        <p:nvSpPr>
          <p:cNvPr id="7" name="Rectángulo 6"/>
          <p:cNvSpPr/>
          <p:nvPr/>
        </p:nvSpPr>
        <p:spPr>
          <a:xfrm>
            <a:off x="226392" y="4670885"/>
            <a:ext cx="8283388"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O MUNICIPALIDADES CON GESTIÓN TERRITORIAL</a:t>
            </a:r>
          </a:p>
          <a:p>
            <a:r>
              <a:rPr lang="es-PE" sz="1100" dirty="0">
                <a:solidFill>
                  <a:srgbClr val="000000"/>
                </a:solidFill>
                <a:latin typeface="Franklin Gothic Medium Cond" panose="020B0606030402020204" pitchFamily="34" charset="0"/>
              </a:rPr>
              <a:t>En el Ítem: DNI/Historia Clínica, anote el código APP101 de Consejo Municipal</a:t>
            </a:r>
          </a:p>
          <a:p>
            <a:r>
              <a:rPr lang="es-PE" sz="1100" dirty="0">
                <a:solidFill>
                  <a:srgbClr val="000000"/>
                </a:solidFill>
                <a:latin typeface="Franklin Gothic Medium Cond" panose="020B0606030402020204" pitchFamily="34" charset="0"/>
              </a:rPr>
              <a:t>       En el ítem: Tipo de Diagnóstico marque siempre “D”</a:t>
            </a:r>
          </a:p>
          <a:p>
            <a:r>
              <a:rPr lang="es-PE" sz="1100" dirty="0">
                <a:solidFill>
                  <a:srgbClr val="000000"/>
                </a:solidFill>
                <a:latin typeface="Franklin Gothic Medium Cond" panose="020B0606030402020204" pitchFamily="34" charset="0"/>
              </a:rPr>
              <a:t>En el ítem Actividad de salud:</a:t>
            </a:r>
          </a:p>
          <a:p>
            <a:r>
              <a:rPr lang="es-PE" sz="1100" dirty="0">
                <a:solidFill>
                  <a:srgbClr val="000000"/>
                </a:solidFill>
                <a:latin typeface="Franklin Gothic Medium Cond" panose="020B0606030402020204" pitchFamily="34" charset="0"/>
              </a:rPr>
              <a:t> En el 1° casillero colocar Monitoreo </a:t>
            </a:r>
          </a:p>
          <a:p>
            <a:r>
              <a:rPr lang="es-PE" sz="1100" dirty="0">
                <a:latin typeface="Franklin Gothic Medium Cond" panose="020B0606030402020204" pitchFamily="34" charset="0"/>
              </a:rPr>
              <a:t> En el 2° casillero colocar actividades de promoción de la salud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colocar según corresponda</a:t>
            </a:r>
          </a:p>
          <a:p>
            <a:r>
              <a:rPr lang="pt-BR" sz="1100" dirty="0">
                <a:latin typeface="Franklin Gothic Medium Cond" panose="020B0606030402020204" pitchFamily="34" charset="0"/>
              </a:rPr>
              <a:t>1= Comité Multisectorial o IAL		</a:t>
            </a:r>
            <a:r>
              <a:rPr lang="es-PE" sz="1100" dirty="0">
                <a:latin typeface="Franklin Gothic Medium Cond" panose="020B0606030402020204" pitchFamily="34" charset="0"/>
              </a:rPr>
              <a:t>2= Sala Situacional</a:t>
            </a:r>
          </a:p>
          <a:p>
            <a:r>
              <a:rPr lang="es-PE" sz="1100" dirty="0">
                <a:latin typeface="Franklin Gothic Medium Cond" panose="020B0606030402020204" pitchFamily="34" charset="0"/>
              </a:rPr>
              <a:t>3= Programación Presupuestal		4= Plan local aprobado por Resolución de Alcaldía</a:t>
            </a:r>
          </a:p>
          <a:p>
            <a:r>
              <a:rPr lang="es-PE" sz="1100" dirty="0">
                <a:latin typeface="Franklin Gothic Medium Cond" panose="020B0606030402020204" pitchFamily="34" charset="0"/>
              </a:rPr>
              <a:t>5= Proyecto o programa en salud</a:t>
            </a:r>
          </a:p>
        </p:txBody>
      </p:sp>
    </p:spTree>
    <p:extLst>
      <p:ext uri="{BB962C8B-B14F-4D97-AF65-F5344CB8AC3E}">
        <p14:creationId xmlns:p14="http://schemas.microsoft.com/office/powerpoint/2010/main" val="19449810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9965" y="413755"/>
            <a:ext cx="8310282" cy="1277273"/>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Lab 1 casillero 2, si el Lab es 3, 4 o 5 se debe especificar los siguientes temas</a:t>
            </a:r>
          </a:p>
          <a:p>
            <a:pPr lvl="0"/>
            <a:r>
              <a:rPr lang="es-PE" sz="1100" dirty="0">
                <a:solidFill>
                  <a:srgbClr val="000000"/>
                </a:solidFill>
                <a:latin typeface="Franklin Gothic Medium Cond" panose="020B0606030402020204" pitchFamily="34" charset="0"/>
              </a:rPr>
              <a:t>- 1 = Articulado nutricional</a:t>
            </a:r>
          </a:p>
          <a:p>
            <a:pPr lvl="0"/>
            <a:r>
              <a:rPr lang="es-PE" sz="1100" dirty="0">
                <a:solidFill>
                  <a:srgbClr val="000000"/>
                </a:solidFill>
                <a:latin typeface="Franklin Gothic Medium Cond" panose="020B0606030402020204" pitchFamily="34" charset="0"/>
              </a:rPr>
              <a:t>- 2 = Salud Materna</a:t>
            </a:r>
          </a:p>
          <a:p>
            <a:pPr lvl="0"/>
            <a:r>
              <a:rPr lang="es-PE" sz="1100" dirty="0">
                <a:solidFill>
                  <a:srgbClr val="000000"/>
                </a:solidFill>
                <a:latin typeface="Franklin Gothic Medium Cond" panose="020B0606030402020204" pitchFamily="34" charset="0"/>
              </a:rPr>
              <a:t>- 16= TBC. VIH</a:t>
            </a:r>
          </a:p>
          <a:p>
            <a:pPr lvl="0"/>
            <a:r>
              <a:rPr lang="es-PE" sz="1100" dirty="0">
                <a:solidFill>
                  <a:srgbClr val="000000"/>
                </a:solidFill>
                <a:latin typeface="Franklin Gothic Medium Cond" panose="020B0606030402020204" pitchFamily="34" charset="0"/>
              </a:rPr>
              <a:t>- 17= Enfermedades metaxenicas y zoonoticas</a:t>
            </a:r>
          </a:p>
          <a:p>
            <a:pPr lvl="0"/>
            <a:r>
              <a:rPr lang="es-PE" sz="1100" dirty="0">
                <a:solidFill>
                  <a:srgbClr val="000000"/>
                </a:solidFill>
                <a:latin typeface="Franklin Gothic Medium Cond" panose="020B0606030402020204" pitchFamily="34" charset="0"/>
              </a:rPr>
              <a:t>- 18= enfermedades no transmisibles</a:t>
            </a:r>
          </a:p>
          <a:p>
            <a:pPr lvl="0"/>
            <a:r>
              <a:rPr lang="es-PE" sz="1100" dirty="0">
                <a:solidFill>
                  <a:srgbClr val="000000"/>
                </a:solidFill>
                <a:latin typeface="Franklin Gothic Medium Cond" panose="020B0606030402020204" pitchFamily="34" charset="0"/>
              </a:rPr>
              <a:t>-  24= Control y prevención del cáncer </a:t>
            </a:r>
          </a:p>
        </p:txBody>
      </p:sp>
      <p:sp>
        <p:nvSpPr>
          <p:cNvPr id="3" name="Rectángulo 2"/>
          <p:cNvSpPr/>
          <p:nvPr/>
        </p:nvSpPr>
        <p:spPr>
          <a:xfrm>
            <a:off x="389965" y="2626886"/>
            <a:ext cx="8310282" cy="313932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EJECUCIÓN DE FERIAS DE PROYECTOS PRODUCTIVOS A CARGO DE LA MUNICIPALIDAD, ACOMPAÑADO POR EL PERSONAL DE SALUD PARA PROMOVER LA ALIMENTACIÓN SALUDABLE EN LAS FAMILIAS</a:t>
            </a:r>
            <a:r>
              <a:rPr lang="es-PE" sz="1100" dirty="0">
                <a:solidFill>
                  <a:srgbClr val="0070C0"/>
                </a:solidFill>
                <a:latin typeface="Franklin Gothic Medium Cond" panose="020B0606030402020204" pitchFamily="34" charset="0"/>
              </a:rPr>
              <a:t>.</a:t>
            </a:r>
          </a:p>
          <a:p>
            <a:pPr algn="just"/>
            <a:r>
              <a:rPr lang="es-PE" sz="1100" dirty="0">
                <a:solidFill>
                  <a:srgbClr val="000000"/>
                </a:solidFill>
                <a:latin typeface="Franklin Gothic Medium Cond" panose="020B0606030402020204" pitchFamily="34" charset="0"/>
              </a:rPr>
              <a:t>En el ítem: Historia Clínica/Documento de identidad, anote APP101 de Consejo Municipal  </a:t>
            </a:r>
          </a:p>
          <a:p>
            <a:pPr algn="just"/>
            <a:r>
              <a:rPr lang="es-PE" sz="1100" dirty="0">
                <a:solidFill>
                  <a:srgbClr val="000000"/>
                </a:solidFill>
                <a:latin typeface="Franklin Gothic Medium Cond" panose="020B0606030402020204" pitchFamily="34" charset="0"/>
              </a:rPr>
              <a:t>En el ítem: Diagnóstico motivo de consulta y/o actividad de salud anote:</a:t>
            </a:r>
          </a:p>
          <a:p>
            <a:pPr algn="just"/>
            <a:r>
              <a:rPr lang="es-PE" sz="1100" dirty="0">
                <a:solidFill>
                  <a:srgbClr val="000000"/>
                </a:solidFill>
                <a:latin typeface="Franklin Gothic Medium Cond" panose="020B0606030402020204" pitchFamily="34" charset="0"/>
              </a:rPr>
              <a:t> En el 1° casillero Reunión de monitoreo</a:t>
            </a:r>
          </a:p>
          <a:p>
            <a:pPr algn="just"/>
            <a:r>
              <a:rPr lang="es-PE" sz="1100" dirty="0">
                <a:solidFill>
                  <a:srgbClr val="000000"/>
                </a:solidFill>
                <a:latin typeface="Franklin Gothic Medium Cond" panose="020B0606030402020204" pitchFamily="34" charset="0"/>
              </a:rPr>
              <a:t> En el 2º casillero Actividades de promoción de la salud</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Lab 1 casillero 1, registrar el número de familias expositoras / emprendedoras propias de la comunidad. </a:t>
            </a:r>
          </a:p>
          <a:p>
            <a:pPr algn="just"/>
            <a:r>
              <a:rPr lang="es-PE" sz="1100" dirty="0">
                <a:solidFill>
                  <a:srgbClr val="000000"/>
                </a:solidFill>
                <a:latin typeface="Franklin Gothic Medium Cond" panose="020B0606030402020204" pitchFamily="34" charset="0"/>
              </a:rPr>
              <a:t> En el   Lab 1 casillero 2, registrar el tipo de proyecto agropecuario, según corresponda:</a:t>
            </a:r>
          </a:p>
          <a:p>
            <a:pPr algn="just"/>
            <a:r>
              <a:rPr lang="es-PE" sz="1100" dirty="0">
                <a:solidFill>
                  <a:srgbClr val="000000"/>
                </a:solidFill>
                <a:latin typeface="Franklin Gothic Medium Cond" panose="020B0606030402020204" pitchFamily="34" charset="0"/>
              </a:rPr>
              <a:t>- Proyectos productivos relacionados a la crianza de:</a:t>
            </a:r>
          </a:p>
          <a:p>
            <a:pPr algn="just"/>
            <a:r>
              <a:rPr lang="es-PE" sz="1100" dirty="0">
                <a:solidFill>
                  <a:srgbClr val="000000"/>
                </a:solidFill>
                <a:latin typeface="Franklin Gothic Medium Cond" panose="020B0606030402020204" pitchFamily="34" charset="0"/>
              </a:rPr>
              <a:t>- 1= Cuyes			- 2= Gallinas/ huevos de corral</a:t>
            </a:r>
          </a:p>
          <a:p>
            <a:pPr algn="just"/>
            <a:r>
              <a:rPr lang="es-PE" sz="1100" dirty="0">
                <a:solidFill>
                  <a:srgbClr val="000000"/>
                </a:solidFill>
                <a:latin typeface="Franklin Gothic Medium Cond" panose="020B0606030402020204" pitchFamily="34" charset="0"/>
              </a:rPr>
              <a:t>- 3= Cerdos			- 4= Peces (truchas)</a:t>
            </a:r>
          </a:p>
          <a:p>
            <a:pPr algn="just"/>
            <a:r>
              <a:rPr lang="es-PE" sz="1100" dirty="0">
                <a:solidFill>
                  <a:srgbClr val="000000"/>
                </a:solidFill>
                <a:latin typeface="Franklin Gothic Medium Cond" panose="020B0606030402020204" pitchFamily="34" charset="0"/>
              </a:rPr>
              <a:t>- 5= Proyectos productivos relacionados al cultivo de hortalizas orgánicas(lechuga, zanahoria, betarraga, espinaca y otros)</a:t>
            </a:r>
          </a:p>
          <a:p>
            <a:pPr marL="171450" indent="-171450" algn="just">
              <a:buFontTx/>
              <a:buChar char="-"/>
            </a:pPr>
            <a:r>
              <a:rPr lang="es-PE" sz="1100" dirty="0">
                <a:solidFill>
                  <a:srgbClr val="000000"/>
                </a:solidFill>
                <a:latin typeface="Franklin Gothic Medium Cond" panose="020B0606030402020204" pitchFamily="34" charset="0"/>
              </a:rPr>
              <a:t>6= Otros</a:t>
            </a:r>
          </a:p>
          <a:p>
            <a:r>
              <a:rPr lang="es-PE" sz="1100" dirty="0">
                <a:latin typeface="Franklin Gothic Medium Cond" panose="020B0606030402020204" pitchFamily="34" charset="0"/>
              </a:rPr>
              <a:t> En el Lab 2º casillero 2, registrar según corresponda:</a:t>
            </a:r>
          </a:p>
          <a:p>
            <a:r>
              <a:rPr lang="es-PE" sz="1100" dirty="0">
                <a:latin typeface="Franklin Gothic Medium Cond" panose="020B0606030402020204" pitchFamily="34" charset="0"/>
              </a:rPr>
              <a:t>- 1 = Para indicar si la Feria es promovida por FONCODES, caso contrario dejar en “blanco”.</a:t>
            </a:r>
          </a:p>
          <a:p>
            <a:pPr marL="171450" indent="-171450" algn="just">
              <a:buFontTx/>
              <a:buChar char="-"/>
            </a:pPr>
            <a:endParaRPr lang="es-PE" sz="1100" dirty="0">
              <a:solidFill>
                <a:srgbClr val="000000"/>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89966" y="1662270"/>
            <a:ext cx="8310282" cy="975445"/>
          </a:xfrm>
          <a:prstGeom prst="rect">
            <a:avLst/>
          </a:prstGeom>
        </p:spPr>
      </p:pic>
      <p:pic>
        <p:nvPicPr>
          <p:cNvPr id="6" name="Imagen 5"/>
          <p:cNvPicPr>
            <a:picLocks noChangeAspect="1"/>
          </p:cNvPicPr>
          <p:nvPr/>
        </p:nvPicPr>
        <p:blipFill>
          <a:blip r:embed="rId3"/>
          <a:stretch>
            <a:fillRect/>
          </a:stretch>
        </p:blipFill>
        <p:spPr>
          <a:xfrm>
            <a:off x="416859" y="5520639"/>
            <a:ext cx="8337176" cy="975444"/>
          </a:xfrm>
          <a:prstGeom prst="rect">
            <a:avLst/>
          </a:prstGeom>
        </p:spPr>
      </p:pic>
    </p:spTree>
    <p:extLst>
      <p:ext uri="{BB962C8B-B14F-4D97-AF65-F5344CB8AC3E}">
        <p14:creationId xmlns:p14="http://schemas.microsoft.com/office/powerpoint/2010/main" val="36245276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859" y="231587"/>
            <a:ext cx="8337176" cy="2970044"/>
          </a:xfrm>
          <a:prstGeom prst="rect">
            <a:avLst/>
          </a:prstGeom>
        </p:spPr>
        <p:txBody>
          <a:bodyPr wrap="square">
            <a:spAutoFit/>
          </a:bodyPr>
          <a:lstStyle/>
          <a:p>
            <a:pPr algn="ctr"/>
            <a:r>
              <a:rPr lang="es-PE" sz="1100" dirty="0">
                <a:solidFill>
                  <a:srgbClr val="C00000"/>
                </a:solidFill>
                <a:latin typeface="Franklin Gothic Medium Cond" panose="020B0606030402020204" pitchFamily="34" charset="0"/>
              </a:rPr>
              <a:t>PERSONAL DE SALUD </a:t>
            </a:r>
          </a:p>
          <a:p>
            <a:pPr algn="just"/>
            <a:endParaRPr lang="es-PE" sz="11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Actividades de capacitación en acciones de promoción de la salud relacionada a ejes temáticos y/o acciones de gestión desarrollada por microredes.</a:t>
            </a:r>
          </a:p>
          <a:p>
            <a:pPr algn="just"/>
            <a:r>
              <a:rPr lang="es-PE" sz="1100" dirty="0">
                <a:solidFill>
                  <a:srgbClr val="C00000"/>
                </a:solidFill>
                <a:latin typeface="Franklin Gothic Medium Cond" panose="020B0606030402020204" pitchFamily="34" charset="0"/>
              </a:rPr>
              <a:t>EN RELACIÓN A PROGRAMAS PRESUPUESTALES</a:t>
            </a:r>
            <a:r>
              <a:rPr lang="es-PE" sz="1100" dirty="0">
                <a:solidFill>
                  <a:srgbClr val="000000"/>
                </a:solidFill>
                <a:latin typeface="Franklin Gothic Medium Cond" panose="020B0606030402020204" pitchFamily="34" charset="0"/>
              </a:rPr>
              <a:t>:</a:t>
            </a:r>
          </a:p>
          <a:p>
            <a:pPr algn="just"/>
            <a:r>
              <a:rPr lang="es-PE" sz="1100" dirty="0">
                <a:solidFill>
                  <a:srgbClr val="000000"/>
                </a:solidFill>
                <a:latin typeface="Franklin Gothic Medium Cond" panose="020B0606030402020204" pitchFamily="34" charset="0"/>
              </a:rPr>
              <a:t>En el Ítem: Ficha Familiar/Historia Clínica, anote APP100 de Actividad con Personal de salud </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 el1ºcasillero Taller para personal de salud</a:t>
            </a:r>
          </a:p>
          <a:p>
            <a:pPr algn="just"/>
            <a:r>
              <a:rPr lang="es-PE" sz="1100" dirty="0">
                <a:solidFill>
                  <a:srgbClr val="000000"/>
                </a:solidFill>
                <a:latin typeface="Franklin Gothic Medium Cond" panose="020B0606030402020204" pitchFamily="34" charset="0"/>
              </a:rPr>
              <a:t> En el 2° casillero Capacitación</a:t>
            </a:r>
          </a:p>
          <a:p>
            <a:pPr algn="just"/>
            <a:r>
              <a:rPr lang="es-PE" sz="1100" dirty="0">
                <a:solidFill>
                  <a:srgbClr val="000000"/>
                </a:solidFill>
                <a:latin typeface="Franklin Gothic Medium Cond" panose="020B0606030402020204" pitchFamily="34" charset="0"/>
              </a:rPr>
              <a:t> En el 3° casillero colocar el código U del tema a considerar:</a:t>
            </a:r>
          </a:p>
          <a:p>
            <a:pPr algn="just"/>
            <a:r>
              <a:rPr lang="es-PE" sz="1100" dirty="0">
                <a:solidFill>
                  <a:srgbClr val="000000"/>
                </a:solidFill>
                <a:latin typeface="Franklin Gothic Medium Cond" panose="020B0606030402020204" pitchFamily="34" charset="0"/>
              </a:rPr>
              <a:t>- U0021= Nutrición (Articulado Nutricional) 		- U0031=Materno Neonatal </a:t>
            </a:r>
          </a:p>
          <a:p>
            <a:pPr algn="just"/>
            <a:r>
              <a:rPr lang="es-PE" sz="1100" dirty="0">
                <a:solidFill>
                  <a:srgbClr val="000000"/>
                </a:solidFill>
                <a:latin typeface="Franklin Gothic Medium Cond" panose="020B0606030402020204" pitchFamily="34" charset="0"/>
              </a:rPr>
              <a:t>- U0008=TBC 				- U0064=ITS-VHI-SIDA </a:t>
            </a:r>
          </a:p>
          <a:p>
            <a:pPr algn="just"/>
            <a:r>
              <a:rPr lang="es-PE" sz="1100" dirty="0">
                <a:solidFill>
                  <a:srgbClr val="000000"/>
                </a:solidFill>
                <a:latin typeface="Franklin Gothic Medium Cond" panose="020B0606030402020204" pitchFamily="34" charset="0"/>
              </a:rPr>
              <a:t>- U0099=No transmisibles 			- U0066=Salud Mental</a:t>
            </a:r>
          </a:p>
          <a:p>
            <a:pPr algn="just"/>
            <a:r>
              <a:rPr lang="es-PE" sz="1100" dirty="0">
                <a:solidFill>
                  <a:srgbClr val="000000"/>
                </a:solidFill>
                <a:latin typeface="Franklin Gothic Medium Cond" panose="020B0606030402020204" pitchFamily="34" charset="0"/>
              </a:rPr>
              <a:t>- U0086=Prevención y control del cáncer		- U0089= Actividad de Dengue (Metaxénica) </a:t>
            </a:r>
          </a:p>
          <a:p>
            <a:pPr algn="just"/>
            <a:r>
              <a:rPr lang="es-PE" sz="1100" dirty="0">
                <a:solidFill>
                  <a:srgbClr val="000000"/>
                </a:solidFill>
                <a:latin typeface="Franklin Gothic Medium Cond" panose="020B0606030402020204" pitchFamily="34" charset="0"/>
              </a:rPr>
              <a:t>- U0101=Actividades de promoción de la salud (Cuando se a relacionado a otro programa presupuestal o temas afines a este punto) </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Lab 1 casillero 1, el número de participantes</a:t>
            </a:r>
          </a:p>
        </p:txBody>
      </p:sp>
      <p:pic>
        <p:nvPicPr>
          <p:cNvPr id="5" name="Imagen 4"/>
          <p:cNvPicPr>
            <a:picLocks noChangeAspect="1"/>
          </p:cNvPicPr>
          <p:nvPr/>
        </p:nvPicPr>
        <p:blipFill>
          <a:blip r:embed="rId2"/>
          <a:stretch>
            <a:fillRect/>
          </a:stretch>
        </p:blipFill>
        <p:spPr>
          <a:xfrm>
            <a:off x="416860" y="3127890"/>
            <a:ext cx="8337176" cy="975445"/>
          </a:xfrm>
          <a:prstGeom prst="rect">
            <a:avLst/>
          </a:prstGeom>
        </p:spPr>
      </p:pic>
      <p:sp>
        <p:nvSpPr>
          <p:cNvPr id="6" name="Rectángulo 5"/>
          <p:cNvSpPr/>
          <p:nvPr/>
        </p:nvSpPr>
        <p:spPr>
          <a:xfrm>
            <a:off x="416859" y="4057233"/>
            <a:ext cx="8337176"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EN RELACIÓN A EJES TEMÁTICOS Y ESTRATEGIAS DE PROMOCIÓN DE LA SALUD:</a:t>
            </a:r>
          </a:p>
          <a:p>
            <a:pPr algn="just"/>
            <a:r>
              <a:rPr lang="es-PE" sz="1100" dirty="0">
                <a:solidFill>
                  <a:srgbClr val="000000"/>
                </a:solidFill>
                <a:latin typeface="Franklin Gothic Medium Cond" panose="020B0606030402020204" pitchFamily="34" charset="0"/>
              </a:rPr>
              <a:t>En el Ítem: Ficha Familiar/Historia Clínica, anote APP100 de Actividad con Personal de salud</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Diagnóstico motivo de consulta y/o actividad de salud, anote claramente:</a:t>
            </a:r>
          </a:p>
          <a:p>
            <a:pPr algn="just"/>
            <a:r>
              <a:rPr lang="es-PE" sz="1100" dirty="0">
                <a:solidFill>
                  <a:srgbClr val="000000"/>
                </a:solidFill>
                <a:latin typeface="Franklin Gothic Medium Cond" panose="020B0606030402020204" pitchFamily="34" charset="0"/>
              </a:rPr>
              <a:t> En el 1ºcasillero Taller para personal de salud</a:t>
            </a:r>
          </a:p>
          <a:p>
            <a:pPr algn="just"/>
            <a:r>
              <a:rPr lang="es-PE" sz="1100" dirty="0">
                <a:solidFill>
                  <a:srgbClr val="000000"/>
                </a:solidFill>
                <a:latin typeface="Franklin Gothic Medium Cond" panose="020B0606030402020204" pitchFamily="34" charset="0"/>
              </a:rPr>
              <a:t> En el 2° casillero actividades de promoción de la salud.</a:t>
            </a:r>
          </a:p>
          <a:p>
            <a:r>
              <a:rPr lang="es-PE" sz="1100" dirty="0">
                <a:solidFill>
                  <a:srgbClr val="000000"/>
                </a:solidFill>
                <a:latin typeface="Franklin Gothic Medium Cond" panose="020B0606030402020204" pitchFamily="34" charset="0"/>
              </a:rPr>
              <a:t> </a:t>
            </a:r>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sesión 1 o 2 o 3 según corresponda.</a:t>
            </a:r>
          </a:p>
          <a:p>
            <a:r>
              <a:rPr lang="es-PE" sz="1100" dirty="0">
                <a:latin typeface="Franklin Gothic Medium Cond" panose="020B0606030402020204" pitchFamily="34" charset="0"/>
              </a:rPr>
              <a:t> En el Lab 1 casillero 2, el número de participantes</a:t>
            </a:r>
          </a:p>
          <a:p>
            <a:r>
              <a:rPr lang="es-PE" sz="1100" dirty="0">
                <a:latin typeface="Franklin Gothic Medium Cond" panose="020B0606030402020204" pitchFamily="34" charset="0"/>
              </a:rPr>
              <a:t> En el Lab 2 casillero 2, colocar las siglas de acuerdo al eje temático propuesto</a:t>
            </a:r>
          </a:p>
          <a:p>
            <a:r>
              <a:rPr lang="es-PE" sz="1100" dirty="0">
                <a:latin typeface="Franklin Gothic Medium Cond" panose="020B0606030402020204" pitchFamily="34" charset="0"/>
              </a:rPr>
              <a:t>- LMA= Lavado de manos		- HIG=Higiene y ambiente</a:t>
            </a:r>
          </a:p>
          <a:p>
            <a:r>
              <a:rPr lang="es-PE" sz="1100" dirty="0">
                <a:latin typeface="Franklin Gothic Medium Cond" panose="020B0606030402020204" pitchFamily="34" charset="0"/>
              </a:rPr>
              <a:t>- SSI=Salud sexual y reproductiva	- SVI = Seguridad Vial</a:t>
            </a:r>
          </a:p>
          <a:p>
            <a:r>
              <a:rPr lang="es-PE" sz="1100" dirty="0">
                <a:latin typeface="Franklin Gothic Medium Cond" panose="020B0606030402020204" pitchFamily="34" charset="0"/>
              </a:rPr>
              <a:t>- ALI=Alimentación y nutrición		- AF = Actividad Física</a:t>
            </a:r>
          </a:p>
          <a:p>
            <a:r>
              <a:rPr lang="es-PE" sz="1100" dirty="0">
                <a:latin typeface="Franklin Gothic Medium Cond" panose="020B0606030402020204" pitchFamily="34" charset="0"/>
              </a:rPr>
              <a:t>- HPV= Habilidades para la vida		- CSV= Convivencia Saludable</a:t>
            </a:r>
          </a:p>
          <a:p>
            <a:r>
              <a:rPr lang="es-PE" sz="1100" dirty="0">
                <a:latin typeface="Franklin Gothic Medium Cond" panose="020B0606030402020204" pitchFamily="34" charset="0"/>
              </a:rPr>
              <a:t>- GD= Genero, derechos e interculturalidad	- GT=Gestión territorial</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4864822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91665452"/>
              </p:ext>
            </p:extLst>
          </p:nvPr>
        </p:nvGraphicFramePr>
        <p:xfrm>
          <a:off x="457200" y="-21959888"/>
          <a:ext cx="8229605" cy="1673580"/>
        </p:xfrm>
        <a:graphic>
          <a:graphicData uri="http://schemas.openxmlformats.org/drawingml/2006/table">
            <a:tbl>
              <a:tblPr>
                <a:tableStyleId>{5C22544A-7EE6-4342-B048-85BDC9FD1C3A}</a:tableStyleId>
              </a:tblPr>
              <a:tblGrid>
                <a:gridCol w="235585">
                  <a:extLst>
                    <a:ext uri="{9D8B030D-6E8A-4147-A177-3AD203B41FA5}">
                      <a16:colId xmlns:a16="http://schemas.microsoft.com/office/drawing/2014/main" val="227130601"/>
                    </a:ext>
                  </a:extLst>
                </a:gridCol>
                <a:gridCol w="688632">
                  <a:extLst>
                    <a:ext uri="{9D8B030D-6E8A-4147-A177-3AD203B41FA5}">
                      <a16:colId xmlns:a16="http://schemas.microsoft.com/office/drawing/2014/main" val="4132309877"/>
                    </a:ext>
                  </a:extLst>
                </a:gridCol>
                <a:gridCol w="299011">
                  <a:extLst>
                    <a:ext uri="{9D8B030D-6E8A-4147-A177-3AD203B41FA5}">
                      <a16:colId xmlns:a16="http://schemas.microsoft.com/office/drawing/2014/main" val="1705095707"/>
                    </a:ext>
                  </a:extLst>
                </a:gridCol>
                <a:gridCol w="557248">
                  <a:extLst>
                    <a:ext uri="{9D8B030D-6E8A-4147-A177-3AD203B41FA5}">
                      <a16:colId xmlns:a16="http://schemas.microsoft.com/office/drawing/2014/main" val="1986035377"/>
                    </a:ext>
                  </a:extLst>
                </a:gridCol>
                <a:gridCol w="210667">
                  <a:extLst>
                    <a:ext uri="{9D8B030D-6E8A-4147-A177-3AD203B41FA5}">
                      <a16:colId xmlns:a16="http://schemas.microsoft.com/office/drawing/2014/main" val="4129375983"/>
                    </a:ext>
                  </a:extLst>
                </a:gridCol>
                <a:gridCol w="217463">
                  <a:extLst>
                    <a:ext uri="{9D8B030D-6E8A-4147-A177-3AD203B41FA5}">
                      <a16:colId xmlns:a16="http://schemas.microsoft.com/office/drawing/2014/main" val="103938465"/>
                    </a:ext>
                  </a:extLst>
                </a:gridCol>
                <a:gridCol w="226524">
                  <a:extLst>
                    <a:ext uri="{9D8B030D-6E8A-4147-A177-3AD203B41FA5}">
                      <a16:colId xmlns:a16="http://schemas.microsoft.com/office/drawing/2014/main" val="3418388598"/>
                    </a:ext>
                  </a:extLst>
                </a:gridCol>
                <a:gridCol w="199340">
                  <a:extLst>
                    <a:ext uri="{9D8B030D-6E8A-4147-A177-3AD203B41FA5}">
                      <a16:colId xmlns:a16="http://schemas.microsoft.com/office/drawing/2014/main" val="2305089232"/>
                    </a:ext>
                  </a:extLst>
                </a:gridCol>
                <a:gridCol w="203871">
                  <a:extLst>
                    <a:ext uri="{9D8B030D-6E8A-4147-A177-3AD203B41FA5}">
                      <a16:colId xmlns:a16="http://schemas.microsoft.com/office/drawing/2014/main" val="1451254008"/>
                    </a:ext>
                  </a:extLst>
                </a:gridCol>
                <a:gridCol w="244646">
                  <a:extLst>
                    <a:ext uri="{9D8B030D-6E8A-4147-A177-3AD203B41FA5}">
                      <a16:colId xmlns:a16="http://schemas.microsoft.com/office/drawing/2014/main" val="3334384776"/>
                    </a:ext>
                  </a:extLst>
                </a:gridCol>
                <a:gridCol w="353377">
                  <a:extLst>
                    <a:ext uri="{9D8B030D-6E8A-4147-A177-3AD203B41FA5}">
                      <a16:colId xmlns:a16="http://schemas.microsoft.com/office/drawing/2014/main" val="2802315192"/>
                    </a:ext>
                  </a:extLst>
                </a:gridCol>
                <a:gridCol w="353377">
                  <a:extLst>
                    <a:ext uri="{9D8B030D-6E8A-4147-A177-3AD203B41FA5}">
                      <a16:colId xmlns:a16="http://schemas.microsoft.com/office/drawing/2014/main" val="1598181773"/>
                    </a:ext>
                  </a:extLst>
                </a:gridCol>
                <a:gridCol w="208402">
                  <a:extLst>
                    <a:ext uri="{9D8B030D-6E8A-4147-A177-3AD203B41FA5}">
                      <a16:colId xmlns:a16="http://schemas.microsoft.com/office/drawing/2014/main" val="2909026356"/>
                    </a:ext>
                  </a:extLst>
                </a:gridCol>
                <a:gridCol w="208402">
                  <a:extLst>
                    <a:ext uri="{9D8B030D-6E8A-4147-A177-3AD203B41FA5}">
                      <a16:colId xmlns:a16="http://schemas.microsoft.com/office/drawing/2014/main" val="754781421"/>
                    </a:ext>
                  </a:extLst>
                </a:gridCol>
                <a:gridCol w="101936">
                  <a:extLst>
                    <a:ext uri="{9D8B030D-6E8A-4147-A177-3AD203B41FA5}">
                      <a16:colId xmlns:a16="http://schemas.microsoft.com/office/drawing/2014/main" val="2405973954"/>
                    </a:ext>
                  </a:extLst>
                </a:gridCol>
                <a:gridCol w="1094109">
                  <a:extLst>
                    <a:ext uri="{9D8B030D-6E8A-4147-A177-3AD203B41FA5}">
                      <a16:colId xmlns:a16="http://schemas.microsoft.com/office/drawing/2014/main" val="4179837246"/>
                    </a:ext>
                  </a:extLst>
                </a:gridCol>
                <a:gridCol w="319398">
                  <a:extLst>
                    <a:ext uri="{9D8B030D-6E8A-4147-A177-3AD203B41FA5}">
                      <a16:colId xmlns:a16="http://schemas.microsoft.com/office/drawing/2014/main" val="3499237419"/>
                    </a:ext>
                  </a:extLst>
                </a:gridCol>
                <a:gridCol w="815485">
                  <a:extLst>
                    <a:ext uri="{9D8B030D-6E8A-4147-A177-3AD203B41FA5}">
                      <a16:colId xmlns:a16="http://schemas.microsoft.com/office/drawing/2014/main" val="4166097889"/>
                    </a:ext>
                  </a:extLst>
                </a:gridCol>
                <a:gridCol w="156301">
                  <a:extLst>
                    <a:ext uri="{9D8B030D-6E8A-4147-A177-3AD203B41FA5}">
                      <a16:colId xmlns:a16="http://schemas.microsoft.com/office/drawing/2014/main" val="3869527767"/>
                    </a:ext>
                  </a:extLst>
                </a:gridCol>
                <a:gridCol w="156301">
                  <a:extLst>
                    <a:ext uri="{9D8B030D-6E8A-4147-A177-3AD203B41FA5}">
                      <a16:colId xmlns:a16="http://schemas.microsoft.com/office/drawing/2014/main" val="3670712665"/>
                    </a:ext>
                  </a:extLst>
                </a:gridCol>
                <a:gridCol w="156301">
                  <a:extLst>
                    <a:ext uri="{9D8B030D-6E8A-4147-A177-3AD203B41FA5}">
                      <a16:colId xmlns:a16="http://schemas.microsoft.com/office/drawing/2014/main" val="246842192"/>
                    </a:ext>
                  </a:extLst>
                </a:gridCol>
                <a:gridCol w="226524">
                  <a:extLst>
                    <a:ext uri="{9D8B030D-6E8A-4147-A177-3AD203B41FA5}">
                      <a16:colId xmlns:a16="http://schemas.microsoft.com/office/drawing/2014/main" val="2066970459"/>
                    </a:ext>
                  </a:extLst>
                </a:gridCol>
                <a:gridCol w="226524">
                  <a:extLst>
                    <a:ext uri="{9D8B030D-6E8A-4147-A177-3AD203B41FA5}">
                      <a16:colId xmlns:a16="http://schemas.microsoft.com/office/drawing/2014/main" val="3140687140"/>
                    </a:ext>
                  </a:extLst>
                </a:gridCol>
                <a:gridCol w="226524">
                  <a:extLst>
                    <a:ext uri="{9D8B030D-6E8A-4147-A177-3AD203B41FA5}">
                      <a16:colId xmlns:a16="http://schemas.microsoft.com/office/drawing/2014/main" val="3428048010"/>
                    </a:ext>
                  </a:extLst>
                </a:gridCol>
                <a:gridCol w="543657">
                  <a:extLst>
                    <a:ext uri="{9D8B030D-6E8A-4147-A177-3AD203B41FA5}">
                      <a16:colId xmlns:a16="http://schemas.microsoft.com/office/drawing/2014/main" val="1968802187"/>
                    </a:ext>
                  </a:extLst>
                </a:gridCol>
              </a:tblGrid>
              <a:tr h="103102">
                <a:tc rowSpan="3">
                  <a:txBody>
                    <a:bodyPr/>
                    <a:lstStyle/>
                    <a:p>
                      <a:pPr algn="ctr" fontAlgn="ctr"/>
                      <a:r>
                        <a:rPr lang="es-PE" sz="600" u="none" strike="noStrike" dirty="0">
                          <a:effectLst/>
                        </a:rPr>
                        <a:t>DIA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D.N.I.</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FINANC.</a:t>
                      </a:r>
                      <a:endParaRPr lang="es-PE" sz="600" b="0" i="0" u="none" strike="noStrike" dirty="0">
                        <a:effectLst/>
                        <a:latin typeface="Calibri" panose="020F0502020204030204" pitchFamily="34" charset="0"/>
                      </a:endParaRPr>
                    </a:p>
                  </a:txBody>
                  <a:tcPr marL="0" marR="0" marT="0" marB="0" anchor="ctr"/>
                </a:tc>
                <a:tc gridSpan="2">
                  <a:txBody>
                    <a:bodyPr/>
                    <a:lstStyle/>
                    <a:p>
                      <a:pPr algn="ctr" fontAlgn="ctr"/>
                      <a:r>
                        <a:rPr lang="es-PE" sz="600" u="none" strike="noStrike" dirty="0">
                          <a:effectLst/>
                        </a:rPr>
                        <a:t>DIST. DE PROCEDENCIA</a:t>
                      </a:r>
                      <a:endParaRPr lang="es-PE" sz="600" b="0" i="0" u="none" strike="noStrike" dirty="0">
                        <a:effectLst/>
                        <a:latin typeface="Calibri" panose="020F0502020204030204" pitchFamily="34" charset="0"/>
                      </a:endParaRPr>
                    </a:p>
                  </a:txBody>
                  <a:tcPr marL="0" marR="0" marT="0" marB="0" anchor="ctr"/>
                </a:tc>
                <a:tc hMerge="1">
                  <a:txBody>
                    <a:bodyPr/>
                    <a:lstStyle/>
                    <a:p>
                      <a:endParaRPr lang="es-PE"/>
                    </a:p>
                  </a:txBody>
                  <a:tcPr/>
                </a:tc>
                <a:tc rowSpan="3" gridSpan="2">
                  <a:txBody>
                    <a:bodyPr/>
                    <a:lstStyle/>
                    <a:p>
                      <a:pPr algn="ctr" fontAlgn="ctr"/>
                      <a:r>
                        <a:rPr lang="es-PE" sz="600" u="none" strike="noStrike" dirty="0">
                          <a:effectLst/>
                        </a:rPr>
                        <a:t>EDAD</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dirty="0">
                          <a:effectLst/>
                        </a:rPr>
                        <a:t>SEXO</a:t>
                      </a:r>
                      <a:endParaRPr lang="es-PE" sz="600" b="0" i="0" u="none" strike="noStrike" dirty="0">
                        <a:effectLst/>
                        <a:latin typeface="Calibri" panose="020F0502020204030204" pitchFamily="34" charset="0"/>
                      </a:endParaRPr>
                    </a:p>
                  </a:txBody>
                  <a:tcPr marL="0" marR="0" marT="0" marB="0" anchor="ctr"/>
                </a:tc>
                <a:tc rowSpan="3" gridSpan="2">
                  <a:txBody>
                    <a:bodyPr/>
                    <a:lstStyle/>
                    <a:p>
                      <a:pPr algn="ctr" fontAlgn="ctr"/>
                      <a:r>
                        <a:rPr lang="es-PE" sz="600" u="none" strike="noStrike" dirty="0">
                          <a:effectLst/>
                        </a:rPr>
                        <a:t>PERIMETRO CEFALICO Y ABDOMINAL</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gridSpan="2">
                  <a:txBody>
                    <a:bodyPr/>
                    <a:lstStyle/>
                    <a:p>
                      <a:pPr algn="ctr" fontAlgn="ctr"/>
                      <a:r>
                        <a:rPr lang="es-PE" sz="600" u="none" strike="noStrike" dirty="0">
                          <a:effectLst/>
                        </a:rPr>
                        <a:t>EVALUACION ANTROPOMETRICA HEMOGLOBINA</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a:txBody>
                    <a:bodyPr/>
                    <a:lstStyle/>
                    <a:p>
                      <a:pPr algn="ctr" fontAlgn="ctr"/>
                      <a:r>
                        <a:rPr lang="es-PE" sz="600" u="none" strike="noStrike" dirty="0">
                          <a:effectLst/>
                        </a:rPr>
                        <a:t>ESTA-BLEC</a:t>
                      </a:r>
                      <a:endParaRPr lang="es-PE" sz="600" b="0" i="0" u="none" strike="noStrike" dirty="0">
                        <a:effectLst/>
                        <a:latin typeface="Calibri" panose="020F0502020204030204" pitchFamily="34" charset="0"/>
                      </a:endParaRPr>
                    </a:p>
                  </a:txBody>
                  <a:tcPr marL="0" marR="0" marT="0" marB="0" anchor="ctr"/>
                </a:tc>
                <a:tc rowSpan="3">
                  <a:txBody>
                    <a:bodyPr/>
                    <a:lstStyle/>
                    <a:p>
                      <a:pPr algn="ctr" fontAlgn="ctr"/>
                      <a:r>
                        <a:rPr lang="es-PE" sz="600" u="none" strike="noStrike" dirty="0">
                          <a:effectLst/>
                        </a:rPr>
                        <a:t>SER-VICIO</a:t>
                      </a:r>
                      <a:endParaRPr lang="es-PE" sz="600" b="0" i="0" u="none" strike="noStrike" dirty="0">
                        <a:effectLst/>
                        <a:latin typeface="Calibri" panose="020F0502020204030204" pitchFamily="34" charset="0"/>
                      </a:endParaRPr>
                    </a:p>
                  </a:txBody>
                  <a:tcPr marL="0" marR="0" marT="0" marB="0" anchor="ctr"/>
                </a:tc>
                <a:tc rowSpan="3" gridSpan="4">
                  <a:txBody>
                    <a:bodyPr/>
                    <a:lstStyle/>
                    <a:p>
                      <a:pPr algn="ctr" fontAlgn="ctr"/>
                      <a:r>
                        <a:rPr lang="es-PE" sz="600" u="none" strike="noStrike" dirty="0">
                          <a:effectLst/>
                        </a:rPr>
                        <a:t>DIAGNÓSTICO MOTIVO DE CONSULTA                                                                                                                                                 Y/O ACTIVIDAD DE SALUD</a:t>
                      </a:r>
                      <a:endParaRPr lang="es-PE" sz="600" b="0" i="0" u="none" strike="noStrike" dirty="0">
                        <a:effectLst/>
                        <a:latin typeface="Calibri" panose="020F0502020204030204" pitchFamily="34" charset="0"/>
                      </a:endParaRPr>
                    </a:p>
                  </a:txBody>
                  <a:tcPr marL="0" marR="0" marT="0" marB="0" anchor="ctr"/>
                </a:tc>
                <a:tc rowSpan="3" hMerge="1">
                  <a:txBody>
                    <a:bodyPr/>
                    <a:lstStyle/>
                    <a:p>
                      <a:endParaRPr lang="es-PE"/>
                    </a:p>
                  </a:txBody>
                  <a:tcPr/>
                </a:tc>
                <a:tc rowSpan="3" hMerge="1">
                  <a:txBody>
                    <a:bodyPr/>
                    <a:lstStyle/>
                    <a:p>
                      <a:endParaRPr lang="es-PE"/>
                    </a:p>
                  </a:txBody>
                  <a:tcPr/>
                </a:tc>
                <a:tc rowSpan="3" hMerge="1">
                  <a:txBody>
                    <a:bodyPr/>
                    <a:lstStyle/>
                    <a:p>
                      <a:endParaRPr lang="es-PE"/>
                    </a:p>
                  </a:txBody>
                  <a:tcPr/>
                </a:tc>
                <a:tc rowSpan="2" gridSpan="3">
                  <a:txBody>
                    <a:bodyPr/>
                    <a:lstStyle/>
                    <a:p>
                      <a:pPr algn="ctr" fontAlgn="ctr"/>
                      <a:r>
                        <a:rPr lang="es-PE" sz="600" u="none" strike="noStrike" dirty="0">
                          <a:effectLst/>
                        </a:rPr>
                        <a:t>TIPO DE  DIAGNOSTICO</a:t>
                      </a:r>
                      <a:endParaRPr lang="es-PE" sz="600" b="0" i="0" u="none" strike="noStrike" dirty="0">
                        <a:effectLst/>
                        <a:latin typeface="Calibri" panose="020F0502020204030204" pitchFamily="34" charset="0"/>
                      </a:endParaRPr>
                    </a:p>
                  </a:txBody>
                  <a:tcPr marL="0" marR="0" marT="0" marB="0" anchor="ctr"/>
                </a:tc>
                <a:tc rowSpan="2" hMerge="1">
                  <a:txBody>
                    <a:bodyPr/>
                    <a:lstStyle/>
                    <a:p>
                      <a:endParaRPr lang="es-PE"/>
                    </a:p>
                  </a:txBody>
                  <a:tcPr/>
                </a:tc>
                <a:tc rowSpan="2" hMerge="1">
                  <a:txBody>
                    <a:bodyPr/>
                    <a:lstStyle/>
                    <a:p>
                      <a:endParaRPr lang="es-PE"/>
                    </a:p>
                  </a:txBody>
                  <a:tcPr/>
                </a:tc>
                <a:tc rowSpan="3">
                  <a:txBody>
                    <a:bodyPr/>
                    <a:lstStyle/>
                    <a:p>
                      <a:pPr algn="ctr" fontAlgn="ctr"/>
                      <a:r>
                        <a:rPr lang="es-PE" sz="700" u="none" strike="noStrike" dirty="0">
                          <a:effectLst/>
                        </a:rPr>
                        <a:t>Lab 1</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700" u="none" strike="noStrike" dirty="0">
                          <a:effectLst/>
                        </a:rPr>
                        <a:t>Lab 2</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700" u="none" strike="noStrike" dirty="0">
                          <a:effectLst/>
                        </a:rPr>
                        <a:t>Lab 3</a:t>
                      </a:r>
                      <a:endParaRPr lang="es-PE" sz="700" b="0" i="0" u="none" strike="noStrike" dirty="0">
                        <a:effectLst/>
                        <a:latin typeface="Calibri" panose="020F0502020204030204" pitchFamily="34" charset="0"/>
                      </a:endParaRPr>
                    </a:p>
                  </a:txBody>
                  <a:tcPr marL="0" marR="0" marT="0" marB="0" anchor="ctr"/>
                </a:tc>
                <a:tc rowSpan="3">
                  <a:txBody>
                    <a:bodyPr/>
                    <a:lstStyle/>
                    <a:p>
                      <a:pPr algn="ctr" fontAlgn="ctr"/>
                      <a:r>
                        <a:rPr lang="es-PE" sz="600" u="none" strike="noStrike" dirty="0">
                          <a:effectLst/>
                        </a:rPr>
                        <a:t>CÓDIGO                                           CIE / CPT</a:t>
                      </a:r>
                      <a:endParaRPr lang="es-PE" sz="600" b="0" i="0" u="none" strike="noStrike" dirty="0">
                        <a:effectLst/>
                        <a:latin typeface="Calibri" panose="020F0502020204030204" pitchFamily="34" charset="0"/>
                      </a:endParaRPr>
                    </a:p>
                  </a:txBody>
                  <a:tcPr marL="0" marR="0" marT="0" marB="0" anchor="ctr"/>
                </a:tc>
                <a:extLst>
                  <a:ext uri="{0D108BD9-81ED-4DB2-BD59-A6C34878D82A}">
                    <a16:rowId xmlns:a16="http://schemas.microsoft.com/office/drawing/2014/main" val="1416827824"/>
                  </a:ext>
                </a:extLst>
              </a:tr>
              <a:tr h="103102">
                <a:tc vMerge="1">
                  <a:txBody>
                    <a:bodyPr/>
                    <a:lstStyle/>
                    <a:p>
                      <a:endParaRPr lang="es-PE"/>
                    </a:p>
                  </a:txBody>
                  <a:tcPr/>
                </a:tc>
                <a:tc>
                  <a:txBody>
                    <a:bodyPr/>
                    <a:lstStyle/>
                    <a:p>
                      <a:pPr algn="ctr" fontAlgn="ctr"/>
                      <a:r>
                        <a:rPr lang="es-PE" sz="600" u="none" strike="noStrike" dirty="0">
                          <a:effectLst/>
                        </a:rPr>
                        <a:t>HISTORIA CLINICA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10</a:t>
                      </a:r>
                      <a:endParaRPr lang="es-PE" sz="600" b="0" i="0" u="none" strike="noStrike" dirty="0">
                        <a:effectLst/>
                        <a:latin typeface="Calibri" panose="020F0502020204030204" pitchFamily="34" charset="0"/>
                      </a:endParaRPr>
                    </a:p>
                  </a:txBody>
                  <a:tcPr marL="0" marR="0" marT="0" marB="0" anchor="ctr"/>
                </a:tc>
                <a:tc gridSpan="2">
                  <a:txBody>
                    <a:bodyPr/>
                    <a:lstStyle/>
                    <a:p>
                      <a:pPr algn="ctr" fontAlgn="ctr"/>
                      <a:r>
                        <a:rPr lang="es-PE" sz="600" u="none" strike="noStrike" dirty="0">
                          <a:effectLst/>
                        </a:rPr>
                        <a:t>12</a:t>
                      </a:r>
                      <a:endParaRPr lang="es-PE" sz="600" b="0" i="0" u="none" strike="noStrike" dirty="0">
                        <a:effectLst/>
                        <a:latin typeface="Calibri" panose="020F0502020204030204" pitchFamily="34" charset="0"/>
                      </a:endParaRPr>
                    </a:p>
                  </a:txBody>
                  <a:tcPr marL="0" marR="0" marT="0" marB="0" anchor="ctr"/>
                </a:tc>
                <a:tc h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4" vMerge="1">
                  <a:txBody>
                    <a:bodyPr/>
                    <a:lstStyle/>
                    <a:p>
                      <a:endParaRPr lang="es-PE"/>
                    </a:p>
                  </a:txBody>
                  <a:tcPr/>
                </a:tc>
                <a:tc hMerge="1" vMerge="1">
                  <a:txBody>
                    <a:bodyPr/>
                    <a:lstStyle/>
                    <a:p>
                      <a:endParaRPr lang="es-PE"/>
                    </a:p>
                  </a:txBody>
                  <a:tcPr/>
                </a:tc>
                <a:tc hMerge="1" vMerge="1">
                  <a:txBody>
                    <a:bodyPr/>
                    <a:lstStyle/>
                    <a:p>
                      <a:endParaRPr lang="es-PE"/>
                    </a:p>
                  </a:txBody>
                  <a:tcPr/>
                </a:tc>
                <a:tc hMerge="1" vMerge="1">
                  <a:txBody>
                    <a:bodyPr/>
                    <a:lstStyle/>
                    <a:p>
                      <a:endParaRPr lang="es-PE"/>
                    </a:p>
                  </a:txBody>
                  <a:tcPr/>
                </a:tc>
                <a:tc gridSpan="3" vMerge="1">
                  <a:txBody>
                    <a:bodyPr/>
                    <a:lstStyle/>
                    <a:p>
                      <a:endParaRPr lang="es-PE"/>
                    </a:p>
                  </a:txBody>
                  <a:tcPr/>
                </a:tc>
                <a:tc hMerge="1"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3541831338"/>
                  </a:ext>
                </a:extLst>
              </a:tr>
              <a:tr h="103102">
                <a:tc vMerge="1">
                  <a:txBody>
                    <a:bodyPr/>
                    <a:lstStyle/>
                    <a:p>
                      <a:endParaRPr lang="es-PE"/>
                    </a:p>
                  </a:txBody>
                  <a:tcPr/>
                </a:tc>
                <a:tc>
                  <a:txBody>
                    <a:bodyPr/>
                    <a:lstStyle/>
                    <a:p>
                      <a:pPr algn="ctr" fontAlgn="ctr"/>
                      <a:r>
                        <a:rPr lang="es-PE" sz="600" u="none" strike="noStrike" dirty="0">
                          <a:effectLst/>
                        </a:rPr>
                        <a:t>Gestante/ Puerpera</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ETNIA</a:t>
                      </a:r>
                      <a:endParaRPr lang="es-PE" sz="600" b="0" i="0" u="none" strike="noStrike" dirty="0">
                        <a:effectLst/>
                        <a:latin typeface="Calibri" panose="020F0502020204030204" pitchFamily="34" charset="0"/>
                      </a:endParaRPr>
                    </a:p>
                  </a:txBody>
                  <a:tcPr marL="0" marR="0" marT="0" marB="0" anchor="ctr"/>
                </a:tc>
                <a:tc gridSpan="2">
                  <a:txBody>
                    <a:bodyPr/>
                    <a:lstStyle/>
                    <a:p>
                      <a:pPr algn="ctr" fontAlgn="ctr"/>
                      <a:r>
                        <a:rPr lang="es-PE" sz="600" u="none" strike="noStrike" dirty="0">
                          <a:effectLst/>
                        </a:rPr>
                        <a:t>CENTRO POBLADO (*)</a:t>
                      </a:r>
                      <a:endParaRPr lang="es-PE" sz="600" b="0" i="0" u="none" strike="noStrike" dirty="0">
                        <a:effectLst/>
                        <a:latin typeface="Calibri" panose="020F0502020204030204" pitchFamily="34" charset="0"/>
                      </a:endParaRPr>
                    </a:p>
                  </a:txBody>
                  <a:tcPr marL="0" marR="0" marT="0" marB="0" anchor="ctr"/>
                </a:tc>
                <a:tc h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gridSpan="2" vMerge="1">
                  <a:txBody>
                    <a:bodyPr/>
                    <a:lstStyle/>
                    <a:p>
                      <a:endParaRPr lang="es-PE"/>
                    </a:p>
                  </a:txBody>
                  <a:tcPr/>
                </a:tc>
                <a:tc hMerge="1"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gridSpan="4" vMerge="1">
                  <a:txBody>
                    <a:bodyPr/>
                    <a:lstStyle/>
                    <a:p>
                      <a:endParaRPr lang="es-PE"/>
                    </a:p>
                  </a:txBody>
                  <a:tcPr/>
                </a:tc>
                <a:tc hMerge="1" vMerge="1">
                  <a:txBody>
                    <a:bodyPr/>
                    <a:lstStyle/>
                    <a:p>
                      <a:endParaRPr lang="es-PE"/>
                    </a:p>
                  </a:txBody>
                  <a:tcPr/>
                </a:tc>
                <a:tc hMerge="1" vMerge="1">
                  <a:txBody>
                    <a:bodyPr/>
                    <a:lstStyle/>
                    <a:p>
                      <a:endParaRPr lang="es-PE"/>
                    </a:p>
                  </a:txBody>
                  <a:tcPr/>
                </a:tc>
                <a:tc hMerge="1" vMerge="1">
                  <a:txBody>
                    <a:bodyPr/>
                    <a:lstStyle/>
                    <a:p>
                      <a:endParaRPr lang="es-PE"/>
                    </a:p>
                  </a:txBody>
                  <a:tcPr/>
                </a:tc>
                <a:tc>
                  <a:txBody>
                    <a:bodyPr/>
                    <a:lstStyle/>
                    <a:p>
                      <a:pPr algn="ctr" fontAlgn="ctr"/>
                      <a:r>
                        <a:rPr lang="es-PE" sz="600" u="none" strike="noStrike" dirty="0">
                          <a:effectLst/>
                        </a:rPr>
                        <a:t>P</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D</a:t>
                      </a:r>
                      <a:endParaRPr lang="es-PE" sz="600" b="0" i="0" u="none" strike="noStrike" dirty="0">
                        <a:effectLst/>
                        <a:latin typeface="Calibri" panose="020F0502020204030204" pitchFamily="34" charset="0"/>
                      </a:endParaRPr>
                    </a:p>
                  </a:txBody>
                  <a:tcPr marL="0" marR="0" marT="0" marB="0" anchor="ctr"/>
                </a:tc>
                <a:tc>
                  <a:txBody>
                    <a:bodyPr/>
                    <a:lstStyle/>
                    <a:p>
                      <a:pPr algn="ctr" fontAlgn="ctr"/>
                      <a:r>
                        <a:rPr lang="es-PE" sz="600" u="none" strike="noStrike" dirty="0">
                          <a:effectLst/>
                        </a:rPr>
                        <a:t>R</a:t>
                      </a:r>
                      <a:endParaRPr lang="es-PE" sz="600" b="0" i="0" u="none" strike="noStrike" dirty="0">
                        <a:effectLst/>
                        <a:latin typeface="Calibri" panose="020F050202020403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376614204"/>
                  </a:ext>
                </a:extLst>
              </a:tr>
              <a:tr h="501578">
                <a:tc gridSpan="4">
                  <a:txBody>
                    <a:bodyPr/>
                    <a:lstStyle/>
                    <a:p>
                      <a:pPr algn="l" fontAlgn="ctr"/>
                      <a:r>
                        <a:rPr lang="es-PE" sz="700" u="none" strike="noStrike" dirty="0">
                          <a:effectLst/>
                        </a:rPr>
                        <a:t>NOMBRES Y APELLIDOS PACIENTE:                                                                                                                              (*)FECHA DE NACIMIENTO:_____/_____ /_____             FECHA ULTIMO RESULTADO DE Hb:_____/_____ /_____            FECHA DE ULTIMA REGLA:_____ /_____/_____ </a:t>
                      </a:r>
                      <a:endParaRPr lang="es-PE" sz="700" b="0" i="0" u="none" strike="noStrike" dirty="0">
                        <a:solidFill>
                          <a:srgbClr val="000000"/>
                        </a:solidFill>
                        <a:effectLst/>
                        <a:latin typeface="Franklin Gothic Medium Cond" panose="020B0606030402020204" pitchFamily="34" charset="0"/>
                      </a:endParaRPr>
                    </a:p>
                  </a:txBody>
                  <a:tcPr marL="0" marR="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l" fontAlgn="b"/>
                      <a:r>
                        <a:rPr lang="es-PE" sz="700" u="none" strike="noStrike" dirty="0">
                          <a:effectLst/>
                        </a:rPr>
                        <a:t> </a:t>
                      </a:r>
                      <a:endParaRPr lang="es-PE" sz="700" b="0" i="0" u="none" strike="noStrike" dirty="0">
                        <a:effectLst/>
                        <a:latin typeface="Arial" panose="020B06040202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1"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803672370"/>
                  </a:ext>
                </a:extLst>
              </a:tr>
              <a:tr h="130968">
                <a:tc rowSpan="4">
                  <a:txBody>
                    <a:bodyPr/>
                    <a:lstStyle/>
                    <a:p>
                      <a:pPr algn="ctr" fontAlgn="ctr"/>
                      <a:r>
                        <a:rPr lang="es-PE" sz="800" u="none" strike="noStrike" dirty="0">
                          <a:effectLst/>
                        </a:rPr>
                        <a:t>15</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gridSpan="2">
                  <a:txBody>
                    <a:bodyPr/>
                    <a:lstStyle/>
                    <a:p>
                      <a:pPr algn="ctr" fontAlgn="ctr"/>
                      <a:r>
                        <a:rPr lang="es-PE" sz="800" u="none" strike="noStrike" dirty="0">
                          <a:effectLst/>
                        </a:rPr>
                        <a:t>Rioja</a:t>
                      </a:r>
                      <a:endParaRPr lang="es-PE" sz="800" b="0" i="0" u="none" strike="noStrike" dirty="0">
                        <a:effectLst/>
                        <a:latin typeface="Franklin Gothic Medium Cond" panose="020B0606030402020204" pitchFamily="34" charset="0"/>
                      </a:endParaRPr>
                    </a:p>
                  </a:txBody>
                  <a:tcPr marL="0" marR="0" marT="0" marB="0" anchor="ctr"/>
                </a:tc>
                <a:tc rowSpan="2" hMerge="1">
                  <a:txBody>
                    <a:bodyPr/>
                    <a:lstStyle/>
                    <a:p>
                      <a:endParaRPr lang="es-PE"/>
                    </a:p>
                  </a:txBody>
                  <a:tcPr/>
                </a:tc>
                <a:tc rowSpan="4">
                  <a:txBody>
                    <a:bodyPr/>
                    <a:lstStyle/>
                    <a:p>
                      <a:pPr algn="ctr" fontAlgn="ctr"/>
                      <a:r>
                        <a:rPr lang="es-PE" sz="900" u="none" strike="noStrike" dirty="0">
                          <a:effectLst/>
                        </a:rPr>
                        <a:t> </a:t>
                      </a:r>
                      <a:endParaRPr lang="es-PE" sz="9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A</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PESO</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1.</a:t>
                      </a:r>
                      <a:endParaRPr lang="es-PE" sz="600" b="0" i="0" u="none" strike="noStrike" dirty="0">
                        <a:effectLst/>
                        <a:latin typeface="Franklin Gothic Medium Cond" panose="020B0606030402020204" pitchFamily="34" charset="0"/>
                      </a:endParaRPr>
                    </a:p>
                  </a:txBody>
                  <a:tcPr marL="0" marR="0" marT="0" marB="0" anchor="ctr"/>
                </a:tc>
                <a:tc gridSpan="3">
                  <a:txBody>
                    <a:bodyPr/>
                    <a:lstStyle/>
                    <a:p>
                      <a:pPr algn="l" fontAlgn="ctr"/>
                      <a:r>
                        <a:rPr lang="es-PE" sz="800" u="none" strike="noStrike" dirty="0">
                          <a:effectLst/>
                        </a:rPr>
                        <a:t>Reunión de Monitoreo</a:t>
                      </a:r>
                      <a:endParaRPr lang="es-PE" sz="800" b="0" i="0" u="none" strike="noStrike" dirty="0">
                        <a:effectLst/>
                        <a:latin typeface="Franklin Gothic Medium Cond" panose="020B0606030402020204" pitchFamily="34" charset="0"/>
                      </a:endParaRPr>
                    </a:p>
                  </a:txBody>
                  <a:tcPr marL="0" marR="0" marT="0" marB="0" anchor="ctr"/>
                </a:tc>
                <a:tc hMerge="1">
                  <a:txBody>
                    <a:bodyPr/>
                    <a:lstStyle/>
                    <a:p>
                      <a:endParaRPr lang="es-PE"/>
                    </a:p>
                  </a:txBody>
                  <a:tcPr/>
                </a:tc>
                <a:tc hMerge="1">
                  <a:txBody>
                    <a:bodyPr/>
                    <a:lstStyle/>
                    <a:p>
                      <a:endParaRPr lang="es-PE"/>
                    </a:p>
                  </a:txBody>
                  <a:tcP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1</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C0008</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3071338472"/>
                  </a:ext>
                </a:extLst>
              </a:tr>
              <a:tr h="111462">
                <a:tc vMerge="1">
                  <a:txBody>
                    <a:bodyPr/>
                    <a:lstStyle/>
                    <a:p>
                      <a:endParaRPr lang="es-PE"/>
                    </a:p>
                  </a:txBody>
                  <a:tcPr/>
                </a:tc>
                <a:tc rowSpan="2">
                  <a:txBody>
                    <a:bodyPr/>
                    <a:lstStyle/>
                    <a:p>
                      <a:pPr algn="ctr" fontAlgn="ctr"/>
                      <a:r>
                        <a:rPr lang="es-PE" sz="800" u="none" strike="noStrike" dirty="0">
                          <a:effectLst/>
                        </a:rPr>
                        <a:t>APP100</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600" u="none" strike="noStrike" dirty="0">
                          <a:effectLst/>
                        </a:rPr>
                        <a:t>TALLA</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l" fontAlgn="ctr"/>
                      <a:r>
                        <a:rPr lang="es-PE" sz="600" u="none" strike="noStrike" dirty="0">
                          <a:effectLst/>
                        </a:rPr>
                        <a:t>2.</a:t>
                      </a:r>
                      <a:endParaRPr lang="es-PE" sz="600" b="0" i="0" u="none" strike="noStrike" dirty="0">
                        <a:effectLst/>
                        <a:latin typeface="Franklin Gothic Medium Cond" panose="020B0606030402020204" pitchFamily="34" charset="0"/>
                      </a:endParaRPr>
                    </a:p>
                  </a:txBody>
                  <a:tcPr marL="0" marR="0" marT="0" marB="0" anchor="ctr"/>
                </a:tc>
                <a:tc rowSpan="2" gridSpan="3">
                  <a:txBody>
                    <a:bodyPr/>
                    <a:lstStyle/>
                    <a:p>
                      <a:pPr algn="l" fontAlgn="ctr"/>
                      <a:r>
                        <a:rPr lang="es-PE" sz="800" u="none" strike="noStrike" dirty="0">
                          <a:effectLst/>
                        </a:rPr>
                        <a:t>Actividades de Promoción de la Salud</a:t>
                      </a:r>
                      <a:endParaRPr lang="es-PE" sz="800" b="0" i="0" u="none" strike="noStrike" dirty="0">
                        <a:effectLst/>
                        <a:latin typeface="Franklin Gothic Medium Cond" panose="020B0606030402020204" pitchFamily="34" charset="0"/>
                      </a:endParaRPr>
                    </a:p>
                  </a:txBody>
                  <a:tcPr marL="0" marR="0" marT="0" marB="0" anchor="ctr"/>
                </a:tc>
                <a:tc rowSpan="2" hMerge="1">
                  <a:txBody>
                    <a:bodyPr/>
                    <a:lstStyle/>
                    <a:p>
                      <a:endParaRPr lang="es-PE"/>
                    </a:p>
                  </a:txBody>
                  <a:tcPr/>
                </a:tc>
                <a:tc rowSpan="2" hMerge="1">
                  <a:txBody>
                    <a:bodyPr/>
                    <a:lstStyle/>
                    <a:p>
                      <a:endParaRPr lang="es-PE"/>
                    </a:p>
                  </a:txBody>
                  <a:tcPr/>
                </a:tc>
                <a:tc rowSpan="2">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25</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AF</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U0101</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1631038732"/>
                  </a:ext>
                </a:extLst>
              </a:tr>
              <a:tr h="111462">
                <a:tc vMerge="1">
                  <a:txBody>
                    <a:bodyPr/>
                    <a:lstStyle/>
                    <a:p>
                      <a:endParaRPr lang="es-PE"/>
                    </a:p>
                  </a:txBody>
                  <a:tcPr/>
                </a:tc>
                <a:tc vMerge="1">
                  <a:txBody>
                    <a:bodyPr/>
                    <a:lstStyle/>
                    <a:p>
                      <a:endParaRPr lang="es-PE"/>
                    </a:p>
                  </a:txBody>
                  <a:tcP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gridSpan="2">
                  <a:txBody>
                    <a:bodyPr/>
                    <a:lstStyle/>
                    <a:p>
                      <a:pPr algn="ctr" fontAlgn="ctr"/>
                      <a:r>
                        <a:rPr lang="es-PE" sz="800" u="none" strike="noStrike" dirty="0">
                          <a:effectLst/>
                        </a:rPr>
                        <a:t>Rioja</a:t>
                      </a:r>
                      <a:endParaRPr lang="es-PE" sz="800" b="0" i="0" u="none" strike="noStrike" dirty="0">
                        <a:effectLst/>
                        <a:latin typeface="Franklin Gothic Medium Cond" panose="020B0606030402020204" pitchFamily="34" charset="0"/>
                      </a:endParaRPr>
                    </a:p>
                  </a:txBody>
                  <a:tcPr marL="0" marR="0" marT="0" marB="0" anchor="ctr"/>
                </a:tc>
                <a:tc rowSpan="2" h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F</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Pab</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gridSpan="3" vMerge="1">
                  <a:txBody>
                    <a:bodyPr/>
                    <a:lstStyle/>
                    <a:p>
                      <a:endParaRPr lang="es-PE"/>
                    </a:p>
                  </a:txBody>
                  <a:tcPr/>
                </a:tc>
                <a:tc hMerge="1" vMerge="1">
                  <a:txBody>
                    <a:bodyPr/>
                    <a:lstStyle/>
                    <a:p>
                      <a:endParaRPr lang="es-PE"/>
                    </a:p>
                  </a:txBody>
                  <a:tcPr/>
                </a:tc>
                <a:tc hMerge="1"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extLst>
                  <a:ext uri="{0D108BD9-81ED-4DB2-BD59-A6C34878D82A}">
                    <a16:rowId xmlns:a16="http://schemas.microsoft.com/office/drawing/2014/main" val="1184685001"/>
                  </a:ext>
                </a:extLst>
              </a:tr>
              <a:tr h="130968">
                <a:tc vMerge="1">
                  <a:txBody>
                    <a:bodyPr/>
                    <a:lstStyle/>
                    <a:p>
                      <a:endParaRPr lang="es-PE"/>
                    </a:p>
                  </a:txBody>
                  <a:tcP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gridSpan="2" vMerge="1">
                  <a:txBody>
                    <a:bodyPr/>
                    <a:lstStyle/>
                    <a:p>
                      <a:endParaRPr lang="es-PE"/>
                    </a:p>
                  </a:txBody>
                  <a:tcPr/>
                </a:tc>
                <a:tc hMerge="1"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600" u="none" strike="noStrike" dirty="0">
                          <a:effectLst/>
                        </a:rPr>
                        <a:t>Hb</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3.</a:t>
                      </a:r>
                      <a:endParaRPr lang="es-PE" sz="600" b="0" i="0" u="none" strike="noStrike" dirty="0">
                        <a:effectLst/>
                        <a:latin typeface="Franklin Gothic Medium Cond" panose="020B0606030402020204" pitchFamily="34" charset="0"/>
                      </a:endParaRPr>
                    </a:p>
                  </a:txBody>
                  <a:tcPr marL="0" marR="0" marT="0" marB="0" anchor="ctr"/>
                </a:tc>
                <a:tc gridSpan="3">
                  <a:txBody>
                    <a:bodyPr/>
                    <a:lstStyle/>
                    <a:p>
                      <a:pPr algn="l"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hMerge="1">
                  <a:txBody>
                    <a:bodyPr/>
                    <a:lstStyle/>
                    <a:p>
                      <a:endParaRPr lang="es-PE"/>
                    </a:p>
                  </a:txBody>
                  <a:tcPr/>
                </a:tc>
                <a:tc hMerge="1">
                  <a:txBody>
                    <a:bodyPr/>
                    <a:lstStyle/>
                    <a:p>
                      <a:endParaRPr lang="es-PE"/>
                    </a:p>
                  </a:txBody>
                  <a:tcP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761832001"/>
                  </a:ext>
                </a:extLst>
              </a:tr>
            </a:tbl>
          </a:graphicData>
        </a:graphic>
      </p:graphicFrame>
      <p:cxnSp>
        <p:nvCxnSpPr>
          <p:cNvPr id="5" name="Conector recto 4"/>
          <p:cNvCxnSpPr>
            <a:cxnSpLocks noChangeShapeType="1"/>
          </p:cNvCxnSpPr>
          <p:nvPr/>
        </p:nvCxnSpPr>
        <p:spPr bwMode="auto">
          <a:xfrm flipV="1">
            <a:off x="3629025" y="28322588"/>
            <a:ext cx="2809875" cy="4953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6" name="Imagen 5"/>
          <p:cNvPicPr>
            <a:picLocks noChangeAspect="1"/>
          </p:cNvPicPr>
          <p:nvPr/>
        </p:nvPicPr>
        <p:blipFill>
          <a:blip r:embed="rId2"/>
          <a:stretch>
            <a:fillRect/>
          </a:stretch>
        </p:blipFill>
        <p:spPr>
          <a:xfrm>
            <a:off x="457201" y="332202"/>
            <a:ext cx="8256494" cy="1073513"/>
          </a:xfrm>
          <a:prstGeom prst="rect">
            <a:avLst/>
          </a:prstGeom>
        </p:spPr>
      </p:pic>
    </p:spTree>
    <p:extLst>
      <p:ext uri="{BB962C8B-B14F-4D97-AF65-F5344CB8AC3E}">
        <p14:creationId xmlns:p14="http://schemas.microsoft.com/office/powerpoint/2010/main" val="14603854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E17A-0CD2-4107-864A-63C0E08DE88F}"/>
              </a:ext>
            </a:extLst>
          </p:cNvPr>
          <p:cNvSpPr txBox="1"/>
          <p:nvPr/>
        </p:nvSpPr>
        <p:spPr>
          <a:xfrm>
            <a:off x="370936" y="334454"/>
            <a:ext cx="8402128" cy="2292935"/>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SESIONES EDUCATIVA Y DEMOSTRATIVA SOBRE ESTILOS DE VIDA SALUDABLE Y AMBIENTES SALUDABLES EN EL CONTEXTO COVID-19. </a:t>
            </a:r>
          </a:p>
          <a:p>
            <a:pPr algn="just"/>
            <a:r>
              <a:rPr lang="es-ES" sz="1100" dirty="0">
                <a:latin typeface="Franklin Gothic Medium Cond" panose="020B0606030402020204" pitchFamily="34" charset="0"/>
              </a:rPr>
              <a:t>Definición: Esta actividad es realizada por el personal de salud, quien promueve en la comunidad la adopción de estilos de vida saludable y ambientes saludables</a:t>
            </a:r>
          </a:p>
          <a:p>
            <a:pPr algn="just"/>
            <a:r>
              <a:rPr lang="es-ES" sz="1100" dirty="0">
                <a:latin typeface="Franklin Gothic Medium Cond" panose="020B0606030402020204" pitchFamily="34" charset="0"/>
              </a:rPr>
              <a:t>que contribuyan a la prevención de la transmisión del COVID-19, con incidencia en temas como: lavado de manos social, higiene respiratoria, uso adecuado de la</a:t>
            </a:r>
          </a:p>
          <a:p>
            <a:pPr algn="just"/>
            <a:r>
              <a:rPr lang="es-ES" sz="1100" dirty="0">
                <a:latin typeface="Franklin Gothic Medium Cond" panose="020B0606030402020204" pitchFamily="34" charset="0"/>
              </a:rPr>
              <a:t>mascarilla, uso adecuado del protector facial y distanciamiento físico.</a:t>
            </a:r>
          </a:p>
          <a:p>
            <a:pPr algn="just"/>
            <a:r>
              <a:rPr lang="es-ES" sz="1100" dirty="0">
                <a:latin typeface="Franklin Gothic Medium Cond" panose="020B0606030402020204" pitchFamily="34" charset="0"/>
              </a:rPr>
              <a:t>La duración de cada sesión demostrativa y educativa es de aproximadamente 20 minutos, dicha actividad se realizará de manera presencial o virtual por medio del uso de las </a:t>
            </a:r>
            <a:r>
              <a:rPr lang="es-ES" sz="1100" dirty="0" err="1">
                <a:latin typeface="Franklin Gothic Medium Cond" panose="020B0606030402020204" pitchFamily="34" charset="0"/>
              </a:rPr>
              <a:t>TIC´s</a:t>
            </a:r>
            <a:r>
              <a:rPr lang="es-ES" sz="1100" dirty="0">
                <a:latin typeface="Franklin Gothic Medium Cond" panose="020B0606030402020204" pitchFamily="34" charset="0"/>
              </a:rPr>
              <a:t>, la frecuencia es definida de acuerdo a la necesidad.</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ítem: DNI / HC registre: APP 108 Actividades en la comunidad </a:t>
            </a:r>
          </a:p>
          <a:p>
            <a:pPr algn="just"/>
            <a:r>
              <a:rPr lang="es-ES" sz="1100" dirty="0">
                <a:latin typeface="Franklin Gothic Medium Cond" panose="020B0606030402020204" pitchFamily="34" charset="0"/>
              </a:rPr>
              <a:t>En el 1° casillero registrar: Sesiones demostrativas de estilo de vida saludable y ambientes saludables. </a:t>
            </a:r>
          </a:p>
          <a:p>
            <a:pPr algn="just"/>
            <a:r>
              <a:rPr lang="es-ES" sz="1100" dirty="0">
                <a:latin typeface="Franklin Gothic Medium Cond" panose="020B0606030402020204" pitchFamily="34" charset="0"/>
              </a:rPr>
              <a:t> En el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el número de personas participantes. </a:t>
            </a:r>
          </a:p>
          <a:p>
            <a:pPr algn="just"/>
            <a:r>
              <a:rPr lang="es-ES" sz="1100" dirty="0">
                <a:latin typeface="Franklin Gothic Medium Cond" panose="020B0606030402020204" pitchFamily="34" charset="0"/>
              </a:rPr>
              <a:t>En el 2° casillero registrar: Sesiones educativa de estilo de vida saludable y ambientes saludables.</a:t>
            </a:r>
          </a:p>
          <a:p>
            <a:pPr algn="just"/>
            <a:r>
              <a:rPr lang="es-ES" sz="1100" dirty="0">
                <a:latin typeface="Franklin Gothic Medium Cond" panose="020B0606030402020204" pitchFamily="34" charset="0"/>
              </a:rPr>
              <a:t>En el ítem: Tipo de Diagnóstico:</a:t>
            </a:r>
          </a:p>
          <a:p>
            <a:pPr algn="just"/>
            <a:r>
              <a:rPr lang="es-ES" sz="1100" dirty="0">
                <a:latin typeface="Franklin Gothic Medium Cond" panose="020B0606030402020204" pitchFamily="34" charset="0"/>
              </a:rPr>
              <a:t>Para todas las actividades marque siempre “D” </a:t>
            </a:r>
            <a:endParaRPr lang="es-PE" sz="1100" dirty="0">
              <a:latin typeface="Franklin Gothic Medium Cond" panose="020B0606030402020204" pitchFamily="34" charset="0"/>
            </a:endParaRPr>
          </a:p>
        </p:txBody>
      </p:sp>
      <p:pic>
        <p:nvPicPr>
          <p:cNvPr id="4" name="Imagen 3">
            <a:extLst>
              <a:ext uri="{FF2B5EF4-FFF2-40B4-BE49-F238E27FC236}">
                <a16:creationId xmlns:a16="http://schemas.microsoft.com/office/drawing/2014/main" id="{4E091781-3A28-4254-9031-5732C140E323}"/>
              </a:ext>
            </a:extLst>
          </p:cNvPr>
          <p:cNvPicPr>
            <a:picLocks noChangeAspect="1"/>
          </p:cNvPicPr>
          <p:nvPr/>
        </p:nvPicPr>
        <p:blipFill>
          <a:blip r:embed="rId2"/>
          <a:stretch>
            <a:fillRect/>
          </a:stretch>
        </p:blipFill>
        <p:spPr>
          <a:xfrm>
            <a:off x="370936" y="2610137"/>
            <a:ext cx="8402128" cy="958508"/>
          </a:xfrm>
          <a:prstGeom prst="rect">
            <a:avLst/>
          </a:prstGeom>
        </p:spPr>
      </p:pic>
      <p:sp>
        <p:nvSpPr>
          <p:cNvPr id="6" name="CuadroTexto 5">
            <a:extLst>
              <a:ext uri="{FF2B5EF4-FFF2-40B4-BE49-F238E27FC236}">
                <a16:creationId xmlns:a16="http://schemas.microsoft.com/office/drawing/2014/main" id="{4DA31B4E-9155-46DA-8787-B957180DCBDF}"/>
              </a:ext>
            </a:extLst>
          </p:cNvPr>
          <p:cNvSpPr txBox="1"/>
          <p:nvPr/>
        </p:nvSpPr>
        <p:spPr>
          <a:xfrm>
            <a:off x="362308" y="3622510"/>
            <a:ext cx="8410756" cy="2800767"/>
          </a:xfrm>
          <a:prstGeom prst="rect">
            <a:avLst/>
          </a:prstGeom>
          <a:noFill/>
        </p:spPr>
        <p:txBody>
          <a:bodyPr wrap="square">
            <a:spAutoFit/>
          </a:bodyPr>
          <a:lstStyle/>
          <a:p>
            <a:pPr algn="just"/>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TALLER DE CAPACITACIÓN DIRIGIDA A ACTORES SOCIALES DE LA COMUNIDAD SOBRE ESTILO DE VIDA SALUDABLE Y AMBIENTES SALUDABLES EN EL CONTEXTO COVID-19 </a:t>
            </a:r>
          </a:p>
          <a:p>
            <a:pPr algn="just"/>
            <a:r>
              <a:rPr lang="es-ES" sz="1100" dirty="0">
                <a:latin typeface="Franklin Gothic Medium Cond" panose="020B0606030402020204" pitchFamily="34" charset="0"/>
              </a:rPr>
              <a:t>Definición: Esta  actividad es realizada por el personal de salud capacitado, quien realiza talleres de capacitación dirigida a actores sociales de la comunidad como : Agentes Comunitarios de Salud (ACS) y/o autoridades y líderes comunales (madres líderes de comedores populares, miembros de los Comités Comunitarios de salud, miembros de juntas vecinales, entre otros), con el objetivo de transferir conocimientos principalmente en temas de lavado de manos social, higiene respiratoria, uso adecuado de la mascarilla, uso adecuado del protector facial y distanciamiento físico.</a:t>
            </a:r>
          </a:p>
          <a:p>
            <a:pPr algn="just"/>
            <a:r>
              <a:rPr lang="es-ES" sz="1100" dirty="0">
                <a:latin typeface="Franklin Gothic Medium Cond" panose="020B0606030402020204" pitchFamily="34" charset="0"/>
              </a:rPr>
              <a:t>La duración de cada taller es de aproximadamente 20 minutos, la frecuencia es definida de acuerdo a la necesidad identificada. Dicha actividad se realiza de manera presencial o virtual por medio del uso de las </a:t>
            </a:r>
            <a:r>
              <a:rPr lang="es-ES" sz="1100" dirty="0" err="1">
                <a:latin typeface="Franklin Gothic Medium Cond" panose="020B0606030402020204" pitchFamily="34" charset="0"/>
              </a:rPr>
              <a:t>TIC´s</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ítem: DNI / HC registre: SIEMPRE APP 150 Actividades con Autoridades y Líderes Comunales </a:t>
            </a:r>
          </a:p>
          <a:p>
            <a:pPr algn="just"/>
            <a:r>
              <a:rPr lang="es-ES" sz="1100" dirty="0">
                <a:latin typeface="Franklin Gothic Medium Cond" panose="020B0606030402020204" pitchFamily="34" charset="0"/>
              </a:rPr>
              <a:t>En el 1° casillero registrar: Taller de participación comunitaria y empoderamiento social </a:t>
            </a:r>
          </a:p>
          <a:p>
            <a:pPr algn="just"/>
            <a:r>
              <a:rPr lang="es-ES" sz="1100" dirty="0">
                <a:latin typeface="Franklin Gothic Medium Cond" panose="020B0606030402020204" pitchFamily="34" charset="0"/>
              </a:rPr>
              <a:t> En el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el número de participantes.</a:t>
            </a:r>
          </a:p>
          <a:p>
            <a:pPr algn="just"/>
            <a:r>
              <a:rPr lang="es-ES" sz="1100" dirty="0">
                <a:latin typeface="Franklin Gothic Medium Cond" panose="020B0606030402020204" pitchFamily="34" charset="0"/>
              </a:rPr>
              <a:t>  En el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2: registrar la sigla “VCO” si la capacitación se está realizando a miembros de los Comités Comunitarios de salud, para el caso de otros actores sociales se dejará en blanco. </a:t>
            </a:r>
          </a:p>
          <a:p>
            <a:pPr algn="just"/>
            <a:r>
              <a:rPr lang="es-ES" sz="1100" dirty="0">
                <a:latin typeface="Franklin Gothic Medium Cond" panose="020B0606030402020204" pitchFamily="34" charset="0"/>
              </a:rPr>
              <a:t>En el ítem: Tipo de Diagnóstico: </a:t>
            </a:r>
          </a:p>
          <a:p>
            <a:pPr algn="just"/>
            <a:r>
              <a:rPr lang="es-ES" sz="1100" dirty="0">
                <a:latin typeface="Franklin Gothic Medium Cond" panose="020B0606030402020204" pitchFamily="34" charset="0"/>
              </a:rPr>
              <a:t>Para todas las actividades marque siempre “D”</a:t>
            </a:r>
          </a:p>
        </p:txBody>
      </p:sp>
    </p:spTree>
    <p:extLst>
      <p:ext uri="{BB962C8B-B14F-4D97-AF65-F5344CB8AC3E}">
        <p14:creationId xmlns:p14="http://schemas.microsoft.com/office/powerpoint/2010/main" val="29797836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1F0404-31CB-4F4B-AC81-155BEE567A75}"/>
              </a:ext>
            </a:extLst>
          </p:cNvPr>
          <p:cNvSpPr txBox="1"/>
          <p:nvPr/>
        </p:nvSpPr>
        <p:spPr>
          <a:xfrm>
            <a:off x="379559" y="250492"/>
            <a:ext cx="8557404"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Cuando el taller de capacitación es con miembros del comité comunitario de salud </a:t>
            </a:r>
            <a:endParaRPr lang="es-PE" sz="1100" dirty="0">
              <a:solidFill>
                <a:srgbClr val="C00000"/>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D3BC7CFF-3C9E-4EBE-A148-A54BDB6CBAFE}"/>
              </a:ext>
            </a:extLst>
          </p:cNvPr>
          <p:cNvPicPr>
            <a:picLocks noChangeAspect="1"/>
          </p:cNvPicPr>
          <p:nvPr/>
        </p:nvPicPr>
        <p:blipFill>
          <a:blip r:embed="rId2"/>
          <a:stretch>
            <a:fillRect/>
          </a:stretch>
        </p:blipFill>
        <p:spPr>
          <a:xfrm>
            <a:off x="370936" y="512102"/>
            <a:ext cx="8488392" cy="958508"/>
          </a:xfrm>
          <a:prstGeom prst="rect">
            <a:avLst/>
          </a:prstGeom>
        </p:spPr>
      </p:pic>
      <p:sp>
        <p:nvSpPr>
          <p:cNvPr id="6" name="CuadroTexto 5">
            <a:extLst>
              <a:ext uri="{FF2B5EF4-FFF2-40B4-BE49-F238E27FC236}">
                <a16:creationId xmlns:a16="http://schemas.microsoft.com/office/drawing/2014/main" id="{271ADBE6-C9CF-442B-AE51-BBCBAE4CD4A4}"/>
              </a:ext>
            </a:extLst>
          </p:cNvPr>
          <p:cNvSpPr txBox="1"/>
          <p:nvPr/>
        </p:nvSpPr>
        <p:spPr>
          <a:xfrm>
            <a:off x="379559" y="1329314"/>
            <a:ext cx="8479769" cy="1446550"/>
          </a:xfrm>
          <a:prstGeom prst="rect">
            <a:avLst/>
          </a:prstGeom>
          <a:noFill/>
        </p:spPr>
        <p:txBody>
          <a:bodyPr wrap="square">
            <a:spAutoFit/>
          </a:bodyPr>
          <a:lstStyle/>
          <a:p>
            <a:endParaRPr lang="es-ES" sz="1100" dirty="0">
              <a:latin typeface="Franklin Gothic Medium Cond" panose="020B0606030402020204" pitchFamily="34" charset="0"/>
            </a:endParaRPr>
          </a:p>
          <a:p>
            <a:r>
              <a:rPr lang="es-ES" sz="1100" dirty="0">
                <a:latin typeface="Franklin Gothic Medium Cond" panose="020B0606030402020204" pitchFamily="34" charset="0"/>
              </a:rPr>
              <a:t>Para el registro:</a:t>
            </a:r>
          </a:p>
          <a:p>
            <a:r>
              <a:rPr lang="es-ES" sz="1100" dirty="0">
                <a:latin typeface="Franklin Gothic Medium Cond" panose="020B0606030402020204" pitchFamily="34" charset="0"/>
              </a:rPr>
              <a:t>En el ítem: DNI / HC registre: SIEMPRE APP 138 Actividad con Agentes Comunitarios de Salud (ACS)</a:t>
            </a:r>
          </a:p>
          <a:p>
            <a:r>
              <a:rPr lang="es-ES" sz="1100" dirty="0">
                <a:latin typeface="Franklin Gothic Medium Cond" panose="020B0606030402020204" pitchFamily="34" charset="0"/>
              </a:rPr>
              <a:t>En el 1° casillero registrar: Taller de participación comunitaria y empoderamiento social </a:t>
            </a:r>
          </a:p>
          <a:p>
            <a:r>
              <a:rPr lang="es-ES" sz="1100" dirty="0">
                <a:latin typeface="Franklin Gothic Medium Cond" panose="020B0606030402020204" pitchFamily="34" charset="0"/>
              </a:rPr>
              <a:t> En el casillero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el número de ACS participantes </a:t>
            </a:r>
          </a:p>
          <a:p>
            <a:r>
              <a:rPr lang="es-ES" sz="1100" dirty="0">
                <a:latin typeface="Franklin Gothic Medium Cond" panose="020B0606030402020204" pitchFamily="34" charset="0"/>
              </a:rPr>
              <a:t>En el ítem: Tipo de Diagnóstico: </a:t>
            </a:r>
          </a:p>
          <a:p>
            <a:r>
              <a:rPr lang="es-ES" sz="1100" dirty="0">
                <a:latin typeface="Franklin Gothic Medium Cond" panose="020B0606030402020204" pitchFamily="34" charset="0"/>
              </a:rPr>
              <a:t>Para todas las actividades marque siempre “D”</a:t>
            </a:r>
          </a:p>
          <a:p>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Cuando el taller de capacitación es con agentes comunitarios de salud (ACS</a:t>
            </a:r>
            <a:r>
              <a:rPr lang="es-ES" sz="1100" dirty="0">
                <a:latin typeface="Franklin Gothic Medium Cond" panose="020B0606030402020204" pitchFamily="34" charset="0"/>
              </a:rPr>
              <a:t>) </a:t>
            </a:r>
            <a:endParaRPr lang="es-PE" sz="1100" dirty="0">
              <a:latin typeface="Franklin Gothic Medium Cond" panose="020B0606030402020204" pitchFamily="34" charset="0"/>
            </a:endParaRPr>
          </a:p>
        </p:txBody>
      </p:sp>
      <p:pic>
        <p:nvPicPr>
          <p:cNvPr id="7" name="Imagen 6">
            <a:extLst>
              <a:ext uri="{FF2B5EF4-FFF2-40B4-BE49-F238E27FC236}">
                <a16:creationId xmlns:a16="http://schemas.microsoft.com/office/drawing/2014/main" id="{5560C73E-CEFA-4DD8-9A36-AD202DC53C43}"/>
              </a:ext>
            </a:extLst>
          </p:cNvPr>
          <p:cNvPicPr>
            <a:picLocks noChangeAspect="1"/>
          </p:cNvPicPr>
          <p:nvPr/>
        </p:nvPicPr>
        <p:blipFill>
          <a:blip r:embed="rId3"/>
          <a:stretch>
            <a:fillRect/>
          </a:stretch>
        </p:blipFill>
        <p:spPr>
          <a:xfrm>
            <a:off x="379558" y="2724108"/>
            <a:ext cx="8479769" cy="958508"/>
          </a:xfrm>
          <a:prstGeom prst="rect">
            <a:avLst/>
          </a:prstGeom>
        </p:spPr>
      </p:pic>
      <p:sp>
        <p:nvSpPr>
          <p:cNvPr id="9" name="CuadroTexto 8">
            <a:extLst>
              <a:ext uri="{FF2B5EF4-FFF2-40B4-BE49-F238E27FC236}">
                <a16:creationId xmlns:a16="http://schemas.microsoft.com/office/drawing/2014/main" id="{55B36536-15B7-4E27-ADDA-0BEB96075D61}"/>
              </a:ext>
            </a:extLst>
          </p:cNvPr>
          <p:cNvSpPr txBox="1"/>
          <p:nvPr/>
        </p:nvSpPr>
        <p:spPr>
          <a:xfrm>
            <a:off x="241544" y="3682616"/>
            <a:ext cx="8488392" cy="2800767"/>
          </a:xfrm>
          <a:prstGeom prst="rect">
            <a:avLst/>
          </a:prstGeom>
          <a:noFill/>
        </p:spPr>
        <p:txBody>
          <a:bodyPr wrap="square">
            <a:spAutoFit/>
          </a:bodyPr>
          <a:lstStyle/>
          <a:p>
            <a:pPr algn="just"/>
            <a:r>
              <a:rPr lang="es-ES" sz="1100" dirty="0">
                <a:latin typeface="Franklin Gothic Medium Cond" panose="020B0606030402020204" pitchFamily="34" charset="0"/>
              </a:rPr>
              <a:t> </a:t>
            </a:r>
            <a:r>
              <a:rPr lang="es-ES" sz="1100" dirty="0">
                <a:solidFill>
                  <a:srgbClr val="C00000"/>
                </a:solidFill>
                <a:latin typeface="Franklin Gothic Medium Cond" panose="020B0606030402020204" pitchFamily="34" charset="0"/>
              </a:rPr>
              <a:t>SESIONES EDUCATIVAS Y DEMOSTRATIVAS SOBRE MEDIDAS DE PREVENCIÓN PARA PREVENIR LA TRANSMISIÓN DEL COVID-19 EN MERCADOS DE ABASTO Y ESPACIOS TEMPORALES HABILITADOS</a:t>
            </a:r>
            <a:r>
              <a:rPr lang="es-ES" sz="1100" dirty="0">
                <a:latin typeface="Franklin Gothic Medium Cond" panose="020B0606030402020204" pitchFamily="34" charset="0"/>
              </a:rPr>
              <a:t>. </a:t>
            </a:r>
          </a:p>
          <a:p>
            <a:pPr algn="just"/>
            <a:r>
              <a:rPr lang="es-ES" sz="1100" dirty="0">
                <a:latin typeface="Franklin Gothic Medium Cond" panose="020B0606030402020204" pitchFamily="34" charset="0"/>
              </a:rPr>
              <a:t>Definición: Esta actividad es realizada por el personal de salud capacitado, quien desarrolla sesiones educativas y demostrativas sobre estilo de vida saludable y ambientes saludables, con énfasis en temas como: lavado de manos, uso de mascarillas, uso de protectores faciales y distanciamiento físico, con el objetivo de sensibilizar a la población que trabaja y/o acude (usuarios) a los mercados y/o espacios temporales habilitados.</a:t>
            </a:r>
          </a:p>
          <a:p>
            <a:pPr algn="just"/>
            <a:r>
              <a:rPr lang="es-ES" sz="1100" dirty="0">
                <a:latin typeface="Franklin Gothic Medium Cond" panose="020B0606030402020204" pitchFamily="34" charset="0"/>
              </a:rPr>
              <a:t> Para el registro:</a:t>
            </a:r>
          </a:p>
          <a:p>
            <a:pPr algn="just"/>
            <a:r>
              <a:rPr lang="es-ES" sz="1100" dirty="0">
                <a:latin typeface="Franklin Gothic Medium Cond" panose="020B0606030402020204" pitchFamily="34" charset="0"/>
              </a:rPr>
              <a:t>   En el ítem: DNI / HC registre: SIEMPRE APP 121 Actividades en mercados. </a:t>
            </a:r>
          </a:p>
          <a:p>
            <a:pPr algn="just"/>
            <a:r>
              <a:rPr lang="es-ES" sz="1100" dirty="0">
                <a:latin typeface="Franklin Gothic Medium Cond" panose="020B0606030402020204" pitchFamily="34" charset="0"/>
              </a:rPr>
              <a:t>o En el 1° casillero registrar sesiones demostrativas de estilo de vida saludable  y ambientes saludables. </a:t>
            </a:r>
          </a:p>
          <a:p>
            <a:pPr algn="just"/>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según corresponda:</a:t>
            </a:r>
          </a:p>
          <a:p>
            <a:pPr algn="just"/>
            <a:r>
              <a:rPr lang="es-ES" sz="1100" dirty="0">
                <a:latin typeface="Franklin Gothic Medium Cond" panose="020B0606030402020204" pitchFamily="34" charset="0"/>
              </a:rPr>
              <a:t> 1= Dirigido al público que asiste al mercado </a:t>
            </a:r>
          </a:p>
          <a:p>
            <a:pPr algn="just"/>
            <a:r>
              <a:rPr lang="es-ES" sz="1100" dirty="0">
                <a:latin typeface="Franklin Gothic Medium Cond" panose="020B0606030402020204" pitchFamily="34" charset="0"/>
              </a:rPr>
              <a:t> 2= Dirigido a los trabajadores del mercado</a:t>
            </a:r>
          </a:p>
          <a:p>
            <a:pPr algn="just"/>
            <a:r>
              <a:rPr lang="es-ES" sz="1100" dirty="0">
                <a:latin typeface="Franklin Gothic Medium Cond" panose="020B0606030402020204" pitchFamily="34" charset="0"/>
              </a:rPr>
              <a:t> 3= Ambos (público asistente y trabajadores) </a:t>
            </a:r>
          </a:p>
          <a:p>
            <a:pPr algn="just"/>
            <a:r>
              <a:rPr lang="es-ES" sz="1100" dirty="0">
                <a:latin typeface="Franklin Gothic Medium Cond" panose="020B0606030402020204" pitchFamily="34" charset="0"/>
              </a:rPr>
              <a:t>o En el 2 º casillero registrar sesiones educativas de estilo de vida saludable y ambientes saludables.</a:t>
            </a:r>
          </a:p>
          <a:p>
            <a:pPr algn="just"/>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el número de participantes </a:t>
            </a:r>
          </a:p>
          <a:p>
            <a:pPr algn="just"/>
            <a:r>
              <a:rPr lang="es-ES" sz="1100" dirty="0">
                <a:latin typeface="Franklin Gothic Medium Cond" panose="020B0606030402020204" pitchFamily="34" charset="0"/>
              </a:rPr>
              <a:t>En el ítem: Tipo de Diagnóstico:</a:t>
            </a:r>
          </a:p>
          <a:p>
            <a:pPr algn="just"/>
            <a:r>
              <a:rPr lang="es-ES" sz="1100" dirty="0">
                <a:latin typeface="Franklin Gothic Medium Cond" panose="020B0606030402020204" pitchFamily="34" charset="0"/>
              </a:rPr>
              <a:t>Para todas las actividades marque siempre “D”</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5428025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4AA86FC-FC1B-484D-B518-AF7AD59C8622}"/>
              </a:ext>
            </a:extLst>
          </p:cNvPr>
          <p:cNvPicPr>
            <a:picLocks noChangeAspect="1"/>
          </p:cNvPicPr>
          <p:nvPr/>
        </p:nvPicPr>
        <p:blipFill>
          <a:blip r:embed="rId2"/>
          <a:stretch>
            <a:fillRect/>
          </a:stretch>
        </p:blipFill>
        <p:spPr>
          <a:xfrm>
            <a:off x="319177" y="387701"/>
            <a:ext cx="8445262" cy="958508"/>
          </a:xfrm>
          <a:prstGeom prst="rect">
            <a:avLst/>
          </a:prstGeom>
        </p:spPr>
      </p:pic>
      <p:sp>
        <p:nvSpPr>
          <p:cNvPr id="4" name="CuadroTexto 3">
            <a:extLst>
              <a:ext uri="{FF2B5EF4-FFF2-40B4-BE49-F238E27FC236}">
                <a16:creationId xmlns:a16="http://schemas.microsoft.com/office/drawing/2014/main" id="{016D44A0-FBD4-403C-971B-CAE542825487}"/>
              </a:ext>
            </a:extLst>
          </p:cNvPr>
          <p:cNvSpPr txBox="1"/>
          <p:nvPr/>
        </p:nvSpPr>
        <p:spPr>
          <a:xfrm>
            <a:off x="319177" y="1336595"/>
            <a:ext cx="8445262" cy="2970044"/>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REUNIÓN DE COORDINACIÓN CON MIEMBROS DEL COMITÉ DE AUTOCONTROL SANITARIO (CAS) Y/O DIRIGENTES DE LOS MERCADOS PARA LA IMPLEMENTACIÓN DE MEDIDAS DE PREVENCIÓN Y DE CONTROL DE LA INFECCIÓN POR COVID-19. </a:t>
            </a:r>
          </a:p>
          <a:p>
            <a:pPr algn="just"/>
            <a:r>
              <a:rPr lang="es-ES" sz="1100" dirty="0">
                <a:latin typeface="Franklin Gothic Medium Cond" panose="020B0606030402020204" pitchFamily="34" charset="0"/>
              </a:rPr>
              <a:t>Definición: Esta actividad es desarrollada por el personal de salud capacitado, quien a través de reuniones de coordinación con miembros del comité de autocontrol sanitario (CAS) y/o dirigentes de los mercados de abasto brinda el acompañamiento sobre acciones que favorezcan la adecuación y/o implementación de medidas sanitarias que eviten la trasmisión por COVID-19 entre los comerciantes y usuarios que acuden a los mercados. </a:t>
            </a:r>
          </a:p>
          <a:p>
            <a:pPr algn="just"/>
            <a:r>
              <a:rPr lang="es-ES" sz="1100" dirty="0">
                <a:latin typeface="Franklin Gothic Medium Cond" panose="020B0606030402020204" pitchFamily="34" charset="0"/>
              </a:rPr>
              <a:t>La duración de cada reunión de coordinación es de aproximadamente 45 minutos, la frecuencia es definida de acuerdo a la necesidad identificada. Dicha actividad se realiza de manera presencial o virtual por medio del uso de las </a:t>
            </a:r>
            <a:r>
              <a:rPr lang="es-ES" sz="1100" dirty="0" err="1">
                <a:latin typeface="Franklin Gothic Medium Cond" panose="020B0606030402020204" pitchFamily="34" charset="0"/>
              </a:rPr>
              <a:t>TIC´s</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ítem: DNI / HC registre: SIEMPRE APP 121 Actividades en mercados. </a:t>
            </a:r>
          </a:p>
          <a:p>
            <a:pPr algn="just"/>
            <a:r>
              <a:rPr lang="es-ES" sz="1100" dirty="0">
                <a:latin typeface="Franklin Gothic Medium Cond" panose="020B0606030402020204" pitchFamily="34" charset="0"/>
              </a:rPr>
              <a:t>o En el 1° casillero registrar: Coordinaciones con actores de sectores e instituciones en la comunidad.</a:t>
            </a:r>
          </a:p>
          <a:p>
            <a:pPr algn="just"/>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el número de participantes</a:t>
            </a:r>
          </a:p>
          <a:p>
            <a:pPr algn="just"/>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2: registrar según corresponda:</a:t>
            </a:r>
          </a:p>
          <a:p>
            <a:pPr algn="just"/>
            <a:r>
              <a:rPr lang="es-ES" sz="1100" dirty="0">
                <a:latin typeface="Franklin Gothic Medium Cond" panose="020B0606030402020204" pitchFamily="34" charset="0"/>
              </a:rPr>
              <a:t>- 1= Si la reunión de coordinación se realiza con mercados incluidos en la Meta 6: regulación del funcionamiento de los mercados de abastos para la prevención y contención del COVID-19.</a:t>
            </a:r>
          </a:p>
          <a:p>
            <a:pPr algn="just"/>
            <a:r>
              <a:rPr lang="es-ES" sz="1100" dirty="0">
                <a:latin typeface="Franklin Gothic Medium Cond" panose="020B0606030402020204" pitchFamily="34" charset="0"/>
              </a:rPr>
              <a:t>- 2= Si la reunión de coordinación se realiza con mercados que no se encuentran dentro de la Meta 6. </a:t>
            </a:r>
          </a:p>
          <a:p>
            <a:pPr algn="just"/>
            <a:r>
              <a:rPr lang="es-ES" sz="1100" dirty="0">
                <a:latin typeface="Franklin Gothic Medium Cond" panose="020B0606030402020204" pitchFamily="34" charset="0"/>
              </a:rPr>
              <a:t>En el ítem: Tipo de Diagnóstico:</a:t>
            </a:r>
          </a:p>
          <a:p>
            <a:pPr algn="just"/>
            <a:r>
              <a:rPr lang="es-ES" sz="1100" dirty="0">
                <a:latin typeface="Franklin Gothic Medium Cond" panose="020B0606030402020204" pitchFamily="34" charset="0"/>
              </a:rPr>
              <a:t>Para todas las actividades marque siempre “D” </a:t>
            </a:r>
            <a:endParaRPr lang="es-PE" sz="1100" dirty="0">
              <a:latin typeface="Franklin Gothic Medium Cond" panose="020B0606030402020204" pitchFamily="34" charset="0"/>
            </a:endParaRPr>
          </a:p>
        </p:txBody>
      </p:sp>
      <p:pic>
        <p:nvPicPr>
          <p:cNvPr id="5" name="Imagen 4">
            <a:extLst>
              <a:ext uri="{FF2B5EF4-FFF2-40B4-BE49-F238E27FC236}">
                <a16:creationId xmlns:a16="http://schemas.microsoft.com/office/drawing/2014/main" id="{3122146F-2BC8-4FCE-8F1B-E5BF4E85F9EC}"/>
              </a:ext>
            </a:extLst>
          </p:cNvPr>
          <p:cNvPicPr>
            <a:picLocks noChangeAspect="1"/>
          </p:cNvPicPr>
          <p:nvPr/>
        </p:nvPicPr>
        <p:blipFill>
          <a:blip r:embed="rId3"/>
          <a:stretch>
            <a:fillRect/>
          </a:stretch>
        </p:blipFill>
        <p:spPr>
          <a:xfrm>
            <a:off x="319176" y="4262521"/>
            <a:ext cx="8445263" cy="958508"/>
          </a:xfrm>
          <a:prstGeom prst="rect">
            <a:avLst/>
          </a:prstGeom>
        </p:spPr>
      </p:pic>
      <p:sp>
        <p:nvSpPr>
          <p:cNvPr id="7" name="CuadroTexto 6">
            <a:extLst>
              <a:ext uri="{FF2B5EF4-FFF2-40B4-BE49-F238E27FC236}">
                <a16:creationId xmlns:a16="http://schemas.microsoft.com/office/drawing/2014/main" id="{69938CD8-0CC4-43FA-BE69-CCD02DF02F9C}"/>
              </a:ext>
            </a:extLst>
          </p:cNvPr>
          <p:cNvSpPr txBox="1"/>
          <p:nvPr/>
        </p:nvSpPr>
        <p:spPr>
          <a:xfrm>
            <a:off x="319175" y="5204264"/>
            <a:ext cx="8445262" cy="1277273"/>
          </a:xfrm>
          <a:prstGeom prst="rect">
            <a:avLst/>
          </a:prstGeom>
          <a:noFill/>
        </p:spPr>
        <p:txBody>
          <a:bodyPr wrap="square">
            <a:spAutoFit/>
          </a:bodyPr>
          <a:lstStyle/>
          <a:p>
            <a:pPr algn="just"/>
            <a:r>
              <a:rPr lang="es-ES" sz="1100" dirty="0">
                <a:latin typeface="Franklin Gothic Medium Cond" panose="020B0606030402020204" pitchFamily="34" charset="0"/>
              </a:rPr>
              <a:t>REUNIÓN CON COMITES COMUNITARIOS DE SALUD PARA EL FORTALECIMIENTO DE ACCIONES FRENTE A PROBLEMAS DE SALUD PÚBLICA</a:t>
            </a:r>
          </a:p>
          <a:p>
            <a:pPr algn="just"/>
            <a:r>
              <a:rPr lang="es-ES" sz="1100" dirty="0">
                <a:latin typeface="Franklin Gothic Medium Cond" panose="020B0606030402020204" pitchFamily="34" charset="0"/>
              </a:rPr>
              <a:t>Definición: Esta actividad es desarrollada por el personal de salud responsable de promoción de la salud, quien a iniciativa voluntaria de la propia comunidad de su jurisdicción, acompaña a la comunidad en la conformación o reactivación  de los Comités Comunitarios de salud en coordinación con los Gobiernos Locales, Direcciones Regionales de Salud/ Gerencias Regionales de Salud /Direcciones de Redes Integradas de Salud/ Redes de Salud o las que hagan sus veces y otros actores locales dispuestos a contribuir al fortalecimiento de las estrategias comunitarias frente al COVID-19. </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ítem: DNI / HC registre: SIEMPRE APP 108 Actividades en Comunidad </a:t>
            </a:r>
          </a:p>
        </p:txBody>
      </p:sp>
    </p:spTree>
    <p:extLst>
      <p:ext uri="{BB962C8B-B14F-4D97-AF65-F5344CB8AC3E}">
        <p14:creationId xmlns:p14="http://schemas.microsoft.com/office/powerpoint/2010/main" val="42250486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C8B384-BCD1-4605-B894-DCC2AD91B625}"/>
              </a:ext>
            </a:extLst>
          </p:cNvPr>
          <p:cNvSpPr txBox="1"/>
          <p:nvPr/>
        </p:nvSpPr>
        <p:spPr>
          <a:xfrm>
            <a:off x="362309" y="298458"/>
            <a:ext cx="8428008" cy="19543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o En el 1° casillero registrar: Reunión en Comunidad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el Ítem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1: registrar el número de miembros del Comité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el ítem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2: registrar el número asignado al Comité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o En el 2° casillero registrar: Constitución de Comités de Salud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 En el Ítem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1: registrar según corresponda: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- 1= Si la conformación del comité es únicamente a través del acta de constitución.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- 2= Si la conformación del comité es a través de una resolución de alcaldía.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- 3= Si la conformación del comité además del acta de la constitución es acompañada por una resolución de alcaldía.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 En el Ítem </a:t>
            </a:r>
            <a:r>
              <a:rPr kumimoji="0" lang="es-ES" sz="1100" b="0" i="0" u="none" strike="noStrike" kern="1200" cap="none" spc="0" normalizeH="0" baseline="0" noProof="0" dirty="0" err="1">
                <a:ln>
                  <a:noFill/>
                </a:ln>
                <a:solidFill>
                  <a:srgbClr val="000000"/>
                </a:solidFill>
                <a:effectLst/>
                <a:uLnTx/>
                <a:uFillTx/>
                <a:latin typeface="Franklin Gothic Medium Cond" panose="020B0606030402020204" pitchFamily="34" charset="0"/>
                <a:ea typeface="+mn-ea"/>
                <a:cs typeface="Arial"/>
              </a:rPr>
              <a:t>Lab</a:t>
            </a: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2: registrar el número estimado de familias beneficiarias, según corresponda: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Tipo de Diagnóstico: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Para todas las actividades marque siempre “D” </a:t>
            </a:r>
            <a:endPar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endParaRPr>
          </a:p>
        </p:txBody>
      </p:sp>
      <p:pic>
        <p:nvPicPr>
          <p:cNvPr id="4" name="Imagen 3">
            <a:extLst>
              <a:ext uri="{FF2B5EF4-FFF2-40B4-BE49-F238E27FC236}">
                <a16:creationId xmlns:a16="http://schemas.microsoft.com/office/drawing/2014/main" id="{57F03AAD-A462-41FE-88F4-55CBF6E3A5B1}"/>
              </a:ext>
            </a:extLst>
          </p:cNvPr>
          <p:cNvPicPr>
            <a:picLocks noChangeAspect="1"/>
          </p:cNvPicPr>
          <p:nvPr/>
        </p:nvPicPr>
        <p:blipFill>
          <a:blip r:embed="rId2"/>
          <a:stretch>
            <a:fillRect/>
          </a:stretch>
        </p:blipFill>
        <p:spPr>
          <a:xfrm>
            <a:off x="362309" y="2226961"/>
            <a:ext cx="8428008" cy="958508"/>
          </a:xfrm>
          <a:prstGeom prst="rect">
            <a:avLst/>
          </a:prstGeom>
        </p:spPr>
      </p:pic>
      <p:sp>
        <p:nvSpPr>
          <p:cNvPr id="6" name="CuadroTexto 5">
            <a:extLst>
              <a:ext uri="{FF2B5EF4-FFF2-40B4-BE49-F238E27FC236}">
                <a16:creationId xmlns:a16="http://schemas.microsoft.com/office/drawing/2014/main" id="{27DEE49B-A277-4A9B-9416-B2688137A9FC}"/>
              </a:ext>
            </a:extLst>
          </p:cNvPr>
          <p:cNvSpPr txBox="1"/>
          <p:nvPr/>
        </p:nvSpPr>
        <p:spPr>
          <a:xfrm>
            <a:off x="353683" y="3185469"/>
            <a:ext cx="8428008" cy="3308598"/>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 REUNIÓN DE COORDINACIÓN CON EL GOBIERNO LOCAL PARA LA IMPLEMENTACIÓN DE MEDIDAS DE PREVENCIÓN Y DE CONTROL DE LA INFECCIÓN POR COVID-19.</a:t>
            </a:r>
          </a:p>
          <a:p>
            <a:pPr algn="just"/>
            <a:r>
              <a:rPr lang="es-ES" sz="1100" dirty="0">
                <a:latin typeface="Franklin Gothic Medium Cond" panose="020B0606030402020204" pitchFamily="34" charset="0"/>
              </a:rPr>
              <a:t>Definición: Esta actividad consiste en la participación activa del personal de salud en las reuniones de trabajo de forma presencial o virtual (uso de las </a:t>
            </a:r>
            <a:r>
              <a:rPr lang="es-ES" sz="1100" dirty="0" err="1">
                <a:latin typeface="Franklin Gothic Medium Cond" panose="020B0606030402020204" pitchFamily="34" charset="0"/>
              </a:rPr>
              <a:t>TIC´s</a:t>
            </a:r>
            <a:r>
              <a:rPr lang="es-ES" sz="1100" dirty="0">
                <a:latin typeface="Franklin Gothic Medium Cond" panose="020B0606030402020204" pitchFamily="34" charset="0"/>
              </a:rPr>
              <a:t>) con funcionarios municipales e integrantes del comité multisectorial, con el objetivo de coordinar acciones para la orientación de sus recursos en acciones que favorezcan a la implementación de medidas sanitarias que eviten la trasmisión por COVID-19. </a:t>
            </a:r>
          </a:p>
          <a:p>
            <a:pPr algn="just"/>
            <a:r>
              <a:rPr lang="es-ES" sz="1100" dirty="0">
                <a:latin typeface="Franklin Gothic Medium Cond" panose="020B0606030402020204" pitchFamily="34" charset="0"/>
              </a:rPr>
              <a:t>Dichas actividades se realizan de manera presencial o virtual (no presencial), por medio del uso de las </a:t>
            </a:r>
            <a:r>
              <a:rPr lang="es-ES" sz="1100" dirty="0" err="1">
                <a:latin typeface="Franklin Gothic Medium Cond" panose="020B0606030402020204" pitchFamily="34" charset="0"/>
              </a:rPr>
              <a:t>TIC´s</a:t>
            </a:r>
            <a:r>
              <a:rPr lang="es-ES" sz="1100" dirty="0">
                <a:latin typeface="Franklin Gothic Medium Cond" panose="020B0606030402020204" pitchFamily="34" charset="0"/>
              </a:rPr>
              <a:t>, la duración es de aproximadamente 60 minutos, la frecuencia es definida de acuerdo a la necesidad.</a:t>
            </a:r>
          </a:p>
          <a:p>
            <a:pPr algn="just"/>
            <a:r>
              <a:rPr lang="es-ES" sz="1100" dirty="0">
                <a:latin typeface="Franklin Gothic Medium Cond" panose="020B0606030402020204" pitchFamily="34" charset="0"/>
              </a:rPr>
              <a:t>Para el registro:</a:t>
            </a:r>
          </a:p>
          <a:p>
            <a:pPr algn="just"/>
            <a:r>
              <a:rPr lang="es-ES" sz="1100" dirty="0">
                <a:latin typeface="Franklin Gothic Medium Cond" panose="020B0606030402020204" pitchFamily="34" charset="0"/>
              </a:rPr>
              <a:t>En el ítem: DNI / HC registre: SIEMPRE APP 104 Actividades con Municipio </a:t>
            </a:r>
          </a:p>
          <a:p>
            <a:pPr algn="just"/>
            <a:r>
              <a:rPr lang="es-ES" sz="1100" dirty="0">
                <a:latin typeface="Franklin Gothic Medium Cond" panose="020B0606030402020204" pitchFamily="34" charset="0"/>
              </a:rPr>
              <a:t>En el ítem: Diagnóstico motivo de consulta y/o actividad de salud:</a:t>
            </a:r>
          </a:p>
          <a:p>
            <a:pPr algn="just"/>
            <a:r>
              <a:rPr lang="es-ES" sz="1100" dirty="0">
                <a:latin typeface="Franklin Gothic Medium Cond" panose="020B0606030402020204" pitchFamily="34" charset="0"/>
              </a:rPr>
              <a:t>o En el 1º casillero registrar: Reunión en municipio </a:t>
            </a:r>
          </a:p>
          <a:p>
            <a:pPr algn="just"/>
            <a:r>
              <a:rPr lang="es-ES" sz="1100" dirty="0">
                <a:latin typeface="Franklin Gothic Medium Cond" panose="020B0606030402020204" pitchFamily="34" charset="0"/>
              </a:rPr>
              <a:t> En el Ítem </a:t>
            </a:r>
            <a:r>
              <a:rPr lang="es-ES" sz="1100" dirty="0" err="1">
                <a:latin typeface="Franklin Gothic Medium Cond" panose="020B0606030402020204" pitchFamily="34" charset="0"/>
              </a:rPr>
              <a:t>Lab</a:t>
            </a:r>
            <a:r>
              <a:rPr lang="es-ES" sz="1100" dirty="0">
                <a:latin typeface="Franklin Gothic Medium Cond" panose="020B0606030402020204" pitchFamily="34" charset="0"/>
              </a:rPr>
              <a:t> 1: registrar según corresponda:</a:t>
            </a:r>
          </a:p>
          <a:p>
            <a:pPr algn="just"/>
            <a:r>
              <a:rPr lang="es-ES" sz="1100" dirty="0">
                <a:latin typeface="Franklin Gothic Medium Cond" panose="020B0606030402020204" pitchFamily="34" charset="0"/>
              </a:rPr>
              <a:t>- 1= Si la reunión se realiza para fines relacionados con la Red de Soporte de la PAMAR y </a:t>
            </a:r>
            <a:r>
              <a:rPr lang="es-ES" sz="1100" dirty="0" err="1">
                <a:latin typeface="Franklin Gothic Medium Cond" panose="020B0606030402020204" pitchFamily="34" charset="0"/>
              </a:rPr>
              <a:t>PcDS</a:t>
            </a:r>
            <a:r>
              <a:rPr lang="es-ES" sz="1100" dirty="0">
                <a:latin typeface="Franklin Gothic Medium Cond" panose="020B0606030402020204" pitchFamily="34" charset="0"/>
              </a:rPr>
              <a:t>.</a:t>
            </a:r>
          </a:p>
          <a:p>
            <a:pPr algn="just"/>
            <a:r>
              <a:rPr lang="es-ES" sz="1100" dirty="0">
                <a:latin typeface="Franklin Gothic Medium Cond" panose="020B0606030402020204" pitchFamily="34" charset="0"/>
              </a:rPr>
              <a:t>- 2= Si la reunión se realiza para fines relacionados con la regulación del funcionamiento de los mercados de abasto para la prevención y contención del COVID-19 (Meta-6).</a:t>
            </a:r>
          </a:p>
          <a:p>
            <a:pPr algn="just"/>
            <a:r>
              <a:rPr lang="es-ES" sz="1100" dirty="0">
                <a:latin typeface="Franklin Gothic Medium Cond" panose="020B0606030402020204" pitchFamily="34" charset="0"/>
              </a:rPr>
              <a:t>- 3= Si la reunión se realiza para fines relacionados con la Meta-4.</a:t>
            </a:r>
          </a:p>
          <a:p>
            <a:pPr algn="just"/>
            <a:r>
              <a:rPr lang="es-ES" sz="1100" dirty="0">
                <a:latin typeface="Franklin Gothic Medium Cond" panose="020B0606030402020204" pitchFamily="34" charset="0"/>
              </a:rPr>
              <a:t>o En el 2º casillero registrar: Reuniones de abogacía con las autoridades locales para el trabajo articulado de la mejora de la salud de la población</a:t>
            </a:r>
          </a:p>
          <a:p>
            <a:pPr algn="just"/>
            <a:r>
              <a:rPr lang="es-ES" sz="1100" dirty="0">
                <a:latin typeface="Franklin Gothic Medium Cond" panose="020B0606030402020204" pitchFamily="34" charset="0"/>
              </a:rPr>
              <a:t>En el ítem: Tipo de Diagnóstico:</a:t>
            </a:r>
          </a:p>
          <a:p>
            <a:pPr algn="just"/>
            <a:r>
              <a:rPr lang="es-ES" sz="1100" dirty="0">
                <a:latin typeface="Franklin Gothic Medium Cond" panose="020B0606030402020204" pitchFamily="34" charset="0"/>
              </a:rPr>
              <a:t>Para todas las actividades marque siempre “D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5017158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AFE0AE-231B-4C77-82A0-8E74660C1F6C}"/>
              </a:ext>
            </a:extLst>
          </p:cNvPr>
          <p:cNvPicPr>
            <a:picLocks noChangeAspect="1"/>
          </p:cNvPicPr>
          <p:nvPr/>
        </p:nvPicPr>
        <p:blipFill>
          <a:blip r:embed="rId2"/>
          <a:stretch>
            <a:fillRect/>
          </a:stretch>
        </p:blipFill>
        <p:spPr>
          <a:xfrm>
            <a:off x="293298" y="432128"/>
            <a:ext cx="8471140" cy="1111191"/>
          </a:xfrm>
          <a:prstGeom prst="rect">
            <a:avLst/>
          </a:prstGeom>
        </p:spPr>
      </p:pic>
    </p:spTree>
    <p:extLst>
      <p:ext uri="{BB962C8B-B14F-4D97-AF65-F5344CB8AC3E}">
        <p14:creationId xmlns:p14="http://schemas.microsoft.com/office/powerpoint/2010/main" val="422817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6861" y="176044"/>
            <a:ext cx="8458201" cy="1277273"/>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en Municipios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 casillero 1, el número de participantes </a:t>
            </a:r>
          </a:p>
          <a:p>
            <a:r>
              <a:rPr lang="es-PE" sz="1100" dirty="0">
                <a:latin typeface="Franklin Gothic Medium Cond" panose="020B0606030402020204" pitchFamily="34" charset="0"/>
              </a:rPr>
              <a:t> En el Lab1  casillero 2, la sigla “FSE” para indicar la reunión de incidencia. </a:t>
            </a:r>
          </a:p>
        </p:txBody>
      </p:sp>
      <p:pic>
        <p:nvPicPr>
          <p:cNvPr id="6" name="Imagen 5"/>
          <p:cNvPicPr>
            <a:picLocks noChangeAspect="1"/>
          </p:cNvPicPr>
          <p:nvPr/>
        </p:nvPicPr>
        <p:blipFill>
          <a:blip r:embed="rId2"/>
          <a:stretch>
            <a:fillRect/>
          </a:stretch>
        </p:blipFill>
        <p:spPr>
          <a:xfrm>
            <a:off x="386861" y="1413436"/>
            <a:ext cx="8458202" cy="996902"/>
          </a:xfrm>
          <a:prstGeom prst="rect">
            <a:avLst/>
          </a:prstGeom>
        </p:spPr>
      </p:pic>
      <p:sp>
        <p:nvSpPr>
          <p:cNvPr id="7" name="Rectángulo 6"/>
          <p:cNvSpPr/>
          <p:nvPr/>
        </p:nvSpPr>
        <p:spPr>
          <a:xfrm>
            <a:off x="404795" y="2408058"/>
            <a:ext cx="8440267"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TALLER DE PLANIFICACIÓN PARA LA ELABORACIÓN DEL PLAN DE TRABAJO MULTISECTORIAL PARA CONTRIBUIR EN LA REDUCCIÓN DE LA ANEMIA Y DCI EN EL DISTRITO.</a:t>
            </a:r>
          </a:p>
          <a:p>
            <a:r>
              <a:rPr lang="es-PE" sz="1100" dirty="0">
                <a:latin typeface="Franklin Gothic Medium Cond" panose="020B0606030402020204" pitchFamily="34" charset="0"/>
              </a:rPr>
              <a:t>En el ítem: DNI / HC registre: SIEMPRE APP96 de Actividad con Comité Multisectorial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en Municipios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Lab1 casillero 1, el número de participantes </a:t>
            </a:r>
          </a:p>
          <a:p>
            <a:r>
              <a:rPr lang="es-PE" sz="1100" dirty="0">
                <a:latin typeface="Franklin Gothic Medium Cond" panose="020B0606030402020204" pitchFamily="34" charset="0"/>
              </a:rPr>
              <a:t> En el Lab 1 casillero 2 , la sigla “PP” para indicar taller de planificación. </a:t>
            </a:r>
          </a:p>
          <a:p>
            <a:endParaRPr lang="es-PE" sz="1100" dirty="0">
              <a:latin typeface="Franklin Gothic Medium Cond" panose="020B0606030402020204" pitchFamily="34" charset="0"/>
            </a:endParaRPr>
          </a:p>
        </p:txBody>
      </p:sp>
      <p:pic>
        <p:nvPicPr>
          <p:cNvPr id="8" name="Imagen 7"/>
          <p:cNvPicPr>
            <a:picLocks noChangeAspect="1"/>
          </p:cNvPicPr>
          <p:nvPr/>
        </p:nvPicPr>
        <p:blipFill>
          <a:blip r:embed="rId3"/>
          <a:stretch>
            <a:fillRect/>
          </a:stretch>
        </p:blipFill>
        <p:spPr>
          <a:xfrm>
            <a:off x="404795" y="4129438"/>
            <a:ext cx="8440267" cy="951526"/>
          </a:xfrm>
          <a:prstGeom prst="rect">
            <a:avLst/>
          </a:prstGeom>
        </p:spPr>
      </p:pic>
      <p:sp>
        <p:nvSpPr>
          <p:cNvPr id="9" name="Rectángulo 8"/>
          <p:cNvSpPr/>
          <p:nvPr/>
        </p:nvSpPr>
        <p:spPr>
          <a:xfrm>
            <a:off x="386860" y="5061701"/>
            <a:ext cx="8458201" cy="1615827"/>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ASISTENCIA TÉCNICA PARA LA IMPLEMENTACIÓN DE LA SALA SITUACIONAL MUNICIPAL, POLÍTICAS PÚBLICAS O PLANES DE INTERVENCIÓN</a:t>
            </a:r>
          </a:p>
          <a:p>
            <a:pPr lvl="0"/>
            <a:r>
              <a:rPr lang="es-PE" sz="1100" dirty="0">
                <a:solidFill>
                  <a:srgbClr val="000000"/>
                </a:solidFill>
                <a:latin typeface="Franklin Gothic Medium Cond" panose="020B0606030402020204" pitchFamily="34" charset="0"/>
              </a:rPr>
              <a:t>En el ítem: DNI / HC registre: SIEMPRE APP96 de Actividad con Comité Multisectorial </a:t>
            </a:r>
          </a:p>
          <a:p>
            <a:pPr lvl="0"/>
            <a:r>
              <a:rPr lang="es-PE" sz="1100" dirty="0">
                <a:solidFill>
                  <a:srgbClr val="000000"/>
                </a:solidFill>
                <a:latin typeface="Franklin Gothic Medium Cond" panose="020B0606030402020204" pitchFamily="34" charset="0"/>
              </a:rPr>
              <a:t>En el ítem: Diagnóstico motivo de consulta y/o Actividad de salud anote: </a:t>
            </a:r>
          </a:p>
          <a:p>
            <a:pPr lvl="0"/>
            <a:r>
              <a:rPr lang="es-PE" sz="1100" dirty="0">
                <a:solidFill>
                  <a:srgbClr val="000000"/>
                </a:solidFill>
                <a:latin typeface="Franklin Gothic Medium Cond" panose="020B0606030402020204" pitchFamily="34" charset="0"/>
              </a:rPr>
              <a:t> En el 1º casillero Asistencia técnica </a:t>
            </a:r>
          </a:p>
          <a:p>
            <a:pPr lvl="0"/>
            <a:r>
              <a:rPr lang="es-PE" sz="1100" dirty="0">
                <a:solidFill>
                  <a:srgbClr val="000000"/>
                </a:solidFill>
                <a:latin typeface="Franklin Gothic Medium Cond" panose="020B0606030402020204" pitchFamily="34" charset="0"/>
              </a:rPr>
              <a:t> En el 2º casillero Actividades de Articulado Nutricional </a:t>
            </a:r>
          </a:p>
          <a:p>
            <a:pPr lvl="0"/>
            <a:r>
              <a:rPr lang="es-PE" sz="1100" dirty="0">
                <a:solidFill>
                  <a:srgbClr val="000000"/>
                </a:solidFill>
                <a:latin typeface="Franklin Gothic Medium Cond" panose="020B0606030402020204" pitchFamily="34" charset="0"/>
              </a:rPr>
              <a:t>En el ítem: Tipo de Diagnóstico marque siempre “D” en ambos casos</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1º casillero 1 , el número de asistencia técnica 1, 2,3 o 4 , según corresponda </a:t>
            </a:r>
          </a:p>
          <a:p>
            <a:r>
              <a:rPr lang="es-PE" sz="1100" dirty="0">
                <a:latin typeface="Franklin Gothic Medium Cond" panose="020B0606030402020204" pitchFamily="34" charset="0"/>
              </a:rPr>
              <a:t>- 1:  Implementación de la sala situacional municipal</a:t>
            </a:r>
          </a:p>
        </p:txBody>
      </p:sp>
    </p:spTree>
    <p:extLst>
      <p:ext uri="{BB962C8B-B14F-4D97-AF65-F5344CB8AC3E}">
        <p14:creationId xmlns:p14="http://schemas.microsoft.com/office/powerpoint/2010/main" val="302512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6558" y="187000"/>
            <a:ext cx="8298611" cy="769441"/>
          </a:xfrm>
          <a:prstGeom prst="rect">
            <a:avLst/>
          </a:prstGeom>
        </p:spPr>
        <p:txBody>
          <a:bodyPr wrap="square">
            <a:spAutoFit/>
          </a:bodyPr>
          <a:lstStyle/>
          <a:p>
            <a:r>
              <a:rPr lang="es-PE" sz="1100" dirty="0">
                <a:latin typeface="Franklin Gothic Medium Cond" panose="020B0606030402020204" pitchFamily="34" charset="0"/>
              </a:rPr>
              <a:t>- 2:  Implementación de políticas públicas (Ordenanzas municipales) </a:t>
            </a:r>
          </a:p>
          <a:p>
            <a:r>
              <a:rPr lang="es-PE" sz="1100" dirty="0">
                <a:latin typeface="Franklin Gothic Medium Cond" panose="020B0606030402020204" pitchFamily="34" charset="0"/>
              </a:rPr>
              <a:t>- 3: Implementación de visitas domiciliarias por actores sociales para la prevención, reducción y control de la anemia y desnutrición infantil.</a:t>
            </a:r>
          </a:p>
          <a:p>
            <a:r>
              <a:rPr lang="es-PE" sz="1100" dirty="0">
                <a:latin typeface="Franklin Gothic Medium Cond" panose="020B0606030402020204" pitchFamily="34" charset="0"/>
              </a:rPr>
              <a:t>- 4: Programación multianual y formulación anual del presupuesto en PAN </a:t>
            </a:r>
          </a:p>
          <a:p>
            <a:r>
              <a:rPr lang="es-PE" sz="1100" dirty="0">
                <a:latin typeface="Franklin Gothic Medium Cond" panose="020B0606030402020204" pitchFamily="34" charset="0"/>
              </a:rPr>
              <a:t> En el Lab 1 casillero 2 , el número de participantes </a:t>
            </a:r>
          </a:p>
        </p:txBody>
      </p:sp>
      <p:pic>
        <p:nvPicPr>
          <p:cNvPr id="5" name="Imagen 4"/>
          <p:cNvPicPr>
            <a:picLocks noChangeAspect="1"/>
          </p:cNvPicPr>
          <p:nvPr/>
        </p:nvPicPr>
        <p:blipFill>
          <a:blip r:embed="rId2"/>
          <a:stretch>
            <a:fillRect/>
          </a:stretch>
        </p:blipFill>
        <p:spPr>
          <a:xfrm>
            <a:off x="336558" y="910769"/>
            <a:ext cx="8298611" cy="948008"/>
          </a:xfrm>
          <a:prstGeom prst="rect">
            <a:avLst/>
          </a:prstGeom>
        </p:spPr>
      </p:pic>
      <p:sp>
        <p:nvSpPr>
          <p:cNvPr id="6" name="Rectángulo 5"/>
          <p:cNvSpPr/>
          <p:nvPr/>
        </p:nvSpPr>
        <p:spPr>
          <a:xfrm>
            <a:off x="336558" y="1887214"/>
            <a:ext cx="8247184"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MONITOREO </a:t>
            </a:r>
          </a:p>
          <a:p>
            <a:r>
              <a:rPr lang="es-PE" sz="1100" dirty="0">
                <a:latin typeface="Franklin Gothic Medium Cond" panose="020B0606030402020204" pitchFamily="34" charset="0"/>
              </a:rPr>
              <a:t>En el ítem: DNI / HC registre: SIEMPRE APP96 de Actividad con Comité Multisectorial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en ambos casos</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 casillero 1 , el número de reunión de monitoreo 1 o 2, según corresponda</a:t>
            </a:r>
          </a:p>
        </p:txBody>
      </p:sp>
      <p:pic>
        <p:nvPicPr>
          <p:cNvPr id="7" name="Imagen 6"/>
          <p:cNvPicPr>
            <a:picLocks noChangeAspect="1"/>
          </p:cNvPicPr>
          <p:nvPr/>
        </p:nvPicPr>
        <p:blipFill>
          <a:blip r:embed="rId3"/>
          <a:stretch>
            <a:fillRect/>
          </a:stretch>
        </p:blipFill>
        <p:spPr>
          <a:xfrm>
            <a:off x="450376" y="3333764"/>
            <a:ext cx="8343900" cy="941308"/>
          </a:xfrm>
          <a:prstGeom prst="rect">
            <a:avLst/>
          </a:prstGeom>
        </p:spPr>
      </p:pic>
      <p:sp>
        <p:nvSpPr>
          <p:cNvPr id="8" name="Rectángulo 7"/>
          <p:cNvSpPr/>
          <p:nvPr/>
        </p:nvSpPr>
        <p:spPr>
          <a:xfrm>
            <a:off x="336558" y="4236100"/>
            <a:ext cx="834390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EVALUACIÓN </a:t>
            </a:r>
          </a:p>
          <a:p>
            <a:r>
              <a:rPr lang="es-PE" sz="1100" dirty="0">
                <a:latin typeface="Franklin Gothic Medium Cond" panose="020B0606030402020204" pitchFamily="34" charset="0"/>
              </a:rPr>
              <a:t>En el ítem: DNI / HC registre: SIEMPRE APP96 de Actividad con Comité Multisectorial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de evaluación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en ambos casos</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 casillero 1 ,  el número de participantes. </a:t>
            </a:r>
          </a:p>
        </p:txBody>
      </p:sp>
      <p:pic>
        <p:nvPicPr>
          <p:cNvPr id="2" name="Imagen 1">
            <a:extLst>
              <a:ext uri="{FF2B5EF4-FFF2-40B4-BE49-F238E27FC236}">
                <a16:creationId xmlns:a16="http://schemas.microsoft.com/office/drawing/2014/main" id="{080669C3-ED5C-462F-B1C0-B9A1C0A713CF}"/>
              </a:ext>
            </a:extLst>
          </p:cNvPr>
          <p:cNvPicPr>
            <a:picLocks noChangeAspect="1"/>
          </p:cNvPicPr>
          <p:nvPr/>
        </p:nvPicPr>
        <p:blipFill>
          <a:blip r:embed="rId4"/>
          <a:stretch>
            <a:fillRect/>
          </a:stretch>
        </p:blipFill>
        <p:spPr>
          <a:xfrm>
            <a:off x="336558" y="5627029"/>
            <a:ext cx="8343901" cy="943351"/>
          </a:xfrm>
          <a:prstGeom prst="rect">
            <a:avLst/>
          </a:prstGeom>
        </p:spPr>
      </p:pic>
    </p:spTree>
    <p:extLst>
      <p:ext uri="{BB962C8B-B14F-4D97-AF65-F5344CB8AC3E}">
        <p14:creationId xmlns:p14="http://schemas.microsoft.com/office/powerpoint/2010/main" val="215256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010" y="209840"/>
            <a:ext cx="8343902" cy="127727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ACTORES SOCIALES CAPACITADOS PARA LA PROMOCIÓN DEL CUIDADO INFANTIL, LACTANCIA MATERNA EXCLUSIVA Y LA ADECUADA ALIMENTACIÓN Y PROTECCIÓN DEL MENOR DE 36 MESES DEL DISTRITO.</a:t>
            </a:r>
          </a:p>
          <a:p>
            <a:pPr algn="just"/>
            <a:r>
              <a:rPr lang="es-PE" sz="1100" dirty="0">
                <a:latin typeface="Franklin Gothic Medium Cond" panose="020B0606030402020204" pitchFamily="34" charset="0"/>
              </a:rPr>
              <a:t>Definición.- Esta actividad está dirigida a actores sociales (Agentes Comunitarios de Salud, autoridades, líderes comunales, madres líderes de comedores populares, vaso de leche, presidentes de juntas vecinales o tenientes gobernadores, miembros del club de madres, líderes y/o miembros de comunidades indígenas o campesinas, entre otros) quienes reciben capacitaciones para la promoción del cuidado infantil, lactancia materna exclusiva y la adecuada</a:t>
            </a:r>
          </a:p>
          <a:p>
            <a:pPr algn="just"/>
            <a:r>
              <a:rPr lang="es-PE" sz="1100" dirty="0">
                <a:latin typeface="Franklin Gothic Medium Cond" panose="020B0606030402020204" pitchFamily="34" charset="0"/>
              </a:rPr>
              <a:t>alimentación y protección del menor de 36 meses. </a:t>
            </a:r>
          </a:p>
          <a:p>
            <a:pPr algn="just"/>
            <a:r>
              <a:rPr lang="es-PE" sz="1100" dirty="0">
                <a:latin typeface="Franklin Gothic Medium Cond" panose="020B0606030402020204" pitchFamily="34" charset="0"/>
              </a:rPr>
              <a:t> Se debe desarrollar las siguientes tareas:</a:t>
            </a:r>
          </a:p>
        </p:txBody>
      </p:sp>
      <p:sp>
        <p:nvSpPr>
          <p:cNvPr id="3" name="Rectángulo 2"/>
          <p:cNvSpPr/>
          <p:nvPr/>
        </p:nvSpPr>
        <p:spPr>
          <a:xfrm>
            <a:off x="363852" y="1392562"/>
            <a:ext cx="8220974"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COORDINACIÓN CON LA COMUNIDAD</a:t>
            </a:r>
          </a:p>
          <a:p>
            <a:r>
              <a:rPr lang="es-PE" sz="1100" dirty="0">
                <a:latin typeface="Franklin Gothic Medium Cond" panose="020B0606030402020204" pitchFamily="34" charset="0"/>
              </a:rPr>
              <a:t> En el ítem: DNI / HC registre: SIEMPRE APP108 de Actividad con Comunidad</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en comunidad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Lab1 casillero 1 , el número de participantes </a:t>
            </a:r>
          </a:p>
          <a:p>
            <a:r>
              <a:rPr lang="es-PE" sz="1100" dirty="0">
                <a:latin typeface="Franklin Gothic Medium Cond" panose="020B0606030402020204" pitchFamily="34" charset="0"/>
              </a:rPr>
              <a:t> En el Lab 1 casillero 2 , la sigla “COO”, referido a reunión de coordinación.</a:t>
            </a:r>
          </a:p>
        </p:txBody>
      </p:sp>
      <p:pic>
        <p:nvPicPr>
          <p:cNvPr id="4" name="Imagen 3"/>
          <p:cNvPicPr>
            <a:picLocks noChangeAspect="1"/>
          </p:cNvPicPr>
          <p:nvPr/>
        </p:nvPicPr>
        <p:blipFill>
          <a:blip r:embed="rId2"/>
          <a:stretch>
            <a:fillRect/>
          </a:stretch>
        </p:blipFill>
        <p:spPr>
          <a:xfrm>
            <a:off x="363852" y="2964430"/>
            <a:ext cx="8220974" cy="934714"/>
          </a:xfrm>
          <a:prstGeom prst="rect">
            <a:avLst/>
          </a:prstGeom>
        </p:spPr>
      </p:pic>
      <p:sp>
        <p:nvSpPr>
          <p:cNvPr id="5" name="Rectángulo 4"/>
          <p:cNvSpPr/>
          <p:nvPr/>
        </p:nvSpPr>
        <p:spPr>
          <a:xfrm>
            <a:off x="363852" y="3891262"/>
            <a:ext cx="8220974" cy="306237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TALLERES DE CAPACITACIÓN</a:t>
            </a:r>
          </a:p>
          <a:p>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01 TALLER DE CAPACITACIÓN A LOS ACTORES SOCIALES EN PROTOCOLO DE VISITAS DOMICILIARIAS PARA LA PREVENCIÓN Y CONTROL DE LA ANEMIA INFANTIL.</a:t>
            </a:r>
          </a:p>
          <a:p>
            <a:endParaRPr lang="es-PE" sz="200" dirty="0">
              <a:latin typeface="Franklin Gothic Medium Cond" panose="020B0606030402020204" pitchFamily="34" charset="0"/>
            </a:endParaRPr>
          </a:p>
          <a:p>
            <a:r>
              <a:rPr lang="es-PE" sz="1100" dirty="0">
                <a:latin typeface="Franklin Gothic Medium Cond" panose="020B0606030402020204" pitchFamily="34" charset="0"/>
              </a:rPr>
              <a:t>En el ítem: DNI / HC registre: SIEMPRE APP138 para Agentes Comunitarios de Salud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Sesión educativa</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 el número de participantes</a:t>
            </a:r>
          </a:p>
          <a:p>
            <a:r>
              <a:rPr lang="es-PE" sz="1100" dirty="0">
                <a:latin typeface="Franklin Gothic Medium Cond" panose="020B0606030402020204" pitchFamily="34" charset="0"/>
              </a:rPr>
              <a:t> En el Lab 1 casillero 2, la temática del taller de capacitación, según corresponda</a:t>
            </a:r>
          </a:p>
          <a:p>
            <a:r>
              <a:rPr lang="es-PE" sz="1100" dirty="0">
                <a:latin typeface="Franklin Gothic Medium Cond" panose="020B0606030402020204" pitchFamily="34" charset="0"/>
              </a:rPr>
              <a:t> Para la Primera Capacitación: Se registrará la sigla “TA” </a:t>
            </a:r>
          </a:p>
          <a:p>
            <a:r>
              <a:rPr lang="es-PE" sz="1100" dirty="0">
                <a:latin typeface="Franklin Gothic Medium Cond" panose="020B0606030402020204" pitchFamily="34" charset="0"/>
              </a:rPr>
              <a:t> Para la Segunda Capacitación (reforzamiento): Se registrará según corresponda:</a:t>
            </a:r>
          </a:p>
          <a:p>
            <a:r>
              <a:rPr lang="es-PE" sz="1100" dirty="0">
                <a:solidFill>
                  <a:srgbClr val="C00000"/>
                </a:solidFill>
                <a:latin typeface="Franklin Gothic Medium Cond" panose="020B0606030402020204" pitchFamily="34" charset="0"/>
              </a:rPr>
              <a:t>DXA: DIAGNÓSTICO, TRATAMIENTO Y PREVENCIÓN DE ANEMIA:  </a:t>
            </a:r>
          </a:p>
          <a:p>
            <a:r>
              <a:rPr lang="es-PE" sz="1100" dirty="0">
                <a:latin typeface="Franklin Gothic Medium Cond" panose="020B0606030402020204" pitchFamily="34" charset="0"/>
              </a:rPr>
              <a:t>Sesión 1: Protocolo de la Visita domiciliaria</a:t>
            </a:r>
          </a:p>
          <a:p>
            <a:r>
              <a:rPr lang="es-PE" sz="1100" dirty="0">
                <a:latin typeface="Franklin Gothic Medium Cond" panose="020B0606030402020204" pitchFamily="34" charset="0"/>
              </a:rPr>
              <a:t>Sesión 2: Anemia prevención y tratamiento</a:t>
            </a:r>
          </a:p>
          <a:p>
            <a:endParaRPr lang="es-PE" sz="1100" dirty="0">
              <a:latin typeface="Franklin Gothic Medium Cond" panose="020B0606030402020204" pitchFamily="34" charset="0"/>
            </a:endParaRPr>
          </a:p>
          <a:p>
            <a:endParaRPr lang="es-PE" sz="200" dirty="0">
              <a:latin typeface="Franklin Gothic Medium Cond" panose="020B0606030402020204" pitchFamily="34" charset="0"/>
            </a:endParaRPr>
          </a:p>
        </p:txBody>
      </p:sp>
    </p:spTree>
    <p:extLst>
      <p:ext uri="{BB962C8B-B14F-4D97-AF65-F5344CB8AC3E}">
        <p14:creationId xmlns:p14="http://schemas.microsoft.com/office/powerpoint/2010/main" val="239974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9263" y="175586"/>
            <a:ext cx="8220974" cy="1138773"/>
          </a:xfrm>
          <a:prstGeom prst="rect">
            <a:avLst/>
          </a:prstGeom>
        </p:spPr>
        <p:txBody>
          <a:bodyPr wrap="square">
            <a:spAutoFit/>
          </a:bodyPr>
          <a:lstStyle/>
          <a:p>
            <a:endParaRPr lang="es-PE" sz="2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LME: LACTANCIA MATERNA EXCLUSIVA O PROLONGADA: </a:t>
            </a:r>
          </a:p>
          <a:p>
            <a:r>
              <a:rPr lang="es-PE" sz="1100" dirty="0">
                <a:latin typeface="Franklin Gothic Medium Cond" panose="020B0606030402020204" pitchFamily="34" charset="0"/>
              </a:rPr>
              <a:t>Sesión 1: Lactancia Materna</a:t>
            </a:r>
          </a:p>
          <a:p>
            <a:r>
              <a:rPr lang="es-PE" sz="1100" dirty="0">
                <a:latin typeface="Franklin Gothic Medium Cond" panose="020B0606030402020204" pitchFamily="34" charset="0"/>
              </a:rPr>
              <a:t>Sesión 2: Lavado de manos y consumo de agua segura </a:t>
            </a:r>
          </a:p>
          <a:p>
            <a:r>
              <a:rPr lang="es-PE" sz="1100" dirty="0">
                <a:solidFill>
                  <a:srgbClr val="C00000"/>
                </a:solidFill>
                <a:latin typeface="Franklin Gothic Medium Cond" panose="020B0606030402020204" pitchFamily="34" charset="0"/>
              </a:rPr>
              <a:t>ALI: ALIMENTACIÓN, NUTRICIÓN Y CUIDADO INFANTIL</a:t>
            </a:r>
          </a:p>
          <a:p>
            <a:r>
              <a:rPr lang="es-PE" sz="1100" dirty="0">
                <a:latin typeface="Franklin Gothic Medium Cond" panose="020B0606030402020204" pitchFamily="34" charset="0"/>
              </a:rPr>
              <a:t>Sesión 1: Alimentación complementaria en el niño de 6-11 meses</a:t>
            </a:r>
          </a:p>
          <a:p>
            <a:r>
              <a:rPr lang="es-PE" sz="1100" dirty="0">
                <a:latin typeface="Franklin Gothic Medium Cond" panose="020B0606030402020204" pitchFamily="34" charset="0"/>
              </a:rPr>
              <a:t>Sesión 2: Desarrollo emocional del niño/a  </a:t>
            </a:r>
          </a:p>
        </p:txBody>
      </p:sp>
      <p:sp>
        <p:nvSpPr>
          <p:cNvPr id="5" name="Rectángulo 4"/>
          <p:cNvSpPr/>
          <p:nvPr/>
        </p:nvSpPr>
        <p:spPr>
          <a:xfrm>
            <a:off x="309263" y="1221233"/>
            <a:ext cx="4572000" cy="800219"/>
          </a:xfrm>
          <a:prstGeom prst="rect">
            <a:avLst/>
          </a:prstGeom>
        </p:spPr>
        <p:txBody>
          <a:bodyPr>
            <a:spAutoFit/>
          </a:bodyPr>
          <a:lstStyle/>
          <a:p>
            <a:pPr lvl="0"/>
            <a:r>
              <a:rPr lang="es-PE" sz="1100" dirty="0">
                <a:solidFill>
                  <a:srgbClr val="C00000"/>
                </a:solidFill>
                <a:latin typeface="Franklin Gothic Medium Cond" panose="020B0606030402020204" pitchFamily="34" charset="0"/>
              </a:rPr>
              <a:t>SBS: IMPORTANCIA DE LOS SERVICIOS BÁSICOS DE SALUD </a:t>
            </a:r>
          </a:p>
          <a:p>
            <a:pPr lvl="0"/>
            <a:r>
              <a:rPr lang="es-PE" sz="1100" dirty="0">
                <a:solidFill>
                  <a:srgbClr val="000000"/>
                </a:solidFill>
                <a:latin typeface="Franklin Gothic Medium Cond" panose="020B0606030402020204" pitchFamily="34" charset="0"/>
              </a:rPr>
              <a:t>     Sesión 1: Importancia de las vacunas y calendario del menor de un año</a:t>
            </a:r>
          </a:p>
          <a:p>
            <a:pPr lvl="0"/>
            <a:r>
              <a:rPr lang="es-PE" sz="1100" dirty="0">
                <a:solidFill>
                  <a:srgbClr val="000000"/>
                </a:solidFill>
                <a:latin typeface="Franklin Gothic Medium Cond" panose="020B0606030402020204" pitchFamily="34" charset="0"/>
              </a:rPr>
              <a:t>     Sesión 2: Control del Crecimiento y Desarrollo</a:t>
            </a:r>
          </a:p>
          <a:p>
            <a:pPr lvl="0"/>
            <a:endParaRPr lang="es-PE" sz="200" dirty="0">
              <a:solidFill>
                <a:srgbClr val="000000"/>
              </a:solidFill>
              <a:latin typeface="Franklin Gothic Medium Cond" panose="020B0606030402020204" pitchFamily="34" charset="0"/>
            </a:endParaRPr>
          </a:p>
          <a:p>
            <a:pPr lvl="0"/>
            <a:r>
              <a:rPr lang="es-PE" sz="1100" dirty="0">
                <a:solidFill>
                  <a:srgbClr val="2D55D7"/>
                </a:solidFill>
                <a:latin typeface="Franklin Gothic Medium Cond" panose="020B0606030402020204" pitchFamily="34" charset="0"/>
              </a:rPr>
              <a:t>Cuando es la primera capacitación</a:t>
            </a:r>
            <a:endParaRPr lang="es-PE" dirty="0">
              <a:solidFill>
                <a:srgbClr val="2D55D7"/>
              </a:solidFill>
            </a:endParaRPr>
          </a:p>
        </p:txBody>
      </p:sp>
      <p:pic>
        <p:nvPicPr>
          <p:cNvPr id="6" name="Imagen 5"/>
          <p:cNvPicPr>
            <a:picLocks noChangeAspect="1"/>
          </p:cNvPicPr>
          <p:nvPr/>
        </p:nvPicPr>
        <p:blipFill>
          <a:blip r:embed="rId2"/>
          <a:stretch>
            <a:fillRect/>
          </a:stretch>
        </p:blipFill>
        <p:spPr>
          <a:xfrm>
            <a:off x="309263" y="1986946"/>
            <a:ext cx="8387862" cy="924472"/>
          </a:xfrm>
          <a:prstGeom prst="rect">
            <a:avLst/>
          </a:prstGeom>
        </p:spPr>
      </p:pic>
      <p:sp>
        <p:nvSpPr>
          <p:cNvPr id="7" name="Rectángulo 6"/>
          <p:cNvSpPr/>
          <p:nvPr/>
        </p:nvSpPr>
        <p:spPr>
          <a:xfrm>
            <a:off x="309263" y="2884701"/>
            <a:ext cx="8387862" cy="430887"/>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Durante la 1° capacitación se abordarán todos los temas, es decir: DXA, LME, ALI y SBS. Esta retraduce en el registro de la sigla “TA” en el LAB 2 (ver ejemplo).</a:t>
            </a:r>
          </a:p>
        </p:txBody>
      </p:sp>
      <p:sp>
        <p:nvSpPr>
          <p:cNvPr id="8" name="Rectángulo 7"/>
          <p:cNvSpPr/>
          <p:nvPr/>
        </p:nvSpPr>
        <p:spPr>
          <a:xfrm>
            <a:off x="309263" y="3246327"/>
            <a:ext cx="4572000" cy="261610"/>
          </a:xfrm>
          <a:prstGeom prst="rect">
            <a:avLst/>
          </a:prstGeom>
        </p:spPr>
        <p:txBody>
          <a:bodyPr>
            <a:spAutoFit/>
          </a:bodyPr>
          <a:lstStyle/>
          <a:p>
            <a:r>
              <a:rPr lang="es-PE" sz="1100" dirty="0">
                <a:solidFill>
                  <a:srgbClr val="2D55D7"/>
                </a:solidFill>
                <a:latin typeface="Franklin Gothic Medium Cond" panose="020B0606030402020204" pitchFamily="34" charset="0"/>
              </a:rPr>
              <a:t>Cuando es la segunda capacitación (reforzamiento</a:t>
            </a:r>
            <a:r>
              <a:rPr lang="es-PE" sz="1100" dirty="0">
                <a:latin typeface="Franklin Gothic Medium Cond" panose="020B0606030402020204" pitchFamily="34" charset="0"/>
              </a:rPr>
              <a:t>): </a:t>
            </a:r>
          </a:p>
        </p:txBody>
      </p:sp>
      <p:pic>
        <p:nvPicPr>
          <p:cNvPr id="9" name="Imagen 8"/>
          <p:cNvPicPr>
            <a:picLocks noChangeAspect="1"/>
          </p:cNvPicPr>
          <p:nvPr/>
        </p:nvPicPr>
        <p:blipFill>
          <a:blip r:embed="rId3"/>
          <a:stretch>
            <a:fillRect/>
          </a:stretch>
        </p:blipFill>
        <p:spPr>
          <a:xfrm>
            <a:off x="309263" y="3463538"/>
            <a:ext cx="8387862" cy="938720"/>
          </a:xfrm>
          <a:prstGeom prst="rect">
            <a:avLst/>
          </a:prstGeom>
        </p:spPr>
      </p:pic>
      <p:sp>
        <p:nvSpPr>
          <p:cNvPr id="10" name="Rectángulo 9"/>
          <p:cNvSpPr/>
          <p:nvPr/>
        </p:nvSpPr>
        <p:spPr>
          <a:xfrm>
            <a:off x="1211500" y="4385766"/>
            <a:ext cx="6031524"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Durante la 2° capacitación se deberá registrar en el LAB 2 el tema que se está reforzando (ver ejemplo).</a:t>
            </a:r>
          </a:p>
        </p:txBody>
      </p:sp>
      <p:sp>
        <p:nvSpPr>
          <p:cNvPr id="11" name="Rectángulo 10"/>
          <p:cNvSpPr/>
          <p:nvPr/>
        </p:nvSpPr>
        <p:spPr>
          <a:xfrm>
            <a:off x="367439" y="4611574"/>
            <a:ext cx="8387862"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01 TALLER DE CAPACITACIÓN A LOS AGENTES COMUNITARIOS DE SALUD EN VIGILANCIA COMUNITARIA</a:t>
            </a:r>
          </a:p>
          <a:p>
            <a:r>
              <a:rPr lang="es-PE" sz="1100" dirty="0">
                <a:latin typeface="Franklin Gothic Medium Cond" panose="020B0606030402020204" pitchFamily="34" charset="0"/>
              </a:rPr>
              <a:t>En el ítem: DNI / HC registre: SIEMPRE APP138 para Agentes Comunitarios de Salud y APP150 para Autoridades y líderes comunales, según corresponda.</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Sesión educativa</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el número del participante</a:t>
            </a:r>
          </a:p>
          <a:p>
            <a:r>
              <a:rPr lang="es-PE" sz="1100" dirty="0">
                <a:latin typeface="Franklin Gothic Medium Cond" panose="020B0606030402020204" pitchFamily="34" charset="0"/>
              </a:rPr>
              <a:t> En el Lab 1 casillero 1, la temática del taller “VCO” para indicar Vigilancia Comunitaria.</a:t>
            </a:r>
          </a:p>
        </p:txBody>
      </p:sp>
    </p:spTree>
    <p:extLst>
      <p:ext uri="{BB962C8B-B14F-4D97-AF65-F5344CB8AC3E}">
        <p14:creationId xmlns:p14="http://schemas.microsoft.com/office/powerpoint/2010/main" val="384525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0083" y="1595735"/>
            <a:ext cx="8666155" cy="3046988"/>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none" lIns="91440" tIns="45720" rIns="91440" bIns="45720">
            <a:spAutoFit/>
          </a:bodyPr>
          <a:lstStyle/>
          <a:p>
            <a:pPr algn="ctr"/>
            <a:r>
              <a:rPr lang="es-ES" sz="9600" b="1" cap="none" spc="0" dirty="0">
                <a:ln w="6600">
                  <a:solidFill>
                    <a:schemeClr val="accent2"/>
                  </a:solidFill>
                  <a:prstDash val="solid"/>
                </a:ln>
                <a:solidFill>
                  <a:srgbClr val="FFFFFF"/>
                </a:solidFill>
                <a:effectLst>
                  <a:outerShdw dist="38100" dir="2700000" algn="tl" rotWithShape="0">
                    <a:schemeClr val="accent2"/>
                  </a:outerShdw>
                </a:effectLst>
              </a:rPr>
              <a:t>ARTICULADO </a:t>
            </a:r>
          </a:p>
          <a:p>
            <a:pPr algn="ctr"/>
            <a:r>
              <a:rPr lang="es-ES" sz="9600" b="1" cap="none" spc="0" dirty="0">
                <a:ln w="6600">
                  <a:solidFill>
                    <a:schemeClr val="accent2"/>
                  </a:solidFill>
                  <a:prstDash val="solid"/>
                </a:ln>
                <a:solidFill>
                  <a:srgbClr val="FFFFFF"/>
                </a:solidFill>
                <a:effectLst>
                  <a:outerShdw dist="38100" dir="2700000" algn="tl" rotWithShape="0">
                    <a:schemeClr val="accent2"/>
                  </a:outerShdw>
                </a:effectLst>
              </a:rPr>
              <a:t>NUTRICIONAL</a:t>
            </a:r>
          </a:p>
        </p:txBody>
      </p:sp>
    </p:spTree>
    <p:extLst>
      <p:ext uri="{BB962C8B-B14F-4D97-AF65-F5344CB8AC3E}">
        <p14:creationId xmlns:p14="http://schemas.microsoft.com/office/powerpoint/2010/main" val="312155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22031" y="479341"/>
            <a:ext cx="8387862" cy="924472"/>
          </a:xfrm>
          <a:prstGeom prst="rect">
            <a:avLst/>
          </a:prstGeom>
        </p:spPr>
      </p:pic>
      <p:sp>
        <p:nvSpPr>
          <p:cNvPr id="10" name="Rectángulo 9"/>
          <p:cNvSpPr/>
          <p:nvPr/>
        </p:nvSpPr>
        <p:spPr>
          <a:xfrm>
            <a:off x="422033" y="1384950"/>
            <a:ext cx="8229600"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01 TALLER DE CAPACITACIÓN A LOS AGENTES COMUNITARIOS DE SALUD EN SESIONES DEMOSTRATIVAS DE PREPARACIÓN DE ALIMENTOS</a:t>
            </a:r>
          </a:p>
          <a:p>
            <a:r>
              <a:rPr lang="es-PE" sz="1100" dirty="0">
                <a:latin typeface="Franklin Gothic Medium Cond" panose="020B0606030402020204" pitchFamily="34" charset="0"/>
              </a:rPr>
              <a:t>En el ítem: DNI / HC registre: SIEMPRE APP138 para Agentes Comunitarios de Salud y</a:t>
            </a:r>
          </a:p>
          <a:p>
            <a:r>
              <a:rPr lang="es-PE" sz="1100" dirty="0">
                <a:latin typeface="Franklin Gothic Medium Cond" panose="020B0606030402020204" pitchFamily="34" charset="0"/>
              </a:rPr>
              <a:t>APP150 para Autoridades y líderes comunales, según corresponda.</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Sesión demostrativa</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el número de participantes</a:t>
            </a:r>
          </a:p>
          <a:p>
            <a:r>
              <a:rPr lang="es-PE" sz="1100" dirty="0">
                <a:latin typeface="Franklin Gothic Medium Cond" panose="020B0606030402020204" pitchFamily="34" charset="0"/>
              </a:rPr>
              <a:t> En el Lab 1 casillero 2, la temática del taller “ALI” para indicar sesión demostrativa de preparación de alimentos.</a:t>
            </a:r>
          </a:p>
          <a:p>
            <a:endParaRPr lang="es-PE" sz="1100" dirty="0">
              <a:latin typeface="Franklin Gothic Medium Cond" panose="020B0606030402020204" pitchFamily="34" charset="0"/>
            </a:endParaRPr>
          </a:p>
        </p:txBody>
      </p:sp>
      <p:pic>
        <p:nvPicPr>
          <p:cNvPr id="11" name="Imagen 10"/>
          <p:cNvPicPr>
            <a:picLocks noChangeAspect="1"/>
          </p:cNvPicPr>
          <p:nvPr/>
        </p:nvPicPr>
        <p:blipFill>
          <a:blip r:embed="rId3"/>
          <a:stretch>
            <a:fillRect/>
          </a:stretch>
        </p:blipFill>
        <p:spPr>
          <a:xfrm>
            <a:off x="422032" y="3172094"/>
            <a:ext cx="8229601" cy="907259"/>
          </a:xfrm>
          <a:prstGeom prst="rect">
            <a:avLst/>
          </a:prstGeom>
        </p:spPr>
      </p:pic>
      <p:sp>
        <p:nvSpPr>
          <p:cNvPr id="12" name="Rectángulo 11"/>
          <p:cNvSpPr/>
          <p:nvPr/>
        </p:nvSpPr>
        <p:spPr>
          <a:xfrm>
            <a:off x="422031" y="4099500"/>
            <a:ext cx="8229602"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ASISTENCIA TÉCNICA</a:t>
            </a:r>
          </a:p>
          <a:p>
            <a:pPr algn="just"/>
            <a:r>
              <a:rPr lang="es-PE" sz="1100" dirty="0">
                <a:latin typeface="Franklin Gothic Medium Cond" panose="020B0606030402020204" pitchFamily="34" charset="0"/>
              </a:rPr>
              <a:t>Consiste en las acciones de acompañamiento del personal de salud a las visitas domiciliarias realizadas por el actor social al niño menor de un año, después que se ejecutan estas visitas domiciliarias, y contribuyen a validar la ejecución de las mismas. </a:t>
            </a:r>
          </a:p>
          <a:p>
            <a:pPr algn="just"/>
            <a:r>
              <a:rPr lang="es-PE" sz="1100" dirty="0">
                <a:latin typeface="Franklin Gothic Medium Cond" panose="020B0606030402020204" pitchFamily="34" charset="0"/>
              </a:rPr>
              <a:t>En el ítem: DNI / HC registre: SIEMPRE APP138 de Actividad con Agentes Comunitarios de Salud   </a:t>
            </a:r>
          </a:p>
          <a:p>
            <a:pPr algn="just"/>
            <a:r>
              <a:rPr lang="es-PE" sz="1100" dirty="0">
                <a:latin typeface="Franklin Gothic Medium Cond" panose="020B0606030402020204" pitchFamily="34" charset="0"/>
              </a:rPr>
              <a:t>En el ítem: Diagnóstico motivo de consulta y/o actividad de salud, anote claramente: </a:t>
            </a:r>
          </a:p>
          <a:p>
            <a:pPr algn="just"/>
            <a:r>
              <a:rPr lang="es-PE" sz="1100" dirty="0">
                <a:latin typeface="Franklin Gothic Medium Cond" panose="020B0606030402020204" pitchFamily="34" charset="0"/>
              </a:rPr>
              <a:t> En el 1º casillero Asistencia Técnica </a:t>
            </a:r>
          </a:p>
          <a:p>
            <a:pPr algn="just"/>
            <a:r>
              <a:rPr lang="es-PE" sz="1100" dirty="0">
                <a:latin typeface="Franklin Gothic Medium Cond" panose="020B0606030402020204" pitchFamily="34" charset="0"/>
              </a:rPr>
              <a:t> En el 2º casillero Actividades de Articulado Nutricional </a:t>
            </a:r>
          </a:p>
          <a:p>
            <a:pPr algn="just"/>
            <a:r>
              <a:rPr lang="es-PE" sz="1100" dirty="0">
                <a:latin typeface="Franklin Gothic Medium Cond" panose="020B0606030402020204" pitchFamily="34" charset="0"/>
              </a:rPr>
              <a:t>En el ítem: Tipo de Diagnóstico marque siempre "D" en ambos casos </a:t>
            </a:r>
          </a:p>
        </p:txBody>
      </p:sp>
      <p:sp>
        <p:nvSpPr>
          <p:cNvPr id="3" name="Rectángulo 2">
            <a:extLst>
              <a:ext uri="{FF2B5EF4-FFF2-40B4-BE49-F238E27FC236}">
                <a16:creationId xmlns:a16="http://schemas.microsoft.com/office/drawing/2014/main" id="{41645F47-6B1A-431E-8816-096616FF5145}"/>
              </a:ext>
            </a:extLst>
          </p:cNvPr>
          <p:cNvSpPr/>
          <p:nvPr/>
        </p:nvSpPr>
        <p:spPr>
          <a:xfrm>
            <a:off x="431320" y="5434924"/>
            <a:ext cx="8229603"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Lab anote: </a:t>
            </a:r>
          </a:p>
          <a:p>
            <a:pPr lvl="0" algn="just"/>
            <a:r>
              <a:rPr lang="es-PE" sz="1100" dirty="0">
                <a:solidFill>
                  <a:srgbClr val="000000"/>
                </a:solidFill>
                <a:latin typeface="Franklin Gothic Medium Cond" panose="020B0606030402020204" pitchFamily="34" charset="0"/>
              </a:rPr>
              <a:t> En el Lab 1 casillero 1, número de fichas validadas VD/AS, que corresponde a cada mes. </a:t>
            </a:r>
          </a:p>
          <a:p>
            <a:pPr lvl="0" algn="just"/>
            <a:r>
              <a:rPr lang="es-PE" sz="1100" dirty="0">
                <a:solidFill>
                  <a:srgbClr val="000000"/>
                </a:solidFill>
                <a:latin typeface="Franklin Gothic Medium Cond" panose="020B0606030402020204" pitchFamily="34" charset="0"/>
              </a:rPr>
              <a:t> En el Lab 1 casillero 2, número de fichas verificadas de VD/AS, que corresponda a cada mes.</a:t>
            </a:r>
          </a:p>
        </p:txBody>
      </p:sp>
    </p:spTree>
    <p:extLst>
      <p:ext uri="{BB962C8B-B14F-4D97-AF65-F5344CB8AC3E}">
        <p14:creationId xmlns:p14="http://schemas.microsoft.com/office/powerpoint/2010/main" val="78502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83577" y="1238918"/>
            <a:ext cx="8229600" cy="1107996"/>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EL PERSONAL DE SALUD DESARROLLA TRES TIPOS DE ASISTENCIA TÉCNICA EN VD/AS: </a:t>
            </a:r>
          </a:p>
          <a:p>
            <a:pPr algn="just"/>
            <a:r>
              <a:rPr lang="es-PE" sz="1100" dirty="0">
                <a:solidFill>
                  <a:srgbClr val="2D55D7"/>
                </a:solidFill>
                <a:latin typeface="Franklin Gothic Medium Cond" panose="020B0606030402020204" pitchFamily="34" charset="0"/>
              </a:rPr>
              <a:t> 1. La validación de los formatos físicos de visita domiciliaria aplicados por el actor social, revisando el buen llenado del mismo, y luego quedarse con una copia del mismo e ingresarlo a la HC del niño/a, esto lo registra una sola vez al mes.</a:t>
            </a:r>
          </a:p>
          <a:p>
            <a:pPr algn="just"/>
            <a:r>
              <a:rPr lang="es-PE" sz="1100" dirty="0">
                <a:solidFill>
                  <a:srgbClr val="2D55D7"/>
                </a:solidFill>
                <a:latin typeface="Franklin Gothic Medium Cond" panose="020B0606030402020204" pitchFamily="34" charset="0"/>
              </a:rPr>
              <a:t>2. La verificación de las visitas domiciliarias realizadas por cada actor social (sea telefónica o presencial), a partir del muestreo brindado por el aplicativo de visitas domiciliarias, esto lo registra una sola vez al mes.  </a:t>
            </a:r>
          </a:p>
          <a:p>
            <a:pPr algn="just"/>
            <a:r>
              <a:rPr lang="es-PE" sz="1100" dirty="0">
                <a:solidFill>
                  <a:srgbClr val="2D55D7"/>
                </a:solidFill>
                <a:latin typeface="Franklin Gothic Medium Cond" panose="020B0606030402020204" pitchFamily="34" charset="0"/>
              </a:rPr>
              <a:t>3. Recuerde: Se verificará mensualmente como mínimo el 10% de las fichas de VD/AS (sea telefónica o presencial). </a:t>
            </a:r>
          </a:p>
        </p:txBody>
      </p:sp>
      <p:sp>
        <p:nvSpPr>
          <p:cNvPr id="11" name="Rectángulo 10"/>
          <p:cNvSpPr/>
          <p:nvPr/>
        </p:nvSpPr>
        <p:spPr>
          <a:xfrm>
            <a:off x="483577" y="2286532"/>
            <a:ext cx="8159261" cy="201593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MONITOREO </a:t>
            </a:r>
          </a:p>
          <a:p>
            <a:r>
              <a:rPr lang="es-PE" sz="1100" dirty="0">
                <a:latin typeface="Franklin Gothic Medium Cond" panose="020B0606030402020204" pitchFamily="34" charset="0"/>
              </a:rPr>
              <a:t>Con el fin de fortalecer la calidad de las visitas domiciliarias por actores sociales, se debe realizar la supervisión y monitoreo de las mismas.</a:t>
            </a:r>
          </a:p>
          <a:p>
            <a:endParaRPr lang="es-PE" sz="2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02 VISITAS MENSUALES DE MONITOREO A LOS ACTORES SOCIALES DURANTE EL DESARROLLO DE UNA VISITA DOMICILIARIA</a:t>
            </a:r>
          </a:p>
          <a:p>
            <a:endParaRPr lang="es-PE" sz="200" dirty="0">
              <a:latin typeface="Franklin Gothic Medium Cond" panose="020B0606030402020204" pitchFamily="34" charset="0"/>
            </a:endParaRPr>
          </a:p>
          <a:p>
            <a:r>
              <a:rPr lang="es-PE" sz="1100" dirty="0">
                <a:latin typeface="Franklin Gothic Medium Cond" panose="020B0606030402020204" pitchFamily="34" charset="0"/>
              </a:rPr>
              <a:t>En el ítem: DNI / HC registre: SIEMPRE APP138 de Actividad con Agentes Comunitarios de Salud. </a:t>
            </a:r>
          </a:p>
          <a:p>
            <a:r>
              <a:rPr lang="es-PE" sz="1100" dirty="0">
                <a:latin typeface="Franklin Gothic Medium Cond" panose="020B0606030402020204" pitchFamily="34" charset="0"/>
              </a:rPr>
              <a:t>En el ítem: Diagnóstico motivo de consulta y/o actividad de salud, anote claramente: </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en ambos casos </a:t>
            </a:r>
          </a:p>
          <a:p>
            <a:r>
              <a:rPr lang="es-PE" sz="1100" dirty="0">
                <a:latin typeface="Franklin Gothic Medium Cond" panose="020B0606030402020204" pitchFamily="34" charset="0"/>
              </a:rPr>
              <a:t>En el ítem: Lab anote: </a:t>
            </a:r>
          </a:p>
          <a:p>
            <a:r>
              <a:rPr lang="es-PE" sz="1100" dirty="0">
                <a:latin typeface="Franklin Gothic Medium Cond" panose="020B0606030402020204" pitchFamily="34" charset="0"/>
              </a:rPr>
              <a:t> En el Lab 1 casillero 1, el número de actor de social monitoreado</a:t>
            </a:r>
          </a:p>
          <a:p>
            <a:r>
              <a:rPr lang="es-PE" sz="1100" dirty="0">
                <a:latin typeface="Franklin Gothic Medium Cond" panose="020B0606030402020204" pitchFamily="34" charset="0"/>
              </a:rPr>
              <a:t> En el Lab 1 casillero 2, el número de visita de monitoreo 1 ó 2 según corresponda</a:t>
            </a:r>
          </a:p>
        </p:txBody>
      </p:sp>
      <p:pic>
        <p:nvPicPr>
          <p:cNvPr id="12" name="Imagen 11"/>
          <p:cNvPicPr>
            <a:picLocks noChangeAspect="1"/>
          </p:cNvPicPr>
          <p:nvPr/>
        </p:nvPicPr>
        <p:blipFill>
          <a:blip r:embed="rId2"/>
          <a:stretch>
            <a:fillRect/>
          </a:stretch>
        </p:blipFill>
        <p:spPr>
          <a:xfrm>
            <a:off x="483576" y="4242086"/>
            <a:ext cx="8229601" cy="951023"/>
          </a:xfrm>
          <a:prstGeom prst="rect">
            <a:avLst/>
          </a:prstGeom>
        </p:spPr>
      </p:pic>
      <p:sp>
        <p:nvSpPr>
          <p:cNvPr id="13" name="Rectángulo 12"/>
          <p:cNvSpPr/>
          <p:nvPr/>
        </p:nvSpPr>
        <p:spPr>
          <a:xfrm>
            <a:off x="483576" y="5194806"/>
            <a:ext cx="8229601" cy="430887"/>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El personal de salud programa dos visitas de monitoreo anuales por cada Actor Social.</a:t>
            </a:r>
          </a:p>
          <a:p>
            <a:r>
              <a:rPr lang="es-PE" sz="1100" dirty="0">
                <a:solidFill>
                  <a:srgbClr val="2D55D7"/>
                </a:solidFill>
                <a:latin typeface="Franklin Gothic Medium Cond" panose="020B0606030402020204" pitchFamily="34" charset="0"/>
              </a:rPr>
              <a:t>Dependiendo del número de actores sociales, el personal programa sus visitas de monitoreo cada mes. </a:t>
            </a:r>
          </a:p>
        </p:txBody>
      </p:sp>
      <p:pic>
        <p:nvPicPr>
          <p:cNvPr id="2" name="Imagen 1">
            <a:extLst>
              <a:ext uri="{FF2B5EF4-FFF2-40B4-BE49-F238E27FC236}">
                <a16:creationId xmlns:a16="http://schemas.microsoft.com/office/drawing/2014/main" id="{E46EB541-75D7-4BF2-BD85-F4D23232B6F2}"/>
              </a:ext>
            </a:extLst>
          </p:cNvPr>
          <p:cNvPicPr>
            <a:picLocks noChangeAspect="1"/>
          </p:cNvPicPr>
          <p:nvPr/>
        </p:nvPicPr>
        <p:blipFill>
          <a:blip r:embed="rId3"/>
          <a:stretch>
            <a:fillRect/>
          </a:stretch>
        </p:blipFill>
        <p:spPr>
          <a:xfrm>
            <a:off x="491703" y="291806"/>
            <a:ext cx="8229603" cy="945416"/>
          </a:xfrm>
          <a:prstGeom prst="rect">
            <a:avLst/>
          </a:prstGeom>
        </p:spPr>
      </p:pic>
      <p:sp>
        <p:nvSpPr>
          <p:cNvPr id="5" name="Rectángulo 4">
            <a:extLst>
              <a:ext uri="{FF2B5EF4-FFF2-40B4-BE49-F238E27FC236}">
                <a16:creationId xmlns:a16="http://schemas.microsoft.com/office/drawing/2014/main" id="{FF7823D9-C369-42B7-BF61-FD73D8387EDE}"/>
              </a:ext>
            </a:extLst>
          </p:cNvPr>
          <p:cNvSpPr/>
          <p:nvPr/>
        </p:nvSpPr>
        <p:spPr>
          <a:xfrm>
            <a:off x="483575" y="5562313"/>
            <a:ext cx="8229601"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PROMOTORES EDUCATIVOS CAPACITADOS PARA LA PROMOCIÓN DEL CUIDADO INFANTIL, LACTANCIA MATERNA EXCLUSIVA Y LA ADECUADA ALIMENTACIÓN Y</a:t>
            </a:r>
          </a:p>
          <a:p>
            <a:r>
              <a:rPr lang="es-PE" sz="1100" dirty="0">
                <a:solidFill>
                  <a:srgbClr val="C00000"/>
                </a:solidFill>
                <a:latin typeface="Franklin Gothic Medium Cond" panose="020B0606030402020204" pitchFamily="34" charset="0"/>
              </a:rPr>
              <a:t>PROTECCIÓN DEL MENOR DE 36 MESES A FAMILIAS DEL PRONOEI</a:t>
            </a:r>
          </a:p>
          <a:p>
            <a:r>
              <a:rPr lang="es-PE" sz="1100" dirty="0">
                <a:latin typeface="Franklin Gothic Medium Cond" panose="020B0606030402020204" pitchFamily="34" charset="0"/>
              </a:rPr>
              <a:t>Definición. - Esta actividad está dirigida a Docentes coordinadores, docentes de aula, auxiliares y promotores educativos del Ciclo I de los Servicios Educativos Escolarizados (Cunas) y no escolarizados (PRONOEI de Ciclo I de entorno comunitario y entorno familiar) quienes reciben capacitaciones para la promoción del cuidado infantil, lactancia materna exclusiva y la adecuada alimentación y protección del menor de 36 meses.</a:t>
            </a:r>
          </a:p>
          <a:p>
            <a:r>
              <a:rPr lang="es-PE" sz="1100" dirty="0">
                <a:latin typeface="Franklin Gothic Medium Cond" panose="020B0606030402020204" pitchFamily="34" charset="0"/>
              </a:rPr>
              <a:t>Se debe desarrollar las siguientes tareas: </a:t>
            </a:r>
          </a:p>
        </p:txBody>
      </p:sp>
    </p:spTree>
    <p:extLst>
      <p:ext uri="{BB962C8B-B14F-4D97-AF65-F5344CB8AC3E}">
        <p14:creationId xmlns:p14="http://schemas.microsoft.com/office/powerpoint/2010/main" val="132263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62187" y="236864"/>
            <a:ext cx="8281359"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COORDINACIÓN CON LA RED EDUCATIVA/INSTITUCIÓN EDUCATIVA </a:t>
            </a:r>
          </a:p>
          <a:p>
            <a:r>
              <a:rPr lang="es-PE" sz="1100" dirty="0">
                <a:latin typeface="Franklin Gothic Medium Cond" panose="020B0606030402020204" pitchFamily="34" charset="0"/>
              </a:rPr>
              <a:t>  En el ítem: DNI / HC registre: SIEMPRE APP93 de Actividad con Instituciones Educativas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en Instituciones Educativas</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 casillero 1, el número de participantes </a:t>
            </a:r>
          </a:p>
          <a:p>
            <a:r>
              <a:rPr lang="es-PE" sz="1100" dirty="0">
                <a:latin typeface="Franklin Gothic Medium Cond" panose="020B0606030402020204" pitchFamily="34" charset="0"/>
              </a:rPr>
              <a:t> En el Lab 1 casillero 2, la sigla “COO” para indicar la reunión de coordinación.</a:t>
            </a:r>
          </a:p>
        </p:txBody>
      </p:sp>
      <p:pic>
        <p:nvPicPr>
          <p:cNvPr id="8" name="Imagen 7"/>
          <p:cNvPicPr>
            <a:picLocks noChangeAspect="1"/>
          </p:cNvPicPr>
          <p:nvPr/>
        </p:nvPicPr>
        <p:blipFill>
          <a:blip r:embed="rId2"/>
          <a:stretch>
            <a:fillRect/>
          </a:stretch>
        </p:blipFill>
        <p:spPr>
          <a:xfrm>
            <a:off x="462186" y="1800936"/>
            <a:ext cx="8281359" cy="927002"/>
          </a:xfrm>
          <a:prstGeom prst="rect">
            <a:avLst/>
          </a:prstGeom>
        </p:spPr>
      </p:pic>
      <p:sp>
        <p:nvSpPr>
          <p:cNvPr id="9" name="Rectángulo 8"/>
          <p:cNvSpPr/>
          <p:nvPr/>
        </p:nvSpPr>
        <p:spPr>
          <a:xfrm>
            <a:off x="462185" y="2718362"/>
            <a:ext cx="8281360"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DE CONCERTACIÓN CON LA RED EDUCATIVA/INSTITUCIÓN EDUCATIVA</a:t>
            </a:r>
          </a:p>
          <a:p>
            <a:r>
              <a:rPr lang="es-PE" sz="1100" dirty="0">
                <a:latin typeface="Franklin Gothic Medium Cond" panose="020B0606030402020204" pitchFamily="34" charset="0"/>
              </a:rPr>
              <a:t>En el ítem: DNI / HC registre: SIEMPRE APP93 de Actividad con Instituciones Educativas </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Reunión de coordinación </a:t>
            </a:r>
          </a:p>
          <a:p>
            <a:r>
              <a:rPr lang="es-PE" sz="1100" dirty="0">
                <a:latin typeface="Franklin Gothic Medium Cond" panose="020B0606030402020204" pitchFamily="34" charset="0"/>
              </a:rPr>
              <a:t> En el 2º casillero Actividades de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1º casillero 1, el número de participantes </a:t>
            </a:r>
          </a:p>
          <a:p>
            <a:r>
              <a:rPr lang="es-PE" sz="1100" dirty="0">
                <a:latin typeface="Franklin Gothic Medium Cond" panose="020B0606030402020204" pitchFamily="34" charset="0"/>
              </a:rPr>
              <a:t> En el Lab 1 casillero 2, la sigla “FCO” para indicar la reunión de concertación.</a:t>
            </a:r>
          </a:p>
        </p:txBody>
      </p:sp>
      <p:pic>
        <p:nvPicPr>
          <p:cNvPr id="10" name="Imagen 9"/>
          <p:cNvPicPr>
            <a:picLocks noChangeAspect="1"/>
          </p:cNvPicPr>
          <p:nvPr/>
        </p:nvPicPr>
        <p:blipFill>
          <a:blip r:embed="rId3"/>
          <a:stretch>
            <a:fillRect/>
          </a:stretch>
        </p:blipFill>
        <p:spPr>
          <a:xfrm>
            <a:off x="462184" y="4290396"/>
            <a:ext cx="8281361" cy="947557"/>
          </a:xfrm>
          <a:prstGeom prst="rect">
            <a:avLst/>
          </a:prstGeom>
        </p:spPr>
      </p:pic>
      <p:sp>
        <p:nvSpPr>
          <p:cNvPr id="2" name="Rectángulo 1">
            <a:extLst>
              <a:ext uri="{FF2B5EF4-FFF2-40B4-BE49-F238E27FC236}">
                <a16:creationId xmlns:a16="http://schemas.microsoft.com/office/drawing/2014/main" id="{333230DF-6959-48A9-A83B-2544E38BF5C8}"/>
              </a:ext>
            </a:extLst>
          </p:cNvPr>
          <p:cNvSpPr/>
          <p:nvPr/>
        </p:nvSpPr>
        <p:spPr>
          <a:xfrm>
            <a:off x="534060" y="5217089"/>
            <a:ext cx="824145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3 TALLERES DE CAPACITACIÓN A LOS PROMOTORES EDUCATIVOS</a:t>
            </a:r>
          </a:p>
          <a:p>
            <a:r>
              <a:rPr lang="es-PE" sz="1100" dirty="0">
                <a:latin typeface="Franklin Gothic Medium Cond" panose="020B0606030402020204" pitchFamily="34" charset="0"/>
              </a:rPr>
              <a:t>En el ítem: DNI / HC registre: SIEMPRE APP144 de Docentes Ciclo I</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Sesión educativa</a:t>
            </a:r>
          </a:p>
          <a:p>
            <a:r>
              <a:rPr lang="es-PE" sz="1100" dirty="0">
                <a:latin typeface="Franklin Gothic Medium Cond" panose="020B0606030402020204" pitchFamily="34" charset="0"/>
              </a:rPr>
              <a:t> En el 2º casillero Actividades del Articulado Nutricional</a:t>
            </a:r>
          </a:p>
          <a:p>
            <a:pPr lvl="0"/>
            <a:r>
              <a:rPr lang="es-PE" sz="1100" dirty="0">
                <a:solidFill>
                  <a:srgbClr val="000000"/>
                </a:solidFill>
                <a:latin typeface="Franklin Gothic Medium Cond" panose="020B0606030402020204" pitchFamily="34" charset="0"/>
              </a:rPr>
              <a:t>En el ítem: Tipo de Diagnóstico marque siempre “D”</a:t>
            </a:r>
          </a:p>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Lab 1 casillero 1, el número de participantes.</a:t>
            </a:r>
          </a:p>
        </p:txBody>
      </p:sp>
    </p:spTree>
    <p:extLst>
      <p:ext uri="{BB962C8B-B14F-4D97-AF65-F5344CB8AC3E}">
        <p14:creationId xmlns:p14="http://schemas.microsoft.com/office/powerpoint/2010/main" val="304433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34060" y="179277"/>
            <a:ext cx="8241450" cy="769441"/>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Lab 1 casillero 2, la temática del taller:  </a:t>
            </a:r>
          </a:p>
          <a:p>
            <a:pPr lvl="0"/>
            <a:r>
              <a:rPr lang="es-PE" sz="1100" dirty="0">
                <a:solidFill>
                  <a:srgbClr val="000000"/>
                </a:solidFill>
                <a:latin typeface="Franklin Gothic Medium Cond" panose="020B0606030402020204" pitchFamily="34" charset="0"/>
              </a:rPr>
              <a:t>- SBS: Importancia de los servicios básicos de salud.</a:t>
            </a:r>
          </a:p>
          <a:p>
            <a:pPr lvl="0"/>
            <a:r>
              <a:rPr lang="es-PE" sz="1100" dirty="0">
                <a:solidFill>
                  <a:srgbClr val="000000"/>
                </a:solidFill>
                <a:latin typeface="Franklin Gothic Medium Cond" panose="020B0606030402020204" pitchFamily="34" charset="0"/>
              </a:rPr>
              <a:t>-  ALI: Alimentación complementaria con énfasis en el consumo de alimentos de origen animal ricos en hierro. </a:t>
            </a:r>
          </a:p>
          <a:p>
            <a:pPr lvl="0"/>
            <a:r>
              <a:rPr lang="es-PE" sz="1100" dirty="0">
                <a:solidFill>
                  <a:srgbClr val="000000"/>
                </a:solidFill>
                <a:latin typeface="Franklin Gothic Medium Cond" panose="020B0606030402020204" pitchFamily="34" charset="0"/>
              </a:rPr>
              <a:t>-  AA : Alimentación responsiva. </a:t>
            </a:r>
          </a:p>
        </p:txBody>
      </p:sp>
      <p:pic>
        <p:nvPicPr>
          <p:cNvPr id="7" name="Imagen 6"/>
          <p:cNvPicPr>
            <a:picLocks noChangeAspect="1"/>
          </p:cNvPicPr>
          <p:nvPr/>
        </p:nvPicPr>
        <p:blipFill>
          <a:blip r:embed="rId2"/>
          <a:stretch>
            <a:fillRect/>
          </a:stretch>
        </p:blipFill>
        <p:spPr>
          <a:xfrm>
            <a:off x="437336" y="908779"/>
            <a:ext cx="8351036" cy="885524"/>
          </a:xfrm>
          <a:prstGeom prst="rect">
            <a:avLst/>
          </a:prstGeom>
        </p:spPr>
      </p:pic>
    </p:spTree>
    <p:extLst>
      <p:ext uri="{BB962C8B-B14F-4D97-AF65-F5344CB8AC3E}">
        <p14:creationId xmlns:p14="http://schemas.microsoft.com/office/powerpoint/2010/main" val="191640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10040" y="3089907"/>
            <a:ext cx="8351037" cy="938629"/>
          </a:xfrm>
          <a:prstGeom prst="rect">
            <a:avLst/>
          </a:prstGeom>
        </p:spPr>
      </p:pic>
      <p:sp>
        <p:nvSpPr>
          <p:cNvPr id="6" name="Rectángulo 5"/>
          <p:cNvSpPr/>
          <p:nvPr/>
        </p:nvSpPr>
        <p:spPr>
          <a:xfrm>
            <a:off x="410041" y="208714"/>
            <a:ext cx="8351036" cy="290848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ACCIONES DE MUNICIPIOS EN ARTICULADO NUTRICIONAL </a:t>
            </a:r>
          </a:p>
          <a:p>
            <a:endParaRPr lang="es-PE" sz="200" dirty="0">
              <a:solidFill>
                <a:srgbClr val="C00000"/>
              </a:solidFill>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ACTUALIZACIÓN Y HOMOLOGACIÓN DE PADRÓN NOMINAL DE NIÑOS (AS) MENORES DE 6 AÑOS</a:t>
            </a:r>
          </a:p>
          <a:p>
            <a:endParaRPr lang="es-PE" sz="200" dirty="0">
              <a:latin typeface="Franklin Gothic Medium Cond" panose="020B0606030402020204" pitchFamily="34" charset="0"/>
            </a:endParaRPr>
          </a:p>
          <a:p>
            <a:pPr algn="just"/>
            <a:r>
              <a:rPr lang="es-PE" sz="1100" dirty="0">
                <a:latin typeface="Franklin Gothic Medium Cond" panose="020B0606030402020204" pitchFamily="34" charset="0"/>
              </a:rPr>
              <a:t>Definición. - El Padrón Nominal es una lista nominal de niños y niñas menores de 6 años de edad registrados en una plataforma electrónica, que se actualiza permanentemente con información proveniente de las diferentes fuentes interconectadas al RENIEC, así como por el ingreso de datos por parte de los gobiernos locales. Contiene datos como nombres y apellidos, DNI, nombres y apellidos del Padre y de la Madre, dirección, pertenencia a programas sociales,</a:t>
            </a:r>
          </a:p>
          <a:p>
            <a:r>
              <a:rPr lang="es-PE" sz="1100" dirty="0">
                <a:latin typeface="Franklin Gothic Medium Cond" panose="020B0606030402020204" pitchFamily="34" charset="0"/>
              </a:rPr>
              <a:t>tipo de seguro de salud, entre otros.</a:t>
            </a:r>
          </a:p>
          <a:p>
            <a:r>
              <a:rPr lang="es-PE" sz="1100" dirty="0">
                <a:latin typeface="Franklin Gothic Medium Cond" panose="020B0606030402020204" pitchFamily="34" charset="0"/>
              </a:rPr>
              <a:t>Se debe desarrollar las siguientes tareas:</a:t>
            </a:r>
          </a:p>
          <a:p>
            <a:endParaRPr lang="es-PE" sz="1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ASISTENCIA TÉCNICA Y ABOGACÍA POR EL PERSONAL DEL EESS AL EQUIPO DE GESTIÓN MUNICIPAL QUE GESTIONA EL PADRÓN NOMINAL.</a:t>
            </a:r>
          </a:p>
          <a:p>
            <a:endParaRPr lang="es-PE" sz="200" dirty="0">
              <a:solidFill>
                <a:srgbClr val="C00000"/>
              </a:solidFill>
              <a:latin typeface="Franklin Gothic Medium Cond" panose="020B0606030402020204" pitchFamily="34" charset="0"/>
            </a:endParaRPr>
          </a:p>
          <a:p>
            <a:r>
              <a:rPr lang="es-PE" sz="1100" dirty="0">
                <a:latin typeface="Franklin Gothic Medium Cond" panose="020B0606030402020204" pitchFamily="34" charset="0"/>
              </a:rPr>
              <a:t>En el ítem: DNI / HC registre: SIEMPRE APP101 de Actividades con Municipio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Asistencia técnica</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registrar el número secuencial de la Asistencia Técnica 1, 2, según corresponda.</a:t>
            </a:r>
          </a:p>
          <a:p>
            <a:r>
              <a:rPr lang="es-PE" sz="1100" dirty="0">
                <a:latin typeface="Franklin Gothic Medium Cond" panose="020B0606030402020204" pitchFamily="34" charset="0"/>
              </a:rPr>
              <a:t> En el Lab 1 casillero 2, la temática de la asistencia técnica “PNO” para indicar Padrón Nominal.</a:t>
            </a:r>
          </a:p>
        </p:txBody>
      </p:sp>
    </p:spTree>
    <p:extLst>
      <p:ext uri="{BB962C8B-B14F-4D97-AF65-F5344CB8AC3E}">
        <p14:creationId xmlns:p14="http://schemas.microsoft.com/office/powerpoint/2010/main" val="37205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992" y="262603"/>
            <a:ext cx="8212016" cy="28315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IMPLEMENTACIÓN Y FUNCIONAMIENTO DE LOS CENTROS DE PROMOCIÓN Y VIGILANCIA COMUNAL PARA EL CUIDADO INTEGRAL DE LA MADRE Y EL NIÑO</a:t>
            </a:r>
          </a:p>
          <a:p>
            <a:pPr algn="just"/>
            <a:r>
              <a:rPr lang="es-PE" sz="1100" dirty="0">
                <a:latin typeface="Franklin Gothic Medium Cond" panose="020B0606030402020204" pitchFamily="34" charset="0"/>
              </a:rPr>
              <a:t>Definición.- Es un espacio en la comunidad donde se promueve en las familias la adopción de prácticas saludables, para contribuir con el adecuado crecimiento y óptimo desarrollo de las niñas y niños menores de 36 meses desde la gestación; a través de educación en prácticas saludables, acciones de vigilancia y toma de decisiones, orientado al desarrollo potencial, intelectual y económico en la primera infancia, con participación activa y articulada de los agentes comunitarios de salud, de los líderes comunales, de las autoridades locales y comunales, del personal de salud y otros actores sociales.</a:t>
            </a:r>
          </a:p>
          <a:p>
            <a:pPr algn="just"/>
            <a:r>
              <a:rPr lang="es-PE" sz="1100" dirty="0">
                <a:latin typeface="Franklin Gothic Medium Cond" panose="020B0606030402020204" pitchFamily="34" charset="0"/>
              </a:rPr>
              <a:t>Se debe desarrollar las siguientes tareas:</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ASISTENCIA TÉCNICA Y ABOGACÍA POR EL PERSONAL DEL EESS AL EQUIPO DE GESTIÓN MUNICIPAL QUE GESTIONA LA IMPLEMENTACIÓN Y FUNCIONAMIENTO DEL CPVC.</a:t>
            </a:r>
          </a:p>
          <a:p>
            <a:pPr algn="just"/>
            <a:r>
              <a:rPr lang="es-PE" sz="1100" dirty="0">
                <a:latin typeface="Franklin Gothic Medium Cond" panose="020B0606030402020204" pitchFamily="34" charset="0"/>
              </a:rPr>
              <a:t>En el ítem: DNI / HC registre: SIEMPRE APP101 de Actividades con Municipio</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Asistencia técnica</a:t>
            </a:r>
          </a:p>
          <a:p>
            <a:pPr algn="just"/>
            <a:r>
              <a:rPr lang="es-PE" sz="1100" dirty="0">
                <a:latin typeface="Franklin Gothic Medium Cond" panose="020B0606030402020204" pitchFamily="34" charset="0"/>
              </a:rPr>
              <a:t> En el 2º casillero Actividades del Articulado Nutricional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registrar el número secuencial de la Asistencia Técnica 1, 2, según corresponda.</a:t>
            </a:r>
          </a:p>
          <a:p>
            <a:pPr algn="just"/>
            <a:r>
              <a:rPr lang="es-PE" sz="1100" dirty="0">
                <a:latin typeface="Franklin Gothic Medium Cond" panose="020B0606030402020204" pitchFamily="34" charset="0"/>
              </a:rPr>
              <a:t> En el Lab 1 casillero 2, la temática de la asistencia técnica “AE”</a:t>
            </a:r>
          </a:p>
        </p:txBody>
      </p:sp>
      <p:pic>
        <p:nvPicPr>
          <p:cNvPr id="3" name="Imagen 2"/>
          <p:cNvPicPr>
            <a:picLocks noChangeAspect="1"/>
          </p:cNvPicPr>
          <p:nvPr/>
        </p:nvPicPr>
        <p:blipFill>
          <a:blip r:embed="rId2"/>
          <a:stretch>
            <a:fillRect/>
          </a:stretch>
        </p:blipFill>
        <p:spPr>
          <a:xfrm>
            <a:off x="465991" y="3041291"/>
            <a:ext cx="8212017" cy="935479"/>
          </a:xfrm>
          <a:prstGeom prst="rect">
            <a:avLst/>
          </a:prstGeom>
        </p:spPr>
      </p:pic>
      <p:sp>
        <p:nvSpPr>
          <p:cNvPr id="4" name="Rectángulo 3"/>
          <p:cNvSpPr/>
          <p:nvPr/>
        </p:nvSpPr>
        <p:spPr>
          <a:xfrm>
            <a:off x="465990" y="3963835"/>
            <a:ext cx="8212018"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PRINCIPALES ACTIVIDADES PARA EL FUNCIONAMIENTO DEL CPVC:</a:t>
            </a:r>
          </a:p>
          <a:p>
            <a:r>
              <a:rPr lang="es-PE" sz="1100" dirty="0">
                <a:solidFill>
                  <a:srgbClr val="C00000"/>
                </a:solidFill>
                <a:latin typeface="Franklin Gothic Medium Cond" panose="020B0606030402020204" pitchFamily="34" charset="0"/>
              </a:rPr>
              <a:t>A. EDUCACIÓN EN SALUD:</a:t>
            </a:r>
          </a:p>
          <a:p>
            <a:pPr marL="228600" indent="-228600">
              <a:buAutoNum type="alphaLcParenR"/>
            </a:pPr>
            <a:r>
              <a:rPr lang="es-PE" sz="1100" dirty="0">
                <a:solidFill>
                  <a:srgbClr val="C00000"/>
                </a:solidFill>
                <a:latin typeface="Franklin Gothic Medium Cond" panose="020B0606030402020204" pitchFamily="34" charset="0"/>
              </a:rPr>
              <a:t>EN SESIONES DEMOSTRATIVAS</a:t>
            </a:r>
            <a:r>
              <a:rPr lang="es-PE" sz="1100" dirty="0">
                <a:latin typeface="Franklin Gothic Medium Cond" panose="020B0606030402020204" pitchFamily="34" charset="0"/>
              </a:rPr>
              <a:t>: (Ver Pág. 5)</a:t>
            </a:r>
          </a:p>
          <a:p>
            <a:r>
              <a:rPr lang="es-PE" sz="1100" dirty="0">
                <a:latin typeface="Franklin Gothic Medium Cond" panose="020B0606030402020204" pitchFamily="34" charset="0"/>
              </a:rPr>
              <a:t>En el ítem: Historia Clínica/Documento de identidad, anote la información del niño o niña.</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Para Familias con Niños:</a:t>
            </a:r>
          </a:p>
          <a:p>
            <a:r>
              <a:rPr lang="es-PE" sz="1100" dirty="0">
                <a:latin typeface="Franklin Gothic Medium Cond" panose="020B0606030402020204" pitchFamily="34" charset="0"/>
              </a:rPr>
              <a:t> En el 1º casillero Sesión demostrativa</a:t>
            </a:r>
          </a:p>
          <a:p>
            <a:r>
              <a:rPr lang="es-PE" sz="1100" dirty="0">
                <a:solidFill>
                  <a:srgbClr val="C00000"/>
                </a:solidFill>
                <a:latin typeface="Franklin Gothic Medium Cond" panose="020B0606030402020204" pitchFamily="34" charset="0"/>
              </a:rPr>
              <a:t>PARA GESTANTES</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 En el 1º casillero Supervisión de embarazo con riesgo</a:t>
            </a:r>
          </a:p>
          <a:p>
            <a:r>
              <a:rPr lang="es-PE" sz="1100" dirty="0">
                <a:latin typeface="Franklin Gothic Medium Cond" panose="020B0606030402020204" pitchFamily="34" charset="0"/>
              </a:rPr>
              <a:t> En el 2º casillero Sesión demostrativa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la Sigla  tema de la sesión demostrativa, según corresponda.</a:t>
            </a:r>
          </a:p>
          <a:p>
            <a:r>
              <a:rPr lang="es-PE" sz="1100" dirty="0">
                <a:latin typeface="Franklin Gothic Medium Cond" panose="020B0606030402020204" pitchFamily="34" charset="0"/>
              </a:rPr>
              <a:t> En el Lab 1 casillero 2, siguiente marque “AE”</a:t>
            </a:r>
          </a:p>
        </p:txBody>
      </p:sp>
    </p:spTree>
    <p:extLst>
      <p:ext uri="{BB962C8B-B14F-4D97-AF65-F5344CB8AC3E}">
        <p14:creationId xmlns:p14="http://schemas.microsoft.com/office/powerpoint/2010/main" val="1950358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8" y="2640349"/>
            <a:ext cx="8315865" cy="1615827"/>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B) EN SESIONES EDUCATIVAS PARA EL CUIDADO DE LA MADRE Y EL NIÑO:</a:t>
            </a:r>
          </a:p>
          <a:p>
            <a:pPr lvl="0"/>
            <a:r>
              <a:rPr lang="es-PE" sz="1100" dirty="0">
                <a:solidFill>
                  <a:srgbClr val="000000"/>
                </a:solidFill>
                <a:latin typeface="Franklin Gothic Medium Cond" panose="020B0606030402020204" pitchFamily="34" charset="0"/>
              </a:rPr>
              <a:t>En el ítem: DNI / HC registre: SIEMPRE APP165 Actividad en Centro de Promoción y Vigilancia Comunal</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1º casillero Sesión educativa</a:t>
            </a:r>
          </a:p>
          <a:p>
            <a:pPr lvl="0"/>
            <a:r>
              <a:rPr lang="es-PE" sz="1100" dirty="0">
                <a:solidFill>
                  <a:srgbClr val="000000"/>
                </a:solidFill>
                <a:latin typeface="Franklin Gothic Medium Cond" panose="020B0606030402020204" pitchFamily="34" charset="0"/>
              </a:rPr>
              <a:t> En el 2º casillero Actividades del Articulado Nutricional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      En el ítem Lab se registrará:</a:t>
            </a:r>
          </a:p>
          <a:p>
            <a:r>
              <a:rPr lang="es-PE" sz="1100" dirty="0">
                <a:latin typeface="Franklin Gothic Medium Cond" panose="020B0606030402020204" pitchFamily="34" charset="0"/>
              </a:rPr>
              <a:t> En el Lab 1 º casillero 1 , registrar el número participantes de la sesión.</a:t>
            </a:r>
          </a:p>
          <a:p>
            <a:pPr lvl="0"/>
            <a:endParaRPr lang="es-PE" sz="1100" dirty="0">
              <a:solidFill>
                <a:srgbClr val="000000"/>
              </a:solidFill>
              <a:latin typeface="Franklin Gothic Medium Cond" panose="020B0606030402020204" pitchFamily="34" charset="0"/>
            </a:endParaRPr>
          </a:p>
        </p:txBody>
      </p:sp>
      <p:sp>
        <p:nvSpPr>
          <p:cNvPr id="6" name="CuadroTexto 5"/>
          <p:cNvSpPr txBox="1"/>
          <p:nvPr/>
        </p:nvSpPr>
        <p:spPr>
          <a:xfrm>
            <a:off x="457198" y="1511164"/>
            <a:ext cx="1354349" cy="261610"/>
          </a:xfrm>
          <a:prstGeom prst="rect">
            <a:avLst/>
          </a:prstGeom>
          <a:noFill/>
        </p:spPr>
        <p:txBody>
          <a:bodyPr wrap="square" rtlCol="0">
            <a:spAutoFit/>
          </a:bodyPr>
          <a:lstStyle/>
          <a:p>
            <a:r>
              <a:rPr lang="es-PE" sz="1100" dirty="0">
                <a:solidFill>
                  <a:srgbClr val="C00000"/>
                </a:solidFill>
                <a:latin typeface="Franklin Gothic Medium Cond" panose="020B0606030402020204" pitchFamily="34" charset="0"/>
              </a:rPr>
              <a:t>Gestantes</a:t>
            </a:r>
          </a:p>
        </p:txBody>
      </p:sp>
      <p:sp>
        <p:nvSpPr>
          <p:cNvPr id="7" name="CuadroTexto 6"/>
          <p:cNvSpPr txBox="1"/>
          <p:nvPr/>
        </p:nvSpPr>
        <p:spPr>
          <a:xfrm>
            <a:off x="457198" y="251706"/>
            <a:ext cx="4037164" cy="261610"/>
          </a:xfrm>
          <a:prstGeom prst="rect">
            <a:avLst/>
          </a:prstGeom>
          <a:noFill/>
        </p:spPr>
        <p:txBody>
          <a:bodyPr wrap="square" rtlCol="0">
            <a:spAutoFit/>
          </a:bodyPr>
          <a:lstStyle/>
          <a:p>
            <a:r>
              <a:rPr lang="es-PE" sz="1100" dirty="0">
                <a:solidFill>
                  <a:srgbClr val="C00000"/>
                </a:solidFill>
                <a:latin typeface="Franklin Gothic Medium Cond" panose="020B0606030402020204" pitchFamily="34" charset="0"/>
              </a:rPr>
              <a:t>En Niños de 3 Años</a:t>
            </a:r>
          </a:p>
        </p:txBody>
      </p:sp>
      <p:pic>
        <p:nvPicPr>
          <p:cNvPr id="8" name="Imagen 7"/>
          <p:cNvPicPr>
            <a:picLocks noChangeAspect="1"/>
          </p:cNvPicPr>
          <p:nvPr/>
        </p:nvPicPr>
        <p:blipFill>
          <a:blip r:embed="rId2"/>
          <a:stretch>
            <a:fillRect/>
          </a:stretch>
        </p:blipFill>
        <p:spPr>
          <a:xfrm>
            <a:off x="437454" y="4039764"/>
            <a:ext cx="8355349" cy="924526"/>
          </a:xfrm>
          <a:prstGeom prst="rect">
            <a:avLst/>
          </a:prstGeom>
        </p:spPr>
      </p:pic>
      <p:sp>
        <p:nvSpPr>
          <p:cNvPr id="9" name="Rectángulo 8"/>
          <p:cNvSpPr/>
          <p:nvPr/>
        </p:nvSpPr>
        <p:spPr>
          <a:xfrm>
            <a:off x="457197" y="4951226"/>
            <a:ext cx="8315865" cy="164660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 SESIONES EDUCATIVAS EN IMPORTANCIA DEL JUEGO Y AFECTO: </a:t>
            </a:r>
          </a:p>
          <a:p>
            <a:r>
              <a:rPr lang="es-PE" sz="1100" dirty="0">
                <a:latin typeface="Franklin Gothic Medium Cond" panose="020B0606030402020204" pitchFamily="34" charset="0"/>
              </a:rPr>
              <a:t>       Actividad dirigida a los padres, madres y cuidadores de niñas y niños menores de 36 meses, a realizarse en el CPVC, que constituye una forma organizada para facilitar una secuencia de información sobre la importancia del juego y afecto, permitiendo la cooperación, el dialogo, el inter aprendizaje y la reflexión colectiva como bases fundamentales del proceso de aprendizaje con el objetivo de fortalecer y desarrollar las capacidades, habilidades, y actitudes en los padres y/o cuidadores que contribuyan en el aprendizaje, interrelación, seguridad e independencia de la niña y niño, desde los primeros años de su vida. </a:t>
            </a:r>
          </a:p>
          <a:p>
            <a:endParaRPr lang="es-PE" sz="200" dirty="0">
              <a:latin typeface="Franklin Gothic Medium Cond" panose="020B0606030402020204" pitchFamily="34" charset="0"/>
            </a:endParaRP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 casillero Sesión educativa sobre la importancia del juego y afecto  </a:t>
            </a:r>
          </a:p>
          <a:p>
            <a:r>
              <a:rPr lang="es-PE" sz="1100" dirty="0">
                <a:latin typeface="Franklin Gothic Medium Cond" panose="020B0606030402020204" pitchFamily="34" charset="0"/>
              </a:rPr>
              <a:t> En el 2° casillero Actividades del Articulado Nutricional </a:t>
            </a:r>
          </a:p>
          <a:p>
            <a:r>
              <a:rPr lang="es-PE" sz="1100" dirty="0">
                <a:latin typeface="Franklin Gothic Medium Cond" panose="020B0606030402020204" pitchFamily="34" charset="0"/>
              </a:rPr>
              <a:t>      En el ítem: Tipo de Diagnóstico marque siempre “D  </a:t>
            </a:r>
          </a:p>
        </p:txBody>
      </p:sp>
      <p:pic>
        <p:nvPicPr>
          <p:cNvPr id="4" name="Imagen 3"/>
          <p:cNvPicPr>
            <a:picLocks noChangeAspect="1"/>
          </p:cNvPicPr>
          <p:nvPr/>
        </p:nvPicPr>
        <p:blipFill>
          <a:blip r:embed="rId3"/>
          <a:stretch>
            <a:fillRect/>
          </a:stretch>
        </p:blipFill>
        <p:spPr>
          <a:xfrm>
            <a:off x="457196" y="463217"/>
            <a:ext cx="8355351" cy="1037332"/>
          </a:xfrm>
          <a:prstGeom prst="rect">
            <a:avLst/>
          </a:prstGeom>
        </p:spPr>
      </p:pic>
      <p:pic>
        <p:nvPicPr>
          <p:cNvPr id="10" name="Imagen 9"/>
          <p:cNvPicPr>
            <a:picLocks noChangeAspect="1"/>
          </p:cNvPicPr>
          <p:nvPr/>
        </p:nvPicPr>
        <p:blipFill>
          <a:blip r:embed="rId4"/>
          <a:stretch>
            <a:fillRect/>
          </a:stretch>
        </p:blipFill>
        <p:spPr>
          <a:xfrm>
            <a:off x="457196" y="1723782"/>
            <a:ext cx="8355351" cy="924526"/>
          </a:xfrm>
          <a:prstGeom prst="rect">
            <a:avLst/>
          </a:prstGeom>
        </p:spPr>
      </p:pic>
    </p:spTree>
    <p:extLst>
      <p:ext uri="{BB962C8B-B14F-4D97-AF65-F5344CB8AC3E}">
        <p14:creationId xmlns:p14="http://schemas.microsoft.com/office/powerpoint/2010/main" val="288419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935" y="360969"/>
            <a:ext cx="8410755" cy="800219"/>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ítem Lab se registrará:  </a:t>
            </a:r>
          </a:p>
          <a:p>
            <a:pPr lvl="0"/>
            <a:r>
              <a:rPr lang="es-PE" sz="1100" dirty="0">
                <a:solidFill>
                  <a:srgbClr val="000000"/>
                </a:solidFill>
                <a:latin typeface="Franklin Gothic Medium Cond" panose="020B0606030402020204" pitchFamily="34" charset="0"/>
              </a:rPr>
              <a:t> En el Lab 1 casillero 1, anote el número “1” cuando corresponde a la 1ra sesión educativa realizada; “2” para la 2da sesión.</a:t>
            </a:r>
          </a:p>
          <a:p>
            <a:pPr lvl="0"/>
            <a:r>
              <a:rPr lang="es-PE" sz="1100" dirty="0">
                <a:solidFill>
                  <a:srgbClr val="000000"/>
                </a:solidFill>
                <a:latin typeface="Franklin Gothic Medium Cond" panose="020B0606030402020204" pitchFamily="34" charset="0"/>
              </a:rPr>
              <a:t> En el Lab 1° casillero 2, registrar el número participantes de la sesión.</a:t>
            </a:r>
          </a:p>
          <a:p>
            <a:pPr lvl="0"/>
            <a:endParaRPr lang="es-PE" sz="200" dirty="0">
              <a:solidFill>
                <a:srgbClr val="000000"/>
              </a:solidFill>
              <a:latin typeface="Franklin Gothic Medium Cond" panose="020B0606030402020204" pitchFamily="34" charset="0"/>
            </a:endParaRPr>
          </a:p>
          <a:p>
            <a:pPr lvl="0"/>
            <a:r>
              <a:rPr lang="es-PE" sz="1100" dirty="0">
                <a:solidFill>
                  <a:srgbClr val="000000"/>
                </a:solidFill>
                <a:latin typeface="Franklin Gothic Medium Cond" panose="020B0606030402020204" pitchFamily="34" charset="0"/>
              </a:rPr>
              <a:t>                 </a:t>
            </a:r>
            <a:r>
              <a:rPr lang="es-PE" sz="1100" dirty="0">
                <a:solidFill>
                  <a:srgbClr val="2D55D7"/>
                </a:solidFill>
                <a:latin typeface="Franklin Gothic Medium Cond" panose="020B0606030402020204" pitchFamily="34" charset="0"/>
              </a:rPr>
              <a:t>Sub-código C0009.01 para "Sesión educativa sobre la importancia del juego y afecto" </a:t>
            </a:r>
          </a:p>
        </p:txBody>
      </p:sp>
      <p:pic>
        <p:nvPicPr>
          <p:cNvPr id="3" name="Imagen 2"/>
          <p:cNvPicPr>
            <a:picLocks noChangeAspect="1"/>
          </p:cNvPicPr>
          <p:nvPr/>
        </p:nvPicPr>
        <p:blipFill>
          <a:blip r:embed="rId2"/>
          <a:stretch>
            <a:fillRect/>
          </a:stretch>
        </p:blipFill>
        <p:spPr>
          <a:xfrm>
            <a:off x="370934" y="1118058"/>
            <a:ext cx="8410755" cy="953829"/>
          </a:xfrm>
          <a:prstGeom prst="rect">
            <a:avLst/>
          </a:prstGeom>
        </p:spPr>
      </p:pic>
      <p:sp>
        <p:nvSpPr>
          <p:cNvPr id="4" name="Rectángulo 3"/>
          <p:cNvSpPr/>
          <p:nvPr/>
        </p:nvSpPr>
        <p:spPr>
          <a:xfrm>
            <a:off x="370933" y="2071893"/>
            <a:ext cx="8410756"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B. VIGILANCIA COMUNAL</a:t>
            </a:r>
          </a:p>
          <a:p>
            <a:r>
              <a:rPr lang="es-PE" sz="1100" dirty="0">
                <a:latin typeface="Franklin Gothic Medium Cond" panose="020B0606030402020204" pitchFamily="34" charset="0"/>
              </a:rPr>
              <a:t>a) Actualización de Registro Comunal de Vigilancia de Prácticas en Niños Gestantes. </a:t>
            </a:r>
          </a:p>
          <a:p>
            <a:r>
              <a:rPr lang="es-PE" sz="1100" dirty="0">
                <a:latin typeface="Franklin Gothic Medium Cond" panose="020B0606030402020204" pitchFamily="34" charset="0"/>
              </a:rPr>
              <a:t> En el ítem: DNI / HC registre: SIEMPRE APP165 Actividad en Centro de Promoción y Vigilancia Comunal</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Actualización de registro comunal de vigilancia de prácticas</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º casillero 1, registrar según corresponda: “G”</a:t>
            </a:r>
          </a:p>
          <a:p>
            <a:r>
              <a:rPr lang="es-PE" sz="1100" dirty="0">
                <a:latin typeface="Franklin Gothic Medium Cond" panose="020B0606030402020204" pitchFamily="34" charset="0"/>
              </a:rPr>
              <a:t> En el Lab 1 Casillero 2, registrar el número de gestantes vigiladas</a:t>
            </a:r>
          </a:p>
          <a:p>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3"/>
          <a:stretch>
            <a:fillRect/>
          </a:stretch>
        </p:blipFill>
        <p:spPr>
          <a:xfrm>
            <a:off x="370933" y="3878341"/>
            <a:ext cx="8410756" cy="1055972"/>
          </a:xfrm>
          <a:prstGeom prst="rect">
            <a:avLst/>
          </a:prstGeom>
        </p:spPr>
      </p:pic>
      <p:sp>
        <p:nvSpPr>
          <p:cNvPr id="6" name="Rectángulo 5"/>
          <p:cNvSpPr/>
          <p:nvPr/>
        </p:nvSpPr>
        <p:spPr>
          <a:xfrm>
            <a:off x="362305" y="4936973"/>
            <a:ext cx="8410756"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B) ACTUALIZACIÓN DE REGISTRO COMUNAL DE VIGILANCIA DE PRÁCTICAS EN NIÑOS (AS). </a:t>
            </a:r>
          </a:p>
          <a:p>
            <a:r>
              <a:rPr lang="es-PE" sz="1100" dirty="0">
                <a:latin typeface="Franklin Gothic Medium Cond" panose="020B0606030402020204" pitchFamily="34" charset="0"/>
              </a:rPr>
              <a:t> En el ítem: DNI / HC registre: SIEMPRE APP165 Actividad en Centro de Promoción y Vigilancia Comunal</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Actualización de registro comunal de vigilancia de prácticas</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º casillero 1, registrar “N” para indicar que el registro comunal es de niños </a:t>
            </a:r>
          </a:p>
          <a:p>
            <a:r>
              <a:rPr lang="es-PE" sz="1100" dirty="0">
                <a:latin typeface="Franklin Gothic Medium Cond" panose="020B0606030402020204" pitchFamily="34" charset="0"/>
              </a:rPr>
              <a:t> En el Lab 1 casillero 2, registrar el número de niños/as vigilados.</a:t>
            </a:r>
          </a:p>
        </p:txBody>
      </p:sp>
    </p:spTree>
    <p:extLst>
      <p:ext uri="{BB962C8B-B14F-4D97-AF65-F5344CB8AC3E}">
        <p14:creationId xmlns:p14="http://schemas.microsoft.com/office/powerpoint/2010/main" val="212690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8574" y="419141"/>
            <a:ext cx="8289984" cy="1047350"/>
          </a:xfrm>
          <a:prstGeom prst="rect">
            <a:avLst/>
          </a:prstGeom>
        </p:spPr>
      </p:pic>
      <p:sp>
        <p:nvSpPr>
          <p:cNvPr id="3" name="Rectángulo 2"/>
          <p:cNvSpPr/>
          <p:nvPr/>
        </p:nvSpPr>
        <p:spPr>
          <a:xfrm>
            <a:off x="448574" y="1466350"/>
            <a:ext cx="8289984"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Para esta actividad por convención utilizaremos el U1291 Producción de material educativo para la actualización de registro comunal de vigilancia de prácticas</a:t>
            </a:r>
          </a:p>
        </p:txBody>
      </p:sp>
      <p:sp>
        <p:nvSpPr>
          <p:cNvPr id="4" name="Rectángulo 3"/>
          <p:cNvSpPr/>
          <p:nvPr/>
        </p:nvSpPr>
        <p:spPr>
          <a:xfrm>
            <a:off x="448574" y="1676051"/>
            <a:ext cx="8289984"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 TOMA DE DECISIONES</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Reuniones de análisis, reflexión y toma de decisiones para la intervención; participan autoridades de la junta comunal, líderes comunales, personal de salud, agentes comunitarios de salud, familias, entre otros, para conocer los resultados de la vigilancia comunal analizar las causas y motivos para planear acciones o intervenciones a ser realizados por uno o varios actores sociales para el cuidado de la salud de la madre, niñas y niños.</a:t>
            </a:r>
          </a:p>
          <a:p>
            <a:r>
              <a:rPr lang="es-PE" sz="1100" dirty="0">
                <a:latin typeface="Franklin Gothic Medium Cond" panose="020B0606030402020204" pitchFamily="34" charset="0"/>
              </a:rPr>
              <a:t>En el ítem: DNI / HC registre: SIEMPRE APP165 Actividad en Centro de Promoción y Vigilancia Comunal</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Reunión en comunidad</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Lab1 casillero 1, el número de reunión que se realiza durante el año 1, 2… según corresponda.</a:t>
            </a:r>
          </a:p>
          <a:p>
            <a:r>
              <a:rPr lang="es-PE" sz="1100" dirty="0">
                <a:latin typeface="Franklin Gothic Medium Cond" panose="020B0606030402020204" pitchFamily="34" charset="0"/>
              </a:rPr>
              <a:t> En el Lab 1 casillero 2,el número de personas asistentes a la reunión.</a:t>
            </a:r>
          </a:p>
        </p:txBody>
      </p:sp>
      <p:pic>
        <p:nvPicPr>
          <p:cNvPr id="5" name="Imagen 4"/>
          <p:cNvPicPr>
            <a:picLocks noChangeAspect="1"/>
          </p:cNvPicPr>
          <p:nvPr/>
        </p:nvPicPr>
        <p:blipFill>
          <a:blip r:embed="rId3"/>
          <a:stretch>
            <a:fillRect/>
          </a:stretch>
        </p:blipFill>
        <p:spPr>
          <a:xfrm>
            <a:off x="448573" y="3757108"/>
            <a:ext cx="8289985" cy="909787"/>
          </a:xfrm>
          <a:prstGeom prst="rect">
            <a:avLst/>
          </a:prstGeom>
        </p:spPr>
      </p:pic>
      <p:sp>
        <p:nvSpPr>
          <p:cNvPr id="6" name="Rectángulo 5"/>
          <p:cNvSpPr/>
          <p:nvPr/>
        </p:nvSpPr>
        <p:spPr>
          <a:xfrm>
            <a:off x="448572" y="4666894"/>
            <a:ext cx="8289986"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ESTÍMULOS NO MONETARIOS A LOS AGENTES COMUNITARIOS DE SALUD </a:t>
            </a:r>
          </a:p>
          <a:p>
            <a:r>
              <a:rPr lang="es-PE" sz="1100" dirty="0">
                <a:latin typeface="Franklin Gothic Medium Cond" panose="020B0606030402020204" pitchFamily="34" charset="0"/>
              </a:rPr>
              <a:t> Definición. - Conjunto de acciones de fortalecer y reconocer la laborar voluntaria de personas de la comunidad (ACS) y permite el desarrollo de sus actividades en la comunidad.</a:t>
            </a:r>
          </a:p>
          <a:p>
            <a:r>
              <a:rPr lang="es-PE" sz="1100" dirty="0">
                <a:latin typeface="Franklin Gothic Medium Cond" panose="020B0606030402020204" pitchFamily="34" charset="0"/>
              </a:rPr>
              <a:t>Se debe desarrollar las siguientes tareas:</a:t>
            </a:r>
          </a:p>
          <a:p>
            <a:r>
              <a:rPr lang="es-PE" sz="1100" dirty="0">
                <a:solidFill>
                  <a:srgbClr val="C00000"/>
                </a:solidFill>
                <a:latin typeface="Franklin Gothic Medium Cond" panose="020B0606030402020204" pitchFamily="34" charset="0"/>
              </a:rPr>
              <a:t>ASISTENCIA TÉCNICA Y ABOGACÍA POR EL PERSONAL DEL EESS AL EQUIPO DE GESTIÓN MUNICIPAL QUE GESTIONA EL RECONOCIMIENTO A LOS ACS.</a:t>
            </a:r>
          </a:p>
          <a:p>
            <a:r>
              <a:rPr lang="es-PE" sz="1100" dirty="0">
                <a:latin typeface="Franklin Gothic Medium Cond" panose="020B0606030402020204" pitchFamily="34" charset="0"/>
              </a:rPr>
              <a:t>En el ítem: DNI / HC registre: SIEMPRE APP101 de Actividades con Municipio.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Asistencia técnica</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a:t>
            </a:r>
          </a:p>
        </p:txBody>
      </p:sp>
    </p:spTree>
    <p:extLst>
      <p:ext uri="{BB962C8B-B14F-4D97-AF65-F5344CB8AC3E}">
        <p14:creationId xmlns:p14="http://schemas.microsoft.com/office/powerpoint/2010/main" val="2627009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718" y="291006"/>
            <a:ext cx="8117456" cy="600164"/>
          </a:xfrm>
          <a:prstGeom prst="rect">
            <a:avLst/>
          </a:prstGeom>
        </p:spPr>
        <p:txBody>
          <a:bodyPr wrap="square">
            <a:spAutoFit/>
          </a:bodyPr>
          <a:lstStyle/>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registrar el número secuencial de la Asistencia Técnica 1, 2, según corresponda.</a:t>
            </a:r>
          </a:p>
          <a:p>
            <a:r>
              <a:rPr lang="es-PE" sz="1100" dirty="0">
                <a:latin typeface="Franklin Gothic Medium Cond" panose="020B0606030402020204" pitchFamily="34" charset="0"/>
              </a:rPr>
              <a:t> En el Lab 1 casillero 2, la temática de la asistencia técnica “ENM” para indicar Estímulos no monetarios a los ACS. </a:t>
            </a:r>
          </a:p>
        </p:txBody>
      </p:sp>
      <p:pic>
        <p:nvPicPr>
          <p:cNvPr id="3" name="Imagen 2"/>
          <p:cNvPicPr>
            <a:picLocks noChangeAspect="1"/>
          </p:cNvPicPr>
          <p:nvPr/>
        </p:nvPicPr>
        <p:blipFill>
          <a:blip r:embed="rId2"/>
          <a:stretch>
            <a:fillRect/>
          </a:stretch>
        </p:blipFill>
        <p:spPr>
          <a:xfrm>
            <a:off x="560717" y="850262"/>
            <a:ext cx="8117457" cy="1013308"/>
          </a:xfrm>
          <a:prstGeom prst="rect">
            <a:avLst/>
          </a:prstGeom>
        </p:spPr>
      </p:pic>
      <p:sp>
        <p:nvSpPr>
          <p:cNvPr id="4" name="Rectángulo 3"/>
          <p:cNvSpPr/>
          <p:nvPr/>
        </p:nvSpPr>
        <p:spPr>
          <a:xfrm>
            <a:off x="560716" y="1855542"/>
            <a:ext cx="8117458" cy="24929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01 MONITOREO POR EL PERSONAL DEL EESS AL EQUIPO DE GESTIÓN MUNICIPAL QUE GESTIONA EL RECONOCIMIENTO A LOS ACS.</a:t>
            </a:r>
          </a:p>
          <a:p>
            <a:r>
              <a:rPr lang="es-PE" sz="200" dirty="0">
                <a:solidFill>
                  <a:srgbClr val="C00000"/>
                </a:solidFill>
                <a:latin typeface="Franklin Gothic Medium Cond" panose="020B0606030402020204" pitchFamily="34" charset="0"/>
              </a:rPr>
              <a:t> </a:t>
            </a:r>
          </a:p>
          <a:p>
            <a:r>
              <a:rPr lang="es-PE" sz="1100" dirty="0">
                <a:latin typeface="Franklin Gothic Medium Cond" panose="020B0606030402020204" pitchFamily="34" charset="0"/>
              </a:rPr>
              <a:t> En el ítem: DNI / HC registre: SIEMPRE APP101 de Actividades con Municipio. </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Reunión de Monitoreo</a:t>
            </a:r>
          </a:p>
          <a:p>
            <a:r>
              <a:rPr lang="es-PE" sz="1100" dirty="0">
                <a:latin typeface="Franklin Gothic Medium Cond" panose="020B0606030402020204" pitchFamily="34" charset="0"/>
              </a:rPr>
              <a:t> En el 2º casillero Actividades del Articulado Nutricional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1,registra el número de agentes comunitarios adscritos a la municipalidad</a:t>
            </a:r>
          </a:p>
          <a:p>
            <a:r>
              <a:rPr lang="es-PE" sz="1100" dirty="0">
                <a:latin typeface="Franklin Gothic Medium Cond" panose="020B0606030402020204" pitchFamily="34" charset="0"/>
              </a:rPr>
              <a:t>que están siendo reconocidos por la municipalidad.</a:t>
            </a:r>
          </a:p>
          <a:p>
            <a:r>
              <a:rPr lang="es-PE" sz="1100" dirty="0">
                <a:latin typeface="Franklin Gothic Medium Cond" panose="020B0606030402020204" pitchFamily="34" charset="0"/>
              </a:rPr>
              <a:t> En el Lab1 casillero 2, la temática de la asistencia técnica “ENM” para indicar Estímulos no monetarios a los ACS. </a:t>
            </a:r>
          </a:p>
          <a:p>
            <a:r>
              <a:rPr lang="es-PE" sz="1100" dirty="0">
                <a:latin typeface="Franklin Gothic Medium Cond" panose="020B0606030402020204" pitchFamily="34" charset="0"/>
              </a:rPr>
              <a:t> En el Lab1 casillero 1, según corresponda:</a:t>
            </a:r>
          </a:p>
          <a:p>
            <a:r>
              <a:rPr lang="es-PE" sz="1100" dirty="0">
                <a:latin typeface="Franklin Gothic Medium Cond" panose="020B0606030402020204" pitchFamily="34" charset="0"/>
              </a:rPr>
              <a:t>1= Entrega de Kit básico </a:t>
            </a:r>
          </a:p>
          <a:p>
            <a:r>
              <a:rPr lang="es-PE" sz="1100" dirty="0">
                <a:latin typeface="Franklin Gothic Medium Cond" panose="020B0606030402020204" pitchFamily="34" charset="0"/>
              </a:rPr>
              <a:t>2= Entrega de Materiales educativos </a:t>
            </a:r>
          </a:p>
          <a:p>
            <a:r>
              <a:rPr lang="es-PE" sz="1100" dirty="0">
                <a:latin typeface="Franklin Gothic Medium Cond" panose="020B0606030402020204" pitchFamily="34" charset="0"/>
              </a:rPr>
              <a:t>3= Entrega de Kit básico y Entrega de Materiales educativos </a:t>
            </a:r>
          </a:p>
        </p:txBody>
      </p:sp>
      <p:pic>
        <p:nvPicPr>
          <p:cNvPr id="7" name="Imagen 6">
            <a:extLst>
              <a:ext uri="{FF2B5EF4-FFF2-40B4-BE49-F238E27FC236}">
                <a16:creationId xmlns:a16="http://schemas.microsoft.com/office/drawing/2014/main" id="{6E46756D-128E-470E-9CE9-0DE37764D331}"/>
              </a:ext>
            </a:extLst>
          </p:cNvPr>
          <p:cNvPicPr>
            <a:picLocks noChangeAspect="1"/>
          </p:cNvPicPr>
          <p:nvPr/>
        </p:nvPicPr>
        <p:blipFill>
          <a:blip r:embed="rId3"/>
          <a:stretch>
            <a:fillRect/>
          </a:stretch>
        </p:blipFill>
        <p:spPr>
          <a:xfrm>
            <a:off x="560716" y="4294493"/>
            <a:ext cx="8117458" cy="996902"/>
          </a:xfrm>
          <a:prstGeom prst="rect">
            <a:avLst/>
          </a:prstGeom>
        </p:spPr>
      </p:pic>
      <p:sp>
        <p:nvSpPr>
          <p:cNvPr id="5" name="Rectángulo 4"/>
          <p:cNvSpPr/>
          <p:nvPr/>
        </p:nvSpPr>
        <p:spPr>
          <a:xfrm>
            <a:off x="560716" y="5285572"/>
            <a:ext cx="8117458" cy="1277273"/>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REALIZAR FERIAS INTEGRALES DE SALUD Y NUTRICIÓN (DIAGNÓSTICO Y TRATAMIENTO DE ANEMIA, DESPARASITACIÓN MASIVA, PROMOCIÓN DE LA SALUD Y ALIMENTACIÓN ADECUADA)</a:t>
            </a:r>
          </a:p>
          <a:p>
            <a:pPr lvl="0" algn="just"/>
            <a:r>
              <a:rPr lang="es-PE" sz="1100" dirty="0">
                <a:solidFill>
                  <a:srgbClr val="000000"/>
                </a:solidFill>
                <a:latin typeface="Franklin Gothic Medium Cond" panose="020B0606030402020204" pitchFamily="34" charset="0"/>
              </a:rPr>
              <a:t>Definición. - Conjunto de acciones que desarrolla la municipalidad con el propósito de prestar algunos servicios claves que requieren la población orientado a mejorar el acceso a los servicios de salud; tales como: Diagnóstico y tratamiento de anemia, desparasitación, vacunación, entre otros. Así mismo en las ferias integrales pueden incluir servicios como: Sesiones demostrativas de lavado de manos, sesiones demostrativas y exposiciones gastronómicas que promuevan</a:t>
            </a:r>
          </a:p>
          <a:p>
            <a:pPr lvl="0" algn="just"/>
            <a:r>
              <a:rPr lang="es-PE" sz="1100" dirty="0">
                <a:solidFill>
                  <a:srgbClr val="000000"/>
                </a:solidFill>
                <a:latin typeface="Franklin Gothic Medium Cond" panose="020B0606030402020204" pitchFamily="34" charset="0"/>
              </a:rPr>
              <a:t>prácticas de alimentación saludable (con énfasis en la inclusión de alimentos de origen animal ricos en hierro), entre otros. </a:t>
            </a:r>
          </a:p>
        </p:txBody>
      </p:sp>
    </p:spTree>
    <p:extLst>
      <p:ext uri="{BB962C8B-B14F-4D97-AF65-F5344CB8AC3E}">
        <p14:creationId xmlns:p14="http://schemas.microsoft.com/office/powerpoint/2010/main" val="204216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48574" y="523436"/>
            <a:ext cx="4038600" cy="6094433"/>
          </a:xfrm>
        </p:spPr>
        <p:txBody>
          <a:bodyPr/>
          <a:lstStyle/>
          <a:p>
            <a:pPr marL="0" indent="0">
              <a:buNone/>
              <a:tabLst>
                <a:tab pos="715963" algn="l"/>
              </a:tabLst>
            </a:pPr>
            <a:r>
              <a:rPr lang="es-PE" sz="1100" dirty="0">
                <a:solidFill>
                  <a:srgbClr val="C00000"/>
                </a:solidFill>
                <a:latin typeface="Franklin Gothic Medium Cond" panose="020B0606030402020204" pitchFamily="34" charset="0"/>
              </a:rPr>
              <a:t>CÓDIGO           DIAGNÓSTICO / ACTIVIDAD </a:t>
            </a:r>
          </a:p>
          <a:p>
            <a:pPr marL="0" indent="0">
              <a:buNone/>
              <a:tabLst>
                <a:tab pos="715963" algn="l"/>
              </a:tabLst>
            </a:pPr>
            <a:r>
              <a:rPr lang="es-PE" sz="1100" dirty="0">
                <a:latin typeface="Franklin Gothic Medium Cond" panose="020B0606030402020204" pitchFamily="34" charset="0"/>
              </a:rPr>
              <a:t>U0012 	Actividades de Articulado Nutricional</a:t>
            </a:r>
          </a:p>
          <a:p>
            <a:pPr marL="0" indent="0">
              <a:buNone/>
              <a:tabLst>
                <a:tab pos="715963" algn="l"/>
              </a:tabLst>
            </a:pPr>
            <a:r>
              <a:rPr lang="es-PE" sz="300" dirty="0">
                <a:latin typeface="Franklin Gothic Medium Cond" panose="020B0606030402020204" pitchFamily="34" charset="0"/>
              </a:rPr>
              <a:t>  </a:t>
            </a:r>
          </a:p>
          <a:p>
            <a:pPr marL="0" indent="0">
              <a:buNone/>
              <a:tabLst>
                <a:tab pos="715963" algn="l"/>
              </a:tabLst>
            </a:pPr>
            <a:r>
              <a:rPr lang="es-PE" sz="1100" dirty="0">
                <a:solidFill>
                  <a:srgbClr val="C00000"/>
                </a:solidFill>
                <a:latin typeface="Franklin Gothic Medium Cond" panose="020B0606030402020204" pitchFamily="34" charset="0"/>
              </a:rPr>
              <a:t>SESIONES</a:t>
            </a:r>
            <a:r>
              <a:rPr lang="es-PE" sz="1100" dirty="0">
                <a:latin typeface="Franklin Gothic Medium Cond" panose="020B0606030402020204" pitchFamily="34" charset="0"/>
              </a:rPr>
              <a:t> </a:t>
            </a:r>
          </a:p>
          <a:p>
            <a:pPr marL="0" indent="0">
              <a:buNone/>
              <a:tabLst>
                <a:tab pos="715963" algn="l"/>
              </a:tabLst>
            </a:pPr>
            <a:r>
              <a:rPr lang="es-PE" sz="1100" dirty="0">
                <a:latin typeface="Franklin Gothic Medium Cond" panose="020B0606030402020204" pitchFamily="34" charset="0"/>
              </a:rPr>
              <a:t>C0009 	Sesión educativa </a:t>
            </a:r>
          </a:p>
          <a:p>
            <a:pPr marL="0" indent="0">
              <a:buNone/>
              <a:tabLst>
                <a:tab pos="715963" algn="l"/>
              </a:tabLst>
            </a:pPr>
            <a:r>
              <a:rPr lang="es-PE" sz="1100" dirty="0">
                <a:latin typeface="Franklin Gothic Medium Cond" panose="020B0606030402020204" pitchFamily="34" charset="0"/>
              </a:rPr>
              <a:t>C0010 	Sesión demostrativa </a:t>
            </a:r>
          </a:p>
          <a:p>
            <a:pPr marL="0" indent="0">
              <a:buNone/>
              <a:tabLst>
                <a:tab pos="715963" algn="l"/>
              </a:tabLst>
            </a:pPr>
            <a:r>
              <a:rPr lang="es-PE" sz="1100" dirty="0">
                <a:latin typeface="Franklin Gothic Medium Cond" panose="020B0606030402020204" pitchFamily="34" charset="0"/>
              </a:rPr>
              <a:t>C0012 	Sesión de grupos de apoyo comunal</a:t>
            </a:r>
          </a:p>
          <a:p>
            <a:pPr marL="0" indent="0">
              <a:buNone/>
              <a:tabLst>
                <a:tab pos="715963" algn="l"/>
              </a:tabLst>
            </a:pPr>
            <a:r>
              <a:rPr lang="es-PE" sz="300" dirty="0">
                <a:latin typeface="Franklin Gothic Medium Cond" panose="020B0606030402020204" pitchFamily="34" charset="0"/>
              </a:rPr>
              <a:t> </a:t>
            </a:r>
          </a:p>
          <a:p>
            <a:pPr marL="0" indent="0">
              <a:buNone/>
              <a:tabLst>
                <a:tab pos="715963" algn="l"/>
              </a:tabLst>
            </a:pPr>
            <a:r>
              <a:rPr lang="es-PE" sz="1100" dirty="0">
                <a:solidFill>
                  <a:srgbClr val="C00000"/>
                </a:solidFill>
                <a:latin typeface="Franklin Gothic Medium Cond" panose="020B0606030402020204" pitchFamily="34" charset="0"/>
              </a:rPr>
              <a:t>CONSEJERIA</a:t>
            </a:r>
            <a:r>
              <a:rPr lang="es-PE" sz="1100" dirty="0">
                <a:latin typeface="Franklin Gothic Medium Cond" panose="020B0606030402020204" pitchFamily="34" charset="0"/>
              </a:rPr>
              <a:t> </a:t>
            </a:r>
          </a:p>
          <a:p>
            <a:pPr marL="0" indent="0">
              <a:buNone/>
              <a:tabLst>
                <a:tab pos="715963" algn="l"/>
              </a:tabLst>
            </a:pPr>
            <a:r>
              <a:rPr lang="es-PE" sz="1100" dirty="0">
                <a:latin typeface="Franklin Gothic Medium Cond" panose="020B0606030402020204" pitchFamily="34" charset="0"/>
              </a:rPr>
              <a:t>99401.03 	Consejería en Lactancia Materna Exclusiva</a:t>
            </a:r>
          </a:p>
          <a:p>
            <a:pPr marL="0" indent="0">
              <a:buNone/>
              <a:tabLst>
                <a:tab pos="715963" algn="l"/>
              </a:tabLst>
            </a:pPr>
            <a:r>
              <a:rPr lang="es-PE" sz="1100" dirty="0">
                <a:latin typeface="Franklin Gothic Medium Cond" panose="020B0606030402020204" pitchFamily="34" charset="0"/>
              </a:rPr>
              <a:t>99401.04 	Consejería en corte y cuidado del cordón umbilical </a:t>
            </a:r>
          </a:p>
          <a:p>
            <a:pPr marL="0" indent="0">
              <a:buNone/>
              <a:tabLst>
                <a:tab pos="715963" algn="l"/>
              </a:tabLst>
            </a:pPr>
            <a:r>
              <a:rPr lang="es-PE" sz="1100" dirty="0">
                <a:latin typeface="Franklin Gothic Medium Cond" panose="020B0606030402020204" pitchFamily="34" charset="0"/>
              </a:rPr>
              <a:t>99401.10 	Consejería en higiene del recién nacido y cuidado en el hogar </a:t>
            </a:r>
          </a:p>
          <a:p>
            <a:pPr marL="0" indent="0">
              <a:buNone/>
              <a:tabLst>
                <a:tab pos="715963" algn="l"/>
              </a:tabLst>
            </a:pPr>
            <a:r>
              <a:rPr lang="es-PE" sz="1100" dirty="0">
                <a:latin typeface="Franklin Gothic Medium Cond" panose="020B0606030402020204" pitchFamily="34" charset="0"/>
              </a:rPr>
              <a:t>99401.08 	Consejería de identificación de signos de alarma.</a:t>
            </a:r>
          </a:p>
          <a:p>
            <a:pPr marL="0" indent="0">
              <a:buNone/>
              <a:tabLst>
                <a:tab pos="715963" algn="l"/>
              </a:tabLst>
            </a:pPr>
            <a:r>
              <a:rPr lang="es-PE" sz="1100" dirty="0">
                <a:latin typeface="Franklin Gothic Medium Cond" panose="020B0606030402020204" pitchFamily="34" charset="0"/>
              </a:rPr>
              <a:t>C0011 	Visita Familiar Integral </a:t>
            </a:r>
          </a:p>
          <a:p>
            <a:pPr marL="0" indent="0">
              <a:buNone/>
              <a:tabLst>
                <a:tab pos="715963" algn="l"/>
              </a:tabLst>
            </a:pPr>
            <a:r>
              <a:rPr lang="es-PE" sz="300" dirty="0">
                <a:latin typeface="Franklin Gothic Medium Cond" panose="020B0606030402020204" pitchFamily="34" charset="0"/>
              </a:rPr>
              <a:t>  </a:t>
            </a:r>
          </a:p>
          <a:p>
            <a:pPr marL="0" indent="0">
              <a:buNone/>
              <a:tabLst>
                <a:tab pos="715963" algn="l"/>
              </a:tabLst>
            </a:pPr>
            <a:r>
              <a:rPr lang="es-PE" sz="1100" dirty="0">
                <a:solidFill>
                  <a:srgbClr val="C00000"/>
                </a:solidFill>
                <a:latin typeface="Franklin Gothic Medium Cond" panose="020B0606030402020204" pitchFamily="34" charset="0"/>
              </a:rPr>
              <a:t>PARA NIÑOS (AS)  </a:t>
            </a:r>
          </a:p>
          <a:p>
            <a:pPr marL="0" indent="0">
              <a:buNone/>
              <a:tabLst>
                <a:tab pos="715963" algn="l"/>
              </a:tabLst>
            </a:pPr>
            <a:r>
              <a:rPr lang="es-PE" sz="1100" dirty="0">
                <a:latin typeface="Franklin Gothic Medium Cond" panose="020B0606030402020204" pitchFamily="34" charset="0"/>
              </a:rPr>
              <a:t>Z762 	Consulta para Atención y Supervisión  de la salud de otros 	niños o lactantes sanos</a:t>
            </a:r>
          </a:p>
          <a:p>
            <a:pPr marL="0" indent="0">
              <a:buNone/>
              <a:tabLst>
                <a:tab pos="715963" algn="l"/>
              </a:tabLst>
            </a:pPr>
            <a:r>
              <a:rPr lang="es-PE" sz="300" dirty="0">
                <a:latin typeface="Franklin Gothic Medium Cond" panose="020B0606030402020204" pitchFamily="34" charset="0"/>
              </a:rPr>
              <a:t> </a:t>
            </a:r>
          </a:p>
          <a:p>
            <a:pPr marL="0" indent="0">
              <a:buNone/>
              <a:tabLst>
                <a:tab pos="715963" algn="l"/>
              </a:tabLst>
            </a:pPr>
            <a:r>
              <a:rPr lang="es-PE" sz="1100" dirty="0">
                <a:solidFill>
                  <a:srgbClr val="C00000"/>
                </a:solidFill>
                <a:latin typeface="Franklin Gothic Medium Cond" panose="020B0606030402020204" pitchFamily="34" charset="0"/>
              </a:rPr>
              <a:t>PARA GESTANTES </a:t>
            </a:r>
          </a:p>
          <a:p>
            <a:pPr marL="0" indent="0">
              <a:buNone/>
              <a:tabLst>
                <a:tab pos="715963" algn="l"/>
              </a:tabLst>
            </a:pPr>
            <a:r>
              <a:rPr lang="es-PE" sz="1100" dirty="0">
                <a:latin typeface="Franklin Gothic Medium Cond" panose="020B0606030402020204" pitchFamily="34" charset="0"/>
              </a:rPr>
              <a:t>Z359 	Supervisión de embarazo con riesgo</a:t>
            </a:r>
          </a:p>
          <a:p>
            <a:pPr marL="0" indent="0">
              <a:buNone/>
              <a:tabLst>
                <a:tab pos="715963" algn="l"/>
              </a:tabLst>
            </a:pPr>
            <a:r>
              <a:rPr lang="es-PE" sz="300" dirty="0">
                <a:latin typeface="Franklin Gothic Medium Cond" panose="020B0606030402020204" pitchFamily="34" charset="0"/>
              </a:rPr>
              <a:t>  </a:t>
            </a:r>
          </a:p>
          <a:p>
            <a:pPr marL="0" indent="0">
              <a:buNone/>
              <a:tabLst>
                <a:tab pos="715963" algn="l"/>
              </a:tabLst>
            </a:pPr>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GESTIÓN</a:t>
            </a:r>
            <a:r>
              <a:rPr lang="es-PE" sz="1100" dirty="0">
                <a:latin typeface="Franklin Gothic Medium Cond" panose="020B0606030402020204" pitchFamily="34" charset="0"/>
              </a:rPr>
              <a:t> </a:t>
            </a:r>
          </a:p>
          <a:p>
            <a:pPr marL="0" indent="0">
              <a:buNone/>
              <a:tabLst>
                <a:tab pos="715963" algn="l"/>
              </a:tabLst>
            </a:pPr>
            <a:r>
              <a:rPr lang="es-PE" sz="1100" dirty="0">
                <a:latin typeface="Franklin Gothic Medium Cond" panose="020B0606030402020204" pitchFamily="34" charset="0"/>
              </a:rPr>
              <a:t>C0001 	Reunión en Municipios </a:t>
            </a:r>
          </a:p>
          <a:p>
            <a:pPr marL="0" indent="0">
              <a:buNone/>
              <a:tabLst>
                <a:tab pos="715963" algn="l"/>
              </a:tabLst>
            </a:pPr>
            <a:r>
              <a:rPr lang="es-PE" sz="1100" dirty="0">
                <a:latin typeface="Franklin Gothic Medium Cond" panose="020B0606030402020204" pitchFamily="34" charset="0"/>
              </a:rPr>
              <a:t>C0002 	Reunión en Instituciones educativas</a:t>
            </a:r>
          </a:p>
          <a:p>
            <a:pPr marL="0" indent="0">
              <a:buNone/>
              <a:tabLst>
                <a:tab pos="715963" algn="l"/>
              </a:tabLst>
            </a:pPr>
            <a:r>
              <a:rPr lang="es-PE" sz="1100" dirty="0">
                <a:latin typeface="Franklin Gothic Medium Cond" panose="020B0606030402020204" pitchFamily="34" charset="0"/>
              </a:rPr>
              <a:t>C0003 	Reunión en Comunidad </a:t>
            </a:r>
          </a:p>
          <a:p>
            <a:pPr marL="0" indent="0">
              <a:buNone/>
              <a:tabLst>
                <a:tab pos="715963" algn="l"/>
              </a:tabLst>
            </a:pPr>
            <a:r>
              <a:rPr lang="es-PE" sz="1100" dirty="0">
                <a:latin typeface="Franklin Gothic Medium Cond" panose="020B0606030402020204" pitchFamily="34" charset="0"/>
              </a:rPr>
              <a:t>C0004 	Taller en Municipios</a:t>
            </a:r>
          </a:p>
          <a:p>
            <a:pPr marL="0" indent="0">
              <a:buNone/>
              <a:tabLst>
                <a:tab pos="715963" algn="l"/>
              </a:tabLst>
            </a:pPr>
            <a:r>
              <a:rPr lang="es-PE" sz="1100" dirty="0">
                <a:latin typeface="Franklin Gothic Medium Cond" panose="020B0606030402020204" pitchFamily="34" charset="0"/>
              </a:rPr>
              <a:t>C7004 	Asistencia técnica</a:t>
            </a:r>
          </a:p>
          <a:p>
            <a:pPr marL="0" indent="0">
              <a:buNone/>
              <a:tabLst>
                <a:tab pos="715963" algn="l"/>
              </a:tabLst>
            </a:pPr>
            <a:r>
              <a:rPr lang="es-PE" sz="1100" dirty="0">
                <a:latin typeface="Franklin Gothic Medium Cond" panose="020B0606030402020204" pitchFamily="34" charset="0"/>
              </a:rPr>
              <a:t>C7001 	Reunión de monitoreo </a:t>
            </a:r>
          </a:p>
          <a:p>
            <a:pPr marL="0" indent="0">
              <a:buNone/>
              <a:tabLst>
                <a:tab pos="715963" algn="l"/>
              </a:tabLst>
            </a:pPr>
            <a:r>
              <a:rPr lang="es-PE" sz="1100" dirty="0">
                <a:latin typeface="Franklin Gothic Medium Cond" panose="020B0606030402020204" pitchFamily="34" charset="0"/>
              </a:rPr>
              <a:t>C7003 	Reunión de Evaluación </a:t>
            </a:r>
          </a:p>
          <a:p>
            <a:pPr marL="0" indent="0">
              <a:buNone/>
            </a:pPr>
            <a:r>
              <a:rPr lang="es-PE" sz="1100" dirty="0">
                <a:latin typeface="Franklin Gothic Medium Cond" panose="020B0606030402020204" pitchFamily="34" charset="0"/>
              </a:rPr>
              <a:t> </a:t>
            </a:r>
          </a:p>
          <a:p>
            <a:pPr marL="0" indent="0">
              <a:buNone/>
            </a:pPr>
            <a:r>
              <a:rPr lang="es-PE" sz="1100" dirty="0">
                <a:latin typeface="Franklin Gothic Medium Cond" panose="020B0606030402020204" pitchFamily="34" charset="0"/>
              </a:rPr>
              <a:t> </a:t>
            </a:r>
          </a:p>
          <a:p>
            <a:pPr marL="0" indent="0">
              <a:buNone/>
            </a:pPr>
            <a:r>
              <a:rPr lang="es-PE" sz="1100" dirty="0">
                <a:latin typeface="Franklin Gothic Medium Cond" panose="020B0606030402020204" pitchFamily="34" charset="0"/>
              </a:rPr>
              <a:t> </a:t>
            </a:r>
          </a:p>
        </p:txBody>
      </p:sp>
      <p:sp>
        <p:nvSpPr>
          <p:cNvPr id="4" name="Marcador de contenido 3"/>
          <p:cNvSpPr>
            <a:spLocks noGrp="1"/>
          </p:cNvSpPr>
          <p:nvPr>
            <p:ph sz="half" idx="2"/>
          </p:nvPr>
        </p:nvSpPr>
        <p:spPr>
          <a:xfrm>
            <a:off x="4648200" y="612475"/>
            <a:ext cx="4038600" cy="6005394"/>
          </a:xfrm>
        </p:spPr>
        <p:txBody>
          <a:bodyPr/>
          <a:lstStyle/>
          <a:p>
            <a:pPr marL="0" indent="0">
              <a:buNone/>
              <a:tabLst>
                <a:tab pos="715963" algn="l"/>
              </a:tabLst>
            </a:pPr>
            <a:r>
              <a:rPr lang="es-PE" sz="1100" dirty="0">
                <a:solidFill>
                  <a:srgbClr val="C00000"/>
                </a:solidFill>
                <a:latin typeface="Franklin Gothic Medium Cond" panose="020B0606030402020204" pitchFamily="34" charset="0"/>
              </a:rPr>
              <a:t>CÓDIGO       	DIAGNÓSTICO / ACTIVIDAD</a:t>
            </a:r>
          </a:p>
          <a:p>
            <a:pPr marL="0" indent="0">
              <a:buNone/>
              <a:tabLst>
                <a:tab pos="715963" algn="l"/>
              </a:tabLst>
            </a:pPr>
            <a:r>
              <a:rPr lang="es-PE" sz="1100" dirty="0">
                <a:solidFill>
                  <a:srgbClr val="C00000"/>
                </a:solidFill>
                <a:latin typeface="Franklin Gothic Medium Cond" panose="020B0606030402020204" pitchFamily="34" charset="0"/>
              </a:rPr>
              <a:t>APP</a:t>
            </a:r>
          </a:p>
          <a:p>
            <a:pPr marL="0" indent="0">
              <a:buNone/>
              <a:tabLst>
                <a:tab pos="715963" algn="l"/>
              </a:tabLst>
            </a:pPr>
            <a:r>
              <a:rPr lang="es-PE" sz="1100" dirty="0">
                <a:latin typeface="Franklin Gothic Medium Cond" panose="020B0606030402020204" pitchFamily="34" charset="0"/>
              </a:rPr>
              <a:t> APP101 	Actividad con Municipios </a:t>
            </a:r>
          </a:p>
          <a:p>
            <a:pPr marL="0" indent="0">
              <a:buNone/>
              <a:tabLst>
                <a:tab pos="715963" algn="l"/>
              </a:tabLst>
            </a:pPr>
            <a:r>
              <a:rPr lang="es-PE" sz="1100" dirty="0">
                <a:latin typeface="Franklin Gothic Medium Cond" panose="020B0606030402020204" pitchFamily="34" charset="0"/>
              </a:rPr>
              <a:t>APP108 	Actividades con la Comunidad </a:t>
            </a:r>
          </a:p>
          <a:p>
            <a:pPr marL="0" indent="0">
              <a:buNone/>
              <a:tabLst>
                <a:tab pos="715963" algn="l"/>
              </a:tabLst>
            </a:pPr>
            <a:r>
              <a:rPr lang="es-PE" sz="1100" dirty="0">
                <a:latin typeface="Franklin Gothic Medium Cond" panose="020B0606030402020204" pitchFamily="34" charset="0"/>
              </a:rPr>
              <a:t>APP93 	Actividad con Instituciones educativas </a:t>
            </a:r>
          </a:p>
          <a:p>
            <a:pPr marL="0" indent="0">
              <a:buNone/>
              <a:tabLst>
                <a:tab pos="715963" algn="l"/>
              </a:tabLst>
            </a:pPr>
            <a:r>
              <a:rPr lang="es-PE" sz="1100" dirty="0">
                <a:latin typeface="Franklin Gothic Medium Cond" panose="020B0606030402020204" pitchFamily="34" charset="0"/>
              </a:rPr>
              <a:t>APP96 	Actividad con Comité Multisectorial </a:t>
            </a:r>
          </a:p>
          <a:p>
            <a:pPr marL="0" indent="0">
              <a:buNone/>
              <a:tabLst>
                <a:tab pos="715963" algn="l"/>
              </a:tabLst>
            </a:pPr>
            <a:r>
              <a:rPr lang="es-PE" sz="1100" dirty="0">
                <a:latin typeface="Franklin Gothic Medium Cond" panose="020B0606030402020204" pitchFamily="34" charset="0"/>
              </a:rPr>
              <a:t>APP138 	Actividad con Agentes Comunitarios de Salud</a:t>
            </a:r>
          </a:p>
          <a:p>
            <a:pPr marL="0" indent="0">
              <a:buNone/>
              <a:tabLst>
                <a:tab pos="715963" algn="l"/>
              </a:tabLst>
            </a:pPr>
            <a:r>
              <a:rPr lang="es-PE" sz="1100" dirty="0">
                <a:latin typeface="Franklin Gothic Medium Cond" panose="020B0606030402020204" pitchFamily="34" charset="0"/>
              </a:rPr>
              <a:t>APP150 	Actividad con Autoridades y líderes comunales</a:t>
            </a:r>
          </a:p>
          <a:p>
            <a:pPr marL="0" indent="0">
              <a:buNone/>
              <a:tabLst>
                <a:tab pos="715963" algn="l"/>
              </a:tabLst>
            </a:pPr>
            <a:r>
              <a:rPr lang="es-PE" sz="1100" dirty="0">
                <a:latin typeface="Franklin Gothic Medium Cond" panose="020B0606030402020204" pitchFamily="34" charset="0"/>
              </a:rPr>
              <a:t>APP144 	Actividad con Docentes Ciclo I </a:t>
            </a:r>
          </a:p>
          <a:p>
            <a:pPr marL="0" indent="0">
              <a:buNone/>
              <a:tabLst>
                <a:tab pos="715963" algn="l"/>
              </a:tabLst>
            </a:pPr>
            <a:r>
              <a:rPr lang="es-PE" sz="1100" dirty="0">
                <a:latin typeface="Franklin Gothic Medium Cond" panose="020B0606030402020204" pitchFamily="34" charset="0"/>
              </a:rPr>
              <a:t>APP151 	Actividad con Mujeres (Madres de Grupos de Apoyo)</a:t>
            </a:r>
          </a:p>
          <a:p>
            <a:pPr marL="0" indent="0">
              <a:buNone/>
              <a:tabLst>
                <a:tab pos="715963" algn="l"/>
              </a:tabLst>
            </a:pPr>
            <a:r>
              <a:rPr lang="es-PE" sz="1100" dirty="0">
                <a:latin typeface="Franklin Gothic Medium Cond" panose="020B0606030402020204" pitchFamily="34" charset="0"/>
              </a:rPr>
              <a:t>APP165 	Actividades en Centro de Promoción y Vigilancia Comunal </a:t>
            </a:r>
          </a:p>
          <a:p>
            <a:pPr marL="0" indent="0">
              <a:buNone/>
              <a:tabLst>
                <a:tab pos="715963" algn="l"/>
              </a:tabLst>
            </a:pPr>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CAMPO LAB </a:t>
            </a:r>
          </a:p>
          <a:p>
            <a:pPr marL="0" indent="0">
              <a:buNone/>
              <a:tabLst>
                <a:tab pos="715963" algn="l"/>
              </a:tabLst>
            </a:pPr>
            <a:r>
              <a:rPr lang="es-PE" sz="1100" dirty="0">
                <a:latin typeface="Franklin Gothic Medium Cond" panose="020B0606030402020204" pitchFamily="34" charset="0"/>
              </a:rPr>
              <a:t>LME 	Lactancia Materna Exclusiva ó prolongada</a:t>
            </a:r>
          </a:p>
          <a:p>
            <a:pPr marL="0" indent="0">
              <a:buNone/>
              <a:tabLst>
                <a:tab pos="715963" algn="l"/>
              </a:tabLst>
            </a:pPr>
            <a:r>
              <a:rPr lang="es-PE" sz="1100" dirty="0">
                <a:latin typeface="Franklin Gothic Medium Cond" panose="020B0606030402020204" pitchFamily="34" charset="0"/>
              </a:rPr>
              <a:t>ALI 	Preparación de alimentos </a:t>
            </a:r>
          </a:p>
          <a:p>
            <a:pPr marL="0" indent="0">
              <a:buNone/>
              <a:tabLst>
                <a:tab pos="715963" algn="l"/>
              </a:tabLst>
            </a:pPr>
            <a:r>
              <a:rPr lang="es-PE" sz="1100" dirty="0">
                <a:latin typeface="Franklin Gothic Medium Cond" panose="020B0606030402020204" pitchFamily="34" charset="0"/>
              </a:rPr>
              <a:t>FCO 	Fase de Concertación </a:t>
            </a:r>
          </a:p>
          <a:p>
            <a:pPr marL="0" indent="0">
              <a:buNone/>
              <a:tabLst>
                <a:tab pos="715963" algn="l"/>
              </a:tabLst>
            </a:pPr>
            <a:r>
              <a:rPr lang="es-PE" sz="1100" dirty="0">
                <a:latin typeface="Franklin Gothic Medium Cond" panose="020B0606030402020204" pitchFamily="34" charset="0"/>
              </a:rPr>
              <a:t>DXA 	Diagnóstico, tratamiento y prevención de Anemia</a:t>
            </a:r>
          </a:p>
          <a:p>
            <a:pPr marL="0" indent="0">
              <a:buNone/>
              <a:tabLst>
                <a:tab pos="715963" algn="l"/>
              </a:tabLst>
            </a:pPr>
            <a:r>
              <a:rPr lang="es-PE" sz="1100" dirty="0">
                <a:latin typeface="Franklin Gothic Medium Cond" panose="020B0606030402020204" pitchFamily="34" charset="0"/>
              </a:rPr>
              <a:t>SBS 	Importancia de los servicios básicos de salud.</a:t>
            </a:r>
          </a:p>
          <a:p>
            <a:pPr marL="0" indent="0">
              <a:buNone/>
              <a:tabLst>
                <a:tab pos="715963" algn="l"/>
              </a:tabLst>
            </a:pPr>
            <a:r>
              <a:rPr lang="es-PE" sz="1100" dirty="0">
                <a:latin typeface="Franklin Gothic Medium Cond" panose="020B0606030402020204" pitchFamily="34" charset="0"/>
              </a:rPr>
              <a:t>AA 	Alimentación responsiva </a:t>
            </a:r>
          </a:p>
          <a:p>
            <a:pPr marL="0" indent="0">
              <a:buNone/>
              <a:tabLst>
                <a:tab pos="715963" algn="l"/>
              </a:tabLst>
            </a:pPr>
            <a:r>
              <a:rPr lang="es-PE" sz="1100" dirty="0">
                <a:latin typeface="Franklin Gothic Medium Cond" panose="020B0606030402020204" pitchFamily="34" charset="0"/>
              </a:rPr>
              <a:t>COO 	Coordinación </a:t>
            </a:r>
          </a:p>
          <a:p>
            <a:pPr marL="0" indent="0">
              <a:buNone/>
              <a:tabLst>
                <a:tab pos="715963" algn="l"/>
              </a:tabLst>
            </a:pPr>
            <a:r>
              <a:rPr lang="es-PE" sz="1100" dirty="0">
                <a:latin typeface="Franklin Gothic Medium Cond" panose="020B0606030402020204" pitchFamily="34" charset="0"/>
              </a:rPr>
              <a:t>FSE 	Reunión de incidencia </a:t>
            </a:r>
          </a:p>
          <a:p>
            <a:pPr marL="0" indent="0">
              <a:buNone/>
              <a:tabLst>
                <a:tab pos="715963" algn="l"/>
              </a:tabLst>
            </a:pPr>
            <a:r>
              <a:rPr lang="es-PE" sz="1100" dirty="0">
                <a:latin typeface="Franklin Gothic Medium Cond" panose="020B0606030402020204" pitchFamily="34" charset="0"/>
              </a:rPr>
              <a:t>FO 	Reunión de Organización </a:t>
            </a:r>
          </a:p>
          <a:p>
            <a:pPr marL="0" indent="0">
              <a:buNone/>
              <a:tabLst>
                <a:tab pos="715963" algn="l"/>
              </a:tabLst>
            </a:pPr>
            <a:r>
              <a:rPr lang="es-PE" sz="1100" dirty="0">
                <a:latin typeface="Franklin Gothic Medium Cond" panose="020B0606030402020204" pitchFamily="34" charset="0"/>
              </a:rPr>
              <a:t>PP 	Fase de Planificación participativa </a:t>
            </a:r>
          </a:p>
          <a:p>
            <a:pPr marL="0" indent="0">
              <a:buNone/>
              <a:tabLst>
                <a:tab pos="715963" algn="l"/>
              </a:tabLst>
            </a:pPr>
            <a:r>
              <a:rPr lang="es-PE" sz="1100" dirty="0">
                <a:latin typeface="Franklin Gothic Medium Cond" panose="020B0606030402020204" pitchFamily="34" charset="0"/>
              </a:rPr>
              <a:t>FEV 	Fase de Evaluación </a:t>
            </a:r>
          </a:p>
          <a:p>
            <a:pPr marL="0" indent="0">
              <a:buNone/>
              <a:tabLst>
                <a:tab pos="715963" algn="l"/>
              </a:tabLst>
            </a:pPr>
            <a:r>
              <a:rPr lang="es-PE" sz="1100" dirty="0">
                <a:latin typeface="Franklin Gothic Medium Cond" panose="020B0606030402020204" pitchFamily="34" charset="0"/>
              </a:rPr>
              <a:t>VCO 	Vigilancia Comunitaria </a:t>
            </a:r>
          </a:p>
          <a:p>
            <a:pPr marL="0" indent="0">
              <a:buNone/>
              <a:tabLst>
                <a:tab pos="715963" algn="l"/>
              </a:tabLst>
            </a:pPr>
            <a:r>
              <a:rPr lang="es-PE" sz="1100" dirty="0">
                <a:latin typeface="Franklin Gothic Medium Cond" panose="020B0606030402020204" pitchFamily="34" charset="0"/>
              </a:rPr>
              <a:t>AE 	Actividad en Centros de Promoción y Vigilancia Comunal</a:t>
            </a:r>
          </a:p>
          <a:p>
            <a:pPr marL="0" indent="0">
              <a:buNone/>
              <a:tabLst>
                <a:tab pos="715963" algn="l"/>
              </a:tabLst>
            </a:pPr>
            <a:r>
              <a:rPr lang="es-PE" sz="1100" dirty="0">
                <a:latin typeface="Franklin Gothic Medium Cond" panose="020B0606030402020204" pitchFamily="34" charset="0"/>
              </a:rPr>
              <a:t>GL 	Actividad promovida por el Gobierno Local</a:t>
            </a:r>
          </a:p>
          <a:p>
            <a:pPr marL="0" indent="0">
              <a:buNone/>
              <a:tabLst>
                <a:tab pos="715963" algn="l"/>
              </a:tabLst>
            </a:pPr>
            <a:r>
              <a:rPr lang="es-PE" sz="1100" dirty="0">
                <a:latin typeface="Franklin Gothic Medium Cond" panose="020B0606030402020204" pitchFamily="34" charset="0"/>
              </a:rPr>
              <a:t>PNO 	Padrón Nominal </a:t>
            </a:r>
          </a:p>
          <a:p>
            <a:pPr marL="0" indent="0">
              <a:buNone/>
              <a:tabLst>
                <a:tab pos="715963" algn="l"/>
              </a:tabLst>
            </a:pPr>
            <a:r>
              <a:rPr lang="es-PE" sz="1100" dirty="0">
                <a:latin typeface="Franklin Gothic Medium Cond" panose="020B0606030402020204" pitchFamily="34" charset="0"/>
              </a:rPr>
              <a:t>ENM 	Estímulos no monetarios a los ACS </a:t>
            </a:r>
          </a:p>
          <a:p>
            <a:pPr marL="0" indent="0">
              <a:buNone/>
              <a:tabLst>
                <a:tab pos="715963" algn="l"/>
              </a:tabLst>
            </a:pPr>
            <a:r>
              <a:rPr lang="es-PE" sz="1100" dirty="0">
                <a:latin typeface="Franklin Gothic Medium Cond" panose="020B0606030402020204" pitchFamily="34" charset="0"/>
              </a:rPr>
              <a:t>FIS 	Ferias integrales de salud y nutrición </a:t>
            </a:r>
          </a:p>
          <a:p>
            <a:pPr marL="0" indent="0">
              <a:buNone/>
              <a:tabLst>
                <a:tab pos="715963" algn="l"/>
              </a:tabLst>
            </a:pPr>
            <a:r>
              <a:rPr lang="es-PE" sz="1100" dirty="0">
                <a:latin typeface="Franklin Gothic Medium Cond" panose="020B0606030402020204" pitchFamily="34" charset="0"/>
              </a:rPr>
              <a:t>TA 	Termino de Actividad  </a:t>
            </a:r>
          </a:p>
          <a:p>
            <a:pPr marL="0" indent="0">
              <a:buNone/>
            </a:pPr>
            <a:r>
              <a:rPr lang="es-PE" sz="1100" dirty="0">
                <a:latin typeface="Franklin Gothic Medium Cond" panose="020B0606030402020204" pitchFamily="34" charset="0"/>
              </a:rPr>
              <a:t> </a:t>
            </a:r>
          </a:p>
          <a:p>
            <a:pPr marL="0" indent="0">
              <a:buNone/>
            </a:pPr>
            <a:r>
              <a:rPr lang="es-PE" sz="1100" dirty="0">
                <a:latin typeface="Franklin Gothic Medium Cond" panose="020B0606030402020204" pitchFamily="34" charset="0"/>
              </a:rPr>
              <a:t> </a:t>
            </a:r>
          </a:p>
        </p:txBody>
      </p:sp>
      <p:sp>
        <p:nvSpPr>
          <p:cNvPr id="5" name="CuadroTexto 4"/>
          <p:cNvSpPr txBox="1"/>
          <p:nvPr/>
        </p:nvSpPr>
        <p:spPr>
          <a:xfrm>
            <a:off x="655608" y="215660"/>
            <a:ext cx="7824158" cy="307777"/>
          </a:xfrm>
          <a:prstGeom prst="rect">
            <a:avLst/>
          </a:prstGeom>
          <a:noFill/>
        </p:spPr>
        <p:txBody>
          <a:bodyPr wrap="square" rtlCol="0">
            <a:spAutoFit/>
          </a:bodyPr>
          <a:lstStyle/>
          <a:p>
            <a:pPr algn="ctr"/>
            <a:r>
              <a:rPr lang="es-PE" sz="1400" dirty="0">
                <a:solidFill>
                  <a:srgbClr val="002060"/>
                </a:solidFill>
                <a:latin typeface="Franklin Gothic Medium Cond" panose="020B0606030402020204" pitchFamily="34" charset="0"/>
              </a:rPr>
              <a:t>PRINCIPALES CÓDIGOS PARA EL REGISTRO DE ACTIVIDADES DEL PRODUCTO FAMILIAS PAN </a:t>
            </a:r>
          </a:p>
        </p:txBody>
      </p:sp>
    </p:spTree>
    <p:extLst>
      <p:ext uri="{BB962C8B-B14F-4D97-AF65-F5344CB8AC3E}">
        <p14:creationId xmlns:p14="http://schemas.microsoft.com/office/powerpoint/2010/main" val="267691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5824" y="207124"/>
            <a:ext cx="8264107" cy="2123658"/>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Se debe desarrollar las siguientes tareas:</a:t>
            </a:r>
          </a:p>
          <a:p>
            <a:pPr lvl="0" algn="just"/>
            <a:r>
              <a:rPr lang="es-PE" sz="1100" dirty="0">
                <a:solidFill>
                  <a:srgbClr val="000000"/>
                </a:solidFill>
                <a:latin typeface="Franklin Gothic Medium Cond" panose="020B0606030402020204" pitchFamily="34" charset="0"/>
              </a:rPr>
              <a:t> Asistencia técnica y abogacía por el personal del EESS al equipo de gestión municipal que gestiona la realización de las ferias integrales de salud y nutrición.</a:t>
            </a:r>
          </a:p>
          <a:p>
            <a:pPr algn="just"/>
            <a:r>
              <a:rPr lang="es-PE" sz="1100" dirty="0">
                <a:latin typeface="Franklin Gothic Medium Cond" panose="020B0606030402020204" pitchFamily="34" charset="0"/>
              </a:rPr>
              <a:t>En el ítem: DNI / HC registre: SIEMPRE APP101 de Actividades con Municipio.</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Asistencia técnica</a:t>
            </a:r>
          </a:p>
          <a:p>
            <a:pPr algn="just"/>
            <a:r>
              <a:rPr lang="es-PE" sz="1100" dirty="0">
                <a:latin typeface="Franklin Gothic Medium Cond" panose="020B0606030402020204" pitchFamily="34" charset="0"/>
              </a:rPr>
              <a:t> En el 2º casillero Actividades del Articulado Nutricional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registrar el número secuencial de la Asistencia Técnica 1, 2, según corresponda.</a:t>
            </a:r>
          </a:p>
          <a:p>
            <a:pPr algn="just"/>
            <a:r>
              <a:rPr lang="es-PE" sz="1100" dirty="0">
                <a:latin typeface="Franklin Gothic Medium Cond" panose="020B0606030402020204" pitchFamily="34" charset="0"/>
              </a:rPr>
              <a:t> En el Lab1 casillero 2, la temática de la asistencia técnica “FIS” para indicar la organización de las Ferias integrales de salud y nutrición (Diagnóstico y tratamiento de anemia, desparasitación masiva, promoción de la salud y alimentación adecuada).  </a:t>
            </a:r>
          </a:p>
        </p:txBody>
      </p:sp>
      <p:pic>
        <p:nvPicPr>
          <p:cNvPr id="4" name="Imagen 3"/>
          <p:cNvPicPr>
            <a:picLocks noChangeAspect="1"/>
          </p:cNvPicPr>
          <p:nvPr/>
        </p:nvPicPr>
        <p:blipFill>
          <a:blip r:embed="rId2"/>
          <a:stretch>
            <a:fillRect/>
          </a:stretch>
        </p:blipFill>
        <p:spPr>
          <a:xfrm>
            <a:off x="465824" y="2310307"/>
            <a:ext cx="8264107" cy="918158"/>
          </a:xfrm>
          <a:prstGeom prst="rect">
            <a:avLst/>
          </a:prstGeom>
        </p:spPr>
      </p:pic>
      <p:sp>
        <p:nvSpPr>
          <p:cNvPr id="6" name="Rectángulo 5"/>
          <p:cNvSpPr/>
          <p:nvPr/>
        </p:nvSpPr>
        <p:spPr>
          <a:xfrm>
            <a:off x="465823" y="3213662"/>
            <a:ext cx="8264107"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EJECUCIÓN DE FERIAS INTEGRALES DE SALUD Y NUTRICIÓN REALIZADAS POR LA MUNICIPALIDAD: </a:t>
            </a:r>
          </a:p>
          <a:p>
            <a:r>
              <a:rPr lang="es-PE" sz="1100" dirty="0">
                <a:latin typeface="Franklin Gothic Medium Cond" panose="020B0606030402020204" pitchFamily="34" charset="0"/>
              </a:rPr>
              <a:t>En el ítem: DNI / HC registre: SIEMPRE APP101 de Actividades con Municipio.</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Actividades del Articulado Nutricional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registras “FIS” para indicar la Feria integrales de salud y nutrición.</a:t>
            </a:r>
          </a:p>
          <a:p>
            <a:r>
              <a:rPr lang="es-PE" sz="1100" dirty="0">
                <a:latin typeface="Franklin Gothic Medium Cond" panose="020B0606030402020204" pitchFamily="34" charset="0"/>
              </a:rPr>
              <a:t> En el Lab1 casillero 2, registrar “FE” para indicar la Fase de Ejecución </a:t>
            </a:r>
          </a:p>
        </p:txBody>
      </p:sp>
      <p:pic>
        <p:nvPicPr>
          <p:cNvPr id="5" name="Imagen 4"/>
          <p:cNvPicPr>
            <a:picLocks noChangeAspect="1"/>
          </p:cNvPicPr>
          <p:nvPr/>
        </p:nvPicPr>
        <p:blipFill>
          <a:blip r:embed="rId3"/>
          <a:stretch>
            <a:fillRect/>
          </a:stretch>
        </p:blipFill>
        <p:spPr>
          <a:xfrm>
            <a:off x="465823" y="4650877"/>
            <a:ext cx="8264108" cy="918159"/>
          </a:xfrm>
          <a:prstGeom prst="rect">
            <a:avLst/>
          </a:prstGeom>
        </p:spPr>
      </p:pic>
    </p:spTree>
    <p:extLst>
      <p:ext uri="{BB962C8B-B14F-4D97-AF65-F5344CB8AC3E}">
        <p14:creationId xmlns:p14="http://schemas.microsoft.com/office/powerpoint/2010/main" val="123463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0631" y="989066"/>
            <a:ext cx="8493369" cy="4524315"/>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s-ES" sz="9600" b="1" dirty="0">
                <a:ln w="6600">
                  <a:solidFill>
                    <a:schemeClr val="accent2"/>
                  </a:solidFill>
                  <a:prstDash val="solid"/>
                </a:ln>
                <a:solidFill>
                  <a:srgbClr val="FFFFFF"/>
                </a:solidFill>
                <a:effectLst>
                  <a:outerShdw dist="38100" dir="2700000" algn="tl" rotWithShape="0">
                    <a:schemeClr val="accent2"/>
                  </a:outerShdw>
                </a:effectLst>
              </a:rPr>
              <a:t>SALUD MATERNO </a:t>
            </a:r>
          </a:p>
          <a:p>
            <a:pPr algn="ctr"/>
            <a:r>
              <a:rPr lang="es-ES" sz="9600" b="1" dirty="0">
                <a:ln w="6600">
                  <a:solidFill>
                    <a:schemeClr val="accent2"/>
                  </a:solidFill>
                  <a:prstDash val="solid"/>
                </a:ln>
                <a:solidFill>
                  <a:srgbClr val="FFFFFF"/>
                </a:solidFill>
                <a:effectLst>
                  <a:outerShdw dist="38100" dir="2700000" algn="tl" rotWithShape="0">
                    <a:schemeClr val="accent2"/>
                  </a:outerShdw>
                </a:effectLst>
              </a:rPr>
              <a:t>NEONATAL</a:t>
            </a:r>
            <a:endParaRPr lang="es-E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4976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6669" y="581324"/>
            <a:ext cx="8080131" cy="523220"/>
          </a:xfrm>
          <a:prstGeom prst="rect">
            <a:avLst/>
          </a:prstGeom>
        </p:spPr>
        <p:txBody>
          <a:bodyPr wrap="square">
            <a:spAutoFit/>
          </a:bodyPr>
          <a:lstStyle/>
          <a:p>
            <a:pPr algn="ctr"/>
            <a:r>
              <a:rPr lang="es-PE" sz="1400" dirty="0">
                <a:solidFill>
                  <a:srgbClr val="C00000"/>
                </a:solidFill>
                <a:latin typeface="Franklin Gothic Medium Cond" panose="020B0606030402020204" pitchFamily="34" charset="0"/>
              </a:rPr>
              <a:t>PRINCIPALES CÓDIGOS PARA EL REGISTRO DE ACTIVIDADES DEL PRODUCTO FAMILIAS </a:t>
            </a:r>
          </a:p>
          <a:p>
            <a:pPr algn="ctr"/>
            <a:r>
              <a:rPr lang="es-PE" sz="1400" dirty="0">
                <a:solidFill>
                  <a:srgbClr val="C00000"/>
                </a:solidFill>
                <a:latin typeface="Franklin Gothic Medium Cond" panose="020B0606030402020204" pitchFamily="34" charset="0"/>
              </a:rPr>
              <a:t>SALUD MATERNO NEONATAL </a:t>
            </a:r>
          </a:p>
        </p:txBody>
      </p:sp>
      <p:sp>
        <p:nvSpPr>
          <p:cNvPr id="4" name="Marcador de contenido 3"/>
          <p:cNvSpPr>
            <a:spLocks noGrp="1"/>
          </p:cNvSpPr>
          <p:nvPr>
            <p:ph sz="half" idx="1"/>
          </p:nvPr>
        </p:nvSpPr>
        <p:spPr>
          <a:xfrm>
            <a:off x="457200" y="1328468"/>
            <a:ext cx="4038600" cy="5248178"/>
          </a:xfrm>
        </p:spPr>
        <p:txBody>
          <a:bodyPr/>
          <a:lstStyle/>
          <a:p>
            <a:pPr marL="0" indent="0">
              <a:buNone/>
              <a:tabLst>
                <a:tab pos="896938" algn="l"/>
              </a:tabLst>
            </a:pPr>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CÓDIGO     DIAGNÓSTICO /ACTIVIDAD</a:t>
            </a:r>
          </a:p>
          <a:p>
            <a:pPr marL="0" indent="180975">
              <a:buNone/>
              <a:tabLst>
                <a:tab pos="715963" algn="l"/>
                <a:tab pos="896938" algn="l"/>
              </a:tabLst>
            </a:pPr>
            <a:r>
              <a:rPr lang="es-PE" sz="1100" dirty="0">
                <a:latin typeface="Franklin Gothic Medium Cond" panose="020B0606030402020204" pitchFamily="34" charset="0"/>
              </a:rPr>
              <a:t>Z349 	Supervisión de Embarazo no especifico</a:t>
            </a:r>
          </a:p>
          <a:p>
            <a:pPr marL="0" indent="180975">
              <a:buNone/>
              <a:tabLst>
                <a:tab pos="715963" algn="l"/>
                <a:tab pos="896938" algn="l"/>
              </a:tabLst>
            </a:pPr>
            <a:r>
              <a:rPr lang="es-PE" sz="1100" dirty="0">
                <a:latin typeface="Franklin Gothic Medium Cond" panose="020B0606030402020204" pitchFamily="34" charset="0"/>
              </a:rPr>
              <a:t>99501	Visita domiciliaria para evaluación postnatal y  seguimiento </a:t>
            </a:r>
          </a:p>
          <a:p>
            <a:pPr marL="0" indent="180975">
              <a:buNone/>
              <a:tabLst>
                <a:tab pos="715963" algn="l"/>
                <a:tab pos="896938" algn="l"/>
              </a:tabLst>
            </a:pPr>
            <a:r>
              <a:rPr lang="es-PE" sz="1100" dirty="0">
                <a:latin typeface="Franklin Gothic Medium Cond" panose="020B0606030402020204" pitchFamily="34" charset="0"/>
              </a:rPr>
              <a:t>U0031 	Actividades de Materno Neonatal</a:t>
            </a:r>
          </a:p>
          <a:p>
            <a:pPr marL="0" indent="180975">
              <a:buNone/>
              <a:tabLst>
                <a:tab pos="715963" algn="l"/>
                <a:tab pos="896938" algn="l"/>
              </a:tabLst>
            </a:pPr>
            <a:r>
              <a:rPr lang="es-PE" sz="1100" dirty="0">
                <a:solidFill>
                  <a:srgbClr val="C00000"/>
                </a:solidFill>
                <a:latin typeface="Franklin Gothic Medium Cond" panose="020B0606030402020204" pitchFamily="34" charset="0"/>
              </a:rPr>
              <a:t>SESIONES </a:t>
            </a:r>
            <a:r>
              <a:rPr lang="es-PE" sz="1100" dirty="0">
                <a:latin typeface="Franklin Gothic Medium Cond" panose="020B0606030402020204" pitchFamily="34" charset="0"/>
              </a:rPr>
              <a:t> </a:t>
            </a:r>
          </a:p>
          <a:p>
            <a:pPr marL="0" indent="180975">
              <a:buNone/>
              <a:tabLst>
                <a:tab pos="715963" algn="l"/>
                <a:tab pos="896938" algn="l"/>
              </a:tabLst>
            </a:pPr>
            <a:r>
              <a:rPr lang="es-PE" sz="1100" dirty="0">
                <a:latin typeface="Franklin Gothic Medium Cond" panose="020B0606030402020204" pitchFamily="34" charset="0"/>
              </a:rPr>
              <a:t>C0009 	Sesión educativa  </a:t>
            </a:r>
          </a:p>
          <a:p>
            <a:pPr marL="0" indent="180975">
              <a:buNone/>
              <a:tabLst>
                <a:tab pos="715963" algn="l"/>
                <a:tab pos="896938" algn="l"/>
              </a:tabLst>
            </a:pPr>
            <a:r>
              <a:rPr lang="es-PE" sz="1100" dirty="0">
                <a:latin typeface="Franklin Gothic Medium Cond" panose="020B0606030402020204" pitchFamily="34" charset="0"/>
              </a:rPr>
              <a:t>C0010 	Sesión demostrativa </a:t>
            </a:r>
          </a:p>
          <a:p>
            <a:pPr marL="0" indent="180975">
              <a:buNone/>
              <a:tabLst>
                <a:tab pos="715963" algn="l"/>
                <a:tab pos="896938" algn="l"/>
              </a:tabLst>
            </a:pPr>
            <a:r>
              <a:rPr lang="es-PE" sz="1100" dirty="0">
                <a:latin typeface="Franklin Gothic Medium Cond" panose="020B0606030402020204" pitchFamily="34" charset="0"/>
              </a:rPr>
              <a:t>C3151 	Sesión de entrenamiento a agentes comunitarios de salud. </a:t>
            </a:r>
          </a:p>
          <a:p>
            <a:pPr marL="0" indent="180975">
              <a:buNone/>
              <a:tabLst>
                <a:tab pos="715963" algn="l"/>
                <a:tab pos="896938" algn="l"/>
              </a:tabLst>
            </a:pPr>
            <a:r>
              <a:rPr lang="es-PE" sz="1100" dirty="0">
                <a:solidFill>
                  <a:srgbClr val="C00000"/>
                </a:solidFill>
                <a:latin typeface="Franklin Gothic Medium Cond" panose="020B0606030402020204" pitchFamily="34" charset="0"/>
              </a:rPr>
              <a:t>CONSEJERIA  </a:t>
            </a:r>
          </a:p>
          <a:p>
            <a:pPr marL="0" indent="180975">
              <a:buNone/>
              <a:tabLst>
                <a:tab pos="715963" algn="l"/>
                <a:tab pos="896938" algn="l"/>
              </a:tabLst>
            </a:pPr>
            <a:r>
              <a:rPr lang="es-PE" sz="1100" dirty="0">
                <a:latin typeface="Franklin Gothic Medium Cond" panose="020B0606030402020204" pitchFamily="34" charset="0"/>
              </a:rPr>
              <a:t>99401 	Consejería Integral</a:t>
            </a:r>
          </a:p>
          <a:p>
            <a:pPr marL="0" indent="180975">
              <a:buNone/>
              <a:tabLst>
                <a:tab pos="715963" algn="l"/>
                <a:tab pos="896938" algn="l"/>
              </a:tabLst>
            </a:pPr>
            <a:r>
              <a:rPr lang="es-PE" sz="1100" dirty="0">
                <a:latin typeface="Franklin Gothic Medium Cond" panose="020B0606030402020204" pitchFamily="34" charset="0"/>
              </a:rPr>
              <a:t>C0011 	Visita familiar integral   </a:t>
            </a:r>
          </a:p>
          <a:p>
            <a:pPr marL="0" indent="180975">
              <a:buNone/>
              <a:tabLst>
                <a:tab pos="715963" algn="l"/>
                <a:tab pos="896938" algn="l"/>
              </a:tabLst>
            </a:pPr>
            <a:r>
              <a:rPr lang="es-PE" sz="1100" dirty="0">
                <a:latin typeface="Franklin Gothic Medium Cond" panose="020B0606030402020204" pitchFamily="34" charset="0"/>
              </a:rPr>
              <a:t>ORIENTACIONES </a:t>
            </a:r>
          </a:p>
          <a:p>
            <a:pPr marL="0" indent="180975">
              <a:buNone/>
              <a:tabLst>
                <a:tab pos="715963" algn="l"/>
                <a:tab pos="896938" algn="l"/>
              </a:tabLst>
            </a:pPr>
            <a:r>
              <a:rPr lang="es-PE" sz="1100" dirty="0">
                <a:latin typeface="Franklin Gothic Medium Cond" panose="020B0606030402020204" pitchFamily="34" charset="0"/>
              </a:rPr>
              <a:t>C2062 	Orientación familiar </a:t>
            </a:r>
          </a:p>
          <a:p>
            <a:pPr marL="0" indent="180975">
              <a:buNone/>
              <a:tabLst>
                <a:tab pos="715963" algn="l"/>
                <a:tab pos="896938" algn="l"/>
              </a:tabLst>
            </a:pPr>
            <a:r>
              <a:rPr lang="es-PE" sz="1100" dirty="0">
                <a:latin typeface="Franklin Gothic Medium Cond" panose="020B0606030402020204" pitchFamily="34" charset="0"/>
              </a:rPr>
              <a:t>C3061	Constitución del Comité Multisectorial. </a:t>
            </a:r>
          </a:p>
          <a:p>
            <a:pPr marL="0" indent="180975">
              <a:buNone/>
              <a:tabLst>
                <a:tab pos="715963" algn="l"/>
                <a:tab pos="896938" algn="l"/>
              </a:tabLst>
            </a:pPr>
            <a:r>
              <a:rPr lang="es-PE" sz="1100" dirty="0">
                <a:solidFill>
                  <a:srgbClr val="C00000"/>
                </a:solidFill>
                <a:latin typeface="Franklin Gothic Medium Cond" panose="020B0606030402020204" pitchFamily="34" charset="0"/>
              </a:rPr>
              <a:t>GESTIÓN</a:t>
            </a:r>
          </a:p>
          <a:p>
            <a:pPr marL="0" indent="180975">
              <a:buNone/>
              <a:tabLst>
                <a:tab pos="715963" algn="l"/>
                <a:tab pos="896938" algn="l"/>
              </a:tabLst>
            </a:pPr>
            <a:r>
              <a:rPr lang="es-PE" sz="1100" dirty="0">
                <a:latin typeface="Franklin Gothic Medium Cond" panose="020B0606030402020204" pitchFamily="34" charset="0"/>
              </a:rPr>
              <a:t>C7004 	Asistencia Técnica  </a:t>
            </a:r>
          </a:p>
          <a:p>
            <a:pPr marL="0" indent="180975">
              <a:buNone/>
              <a:tabLst>
                <a:tab pos="715963" algn="l"/>
                <a:tab pos="896938" algn="l"/>
              </a:tabLst>
            </a:pPr>
            <a:r>
              <a:rPr lang="es-PE" sz="1100" dirty="0">
                <a:latin typeface="Franklin Gothic Medium Cond" panose="020B0606030402020204" pitchFamily="34" charset="0"/>
              </a:rPr>
              <a:t>C7001 	Reunión de monitoreo  </a:t>
            </a:r>
          </a:p>
          <a:p>
            <a:pPr marL="0" indent="180975">
              <a:buNone/>
              <a:tabLst>
                <a:tab pos="715963" algn="l"/>
                <a:tab pos="896938" algn="l"/>
              </a:tabLst>
            </a:pPr>
            <a:r>
              <a:rPr lang="es-PE" sz="1100" dirty="0">
                <a:latin typeface="Franklin Gothic Medium Cond" panose="020B0606030402020204" pitchFamily="34" charset="0"/>
              </a:rPr>
              <a:t>C7003 	Reunión de evaluación </a:t>
            </a:r>
          </a:p>
          <a:p>
            <a:pPr marL="0" indent="180975">
              <a:buNone/>
              <a:tabLst>
                <a:tab pos="715963" algn="l"/>
                <a:tab pos="896938" algn="l"/>
              </a:tabLst>
            </a:pPr>
            <a:r>
              <a:rPr lang="es-PE" sz="1100" dirty="0">
                <a:latin typeface="Franklin Gothic Medium Cond" panose="020B0606030402020204" pitchFamily="34" charset="0"/>
              </a:rPr>
              <a:t>C3071 	Movilización social</a:t>
            </a:r>
          </a:p>
          <a:p>
            <a:pPr marL="0" indent="180975">
              <a:buNone/>
              <a:tabLst>
                <a:tab pos="715963" algn="l"/>
                <a:tab pos="896938" algn="l"/>
              </a:tabLst>
            </a:pPr>
            <a:r>
              <a:rPr lang="es-PE" sz="1100" dirty="0">
                <a:latin typeface="Franklin Gothic Medium Cond" panose="020B0606030402020204" pitchFamily="34" charset="0"/>
              </a:rPr>
              <a:t>C0005 	Taller para Instituciones Educativas </a:t>
            </a:r>
          </a:p>
          <a:p>
            <a:pPr marL="0" indent="180975">
              <a:buNone/>
              <a:tabLst>
                <a:tab pos="715963" algn="l"/>
                <a:tab pos="896938" algn="l"/>
              </a:tabLst>
            </a:pPr>
            <a:r>
              <a:rPr lang="es-PE" sz="1100" dirty="0">
                <a:latin typeface="Franklin Gothic Medium Cond" panose="020B0606030402020204" pitchFamily="34" charset="0"/>
              </a:rPr>
              <a:t>C3071 	Movilización social  </a:t>
            </a:r>
          </a:p>
          <a:p>
            <a:pPr marL="0" indent="180975">
              <a:buNone/>
              <a:tabLst>
                <a:tab pos="715963" algn="l"/>
                <a:tab pos="896938" algn="l"/>
              </a:tabLst>
            </a:pPr>
            <a:r>
              <a:rPr lang="es-PE" sz="1100" dirty="0">
                <a:latin typeface="Franklin Gothic Medium Cond" panose="020B0606030402020204" pitchFamily="34" charset="0"/>
              </a:rPr>
              <a:t>C0006 	Taller para Comunidad </a:t>
            </a:r>
          </a:p>
          <a:p>
            <a:pPr marL="0" indent="180975">
              <a:buNone/>
              <a:tabLst>
                <a:tab pos="715963" algn="l"/>
                <a:tab pos="896938" algn="l"/>
              </a:tabLst>
            </a:pPr>
            <a:r>
              <a:rPr lang="es-PE" sz="1100" dirty="0">
                <a:latin typeface="Franklin Gothic Medium Cond" panose="020B0606030402020204" pitchFamily="34" charset="0"/>
              </a:rPr>
              <a:t>C0004 	Taller para Gobierno Local </a:t>
            </a:r>
          </a:p>
          <a:p>
            <a:pPr marL="0" indent="180975">
              <a:buNone/>
              <a:tabLst>
                <a:tab pos="715963" algn="l"/>
                <a:tab pos="896938" algn="l"/>
              </a:tabLst>
            </a:pPr>
            <a:r>
              <a:rPr lang="es-PE" sz="1100" dirty="0">
                <a:latin typeface="Franklin Gothic Medium Cond" panose="020B0606030402020204" pitchFamily="34" charset="0"/>
              </a:rPr>
              <a:t>C0001	Reunión en Municipio </a:t>
            </a:r>
          </a:p>
          <a:p>
            <a:pPr marL="0" indent="180975">
              <a:buNone/>
              <a:tabLst>
                <a:tab pos="715963" algn="l"/>
                <a:tab pos="896938" algn="l"/>
              </a:tabLst>
            </a:pPr>
            <a:r>
              <a:rPr lang="es-PE" sz="1100" dirty="0">
                <a:latin typeface="Franklin Gothic Medium Cond" panose="020B0606030402020204" pitchFamily="34" charset="0"/>
              </a:rPr>
              <a:t>C0002 	Reunión en Instituciones Educativas </a:t>
            </a:r>
          </a:p>
        </p:txBody>
      </p:sp>
      <p:sp>
        <p:nvSpPr>
          <p:cNvPr id="5" name="Marcador de contenido 4"/>
          <p:cNvSpPr>
            <a:spLocks noGrp="1"/>
          </p:cNvSpPr>
          <p:nvPr>
            <p:ph sz="half" idx="2"/>
          </p:nvPr>
        </p:nvSpPr>
        <p:spPr>
          <a:xfrm>
            <a:off x="4648200" y="1328468"/>
            <a:ext cx="4038600" cy="5248178"/>
          </a:xfrm>
        </p:spPr>
        <p:txBody>
          <a:bodyPr/>
          <a:lstStyle/>
          <a:p>
            <a:pPr marL="266700" indent="0">
              <a:buNone/>
              <a:tabLst>
                <a:tab pos="896938" algn="l"/>
              </a:tabLst>
            </a:pPr>
            <a:r>
              <a:rPr lang="es-PE" sz="1100" dirty="0">
                <a:solidFill>
                  <a:srgbClr val="C00000"/>
                </a:solidFill>
                <a:latin typeface="Franklin Gothic Medium Cond" panose="020B0606030402020204" pitchFamily="34" charset="0"/>
              </a:rPr>
              <a:t>CÓDIGO     	DIAGNÓSTICO /ACTIVIDAD </a:t>
            </a:r>
          </a:p>
          <a:p>
            <a:pPr marL="266700" indent="0">
              <a:buNone/>
              <a:tabLst>
                <a:tab pos="896938" algn="l"/>
              </a:tabLst>
            </a:pPr>
            <a:r>
              <a:rPr lang="es-PE" sz="1100" dirty="0">
                <a:latin typeface="Franklin Gothic Medium Cond" panose="020B0606030402020204" pitchFamily="34" charset="0"/>
              </a:rPr>
              <a:t>APP </a:t>
            </a:r>
          </a:p>
          <a:p>
            <a:pPr marL="266700" indent="0">
              <a:buNone/>
              <a:tabLst>
                <a:tab pos="896938" algn="l"/>
              </a:tabLst>
            </a:pPr>
            <a:r>
              <a:rPr lang="es-PE" sz="1100" dirty="0">
                <a:latin typeface="Franklin Gothic Medium Cond" panose="020B0606030402020204" pitchFamily="34" charset="0"/>
              </a:rPr>
              <a:t>APP136 	Familia y Vivienda </a:t>
            </a:r>
          </a:p>
          <a:p>
            <a:pPr marL="266700" indent="0">
              <a:buNone/>
              <a:tabLst>
                <a:tab pos="896938" algn="l"/>
              </a:tabLst>
            </a:pPr>
            <a:r>
              <a:rPr lang="es-PE" sz="1100" dirty="0">
                <a:latin typeface="Franklin Gothic Medium Cond" panose="020B0606030402020204" pitchFamily="34" charset="0"/>
              </a:rPr>
              <a:t>APP108 	Actividades con la Comunidad </a:t>
            </a:r>
          </a:p>
          <a:p>
            <a:pPr marL="266700" indent="0">
              <a:buNone/>
              <a:tabLst>
                <a:tab pos="896938" algn="l"/>
              </a:tabLst>
            </a:pPr>
            <a:r>
              <a:rPr lang="es-PE" sz="1100" dirty="0">
                <a:latin typeface="Franklin Gothic Medium Cond" panose="020B0606030402020204" pitchFamily="34" charset="0"/>
              </a:rPr>
              <a:t>APP101 	Consejo Municipal </a:t>
            </a:r>
          </a:p>
          <a:p>
            <a:pPr marL="266700" indent="0">
              <a:buNone/>
              <a:tabLst>
                <a:tab pos="896938" algn="l"/>
              </a:tabLst>
            </a:pPr>
            <a:r>
              <a:rPr lang="es-PE" sz="1100" dirty="0">
                <a:latin typeface="Franklin Gothic Medium Cond" panose="020B0606030402020204" pitchFamily="34" charset="0"/>
              </a:rPr>
              <a:t>APP93 	Actividad con Instituciones Educativas  </a:t>
            </a:r>
          </a:p>
          <a:p>
            <a:pPr marL="266700" indent="0">
              <a:buNone/>
              <a:tabLst>
                <a:tab pos="896938" algn="l"/>
              </a:tabLst>
            </a:pPr>
            <a:r>
              <a:rPr lang="es-PE" sz="1100" dirty="0">
                <a:latin typeface="Franklin Gothic Medium Cond" panose="020B0606030402020204" pitchFamily="34" charset="0"/>
              </a:rPr>
              <a:t>APP144 	Actividad con Docentes  </a:t>
            </a:r>
          </a:p>
          <a:p>
            <a:pPr marL="266700" indent="0">
              <a:buNone/>
              <a:tabLst>
                <a:tab pos="896938" algn="l"/>
              </a:tabLst>
            </a:pPr>
            <a:r>
              <a:rPr lang="es-PE" sz="1100" dirty="0">
                <a:latin typeface="Franklin Gothic Medium Cond" panose="020B0606030402020204" pitchFamily="34" charset="0"/>
              </a:rPr>
              <a:t>APP138 	Actividad con Agentes Comunitarios en Salud </a:t>
            </a:r>
          </a:p>
          <a:p>
            <a:pPr marL="266700" indent="0">
              <a:buNone/>
              <a:tabLst>
                <a:tab pos="896938" algn="l"/>
              </a:tabLst>
            </a:pPr>
            <a:r>
              <a:rPr lang="es-PE" sz="1100" dirty="0">
                <a:latin typeface="Franklin Gothic Medium Cond" panose="020B0606030402020204" pitchFamily="34" charset="0"/>
              </a:rPr>
              <a:t>APP96	Actividad con Comité Multisectorial </a:t>
            </a:r>
          </a:p>
          <a:p>
            <a:pPr marL="266700" indent="0">
              <a:buNone/>
              <a:tabLst>
                <a:tab pos="896938" algn="l"/>
              </a:tabLst>
            </a:pPr>
            <a:r>
              <a:rPr lang="es-PE" sz="1100" dirty="0">
                <a:latin typeface="Franklin Gothic Medium Cond" panose="020B0606030402020204" pitchFamily="34" charset="0"/>
              </a:rPr>
              <a:t>RSA 	Zona de riesgo </a:t>
            </a:r>
          </a:p>
          <a:p>
            <a:pPr marL="266700" indent="0">
              <a:buNone/>
              <a:tabLst>
                <a:tab pos="896938" algn="l"/>
              </a:tabLst>
            </a:pPr>
            <a:r>
              <a:rPr lang="es-PE" sz="1100" dirty="0">
                <a:latin typeface="Franklin Gothic Medium Cond" panose="020B0606030402020204" pitchFamily="34" charset="0"/>
              </a:rPr>
              <a:t>UGL 	Unidad de Gestión Educativa Local </a:t>
            </a:r>
          </a:p>
          <a:p>
            <a:pPr marL="266700" indent="0">
              <a:buNone/>
              <a:tabLst>
                <a:tab pos="896938" algn="l"/>
              </a:tabLst>
            </a:pPr>
            <a:r>
              <a:rPr lang="es-PE" sz="1100" dirty="0">
                <a:latin typeface="Franklin Gothic Medium Cond" panose="020B0606030402020204" pitchFamily="34" charset="0"/>
              </a:rPr>
              <a:t>IE	Institución Educativa  </a:t>
            </a:r>
          </a:p>
          <a:p>
            <a:pPr marL="266700" indent="0">
              <a:buNone/>
              <a:tabLst>
                <a:tab pos="896938" algn="l"/>
              </a:tabLst>
            </a:pPr>
            <a:r>
              <a:rPr lang="es-PE" sz="1100" dirty="0">
                <a:latin typeface="Franklin Gothic Medium Cond" panose="020B0606030402020204" pitchFamily="34" charset="0"/>
              </a:rPr>
              <a:t>TP 	Taller a docentes de IE del nivel primario   </a:t>
            </a:r>
          </a:p>
          <a:p>
            <a:pPr marL="266700" indent="0">
              <a:buNone/>
              <a:tabLst>
                <a:tab pos="896938" algn="l"/>
              </a:tabLst>
            </a:pPr>
            <a:r>
              <a:rPr lang="es-PE" sz="1100" dirty="0">
                <a:latin typeface="Franklin Gothic Medium Cond" panose="020B0606030402020204" pitchFamily="34" charset="0"/>
              </a:rPr>
              <a:t>TS 	Taller a docentes de IE del nivel secundaria </a:t>
            </a:r>
          </a:p>
          <a:p>
            <a:pPr marL="266700" indent="0">
              <a:buNone/>
              <a:tabLst>
                <a:tab pos="896938" algn="l"/>
              </a:tabLst>
            </a:pPr>
            <a:r>
              <a:rPr lang="es-PE" sz="1100" dirty="0">
                <a:latin typeface="Franklin Gothic Medium Cond" panose="020B0606030402020204" pitchFamily="34" charset="0"/>
              </a:rPr>
              <a:t>CM 	Documento técnico/ cartilla Gestión Local de Casa 	Materna.</a:t>
            </a:r>
          </a:p>
          <a:p>
            <a:pPr marL="266700" indent="0">
              <a:buNone/>
              <a:tabLst>
                <a:tab pos="896938" algn="l"/>
              </a:tabLst>
            </a:pPr>
            <a:r>
              <a:rPr lang="es-PE" sz="1100" dirty="0">
                <a:latin typeface="Franklin Gothic Medium Cond" panose="020B0606030402020204" pitchFamily="34" charset="0"/>
              </a:rPr>
              <a:t>FE 	Fase de ejecución </a:t>
            </a:r>
          </a:p>
          <a:p>
            <a:pPr marL="266700" indent="0">
              <a:buNone/>
              <a:tabLst>
                <a:tab pos="896938" algn="l"/>
              </a:tabLst>
            </a:pPr>
            <a:r>
              <a:rPr lang="es-PE" sz="1100" dirty="0">
                <a:latin typeface="Franklin Gothic Medium Cond" panose="020B0606030402020204" pitchFamily="34" charset="0"/>
              </a:rPr>
              <a:t>CDJ 	Centro de Desarrollo Juvenil</a:t>
            </a:r>
          </a:p>
          <a:p>
            <a:pPr marL="266700" indent="0">
              <a:buNone/>
              <a:tabLst>
                <a:tab pos="896938" algn="l"/>
              </a:tabLst>
            </a:pPr>
            <a:r>
              <a:rPr lang="es-PE" sz="1100" dirty="0">
                <a:latin typeface="Franklin Gothic Medium Cond" panose="020B0606030402020204" pitchFamily="34" charset="0"/>
              </a:rPr>
              <a:t>PEC 	Programas Educativos Comunicacionales. </a:t>
            </a:r>
          </a:p>
          <a:p>
            <a:pPr marL="266700" indent="0">
              <a:buNone/>
              <a:tabLst>
                <a:tab pos="896938" algn="l"/>
              </a:tabLst>
            </a:pPr>
            <a:r>
              <a:rPr lang="es-PE" sz="1100" dirty="0">
                <a:latin typeface="Franklin Gothic Medium Cond" panose="020B0606030402020204" pitchFamily="34" charset="0"/>
              </a:rPr>
              <a:t>RF 	Referencia Comunal </a:t>
            </a:r>
          </a:p>
          <a:p>
            <a:pPr marL="0" indent="0">
              <a:buNone/>
            </a:pP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99649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8574" y="421008"/>
            <a:ext cx="8281358" cy="610936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 EN EL HOGAR DURANTE LA VISITA DOMICILIARIA, A FAMILIAS DE LA GESTANTE Y PUÉRPERA PARA PROMOVER PRÁCTICAS SALUDABLES EN SALUD SEXUAL Y REPRODUCTIVA </a:t>
            </a:r>
          </a:p>
          <a:p>
            <a:pPr algn="just"/>
            <a:r>
              <a:rPr lang="es-PE" sz="1100" dirty="0">
                <a:latin typeface="Franklin Gothic Medium Cond" panose="020B0606030402020204" pitchFamily="34" charset="0"/>
              </a:rPr>
              <a:t> Actividad dirigida a familias con gestantes y puérperas del ámbito de jurisdicción de un establecimiento de salud, que consiste en brindar educación para la salud a través de consejería en prácticas saludables en salud sexual y reproductiva, desarrolladas en la vivienda de la familia, durante la visita familiar integral a través de la estrategia de visita domiciliaria. Estas acciones son realizadas por el personal de salud capacitado, según el siguiente detalle: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CONSEJERÍA DURANTE EL PERIODO GESTACIONAL:</a:t>
            </a:r>
          </a:p>
          <a:p>
            <a:pPr algn="just"/>
            <a:endParaRPr lang="es-PE" sz="200" dirty="0">
              <a:latin typeface="Franklin Gothic Medium Cond" panose="020B0606030402020204" pitchFamily="34" charset="0"/>
            </a:endParaRPr>
          </a:p>
          <a:p>
            <a:pPr algn="just"/>
            <a:r>
              <a:rPr lang="es-PE" sz="1100" dirty="0">
                <a:solidFill>
                  <a:srgbClr val="2D55D7"/>
                </a:solidFill>
                <a:latin typeface="Franklin Gothic Medium Cond" panose="020B0606030402020204" pitchFamily="34" charset="0"/>
              </a:rPr>
              <a:t>Primera visita domiciliaria, 1° consejería: entre la 14 y 27 semanas (segundo trimestre) de gestación, de 45 minutos de duración, se realizará en los siguientes temas:</a:t>
            </a:r>
          </a:p>
          <a:p>
            <a:pPr algn="just"/>
            <a:r>
              <a:rPr lang="es-PE" sz="1100" dirty="0">
                <a:latin typeface="Franklin Gothic Medium Cond" panose="020B0606030402020204" pitchFamily="34" charset="0"/>
              </a:rPr>
              <a:t> Cuidados del embarazo: alimentación saludable, suplementación, actividad física, vacunas, higiene, consecuencias de ingesta de productos nocivos: tabaco, drogas y alcohol.</a:t>
            </a:r>
          </a:p>
          <a:p>
            <a:pPr algn="just"/>
            <a:r>
              <a:rPr lang="es-PE" sz="1100" dirty="0">
                <a:latin typeface="Franklin Gothic Medium Cond" panose="020B0606030402020204" pitchFamily="34" charset="0"/>
              </a:rPr>
              <a:t> Signos de alarma del embarazo.</a:t>
            </a:r>
          </a:p>
          <a:p>
            <a:pPr algn="just"/>
            <a:r>
              <a:rPr lang="es-PE" sz="1100" dirty="0">
                <a:latin typeface="Franklin Gothic Medium Cond" panose="020B0606030402020204" pitchFamily="34" charset="0"/>
              </a:rPr>
              <a:t> Importancia del parto institucional, casa materna, plan de parto.</a:t>
            </a:r>
          </a:p>
          <a:p>
            <a:pPr algn="just"/>
            <a:r>
              <a:rPr lang="es-PE" sz="1100" dirty="0">
                <a:latin typeface="Franklin Gothic Medium Cond" panose="020B0606030402020204" pitchFamily="34" charset="0"/>
              </a:rPr>
              <a:t> Fortalecer los pensamientos positivos respecto al embarazo y el rol de padres.</a:t>
            </a:r>
          </a:p>
          <a:p>
            <a:pPr algn="just"/>
            <a:r>
              <a:rPr lang="es-PE" sz="1100" dirty="0">
                <a:solidFill>
                  <a:srgbClr val="2D55D7"/>
                </a:solidFill>
                <a:latin typeface="Franklin Gothic Medium Cond" panose="020B0606030402020204" pitchFamily="34" charset="0"/>
              </a:rPr>
              <a:t>Segunda visita domiciliaria, 2° consejería: entre la 28 y 40 semanas (tercer trimestre) de gestación, de 45 minutos de duración, se realizará en los siguientes temas:</a:t>
            </a:r>
          </a:p>
          <a:p>
            <a:pPr algn="just"/>
            <a:r>
              <a:rPr lang="es-PE" sz="1100" dirty="0">
                <a:latin typeface="Franklin Gothic Medium Cond" panose="020B0606030402020204" pitchFamily="34" charset="0"/>
              </a:rPr>
              <a:t> Reforzar cuidados del embarazo.</a:t>
            </a:r>
          </a:p>
          <a:p>
            <a:pPr algn="just"/>
            <a:r>
              <a:rPr lang="es-PE" sz="1100" dirty="0">
                <a:latin typeface="Franklin Gothic Medium Cond" panose="020B0606030402020204" pitchFamily="34" charset="0"/>
              </a:rPr>
              <a:t> Reforzar signos de alarma del embarazo.</a:t>
            </a:r>
          </a:p>
          <a:p>
            <a:pPr algn="just"/>
            <a:r>
              <a:rPr lang="es-PE" sz="1100" dirty="0">
                <a:latin typeface="Franklin Gothic Medium Cond" panose="020B0606030402020204" pitchFamily="34" charset="0"/>
              </a:rPr>
              <a:t> Incidir en la Importancia del parto institucional, casa materna, plan de parto.</a:t>
            </a:r>
          </a:p>
          <a:p>
            <a:pPr algn="just"/>
            <a:r>
              <a:rPr lang="es-PE" sz="1100" dirty="0">
                <a:latin typeface="Franklin Gothic Medium Cond" panose="020B0606030402020204" pitchFamily="34" charset="0"/>
              </a:rPr>
              <a:t> Planificación familiar.</a:t>
            </a:r>
          </a:p>
          <a:p>
            <a:pPr algn="just"/>
            <a:r>
              <a:rPr lang="es-PE" sz="1100" dirty="0">
                <a:latin typeface="Franklin Gothic Medium Cond" panose="020B0606030402020204" pitchFamily="34" charset="0"/>
              </a:rPr>
              <a:t> Cuidados del RN: pinzamiento tardío del cordón umbilical, contacto precoz piel a piel, inicio de la lactancia materna en la primera hora de vida del recién nacido, importancia del calostro, alojamiento conjunto, vínculo afectivo (apego seguro de madre e hijo). </a:t>
            </a:r>
          </a:p>
          <a:p>
            <a:pPr algn="just"/>
            <a:r>
              <a:rPr lang="es-PE" sz="200" dirty="0">
                <a:latin typeface="Franklin Gothic Medium Cond" panose="020B0606030402020204" pitchFamily="34" charset="0"/>
              </a:rPr>
              <a:t> </a:t>
            </a:r>
          </a:p>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Es importante que en la 1° visita en la que se brinda la consejería en prácticas saludables, la familia donde se asume compromisos, de esta forma se podrá hacer seguimiento del cumplimiento del compromiso en la 2°visita.</a:t>
            </a:r>
          </a:p>
          <a:p>
            <a:pPr algn="just"/>
            <a:r>
              <a:rPr lang="es-PE" sz="200" dirty="0">
                <a:latin typeface="Franklin Gothic Medium Cond" panose="020B0606030402020204" pitchFamily="34" charset="0"/>
              </a:rPr>
              <a:t> </a:t>
            </a:r>
          </a:p>
          <a:p>
            <a:pPr algn="just"/>
            <a:r>
              <a:rPr lang="es-PE" sz="1100" dirty="0">
                <a:latin typeface="Franklin Gothic Medium Cond" panose="020B0606030402020204" pitchFamily="34" charset="0"/>
              </a:rPr>
              <a:t>Esta visita domiciliaria se podrá realizar en conjunto con el agente comunitario.</a:t>
            </a:r>
          </a:p>
          <a:p>
            <a:pPr algn="just"/>
            <a:r>
              <a:rPr lang="es-PE" sz="1100" dirty="0">
                <a:latin typeface="Franklin Gothic Medium Cond" panose="020B0606030402020204" pitchFamily="34" charset="0"/>
              </a:rPr>
              <a:t>El registro se realizará de la siguiente manera:</a:t>
            </a:r>
          </a:p>
          <a:p>
            <a:pPr algn="just"/>
            <a:r>
              <a:rPr lang="es-PE" sz="1100" dirty="0">
                <a:latin typeface="Franklin Gothic Medium Cond" panose="020B0606030402020204" pitchFamily="34" charset="0"/>
              </a:rPr>
              <a:t>En el ítem: Historia Clínica/Documento de identidad, anote la información de la gestante.</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Supervisión de embarazo normal no especifico.</a:t>
            </a:r>
          </a:p>
          <a:p>
            <a:pPr algn="just"/>
            <a:r>
              <a:rPr lang="es-PE" sz="1100" dirty="0">
                <a:latin typeface="Franklin Gothic Medium Cond" panose="020B0606030402020204" pitchFamily="34" charset="0"/>
              </a:rPr>
              <a:t> En el 2º casillero Consejería Integral</a:t>
            </a:r>
          </a:p>
          <a:p>
            <a:pPr algn="just"/>
            <a:r>
              <a:rPr lang="es-PE" sz="1100" dirty="0">
                <a:latin typeface="Franklin Gothic Medium Cond" panose="020B0606030402020204" pitchFamily="34" charset="0"/>
              </a:rPr>
              <a:t> En el 3º casillero Visita familiar integral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campo Lab se registrará:</a:t>
            </a:r>
          </a:p>
          <a:p>
            <a:pPr algn="just"/>
            <a:r>
              <a:rPr lang="es-PE" sz="1100" dirty="0">
                <a:latin typeface="Franklin Gothic Medium Cond" panose="020B0606030402020204" pitchFamily="34" charset="0"/>
              </a:rPr>
              <a:t> En el Lab 1 casillero 1, el trimestre de gestación 1°, 2° o 3° según corresponda.</a:t>
            </a:r>
          </a:p>
          <a:p>
            <a:pPr algn="just"/>
            <a:r>
              <a:rPr lang="es-PE" sz="1100" dirty="0">
                <a:latin typeface="Franklin Gothic Medium Cond" panose="020B0606030402020204" pitchFamily="34" charset="0"/>
              </a:rPr>
              <a:t> En el Lab 1 casillero  2el número de consejería: 1° o 2° (en el caso la consejería se haya realizado en el 1er trimestre de la gestación se dejará en blanco).</a:t>
            </a:r>
          </a:p>
        </p:txBody>
      </p:sp>
    </p:spTree>
    <p:extLst>
      <p:ext uri="{BB962C8B-B14F-4D97-AF65-F5344CB8AC3E}">
        <p14:creationId xmlns:p14="http://schemas.microsoft.com/office/powerpoint/2010/main" val="3978479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74454" y="297004"/>
            <a:ext cx="8246854" cy="962458"/>
          </a:xfrm>
          <a:prstGeom prst="rect">
            <a:avLst/>
          </a:prstGeom>
        </p:spPr>
      </p:pic>
      <p:sp>
        <p:nvSpPr>
          <p:cNvPr id="3" name="Rectángulo 2"/>
          <p:cNvSpPr/>
          <p:nvPr/>
        </p:nvSpPr>
        <p:spPr>
          <a:xfrm>
            <a:off x="474454" y="1231054"/>
            <a:ext cx="8246854"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El trazador para esta actividad es la segunda (2°) consejería integral en gestante indicando que la actividad ha sido cumplida, esta se colocara siempre y cuando se haya realizado previamente la primera (1°) visita familiar. </a:t>
            </a:r>
          </a:p>
        </p:txBody>
      </p:sp>
      <p:sp>
        <p:nvSpPr>
          <p:cNvPr id="4" name="Rectángulo 3"/>
          <p:cNvSpPr/>
          <p:nvPr/>
        </p:nvSpPr>
        <p:spPr>
          <a:xfrm>
            <a:off x="474454" y="1756869"/>
            <a:ext cx="8246854" cy="500136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CONSEJERÍA DURANTE EL PERIODO POST NATAL </a:t>
            </a:r>
          </a:p>
          <a:p>
            <a:pPr algn="just"/>
            <a:r>
              <a:rPr lang="es-PE" sz="1100" dirty="0">
                <a:latin typeface="Franklin Gothic Medium Cond" panose="020B0606030402020204" pitchFamily="34" charset="0"/>
              </a:rPr>
              <a:t> Primera visita domiciliaria, 1° Consejería durante el periodo de puerperio: en los primeros 7 días de producido el parto, de 45 minutos de duración, se realizará en los siguientes temas:</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Cuidados del puerperio: higiene, alimentación saludable, suplementación, actividad física, consecuencias de ingesta de productos nocivos: tabaco, drogas y alcohol.</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Signos de alarma del puerperio.</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Signos de alarma en el RN.</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Cuidados del RN: lactancia materna exclusiva, técnicas de amamantamiento, técnicas de extracción, conservación y almacenamiento del consumo de leche materna, higiene y ambiente (lavado de manos y cuidado e higiene bucal, higiene del recién nacido).</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Planificación familiar.</a:t>
            </a:r>
          </a:p>
          <a:p>
            <a:pPr algn="just"/>
            <a:r>
              <a:rPr lang="es-PE" sz="1100" dirty="0">
                <a:latin typeface="Franklin Gothic Medium Cond" panose="020B0606030402020204" pitchFamily="34" charset="0"/>
              </a:rPr>
              <a:t>Esta visita domiciliaria se podrá realizar en conjunto con el agente comunitario.</a:t>
            </a:r>
          </a:p>
          <a:p>
            <a:pPr algn="just"/>
            <a:r>
              <a:rPr lang="es-PE" sz="1100" dirty="0">
                <a:latin typeface="Franklin Gothic Medium Cond" panose="020B0606030402020204" pitchFamily="34" charset="0"/>
              </a:rPr>
              <a:t> Segunda visita domiciliaria, 2° consejería: entre los 28 y 30 días de producido el parto, de 45 minutos de duración, se realizará en los siguientes temas:</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Reforzar cuidados del puerperio.			</a:t>
            </a:r>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Reforzar signos de alarma del puerperio.</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Reforzar signos de alarma del RN.			</a:t>
            </a:r>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Reforzar cuidados del RN.</a:t>
            </a:r>
          </a:p>
          <a:p>
            <a:pPr algn="just"/>
            <a:r>
              <a:rPr lang="es-PE" sz="1100" dirty="0">
                <a:solidFill>
                  <a:srgbClr val="FF0000"/>
                </a:solidFill>
                <a:latin typeface="Franklin Gothic Medium Cond" panose="020B0606030402020204" pitchFamily="34" charset="0"/>
              </a:rPr>
              <a:t>o</a:t>
            </a:r>
            <a:r>
              <a:rPr lang="es-PE" sz="1100" dirty="0">
                <a:latin typeface="Franklin Gothic Medium Cond" panose="020B0606030402020204" pitchFamily="34" charset="0"/>
              </a:rPr>
              <a:t> Incidir en planificación familiar. </a:t>
            </a:r>
          </a:p>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Es importante que en la 1° visita en la que se brinda la consejería en prácticas saludables, la familia donde se asume compromisos, de esta forma se podrá hacer seguimiento del cumplimiento del compromiso en la 2°visita.</a:t>
            </a:r>
          </a:p>
          <a:p>
            <a:pPr algn="just"/>
            <a:r>
              <a:rPr lang="es-PE" sz="1100" dirty="0">
                <a:latin typeface="Franklin Gothic Medium Cond" panose="020B0606030402020204" pitchFamily="34" charset="0"/>
              </a:rPr>
              <a:t>El registro se realizará de la siguiente manera:</a:t>
            </a:r>
          </a:p>
          <a:p>
            <a:pPr algn="just"/>
            <a:r>
              <a:rPr lang="es-PE" sz="1100" dirty="0">
                <a:latin typeface="Franklin Gothic Medium Cond" panose="020B0606030402020204" pitchFamily="34" charset="0"/>
              </a:rPr>
              <a:t>En el ítem: Historia Clínica/Documento de identidad, anote la información de la puérpera.</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visita domiciliaria para evaluación postnatal y seguimiento</a:t>
            </a:r>
          </a:p>
          <a:p>
            <a:pPr algn="just"/>
            <a:r>
              <a:rPr lang="es-PE" sz="1100" dirty="0">
                <a:latin typeface="Franklin Gothic Medium Cond" panose="020B0606030402020204" pitchFamily="34" charset="0"/>
              </a:rPr>
              <a:t> En el 2º casillero Consejería Integral</a:t>
            </a:r>
          </a:p>
          <a:p>
            <a:pPr algn="just"/>
            <a:r>
              <a:rPr lang="es-PE" sz="1100" dirty="0">
                <a:latin typeface="Franklin Gothic Medium Cond" panose="020B0606030402020204" pitchFamily="34" charset="0"/>
              </a:rPr>
              <a:t> En el 3º casillero Visita familiar integral</a:t>
            </a:r>
          </a:p>
          <a:p>
            <a:pPr algn="just"/>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se registrará:</a:t>
            </a:r>
          </a:p>
          <a:p>
            <a:r>
              <a:rPr lang="es-PE" sz="1100" dirty="0">
                <a:latin typeface="Franklin Gothic Medium Cond" panose="020B0606030402020204" pitchFamily="34" charset="0"/>
              </a:rPr>
              <a:t> En el Lab 1º casillero  1, colocar:</a:t>
            </a:r>
          </a:p>
          <a:p>
            <a:r>
              <a:rPr lang="es-PE" sz="1100" dirty="0">
                <a:latin typeface="Franklin Gothic Medium Cond" panose="020B0606030402020204" pitchFamily="34" charset="0"/>
              </a:rPr>
              <a:t>- “1” si la consejería se realiza en los primeros 7 días de producido el parto</a:t>
            </a:r>
          </a:p>
        </p:txBody>
      </p:sp>
    </p:spTree>
    <p:extLst>
      <p:ext uri="{BB962C8B-B14F-4D97-AF65-F5344CB8AC3E}">
        <p14:creationId xmlns:p14="http://schemas.microsoft.com/office/powerpoint/2010/main" val="4807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826" y="305159"/>
            <a:ext cx="8272731" cy="769441"/>
          </a:xfrm>
          <a:prstGeom prst="rect">
            <a:avLst/>
          </a:prstGeom>
        </p:spPr>
        <p:txBody>
          <a:bodyPr wrap="square">
            <a:spAutoFit/>
          </a:bodyPr>
          <a:lstStyle/>
          <a:p>
            <a:r>
              <a:rPr lang="es-PE" sz="1100" dirty="0">
                <a:latin typeface="Franklin Gothic Medium Cond" panose="020B0606030402020204" pitchFamily="34" charset="0"/>
              </a:rPr>
              <a:t>- “2” si la consejería se realiza entre los 28 y 30 días de producido el parto.</a:t>
            </a:r>
          </a:p>
          <a:p>
            <a:r>
              <a:rPr lang="es-PE" sz="1100" dirty="0">
                <a:latin typeface="Franklin Gothic Medium Cond" panose="020B0606030402020204" pitchFamily="34" charset="0"/>
              </a:rPr>
              <a:t>- “3” Si la consejería se realiza en otro momento diferente </a:t>
            </a:r>
          </a:p>
          <a:p>
            <a:pPr algn="just"/>
            <a:r>
              <a:rPr lang="es-PE" sz="1100" dirty="0">
                <a:latin typeface="Franklin Gothic Medium Cond" panose="020B0606030402020204" pitchFamily="34" charset="0"/>
              </a:rPr>
              <a:t> En el Lab 1 casillero 2, el número de consejería: 1° o 2° (en el caso la consejería se haya realizado en otro momento diferente a lo precitado se dejará en blanco).</a:t>
            </a:r>
          </a:p>
        </p:txBody>
      </p:sp>
      <p:pic>
        <p:nvPicPr>
          <p:cNvPr id="3" name="Imagen 2"/>
          <p:cNvPicPr>
            <a:picLocks noChangeAspect="1"/>
          </p:cNvPicPr>
          <p:nvPr/>
        </p:nvPicPr>
        <p:blipFill>
          <a:blip r:embed="rId2"/>
          <a:stretch>
            <a:fillRect/>
          </a:stretch>
        </p:blipFill>
        <p:spPr>
          <a:xfrm>
            <a:off x="465826" y="1073392"/>
            <a:ext cx="8272732" cy="917603"/>
          </a:xfrm>
          <a:prstGeom prst="rect">
            <a:avLst/>
          </a:prstGeom>
        </p:spPr>
      </p:pic>
      <p:sp>
        <p:nvSpPr>
          <p:cNvPr id="4" name="Rectángulo 3"/>
          <p:cNvSpPr/>
          <p:nvPr/>
        </p:nvSpPr>
        <p:spPr>
          <a:xfrm>
            <a:off x="465825" y="2014185"/>
            <a:ext cx="8272731" cy="261610"/>
          </a:xfrm>
          <a:prstGeom prst="rect">
            <a:avLst/>
          </a:prstGeom>
        </p:spPr>
        <p:txBody>
          <a:bodyPr wrap="square">
            <a:spAutoFit/>
          </a:bodyPr>
          <a:lstStyle/>
          <a:p>
            <a:pPr algn="ctr"/>
            <a:r>
              <a:rPr lang="es-PE" sz="1100" dirty="0">
                <a:solidFill>
                  <a:srgbClr val="2D55D7"/>
                </a:solidFill>
                <a:latin typeface="Franklin Gothic Medium Cond" panose="020B0606030402020204" pitchFamily="34" charset="0"/>
              </a:rPr>
              <a:t>Para efectos de medición de esta tarea se tomará en cuenta la 2da consejería en puérpera. </a:t>
            </a:r>
          </a:p>
        </p:txBody>
      </p:sp>
      <p:sp>
        <p:nvSpPr>
          <p:cNvPr id="5" name="Rectángulo 4"/>
          <p:cNvSpPr/>
          <p:nvPr/>
        </p:nvSpPr>
        <p:spPr>
          <a:xfrm>
            <a:off x="457196" y="2249762"/>
            <a:ext cx="8272731" cy="381642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AGENTES COMUNITARIOS DE SALUD CAPACITADOS REALIZAN ORIENTACIÓN A FAMILIAS DE GESTANTES Y PUÉRPERAS EN PRÁCTICAS SALUDABLES EN SALUD</a:t>
            </a:r>
          </a:p>
          <a:p>
            <a:pPr algn="just"/>
            <a:r>
              <a:rPr lang="es-PE" sz="1100" dirty="0">
                <a:solidFill>
                  <a:srgbClr val="C00000"/>
                </a:solidFill>
                <a:latin typeface="Franklin Gothic Medium Cond" panose="020B0606030402020204" pitchFamily="34" charset="0"/>
              </a:rPr>
              <a:t>SEXUAL Y REPRODUCTIVA</a:t>
            </a:r>
          </a:p>
          <a:p>
            <a:pPr algn="just"/>
            <a:r>
              <a:rPr lang="es-PE" sz="1100" dirty="0">
                <a:latin typeface="Franklin Gothic Medium Cond" panose="020B0606030402020204" pitchFamily="34" charset="0"/>
              </a:rPr>
              <a:t>Actividad dirigida a familias con gestantes y puérperas del ámbito de jurisdicción de un establecimiento de salud, que consiste en brindar orientación en prácticas saludables en salud sexual y reproductiva por parte del agente comunitario de salud capacitado por el personal de salud. Se realiza en la vivienda de las familias, durante la visita domiciliaria, o en un local comunal u otro que la considere necesario, según el siguiente detalle:</a:t>
            </a:r>
          </a:p>
          <a:p>
            <a:pPr algn="just"/>
            <a:r>
              <a:rPr lang="es-PE" sz="1100" dirty="0">
                <a:solidFill>
                  <a:srgbClr val="C00000"/>
                </a:solidFill>
                <a:latin typeface="Franklin Gothic Medium Cond" panose="020B0606030402020204" pitchFamily="34" charset="0"/>
              </a:rPr>
              <a:t>ORIENTACIÓN DURANTE EL PERIODO GESTACIONAL:</a:t>
            </a:r>
          </a:p>
          <a:p>
            <a:pPr algn="just"/>
            <a:r>
              <a:rPr lang="es-PE" sz="1100" dirty="0">
                <a:latin typeface="Franklin Gothic Medium Cond" panose="020B0606030402020204" pitchFamily="34" charset="0"/>
              </a:rPr>
              <a:t> Primera visita domiciliaria, 1° orientación: entre la 28 y 40 semanas (tercer trimestre) de gestación, de 45 minutos de duración, se realizará en los siguientes temas:</a:t>
            </a:r>
          </a:p>
          <a:p>
            <a:pPr algn="just"/>
            <a:r>
              <a:rPr lang="es-PE" sz="1100" dirty="0">
                <a:latin typeface="Franklin Gothic Medium Cond" panose="020B0606030402020204" pitchFamily="34" charset="0"/>
              </a:rPr>
              <a:t>o Pautas generales para el cuidado del embarazo: alimentación saludable, suplementación, actividad física, vacunas, higiene, consecuencias de ingesta de productos nocivos: tabaco, drogas y alcohol.</a:t>
            </a:r>
          </a:p>
          <a:p>
            <a:pPr algn="just"/>
            <a:r>
              <a:rPr lang="es-PE" sz="1100" dirty="0">
                <a:latin typeface="Franklin Gothic Medium Cond" panose="020B0606030402020204" pitchFamily="34" charset="0"/>
              </a:rPr>
              <a:t>o Signos de alarma del embarazo.</a:t>
            </a:r>
          </a:p>
          <a:p>
            <a:pPr algn="just"/>
            <a:r>
              <a:rPr lang="es-PE" sz="1100" dirty="0">
                <a:latin typeface="Franklin Gothic Medium Cond" panose="020B0606030402020204" pitchFamily="34" charset="0"/>
              </a:rPr>
              <a:t>o Importancia del parto institucional, casa materna, plan de parto.</a:t>
            </a:r>
          </a:p>
          <a:p>
            <a:pPr algn="just"/>
            <a:r>
              <a:rPr lang="es-PE" sz="1100" dirty="0">
                <a:latin typeface="Franklin Gothic Medium Cond" panose="020B0606030402020204" pitchFamily="34" charset="0"/>
              </a:rPr>
              <a:t>o Pautas generales de planificación familiar.</a:t>
            </a:r>
          </a:p>
          <a:p>
            <a:pPr algn="just"/>
            <a:r>
              <a:rPr lang="es-PE" sz="1100" dirty="0">
                <a:latin typeface="Franklin Gothic Medium Cond" panose="020B0606030402020204" pitchFamily="34" charset="0"/>
              </a:rPr>
              <a:t>o Pautas para el cuidado del RN: pinzamiento tardío del cordón umbilical, contacto precoz piel a piel, inicio de la lactancia materna en la primera hora de vida del recién nacido, importancia del calostro, alojamiento conjunto, vínculo afectivo (apego seguro de madre e hijo).</a:t>
            </a:r>
          </a:p>
          <a:p>
            <a:pPr algn="just"/>
            <a:r>
              <a:rPr lang="es-PE" sz="1100" dirty="0">
                <a:latin typeface="Franklin Gothic Medium Cond" panose="020B0606030402020204" pitchFamily="34" charset="0"/>
              </a:rPr>
              <a:t>Durante el desarrollo de la actividad, el Agente Comunitario de Salud aplicará la ficha de visita domiciliaria y la referencia comunal proporcionada por el personal de salud. </a:t>
            </a:r>
          </a:p>
          <a:p>
            <a:pPr algn="just"/>
            <a:r>
              <a:rPr lang="es-PE" sz="1100" dirty="0">
                <a:latin typeface="Franklin Gothic Medium Cond" panose="020B0606030402020204" pitchFamily="34" charset="0"/>
              </a:rPr>
              <a:t>Esta visita domiciliaria se podrá realizar en conjunto con el personal de salud, caso contrario el Agente Comunitario de Salud deberá realizar la referencia comunal al EE. SS los hallazgos de la actividad realizada.</a:t>
            </a:r>
          </a:p>
          <a:p>
            <a:pPr algn="just"/>
            <a:r>
              <a:rPr lang="es-PE" sz="1100" dirty="0">
                <a:latin typeface="Franklin Gothic Medium Cond" panose="020B0606030402020204" pitchFamily="34" charset="0"/>
              </a:rPr>
              <a:t>De identificarse algún signo de alarma, el ACS deberá realizar la referencia de la gestante al EE.SS correspondiente, con participación de la junta vecinal organizada de ser el caso.</a:t>
            </a:r>
          </a:p>
          <a:p>
            <a:pPr algn="just"/>
            <a:endParaRPr lang="es-PE" sz="1100" dirty="0">
              <a:latin typeface="Franklin Gothic Medium Cond" panose="020B0606030402020204" pitchFamily="34" charset="0"/>
            </a:endParaRPr>
          </a:p>
        </p:txBody>
      </p:sp>
      <p:sp>
        <p:nvSpPr>
          <p:cNvPr id="8" name="CuadroTexto 7">
            <a:extLst>
              <a:ext uri="{FF2B5EF4-FFF2-40B4-BE49-F238E27FC236}">
                <a16:creationId xmlns:a16="http://schemas.microsoft.com/office/drawing/2014/main" id="{42DA43A9-6ABA-4B70-914F-1A931E53FA80}"/>
              </a:ext>
            </a:extLst>
          </p:cNvPr>
          <p:cNvSpPr txBox="1"/>
          <p:nvPr/>
        </p:nvSpPr>
        <p:spPr>
          <a:xfrm>
            <a:off x="465825" y="5763308"/>
            <a:ext cx="8264102"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El registro se realizará de la siguiente manera: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Historia Clínica/Documento de identidad, anote la información de la gestante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Diagnóstico motivo de consulta y/o actividad de salud: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En el 1º casillero Supervisión de embarazo normal no especifico.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endParaRPr>
          </a:p>
        </p:txBody>
      </p:sp>
    </p:spTree>
    <p:extLst>
      <p:ext uri="{BB962C8B-B14F-4D97-AF65-F5344CB8AC3E}">
        <p14:creationId xmlns:p14="http://schemas.microsoft.com/office/powerpoint/2010/main" val="713299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3079" y="335846"/>
            <a:ext cx="8220974" cy="1107996"/>
          </a:xfrm>
          <a:prstGeom prst="rect">
            <a:avLst/>
          </a:prstGeom>
        </p:spPr>
        <p:txBody>
          <a:bodyPr wrap="square">
            <a:spAutoFit/>
          </a:bodyPr>
          <a:lstStyle/>
          <a:p>
            <a:r>
              <a:rPr lang="es-PE" sz="1100" dirty="0">
                <a:latin typeface="Franklin Gothic Medium Cond" panose="020B0606030402020204" pitchFamily="34" charset="0"/>
              </a:rPr>
              <a:t> En el 2º casillero Orientación Familiar</a:t>
            </a:r>
          </a:p>
          <a:p>
            <a:r>
              <a:rPr lang="es-PE" sz="1100" dirty="0">
                <a:latin typeface="Franklin Gothic Medium Cond" panose="020B0606030402020204" pitchFamily="34" charset="0"/>
              </a:rPr>
              <a:t> En el 3º casillero Visita Familiar Integral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se registrará:</a:t>
            </a:r>
          </a:p>
          <a:p>
            <a:r>
              <a:rPr lang="es-PE" sz="1100" dirty="0">
                <a:latin typeface="Franklin Gothic Medium Cond" panose="020B0606030402020204" pitchFamily="34" charset="0"/>
              </a:rPr>
              <a:t> En el Lab1º casillero 1, la sigla: “PDS” de Promotor de Salud /Agente Comunitario de Salud.</a:t>
            </a:r>
          </a:p>
          <a:p>
            <a:r>
              <a:rPr lang="es-PE" sz="1100" dirty="0">
                <a:latin typeface="Franklin Gothic Medium Cond" panose="020B0606030402020204" pitchFamily="34" charset="0"/>
              </a:rPr>
              <a:t> En el Lab 1 casillero 2, el número de orientación </a:t>
            </a:r>
          </a:p>
        </p:txBody>
      </p:sp>
      <p:pic>
        <p:nvPicPr>
          <p:cNvPr id="3" name="Imagen 2"/>
          <p:cNvPicPr>
            <a:picLocks noChangeAspect="1"/>
          </p:cNvPicPr>
          <p:nvPr/>
        </p:nvPicPr>
        <p:blipFill>
          <a:blip r:embed="rId2"/>
          <a:stretch>
            <a:fillRect/>
          </a:stretch>
        </p:blipFill>
        <p:spPr>
          <a:xfrm>
            <a:off x="483079" y="1396367"/>
            <a:ext cx="8220974" cy="922380"/>
          </a:xfrm>
          <a:prstGeom prst="rect">
            <a:avLst/>
          </a:prstGeom>
        </p:spPr>
      </p:pic>
      <p:sp>
        <p:nvSpPr>
          <p:cNvPr id="4" name="Rectángulo 3"/>
          <p:cNvSpPr/>
          <p:nvPr/>
        </p:nvSpPr>
        <p:spPr>
          <a:xfrm>
            <a:off x="483079" y="2319876"/>
            <a:ext cx="8220974" cy="430887"/>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a:t>
            </a:r>
          </a:p>
          <a:p>
            <a:pPr algn="ctr"/>
            <a:r>
              <a:rPr lang="es-PE" sz="1100" dirty="0">
                <a:solidFill>
                  <a:srgbClr val="2D55D7"/>
                </a:solidFill>
                <a:latin typeface="Franklin Gothic Medium Cond" panose="020B0606030402020204" pitchFamily="34" charset="0"/>
              </a:rPr>
              <a:t>Para efectos de medición de esta tarea se tomará en cuenta la 1era orientación en gestante, realizada por el Agente Comunitario de Salud. </a:t>
            </a:r>
          </a:p>
        </p:txBody>
      </p:sp>
      <p:sp>
        <p:nvSpPr>
          <p:cNvPr id="5" name="Rectángulo 4"/>
          <p:cNvSpPr/>
          <p:nvPr/>
        </p:nvSpPr>
        <p:spPr>
          <a:xfrm>
            <a:off x="388189" y="2698578"/>
            <a:ext cx="8315864"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ORIENTACIÓN DURANTE EL PERIODO POST NATAL</a:t>
            </a:r>
          </a:p>
          <a:p>
            <a:pPr algn="just"/>
            <a:r>
              <a:rPr lang="es-PE" sz="1100" dirty="0">
                <a:latin typeface="Franklin Gothic Medium Cond" panose="020B0606030402020204" pitchFamily="34" charset="0"/>
              </a:rPr>
              <a:t> Segunda visita domiciliaria, 2° orientación: en los primeros 7 días de producido el parto, de 45 minutos de duración, se realizará en los siguientes temas:</a:t>
            </a:r>
          </a:p>
          <a:p>
            <a:pPr algn="just"/>
            <a:r>
              <a:rPr lang="es-PE" sz="1100" dirty="0">
                <a:latin typeface="Franklin Gothic Medium Cond" panose="020B0606030402020204" pitchFamily="34" charset="0"/>
              </a:rPr>
              <a:t> Pautas generales para el cuidado del puerperio: higiene, alimentación saludable, suplementación, actividad física, consecuencias de ingesta de productos nocivos: tabaco, drogas y alcohol.</a:t>
            </a:r>
          </a:p>
          <a:p>
            <a:pPr algn="just"/>
            <a:r>
              <a:rPr lang="es-PE" sz="1100" dirty="0">
                <a:latin typeface="Franklin Gothic Medium Cond" panose="020B0606030402020204" pitchFamily="34" charset="0"/>
              </a:rPr>
              <a:t> Signos de alarma del puerperio.</a:t>
            </a:r>
          </a:p>
          <a:p>
            <a:pPr algn="just"/>
            <a:r>
              <a:rPr lang="es-PE" sz="1100" dirty="0">
                <a:latin typeface="Franklin Gothic Medium Cond" panose="020B0606030402020204" pitchFamily="34" charset="0"/>
              </a:rPr>
              <a:t> Signos de alarma en el RN.</a:t>
            </a:r>
          </a:p>
          <a:p>
            <a:pPr algn="just"/>
            <a:r>
              <a:rPr lang="es-PE" sz="1100" dirty="0">
                <a:latin typeface="Franklin Gothic Medium Cond" panose="020B0606030402020204" pitchFamily="34" charset="0"/>
              </a:rPr>
              <a:t> Pautas generales para el cuidado del RN: importancia de la lactancia materna exclusiva, higiene y ambiente (lavado de manos y cuidado e higiene bucal, higiene del recién nacido).</a:t>
            </a:r>
          </a:p>
          <a:p>
            <a:pPr algn="just"/>
            <a:r>
              <a:rPr lang="es-PE" sz="1100" dirty="0">
                <a:latin typeface="Franklin Gothic Medium Cond" panose="020B0606030402020204" pitchFamily="34" charset="0"/>
              </a:rPr>
              <a:t> Pautas generales de planificación familiar.</a:t>
            </a:r>
          </a:p>
          <a:p>
            <a:pPr algn="just"/>
            <a:r>
              <a:rPr lang="es-PE" sz="1100" dirty="0">
                <a:latin typeface="Franklin Gothic Medium Cond" panose="020B0606030402020204" pitchFamily="34" charset="0"/>
              </a:rPr>
              <a:t>Durante el desarrollo de la actividad, el Agente Comunitario de Salud aplicará la ficha de visita domiciliaria proporcionada por el personal de salud. </a:t>
            </a:r>
          </a:p>
          <a:p>
            <a:pPr algn="just"/>
            <a:r>
              <a:rPr lang="es-PE" sz="1100" dirty="0">
                <a:latin typeface="Franklin Gothic Medium Cond" panose="020B0606030402020204" pitchFamily="34" charset="0"/>
              </a:rPr>
              <a:t>Esta visita domiciliaria se podrá realizar en conjunto con el personal de salud, caso contrario el Agente Comunitario de Salud deberá notificar al EE. SS los hallazgos de la actividad realizada.</a:t>
            </a:r>
          </a:p>
          <a:p>
            <a:pPr algn="just"/>
            <a:r>
              <a:rPr lang="es-PE" sz="1100" dirty="0">
                <a:latin typeface="Franklin Gothic Medium Cond" panose="020B0606030402020204" pitchFamily="34" charset="0"/>
              </a:rPr>
              <a:t>De identificarse algún signo de alarma, el ACS deberá realizar la referencia de la puérpera y/o RN al EE. SS correspondiente, con participación de la junta vecinal organizada de ser el caso.</a:t>
            </a:r>
          </a:p>
          <a:p>
            <a:pPr algn="just"/>
            <a:r>
              <a:rPr lang="es-PE" sz="1100" dirty="0">
                <a:latin typeface="Franklin Gothic Medium Cond" panose="020B0606030402020204" pitchFamily="34" charset="0"/>
              </a:rPr>
              <a:t>El registro se realizará de la siguiente manera:</a:t>
            </a:r>
          </a:p>
          <a:p>
            <a:pPr algn="just"/>
            <a:r>
              <a:rPr lang="es-PE" sz="1100" dirty="0">
                <a:latin typeface="Franklin Gothic Medium Cond" panose="020B0606030402020204" pitchFamily="34" charset="0"/>
              </a:rPr>
              <a:t>En el ítem: Historia Clínica/Documento de identidad, anote la información de la gestante.</a:t>
            </a:r>
          </a:p>
          <a:p>
            <a:pPr lvl="0" algn="just"/>
            <a:r>
              <a:rPr lang="es-PE" sz="1100" dirty="0">
                <a:solidFill>
                  <a:srgbClr val="000000"/>
                </a:solidFill>
                <a:latin typeface="Franklin Gothic Medium Cond" panose="020B0606030402020204" pitchFamily="34" charset="0"/>
              </a:rPr>
              <a:t>En el ítem Diagnóstico motivo de consulta y/o actividad de salud:</a:t>
            </a:r>
          </a:p>
          <a:p>
            <a:pPr lvl="0" algn="just"/>
            <a:r>
              <a:rPr lang="es-PE" sz="1100" dirty="0">
                <a:solidFill>
                  <a:srgbClr val="000000"/>
                </a:solidFill>
                <a:latin typeface="Franklin Gothic Medium Cond" panose="020B0606030402020204" pitchFamily="34" charset="0"/>
              </a:rPr>
              <a:t> En el 1º casillero visita domiciliaria para evaluación postnatal y seguimiento</a:t>
            </a:r>
          </a:p>
          <a:p>
            <a:pPr lvl="0" algn="just"/>
            <a:r>
              <a:rPr lang="es-PE" sz="1100" dirty="0">
                <a:solidFill>
                  <a:srgbClr val="000000"/>
                </a:solidFill>
                <a:latin typeface="Franklin Gothic Medium Cond" panose="020B0606030402020204" pitchFamily="34" charset="0"/>
              </a:rPr>
              <a:t> En el 2º casillero Orientación Familiar</a:t>
            </a:r>
          </a:p>
          <a:p>
            <a:pPr lvl="0" algn="just"/>
            <a:r>
              <a:rPr lang="es-PE" sz="1100" dirty="0">
                <a:solidFill>
                  <a:srgbClr val="000000"/>
                </a:solidFill>
                <a:latin typeface="Franklin Gothic Medium Cond" panose="020B0606030402020204" pitchFamily="34" charset="0"/>
              </a:rPr>
              <a:t> En el 3º casillero Visita Familiar Integral</a:t>
            </a:r>
          </a:p>
          <a:p>
            <a:pPr lvl="0" algn="just"/>
            <a:r>
              <a:rPr lang="es-PE" sz="1100" dirty="0">
                <a:solidFill>
                  <a:srgbClr val="000000"/>
                </a:solidFill>
                <a:latin typeface="Franklin Gothic Medium Cond" panose="020B0606030402020204" pitchFamily="34" charset="0"/>
              </a:rPr>
              <a:t>En el ítem: Tipo de Diagnóstico marque siempre “D”</a:t>
            </a:r>
          </a:p>
        </p:txBody>
      </p:sp>
    </p:spTree>
    <p:extLst>
      <p:ext uri="{BB962C8B-B14F-4D97-AF65-F5344CB8AC3E}">
        <p14:creationId xmlns:p14="http://schemas.microsoft.com/office/powerpoint/2010/main" val="349292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825" y="290329"/>
            <a:ext cx="8238227"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campo Lab registrar:</a:t>
            </a:r>
          </a:p>
          <a:p>
            <a:pPr lvl="0" algn="just"/>
            <a:r>
              <a:rPr lang="es-PE" sz="1100" dirty="0">
                <a:solidFill>
                  <a:srgbClr val="000000"/>
                </a:solidFill>
                <a:latin typeface="Franklin Gothic Medium Cond" panose="020B0606030402020204" pitchFamily="34" charset="0"/>
              </a:rPr>
              <a:t> En el Lab 1º casillero 1, la sigla “PDS” de Promotor de Salud / Agente Comunitario</a:t>
            </a:r>
          </a:p>
          <a:p>
            <a:pPr lvl="0" algn="just"/>
            <a:r>
              <a:rPr lang="es-PE" sz="1100" dirty="0">
                <a:solidFill>
                  <a:srgbClr val="000000"/>
                </a:solidFill>
                <a:latin typeface="Franklin Gothic Medium Cond" panose="020B0606030402020204" pitchFamily="34" charset="0"/>
              </a:rPr>
              <a:t> En el Lab1 casillero 2,el número de orientación. </a:t>
            </a:r>
          </a:p>
        </p:txBody>
      </p:sp>
      <p:pic>
        <p:nvPicPr>
          <p:cNvPr id="3" name="Imagen 2"/>
          <p:cNvPicPr>
            <a:picLocks noChangeAspect="1"/>
          </p:cNvPicPr>
          <p:nvPr/>
        </p:nvPicPr>
        <p:blipFill>
          <a:blip r:embed="rId2"/>
          <a:stretch>
            <a:fillRect/>
          </a:stretch>
        </p:blipFill>
        <p:spPr>
          <a:xfrm>
            <a:off x="465825" y="857719"/>
            <a:ext cx="8238227" cy="919324"/>
          </a:xfrm>
          <a:prstGeom prst="rect">
            <a:avLst/>
          </a:prstGeom>
        </p:spPr>
      </p:pic>
      <p:sp>
        <p:nvSpPr>
          <p:cNvPr id="4" name="Rectángulo 3"/>
          <p:cNvSpPr/>
          <p:nvPr/>
        </p:nvSpPr>
        <p:spPr>
          <a:xfrm>
            <a:off x="465824" y="1751169"/>
            <a:ext cx="8238227" cy="330859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CAPACITACIÓN A AGENTES COMUNITARIOS DE SALUD EN SALUD SEXUAL Y REPRODUCTIVA</a:t>
            </a:r>
          </a:p>
          <a:p>
            <a:r>
              <a:rPr lang="es-PE" sz="1100" dirty="0">
                <a:latin typeface="Franklin Gothic Medium Cond" panose="020B0606030402020204" pitchFamily="34" charset="0"/>
              </a:rPr>
              <a:t>El registro se realizará de la siguiente manera:</a:t>
            </a:r>
          </a:p>
          <a:p>
            <a:r>
              <a:rPr lang="es-PE" sz="1100" dirty="0">
                <a:latin typeface="Franklin Gothic Medium Cond" panose="020B0606030402020204" pitchFamily="34" charset="0"/>
              </a:rPr>
              <a:t>En el ítem: Historia Clínica/Documento de identidad, anote el código APP138 de Agentes Comunitarios.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Sesión de entrenamiento a Agentes Comunitarios en Salud</a:t>
            </a:r>
          </a:p>
          <a:p>
            <a:r>
              <a:rPr lang="es-PE" sz="1100" dirty="0">
                <a:latin typeface="Franklin Gothic Medium Cond" panose="020B0606030402020204" pitchFamily="34" charset="0"/>
              </a:rPr>
              <a:t> En el 2º casillero Actividades de Materno Neonatal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campo Lab registrar:</a:t>
            </a:r>
          </a:p>
          <a:p>
            <a:r>
              <a:rPr lang="es-PE" sz="1100" dirty="0">
                <a:latin typeface="Franklin Gothic Medium Cond" panose="020B0606030402020204" pitchFamily="34" charset="0"/>
              </a:rPr>
              <a:t> En el Lab 1º casillero 1,el número de taller 1, 2 ó 3 según corresponda </a:t>
            </a:r>
          </a:p>
          <a:p>
            <a:r>
              <a:rPr lang="es-PE" sz="1100" dirty="0">
                <a:latin typeface="Franklin Gothic Medium Cond" panose="020B0606030402020204" pitchFamily="34" charset="0"/>
              </a:rPr>
              <a:t> En el Lab 1 casillero 2, el número de participantes</a:t>
            </a:r>
          </a:p>
          <a:p>
            <a:r>
              <a:rPr lang="es-PE" sz="1100" dirty="0">
                <a:latin typeface="Franklin Gothic Medium Cond" panose="020B0606030402020204" pitchFamily="34" charset="0"/>
              </a:rPr>
              <a:t> En el Lab 2 casillero 2, el tipo de temática desarrollado:</a:t>
            </a:r>
          </a:p>
          <a:p>
            <a:r>
              <a:rPr lang="es-PE" sz="1100" dirty="0">
                <a:latin typeface="Franklin Gothic Medium Cond" panose="020B0606030402020204" pitchFamily="34" charset="0"/>
              </a:rPr>
              <a:t> 1 = Para indicar Vigilancia Comunitaria		</a:t>
            </a:r>
          </a:p>
          <a:p>
            <a:r>
              <a:rPr lang="es-PE" sz="1100" dirty="0">
                <a:latin typeface="Franklin Gothic Medium Cond" panose="020B0606030402020204" pitchFamily="34" charset="0"/>
              </a:rPr>
              <a:t> 2 = Para prácticas saludables</a:t>
            </a:r>
          </a:p>
          <a:p>
            <a:r>
              <a:rPr lang="es-PE" sz="1100" dirty="0">
                <a:latin typeface="Franklin Gothic Medium Cond" panose="020B0606030402020204" pitchFamily="34" charset="0"/>
              </a:rPr>
              <a:t> 3 = Módulo para el ACS sobre prácticas saludables para niño menor de 5 años</a:t>
            </a:r>
          </a:p>
          <a:p>
            <a:r>
              <a:rPr lang="es-PE" sz="1100" dirty="0">
                <a:latin typeface="Franklin Gothic Medium Cond" panose="020B0606030402020204" pitchFamily="34" charset="0"/>
              </a:rPr>
              <a:t> 4 = Módulo para el ACS sobre sobre prácticas saludables para Adolescencia</a:t>
            </a:r>
          </a:p>
          <a:p>
            <a:r>
              <a:rPr lang="es-PE" sz="1100" dirty="0">
                <a:latin typeface="Franklin Gothic Medium Cond" panose="020B0606030402020204" pitchFamily="34" charset="0"/>
              </a:rPr>
              <a:t> 5 = Módulo para el ACS sobre sobre prácticas saludables para Adulto</a:t>
            </a:r>
          </a:p>
          <a:p>
            <a:r>
              <a:rPr lang="es-PE" sz="1100" dirty="0">
                <a:latin typeface="Franklin Gothic Medium Cond" panose="020B0606030402020204" pitchFamily="34" charset="0"/>
              </a:rPr>
              <a:t> 6 = Módulo para el ACS sobre sobre prácticas saludables para Adulto Mayor</a:t>
            </a:r>
          </a:p>
          <a:p>
            <a:r>
              <a:rPr lang="es-PE" sz="1100" dirty="0">
                <a:latin typeface="Franklin Gothic Medium Cond" panose="020B0606030402020204" pitchFamily="34" charset="0"/>
              </a:rPr>
              <a:t> 7 = Módulo para el ACS sobre Primeros Auxilios</a:t>
            </a:r>
          </a:p>
          <a:p>
            <a:r>
              <a:rPr lang="es-PE" sz="1100" dirty="0">
                <a:latin typeface="Franklin Gothic Medium Cond" panose="020B0606030402020204" pitchFamily="34" charset="0"/>
              </a:rPr>
              <a:t> 8 = Referencia Comunal </a:t>
            </a:r>
          </a:p>
        </p:txBody>
      </p:sp>
      <p:pic>
        <p:nvPicPr>
          <p:cNvPr id="6" name="Imagen 5">
            <a:extLst>
              <a:ext uri="{FF2B5EF4-FFF2-40B4-BE49-F238E27FC236}">
                <a16:creationId xmlns:a16="http://schemas.microsoft.com/office/drawing/2014/main" id="{879F020F-1252-4E47-9440-B05AF6416E03}"/>
              </a:ext>
            </a:extLst>
          </p:cNvPr>
          <p:cNvPicPr>
            <a:picLocks noChangeAspect="1"/>
          </p:cNvPicPr>
          <p:nvPr/>
        </p:nvPicPr>
        <p:blipFill>
          <a:blip r:embed="rId3"/>
          <a:stretch>
            <a:fillRect/>
          </a:stretch>
        </p:blipFill>
        <p:spPr>
          <a:xfrm>
            <a:off x="396814" y="4981821"/>
            <a:ext cx="8384878" cy="970405"/>
          </a:xfrm>
          <a:prstGeom prst="rect">
            <a:avLst/>
          </a:prstGeom>
        </p:spPr>
      </p:pic>
      <p:sp>
        <p:nvSpPr>
          <p:cNvPr id="10" name="CuadroTexto 9">
            <a:extLst>
              <a:ext uri="{FF2B5EF4-FFF2-40B4-BE49-F238E27FC236}">
                <a16:creationId xmlns:a16="http://schemas.microsoft.com/office/drawing/2014/main" id="{C0EACBFB-3485-46A3-885A-42241C02EA7C}"/>
              </a:ext>
            </a:extLst>
          </p:cNvPr>
          <p:cNvSpPr txBox="1"/>
          <p:nvPr/>
        </p:nvSpPr>
        <p:spPr>
          <a:xfrm>
            <a:off x="2285999" y="5948129"/>
            <a:ext cx="5210355"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2D55D7"/>
                </a:solidFill>
                <a:effectLst/>
                <a:uLnTx/>
                <a:uFillTx/>
                <a:latin typeface="Franklin Gothic Medium Cond" panose="020B0606030402020204" pitchFamily="34" charset="0"/>
                <a:ea typeface="+mn-ea"/>
                <a:cs typeface="Arial"/>
              </a:rPr>
              <a:t>El Agente Comunitario de Salud requiere una Capacitación de 16 horas al año como mínimo.</a:t>
            </a:r>
          </a:p>
        </p:txBody>
      </p:sp>
    </p:spTree>
    <p:extLst>
      <p:ext uri="{BB962C8B-B14F-4D97-AF65-F5344CB8AC3E}">
        <p14:creationId xmlns:p14="http://schemas.microsoft.com/office/powerpoint/2010/main" val="269565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7200" y="284680"/>
            <a:ext cx="8324492" cy="1831271"/>
          </a:xfrm>
          <a:prstGeom prst="rect">
            <a:avLst/>
          </a:prstGeom>
        </p:spPr>
        <p:txBody>
          <a:bodyPr wrap="square">
            <a:spAutoFit/>
          </a:bodyPr>
          <a:lstStyle/>
          <a:p>
            <a:endParaRPr lang="es-PE" sz="3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REFERENCIA COMUNITARIA REALIZADAS POR AGENTE COMUNITARIO DE SALUD:</a:t>
            </a:r>
          </a:p>
          <a:p>
            <a:r>
              <a:rPr lang="es-PE" sz="1100" dirty="0">
                <a:latin typeface="Franklin Gothic Medium Cond" panose="020B0606030402020204" pitchFamily="34" charset="0"/>
              </a:rPr>
              <a:t>En el ítem: DNI / HC registre: SIEMPRE APP 138 Actividad con Agentes Comunitarios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Orientación Familiar</a:t>
            </a:r>
          </a:p>
          <a:p>
            <a:r>
              <a:rPr lang="es-PE" sz="1100" dirty="0">
                <a:latin typeface="Franklin Gothic Medium Cond" panose="020B0606030402020204" pitchFamily="34" charset="0"/>
              </a:rPr>
              <a:t> En el 2º casillero Actividad de Materno Neonatal</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el número de referencias comunitarias realizadas por el ACS durante el mes.</a:t>
            </a:r>
          </a:p>
          <a:p>
            <a:r>
              <a:rPr lang="es-PE" sz="1100" dirty="0">
                <a:latin typeface="Franklin Gothic Medium Cond" panose="020B0606030402020204" pitchFamily="34" charset="0"/>
              </a:rPr>
              <a:t> En el Lab 1 casillero 2, se coloca </a:t>
            </a:r>
          </a:p>
          <a:p>
            <a:r>
              <a:rPr lang="es-PE" sz="1100" dirty="0">
                <a:latin typeface="Franklin Gothic Medium Cond" panose="020B0606030402020204" pitchFamily="34" charset="0"/>
              </a:rPr>
              <a:t> RF = Referencia comunal </a:t>
            </a:r>
          </a:p>
        </p:txBody>
      </p:sp>
      <p:pic>
        <p:nvPicPr>
          <p:cNvPr id="4" name="Imagen 3"/>
          <p:cNvPicPr>
            <a:picLocks noChangeAspect="1"/>
          </p:cNvPicPr>
          <p:nvPr/>
        </p:nvPicPr>
        <p:blipFill>
          <a:blip r:embed="rId2"/>
          <a:stretch>
            <a:fillRect/>
          </a:stretch>
        </p:blipFill>
        <p:spPr>
          <a:xfrm>
            <a:off x="396815" y="2043208"/>
            <a:ext cx="8384877" cy="970405"/>
          </a:xfrm>
          <a:prstGeom prst="rect">
            <a:avLst/>
          </a:prstGeom>
        </p:spPr>
      </p:pic>
      <p:sp>
        <p:nvSpPr>
          <p:cNvPr id="5" name="Rectángulo 4"/>
          <p:cNvSpPr/>
          <p:nvPr/>
        </p:nvSpPr>
        <p:spPr>
          <a:xfrm>
            <a:off x="396814" y="2973087"/>
            <a:ext cx="8384877"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SESIONES EDUCATIVAS A FAMILIAS DE ADOLESCENTES EN SALUD SEXUAL INTEGRAL</a:t>
            </a:r>
          </a:p>
          <a:p>
            <a:pPr algn="just"/>
            <a:r>
              <a:rPr lang="es-PE" sz="1100" dirty="0">
                <a:latin typeface="Franklin Gothic Medium Cond" panose="020B0606030402020204" pitchFamily="34" charset="0"/>
              </a:rPr>
              <a:t>Actividad dirigida a familias con adolescentes del ámbito de jurisdicción de un establecimiento de salud, que consiste en brindar educación para la salud a través de sesiones educativas para promover la salud sexual integral, estas acciones son realizadas por personal de salud capacitado, en un local comunal, en el local de la institución educativa u otro que se considere pertinente, u otro que la considere necesario.</a:t>
            </a:r>
          </a:p>
          <a:p>
            <a:pPr algn="just"/>
            <a:r>
              <a:rPr lang="es-PE" sz="1100" dirty="0">
                <a:latin typeface="Franklin Gothic Medium Cond" panose="020B0606030402020204" pitchFamily="34" charset="0"/>
              </a:rPr>
              <a:t>La metodología a usar es la del Material educativo de salud sexual integral dirigido al personal de salud, que cuenta con 7 ejes temáticos, de los cuales se debe brindar mínimo 4 sesiones educativas repartidas en 6 horas de duración, una de ellas siempre será la 7ma. Los ejes temáticos a desarrollar en las sesiones educativas son los siguientes:</a:t>
            </a:r>
          </a:p>
          <a:p>
            <a:pPr algn="just"/>
            <a:r>
              <a:rPr lang="es-PE" sz="1100" dirty="0">
                <a:latin typeface="Franklin Gothic Medium Cond" panose="020B0606030402020204" pitchFamily="34" charset="0"/>
              </a:rPr>
              <a:t> Sesión 1: Sexualidad.</a:t>
            </a:r>
          </a:p>
          <a:p>
            <a:pPr algn="just"/>
            <a:r>
              <a:rPr lang="es-PE" sz="1100" dirty="0">
                <a:latin typeface="Franklin Gothic Medium Cond" panose="020B0606030402020204" pitchFamily="34" charset="0"/>
              </a:rPr>
              <a:t> Sesión 2: Identidad. </a:t>
            </a:r>
          </a:p>
          <a:p>
            <a:pPr algn="just"/>
            <a:r>
              <a:rPr lang="es-PE" sz="1100" dirty="0">
                <a:latin typeface="Franklin Gothic Medium Cond" panose="020B0606030402020204" pitchFamily="34" charset="0"/>
              </a:rPr>
              <a:t> Sesión 3: Cambios en la Pubertad y Adolescencia. </a:t>
            </a:r>
          </a:p>
          <a:p>
            <a:pPr algn="just"/>
            <a:r>
              <a:rPr lang="es-PE" sz="1100" dirty="0">
                <a:latin typeface="Franklin Gothic Medium Cond" panose="020B0606030402020204" pitchFamily="34" charset="0"/>
              </a:rPr>
              <a:t> Sesión 4: Igualdad de género.</a:t>
            </a:r>
          </a:p>
          <a:p>
            <a:pPr algn="just"/>
            <a:r>
              <a:rPr lang="es-PE" sz="1100" dirty="0">
                <a:latin typeface="Franklin Gothic Medium Cond" panose="020B0606030402020204" pitchFamily="34" charset="0"/>
              </a:rPr>
              <a:t> Sesión 5: Relaciones afectivas y libres de violencia.</a:t>
            </a:r>
          </a:p>
          <a:p>
            <a:pPr algn="just"/>
            <a:r>
              <a:rPr lang="es-PE" sz="1100" dirty="0">
                <a:latin typeface="Franklin Gothic Medium Cond" panose="020B0606030402020204" pitchFamily="34" charset="0"/>
              </a:rPr>
              <a:t> Sesión 6: Previniendo el abuso sexual y maltrato.</a:t>
            </a:r>
          </a:p>
          <a:p>
            <a:pPr algn="just"/>
            <a:r>
              <a:rPr lang="es-PE" sz="1100" dirty="0">
                <a:latin typeface="Franklin Gothic Medium Cond" panose="020B0606030402020204" pitchFamily="34" charset="0"/>
              </a:rPr>
              <a:t> Sesión 7: Planificando el futuro.</a:t>
            </a:r>
          </a:p>
          <a:p>
            <a:pPr algn="just"/>
            <a:r>
              <a:rPr lang="es-PE" sz="1100" dirty="0">
                <a:latin typeface="Franklin Gothic Medium Cond" panose="020B0606030402020204" pitchFamily="34" charset="0"/>
              </a:rPr>
              <a:t>El registro se realizará de la siguiente manera:</a:t>
            </a:r>
          </a:p>
          <a:p>
            <a:pPr algn="just"/>
            <a:r>
              <a:rPr lang="es-PE" sz="1100" dirty="0">
                <a:latin typeface="Franklin Gothic Medium Cond" panose="020B0606030402020204" pitchFamily="34" charset="0"/>
              </a:rPr>
              <a:t>En el ítem: Historia Clínica/Documento de identidad, anote APP146 Actividades con Padres.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Sesión Educativa </a:t>
            </a:r>
          </a:p>
          <a:p>
            <a:pPr algn="just"/>
            <a:r>
              <a:rPr lang="es-PE" sz="1100" dirty="0">
                <a:latin typeface="Franklin Gothic Medium Cond" panose="020B0606030402020204" pitchFamily="34" charset="0"/>
              </a:rPr>
              <a:t> En el 2º casillero Actividades de Materno Neonatal </a:t>
            </a:r>
          </a:p>
          <a:p>
            <a:pPr algn="just"/>
            <a:r>
              <a:rPr lang="es-PE" sz="1100" dirty="0">
                <a:latin typeface="Franklin Gothic Medium Cond" panose="020B0606030402020204" pitchFamily="34" charset="0"/>
              </a:rPr>
              <a:t> En el ítem: Tipo de Diagnóstico marque siempre “D”</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96029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6814" y="193965"/>
            <a:ext cx="8324491" cy="769441"/>
          </a:xfrm>
          <a:prstGeom prst="rect">
            <a:avLst/>
          </a:prstGeom>
        </p:spPr>
        <p:txBody>
          <a:bodyPr wrap="square">
            <a:spAutoFit/>
          </a:bodyPr>
          <a:lstStyle/>
          <a:p>
            <a:pPr algn="just"/>
            <a:r>
              <a:rPr lang="es-PE" sz="1100" dirty="0">
                <a:latin typeface="Franklin Gothic Medium Cond" panose="020B0606030402020204" pitchFamily="34" charset="0"/>
              </a:rPr>
              <a:t>En el campo Lab registrar: </a:t>
            </a:r>
          </a:p>
          <a:p>
            <a:pPr algn="just"/>
            <a:r>
              <a:rPr lang="es-PE" sz="1100" dirty="0">
                <a:latin typeface="Franklin Gothic Medium Cond" panose="020B0606030402020204" pitchFamily="34" charset="0"/>
              </a:rPr>
              <a:t> En el Lab 1º casillero 1, el número del eje temático al que corresponde la sesión educativa: 1, 2, 3, 4, 5, 6 o 7 según corresponda (cada número de eje temático corresponde a un tema definido según lo citado en la definición operacional). </a:t>
            </a:r>
          </a:p>
          <a:p>
            <a:pPr algn="just"/>
            <a:r>
              <a:rPr lang="es-PE" sz="1100" dirty="0">
                <a:latin typeface="Franklin Gothic Medium Cond" panose="020B0606030402020204" pitchFamily="34" charset="0"/>
              </a:rPr>
              <a:t> En el Lab 1 casillero 2, el número de participantes (N° Familias de adolescentes).</a:t>
            </a:r>
          </a:p>
        </p:txBody>
      </p:sp>
      <p:pic>
        <p:nvPicPr>
          <p:cNvPr id="3" name="Imagen 2"/>
          <p:cNvPicPr>
            <a:picLocks noChangeAspect="1"/>
          </p:cNvPicPr>
          <p:nvPr/>
        </p:nvPicPr>
        <p:blipFill>
          <a:blip r:embed="rId2"/>
          <a:stretch>
            <a:fillRect/>
          </a:stretch>
        </p:blipFill>
        <p:spPr>
          <a:xfrm>
            <a:off x="396814" y="926655"/>
            <a:ext cx="8419382" cy="1010356"/>
          </a:xfrm>
          <a:prstGeom prst="rect">
            <a:avLst/>
          </a:prstGeom>
        </p:spPr>
      </p:pic>
      <p:sp>
        <p:nvSpPr>
          <p:cNvPr id="4" name="Rectángulo 3"/>
          <p:cNvSpPr/>
          <p:nvPr/>
        </p:nvSpPr>
        <p:spPr>
          <a:xfrm>
            <a:off x="405440" y="1937011"/>
            <a:ext cx="8419382" cy="500136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DOCENTES CAPACITADOS REALIZAN EDUCACIÓN SEXUAL INTEGRAL DESDE LA INSTITUCIÓN EDUCATIVA </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Actividad dirigida a docentes de instituciones educativas de Educación Básica Regular, del 5° y 6° grado del Nivel de Educación Primaria y del 1° al 5° grado del Nivel de Educación Secundaria, que consiste en brindar sesiones educativas, por parte del personal de salud capacitado, en pautas para el desarrollo de Educación Sexual Integral en el aula.</a:t>
            </a:r>
          </a:p>
          <a:p>
            <a:pPr algn="just"/>
            <a:r>
              <a:rPr lang="es-PE" sz="1100" dirty="0">
                <a:latin typeface="Franklin Gothic Medium Cond" panose="020B0606030402020204" pitchFamily="34" charset="0"/>
              </a:rPr>
              <a:t>Luego de concluidas las sesiones educativas, el personal de salud medirá el resultado de la capacitación (subproducto), a corto plazo, a través del desarrollo de sesiones de aprendizaje realizadas por el docente en el aula. </a:t>
            </a:r>
          </a:p>
          <a:p>
            <a:pPr algn="just"/>
            <a:r>
              <a:rPr lang="es-PE" sz="1100" dirty="0">
                <a:latin typeface="Franklin Gothic Medium Cond" panose="020B0606030402020204" pitchFamily="34" charset="0"/>
              </a:rPr>
              <a:t>La metodología a usar es la del Módulo educativo de salud sexual integral dirigido al personal de salud para el trabajo en las instituciones educativas que cuenta con 7 ejes temáticos, de los cuales se debe brindar mínimo 4 sesiones educativas repartidas en 8 horas de duración, una de ellas siempre será la 6ta para el caso de primaria y la 7ma para el caso de secundaria.</a:t>
            </a:r>
          </a:p>
          <a:p>
            <a:pPr algn="just"/>
            <a:r>
              <a:rPr lang="es-PE" sz="1100" dirty="0">
                <a:latin typeface="Franklin Gothic Medium Cond" panose="020B0606030402020204" pitchFamily="34" charset="0"/>
              </a:rPr>
              <a:t>Se realizará en el local de la institución educativa u otro que se considere pertinente.</a:t>
            </a:r>
          </a:p>
          <a:p>
            <a:pPr algn="just"/>
            <a:r>
              <a:rPr lang="es-PE" sz="1100" dirty="0">
                <a:latin typeface="Franklin Gothic Medium Cond" panose="020B0606030402020204" pitchFamily="34" charset="0"/>
              </a:rPr>
              <a:t>Los ejes temáticos a desarrollar en las sesiones educativas son los siguientes:</a:t>
            </a:r>
          </a:p>
          <a:p>
            <a:pPr algn="just"/>
            <a:r>
              <a:rPr lang="es-PE" sz="1100" dirty="0">
                <a:latin typeface="Franklin Gothic Medium Cond" panose="020B0606030402020204" pitchFamily="34" charset="0"/>
              </a:rPr>
              <a:t> 1er eje temático: Sexualidad.</a:t>
            </a:r>
          </a:p>
          <a:p>
            <a:pPr algn="just"/>
            <a:r>
              <a:rPr lang="es-PE" sz="1100" dirty="0">
                <a:latin typeface="Franklin Gothic Medium Cond" panose="020B0606030402020204" pitchFamily="34" charset="0"/>
              </a:rPr>
              <a:t> 2do eje temático: Identidad.</a:t>
            </a:r>
          </a:p>
          <a:p>
            <a:pPr algn="just"/>
            <a:r>
              <a:rPr lang="es-PE" sz="1100" dirty="0">
                <a:latin typeface="Franklin Gothic Medium Cond" panose="020B0606030402020204" pitchFamily="34" charset="0"/>
              </a:rPr>
              <a:t> 3er eje temático: Cambios en la Pubertad y Adolescencia.</a:t>
            </a:r>
          </a:p>
          <a:p>
            <a:pPr algn="just"/>
            <a:r>
              <a:rPr lang="es-PE" sz="1100" dirty="0">
                <a:latin typeface="Franklin Gothic Medium Cond" panose="020B0606030402020204" pitchFamily="34" charset="0"/>
              </a:rPr>
              <a:t> 4to eje temático: Igualdad de género.</a:t>
            </a:r>
          </a:p>
          <a:p>
            <a:pPr algn="just"/>
            <a:r>
              <a:rPr lang="es-PE" sz="1100" dirty="0">
                <a:latin typeface="Franklin Gothic Medium Cond" panose="020B0606030402020204" pitchFamily="34" charset="0"/>
              </a:rPr>
              <a:t> 5to eje temático: Relaciones afectivas y libres de violencia.</a:t>
            </a:r>
          </a:p>
          <a:p>
            <a:pPr algn="just"/>
            <a:r>
              <a:rPr lang="es-PE" sz="1100" dirty="0">
                <a:latin typeface="Franklin Gothic Medium Cond" panose="020B0606030402020204" pitchFamily="34" charset="0"/>
              </a:rPr>
              <a:t> 6to eje temático: Previniendo el abuso sexual y maltrato.</a:t>
            </a:r>
          </a:p>
          <a:p>
            <a:pPr algn="just"/>
            <a:r>
              <a:rPr lang="es-PE" sz="1100" dirty="0">
                <a:latin typeface="Franklin Gothic Medium Cond" panose="020B0606030402020204" pitchFamily="34" charset="0"/>
              </a:rPr>
              <a:t> 7to eje temático: Planificando el futuro.</a:t>
            </a:r>
          </a:p>
          <a:p>
            <a:pPr algn="just"/>
            <a:r>
              <a:rPr lang="es-PE" sz="1100" dirty="0">
                <a:latin typeface="Franklin Gothic Medium Cond" panose="020B0606030402020204" pitchFamily="34" charset="0"/>
              </a:rPr>
              <a:t>Para ello realizará: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 Incidencia ante la Unidad de Gestión Educativa Local–UGEL </a:t>
            </a:r>
            <a:r>
              <a:rPr lang="es-PE" sz="1100" dirty="0">
                <a:latin typeface="Franklin Gothic Medium Cond" panose="020B0606030402020204" pitchFamily="34" charset="0"/>
              </a:rPr>
              <a:t>Para presentación de la información sobre la situación de la salud relacionada la salud del adolescente con la finalidad de programar de manera conjunta la ruta de capacitación anual a directivos y docentes (01 reunión de 1 hora de duración).</a:t>
            </a:r>
          </a:p>
          <a:p>
            <a:pPr algn="just"/>
            <a:r>
              <a:rPr lang="es-PE" sz="1100" dirty="0">
                <a:solidFill>
                  <a:srgbClr val="C00000"/>
                </a:solidFill>
                <a:latin typeface="Franklin Gothic Medium Cond" panose="020B0606030402020204" pitchFamily="34" charset="0"/>
              </a:rPr>
              <a:t> Incidencia con directivos y docentes de instituciones educativas </a:t>
            </a:r>
            <a:r>
              <a:rPr lang="es-PE" sz="1100" dirty="0">
                <a:latin typeface="Franklin Gothic Medium Cond" panose="020B0606030402020204" pitchFamily="34" charset="0"/>
              </a:rPr>
              <a:t>Para incorporar en el Plan Anual de Trabajo acciones relacionadas a la promoción de la salud sexual integral a través de proyectos y/o sesiones de aprendizaje (01 reunión de 1 hora de duración).</a:t>
            </a:r>
          </a:p>
          <a:p>
            <a:pPr algn="just"/>
            <a:r>
              <a:rPr lang="es-PE" sz="1100" dirty="0">
                <a:latin typeface="Franklin Gothic Medium Cond" panose="020B0606030402020204" pitchFamily="34" charset="0"/>
              </a:rPr>
              <a:t>En el Ítem: Ficha Familiar/Historia Clínica, anote APP93 Actividades con Colegios/instituciones educativas.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el1º casillero colocar Reunión en Instituciones Educativas</a:t>
            </a:r>
          </a:p>
          <a:p>
            <a:pPr algn="just"/>
            <a:r>
              <a:rPr lang="es-PE" sz="1100" dirty="0">
                <a:latin typeface="Franklin Gothic Medium Cond" panose="020B0606030402020204" pitchFamily="34" charset="0"/>
              </a:rPr>
              <a:t> En el 2ºcasillero, colocar Actividades de Materno Neonatal.</a:t>
            </a:r>
          </a:p>
          <a:p>
            <a:pPr algn="just"/>
            <a:r>
              <a:rPr lang="es-PE" sz="1100" dirty="0">
                <a:latin typeface="Franklin Gothic Medium Cond" panose="020B0606030402020204" pitchFamily="34" charset="0"/>
              </a:rPr>
              <a:t>En el ítem: Tipo de Diagnóstico marque siempre “D”</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79204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6815" y="401087"/>
            <a:ext cx="8393502"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FAMILIAS CON NIÑOS (AS) MENORES DE 36 MESES Y GESTANTES RECIBEN SESIONES DEMOSTRATIVAS EN PREPARACIÓN DE ALIMENTOS</a:t>
            </a:r>
          </a:p>
          <a:p>
            <a:pPr algn="just"/>
            <a:r>
              <a:rPr lang="es-PE" sz="1100" dirty="0">
                <a:latin typeface="Franklin Gothic Medium Cond" panose="020B0606030402020204" pitchFamily="34" charset="0"/>
              </a:rPr>
              <a:t> Definición. -Es una actividad educativa de “aprender haciendo”, en la cual las familias con niñas y niños menores de 36 meses y gestantes y con énfasis en las familias con niños de 6 a 11 meses de edad, con prioridad en niños de 6 a 8 meses y gestantes, en el cual realizan sesiones demostrativas para aprender a combinar los alimentos en forma adecuada, según las necesidades nutricionales de la niña y niño y de la gestante. Estas sesiones demostrativas se desarrollan en un local comunal, centros de promoción y vigilancia comunal u otros espacios que se cuenten en la comunidad, usando los materiales e insumos disponibles para tal fin.</a:t>
            </a:r>
          </a:p>
          <a:p>
            <a:pPr algn="just"/>
            <a:r>
              <a:rPr lang="es-PE" sz="1100" dirty="0">
                <a:solidFill>
                  <a:srgbClr val="C00000"/>
                </a:solidFill>
                <a:latin typeface="Franklin Gothic Medium Cond" panose="020B0606030402020204" pitchFamily="34" charset="0"/>
              </a:rPr>
              <a:t>EN FAMILIAS CON NIÑAS Y NIÑOS MENORES DE 36 MESES:</a:t>
            </a:r>
          </a:p>
          <a:p>
            <a:pPr algn="just"/>
            <a:r>
              <a:rPr lang="es-PE" sz="1100" dirty="0">
                <a:latin typeface="Franklin Gothic Medium Cond" panose="020B0606030402020204" pitchFamily="34" charset="0"/>
              </a:rPr>
              <a:t>En el ítem: Historia Clínica/Documento de identidad, anote la información del niño o niña.</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Sesión demostrativa</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Para todas las actividades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Lab1 casillero 1, tema de la sesión demostrativa, según corresponda. </a:t>
            </a:r>
          </a:p>
          <a:p>
            <a:pPr algn="just"/>
            <a:r>
              <a:rPr lang="es-PE" sz="1100" dirty="0">
                <a:latin typeface="Franklin Gothic Medium Cond" panose="020B0606030402020204" pitchFamily="34" charset="0"/>
              </a:rPr>
              <a:t>- LME: Lactancia Materna Exclusiva ó prolongada</a:t>
            </a:r>
          </a:p>
          <a:p>
            <a:pPr algn="just"/>
            <a:r>
              <a:rPr lang="es-PE" sz="1100" dirty="0">
                <a:latin typeface="Franklin Gothic Medium Cond" panose="020B0606030402020204" pitchFamily="34" charset="0"/>
              </a:rPr>
              <a:t>- ALI: Preparación de alimentos</a:t>
            </a:r>
          </a:p>
        </p:txBody>
      </p:sp>
      <p:sp>
        <p:nvSpPr>
          <p:cNvPr id="5" name="Rectángulo 4"/>
          <p:cNvSpPr/>
          <p:nvPr/>
        </p:nvSpPr>
        <p:spPr>
          <a:xfrm>
            <a:off x="396815" y="4143007"/>
            <a:ext cx="8393502" cy="769441"/>
          </a:xfrm>
          <a:prstGeom prst="rect">
            <a:avLst/>
          </a:prstGeom>
        </p:spPr>
        <p:txBody>
          <a:bodyPr wrap="square">
            <a:spAutoFit/>
          </a:bodyPr>
          <a:lstStyle/>
          <a:p>
            <a:r>
              <a:rPr lang="es-PE" sz="1100" dirty="0">
                <a:solidFill>
                  <a:srgbClr val="0B11F9"/>
                </a:solidFill>
                <a:latin typeface="Franklin Gothic Medium Cond" panose="020B0606030402020204" pitchFamily="34" charset="0"/>
              </a:rPr>
              <a:t>Temas a enfatizar, según grupo de edad:</a:t>
            </a:r>
          </a:p>
          <a:p>
            <a:r>
              <a:rPr lang="es-PE" sz="1100" dirty="0">
                <a:solidFill>
                  <a:srgbClr val="0B11F9"/>
                </a:solidFill>
                <a:latin typeface="Franklin Gothic Medium Cond" panose="020B0606030402020204" pitchFamily="34" charset="0"/>
              </a:rPr>
              <a:t> Sesiones demostrativas de preparación de alimentos, incluye lavado de manos: ALI, Familias con niños (as) entre los 6 y 11 meses.</a:t>
            </a:r>
          </a:p>
          <a:p>
            <a:pPr algn="just"/>
            <a:r>
              <a:rPr lang="es-PE" sz="1100" dirty="0">
                <a:solidFill>
                  <a:srgbClr val="0B11F9"/>
                </a:solidFill>
                <a:latin typeface="Franklin Gothic Medium Cond" panose="020B0606030402020204" pitchFamily="34" charset="0"/>
              </a:rPr>
              <a:t> Sesiones demostrativas en técnicas de amamantamiento (extracción y conservación de la leche materna): LME, Familias con recién nacidos y niños (as) menores de 6 meses. </a:t>
            </a:r>
          </a:p>
        </p:txBody>
      </p:sp>
      <p:sp>
        <p:nvSpPr>
          <p:cNvPr id="6" name="Rectángulo 5"/>
          <p:cNvSpPr/>
          <p:nvPr/>
        </p:nvSpPr>
        <p:spPr>
          <a:xfrm>
            <a:off x="396815" y="4845979"/>
            <a:ext cx="8393502"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EN GESTANTES:</a:t>
            </a:r>
          </a:p>
          <a:p>
            <a:r>
              <a:rPr lang="es-PE" sz="1100" dirty="0">
                <a:latin typeface="Franklin Gothic Medium Cond" panose="020B0606030402020204" pitchFamily="34" charset="0"/>
              </a:rPr>
              <a:t>En el ítem: Historia Clínica/Documento de identidad, anote la información de la gestante. </a:t>
            </a:r>
          </a:p>
          <a:p>
            <a:r>
              <a:rPr lang="es-PE" sz="1100" dirty="0">
                <a:latin typeface="Franklin Gothic Medium Cond" panose="020B0606030402020204" pitchFamily="34" charset="0"/>
              </a:rPr>
              <a:t>En el ítem: Diagnóstico motivo de consulta y/o actividad de salud, anote claramente: </a:t>
            </a:r>
          </a:p>
          <a:p>
            <a:r>
              <a:rPr lang="es-PE" sz="1100" dirty="0">
                <a:latin typeface="Franklin Gothic Medium Cond" panose="020B0606030402020204" pitchFamily="34" charset="0"/>
              </a:rPr>
              <a:t> En el 1º casillero Supervisión de embarazo con riesgo</a:t>
            </a:r>
          </a:p>
          <a:p>
            <a:r>
              <a:rPr lang="es-PE" sz="1100" dirty="0">
                <a:latin typeface="Franklin Gothic Medium Cond" panose="020B0606030402020204" pitchFamily="34" charset="0"/>
              </a:rPr>
              <a:t> En el 2º casillero Sesión demostrativa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Trimestre de gestación, según corresponda</a:t>
            </a:r>
          </a:p>
        </p:txBody>
      </p:sp>
      <p:pic>
        <p:nvPicPr>
          <p:cNvPr id="9" name="Imagen 8"/>
          <p:cNvPicPr>
            <a:picLocks noChangeAspect="1"/>
          </p:cNvPicPr>
          <p:nvPr/>
        </p:nvPicPr>
        <p:blipFill>
          <a:blip r:embed="rId2"/>
          <a:stretch>
            <a:fillRect/>
          </a:stretch>
        </p:blipFill>
        <p:spPr>
          <a:xfrm>
            <a:off x="396815" y="3154291"/>
            <a:ext cx="8393502" cy="996902"/>
          </a:xfrm>
          <a:prstGeom prst="rect">
            <a:avLst/>
          </a:prstGeom>
        </p:spPr>
      </p:pic>
    </p:spTree>
    <p:extLst>
      <p:ext uri="{BB962C8B-B14F-4D97-AF65-F5344CB8AC3E}">
        <p14:creationId xmlns:p14="http://schemas.microsoft.com/office/powerpoint/2010/main" val="100236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937" y="266786"/>
            <a:ext cx="8376248" cy="1107996"/>
          </a:xfrm>
          <a:prstGeom prst="rect">
            <a:avLst/>
          </a:prstGeom>
        </p:spPr>
        <p:txBody>
          <a:bodyPr wrap="square">
            <a:spAutoFit/>
          </a:bodyPr>
          <a:lstStyle/>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Lab 1º casillero 1, el número de reunión.</a:t>
            </a:r>
          </a:p>
          <a:p>
            <a:pPr algn="just"/>
            <a:r>
              <a:rPr lang="es-PE" sz="1100" dirty="0">
                <a:latin typeface="Franklin Gothic Medium Cond" panose="020B0606030402020204" pitchFamily="34" charset="0"/>
              </a:rPr>
              <a:t> En Lab 1 casillero 2, el número de participantes</a:t>
            </a:r>
          </a:p>
          <a:p>
            <a:pPr algn="just"/>
            <a:r>
              <a:rPr lang="es-PE" sz="1100" dirty="0">
                <a:latin typeface="Franklin Gothic Medium Cond" panose="020B0606030402020204" pitchFamily="34" charset="0"/>
              </a:rPr>
              <a:t> En Lab 2 casillero 2, colocar las siguientes siglas:</a:t>
            </a:r>
          </a:p>
          <a:p>
            <a:pPr algn="just"/>
            <a:r>
              <a:rPr lang="es-PE" sz="1100" dirty="0">
                <a:latin typeface="Franklin Gothic Medium Cond" panose="020B0606030402020204" pitchFamily="34" charset="0"/>
              </a:rPr>
              <a:t> UGL=si la reunión se está realizando con la Unidad de Gestión Educativa Local. </a:t>
            </a:r>
          </a:p>
          <a:p>
            <a:pPr algn="just"/>
            <a:r>
              <a:rPr lang="es-PE" sz="1100" dirty="0">
                <a:latin typeface="Franklin Gothic Medium Cond" panose="020B0606030402020204" pitchFamily="34" charset="0"/>
              </a:rPr>
              <a:t> IE=si la reunión se realiza con los directivos de la II.EE</a:t>
            </a:r>
          </a:p>
        </p:txBody>
      </p:sp>
      <p:sp>
        <p:nvSpPr>
          <p:cNvPr id="4" name="Rectángulo 3"/>
          <p:cNvSpPr/>
          <p:nvPr/>
        </p:nvSpPr>
        <p:spPr>
          <a:xfrm>
            <a:off x="370937" y="2311888"/>
            <a:ext cx="8453886" cy="4493538"/>
          </a:xfrm>
          <a:prstGeom prst="rect">
            <a:avLst/>
          </a:prstGeom>
        </p:spPr>
        <p:txBody>
          <a:bodyPr wrap="square">
            <a:spAutoFit/>
          </a:bodyPr>
          <a:lstStyle/>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CAPACITACIÓN A DOCENTES Y DIRECTIVOS DE INSTITUCIONES EDUCATIVAS DEL NIVEL DE EDUCACIÓN  PRIMARIA Y SECUNDARIA.</a:t>
            </a:r>
          </a:p>
          <a:p>
            <a:pPr algn="just"/>
            <a:r>
              <a:rPr lang="es-PE" sz="1100" dirty="0">
                <a:latin typeface="Franklin Gothic Medium Cond" panose="020B0606030402020204" pitchFamily="34" charset="0"/>
              </a:rPr>
              <a:t>Actividad dirigida a docentes de instituciones educativas de Educación Básica Regular, del 5° y 6° grado del Nivel de Educación Primaria y del 1° al 5° grado del Nivel de Educación Secundaria, que consiste en brindar sesiones educativas, por parte del personal de salud capacitado, en pautas para el desarrollo de Educación Sexual Integral en el aula.</a:t>
            </a:r>
          </a:p>
          <a:p>
            <a:pPr algn="just"/>
            <a:r>
              <a:rPr lang="es-PE" sz="1100" dirty="0">
                <a:latin typeface="Franklin Gothic Medium Cond" panose="020B0606030402020204" pitchFamily="34" charset="0"/>
              </a:rPr>
              <a:t>Luego de concluidas las sesiones educativas, el personal de salud medirá el resultado de la capacitación (subproducto), a corto plazo, a través del desarrollo de sesiones de aprendizaje realizadas por el docente en el aula. </a:t>
            </a:r>
          </a:p>
          <a:p>
            <a:pPr algn="just"/>
            <a:r>
              <a:rPr lang="es-PE" sz="1100" dirty="0">
                <a:latin typeface="Franklin Gothic Medium Cond" panose="020B0606030402020204" pitchFamily="34" charset="0"/>
              </a:rPr>
              <a:t>La metodología a usar es la del Módulo educativo de salud sexual integral dirigido al personal de salud para el trabajo en las instituciones educativas que cuenta con 7 ejes temáticos, de los cuales se debe brindar mínimo 4 sesiones educativas repartidas en 8 horas de duración, una de ellas siempre será la 6ta para el caso de primaria y la 7ma para el caso de secundaria. </a:t>
            </a:r>
          </a:p>
          <a:p>
            <a:pPr algn="just"/>
            <a:r>
              <a:rPr lang="es-PE" sz="1100" dirty="0">
                <a:latin typeface="Franklin Gothic Medium Cond" panose="020B0606030402020204" pitchFamily="34" charset="0"/>
              </a:rPr>
              <a:t>Se realizará en el local de la institución educativa u otro que se considere pertinente.</a:t>
            </a:r>
          </a:p>
          <a:p>
            <a:pPr algn="just"/>
            <a:r>
              <a:rPr lang="es-PE" sz="1100" dirty="0">
                <a:latin typeface="Franklin Gothic Medium Cond" panose="020B0606030402020204" pitchFamily="34" charset="0"/>
              </a:rPr>
              <a:t>Los ejes temáticos a desarrollar en las sesiones educativas son los siguientes:</a:t>
            </a:r>
          </a:p>
          <a:p>
            <a:pPr algn="just"/>
            <a:r>
              <a:rPr lang="es-PE" sz="1100" dirty="0">
                <a:latin typeface="Franklin Gothic Medium Cond" panose="020B0606030402020204" pitchFamily="34" charset="0"/>
              </a:rPr>
              <a:t>o 1er Eje temático: Sexualidad.</a:t>
            </a:r>
          </a:p>
          <a:p>
            <a:pPr algn="just"/>
            <a:r>
              <a:rPr lang="es-PE" sz="1100" dirty="0">
                <a:latin typeface="Franklin Gothic Medium Cond" panose="020B0606030402020204" pitchFamily="34" charset="0"/>
              </a:rPr>
              <a:t>o 2do Eje temático: Identidad.</a:t>
            </a:r>
          </a:p>
          <a:p>
            <a:pPr algn="just"/>
            <a:r>
              <a:rPr lang="es-PE" sz="1100" dirty="0">
                <a:latin typeface="Franklin Gothic Medium Cond" panose="020B0606030402020204" pitchFamily="34" charset="0"/>
              </a:rPr>
              <a:t>o 3er Eje temático: Cambios en la Pubertad y Adolescencia.</a:t>
            </a:r>
          </a:p>
          <a:p>
            <a:pPr algn="just"/>
            <a:r>
              <a:rPr lang="es-PE" sz="1100" dirty="0">
                <a:latin typeface="Franklin Gothic Medium Cond" panose="020B0606030402020204" pitchFamily="34" charset="0"/>
              </a:rPr>
              <a:t>o 4to Eje temático: Igualdad de género.</a:t>
            </a:r>
          </a:p>
          <a:p>
            <a:pPr algn="just"/>
            <a:r>
              <a:rPr lang="es-PE" sz="1100" dirty="0">
                <a:latin typeface="Franklin Gothic Medium Cond" panose="020B0606030402020204" pitchFamily="34" charset="0"/>
              </a:rPr>
              <a:t>o 5to Eje temático: Relaciones afectivas y libres de violencia.</a:t>
            </a:r>
          </a:p>
          <a:p>
            <a:pPr lvl="0" algn="just"/>
            <a:r>
              <a:rPr lang="es-PE" sz="1100" dirty="0">
                <a:solidFill>
                  <a:srgbClr val="000000"/>
                </a:solidFill>
                <a:latin typeface="Franklin Gothic Medium Cond" panose="020B0606030402020204" pitchFamily="34" charset="0"/>
              </a:rPr>
              <a:t>o 6to eje temático: Previniendo el abuso sexual y maltrato.</a:t>
            </a:r>
          </a:p>
          <a:p>
            <a:pPr lvl="0" algn="just"/>
            <a:r>
              <a:rPr lang="es-PE" sz="1100" dirty="0">
                <a:solidFill>
                  <a:srgbClr val="000000"/>
                </a:solidFill>
                <a:latin typeface="Franklin Gothic Medium Cond" panose="020B0606030402020204" pitchFamily="34" charset="0"/>
              </a:rPr>
              <a:t>o 7to eje temático: Planificando el futuro.</a:t>
            </a:r>
          </a:p>
          <a:p>
            <a:pPr lvl="0" algn="just"/>
            <a:r>
              <a:rPr lang="es-PE" sz="1100" dirty="0">
                <a:solidFill>
                  <a:srgbClr val="000000"/>
                </a:solidFill>
                <a:latin typeface="Franklin Gothic Medium Cond" panose="020B0606030402020204" pitchFamily="34" charset="0"/>
              </a:rPr>
              <a:t>Se realizará en el local de la institución educativa u otro que se considere pertinente.</a:t>
            </a:r>
          </a:p>
          <a:p>
            <a:pPr lvl="0" algn="just"/>
            <a:r>
              <a:rPr lang="es-PE" sz="1100" dirty="0">
                <a:solidFill>
                  <a:srgbClr val="000000"/>
                </a:solidFill>
                <a:latin typeface="Franklin Gothic Medium Cond" panose="020B0606030402020204" pitchFamily="34" charset="0"/>
              </a:rPr>
              <a:t>Las sesiones educativas son los siguientes:</a:t>
            </a:r>
          </a:p>
          <a:p>
            <a:pPr lvl="0" algn="just"/>
            <a:r>
              <a:rPr lang="es-PE" sz="1100" dirty="0">
                <a:solidFill>
                  <a:srgbClr val="000000"/>
                </a:solidFill>
                <a:latin typeface="Franklin Gothic Medium Cond" panose="020B0606030402020204" pitchFamily="34" charset="0"/>
              </a:rPr>
              <a:t>El registro se realizará de la siguiente manera:</a:t>
            </a:r>
          </a:p>
          <a:p>
            <a:pPr lvl="0" algn="just"/>
            <a:r>
              <a:rPr lang="es-PE" sz="1100" dirty="0">
                <a:solidFill>
                  <a:srgbClr val="000000"/>
                </a:solidFill>
                <a:latin typeface="Franklin Gothic Medium Cond" panose="020B0606030402020204" pitchFamily="34" charset="0"/>
              </a:rPr>
              <a:t>En el ítem: Historia Clínica/Documento de identidad, anote APP144 Actividades con Docentes</a:t>
            </a:r>
          </a:p>
          <a:p>
            <a:pPr lvl="0" algn="just"/>
            <a:r>
              <a:rPr lang="es-PE" sz="1100" dirty="0">
                <a:solidFill>
                  <a:srgbClr val="000000"/>
                </a:solidFill>
                <a:latin typeface="Franklin Gothic Medium Cond" panose="020B0606030402020204" pitchFamily="34" charset="0"/>
              </a:rPr>
              <a:t>En el ítem Diagnóstico motivo de consulta y/o actividad de salud:</a:t>
            </a:r>
          </a:p>
          <a:p>
            <a:pPr lvl="0" algn="just"/>
            <a:r>
              <a:rPr lang="es-PE" sz="1100" dirty="0">
                <a:solidFill>
                  <a:srgbClr val="000000"/>
                </a:solidFill>
                <a:latin typeface="Franklin Gothic Medium Cond" panose="020B0606030402020204" pitchFamily="34" charset="0"/>
              </a:rPr>
              <a:t> En el 1º casillero Taller para instituciones educativas.</a:t>
            </a:r>
          </a:p>
          <a:p>
            <a:pPr lvl="0" algn="just"/>
            <a:r>
              <a:rPr lang="es-PE" sz="1100" dirty="0">
                <a:solidFill>
                  <a:srgbClr val="000000"/>
                </a:solidFill>
                <a:latin typeface="Franklin Gothic Medium Cond" panose="020B0606030402020204" pitchFamily="34" charset="0"/>
              </a:rPr>
              <a:t> En el 2º casillero Actividades de Materno Neonatal.</a:t>
            </a:r>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370938" y="1331519"/>
            <a:ext cx="8453886" cy="996902"/>
          </a:xfrm>
          <a:prstGeom prst="rect">
            <a:avLst/>
          </a:prstGeom>
        </p:spPr>
      </p:pic>
    </p:spTree>
    <p:extLst>
      <p:ext uri="{BB962C8B-B14F-4D97-AF65-F5344CB8AC3E}">
        <p14:creationId xmlns:p14="http://schemas.microsoft.com/office/powerpoint/2010/main" val="133276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321" y="177066"/>
            <a:ext cx="8324489" cy="178510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Tipo de Diagnóstico marque siempre “D”</a:t>
            </a:r>
          </a:p>
          <a:p>
            <a:pPr lvl="0" algn="just"/>
            <a:r>
              <a:rPr lang="es-PE" sz="1100" dirty="0">
                <a:solidFill>
                  <a:srgbClr val="000000"/>
                </a:solidFill>
                <a:latin typeface="Franklin Gothic Medium Cond" panose="020B0606030402020204" pitchFamily="34" charset="0"/>
              </a:rPr>
              <a:t>En el campo Lab registrar:</a:t>
            </a:r>
          </a:p>
          <a:p>
            <a:pPr lvl="0" algn="just"/>
            <a:r>
              <a:rPr lang="es-PE" sz="1100" dirty="0">
                <a:solidFill>
                  <a:srgbClr val="000000"/>
                </a:solidFill>
                <a:latin typeface="Franklin Gothic Medium Cond" panose="020B0606030402020204" pitchFamily="34" charset="0"/>
              </a:rPr>
              <a:t> En el Lab 1º casillero 1, el número del eje temático al que corresponda el taller educativo: 1, 2, 3, 4, 5, 6 o 7 según corresponda (cada número de eje temático corresponde a un tema definido según lo citado en la definición operacional). </a:t>
            </a:r>
          </a:p>
          <a:p>
            <a:pPr lvl="0" algn="just"/>
            <a:r>
              <a:rPr lang="es-PE" sz="1100" dirty="0">
                <a:solidFill>
                  <a:srgbClr val="000000"/>
                </a:solidFill>
                <a:latin typeface="Franklin Gothic Medium Cond" panose="020B0606030402020204" pitchFamily="34" charset="0"/>
              </a:rPr>
              <a:t> En el Lab 1 casillero 2, el número de participantes. </a:t>
            </a:r>
          </a:p>
          <a:p>
            <a:pPr lvl="0" algn="just"/>
            <a:r>
              <a:rPr lang="es-PE" sz="1100" dirty="0">
                <a:solidFill>
                  <a:srgbClr val="000000"/>
                </a:solidFill>
                <a:latin typeface="Franklin Gothic Medium Cond" panose="020B0606030402020204" pitchFamily="34" charset="0"/>
              </a:rPr>
              <a:t> En el Lab 2 casillero 2, si el taller fue dirigido para docentes de primaria o secundaria, registrar de la siguiente manera:</a:t>
            </a:r>
          </a:p>
          <a:p>
            <a:pPr lvl="0" algn="just"/>
            <a:r>
              <a:rPr lang="es-PE" sz="1100" dirty="0">
                <a:solidFill>
                  <a:srgbClr val="000000"/>
                </a:solidFill>
                <a:latin typeface="Franklin Gothic Medium Cond" panose="020B0606030402020204" pitchFamily="34" charset="0"/>
              </a:rPr>
              <a:t> TP que corresponde a taller a Docentes de IE del nivel Primaria </a:t>
            </a:r>
          </a:p>
          <a:p>
            <a:pPr lvl="0" algn="just"/>
            <a:r>
              <a:rPr lang="es-PE" sz="1100" dirty="0">
                <a:solidFill>
                  <a:srgbClr val="000000"/>
                </a:solidFill>
                <a:latin typeface="Franklin Gothic Medium Cond" panose="020B0606030402020204" pitchFamily="34" charset="0"/>
              </a:rPr>
              <a:t> TS que corresponde a taller a Docentes de IE del nivel Secundaria </a:t>
            </a:r>
          </a:p>
          <a:p>
            <a:pPr lvl="0" algn="just"/>
            <a:r>
              <a:rPr lang="es-PE" sz="1100" dirty="0">
                <a:solidFill>
                  <a:srgbClr val="000000"/>
                </a:solidFill>
                <a:latin typeface="Franklin Gothic Medium Cond" panose="020B0606030402020204" pitchFamily="34" charset="0"/>
              </a:rPr>
              <a:t>El trazador es el 6° taller en docentes de IE del nivel Primaria.</a:t>
            </a:r>
          </a:p>
          <a:p>
            <a:pPr lvl="0" algn="just"/>
            <a:r>
              <a:rPr lang="es-PE" sz="1100" dirty="0">
                <a:solidFill>
                  <a:srgbClr val="000000"/>
                </a:solidFill>
                <a:latin typeface="Franklin Gothic Medium Cond" panose="020B0606030402020204" pitchFamily="34" charset="0"/>
              </a:rPr>
              <a:t>El trazador es el 7° taller en docentes de IE del nivel Secundaria. </a:t>
            </a:r>
          </a:p>
        </p:txBody>
      </p:sp>
      <p:sp>
        <p:nvSpPr>
          <p:cNvPr id="4" name="Rectángulo 3"/>
          <p:cNvSpPr/>
          <p:nvPr/>
        </p:nvSpPr>
        <p:spPr>
          <a:xfrm>
            <a:off x="431320" y="2899457"/>
            <a:ext cx="8324490"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DOCENTES CAPACITADOS QUE REALIZAN SESIONES DE APRENDIZAJE DE SALUD SEXUAL INTEGRAL A LOS ADOLESCENTES</a:t>
            </a:r>
          </a:p>
          <a:p>
            <a:r>
              <a:rPr lang="es-PE" sz="1100" dirty="0">
                <a:latin typeface="Franklin Gothic Medium Cond" panose="020B0606030402020204" pitchFamily="34" charset="0"/>
              </a:rPr>
              <a:t>Esta información se recogerá de la observación directa o de la información sustentatoria que muestre el docente al momento que el personal de salud realice la evaluación.</a:t>
            </a:r>
          </a:p>
          <a:p>
            <a:r>
              <a:rPr lang="es-PE" sz="1100" dirty="0">
                <a:latin typeface="Franklin Gothic Medium Cond" panose="020B0606030402020204" pitchFamily="34" charset="0"/>
              </a:rPr>
              <a:t>El registro se realizará de la siguiente manera:</a:t>
            </a:r>
          </a:p>
          <a:p>
            <a:r>
              <a:rPr lang="es-PE" sz="1100" dirty="0">
                <a:latin typeface="Franklin Gothic Medium Cond" panose="020B0606030402020204" pitchFamily="34" charset="0"/>
              </a:rPr>
              <a:t>En el ítem: Historia Clínica/Documento de identidad, anote APP144 Actividades con Docentes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de evaluación</a:t>
            </a:r>
          </a:p>
          <a:p>
            <a:r>
              <a:rPr lang="es-PE" sz="1100" dirty="0">
                <a:latin typeface="Franklin Gothic Medium Cond" panose="020B0606030402020204" pitchFamily="34" charset="0"/>
              </a:rPr>
              <a:t> En el 2º casillero Actividades de Materno Neonatal.</a:t>
            </a:r>
          </a:p>
          <a:p>
            <a:r>
              <a:rPr lang="es-PE" sz="1100" dirty="0">
                <a:latin typeface="Franklin Gothic Medium Cond" panose="020B0606030402020204" pitchFamily="34" charset="0"/>
              </a:rPr>
              <a:t>En el ítem: Tipo de Diagnóstico marque siempre “D”</a:t>
            </a:r>
          </a:p>
        </p:txBody>
      </p:sp>
      <p:pic>
        <p:nvPicPr>
          <p:cNvPr id="5" name="Imagen 4"/>
          <p:cNvPicPr>
            <a:picLocks noChangeAspect="1"/>
          </p:cNvPicPr>
          <p:nvPr/>
        </p:nvPicPr>
        <p:blipFill>
          <a:blip r:embed="rId2"/>
          <a:stretch>
            <a:fillRect/>
          </a:stretch>
        </p:blipFill>
        <p:spPr>
          <a:xfrm>
            <a:off x="431320" y="1919040"/>
            <a:ext cx="8324490" cy="997477"/>
          </a:xfrm>
          <a:prstGeom prst="rect">
            <a:avLst/>
          </a:prstGeom>
        </p:spPr>
      </p:pic>
      <p:sp>
        <p:nvSpPr>
          <p:cNvPr id="3" name="Rectángulo 2">
            <a:extLst>
              <a:ext uri="{FF2B5EF4-FFF2-40B4-BE49-F238E27FC236}">
                <a16:creationId xmlns:a16="http://schemas.microsoft.com/office/drawing/2014/main" id="{371458A2-7AC1-4D0A-9C87-77F90BB38C9D}"/>
              </a:ext>
            </a:extLst>
          </p:cNvPr>
          <p:cNvSpPr/>
          <p:nvPr/>
        </p:nvSpPr>
        <p:spPr>
          <a:xfrm>
            <a:off x="422692" y="4415382"/>
            <a:ext cx="8393502" cy="1277273"/>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campo Lab registrar:</a:t>
            </a:r>
          </a:p>
          <a:p>
            <a:pPr lvl="0" algn="just"/>
            <a:r>
              <a:rPr lang="es-PE" sz="1100" dirty="0">
                <a:solidFill>
                  <a:srgbClr val="000000"/>
                </a:solidFill>
                <a:latin typeface="Franklin Gothic Medium Cond" panose="020B0606030402020204" pitchFamily="34" charset="0"/>
              </a:rPr>
              <a:t> En el Lab 1 casillero 1, el número del taller 1, 2, 3, 4, 5, 6 o 7 según corresponda al eje temático en que fue capacitado el docente y en el cual está realizando su sesión de aprendizaje a los alumnos.</a:t>
            </a:r>
          </a:p>
          <a:p>
            <a:pPr lvl="0" algn="just"/>
            <a:r>
              <a:rPr lang="es-PE" sz="1100" dirty="0">
                <a:solidFill>
                  <a:srgbClr val="000000"/>
                </a:solidFill>
                <a:latin typeface="Franklin Gothic Medium Cond" panose="020B0606030402020204" pitchFamily="34" charset="0"/>
              </a:rPr>
              <a:t> En el Lab 1 casillero 2, el número de alumnos que recibieron la sesión de aprendizaje. </a:t>
            </a:r>
          </a:p>
          <a:p>
            <a:pPr lvl="0" algn="just"/>
            <a:r>
              <a:rPr lang="es-PE" sz="1100" dirty="0">
                <a:solidFill>
                  <a:srgbClr val="000000"/>
                </a:solidFill>
                <a:latin typeface="Franklin Gothic Medium Cond" panose="020B0606030402020204" pitchFamily="34" charset="0"/>
              </a:rPr>
              <a:t> En el Lab 2 casillero 2, si el taller fue dirigido para docentes de primaria o secundaria, registrar de la siguiente manera:</a:t>
            </a:r>
          </a:p>
          <a:p>
            <a:pPr lvl="0" algn="just"/>
            <a:r>
              <a:rPr lang="es-PE" sz="1100" dirty="0">
                <a:solidFill>
                  <a:srgbClr val="000000"/>
                </a:solidFill>
                <a:latin typeface="Franklin Gothic Medium Cond" panose="020B0606030402020204" pitchFamily="34" charset="0"/>
              </a:rPr>
              <a:t> TP que corresponde a taller a Docente de IE del nivel Primaría. </a:t>
            </a:r>
          </a:p>
          <a:p>
            <a:pPr lvl="0" algn="just"/>
            <a:r>
              <a:rPr lang="es-PE" sz="1100" dirty="0">
                <a:solidFill>
                  <a:srgbClr val="000000"/>
                </a:solidFill>
                <a:latin typeface="Franklin Gothic Medium Cond" panose="020B0606030402020204" pitchFamily="34" charset="0"/>
              </a:rPr>
              <a:t> TS que corresponde a taller a Docente de IE del nivel Secundario. </a:t>
            </a:r>
          </a:p>
        </p:txBody>
      </p:sp>
      <p:pic>
        <p:nvPicPr>
          <p:cNvPr id="8" name="Imagen 7">
            <a:extLst>
              <a:ext uri="{FF2B5EF4-FFF2-40B4-BE49-F238E27FC236}">
                <a16:creationId xmlns:a16="http://schemas.microsoft.com/office/drawing/2014/main" id="{530D659E-3DF8-457F-9CEB-079567CBB60B}"/>
              </a:ext>
            </a:extLst>
          </p:cNvPr>
          <p:cNvPicPr>
            <a:picLocks noChangeAspect="1"/>
          </p:cNvPicPr>
          <p:nvPr/>
        </p:nvPicPr>
        <p:blipFill>
          <a:blip r:embed="rId3"/>
          <a:stretch>
            <a:fillRect/>
          </a:stretch>
        </p:blipFill>
        <p:spPr>
          <a:xfrm>
            <a:off x="405438" y="5662093"/>
            <a:ext cx="8393504" cy="1023380"/>
          </a:xfrm>
          <a:prstGeom prst="rect">
            <a:avLst/>
          </a:prstGeom>
        </p:spPr>
      </p:pic>
    </p:spTree>
    <p:extLst>
      <p:ext uri="{BB962C8B-B14F-4D97-AF65-F5344CB8AC3E}">
        <p14:creationId xmlns:p14="http://schemas.microsoft.com/office/powerpoint/2010/main" val="61558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2307" y="290359"/>
            <a:ext cx="8393504" cy="398570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FUNCIONARIOS MUNICIPALES CAPACITADOS GESTIONAN ESPACIOS EDUCATIVOS PARA PROMOVER LA SALUD SEXUAL Y REPRODUCTIVA</a:t>
            </a:r>
          </a:p>
          <a:p>
            <a:pPr algn="just"/>
            <a:r>
              <a:rPr lang="es-PE" sz="1100" dirty="0">
                <a:latin typeface="Franklin Gothic Medium Cond" panose="020B0606030402020204" pitchFamily="34" charset="0"/>
              </a:rPr>
              <a:t>Actividad dirigida a funcionarios municipales e integrantes del comité multisectorial, y que consiste en brindar asesoramiento por parte de personal de salud para la orientación de recursos en acciones que favorezcan espacios educativos que promuevan la salud sexual y reproductiva en gestantes y adolescentes. Los espacios a gestionar serán los siguientes: </a:t>
            </a:r>
          </a:p>
          <a:p>
            <a:pPr algn="just"/>
            <a:r>
              <a:rPr lang="es-PE" sz="1100" dirty="0">
                <a:latin typeface="Franklin Gothic Medium Cond" panose="020B0606030402020204" pitchFamily="34" charset="0"/>
              </a:rPr>
              <a:t> Implementación y funcionamiento de la Casa Materna.</a:t>
            </a:r>
          </a:p>
          <a:p>
            <a:pPr algn="just"/>
            <a:r>
              <a:rPr lang="es-PE" sz="1100" dirty="0">
                <a:latin typeface="Franklin Gothic Medium Cond" panose="020B0606030402020204" pitchFamily="34" charset="0"/>
              </a:rPr>
              <a:t> Implementación y funcionamiento de Centros de Desarrollo Juvenil.</a:t>
            </a:r>
          </a:p>
          <a:p>
            <a:pPr algn="just"/>
            <a:r>
              <a:rPr lang="es-PE" sz="1100" dirty="0">
                <a:latin typeface="Franklin Gothic Medium Cond" panose="020B0606030402020204" pitchFamily="34" charset="0"/>
              </a:rPr>
              <a:t> Programas educativos comunicacionales.</a:t>
            </a:r>
          </a:p>
          <a:p>
            <a:pPr algn="just"/>
            <a:r>
              <a:rPr lang="es-PE" sz="1100" dirty="0">
                <a:latin typeface="Franklin Gothic Medium Cond" panose="020B0606030402020204" pitchFamily="34" charset="0"/>
              </a:rPr>
              <a:t>Las acciones de incidencia y asesoramiento, realizadas por el personal de salud, también son dirigidas al comité multisectorial, liderado por la municipalidad (4 reuniones de 01 hora de duración, cada una, en promedio) y se realizan en el local de la municipalidad u otro que se considere pertinente.</a:t>
            </a:r>
          </a:p>
          <a:p>
            <a:pPr algn="just"/>
            <a:r>
              <a:rPr lang="es-PE" sz="1100" dirty="0">
                <a:latin typeface="Franklin Gothic Medium Cond" panose="020B0606030402020204" pitchFamily="34" charset="0"/>
              </a:rPr>
              <a:t>Este subproducto será medido por el personal de salud a través de recursos financieros asignados por el municipio a una o más de las actividades precitadas.</a:t>
            </a:r>
          </a:p>
          <a:p>
            <a:pPr algn="just"/>
            <a:r>
              <a:rPr lang="es-PE" sz="1100" dirty="0">
                <a:latin typeface="Franklin Gothic Medium Cond" panose="020B0606030402020204" pitchFamily="34" charset="0"/>
              </a:rPr>
              <a:t>El registro se realizará de la siguiente manera:</a:t>
            </a:r>
          </a:p>
          <a:p>
            <a:pPr algn="just"/>
            <a:r>
              <a:rPr lang="es-PE" sz="1100" dirty="0">
                <a:latin typeface="Franklin Gothic Medium Cond" panose="020B0606030402020204" pitchFamily="34" charset="0"/>
              </a:rPr>
              <a:t>En el ítem: Historia Clínica/Documento de identidad, anote APP101 actividades con Municipios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con gobierno local</a:t>
            </a:r>
          </a:p>
          <a:p>
            <a:pPr algn="just"/>
            <a:r>
              <a:rPr lang="es-PE" sz="1100" dirty="0">
                <a:latin typeface="Franklin Gothic Medium Cond" panose="020B0606030402020204" pitchFamily="34" charset="0"/>
              </a:rPr>
              <a:t> En el 2º casillero Actividades de Materno Neonatal </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campo Lab registrar:</a:t>
            </a:r>
          </a:p>
          <a:p>
            <a:pPr algn="just"/>
            <a:r>
              <a:rPr lang="es-PE" sz="1100" dirty="0">
                <a:latin typeface="Franklin Gothic Medium Cond" panose="020B0606030402020204" pitchFamily="34" charset="0"/>
              </a:rPr>
              <a:t> En el Lab 1 casillero 1, el número de reunión. </a:t>
            </a:r>
          </a:p>
          <a:p>
            <a:pPr algn="just"/>
            <a:r>
              <a:rPr lang="es-PE" sz="1100" dirty="0">
                <a:latin typeface="Franklin Gothic Medium Cond" panose="020B0606030402020204" pitchFamily="34" charset="0"/>
              </a:rPr>
              <a:t> En el Lab 1 casillero 2, el número de participantes de la reunión.</a:t>
            </a:r>
          </a:p>
          <a:p>
            <a:pPr algn="just"/>
            <a:r>
              <a:rPr lang="es-PE" sz="1100" dirty="0">
                <a:latin typeface="Franklin Gothic Medium Cond" panose="020B0606030402020204" pitchFamily="34" charset="0"/>
              </a:rPr>
              <a:t> En el Lab 2 casillero 2, colocar el tema de la reunión:</a:t>
            </a:r>
          </a:p>
          <a:p>
            <a:pPr algn="just"/>
            <a:r>
              <a:rPr lang="es-PE" sz="1100" dirty="0">
                <a:latin typeface="Franklin Gothic Medium Cond" panose="020B0606030402020204" pitchFamily="34" charset="0"/>
              </a:rPr>
              <a:t>- CM = Si la reunión tiene como agenda la implementación de la Casa Materna.</a:t>
            </a:r>
          </a:p>
          <a:p>
            <a:pPr algn="just"/>
            <a:r>
              <a:rPr lang="es-PE" sz="1100" dirty="0">
                <a:latin typeface="Franklin Gothic Medium Cond" panose="020B0606030402020204" pitchFamily="34" charset="0"/>
              </a:rPr>
              <a:t>- CDJ = Si la reunión tiene como agenda la implementación del Centro de Desarrollo Juvenil (CDJ). </a:t>
            </a:r>
          </a:p>
          <a:p>
            <a:pPr algn="just"/>
            <a:r>
              <a:rPr lang="es-PE" sz="1100" dirty="0">
                <a:latin typeface="Franklin Gothic Medium Cond" panose="020B0606030402020204" pitchFamily="34" charset="0"/>
              </a:rPr>
              <a:t>- PEC = Si la reunión tiene como agenda la implementación de Programas educativos comunicacionales en salud sexual y reproductiva.</a:t>
            </a:r>
          </a:p>
        </p:txBody>
      </p:sp>
      <p:sp>
        <p:nvSpPr>
          <p:cNvPr id="3" name="Rectángulo 2">
            <a:extLst>
              <a:ext uri="{FF2B5EF4-FFF2-40B4-BE49-F238E27FC236}">
                <a16:creationId xmlns:a16="http://schemas.microsoft.com/office/drawing/2014/main" id="{5BDB13D3-A134-4957-B35A-0B8F929770D6}"/>
              </a:ext>
            </a:extLst>
          </p:cNvPr>
          <p:cNvSpPr/>
          <p:nvPr/>
        </p:nvSpPr>
        <p:spPr>
          <a:xfrm>
            <a:off x="422694" y="5132710"/>
            <a:ext cx="8367624" cy="127727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CAPACITACIÓN A FUNCIONARIOS MUNICIPALES/COMITÉ DE GESTIÓN LOCAL/COMITÉ MULTISECTORIAL DE SALUD.</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Actividad dirigida a Funcionarios Municipales/Comité de Gestión Local/Comité Multisectorial de Salud, que consiste en brindar pautas para la implementación de Casa Materna a un corto plazo, Centros de Desarrollo Juvenil (CDJ) y Programas educativos comunicacionales en salud sexual o reproductiva. (Mínimamente una)</a:t>
            </a:r>
          </a:p>
          <a:p>
            <a:pPr algn="just"/>
            <a:r>
              <a:rPr lang="es-PE" sz="1100" dirty="0">
                <a:latin typeface="Franklin Gothic Medium Cond" panose="020B0606030402020204" pitchFamily="34" charset="0"/>
              </a:rPr>
              <a:t>La metodología a usar es la cartilla de Gestión Local Para la Implementación de la Casa Materna, dirigido a Gobierno Local para el trabajo en la Promoción de la Salud Materna Neonatal, se realizará en el local de la municipalidad u otro que se considere pertinente.</a:t>
            </a:r>
          </a:p>
          <a:p>
            <a:pPr algn="just"/>
            <a:r>
              <a:rPr lang="es-PE" sz="1100" dirty="0">
                <a:latin typeface="Franklin Gothic Medium Cond" panose="020B0606030402020204" pitchFamily="34" charset="0"/>
              </a:rPr>
              <a:t>En el ítem: Historia Clínica/Documento de identidad, anote APP 101 actividades con Municipios</a:t>
            </a:r>
          </a:p>
        </p:txBody>
      </p:sp>
      <p:pic>
        <p:nvPicPr>
          <p:cNvPr id="8" name="Imagen 7">
            <a:extLst>
              <a:ext uri="{FF2B5EF4-FFF2-40B4-BE49-F238E27FC236}">
                <a16:creationId xmlns:a16="http://schemas.microsoft.com/office/drawing/2014/main" id="{03273180-AE59-4F4B-9EE0-AF421170C05F}"/>
              </a:ext>
            </a:extLst>
          </p:cNvPr>
          <p:cNvPicPr>
            <a:picLocks noChangeAspect="1"/>
          </p:cNvPicPr>
          <p:nvPr/>
        </p:nvPicPr>
        <p:blipFill>
          <a:blip r:embed="rId2"/>
          <a:stretch>
            <a:fillRect/>
          </a:stretch>
        </p:blipFill>
        <p:spPr>
          <a:xfrm>
            <a:off x="422693" y="4193991"/>
            <a:ext cx="8367626" cy="980924"/>
          </a:xfrm>
          <a:prstGeom prst="rect">
            <a:avLst/>
          </a:prstGeom>
        </p:spPr>
      </p:pic>
    </p:spTree>
    <p:extLst>
      <p:ext uri="{BB962C8B-B14F-4D97-AF65-F5344CB8AC3E}">
        <p14:creationId xmlns:p14="http://schemas.microsoft.com/office/powerpoint/2010/main" val="4013598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2694" y="327805"/>
            <a:ext cx="8367624" cy="1785104"/>
          </a:xfrm>
          <a:prstGeom prst="rect">
            <a:avLst/>
          </a:prstGeom>
        </p:spPr>
        <p:txBody>
          <a:bodyPr wrap="square">
            <a:spAutoFit/>
          </a:bodyPr>
          <a:lstStyle/>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Constitución de Comités Multisectorial</a:t>
            </a:r>
          </a:p>
          <a:p>
            <a:pPr algn="just"/>
            <a:r>
              <a:rPr lang="es-PE" sz="1100" dirty="0">
                <a:latin typeface="Franklin Gothic Medium Cond" panose="020B0606030402020204" pitchFamily="34" charset="0"/>
              </a:rPr>
              <a:t> En el 2º casillero Actividades de Materno Neonatal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      En el campo Lab registrar:</a:t>
            </a:r>
          </a:p>
          <a:p>
            <a:pPr algn="just"/>
            <a:r>
              <a:rPr lang="es-PE" sz="1100" dirty="0">
                <a:latin typeface="Franklin Gothic Medium Cond" panose="020B0606030402020204" pitchFamily="34" charset="0"/>
              </a:rPr>
              <a:t> En el Lab 1 casillero 1, el número de reunión. </a:t>
            </a:r>
          </a:p>
          <a:p>
            <a:pPr algn="just"/>
            <a:r>
              <a:rPr lang="es-PE" sz="1100" dirty="0">
                <a:latin typeface="Franklin Gothic Medium Cond" panose="020B0606030402020204" pitchFamily="34" charset="0"/>
              </a:rPr>
              <a:t> En el Lab 1 casillero 2, colocar el tema de la reunión:</a:t>
            </a:r>
          </a:p>
          <a:p>
            <a:pPr algn="just"/>
            <a:r>
              <a:rPr lang="es-PE" sz="1100" dirty="0">
                <a:latin typeface="Franklin Gothic Medium Cond" panose="020B0606030402020204" pitchFamily="34" charset="0"/>
              </a:rPr>
              <a:t>- CM = Si la reunión tiene como agenda la implementación de la Casa Materna.</a:t>
            </a:r>
          </a:p>
          <a:p>
            <a:pPr algn="just"/>
            <a:r>
              <a:rPr lang="es-PE" sz="1100" dirty="0">
                <a:latin typeface="Franklin Gothic Medium Cond" panose="020B0606030402020204" pitchFamily="34" charset="0"/>
              </a:rPr>
              <a:t>- CDJ = Si la reunión tiene como agenda la implementación del Centro de Desarrollo Juvenil (CDJ). </a:t>
            </a:r>
          </a:p>
          <a:p>
            <a:pPr algn="just"/>
            <a:r>
              <a:rPr lang="es-PE" sz="1100" dirty="0">
                <a:latin typeface="Franklin Gothic Medium Cond" panose="020B0606030402020204" pitchFamily="34" charset="0"/>
              </a:rPr>
              <a:t>- PEC = Si la reunión tiene como agenda la implementación de Programas educativos comunicacionales en salud sexual y reproductiva.</a:t>
            </a:r>
          </a:p>
        </p:txBody>
      </p:sp>
      <p:pic>
        <p:nvPicPr>
          <p:cNvPr id="5" name="Imagen 4"/>
          <p:cNvPicPr>
            <a:picLocks noChangeAspect="1"/>
          </p:cNvPicPr>
          <p:nvPr/>
        </p:nvPicPr>
        <p:blipFill>
          <a:blip r:embed="rId2"/>
          <a:stretch>
            <a:fillRect/>
          </a:stretch>
        </p:blipFill>
        <p:spPr>
          <a:xfrm>
            <a:off x="491704" y="2096655"/>
            <a:ext cx="8367625" cy="938719"/>
          </a:xfrm>
          <a:prstGeom prst="rect">
            <a:avLst/>
          </a:prstGeom>
        </p:spPr>
      </p:pic>
      <p:sp>
        <p:nvSpPr>
          <p:cNvPr id="6" name="Rectángulo 5"/>
          <p:cNvSpPr/>
          <p:nvPr/>
        </p:nvSpPr>
        <p:spPr>
          <a:xfrm>
            <a:off x="491703" y="3052626"/>
            <a:ext cx="8367626" cy="2462213"/>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MONITOREO CON FUNCIONARIOS MUNICIPALES/COMITÉ DE GESTIÓN LOCAL/COMITÉ MULTISECTORIAL DE SALUD </a:t>
            </a:r>
          </a:p>
          <a:p>
            <a:pPr algn="just"/>
            <a:r>
              <a:rPr lang="es-PE" sz="1100" dirty="0">
                <a:latin typeface="Franklin Gothic Medium Cond" panose="020B0606030402020204" pitchFamily="34" charset="0"/>
              </a:rPr>
              <a:t>Acompañamiento a Funcionarios/Comité de Gestión Local de Implementación de espacios educativos para promover la salud sexual y reproductiva a través de acciones de monitoreo (01 reunión de 30 minutos de duración).</a:t>
            </a:r>
          </a:p>
          <a:p>
            <a:pPr algn="just"/>
            <a:r>
              <a:rPr lang="es-PE" sz="1100" dirty="0">
                <a:latin typeface="Franklin Gothic Medium Cond" panose="020B0606030402020204" pitchFamily="34" charset="0"/>
              </a:rPr>
              <a:t>En el ítem: Historia Clínica/Documento de identidad, anote APP 96 actividades con Comité Multisectorial.</a:t>
            </a:r>
          </a:p>
          <a:p>
            <a:pPr lvl="0" algn="just"/>
            <a:r>
              <a:rPr lang="es-PE" sz="1100" dirty="0">
                <a:solidFill>
                  <a:srgbClr val="000000"/>
                </a:solidFill>
                <a:latin typeface="Franklin Gothic Medium Cond" panose="020B0606030402020204" pitchFamily="34" charset="0"/>
              </a:rPr>
              <a:t>En el ítem: Diagnóstico motivo de consulta y/o actividad de salud:</a:t>
            </a:r>
          </a:p>
          <a:p>
            <a:pPr lvl="0" algn="just"/>
            <a:r>
              <a:rPr lang="es-PE" sz="1100" dirty="0">
                <a:solidFill>
                  <a:srgbClr val="000000"/>
                </a:solidFill>
                <a:latin typeface="Franklin Gothic Medium Cond" panose="020B0606030402020204" pitchFamily="34" charset="0"/>
              </a:rPr>
              <a:t> En el 1º casillero Reunión en Monitoreo</a:t>
            </a:r>
          </a:p>
          <a:p>
            <a:pPr lvl="0" algn="just"/>
            <a:r>
              <a:rPr lang="es-PE" sz="1100" dirty="0">
                <a:solidFill>
                  <a:srgbClr val="000000"/>
                </a:solidFill>
                <a:latin typeface="Franklin Gothic Medium Cond" panose="020B0606030402020204" pitchFamily="34" charset="0"/>
              </a:rPr>
              <a:t> En el 2º casillero Actividades de Materno Neonatal</a:t>
            </a:r>
          </a:p>
          <a:p>
            <a:pPr lvl="0" algn="just"/>
            <a:r>
              <a:rPr lang="es-PE" sz="1100" dirty="0">
                <a:solidFill>
                  <a:srgbClr val="000000"/>
                </a:solidFill>
                <a:latin typeface="Franklin Gothic Medium Cond" panose="020B0606030402020204" pitchFamily="34" charset="0"/>
              </a:rPr>
              <a:t>En el ítem: Tipo de Diagnóstico marque siempre “D”</a:t>
            </a:r>
          </a:p>
          <a:p>
            <a:pPr lvl="0" algn="just"/>
            <a:r>
              <a:rPr lang="es-PE" sz="1100" dirty="0">
                <a:solidFill>
                  <a:srgbClr val="000000"/>
                </a:solidFill>
                <a:latin typeface="Franklin Gothic Medium Cond" panose="020B0606030402020204" pitchFamily="34" charset="0"/>
              </a:rPr>
              <a:t>En el campo Lab registrar:</a:t>
            </a:r>
          </a:p>
          <a:p>
            <a:pPr lvl="0" algn="just"/>
            <a:r>
              <a:rPr lang="es-PE" sz="1100" dirty="0">
                <a:solidFill>
                  <a:srgbClr val="000000"/>
                </a:solidFill>
                <a:latin typeface="Franklin Gothic Medium Cond" panose="020B0606030402020204" pitchFamily="34" charset="0"/>
              </a:rPr>
              <a:t> En el Lab 1 casillero 1, el número de reunión</a:t>
            </a:r>
          </a:p>
          <a:p>
            <a:pPr lvl="0" algn="just"/>
            <a:r>
              <a:rPr lang="es-PE" sz="1100" dirty="0">
                <a:solidFill>
                  <a:srgbClr val="000000"/>
                </a:solidFill>
                <a:latin typeface="Franklin Gothic Medium Cond" panose="020B0606030402020204" pitchFamily="34" charset="0"/>
              </a:rPr>
              <a:t> En el Lab 1 casillero 2, colocar el tema de monitoreo:</a:t>
            </a:r>
          </a:p>
          <a:p>
            <a:pPr lvl="0" algn="just"/>
            <a:r>
              <a:rPr lang="es-PE" sz="1100" dirty="0">
                <a:solidFill>
                  <a:srgbClr val="000000"/>
                </a:solidFill>
                <a:latin typeface="Franklin Gothic Medium Cond" panose="020B0606030402020204" pitchFamily="34" charset="0"/>
              </a:rPr>
              <a:t> CM =Implementación de la Casa Materna.</a:t>
            </a:r>
          </a:p>
          <a:p>
            <a:pPr lvl="0" algn="just"/>
            <a:r>
              <a:rPr lang="es-PE" sz="1100" dirty="0">
                <a:solidFill>
                  <a:srgbClr val="000000"/>
                </a:solidFill>
                <a:latin typeface="Franklin Gothic Medium Cond" panose="020B0606030402020204" pitchFamily="34" charset="0"/>
              </a:rPr>
              <a:t> CDJ =Implementación del Centro de Desarrollo Juvenil.</a:t>
            </a:r>
          </a:p>
          <a:p>
            <a:pPr lvl="0" algn="just"/>
            <a:r>
              <a:rPr lang="es-PE" sz="1100" dirty="0">
                <a:solidFill>
                  <a:srgbClr val="000000"/>
                </a:solidFill>
                <a:latin typeface="Franklin Gothic Medium Cond" panose="020B0606030402020204" pitchFamily="34" charset="0"/>
              </a:rPr>
              <a:t> PEC =Implementación de Programas educativos comunicacionales en salud sexual y reproductiva.</a:t>
            </a:r>
          </a:p>
        </p:txBody>
      </p:sp>
      <p:pic>
        <p:nvPicPr>
          <p:cNvPr id="2" name="Imagen 1">
            <a:extLst>
              <a:ext uri="{FF2B5EF4-FFF2-40B4-BE49-F238E27FC236}">
                <a16:creationId xmlns:a16="http://schemas.microsoft.com/office/drawing/2014/main" id="{08D45EB2-8080-472C-ACCF-B13F5A42B6BA}"/>
              </a:ext>
            </a:extLst>
          </p:cNvPr>
          <p:cNvPicPr>
            <a:picLocks noChangeAspect="1"/>
          </p:cNvPicPr>
          <p:nvPr/>
        </p:nvPicPr>
        <p:blipFill>
          <a:blip r:embed="rId3"/>
          <a:stretch>
            <a:fillRect/>
          </a:stretch>
        </p:blipFill>
        <p:spPr>
          <a:xfrm>
            <a:off x="370935" y="5463489"/>
            <a:ext cx="8410756" cy="991067"/>
          </a:xfrm>
          <a:prstGeom prst="rect">
            <a:avLst/>
          </a:prstGeom>
        </p:spPr>
      </p:pic>
    </p:spTree>
    <p:extLst>
      <p:ext uri="{BB962C8B-B14F-4D97-AF65-F5344CB8AC3E}">
        <p14:creationId xmlns:p14="http://schemas.microsoft.com/office/powerpoint/2010/main" val="3229787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0935" y="294099"/>
            <a:ext cx="8410756" cy="347787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REUNIÓN DE EVALUACIÓN CON FUNCIONARIOS MUNICIPALES/COMITÉ DE GESTIÓN LOCAL/COMITÉ MULTISECTORIAL DE SALUD </a:t>
            </a:r>
          </a:p>
          <a:p>
            <a:pPr algn="just"/>
            <a:r>
              <a:rPr lang="es-PE" sz="1100" dirty="0">
                <a:latin typeface="Franklin Gothic Medium Cond" panose="020B0606030402020204" pitchFamily="34" charset="0"/>
              </a:rPr>
              <a:t>Acompañamiento a Funcionarios/Comité de Gestión Local para el funcionamiento de espacios educativos para promover la salud sexual y reproductiva a través de una acción de evaluación (01 reunión de 30 minutos de duración). </a:t>
            </a:r>
          </a:p>
          <a:p>
            <a:pPr algn="just"/>
            <a:r>
              <a:rPr lang="es-PE" sz="1100" dirty="0">
                <a:latin typeface="Franklin Gothic Medium Cond" panose="020B0606030402020204" pitchFamily="34" charset="0"/>
              </a:rPr>
              <a:t>En el ítem: Historia Clínica/Documento de identidad, anote APP 96 Actividades con Comité Multisectorial</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de Evaluación</a:t>
            </a:r>
          </a:p>
          <a:p>
            <a:pPr algn="just"/>
            <a:r>
              <a:rPr lang="es-PE" sz="1100" dirty="0">
                <a:latin typeface="Franklin Gothic Medium Cond" panose="020B0606030402020204" pitchFamily="34" charset="0"/>
              </a:rPr>
              <a:t> En el 2º casillero Actividades de Materno Neonatal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campo Lab registrar:</a:t>
            </a:r>
          </a:p>
          <a:p>
            <a:pPr algn="just"/>
            <a:r>
              <a:rPr lang="es-PE" sz="1100" dirty="0">
                <a:latin typeface="Franklin Gothic Medium Cond" panose="020B0606030402020204" pitchFamily="34" charset="0"/>
              </a:rPr>
              <a:t> En el Lab 1 casillero 1, registrar según corresponda:</a:t>
            </a:r>
          </a:p>
          <a:p>
            <a:pPr algn="just"/>
            <a:r>
              <a:rPr lang="es-PE" sz="1100" dirty="0">
                <a:latin typeface="Franklin Gothic Medium Cond" panose="020B0606030402020204" pitchFamily="34" charset="0"/>
              </a:rPr>
              <a:t>- 1= Si durante la evaluación la Casa Materna/ Centro de Desarrollo Juvenil/Programas Educativos se encuentra en funcionamiento.</a:t>
            </a:r>
          </a:p>
          <a:p>
            <a:pPr algn="just"/>
            <a:r>
              <a:rPr lang="es-PE" sz="1100" dirty="0">
                <a:latin typeface="Franklin Gothic Medium Cond" panose="020B0606030402020204" pitchFamily="34" charset="0"/>
              </a:rPr>
              <a:t>- 2=   Si durante la evaluación no se encuentra en funcionamiento.</a:t>
            </a:r>
          </a:p>
          <a:p>
            <a:pPr algn="just"/>
            <a:r>
              <a:rPr lang="es-PE" sz="1100" dirty="0">
                <a:latin typeface="Franklin Gothic Medium Cond" panose="020B0606030402020204" pitchFamily="34" charset="0"/>
              </a:rPr>
              <a:t> En el Lab 1 casillero 2, si se registra 1 en el Lab1 se debe colocar el número de personas que hacen uso de estos espacios, si se registra 2 en el Lab1 se dejara en blanco.</a:t>
            </a:r>
          </a:p>
          <a:p>
            <a:pPr algn="just"/>
            <a:r>
              <a:rPr lang="es-PE" sz="1100" dirty="0">
                <a:latin typeface="Franklin Gothic Medium Cond" panose="020B0606030402020204" pitchFamily="34" charset="0"/>
              </a:rPr>
              <a:t> En el Lab 2 casillero 2, colocar el tema de la evaluación:</a:t>
            </a:r>
          </a:p>
          <a:p>
            <a:pPr algn="just"/>
            <a:r>
              <a:rPr lang="es-PE" sz="1100" dirty="0">
                <a:latin typeface="Franklin Gothic Medium Cond" panose="020B0606030402020204" pitchFamily="34" charset="0"/>
              </a:rPr>
              <a:t> CM =Implementación de la Casa Materna.</a:t>
            </a:r>
          </a:p>
          <a:p>
            <a:pPr algn="just"/>
            <a:r>
              <a:rPr lang="es-PE" sz="1100" dirty="0">
                <a:latin typeface="Franklin Gothic Medium Cond" panose="020B0606030402020204" pitchFamily="34" charset="0"/>
              </a:rPr>
              <a:t> CDJ =Implementación del Centro de Desarrollo Juvenil. </a:t>
            </a:r>
          </a:p>
          <a:p>
            <a:pPr algn="just"/>
            <a:r>
              <a:rPr lang="es-PE" sz="1100" dirty="0">
                <a:latin typeface="Franklin Gothic Medium Cond" panose="020B0606030402020204" pitchFamily="34" charset="0"/>
              </a:rPr>
              <a:t> PEC =Implementación de Programas educativos comunicacionales en salud sexual y reproductiva.</a:t>
            </a:r>
          </a:p>
          <a:p>
            <a:pPr algn="just"/>
            <a:endParaRPr lang="es-PE" sz="1100" dirty="0">
              <a:latin typeface="Franklin Gothic Medium Cond" panose="020B0606030402020204" pitchFamily="34" charset="0"/>
            </a:endParaRPr>
          </a:p>
          <a:p>
            <a:pPr algn="just"/>
            <a:endParaRPr lang="es-PE" sz="1100" dirty="0">
              <a:latin typeface="Franklin Gothic Medium Cond" panose="020B0606030402020204" pitchFamily="34" charset="0"/>
            </a:endParaRPr>
          </a:p>
        </p:txBody>
      </p:sp>
      <p:pic>
        <p:nvPicPr>
          <p:cNvPr id="6" name="Imagen 5">
            <a:extLst>
              <a:ext uri="{FF2B5EF4-FFF2-40B4-BE49-F238E27FC236}">
                <a16:creationId xmlns:a16="http://schemas.microsoft.com/office/drawing/2014/main" id="{A8EF6652-365D-46DD-8C4C-C3C58136D265}"/>
              </a:ext>
            </a:extLst>
          </p:cNvPr>
          <p:cNvPicPr>
            <a:picLocks noChangeAspect="1"/>
          </p:cNvPicPr>
          <p:nvPr/>
        </p:nvPicPr>
        <p:blipFill>
          <a:blip r:embed="rId2"/>
          <a:stretch>
            <a:fillRect/>
          </a:stretch>
        </p:blipFill>
        <p:spPr>
          <a:xfrm>
            <a:off x="372780" y="3353533"/>
            <a:ext cx="8408911" cy="1020060"/>
          </a:xfrm>
          <a:prstGeom prst="rect">
            <a:avLst/>
          </a:prstGeom>
        </p:spPr>
      </p:pic>
    </p:spTree>
    <p:extLst>
      <p:ext uri="{BB962C8B-B14F-4D97-AF65-F5344CB8AC3E}">
        <p14:creationId xmlns:p14="http://schemas.microsoft.com/office/powerpoint/2010/main" val="1992427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1937972"/>
            <a:ext cx="8493369" cy="3046988"/>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9600" b="1" dirty="0">
                <a:ln w="6600">
                  <a:solidFill>
                    <a:srgbClr val="333399"/>
                  </a:solidFill>
                  <a:prstDash val="solid"/>
                </a:ln>
                <a:solidFill>
                  <a:srgbClr val="FFFFFF"/>
                </a:solidFill>
                <a:effectLst>
                  <a:outerShdw dist="38100" dir="2700000" algn="tl" rotWithShape="0">
                    <a:srgbClr val="333399"/>
                  </a:outerShdw>
                </a:effectLst>
                <a:latin typeface="Arial"/>
                <a:cs typeface="Arial"/>
              </a:rPr>
              <a:t>TBC – VIH/SIDA</a:t>
            </a:r>
            <a:endParaRPr kumimoji="0" lang="es-E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a:ea typeface="+mn-ea"/>
              <a:cs typeface="Arial"/>
            </a:endParaRPr>
          </a:p>
        </p:txBody>
      </p:sp>
    </p:spTree>
    <p:extLst>
      <p:ext uri="{BB962C8B-B14F-4D97-AF65-F5344CB8AC3E}">
        <p14:creationId xmlns:p14="http://schemas.microsoft.com/office/powerpoint/2010/main" val="1473838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half" idx="1"/>
          </p:nvPr>
        </p:nvSpPr>
        <p:spPr>
          <a:xfrm>
            <a:off x="457200" y="905774"/>
            <a:ext cx="4038600" cy="5220389"/>
          </a:xfrm>
        </p:spPr>
        <p:txBody>
          <a:bodyPr/>
          <a:lstStyle/>
          <a:p>
            <a:pPr marL="0" indent="0">
              <a:buNone/>
              <a:tabLst>
                <a:tab pos="630238" algn="l"/>
              </a:tabLst>
            </a:pPr>
            <a:r>
              <a:rPr lang="es-PE" sz="1100" dirty="0">
                <a:solidFill>
                  <a:srgbClr val="C00000"/>
                </a:solidFill>
                <a:latin typeface="Franklin Gothic Medium Cond" panose="020B0606030402020204" pitchFamily="34" charset="0"/>
              </a:rPr>
              <a:t>CÓDIGO 	DIAGNÓSTICO /ACTIVIDAD</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U0008 	Actividad de Tuberculosis</a:t>
            </a:r>
          </a:p>
          <a:p>
            <a:pPr marL="0" indent="0">
              <a:buNone/>
              <a:tabLst>
                <a:tab pos="630238" algn="l"/>
              </a:tabLst>
            </a:pPr>
            <a:r>
              <a:rPr lang="es-PE" sz="1100" dirty="0">
                <a:latin typeface="Franklin Gothic Medium Cond" panose="020B0606030402020204" pitchFamily="34" charset="0"/>
              </a:rPr>
              <a:t>U0064 	Actividades de VIH/SIDA </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SESIONES</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C0009 	Sesión educativa </a:t>
            </a:r>
          </a:p>
          <a:p>
            <a:pPr marL="0" indent="0">
              <a:buNone/>
              <a:tabLst>
                <a:tab pos="630238" algn="l"/>
              </a:tabLst>
            </a:pPr>
            <a:r>
              <a:rPr lang="es-PE" sz="1100" dirty="0">
                <a:latin typeface="Franklin Gothic Medium Cond" panose="020B0606030402020204" pitchFamily="34" charset="0"/>
              </a:rPr>
              <a:t>C0010 	Sesión demostrativa </a:t>
            </a:r>
          </a:p>
          <a:p>
            <a:pPr marL="0" indent="0">
              <a:buNone/>
              <a:tabLst>
                <a:tab pos="630238" algn="l"/>
              </a:tabLst>
            </a:pPr>
            <a:r>
              <a:rPr lang="es-PE" sz="1100" dirty="0">
                <a:latin typeface="Franklin Gothic Medium Cond" panose="020B0606030402020204" pitchFamily="34" charset="0"/>
              </a:rPr>
              <a:t>C3151 	Sesión de entrenamiento agentes comunitarios de salud </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CONSEJERIA</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99401	Consejería integral</a:t>
            </a:r>
          </a:p>
          <a:p>
            <a:pPr marL="0" indent="0">
              <a:buNone/>
              <a:tabLst>
                <a:tab pos="630238" algn="l"/>
              </a:tabLst>
            </a:pPr>
            <a:r>
              <a:rPr lang="es-PE" sz="1100" dirty="0">
                <a:latin typeface="Franklin Gothic Medium Cond" panose="020B0606030402020204" pitchFamily="34" charset="0"/>
              </a:rPr>
              <a:t>C0011 	Visita Familiar Integral</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PARA FAMILIAS </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Z108 	Otros controles generales de salud de rutina  </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GESTIÓN </a:t>
            </a:r>
          </a:p>
          <a:p>
            <a:pPr marL="0" indent="0">
              <a:buNone/>
              <a:tabLst>
                <a:tab pos="630238" algn="l"/>
              </a:tabLst>
            </a:pPr>
            <a:endParaRPr lang="es-PE" sz="400" dirty="0">
              <a:latin typeface="Franklin Gothic Medium Cond" panose="020B0606030402020204" pitchFamily="34" charset="0"/>
            </a:endParaRPr>
          </a:p>
          <a:p>
            <a:pPr marL="0" indent="0">
              <a:buNone/>
              <a:tabLst>
                <a:tab pos="630238" algn="l"/>
              </a:tabLst>
            </a:pPr>
            <a:r>
              <a:rPr lang="es-PE" sz="1100" dirty="0">
                <a:latin typeface="Franklin Gothic Medium Cond" panose="020B0606030402020204" pitchFamily="34" charset="0"/>
              </a:rPr>
              <a:t>C7004 	Asistencia técnica </a:t>
            </a:r>
          </a:p>
          <a:p>
            <a:pPr marL="0" indent="0">
              <a:buNone/>
              <a:tabLst>
                <a:tab pos="630238" algn="l"/>
              </a:tabLst>
            </a:pPr>
            <a:r>
              <a:rPr lang="es-PE" sz="1100" dirty="0">
                <a:latin typeface="Franklin Gothic Medium Cond" panose="020B0606030402020204" pitchFamily="34" charset="0"/>
              </a:rPr>
              <a:t>C7001 	Reunión de monitoreo  </a:t>
            </a:r>
          </a:p>
          <a:p>
            <a:pPr marL="0" indent="0">
              <a:buNone/>
              <a:tabLst>
                <a:tab pos="630238" algn="l"/>
              </a:tabLst>
            </a:pPr>
            <a:r>
              <a:rPr lang="es-PE" sz="1100" dirty="0">
                <a:latin typeface="Franklin Gothic Medium Cond" panose="020B0606030402020204" pitchFamily="34" charset="0"/>
              </a:rPr>
              <a:t>C7003 	Reunión de evaluación</a:t>
            </a:r>
          </a:p>
          <a:p>
            <a:pPr marL="0" indent="0">
              <a:buNone/>
              <a:tabLst>
                <a:tab pos="630238" algn="l"/>
              </a:tabLst>
            </a:pPr>
            <a:r>
              <a:rPr lang="es-PE" sz="1100" dirty="0">
                <a:latin typeface="Franklin Gothic Medium Cond" panose="020B0606030402020204" pitchFamily="34" charset="0"/>
              </a:rPr>
              <a:t>C0021 	Visita comunitaria integral </a:t>
            </a:r>
          </a:p>
          <a:p>
            <a:pPr marL="0" indent="0">
              <a:buNone/>
              <a:tabLst>
                <a:tab pos="630238" algn="l"/>
              </a:tabLst>
            </a:pPr>
            <a:r>
              <a:rPr lang="es-PE" sz="1100" dirty="0">
                <a:latin typeface="Franklin Gothic Medium Cond" panose="020B0606030402020204" pitchFamily="34" charset="0"/>
              </a:rPr>
              <a:t>C0005 	Taller para instituciones educativas </a:t>
            </a:r>
          </a:p>
          <a:p>
            <a:pPr marL="0" indent="0">
              <a:buNone/>
              <a:tabLst>
                <a:tab pos="630238" algn="l"/>
              </a:tabLst>
            </a:pPr>
            <a:r>
              <a:rPr lang="es-PE" sz="1100" dirty="0">
                <a:latin typeface="Franklin Gothic Medium Cond" panose="020B0606030402020204" pitchFamily="34" charset="0"/>
              </a:rPr>
              <a:t>C0006 	Taller para la comunidad</a:t>
            </a:r>
          </a:p>
          <a:p>
            <a:pPr marL="0" indent="0">
              <a:buNone/>
              <a:tabLst>
                <a:tab pos="630238" algn="l"/>
              </a:tabLst>
            </a:pPr>
            <a:r>
              <a:rPr lang="es-PE" sz="1100" dirty="0">
                <a:latin typeface="Franklin Gothic Medium Cond" panose="020B0606030402020204" pitchFamily="34" charset="0"/>
              </a:rPr>
              <a:t>C0002 	Reunión en Instituciones Educativas </a:t>
            </a:r>
          </a:p>
          <a:p>
            <a:pPr marL="0" indent="0">
              <a:buNone/>
              <a:tabLst>
                <a:tab pos="630238" algn="l"/>
              </a:tabLst>
            </a:pPr>
            <a:r>
              <a:rPr lang="es-PE" sz="1100" dirty="0">
                <a:latin typeface="Franklin Gothic Medium Cond" panose="020B0606030402020204" pitchFamily="34" charset="0"/>
              </a:rPr>
              <a:t>C3071 	Movilización social</a:t>
            </a:r>
          </a:p>
        </p:txBody>
      </p:sp>
      <p:sp>
        <p:nvSpPr>
          <p:cNvPr id="9" name="Marcador de contenido 8"/>
          <p:cNvSpPr>
            <a:spLocks noGrp="1"/>
          </p:cNvSpPr>
          <p:nvPr>
            <p:ph sz="half" idx="2"/>
          </p:nvPr>
        </p:nvSpPr>
        <p:spPr>
          <a:xfrm>
            <a:off x="4648200" y="905774"/>
            <a:ext cx="4038600" cy="5220389"/>
          </a:xfrm>
        </p:spPr>
        <p:txBody>
          <a:bodyPr/>
          <a:lstStyle/>
          <a:p>
            <a:pPr marL="180975" indent="0">
              <a:buNone/>
              <a:tabLst>
                <a:tab pos="801688" algn="l"/>
              </a:tabLst>
            </a:pPr>
            <a:r>
              <a:rPr lang="es-PE" sz="1100" dirty="0">
                <a:solidFill>
                  <a:srgbClr val="C00000"/>
                </a:solidFill>
                <a:latin typeface="Franklin Gothic Medium Cond" panose="020B0606030402020204" pitchFamily="34" charset="0"/>
              </a:rPr>
              <a:t>CÓDIGO 	DIAGNÓSTICO /ACTIVIDAD</a:t>
            </a:r>
          </a:p>
          <a:p>
            <a:pPr marL="180975" indent="0">
              <a:buNone/>
              <a:tabLst>
                <a:tab pos="801688" algn="l"/>
              </a:tabLst>
            </a:pPr>
            <a:endParaRPr lang="es-PE" sz="300" dirty="0">
              <a:latin typeface="Franklin Gothic Medium Cond" panose="020B0606030402020204" pitchFamily="34" charset="0"/>
            </a:endParaRPr>
          </a:p>
          <a:p>
            <a:pPr marL="180975" indent="0">
              <a:buNone/>
              <a:tabLst>
                <a:tab pos="801688" algn="l"/>
              </a:tabLst>
            </a:pPr>
            <a:r>
              <a:rPr lang="es-PE" sz="1100" dirty="0">
                <a:latin typeface="Franklin Gothic Medium Cond" panose="020B0606030402020204" pitchFamily="34" charset="0"/>
              </a:rPr>
              <a:t> APP </a:t>
            </a:r>
          </a:p>
          <a:p>
            <a:pPr marL="180975" indent="0" defTabSz="630238">
              <a:buNone/>
              <a:tabLst>
                <a:tab pos="801688" algn="l"/>
              </a:tabLst>
            </a:pPr>
            <a:r>
              <a:rPr lang="es-PE" sz="1100" dirty="0">
                <a:latin typeface="Franklin Gothic Medium Cond" panose="020B0606030402020204" pitchFamily="34" charset="0"/>
              </a:rPr>
              <a:t>APP136 	Familia y vivienda  </a:t>
            </a:r>
          </a:p>
          <a:p>
            <a:pPr marL="180975" indent="0">
              <a:buNone/>
              <a:tabLst>
                <a:tab pos="801688" algn="l"/>
              </a:tabLst>
            </a:pPr>
            <a:r>
              <a:rPr lang="es-PE" sz="1100" dirty="0">
                <a:latin typeface="Franklin Gothic Medium Cond" panose="020B0606030402020204" pitchFamily="34" charset="0"/>
              </a:rPr>
              <a:t>APP108 	Actividades en Comunidad </a:t>
            </a:r>
          </a:p>
          <a:p>
            <a:pPr marL="180975" indent="0">
              <a:buNone/>
              <a:tabLst>
                <a:tab pos="801688" algn="l"/>
              </a:tabLst>
            </a:pPr>
            <a:r>
              <a:rPr lang="es-PE" sz="1100" dirty="0">
                <a:latin typeface="Franklin Gothic Medium Cond" panose="020B0606030402020204" pitchFamily="34" charset="0"/>
              </a:rPr>
              <a:t>APP101 	Consejo municipal </a:t>
            </a:r>
          </a:p>
          <a:p>
            <a:pPr marL="180975" indent="0">
              <a:buNone/>
              <a:tabLst>
                <a:tab pos="801688" algn="l"/>
              </a:tabLst>
            </a:pPr>
            <a:r>
              <a:rPr lang="es-PE" sz="1100" dirty="0">
                <a:latin typeface="Franklin Gothic Medium Cond" panose="020B0606030402020204" pitchFamily="34" charset="0"/>
              </a:rPr>
              <a:t>APP93 	Actividades con Instituciones educativas  </a:t>
            </a:r>
          </a:p>
          <a:p>
            <a:pPr marL="180975" indent="0">
              <a:buNone/>
              <a:tabLst>
                <a:tab pos="801688" algn="l"/>
              </a:tabLst>
            </a:pPr>
            <a:r>
              <a:rPr lang="es-PE" sz="1100" dirty="0">
                <a:latin typeface="Franklin Gothic Medium Cond" panose="020B0606030402020204" pitchFamily="34" charset="0"/>
              </a:rPr>
              <a:t>APP144 	Actividad con docentes </a:t>
            </a:r>
          </a:p>
          <a:p>
            <a:pPr marL="180975" indent="0">
              <a:buNone/>
              <a:tabLst>
                <a:tab pos="801688" algn="l"/>
              </a:tabLst>
            </a:pPr>
            <a:r>
              <a:rPr lang="es-PE" sz="1100" dirty="0">
                <a:latin typeface="Franklin Gothic Medium Cond" panose="020B0606030402020204" pitchFamily="34" charset="0"/>
              </a:rPr>
              <a:t>APP138 	Actividad con Agentes Comunitarios en Salud</a:t>
            </a:r>
          </a:p>
          <a:p>
            <a:pPr marL="180975" indent="0">
              <a:buNone/>
              <a:tabLst>
                <a:tab pos="801688" algn="l"/>
              </a:tabLst>
            </a:pPr>
            <a:r>
              <a:rPr lang="es-PE" sz="1100" dirty="0">
                <a:latin typeface="Franklin Gothic Medium Cond" panose="020B0606030402020204" pitchFamily="34" charset="0"/>
              </a:rPr>
              <a:t>APP96 	Actividad con Comité Multisectorial  </a:t>
            </a:r>
          </a:p>
          <a:p>
            <a:pPr marL="180975" indent="0">
              <a:tabLst>
                <a:tab pos="801688" algn="l"/>
              </a:tabLst>
            </a:pPr>
            <a:endParaRPr lang="es-PE" sz="1100" dirty="0">
              <a:latin typeface="Franklin Gothic Medium Cond" panose="020B0606030402020204" pitchFamily="34" charset="0"/>
            </a:endParaRPr>
          </a:p>
          <a:p>
            <a:pPr marL="180975" indent="0">
              <a:buNone/>
              <a:tabLst>
                <a:tab pos="801688" algn="l"/>
              </a:tabLst>
            </a:pPr>
            <a:r>
              <a:rPr lang="es-PE" sz="1100" dirty="0">
                <a:latin typeface="Franklin Gothic Medium Cond" panose="020B0606030402020204" pitchFamily="34" charset="0"/>
              </a:rPr>
              <a:t> CAMPO LAB </a:t>
            </a:r>
          </a:p>
          <a:p>
            <a:pPr marL="180975" indent="0">
              <a:tabLst>
                <a:tab pos="801688" algn="l"/>
              </a:tabLst>
            </a:pPr>
            <a:endParaRPr lang="es-PE" sz="1100" dirty="0">
              <a:latin typeface="Franklin Gothic Medium Cond" panose="020B0606030402020204" pitchFamily="34" charset="0"/>
            </a:endParaRPr>
          </a:p>
          <a:p>
            <a:pPr marL="180975" indent="0">
              <a:buNone/>
              <a:tabLst>
                <a:tab pos="801688" algn="l"/>
              </a:tabLst>
            </a:pPr>
            <a:r>
              <a:rPr lang="es-PE" sz="1100" dirty="0">
                <a:latin typeface="Franklin Gothic Medium Cond" panose="020B0606030402020204" pitchFamily="34" charset="0"/>
              </a:rPr>
              <a:t>RSA 	Zona de riesgo </a:t>
            </a:r>
          </a:p>
          <a:p>
            <a:pPr marL="180975" indent="0">
              <a:buNone/>
              <a:tabLst>
                <a:tab pos="801688" algn="l"/>
              </a:tabLst>
            </a:pPr>
            <a:r>
              <a:rPr lang="es-PE" sz="1100" dirty="0">
                <a:latin typeface="Franklin Gothic Medium Cond" panose="020B0606030402020204" pitchFamily="34" charset="0"/>
              </a:rPr>
              <a:t>UGL 	Unidad de Gestión Educativa Local </a:t>
            </a:r>
          </a:p>
          <a:p>
            <a:pPr marL="180975" indent="0">
              <a:buNone/>
              <a:tabLst>
                <a:tab pos="801688" algn="l"/>
              </a:tabLst>
            </a:pPr>
            <a:r>
              <a:rPr lang="es-PE" sz="1100" dirty="0">
                <a:latin typeface="Franklin Gothic Medium Cond" panose="020B0606030402020204" pitchFamily="34" charset="0"/>
              </a:rPr>
              <a:t>IE  	Institución Educativa  </a:t>
            </a:r>
          </a:p>
          <a:p>
            <a:pPr marL="180975" indent="0">
              <a:buNone/>
              <a:tabLst>
                <a:tab pos="801688" algn="l"/>
              </a:tabLst>
            </a:pPr>
            <a:r>
              <a:rPr lang="es-PE" sz="1100" dirty="0">
                <a:latin typeface="Franklin Gothic Medium Cond" panose="020B0606030402020204" pitchFamily="34" charset="0"/>
              </a:rPr>
              <a:t>TP 	Taller a docentes de IE del nivel Primaria </a:t>
            </a:r>
          </a:p>
          <a:p>
            <a:pPr marL="180975" indent="0">
              <a:buNone/>
              <a:tabLst>
                <a:tab pos="801688" algn="l"/>
              </a:tabLst>
            </a:pPr>
            <a:r>
              <a:rPr lang="es-PE" sz="1100" dirty="0">
                <a:latin typeface="Franklin Gothic Medium Cond" panose="020B0606030402020204" pitchFamily="34" charset="0"/>
              </a:rPr>
              <a:t>TS 	Taller a docentes de IE del nivel Secundaria</a:t>
            </a:r>
          </a:p>
          <a:p>
            <a:pPr marL="180975" indent="0">
              <a:buNone/>
              <a:tabLst>
                <a:tab pos="801688" algn="l"/>
              </a:tabLst>
            </a:pPr>
            <a:r>
              <a:rPr lang="es-PE" sz="1100" dirty="0">
                <a:latin typeface="Franklin Gothic Medium Cond" panose="020B0606030402020204" pitchFamily="34" charset="0"/>
              </a:rPr>
              <a:t>SR 	Módulo Educativo de Salud Respiratoria. </a:t>
            </a:r>
          </a:p>
          <a:p>
            <a:pPr marL="180975" indent="0">
              <a:buNone/>
              <a:tabLst>
                <a:tab pos="801688" algn="l"/>
              </a:tabLst>
            </a:pPr>
            <a:r>
              <a:rPr lang="es-PE" sz="1100" dirty="0">
                <a:latin typeface="Franklin Gothic Medium Cond" panose="020B0606030402020204" pitchFamily="34" charset="0"/>
              </a:rPr>
              <a:t>HIG 	Módulo/ Cartilla Educativo(a) de Higiene y Cuidado del 	Ambiente. </a:t>
            </a:r>
          </a:p>
          <a:p>
            <a:pPr marL="180975" indent="0">
              <a:buNone/>
              <a:tabLst>
                <a:tab pos="801688" algn="l"/>
              </a:tabLst>
            </a:pPr>
            <a:r>
              <a:rPr lang="es-PE" sz="1100" dirty="0">
                <a:latin typeface="Franklin Gothic Medium Cond" panose="020B0606030402020204" pitchFamily="34" charset="0"/>
              </a:rPr>
              <a:t>VIH 	Cartilla Educativa de VIH/SIDA. </a:t>
            </a:r>
          </a:p>
          <a:p>
            <a:pPr marL="180975" indent="0">
              <a:buNone/>
              <a:tabLst>
                <a:tab pos="801688" algn="l"/>
              </a:tabLst>
            </a:pPr>
            <a:r>
              <a:rPr lang="es-PE" sz="1100" dirty="0">
                <a:latin typeface="Franklin Gothic Medium Cond" panose="020B0606030402020204" pitchFamily="34" charset="0"/>
              </a:rPr>
              <a:t>VCO 	Vigilancia comunitaria  </a:t>
            </a:r>
          </a:p>
          <a:p>
            <a:pPr marL="180975" indent="0">
              <a:buNone/>
              <a:tabLst>
                <a:tab pos="801688" algn="l"/>
              </a:tabLst>
            </a:pPr>
            <a:r>
              <a:rPr lang="es-PE" sz="1100" dirty="0">
                <a:latin typeface="Franklin Gothic Medium Cond" panose="020B0606030402020204" pitchFamily="34" charset="0"/>
              </a:rPr>
              <a:t>PSA 	Practicas Saludables </a:t>
            </a:r>
          </a:p>
          <a:p>
            <a:pPr marL="180975" indent="0">
              <a:buNone/>
              <a:tabLst>
                <a:tab pos="801688" algn="l"/>
              </a:tabLst>
            </a:pPr>
            <a:r>
              <a:rPr lang="es-PE" sz="1100" dirty="0">
                <a:latin typeface="Franklin Gothic Medium Cond" panose="020B0606030402020204" pitchFamily="34" charset="0"/>
              </a:rPr>
              <a:t>FE 	Fase de ejecución</a:t>
            </a:r>
          </a:p>
          <a:p>
            <a:pPr marL="180975" indent="0">
              <a:buNone/>
              <a:tabLst>
                <a:tab pos="801688" algn="l"/>
              </a:tabLst>
            </a:pPr>
            <a:r>
              <a:rPr lang="es-PE" sz="1100" dirty="0">
                <a:latin typeface="Franklin Gothic Medium Cond" panose="020B0606030402020204" pitchFamily="34" charset="0"/>
              </a:rPr>
              <a:t>FP 	Planificación Participativa </a:t>
            </a:r>
          </a:p>
          <a:p>
            <a:pPr marL="0" indent="0">
              <a:buNone/>
            </a:pPr>
            <a:r>
              <a:rPr lang="es-PE" sz="1100" dirty="0">
                <a:latin typeface="Franklin Gothic Medium Cond" panose="020B0606030402020204" pitchFamily="34" charset="0"/>
              </a:rPr>
              <a:t> </a:t>
            </a:r>
          </a:p>
        </p:txBody>
      </p:sp>
      <p:sp>
        <p:nvSpPr>
          <p:cNvPr id="10" name="CuadroTexto 9"/>
          <p:cNvSpPr txBox="1"/>
          <p:nvPr/>
        </p:nvSpPr>
        <p:spPr>
          <a:xfrm>
            <a:off x="577970" y="327804"/>
            <a:ext cx="8108830" cy="307777"/>
          </a:xfrm>
          <a:prstGeom prst="rect">
            <a:avLst/>
          </a:prstGeom>
          <a:noFill/>
        </p:spPr>
        <p:txBody>
          <a:bodyPr wrap="square" rtlCol="0">
            <a:spAutoFit/>
          </a:bodyPr>
          <a:lstStyle/>
          <a:p>
            <a:pPr algn="ctr"/>
            <a:r>
              <a:rPr lang="es-PE" sz="1400" dirty="0">
                <a:solidFill>
                  <a:srgbClr val="C00000"/>
                </a:solidFill>
                <a:latin typeface="Franklin Gothic Medium Cond" panose="020B0606030402020204" pitchFamily="34" charset="0"/>
              </a:rPr>
              <a:t>PRINCIPALES CÓDIGOS PARA EL REGISTRO DE ACTIVIDADES DEL PRODUCTO FAMILIAS TBC-VIH/SIDA </a:t>
            </a:r>
          </a:p>
        </p:txBody>
      </p:sp>
    </p:spTree>
    <p:extLst>
      <p:ext uri="{BB962C8B-B14F-4D97-AF65-F5344CB8AC3E}">
        <p14:creationId xmlns:p14="http://schemas.microsoft.com/office/powerpoint/2010/main" val="1214950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4068" y="394544"/>
            <a:ext cx="8350369" cy="635558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FAMILIAS CON PRACTICAS SALUDABLES PARA LA PREVENCION DE VIH/SIDA Y TUBERCULOSIS </a:t>
            </a:r>
          </a:p>
          <a:p>
            <a:pPr algn="just"/>
            <a:r>
              <a:rPr lang="es-PE" sz="300" dirty="0">
                <a:latin typeface="Franklin Gothic Medium Cond" panose="020B0606030402020204" pitchFamily="34" charset="0"/>
              </a:rPr>
              <a:t> </a:t>
            </a:r>
          </a:p>
          <a:p>
            <a:pPr algn="just"/>
            <a:r>
              <a:rPr lang="es-PE" sz="1100" dirty="0">
                <a:latin typeface="Franklin Gothic Medium Cond" panose="020B0606030402020204" pitchFamily="34" charset="0"/>
              </a:rPr>
              <a:t>Definición. - Se refiere a aquellas familias de sectores priorizados de los distritos/provincias con población en riesgo de transmisión de VIH/SIDA y tuberculosis que reciben educación en el cuidado de la salud con la finalidad de mejorar sus conocimientos, actitudes y prácticas para la prevención de VIH/SIDA y tuberculosis promovida por el personal de salud en articulación con diversos actores sociales presentes en el territorio.</a:t>
            </a:r>
          </a:p>
          <a:p>
            <a:pPr algn="just"/>
            <a:r>
              <a:rPr lang="es-PE" sz="1100" dirty="0">
                <a:latin typeface="Franklin Gothic Medium Cond" panose="020B0606030402020204" pitchFamily="34" charset="0"/>
              </a:rPr>
              <a:t>dicha actividad se desarrolla en la vivienda de la familia, local comunal, local municipal, institución educativa u otro que se considere necesario.</a:t>
            </a:r>
          </a:p>
          <a:p>
            <a:pPr algn="just"/>
            <a:r>
              <a:rPr lang="es-PE" sz="1100" dirty="0">
                <a:latin typeface="Franklin Gothic Medium Cond" panose="020B0606030402020204" pitchFamily="34" charset="0"/>
              </a:rPr>
              <a:t>Para el desarrollo de estas actividades, el personal de salud debidamente capacitado, deberá:</a:t>
            </a:r>
          </a:p>
          <a:p>
            <a:pPr algn="just"/>
            <a:r>
              <a:rPr lang="es-PE" sz="1100" dirty="0">
                <a:latin typeface="Franklin Gothic Medium Cond" panose="020B0606030402020204" pitchFamily="34" charset="0"/>
              </a:rPr>
              <a:t>o Identificar y diagnosticar familias priorizadas según ficha familiar.</a:t>
            </a:r>
          </a:p>
          <a:p>
            <a:pPr algn="just"/>
            <a:r>
              <a:rPr lang="es-PE" sz="1100" dirty="0">
                <a:latin typeface="Franklin Gothic Medium Cond" panose="020B0606030402020204" pitchFamily="34" charset="0"/>
              </a:rPr>
              <a:t>o Realizar el mapeo de los actores sociales involucrados con acciones de prevención y control del VIH/SIDA y tuberculosis, entre ellos: gobierno local, líderes comunales, instituciones educativas, programas sociales y actores de la sociedad civil; entre otros.</a:t>
            </a:r>
          </a:p>
          <a:p>
            <a:pPr algn="just"/>
            <a:r>
              <a:rPr lang="es-PE" sz="1100" dirty="0">
                <a:latin typeface="Franklin Gothic Medium Cond" panose="020B0606030402020204" pitchFamily="34" charset="0"/>
              </a:rPr>
              <a:t>o Realizar acciones de incidencia y abogacía a nivel multisectorial e intergubernamental para la generación de entornos saludables.</a:t>
            </a:r>
          </a:p>
          <a:p>
            <a:pPr algn="just"/>
            <a:r>
              <a:rPr lang="es-PE" sz="1100" dirty="0">
                <a:latin typeface="Franklin Gothic Medium Cond" panose="020B0606030402020204" pitchFamily="34" charset="0"/>
              </a:rPr>
              <a:t>o Socializar con los actores sociales, el análisis de las necesidades educativas de las familias priorizadas en población en riesgo de transmisión de VIH/SIDA y tuberculosis, y/o con algún miembro del hogar con factor de riesgo.</a:t>
            </a:r>
          </a:p>
          <a:p>
            <a:pPr algn="just"/>
            <a:r>
              <a:rPr lang="es-PE" sz="1100" dirty="0">
                <a:latin typeface="Franklin Gothic Medium Cond" panose="020B0606030402020204" pitchFamily="34" charset="0"/>
              </a:rPr>
              <a:t>o Consensuar y unificar contenidos educativos con los actores locales que facilitarán la educación familiar y comunitaria.</a:t>
            </a:r>
          </a:p>
          <a:p>
            <a:pPr algn="just"/>
            <a:r>
              <a:rPr lang="es-PE" sz="1100" dirty="0">
                <a:latin typeface="Franklin Gothic Medium Cond" panose="020B0606030402020204" pitchFamily="34" charset="0"/>
              </a:rPr>
              <a:t>o Realizar seguimiento y evaluación de las actividades educativas para la mejora de las prácticas y del entorno familiar.</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FAMILIAS QUE RECIBEN CONSEJERÍA A TRAVÉS DE VISITA DOMICILIARIA PARA PROMOVER PRÁCTICAS Y ENTORNOS SALUDABLES PARA CONTRIBUIR A LA DISMINUCION DE LA TUBERCULOSIS Y VIH/SIDA</a:t>
            </a:r>
          </a:p>
          <a:p>
            <a:pPr algn="just"/>
            <a:endParaRPr lang="es-PE" sz="200" dirty="0">
              <a:latin typeface="Franklin Gothic Medium Cond" panose="020B0606030402020204" pitchFamily="34" charset="0"/>
            </a:endParaRPr>
          </a:p>
          <a:p>
            <a:pPr algn="just"/>
            <a:r>
              <a:rPr lang="es-PE" sz="1100" dirty="0">
                <a:latin typeface="Franklin Gothic Medium Cond" panose="020B0606030402020204" pitchFamily="34" charset="0"/>
              </a:rPr>
              <a:t>Familias que residen en zonas de mayor incidencia según distritos priorizados (ver mapeo de casos), reciben consejería en prácticas saludables para la prevención de la tuberculosis y el VIH/SIDA por parte del personal de salud, en la vivienda durante la visita domiciliaria. La consejería se realizará de la siguiente manera:</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PARA REGISTRO DE TUBERCULOSIS (TBC):</a:t>
            </a:r>
          </a:p>
          <a:p>
            <a:pPr algn="just"/>
            <a:endParaRPr lang="es-PE" sz="200" dirty="0">
              <a:latin typeface="Franklin Gothic Medium Cond" panose="020B0606030402020204" pitchFamily="34" charset="0"/>
            </a:endParaRPr>
          </a:p>
          <a:p>
            <a:pPr algn="just"/>
            <a:r>
              <a:rPr lang="es-PE" sz="1100" dirty="0">
                <a:latin typeface="Franklin Gothic Medium Cond" panose="020B0606030402020204" pitchFamily="34" charset="0"/>
              </a:rPr>
              <a:t>Esta actividad se realizará por medio de (02) dos visitas domiciliarias al año, y será de la siguiente manera:</a:t>
            </a:r>
          </a:p>
          <a:p>
            <a:pPr algn="just"/>
            <a:r>
              <a:rPr lang="es-PE" sz="1100" dirty="0">
                <a:solidFill>
                  <a:srgbClr val="C00000"/>
                </a:solidFill>
                <a:latin typeface="Franklin Gothic Medium Cond" panose="020B0606030402020204" pitchFamily="34" charset="0"/>
              </a:rPr>
              <a:t>o Primera visita domiciliaria (1°)</a:t>
            </a:r>
            <a:r>
              <a:rPr lang="es-PE" sz="1100" dirty="0">
                <a:latin typeface="Franklin Gothic Medium Cond" panose="020B0606030402020204" pitchFamily="34" charset="0"/>
              </a:rPr>
              <a:t>: En esta primera visita domiciliaria se desarrolla la Consejería Integral en Prácticas Saludables. Con una duración de 45 minutos</a:t>
            </a:r>
          </a:p>
          <a:p>
            <a:pPr algn="just"/>
            <a:r>
              <a:rPr lang="es-PE" sz="1100" dirty="0">
                <a:latin typeface="Franklin Gothic Medium Cond" panose="020B0606030402020204" pitchFamily="34" charset="0"/>
              </a:rPr>
              <a:t> La consejería Integral en Practicas Saludables involucra tocar los siguientes temas: Alimentación saludable, higiene de la vivienda con iluminación y ventilación natural, lavado de manos, cubrirse con el antebrazo al toser o estornudar.  </a:t>
            </a:r>
          </a:p>
          <a:p>
            <a:pPr algn="just"/>
            <a:r>
              <a:rPr lang="es-PE" sz="1100" dirty="0">
                <a:solidFill>
                  <a:srgbClr val="C00000"/>
                </a:solidFill>
                <a:latin typeface="Franklin Gothic Medium Cond" panose="020B0606030402020204" pitchFamily="34" charset="0"/>
              </a:rPr>
              <a:t>o Segunda visita domiciliaria (2°)</a:t>
            </a:r>
            <a:r>
              <a:rPr lang="es-PE" sz="1100" dirty="0">
                <a:latin typeface="Franklin Gothic Medium Cond" panose="020B0606030402020204" pitchFamily="34" charset="0"/>
              </a:rPr>
              <a:t>: Se desarrolla una Consejería Integral en Medidas Preventivas, además de hacer seguimiento al cumplimiento de los compromisos asumidos durante la primera visita. Con una duración de 45 minutos</a:t>
            </a:r>
          </a:p>
          <a:p>
            <a:pPr algn="just"/>
            <a:r>
              <a:rPr lang="es-PE" sz="1100" dirty="0">
                <a:latin typeface="Franklin Gothic Medium Cond" panose="020B0606030402020204" pitchFamily="34" charset="0"/>
              </a:rPr>
              <a:t> La consejería Integral en Medidas Preventivas involucra tocar los siguientes temas: Evitar escupir al suelo, usar y eliminar papeles desechables a un tacho con tapa,</a:t>
            </a:r>
          </a:p>
          <a:p>
            <a:pPr algn="just"/>
            <a:r>
              <a:rPr lang="es-PE" sz="1100" dirty="0">
                <a:latin typeface="Franklin Gothic Medium Cond" panose="020B0606030402020204" pitchFamily="34" charset="0"/>
              </a:rPr>
              <a:t>reconocimiento del sintomático respiratorio, importancia del diagnóstico precoz y adherencia</a:t>
            </a:r>
          </a:p>
          <a:p>
            <a:pPr algn="just"/>
            <a:r>
              <a:rPr lang="es-PE" sz="1100" dirty="0">
                <a:latin typeface="Franklin Gothic Medium Cond" panose="020B0606030402020204" pitchFamily="34" charset="0"/>
              </a:rPr>
              <a:t>al tratamiento.</a:t>
            </a:r>
          </a:p>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La 2° visita domiciliaria se realiza al mes siguiente de la 1° visita domiciliaria. </a:t>
            </a:r>
          </a:p>
          <a:p>
            <a:pPr algn="just"/>
            <a:r>
              <a:rPr lang="es-PE" sz="1100" dirty="0">
                <a:solidFill>
                  <a:srgbClr val="2D55D7"/>
                </a:solidFill>
                <a:latin typeface="Franklin Gothic Medium Cond" panose="020B0606030402020204" pitchFamily="34" charset="0"/>
              </a:rPr>
              <a:t>  Es importante que en la 1° visita en la que se brinda la consejería en prácticas saludables, la familia asuma compromisos, de esta forma se podrá hacer seguimiento del cumplimiento de este compromiso en la 2°visita</a:t>
            </a:r>
            <a:r>
              <a:rPr lang="es-PE" sz="1100" dirty="0">
                <a:latin typeface="Franklin Gothic Medium Cond" panose="020B0606030402020204" pitchFamily="34" charset="0"/>
              </a:rPr>
              <a:t>.</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194699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8573" y="472606"/>
            <a:ext cx="8298611" cy="2123658"/>
          </a:xfrm>
          <a:prstGeom prst="rect">
            <a:avLst/>
          </a:prstGeom>
        </p:spPr>
        <p:txBody>
          <a:bodyPr wrap="square">
            <a:spAutoFit/>
          </a:bodyPr>
          <a:lstStyle/>
          <a:p>
            <a:r>
              <a:rPr lang="es-PE" sz="1100" dirty="0">
                <a:latin typeface="Franklin Gothic Medium Cond" panose="020B0606030402020204" pitchFamily="34" charset="0"/>
              </a:rPr>
              <a:t>En el ítem HC/ Documentos de identidad ingresar el DNI de representante de familia.</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Consejería Integral </a:t>
            </a:r>
          </a:p>
          <a:p>
            <a:r>
              <a:rPr lang="es-PE" sz="1100" dirty="0">
                <a:latin typeface="Franklin Gothic Medium Cond" panose="020B0606030402020204" pitchFamily="34" charset="0"/>
              </a:rPr>
              <a:t> En el 2° casillero registrar Visita familiar integral</a:t>
            </a:r>
          </a:p>
          <a:p>
            <a:r>
              <a:rPr lang="es-PE" sz="1100" dirty="0">
                <a:latin typeface="Franklin Gothic Medium Cond" panose="020B0606030402020204" pitchFamily="34" charset="0"/>
              </a:rPr>
              <a:t> En el 3° casillero registrar Actividades de Tuberculosis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registrar el número de consejería integral (1, 2) según corresponda </a:t>
            </a:r>
          </a:p>
          <a:p>
            <a:r>
              <a:rPr lang="es-PE" sz="1100" dirty="0">
                <a:latin typeface="Franklin Gothic Medium Cond" panose="020B0606030402020204" pitchFamily="34" charset="0"/>
              </a:rPr>
              <a:t> En el Lab 1 casillero 2, si se registra 1 en el Lab1  Casillero 1, se deja en blanco, Si se registra 2 en el Lab1 Casillero 2,colocar:</a:t>
            </a:r>
          </a:p>
          <a:p>
            <a:r>
              <a:rPr lang="es-PE" sz="1100" dirty="0">
                <a:latin typeface="Franklin Gothic Medium Cond" panose="020B0606030402020204" pitchFamily="34" charset="0"/>
              </a:rPr>
              <a:t> 1= Si la familia pone en práctica al menos un compromiso.</a:t>
            </a:r>
          </a:p>
          <a:p>
            <a:r>
              <a:rPr lang="es-PE" sz="1100" dirty="0">
                <a:latin typeface="Franklin Gothic Medium Cond" panose="020B0606030402020204" pitchFamily="34" charset="0"/>
              </a:rPr>
              <a:t> 2= Si la familia aún no pone en práctica los compromisos.</a:t>
            </a:r>
          </a:p>
        </p:txBody>
      </p:sp>
      <p:pic>
        <p:nvPicPr>
          <p:cNvPr id="4" name="Imagen 3"/>
          <p:cNvPicPr>
            <a:picLocks noChangeAspect="1"/>
          </p:cNvPicPr>
          <p:nvPr/>
        </p:nvPicPr>
        <p:blipFill>
          <a:blip r:embed="rId2"/>
          <a:stretch>
            <a:fillRect/>
          </a:stretch>
        </p:blipFill>
        <p:spPr>
          <a:xfrm>
            <a:off x="448573" y="2626135"/>
            <a:ext cx="8367623" cy="931480"/>
          </a:xfrm>
          <a:prstGeom prst="rect">
            <a:avLst/>
          </a:prstGeom>
        </p:spPr>
      </p:pic>
      <p:sp>
        <p:nvSpPr>
          <p:cNvPr id="5" name="Rectángulo 4"/>
          <p:cNvSpPr/>
          <p:nvPr/>
        </p:nvSpPr>
        <p:spPr>
          <a:xfrm>
            <a:off x="448572" y="3584341"/>
            <a:ext cx="8367623" cy="30162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El trazador para esta actividad es la segunda (2°) consejería integral indicando que la actividad ha sido cumplida, esta se colocara siempre y cuando se haya realizado previamente la primera (1°) visita familiar.</a:t>
            </a:r>
          </a:p>
          <a:p>
            <a:pPr algn="just"/>
            <a:endParaRPr lang="es-PE" sz="300" dirty="0">
              <a:solidFill>
                <a:srgbClr val="2D55D7"/>
              </a:solidFill>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PARA REGISTRO DE VIH-SIDA: </a:t>
            </a:r>
          </a:p>
          <a:p>
            <a:pPr algn="just"/>
            <a:r>
              <a:rPr lang="es-PE" sz="1100" dirty="0">
                <a:latin typeface="Franklin Gothic Medium Cond" panose="020B0606030402020204" pitchFamily="34" charset="0"/>
              </a:rPr>
              <a:t> Esta actividad se realizará por medio de dos (02) visitas domiciliarias al año, y será de la siguiente manera:</a:t>
            </a:r>
          </a:p>
          <a:p>
            <a:pPr algn="just"/>
            <a:r>
              <a:rPr lang="es-PE" sz="1100" dirty="0">
                <a:latin typeface="Franklin Gothic Medium Cond" panose="020B0606030402020204" pitchFamily="34" charset="0"/>
              </a:rPr>
              <a:t>o (1°) Primera visita domiciliaria: En esta primera visita domiciliaria se desarrolla la Consejería Integral en Habilidades Sociales. Con una duración de 45 minutos</a:t>
            </a:r>
          </a:p>
          <a:p>
            <a:pPr algn="just"/>
            <a:r>
              <a:rPr lang="es-PE" sz="1100" dirty="0">
                <a:latin typeface="Franklin Gothic Medium Cond" panose="020B0606030402020204" pitchFamily="34" charset="0"/>
              </a:rPr>
              <a:t> La consejería Integral en Habilidades Sociales involucra tocar los siguientes temas: comunicación asertiva, presión de grupo, toma de decisiones y proyecto de vida. </a:t>
            </a:r>
          </a:p>
          <a:p>
            <a:pPr algn="just"/>
            <a:r>
              <a:rPr lang="es-PE" sz="1100" dirty="0">
                <a:latin typeface="Franklin Gothic Medium Cond" panose="020B0606030402020204" pitchFamily="34" charset="0"/>
              </a:rPr>
              <a:t>o (2°) Segunda visita domiciliaria: Se desarrolla una Consejería Integral para el ejercicio de una sexualidad saludable y segura, el autocuidado del cuerpo y medidas preventivas. Con una duración de 45 minutos </a:t>
            </a:r>
          </a:p>
          <a:p>
            <a:pPr algn="just"/>
            <a:r>
              <a:rPr lang="es-PE" sz="1100" dirty="0">
                <a:latin typeface="Franklin Gothic Medium Cond" panose="020B0606030402020204" pitchFamily="34" charset="0"/>
              </a:rPr>
              <a:t> La consejería Integral para el ejercicio de una sexualidad saludable y segura, el autocuidado del cuerpo y medidas preventivas involucra tocar los siguientes temas: Retraso en el inicio de las relaciones sexuales, fidelidad mutua, uso del preservativo e identificación de situaciones de riesgo. </a:t>
            </a:r>
          </a:p>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La 2° visita domiciliaria se realiza como mínimo al mes siguiente de la 1° visita domiciliaria. </a:t>
            </a:r>
          </a:p>
          <a:p>
            <a:pPr algn="just"/>
            <a:r>
              <a:rPr lang="es-PE" sz="1100" dirty="0">
                <a:solidFill>
                  <a:srgbClr val="2D55D7"/>
                </a:solidFill>
                <a:latin typeface="Franklin Gothic Medium Cond" panose="020B0606030402020204" pitchFamily="34" charset="0"/>
              </a:rPr>
              <a:t> Es importante que en la 1° visita en la que se brinda la consejería en Habilidades Sociales la familia asuma compromisos, de esta forma se podrá hacer seguimiento del cumplimiento de este compromiso en la 2°visita.</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388949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4068" y="386170"/>
            <a:ext cx="8384875" cy="1954381"/>
          </a:xfrm>
          <a:prstGeom prst="rect">
            <a:avLst/>
          </a:prstGeom>
        </p:spPr>
        <p:txBody>
          <a:bodyPr wrap="square">
            <a:spAutoFit/>
          </a:bodyPr>
          <a:lstStyle/>
          <a:p>
            <a:pPr algn="just"/>
            <a:r>
              <a:rPr lang="es-PE" sz="1100" dirty="0">
                <a:latin typeface="Franklin Gothic Medium Cond" panose="020B0606030402020204" pitchFamily="34" charset="0"/>
              </a:rPr>
              <a:t>En el ítem HC/ Documentos de identidad ingresar el DNI de representante de familia.</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registrar Consejería Integral</a:t>
            </a:r>
          </a:p>
          <a:p>
            <a:pPr algn="just"/>
            <a:r>
              <a:rPr lang="es-PE" sz="1100" dirty="0">
                <a:latin typeface="Franklin Gothic Medium Cond" panose="020B0606030402020204" pitchFamily="34" charset="0"/>
              </a:rPr>
              <a:t> En el 2° casillero registrar Visita familiar integral </a:t>
            </a:r>
          </a:p>
          <a:p>
            <a:pPr algn="just"/>
            <a:r>
              <a:rPr lang="es-PE" sz="1100" dirty="0">
                <a:latin typeface="Franklin Gothic Medium Cond" panose="020B0606030402020204" pitchFamily="34" charset="0"/>
              </a:rPr>
              <a:t> En el 3° casillero registrar Actividades de VIH/ SIDA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Para todas las actividades marque siempre “D”</a:t>
            </a:r>
          </a:p>
          <a:p>
            <a:pPr algn="just"/>
            <a:r>
              <a:rPr lang="es-PE" sz="1100" dirty="0">
                <a:latin typeface="Franklin Gothic Medium Cond" panose="020B0606030402020204" pitchFamily="34" charset="0"/>
              </a:rPr>
              <a:t>En el ítem Lab se registrará: En el Lab 1 casillero 1, registrar el número de consejería integral (1, 2) según corresponda</a:t>
            </a:r>
          </a:p>
          <a:p>
            <a:pPr algn="just"/>
            <a:r>
              <a:rPr lang="es-PE" sz="1100" dirty="0">
                <a:latin typeface="Franklin Gothic Medium Cond" panose="020B0606030402020204" pitchFamily="34" charset="0"/>
              </a:rPr>
              <a:t> En el Lab 1 casillero 2, si se registra ( 1 en el Lab 1 casillero1,  se deja en blanco)  Si se registra ( 2 en el Lab1 casillero 2, colocar:</a:t>
            </a:r>
          </a:p>
          <a:p>
            <a:pPr algn="just"/>
            <a:r>
              <a:rPr lang="es-PE" sz="1100" dirty="0">
                <a:latin typeface="Franklin Gothic Medium Cond" panose="020B0606030402020204" pitchFamily="34" charset="0"/>
              </a:rPr>
              <a:t> 1= Si la familia pone en práctica al menos un compromiso.</a:t>
            </a:r>
          </a:p>
          <a:p>
            <a:pPr algn="just"/>
            <a:r>
              <a:rPr lang="es-PE" sz="1100" dirty="0">
                <a:latin typeface="Franklin Gothic Medium Cond" panose="020B0606030402020204" pitchFamily="34" charset="0"/>
              </a:rPr>
              <a:t> 2= Si la familia aún no pone en práctica los compromisos. )</a:t>
            </a:r>
          </a:p>
        </p:txBody>
      </p:sp>
      <p:sp>
        <p:nvSpPr>
          <p:cNvPr id="4" name="Rectángulo 3"/>
          <p:cNvSpPr/>
          <p:nvPr/>
        </p:nvSpPr>
        <p:spPr>
          <a:xfrm>
            <a:off x="448574" y="3363689"/>
            <a:ext cx="8384876"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El trazador para esta actividad es la segunda (2°) consejería integral indicando que la actividad ha sido cumplida, esta se colocara siempre y cuando se haya realizado previamente la primera (1°) visita familiar.</a:t>
            </a:r>
          </a:p>
        </p:txBody>
      </p:sp>
      <p:sp>
        <p:nvSpPr>
          <p:cNvPr id="5" name="Rectángulo 4"/>
          <p:cNvSpPr/>
          <p:nvPr/>
        </p:nvSpPr>
        <p:spPr>
          <a:xfrm>
            <a:off x="491707" y="3825199"/>
            <a:ext cx="8384875" cy="2800767"/>
          </a:xfrm>
          <a:prstGeom prst="rect">
            <a:avLst/>
          </a:prstGeom>
        </p:spPr>
        <p:txBody>
          <a:bodyPr wrap="square">
            <a:spAutoFit/>
          </a:bodyPr>
          <a:lstStyle/>
          <a:p>
            <a:pPr algn="just"/>
            <a:endParaRPr lang="es-PE" sz="11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FAMILIAS QUE RECIBEN SESIÓN EDUCATIVA Y DEMOSTRATIVA PARA PROMOVER PRÁCTICAS Y ENTORNOS SALUDABLES PARA CONTRIBUIR A LA DISMINUCION DE LA TUBERCULOSIS Y VIH/SIDA</a:t>
            </a:r>
          </a:p>
          <a:p>
            <a:pPr algn="just"/>
            <a:r>
              <a:rPr lang="es-PE" sz="1100" dirty="0">
                <a:latin typeface="Franklin Gothic Medium Cond" panose="020B0606030402020204" pitchFamily="34" charset="0"/>
              </a:rPr>
              <a:t>Familias que residen en zonas de mayor incidencia según distritos priorizados (ver mapeo de casos), reciben sesiones educativas y demostrativas en prácticas saludables para la prevención de la tuberculosis y VIH/SIDA por parte del personal de salud, en el local comunal, local municipal, u otro que se considere necesario.</a:t>
            </a:r>
          </a:p>
          <a:p>
            <a:pPr algn="just"/>
            <a:r>
              <a:rPr lang="es-PE" sz="1100" dirty="0">
                <a:solidFill>
                  <a:srgbClr val="C00000"/>
                </a:solidFill>
                <a:latin typeface="Franklin Gothic Medium Cond" panose="020B0606030402020204" pitchFamily="34" charset="0"/>
              </a:rPr>
              <a:t>PARA REGISTRO DE TUBERCULOSIS (TBC):</a:t>
            </a:r>
          </a:p>
          <a:p>
            <a:pPr algn="just"/>
            <a:r>
              <a:rPr lang="es-PE" sz="1100" dirty="0">
                <a:latin typeface="Franklin Gothic Medium Cond" panose="020B0606030402020204" pitchFamily="34" charset="0"/>
              </a:rPr>
              <a:t>Para ello desarrollará por lo menos dos (2) sesiones educativas y demostrativas, para fines de registro se iniciará registrando la sesión educativa. A continuación se detalla los contenidos de las sesiones:</a:t>
            </a:r>
          </a:p>
          <a:p>
            <a:pPr algn="just"/>
            <a:r>
              <a:rPr lang="es-PE" sz="1100" dirty="0">
                <a:solidFill>
                  <a:srgbClr val="C00000"/>
                </a:solidFill>
                <a:latin typeface="Franklin Gothic Medium Cond" panose="020B0606030402020204" pitchFamily="34" charset="0"/>
              </a:rPr>
              <a:t>o Primera sesión educativa y demostrativa (1°):</a:t>
            </a:r>
            <a:r>
              <a:rPr lang="es-PE" sz="1100" dirty="0">
                <a:latin typeface="Franklin Gothic Medium Cond" panose="020B0606030402020204" pitchFamily="34" charset="0"/>
              </a:rPr>
              <a:t> En esta primera sesión educativa y demostrativa se abordarán temas referentes a la Alimentación saludable, lavado de manos, cubrirse con el antebrazo al toser o estornudar, higiene de la vivienda con iluminación y ventilación natural, a un grupo máximo de 15 familias. Con una duración de 90 minutos.</a:t>
            </a:r>
          </a:p>
          <a:p>
            <a:pPr algn="just"/>
            <a:r>
              <a:rPr lang="es-PE" sz="1100" dirty="0">
                <a:solidFill>
                  <a:srgbClr val="C00000"/>
                </a:solidFill>
                <a:latin typeface="Franklin Gothic Medium Cond" panose="020B0606030402020204" pitchFamily="34" charset="0"/>
              </a:rPr>
              <a:t>o Segunda sesión educativa y demostrativa (2°):</a:t>
            </a:r>
            <a:r>
              <a:rPr lang="es-PE" sz="1100" dirty="0">
                <a:latin typeface="Franklin Gothic Medium Cond" panose="020B0606030402020204" pitchFamily="34" charset="0"/>
              </a:rPr>
              <a:t> Para la segunda sesión educativa y demostrativa se tendrá en cuenta los temas referentes a evitar escupir al suelo, usar y eliminar papeles desechables a un tacho con tapa, limpieza de la vivienda con trapos húmedos, reconocer a los sintomáticos respiratorios, conocer la importancia del diagnóstico precoz y adherencia al tratamiento, a un grupo máximo de 15 familias. Con una duración de 90 minutos. </a:t>
            </a:r>
          </a:p>
          <a:p>
            <a:pPr algn="just"/>
            <a:r>
              <a:rPr lang="es-PE" sz="1100" dirty="0">
                <a:latin typeface="Franklin Gothic Medium Cond" panose="020B0606030402020204" pitchFamily="34" charset="0"/>
              </a:rPr>
              <a:t> </a:t>
            </a:r>
          </a:p>
        </p:txBody>
      </p:sp>
      <p:pic>
        <p:nvPicPr>
          <p:cNvPr id="3" name="Imagen 2">
            <a:extLst>
              <a:ext uri="{FF2B5EF4-FFF2-40B4-BE49-F238E27FC236}">
                <a16:creationId xmlns:a16="http://schemas.microsoft.com/office/drawing/2014/main" id="{B848077B-1790-447A-B8DD-B12F104923A9}"/>
              </a:ext>
            </a:extLst>
          </p:cNvPr>
          <p:cNvPicPr>
            <a:picLocks noChangeAspect="1"/>
          </p:cNvPicPr>
          <p:nvPr/>
        </p:nvPicPr>
        <p:blipFill>
          <a:blip r:embed="rId2"/>
          <a:stretch>
            <a:fillRect/>
          </a:stretch>
        </p:blipFill>
        <p:spPr>
          <a:xfrm>
            <a:off x="414068" y="2340551"/>
            <a:ext cx="8462514" cy="958508"/>
          </a:xfrm>
          <a:prstGeom prst="rect">
            <a:avLst/>
          </a:prstGeom>
        </p:spPr>
      </p:pic>
    </p:spTree>
    <p:extLst>
      <p:ext uri="{BB962C8B-B14F-4D97-AF65-F5344CB8AC3E}">
        <p14:creationId xmlns:p14="http://schemas.microsoft.com/office/powerpoint/2010/main" val="230111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5315" y="290036"/>
            <a:ext cx="8449407" cy="769441"/>
          </a:xfrm>
          <a:prstGeom prst="rect">
            <a:avLst/>
          </a:prstGeom>
        </p:spPr>
        <p:txBody>
          <a:bodyPr wrap="square">
            <a:spAutoFit/>
          </a:bodyPr>
          <a:lstStyle/>
          <a:p>
            <a:r>
              <a:rPr lang="es-PE" sz="1100" dirty="0">
                <a:latin typeface="Franklin Gothic Medium Cond" panose="020B0606030402020204" pitchFamily="34" charset="0"/>
              </a:rPr>
              <a:t> En Lab 1 casillero 2, Tema de la sesión demostrativa, según corresponda </a:t>
            </a:r>
          </a:p>
          <a:p>
            <a:r>
              <a:rPr lang="es-PE" sz="1100" dirty="0">
                <a:latin typeface="Franklin Gothic Medium Cond" panose="020B0606030402020204" pitchFamily="34" charset="0"/>
              </a:rPr>
              <a:t>- LME: Lactancia Materna Exclusiva</a:t>
            </a:r>
          </a:p>
          <a:p>
            <a:r>
              <a:rPr lang="es-PE" sz="1100" dirty="0">
                <a:latin typeface="Franklin Gothic Medium Cond" panose="020B0606030402020204" pitchFamily="34" charset="0"/>
              </a:rPr>
              <a:t>- ALI: Preparación de alimentos</a:t>
            </a:r>
          </a:p>
          <a:p>
            <a:endParaRPr lang="es-PE" sz="1100" dirty="0">
              <a:latin typeface="Franklin Gothic Medium Cond" panose="020B0606030402020204" pitchFamily="34" charset="0"/>
            </a:endParaRPr>
          </a:p>
        </p:txBody>
      </p:sp>
      <p:sp>
        <p:nvSpPr>
          <p:cNvPr id="4" name="Rectángulo 3"/>
          <p:cNvSpPr/>
          <p:nvPr/>
        </p:nvSpPr>
        <p:spPr>
          <a:xfrm>
            <a:off x="325315" y="1877075"/>
            <a:ext cx="8449407" cy="600164"/>
          </a:xfrm>
          <a:prstGeom prst="rect">
            <a:avLst/>
          </a:prstGeom>
        </p:spPr>
        <p:txBody>
          <a:bodyPr wrap="square">
            <a:spAutoFit/>
          </a:bodyPr>
          <a:lstStyle/>
          <a:p>
            <a:r>
              <a:rPr lang="es-PE" sz="1100" dirty="0">
                <a:solidFill>
                  <a:srgbClr val="0B11F9"/>
                </a:solidFill>
                <a:latin typeface="Franklin Gothic Medium Cond" panose="020B0606030402020204" pitchFamily="34" charset="0"/>
              </a:rPr>
              <a:t>Temas a enfatizar, según trimestre de gestación:</a:t>
            </a:r>
          </a:p>
          <a:p>
            <a:r>
              <a:rPr lang="es-PE" sz="1100" dirty="0">
                <a:solidFill>
                  <a:srgbClr val="0B11F9"/>
                </a:solidFill>
                <a:latin typeface="Franklin Gothic Medium Cond" panose="020B0606030402020204" pitchFamily="34" charset="0"/>
              </a:rPr>
              <a:t> Sesiones demostrativas de preparación de alimentos, incluye lavado de manos: ALI, Gestantes (I, II o III trimestre)</a:t>
            </a:r>
          </a:p>
          <a:p>
            <a:r>
              <a:rPr lang="es-PE" sz="1100" dirty="0">
                <a:solidFill>
                  <a:srgbClr val="0B11F9"/>
                </a:solidFill>
                <a:latin typeface="Franklin Gothic Medium Cond" panose="020B0606030402020204" pitchFamily="34" charset="0"/>
              </a:rPr>
              <a:t> Sesiones demostrativas en técnicas de amamantamiento (extracción y conservación de la leche materna): LME, Gestantes (III trimestre) </a:t>
            </a:r>
          </a:p>
        </p:txBody>
      </p:sp>
      <p:sp>
        <p:nvSpPr>
          <p:cNvPr id="5" name="Rectángulo 4"/>
          <p:cNvSpPr/>
          <p:nvPr/>
        </p:nvSpPr>
        <p:spPr>
          <a:xfrm>
            <a:off x="325314" y="2445053"/>
            <a:ext cx="8519747" cy="250837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CUANDO LA SESIÓN DEMOSTRATIVA SE REALICE EN CENTROS DE PROMOCIÓN Y VIGILANCIA COMUNAL:</a:t>
            </a:r>
          </a:p>
          <a:p>
            <a:pPr algn="just"/>
            <a:r>
              <a:rPr lang="es-PE" sz="1100" dirty="0">
                <a:latin typeface="Franklin Gothic Medium Cond" panose="020B0606030402020204" pitchFamily="34" charset="0"/>
              </a:rPr>
              <a:t>En el ítem: Historia Clínica/Documento de identidad, anote la información del niño o niña.</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Para Familias con Niños:</a:t>
            </a:r>
          </a:p>
          <a:p>
            <a:pPr algn="just"/>
            <a:r>
              <a:rPr lang="es-PE" sz="1100" dirty="0">
                <a:latin typeface="Franklin Gothic Medium Cond" panose="020B0606030402020204" pitchFamily="34" charset="0"/>
              </a:rPr>
              <a:t> En el 1º casillero Sesión demostrativa</a:t>
            </a:r>
          </a:p>
          <a:p>
            <a:pPr algn="just"/>
            <a:r>
              <a:rPr lang="es-PE" sz="1100" dirty="0">
                <a:latin typeface="Franklin Gothic Medium Cond" panose="020B0606030402020204" pitchFamily="34" charset="0"/>
              </a:rPr>
              <a:t>Para Gestantes:</a:t>
            </a:r>
          </a:p>
          <a:p>
            <a:pPr algn="just"/>
            <a:r>
              <a:rPr lang="es-PE" sz="1100" dirty="0">
                <a:latin typeface="Franklin Gothic Medium Cond" panose="020B0606030402020204" pitchFamily="34" charset="0"/>
              </a:rPr>
              <a:t> En el 1º casillero Supervisión de embarazo con riesgo</a:t>
            </a:r>
          </a:p>
          <a:p>
            <a:pPr algn="just"/>
            <a:r>
              <a:rPr lang="es-PE" sz="1100" dirty="0">
                <a:latin typeface="Franklin Gothic Medium Cond" panose="020B0606030402020204" pitchFamily="34" charset="0"/>
              </a:rPr>
              <a:t> En el 2º casillero Sesión demostrativa</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Para todas las actividades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Lab1 casillero 1, Tema de la sesión demostrativa, según corresponda.</a:t>
            </a:r>
          </a:p>
          <a:p>
            <a:pPr algn="just"/>
            <a:r>
              <a:rPr lang="es-PE" sz="1100" dirty="0">
                <a:latin typeface="Franklin Gothic Medium Cond" panose="020B0606030402020204" pitchFamily="34" charset="0"/>
              </a:rPr>
              <a:t> En el Lab2  Casillero 1, marque “AE”</a:t>
            </a:r>
          </a:p>
          <a:p>
            <a:pPr algn="just"/>
            <a:endParaRPr lang="es-PE" sz="3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Niños menores de 03 años</a:t>
            </a:r>
          </a:p>
        </p:txBody>
      </p:sp>
      <p:pic>
        <p:nvPicPr>
          <p:cNvPr id="8" name="Imagen 7"/>
          <p:cNvPicPr>
            <a:picLocks noChangeAspect="1"/>
          </p:cNvPicPr>
          <p:nvPr/>
        </p:nvPicPr>
        <p:blipFill>
          <a:blip r:embed="rId2"/>
          <a:stretch>
            <a:fillRect/>
          </a:stretch>
        </p:blipFill>
        <p:spPr>
          <a:xfrm>
            <a:off x="391587" y="885655"/>
            <a:ext cx="8449408" cy="983955"/>
          </a:xfrm>
          <a:prstGeom prst="rect">
            <a:avLst/>
          </a:prstGeom>
        </p:spPr>
      </p:pic>
      <p:pic>
        <p:nvPicPr>
          <p:cNvPr id="3" name="Imagen 2"/>
          <p:cNvPicPr>
            <a:picLocks noChangeAspect="1"/>
          </p:cNvPicPr>
          <p:nvPr/>
        </p:nvPicPr>
        <p:blipFill>
          <a:blip r:embed="rId3"/>
          <a:stretch>
            <a:fillRect/>
          </a:stretch>
        </p:blipFill>
        <p:spPr>
          <a:xfrm>
            <a:off x="391587" y="4901672"/>
            <a:ext cx="8519747" cy="964295"/>
          </a:xfrm>
          <a:prstGeom prst="rect">
            <a:avLst/>
          </a:prstGeom>
        </p:spPr>
      </p:pic>
      <p:sp>
        <p:nvSpPr>
          <p:cNvPr id="9" name="CuadroTexto 8">
            <a:extLst>
              <a:ext uri="{FF2B5EF4-FFF2-40B4-BE49-F238E27FC236}">
                <a16:creationId xmlns:a16="http://schemas.microsoft.com/office/drawing/2014/main" id="{2697A56B-1C2E-4D3F-A9E9-4A1ADF1D9048}"/>
              </a:ext>
            </a:extLst>
          </p:cNvPr>
          <p:cNvSpPr txBox="1"/>
          <p:nvPr/>
        </p:nvSpPr>
        <p:spPr>
          <a:xfrm>
            <a:off x="325314" y="5854018"/>
            <a:ext cx="8586020"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CUANDO LA SESIÓN DEMOSTRATIVA SEA PROMOVIDA POR EL GOBIERNO LOCAL: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Historia Clínica/Documento de identidad, anote la información del niño o niña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En el ítem: Diagnóstico motivo de consulta y/o actividad de salud anote:</a:t>
            </a:r>
          </a:p>
        </p:txBody>
      </p:sp>
    </p:spTree>
    <p:extLst>
      <p:ext uri="{BB962C8B-B14F-4D97-AF65-F5344CB8AC3E}">
        <p14:creationId xmlns:p14="http://schemas.microsoft.com/office/powerpoint/2010/main" val="2526106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804" y="422106"/>
            <a:ext cx="8410754" cy="1954381"/>
          </a:xfrm>
          <a:prstGeom prst="rect">
            <a:avLst/>
          </a:prstGeom>
        </p:spPr>
        <p:txBody>
          <a:bodyPr wrap="square">
            <a:spAutoFit/>
          </a:bodyPr>
          <a:lstStyle/>
          <a:p>
            <a:r>
              <a:rPr lang="es-PE" sz="1100" dirty="0">
                <a:latin typeface="Franklin Gothic Medium Cond" panose="020B0606030402020204" pitchFamily="34" charset="0"/>
              </a:rPr>
              <a:t>En el ítem: DNI / HC registre: SIEMPRE APP136 Familia y vivienda </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Sesión educativa </a:t>
            </a:r>
          </a:p>
          <a:p>
            <a:r>
              <a:rPr lang="es-PE" sz="1100" dirty="0">
                <a:latin typeface="Franklin Gothic Medium Cond" panose="020B0606030402020204" pitchFamily="34" charset="0"/>
              </a:rPr>
              <a:t> En el 2° casillero registrar Sesión demostrativa </a:t>
            </a:r>
          </a:p>
          <a:p>
            <a:r>
              <a:rPr lang="es-PE" sz="1100" dirty="0">
                <a:latin typeface="Franklin Gothic Medium Cond" panose="020B0606030402020204" pitchFamily="34" charset="0"/>
              </a:rPr>
              <a:t> En el 3° casillero registrar Actividad de Tuberculosis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   En el ítem Lab se registrará</a:t>
            </a:r>
          </a:p>
          <a:p>
            <a:r>
              <a:rPr lang="es-PE" sz="1100" dirty="0">
                <a:latin typeface="Franklin Gothic Medium Cond" panose="020B0606030402020204" pitchFamily="34" charset="0"/>
              </a:rPr>
              <a:t> En el Lab 1 casillero 1, registrar el número de sesión educativa (1, 2) según corresponda </a:t>
            </a:r>
          </a:p>
          <a:p>
            <a:r>
              <a:rPr lang="es-PE" sz="1100" dirty="0">
                <a:latin typeface="Franklin Gothic Medium Cond" panose="020B0606030402020204" pitchFamily="34" charset="0"/>
              </a:rPr>
              <a:t> En el Lab 1 casillero 2,registrar el número de sesión demostrativa (1, 2) según corresponda </a:t>
            </a:r>
          </a:p>
          <a:p>
            <a:r>
              <a:rPr lang="es-PE" sz="1100" dirty="0">
                <a:latin typeface="Franklin Gothic Medium Cond" panose="020B0606030402020204" pitchFamily="34" charset="0"/>
              </a:rPr>
              <a:t> En el Lab 1 casillero 3, registra el número de familias participantes</a:t>
            </a:r>
          </a:p>
        </p:txBody>
      </p:sp>
      <p:pic>
        <p:nvPicPr>
          <p:cNvPr id="3" name="Imagen 2"/>
          <p:cNvPicPr>
            <a:picLocks noChangeAspect="1"/>
          </p:cNvPicPr>
          <p:nvPr/>
        </p:nvPicPr>
        <p:blipFill>
          <a:blip r:embed="rId2"/>
          <a:stretch>
            <a:fillRect/>
          </a:stretch>
        </p:blipFill>
        <p:spPr>
          <a:xfrm>
            <a:off x="336430" y="2333367"/>
            <a:ext cx="8471140" cy="949968"/>
          </a:xfrm>
          <a:prstGeom prst="rect">
            <a:avLst/>
          </a:prstGeom>
        </p:spPr>
      </p:pic>
      <p:sp>
        <p:nvSpPr>
          <p:cNvPr id="4" name="Rectángulo 3"/>
          <p:cNvSpPr/>
          <p:nvPr/>
        </p:nvSpPr>
        <p:spPr>
          <a:xfrm>
            <a:off x="327804" y="3240215"/>
            <a:ext cx="8471140"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El trazador para esta actividad es la segunda (2°) sesión educativa y demostrativa, indicando que la actividad ha sido cumplida, esta se colocara siempre y cuando se haya realizado previamente la primera (1°) sesión educativa y demostrativa.</a:t>
            </a:r>
          </a:p>
        </p:txBody>
      </p:sp>
      <p:sp>
        <p:nvSpPr>
          <p:cNvPr id="5" name="Rectángulo 4"/>
          <p:cNvSpPr/>
          <p:nvPr/>
        </p:nvSpPr>
        <p:spPr>
          <a:xfrm>
            <a:off x="327804" y="3766991"/>
            <a:ext cx="8471140"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PARA REGISTRO DE VIH-SIDA: </a:t>
            </a:r>
          </a:p>
          <a:p>
            <a:pPr algn="just"/>
            <a:r>
              <a:rPr lang="es-PE" sz="1100" dirty="0">
                <a:solidFill>
                  <a:srgbClr val="C00000"/>
                </a:solidFill>
                <a:latin typeface="Franklin Gothic Medium Cond" panose="020B0606030402020204" pitchFamily="34" charset="0"/>
              </a:rPr>
              <a:t> </a:t>
            </a:r>
            <a:r>
              <a:rPr lang="es-PE" sz="1100" dirty="0">
                <a:latin typeface="Franklin Gothic Medium Cond" panose="020B0606030402020204" pitchFamily="34" charset="0"/>
              </a:rPr>
              <a:t>Para ello desarrollará por lo menos dos (2) sesiones educativas y dos (2) sesiones demostrativas, de la siguiente manera: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o (1°) Primera sesión educativa y demostrativa:</a:t>
            </a:r>
            <a:r>
              <a:rPr lang="es-PE" sz="1100" dirty="0">
                <a:latin typeface="Franklin Gothic Medium Cond" panose="020B0606030402020204" pitchFamily="34" charset="0"/>
              </a:rPr>
              <a:t> De acuerdo a las necesidades identificadas en la comunidad se establecerá el tema abordar durante la sesión educativa y demostrativa, pudiendo ser uno o más temas, según criterio del personal de salud y necesidad de los participantes (familias).</a:t>
            </a:r>
          </a:p>
          <a:p>
            <a:pPr algn="just"/>
            <a:r>
              <a:rPr lang="es-PE" sz="1100" dirty="0">
                <a:latin typeface="Franklin Gothic Medium Cond" panose="020B0606030402020204" pitchFamily="34" charset="0"/>
              </a:rPr>
              <a:t> TEMAS: habilidades sociales comunicación asertiva, presión de grupo, toma de decisiones y proyecto de vida, en orientación para el ejercicio de una sexualidad</a:t>
            </a:r>
          </a:p>
          <a:p>
            <a:pPr algn="just"/>
            <a:r>
              <a:rPr lang="es-PE" sz="1100" dirty="0">
                <a:latin typeface="Franklin Gothic Medium Cond" panose="020B0606030402020204" pitchFamily="34" charset="0"/>
              </a:rPr>
              <a:t>saludable y segura, el auto cuidado del cuerpo y medidas preventivas como: retraso en el inicio de las relaciones sexuales, fidelidad mutua, uso del preservativo e</a:t>
            </a:r>
          </a:p>
          <a:p>
            <a:pPr algn="just"/>
            <a:r>
              <a:rPr lang="es-PE" sz="1100" dirty="0">
                <a:latin typeface="Franklin Gothic Medium Cond" panose="020B0606030402020204" pitchFamily="34" charset="0"/>
              </a:rPr>
              <a:t>identificación de situaciones de riesgo, a un grupo máximo de 15 familias. Con una duración de 90 minutos.</a:t>
            </a:r>
          </a:p>
          <a:p>
            <a:pPr algn="just"/>
            <a:r>
              <a:rPr lang="es-PE" sz="1100" dirty="0">
                <a:solidFill>
                  <a:srgbClr val="C00000"/>
                </a:solidFill>
                <a:latin typeface="Franklin Gothic Medium Cond" panose="020B0606030402020204" pitchFamily="34" charset="0"/>
              </a:rPr>
              <a:t>o (2°) Segunda sesión educativa y demostrativa:</a:t>
            </a:r>
            <a:r>
              <a:rPr lang="es-PE" sz="1100" dirty="0">
                <a:latin typeface="Franklin Gothic Medium Cond" panose="020B0606030402020204" pitchFamily="34" charset="0"/>
              </a:rPr>
              <a:t> Para este segunda sesión educativa y demostrativa se considera los mismos criterios de aplicabilidad que en el caso anterior (según criterio y necesidad de los participantes)</a:t>
            </a:r>
          </a:p>
          <a:p>
            <a:pPr algn="just"/>
            <a:r>
              <a:rPr lang="es-PE" sz="1100" dirty="0">
                <a:latin typeface="Franklin Gothic Medium Cond" panose="020B0606030402020204" pitchFamily="34" charset="0"/>
              </a:rPr>
              <a:t> TEMAS: Identificación de situaciones de riesgo, y refuerzo de la primera sesión. Con una duración de 90 minutos.</a:t>
            </a:r>
          </a:p>
          <a:p>
            <a:pPr algn="just"/>
            <a:r>
              <a:rPr lang="es-PE" sz="1100" dirty="0">
                <a:latin typeface="Franklin Gothic Medium Cond" panose="020B0606030402020204" pitchFamily="34" charset="0"/>
              </a:rPr>
              <a:t>En el ítem: DNI / HC registre: SIEMPRE APP136 Familia y vivienda </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registrar Sesión educativa </a:t>
            </a:r>
          </a:p>
          <a:p>
            <a:pPr algn="just"/>
            <a:r>
              <a:rPr lang="es-PE" sz="1100" dirty="0">
                <a:latin typeface="Franklin Gothic Medium Cond" panose="020B0606030402020204" pitchFamily="34" charset="0"/>
              </a:rPr>
              <a:t> En el 2° casillero registrar Sesión demostrativa </a:t>
            </a:r>
          </a:p>
          <a:p>
            <a:pPr algn="just"/>
            <a:r>
              <a:rPr lang="es-PE" sz="1100" dirty="0">
                <a:latin typeface="Franklin Gothic Medium Cond" panose="020B0606030402020204" pitchFamily="34" charset="0"/>
              </a:rPr>
              <a:t> En el 3° casillero registrar Actividad de VIH-SIDA</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643999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0" y="340461"/>
            <a:ext cx="8402131" cy="1107996"/>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En el ítem: Tipo de Diagnóstico:</a:t>
            </a:r>
          </a:p>
          <a:p>
            <a:pPr lvl="0"/>
            <a:r>
              <a:rPr lang="es-PE" sz="1100" dirty="0">
                <a:solidFill>
                  <a:srgbClr val="000000"/>
                </a:solidFill>
                <a:latin typeface="Franklin Gothic Medium Cond" panose="020B0606030402020204" pitchFamily="34" charset="0"/>
              </a:rPr>
              <a:t>Para todas las actividades marque siempre “D”</a:t>
            </a:r>
          </a:p>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Lab 1 casillero 1, registrar el número de sesión educativa (1, 2) según corresponda </a:t>
            </a:r>
          </a:p>
          <a:p>
            <a:pPr lvl="0"/>
            <a:r>
              <a:rPr lang="es-PE" sz="1100" dirty="0">
                <a:solidFill>
                  <a:srgbClr val="000000"/>
                </a:solidFill>
                <a:latin typeface="Franklin Gothic Medium Cond" panose="020B0606030402020204" pitchFamily="34" charset="0"/>
              </a:rPr>
              <a:t> En el Lab 1 casillero 2, registrar el número de sesión demostrativa (1, 2) según corresponda </a:t>
            </a:r>
          </a:p>
          <a:p>
            <a:pPr lvl="0"/>
            <a:r>
              <a:rPr lang="es-PE" sz="1100" dirty="0">
                <a:solidFill>
                  <a:srgbClr val="000000"/>
                </a:solidFill>
                <a:latin typeface="Franklin Gothic Medium Cond" panose="020B0606030402020204" pitchFamily="34" charset="0"/>
              </a:rPr>
              <a:t> En el Lab 1 casillero  3, registra el número de familias participantes</a:t>
            </a:r>
          </a:p>
        </p:txBody>
      </p:sp>
      <p:pic>
        <p:nvPicPr>
          <p:cNvPr id="3" name="Imagen 2"/>
          <p:cNvPicPr>
            <a:picLocks noChangeAspect="1"/>
          </p:cNvPicPr>
          <p:nvPr/>
        </p:nvPicPr>
        <p:blipFill>
          <a:blip r:embed="rId2"/>
          <a:stretch>
            <a:fillRect/>
          </a:stretch>
        </p:blipFill>
        <p:spPr>
          <a:xfrm>
            <a:off x="379559" y="1452713"/>
            <a:ext cx="8402131" cy="1027608"/>
          </a:xfrm>
          <a:prstGeom prst="rect">
            <a:avLst/>
          </a:prstGeom>
        </p:spPr>
      </p:pic>
      <p:sp>
        <p:nvSpPr>
          <p:cNvPr id="4" name="Rectángulo 3"/>
          <p:cNvSpPr/>
          <p:nvPr/>
        </p:nvSpPr>
        <p:spPr>
          <a:xfrm>
            <a:off x="379559" y="2473242"/>
            <a:ext cx="8402131"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El trazador para esta actividad es la segunda (2°) sesión educativa y demostrativa, indicando que la actividad ha sido cumplida, esta se colocara siempre y cuando se haya realizado previamente la primera (1°) sesión educativa y demostrativa. </a:t>
            </a:r>
          </a:p>
        </p:txBody>
      </p:sp>
      <p:sp>
        <p:nvSpPr>
          <p:cNvPr id="5" name="Rectángulo 4"/>
          <p:cNvSpPr/>
          <p:nvPr/>
        </p:nvSpPr>
        <p:spPr>
          <a:xfrm>
            <a:off x="379558" y="2992713"/>
            <a:ext cx="8402132"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DOCENTES DE INSTITUCIONES EDUCATIVAS DESARROLLAN ACCIONES PARA LA PROMOCIÓN DE PRÁCTICAS SALUDABLES Y LA PREVENCIÓN DE LA TUBERCULOSIS, VIH/SIDA</a:t>
            </a:r>
          </a:p>
          <a:p>
            <a:pPr algn="just"/>
            <a:r>
              <a:rPr lang="es-PE" sz="1100" dirty="0">
                <a:latin typeface="Franklin Gothic Medium Cond" panose="020B0606030402020204" pitchFamily="34" charset="0"/>
              </a:rPr>
              <a:t>Docentes de instituciones educativas de educación básica regular, del nivel de educación primaria, y secundaria, priorizadas según distrito de riesgo, reciben capacitación sobre la situación de la tuberculosis y VIH/SIDA en su distrito, en prácticas y entonos saludables para prevenir la Tuberculosis y el VIH/SIDA y lo trasladen a los estudiantes a través de proyectos y/o sesiones de aprendizaje en el aula. Esta actividad es realizada por el personal de salud en el local de la institución educativa, local comunal o en otro lugar que se considere necesario. Se desarrolla a través de reuniones de asistencia técnica desarrolladas por el personal de salud de la Red/MR/EESS de salud según corresponda, quien realizará: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Incidencia ante la Unidad de Gestión Educativa Local (UGEL): </a:t>
            </a:r>
          </a:p>
          <a:p>
            <a:pPr algn="just"/>
            <a:r>
              <a:rPr lang="es-PE" sz="1100" dirty="0">
                <a:latin typeface="Franklin Gothic Medium Cond" panose="020B0606030402020204" pitchFamily="34" charset="0"/>
              </a:rPr>
              <a:t>Para presentación de la información sobre la situación de la salud relacionada con la tuberculosis y el VIH/SIDA con la finalidad de programar de manera conjunta la ruta de capacitación anual a directivos y docentes que incluya temas de promoción de prácticas saludables y prevención de la tuberculosis y el VIH/SIDA (01 reunión de 60 minutos de duración).</a:t>
            </a:r>
          </a:p>
          <a:p>
            <a:pPr algn="just"/>
            <a:r>
              <a:rPr lang="es-PE" sz="1100" dirty="0">
                <a:solidFill>
                  <a:srgbClr val="C00000"/>
                </a:solidFill>
                <a:latin typeface="Franklin Gothic Medium Cond" panose="020B0606030402020204" pitchFamily="34" charset="0"/>
              </a:rPr>
              <a:t>Incidencia con directivos y docentes de instituciones educativas:</a:t>
            </a:r>
          </a:p>
          <a:p>
            <a:pPr algn="just"/>
            <a:r>
              <a:rPr lang="es-PE" sz="1100" dirty="0">
                <a:latin typeface="Franklin Gothic Medium Cond" panose="020B0606030402020204" pitchFamily="34" charset="0"/>
              </a:rPr>
              <a:t>Para incorporar en el Plan Anual de Trabajo acciones relacionadas a la promoción de prácticas</a:t>
            </a:r>
          </a:p>
          <a:p>
            <a:pPr algn="just"/>
            <a:r>
              <a:rPr lang="es-PE" sz="1100" dirty="0">
                <a:latin typeface="Franklin Gothic Medium Cond" panose="020B0606030402020204" pitchFamily="34" charset="0"/>
              </a:rPr>
              <a:t>y prevención de la tuberculosis y el VIH/SIDA a través de proyectos y/o sesiones de aprendizaje</a:t>
            </a:r>
          </a:p>
          <a:p>
            <a:pPr algn="just"/>
            <a:r>
              <a:rPr lang="es-PE" sz="1100" dirty="0">
                <a:latin typeface="Franklin Gothic Medium Cond" panose="020B0606030402020204" pitchFamily="34" charset="0"/>
              </a:rPr>
              <a:t>(01 reunión de 60 minutos de duración).</a:t>
            </a:r>
          </a:p>
        </p:txBody>
      </p:sp>
      <p:sp>
        <p:nvSpPr>
          <p:cNvPr id="6" name="Rectángulo 5"/>
          <p:cNvSpPr/>
          <p:nvPr/>
        </p:nvSpPr>
        <p:spPr>
          <a:xfrm>
            <a:off x="379557" y="5552348"/>
            <a:ext cx="8402133" cy="938719"/>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PARA REGISTRO DE TUBERCULOSIS (TBC):</a:t>
            </a:r>
          </a:p>
          <a:p>
            <a:pPr lvl="0"/>
            <a:r>
              <a:rPr lang="es-PE" sz="1100" dirty="0">
                <a:solidFill>
                  <a:srgbClr val="000000"/>
                </a:solidFill>
                <a:latin typeface="Franklin Gothic Medium Cond" panose="020B0606030402020204" pitchFamily="34" charset="0"/>
              </a:rPr>
              <a:t>En el ítem: DNI / HC registre: SIEMPRE APP93 Actividades con Colegios/ Instituciones Educativas.</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1º casillero registrar Reunión en Instituciones Educativas </a:t>
            </a:r>
          </a:p>
          <a:p>
            <a:pPr lvl="0"/>
            <a:r>
              <a:rPr lang="es-PE" sz="1100" dirty="0">
                <a:solidFill>
                  <a:srgbClr val="000000"/>
                </a:solidFill>
                <a:latin typeface="Franklin Gothic Medium Cond" panose="020B0606030402020204" pitchFamily="34" charset="0"/>
              </a:rPr>
              <a:t> En el 2° casillero registrar Actividades de Tuberculosis  </a:t>
            </a:r>
          </a:p>
        </p:txBody>
      </p:sp>
    </p:spTree>
    <p:extLst>
      <p:ext uri="{BB962C8B-B14F-4D97-AF65-F5344CB8AC3E}">
        <p14:creationId xmlns:p14="http://schemas.microsoft.com/office/powerpoint/2010/main" val="167400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825" y="280753"/>
            <a:ext cx="8333117" cy="1446550"/>
          </a:xfrm>
          <a:prstGeom prst="rect">
            <a:avLst/>
          </a:prstGeom>
        </p:spPr>
        <p:txBody>
          <a:bodyPr wrap="square">
            <a:spAutoFit/>
          </a:bodyPr>
          <a:lstStyle/>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registrar el número de reunión </a:t>
            </a:r>
          </a:p>
          <a:p>
            <a:r>
              <a:rPr lang="es-PE" sz="1100" dirty="0">
                <a:latin typeface="Franklin Gothic Medium Cond" panose="020B0606030402020204" pitchFamily="34" charset="0"/>
              </a:rPr>
              <a:t> En el Lab 1 casillero 1, registrar el número de participantes </a:t>
            </a:r>
          </a:p>
          <a:p>
            <a:r>
              <a:rPr lang="es-PE" sz="1100" dirty="0">
                <a:latin typeface="Franklin Gothic Medium Cond" panose="020B0606030402020204" pitchFamily="34" charset="0"/>
              </a:rPr>
              <a:t> En el Lab 2 casillero 2, registra la siguiente sigla, según corresponda: </a:t>
            </a:r>
          </a:p>
          <a:p>
            <a:pPr marL="171450" indent="-171450">
              <a:buFontTx/>
              <a:buChar char="-"/>
            </a:pPr>
            <a:r>
              <a:rPr lang="es-PE" sz="1100" dirty="0">
                <a:latin typeface="Franklin Gothic Medium Cond" panose="020B0606030402020204" pitchFamily="34" charset="0"/>
              </a:rPr>
              <a:t>UGL: Si la reunión se está realizando con la UGEL		</a:t>
            </a:r>
          </a:p>
          <a:p>
            <a:pPr marL="171450" indent="-171450">
              <a:buFontTx/>
              <a:buChar char="-"/>
            </a:pPr>
            <a:r>
              <a:rPr lang="es-PE" sz="1100" dirty="0">
                <a:latin typeface="Franklin Gothic Medium Cond" panose="020B0606030402020204" pitchFamily="34" charset="0"/>
              </a:rPr>
              <a:t>IE: Si la reunión se realiza con los directivos de la Institución Educativa </a:t>
            </a:r>
          </a:p>
        </p:txBody>
      </p:sp>
      <p:sp>
        <p:nvSpPr>
          <p:cNvPr id="4" name="Rectángulo 3"/>
          <p:cNvSpPr/>
          <p:nvPr/>
        </p:nvSpPr>
        <p:spPr>
          <a:xfrm>
            <a:off x="465826" y="2682830"/>
            <a:ext cx="8255480" cy="229293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93 Actividades con Colegios/ Instituciones Educativas.</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Reunión en Instituciones Educativas </a:t>
            </a:r>
          </a:p>
          <a:p>
            <a:r>
              <a:rPr lang="es-PE" sz="1100" dirty="0">
                <a:latin typeface="Franklin Gothic Medium Cond" panose="020B0606030402020204" pitchFamily="34" charset="0"/>
              </a:rPr>
              <a:t> En el 2° casillero registrar Actividades de VIH-SIDA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registrar el número de reunión </a:t>
            </a:r>
          </a:p>
          <a:p>
            <a:r>
              <a:rPr lang="es-PE" sz="1100" dirty="0">
                <a:latin typeface="Franklin Gothic Medium Cond" panose="020B0606030402020204" pitchFamily="34" charset="0"/>
              </a:rPr>
              <a:t> En el Lab 1 casillero 1, registrar el número de participantes </a:t>
            </a:r>
          </a:p>
          <a:p>
            <a:r>
              <a:rPr lang="es-PE" sz="1100" dirty="0">
                <a:latin typeface="Franklin Gothic Medium Cond" panose="020B0606030402020204" pitchFamily="34" charset="0"/>
              </a:rPr>
              <a:t> En el Lab 2 casillero 2, registra la siguiente sigla, según corresponda: </a:t>
            </a:r>
          </a:p>
          <a:p>
            <a:pPr marL="171450" indent="-171450">
              <a:buFontTx/>
              <a:buChar char="-"/>
            </a:pPr>
            <a:r>
              <a:rPr lang="es-PE" sz="1100" dirty="0">
                <a:latin typeface="Franklin Gothic Medium Cond" panose="020B0606030402020204" pitchFamily="34" charset="0"/>
              </a:rPr>
              <a:t>UGL: Si la reunión se está realizando con la UGEL	</a:t>
            </a:r>
          </a:p>
          <a:p>
            <a:pPr marL="171450" indent="-171450">
              <a:buFontTx/>
              <a:buChar char="-"/>
            </a:pPr>
            <a:r>
              <a:rPr lang="es-PE" sz="1100" dirty="0">
                <a:latin typeface="Franklin Gothic Medium Cond" panose="020B0606030402020204" pitchFamily="34" charset="0"/>
              </a:rPr>
              <a:t>IE: Si la reunión se realiza con los directivos de la Institución Educativa </a:t>
            </a:r>
          </a:p>
        </p:txBody>
      </p:sp>
      <p:sp>
        <p:nvSpPr>
          <p:cNvPr id="5" name="Rectángulo 4"/>
          <p:cNvSpPr/>
          <p:nvPr/>
        </p:nvSpPr>
        <p:spPr>
          <a:xfrm>
            <a:off x="465824" y="5895866"/>
            <a:ext cx="8255482" cy="769441"/>
          </a:xfrm>
          <a:prstGeom prst="rect">
            <a:avLst/>
          </a:prstGeom>
        </p:spPr>
        <p:txBody>
          <a:bodyPr wrap="square">
            <a:spAutoFit/>
          </a:bodyPr>
          <a:lstStyle/>
          <a:p>
            <a:pPr lvl="0" algn="just"/>
            <a:r>
              <a:rPr lang="es-PE" sz="1100" dirty="0">
                <a:solidFill>
                  <a:srgbClr val="C00000"/>
                </a:solidFill>
                <a:latin typeface="Franklin Gothic Medium Cond" panose="020B0606030402020204" pitchFamily="34" charset="0"/>
              </a:rPr>
              <a:t>CAPACITACIÓN A DOCENTES Y DIRECTIVOS DE INSTITUCIONES EDUCATIVAS:</a:t>
            </a:r>
          </a:p>
          <a:p>
            <a:pPr lvl="0" algn="just"/>
            <a:r>
              <a:rPr lang="es-PE" sz="1100" dirty="0">
                <a:solidFill>
                  <a:srgbClr val="000000"/>
                </a:solidFill>
                <a:latin typeface="Franklin Gothic Medium Cond" panose="020B0606030402020204" pitchFamily="34" charset="0"/>
              </a:rPr>
              <a:t>Se desarrolla en instituciones educativas del nivel primario y secundario de educación, donde el personal de salud brindara capacitación en prácticas y entornos saludables para la prevención y control de la tuberculosis y VIH/SIDA teniendo como herramienta el Modulo de Promoción de la Salud Respiratoria y Prevención de la Tuberculosis y Cartilla educativa para el VIH/SIDA en la Institución Educativa (01 Taller de 02 horas de duración).</a:t>
            </a:r>
          </a:p>
        </p:txBody>
      </p:sp>
      <p:grpSp>
        <p:nvGrpSpPr>
          <p:cNvPr id="11" name="Grupo 10">
            <a:extLst>
              <a:ext uri="{FF2B5EF4-FFF2-40B4-BE49-F238E27FC236}">
                <a16:creationId xmlns:a16="http://schemas.microsoft.com/office/drawing/2014/main" id="{673BF079-A5DB-45FB-9EA1-5704CAB3BEC3}"/>
              </a:ext>
            </a:extLst>
          </p:cNvPr>
          <p:cNvGrpSpPr/>
          <p:nvPr/>
        </p:nvGrpSpPr>
        <p:grpSpPr>
          <a:xfrm>
            <a:off x="465824" y="1689204"/>
            <a:ext cx="8255482" cy="993626"/>
            <a:chOff x="465824" y="1689204"/>
            <a:chExt cx="8255482" cy="993626"/>
          </a:xfrm>
        </p:grpSpPr>
        <p:pic>
          <p:nvPicPr>
            <p:cNvPr id="7" name="Imagen 6"/>
            <p:cNvPicPr>
              <a:picLocks noChangeAspect="1"/>
            </p:cNvPicPr>
            <p:nvPr/>
          </p:nvPicPr>
          <p:blipFill>
            <a:blip r:embed="rId2"/>
            <a:stretch>
              <a:fillRect/>
            </a:stretch>
          </p:blipFill>
          <p:spPr>
            <a:xfrm>
              <a:off x="465824" y="1689204"/>
              <a:ext cx="8255482" cy="993626"/>
            </a:xfrm>
            <a:prstGeom prst="rect">
              <a:avLst/>
            </a:prstGeom>
          </p:spPr>
        </p:pic>
        <p:cxnSp>
          <p:nvCxnSpPr>
            <p:cNvPr id="9" name="Conector recto 8">
              <a:extLst>
                <a:ext uri="{FF2B5EF4-FFF2-40B4-BE49-F238E27FC236}">
                  <a16:creationId xmlns:a16="http://schemas.microsoft.com/office/drawing/2014/main" id="{40ECF86E-9F06-4D31-8200-E287B32FAE70}"/>
                </a:ext>
              </a:extLst>
            </p:cNvPr>
            <p:cNvCxnSpPr>
              <a:cxnSpLocks/>
            </p:cNvCxnSpPr>
            <p:nvPr/>
          </p:nvCxnSpPr>
          <p:spPr>
            <a:xfrm flipV="1">
              <a:off x="2734574" y="2186017"/>
              <a:ext cx="1837426" cy="461388"/>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upo 13">
            <a:extLst>
              <a:ext uri="{FF2B5EF4-FFF2-40B4-BE49-F238E27FC236}">
                <a16:creationId xmlns:a16="http://schemas.microsoft.com/office/drawing/2014/main" id="{030595D8-F413-44E4-A8D3-E7B6C44DA072}"/>
              </a:ext>
            </a:extLst>
          </p:cNvPr>
          <p:cNvGrpSpPr/>
          <p:nvPr/>
        </p:nvGrpSpPr>
        <p:grpSpPr>
          <a:xfrm>
            <a:off x="422690" y="4954610"/>
            <a:ext cx="8255483" cy="958508"/>
            <a:chOff x="422690" y="4954610"/>
            <a:chExt cx="8255483" cy="958508"/>
          </a:xfrm>
        </p:grpSpPr>
        <p:pic>
          <p:nvPicPr>
            <p:cNvPr id="3" name="Imagen 2">
              <a:extLst>
                <a:ext uri="{FF2B5EF4-FFF2-40B4-BE49-F238E27FC236}">
                  <a16:creationId xmlns:a16="http://schemas.microsoft.com/office/drawing/2014/main" id="{A6F179AD-4025-4286-8F0B-703338E669A6}"/>
                </a:ext>
              </a:extLst>
            </p:cNvPr>
            <p:cNvPicPr>
              <a:picLocks noChangeAspect="1"/>
            </p:cNvPicPr>
            <p:nvPr/>
          </p:nvPicPr>
          <p:blipFill>
            <a:blip r:embed="rId3"/>
            <a:stretch>
              <a:fillRect/>
            </a:stretch>
          </p:blipFill>
          <p:spPr>
            <a:xfrm>
              <a:off x="422690" y="4954610"/>
              <a:ext cx="8255483" cy="958508"/>
            </a:xfrm>
            <a:prstGeom prst="rect">
              <a:avLst/>
            </a:prstGeom>
          </p:spPr>
        </p:pic>
        <p:cxnSp>
          <p:nvCxnSpPr>
            <p:cNvPr id="13" name="Conector recto 12">
              <a:extLst>
                <a:ext uri="{FF2B5EF4-FFF2-40B4-BE49-F238E27FC236}">
                  <a16:creationId xmlns:a16="http://schemas.microsoft.com/office/drawing/2014/main" id="{BD4139AD-B424-45C2-B86D-0A36157BE566}"/>
                </a:ext>
              </a:extLst>
            </p:cNvPr>
            <p:cNvCxnSpPr/>
            <p:nvPr/>
          </p:nvCxnSpPr>
          <p:spPr>
            <a:xfrm flipV="1">
              <a:off x="2432649" y="5433864"/>
              <a:ext cx="1984076" cy="46200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17101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4067" y="333677"/>
            <a:ext cx="8367623" cy="267765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PARA REGISTRO DE TUBERCULOSIS (TBC):</a:t>
            </a:r>
          </a:p>
          <a:p>
            <a:pPr algn="just"/>
            <a:r>
              <a:rPr lang="es-PE" sz="1100" dirty="0">
                <a:latin typeface="Franklin Gothic Medium Cond" panose="020B0606030402020204" pitchFamily="34" charset="0"/>
              </a:rPr>
              <a:t>En el ítem: DNI / HC registre: SIEMPRE APP 144 Actividades con docentes.</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registrar Taller para Instituciones Educativas</a:t>
            </a:r>
          </a:p>
          <a:p>
            <a:pPr algn="just"/>
            <a:r>
              <a:rPr lang="es-PE" sz="1100" dirty="0">
                <a:latin typeface="Franklin Gothic Medium Cond" panose="020B0606030402020204" pitchFamily="34" charset="0"/>
              </a:rPr>
              <a:t> En el 2° casillero registrar Actividades de Tuberculosis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Para todas las actividades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registrar el nivel de la Institución educativa, según detalle:</a:t>
            </a:r>
          </a:p>
          <a:p>
            <a:pPr algn="just"/>
            <a:r>
              <a:rPr lang="es-PE" sz="1100" dirty="0">
                <a:latin typeface="Franklin Gothic Medium Cond" panose="020B0606030402020204" pitchFamily="34" charset="0"/>
              </a:rPr>
              <a:t>- TP: Que corresponde al módulo terminado en la I.E del nivel Primario.</a:t>
            </a:r>
          </a:p>
          <a:p>
            <a:pPr algn="just"/>
            <a:r>
              <a:rPr lang="es-PE" sz="1100" dirty="0">
                <a:latin typeface="Franklin Gothic Medium Cond" panose="020B0606030402020204" pitchFamily="34" charset="0"/>
              </a:rPr>
              <a:t>- TS: Que corresponde al módulo terminado en la I.E del nivel Secundario </a:t>
            </a:r>
          </a:p>
          <a:p>
            <a:pPr algn="just"/>
            <a:r>
              <a:rPr lang="es-PE" sz="1100" dirty="0">
                <a:latin typeface="Franklin Gothic Medium Cond" panose="020B0606030402020204" pitchFamily="34" charset="0"/>
              </a:rPr>
              <a:t> En el Lab 1 casillero 2, registrar el número de participantes </a:t>
            </a:r>
          </a:p>
          <a:p>
            <a:pPr algn="just"/>
            <a:r>
              <a:rPr lang="es-PE" sz="1100" dirty="0">
                <a:latin typeface="Franklin Gothic Medium Cond" panose="020B0606030402020204" pitchFamily="34" charset="0"/>
              </a:rPr>
              <a:t> En el Lab 2 casillero 2, registra las siglas de la cartilla en el cual se capacito, por ejemplo: </a:t>
            </a:r>
          </a:p>
          <a:p>
            <a:pPr algn="just"/>
            <a:r>
              <a:rPr lang="es-PE" sz="1100" dirty="0">
                <a:latin typeface="Franklin Gothic Medium Cond" panose="020B0606030402020204" pitchFamily="34" charset="0"/>
              </a:rPr>
              <a:t>- SR: Módulo Educativo de Salud Respiratoria y Prevención de la Tuberculosis </a:t>
            </a:r>
          </a:p>
          <a:p>
            <a:pPr algn="just"/>
            <a:r>
              <a:rPr lang="es-PE" sz="1100" dirty="0">
                <a:latin typeface="Franklin Gothic Medium Cond" panose="020B0606030402020204" pitchFamily="34" charset="0"/>
              </a:rPr>
              <a:t>- HIG: Módulo/Cartilla Educativa de Higiene y Cuidado del Ambiente.</a:t>
            </a:r>
          </a:p>
        </p:txBody>
      </p:sp>
      <p:sp>
        <p:nvSpPr>
          <p:cNvPr id="4" name="Rectángulo 3"/>
          <p:cNvSpPr/>
          <p:nvPr/>
        </p:nvSpPr>
        <p:spPr>
          <a:xfrm>
            <a:off x="414066" y="3896956"/>
            <a:ext cx="8367623"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144 Actividades con Docentes.</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Taller para Instituciones Educativas</a:t>
            </a:r>
          </a:p>
          <a:p>
            <a:r>
              <a:rPr lang="es-PE" sz="1100" dirty="0">
                <a:latin typeface="Franklin Gothic Medium Cond" panose="020B0606030402020204" pitchFamily="34" charset="0"/>
              </a:rPr>
              <a:t> En el 2° casillero registrar Actividades de VIH/SIDA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registrar el nivel de la Institución educativa, según detalle:</a:t>
            </a:r>
          </a:p>
          <a:p>
            <a:r>
              <a:rPr lang="es-PE" sz="1100" dirty="0">
                <a:latin typeface="Franklin Gothic Medium Cond" panose="020B0606030402020204" pitchFamily="34" charset="0"/>
              </a:rPr>
              <a:t>- TP: Que corresponde al módulo terminado en la I.E del nivel Primario.</a:t>
            </a:r>
          </a:p>
          <a:p>
            <a:pPr marL="171450" indent="-171450">
              <a:buFontTx/>
              <a:buChar char="-"/>
            </a:pPr>
            <a:r>
              <a:rPr lang="es-PE" sz="1100" dirty="0">
                <a:latin typeface="Franklin Gothic Medium Cond" panose="020B0606030402020204" pitchFamily="34" charset="0"/>
              </a:rPr>
              <a:t>TS: Que corresponde al módulo terminado en la I.E del nivel Secundario </a:t>
            </a:r>
          </a:p>
          <a:p>
            <a:pPr lvl="0"/>
            <a:r>
              <a:rPr lang="es-PE" sz="1100" dirty="0">
                <a:solidFill>
                  <a:srgbClr val="000000"/>
                </a:solidFill>
                <a:latin typeface="Franklin Gothic Medium Cond" panose="020B0606030402020204" pitchFamily="34" charset="0"/>
              </a:rPr>
              <a:t> En el Lab 1 casillero 2, registrar el número de participantes </a:t>
            </a:r>
          </a:p>
          <a:p>
            <a:pPr lvl="0"/>
            <a:r>
              <a:rPr lang="es-PE" sz="1100" dirty="0">
                <a:solidFill>
                  <a:srgbClr val="000000"/>
                </a:solidFill>
                <a:latin typeface="Franklin Gothic Medium Cond" panose="020B0606030402020204" pitchFamily="34" charset="0"/>
              </a:rPr>
              <a:t> En el Lab 2 casillero 2, registra las siglas de la cartilla en el cual se capacito, por ejemplo: </a:t>
            </a:r>
          </a:p>
          <a:p>
            <a:pPr lvl="0"/>
            <a:r>
              <a:rPr lang="es-PE" sz="1100" dirty="0">
                <a:solidFill>
                  <a:srgbClr val="000000"/>
                </a:solidFill>
                <a:latin typeface="Franklin Gothic Medium Cond" panose="020B0606030402020204" pitchFamily="34" charset="0"/>
              </a:rPr>
              <a:t>- VIH: Cartilla de VIH-SIDA </a:t>
            </a:r>
          </a:p>
        </p:txBody>
      </p:sp>
      <p:grpSp>
        <p:nvGrpSpPr>
          <p:cNvPr id="7" name="Grupo 6">
            <a:extLst>
              <a:ext uri="{FF2B5EF4-FFF2-40B4-BE49-F238E27FC236}">
                <a16:creationId xmlns:a16="http://schemas.microsoft.com/office/drawing/2014/main" id="{F96E2974-29ED-4A63-8420-07EE5B58F16A}"/>
              </a:ext>
            </a:extLst>
          </p:cNvPr>
          <p:cNvGrpSpPr/>
          <p:nvPr/>
        </p:nvGrpSpPr>
        <p:grpSpPr>
          <a:xfrm>
            <a:off x="414066" y="2949599"/>
            <a:ext cx="8367623" cy="929296"/>
            <a:chOff x="414066" y="2949599"/>
            <a:chExt cx="8367623" cy="929296"/>
          </a:xfrm>
        </p:grpSpPr>
        <p:pic>
          <p:nvPicPr>
            <p:cNvPr id="5" name="Imagen 4"/>
            <p:cNvPicPr>
              <a:picLocks noChangeAspect="1"/>
            </p:cNvPicPr>
            <p:nvPr/>
          </p:nvPicPr>
          <p:blipFill>
            <a:blip r:embed="rId2"/>
            <a:stretch>
              <a:fillRect/>
            </a:stretch>
          </p:blipFill>
          <p:spPr>
            <a:xfrm>
              <a:off x="414066" y="2949599"/>
              <a:ext cx="8367623" cy="929296"/>
            </a:xfrm>
            <a:prstGeom prst="rect">
              <a:avLst/>
            </a:prstGeom>
          </p:spPr>
        </p:pic>
        <p:cxnSp>
          <p:nvCxnSpPr>
            <p:cNvPr id="6" name="Conector recto 5">
              <a:extLst>
                <a:ext uri="{FF2B5EF4-FFF2-40B4-BE49-F238E27FC236}">
                  <a16:creationId xmlns:a16="http://schemas.microsoft.com/office/drawing/2014/main" id="{E80CC0B4-C923-409D-A4D1-77DE00A095C5}"/>
                </a:ext>
              </a:extLst>
            </p:cNvPr>
            <p:cNvCxnSpPr/>
            <p:nvPr/>
          </p:nvCxnSpPr>
          <p:spPr>
            <a:xfrm flipV="1">
              <a:off x="2493034" y="3429000"/>
              <a:ext cx="2078966" cy="44989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193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1704" y="1388860"/>
            <a:ext cx="8307239" cy="284693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ACOMPAÑAMIENTO AL DOCENTE EN LA IMPLEMENTACIÓN DE PROYECTOS Y/O SESIONES DE APRENDIZAJE</a:t>
            </a:r>
          </a:p>
          <a:p>
            <a:r>
              <a:rPr lang="es-PE" sz="1100" dirty="0">
                <a:latin typeface="Franklin Gothic Medium Cond" panose="020B0606030402020204" pitchFamily="34" charset="0"/>
              </a:rPr>
              <a:t>Acompañamiento al docente para el desarrollo de los proyectos y/o sesiones de aprendizaje; con 2 asistencias técnicas al año, primera asistencia técnica al 2º trimestre y la 2da asistencia técnica al 3º trimestre. ( 02 reuniones de 30 minutos de duración).  </a:t>
            </a:r>
          </a:p>
          <a:p>
            <a:endParaRPr lang="es-PE" sz="3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PARA REGISTRO DE TUBERCULOSIS:</a:t>
            </a:r>
          </a:p>
          <a:p>
            <a:r>
              <a:rPr lang="es-PE" sz="1100" dirty="0">
                <a:latin typeface="Franklin Gothic Medium Cond" panose="020B0606030402020204" pitchFamily="34" charset="0"/>
              </a:rPr>
              <a:t>En el ítem: DNI / HC registre: SIEMPRE APP 144 Actividades con docentes.</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Asistencia Técnica  </a:t>
            </a:r>
          </a:p>
          <a:p>
            <a:r>
              <a:rPr lang="es-PE" sz="1100" dirty="0">
                <a:latin typeface="Franklin Gothic Medium Cond" panose="020B0606030402020204" pitchFamily="34" charset="0"/>
              </a:rPr>
              <a:t> En el 2° casillero registrar Actividades de Tuberculosis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reunión: 1 ,2.</a:t>
            </a:r>
          </a:p>
          <a:p>
            <a:r>
              <a:rPr lang="es-PE" sz="1100" dirty="0">
                <a:latin typeface="Franklin Gothic Medium Cond" panose="020B0606030402020204" pitchFamily="34" charset="0"/>
              </a:rPr>
              <a:t> En el Lab 1 casillero 2, colocar el número de docentes a quienes se les brinda el acompañamiento.</a:t>
            </a:r>
          </a:p>
          <a:p>
            <a:r>
              <a:rPr lang="es-PE" sz="1100" dirty="0">
                <a:latin typeface="Franklin Gothic Medium Cond" panose="020B0606030402020204" pitchFamily="34" charset="0"/>
              </a:rPr>
              <a:t> En el Lab 2 casillero 2, registrar:</a:t>
            </a:r>
          </a:p>
          <a:p>
            <a:r>
              <a:rPr lang="es-PE" sz="1100" dirty="0">
                <a:latin typeface="Franklin Gothic Medium Cond" panose="020B0606030402020204" pitchFamily="34" charset="0"/>
              </a:rPr>
              <a:t>- TP: Si la Institución Educativa es Primaria</a:t>
            </a:r>
          </a:p>
          <a:p>
            <a:r>
              <a:rPr lang="es-PE" sz="1100" dirty="0">
                <a:latin typeface="Franklin Gothic Medium Cond" panose="020B0606030402020204" pitchFamily="34" charset="0"/>
              </a:rPr>
              <a:t>- TS: Si la Institución Educativa es Secundaria</a:t>
            </a:r>
          </a:p>
        </p:txBody>
      </p:sp>
      <p:sp>
        <p:nvSpPr>
          <p:cNvPr id="6" name="Rectángulo 5"/>
          <p:cNvSpPr/>
          <p:nvPr/>
        </p:nvSpPr>
        <p:spPr>
          <a:xfrm>
            <a:off x="431319" y="5124614"/>
            <a:ext cx="8307239"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144 Actividades con docentes.</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Asistencia Técnica  </a:t>
            </a:r>
          </a:p>
          <a:p>
            <a:r>
              <a:rPr lang="es-PE" sz="1100" dirty="0">
                <a:latin typeface="Franklin Gothic Medium Cond" panose="020B0606030402020204" pitchFamily="34" charset="0"/>
              </a:rPr>
              <a:t> En el 2° casillero registrar Actividades de VIH/SIDA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p:txBody>
      </p:sp>
      <p:pic>
        <p:nvPicPr>
          <p:cNvPr id="2" name="Imagen 1"/>
          <p:cNvPicPr>
            <a:picLocks noChangeAspect="1"/>
          </p:cNvPicPr>
          <p:nvPr/>
        </p:nvPicPr>
        <p:blipFill>
          <a:blip r:embed="rId2"/>
          <a:stretch>
            <a:fillRect/>
          </a:stretch>
        </p:blipFill>
        <p:spPr>
          <a:xfrm>
            <a:off x="491704" y="431541"/>
            <a:ext cx="8307239" cy="985455"/>
          </a:xfrm>
          <a:prstGeom prst="rect">
            <a:avLst/>
          </a:prstGeom>
        </p:spPr>
      </p:pic>
      <p:cxnSp>
        <p:nvCxnSpPr>
          <p:cNvPr id="5" name="Conector recto 4">
            <a:extLst>
              <a:ext uri="{FF2B5EF4-FFF2-40B4-BE49-F238E27FC236}">
                <a16:creationId xmlns:a16="http://schemas.microsoft.com/office/drawing/2014/main" id="{0EE3BDD9-24A6-4330-BC92-64688FFA5FCC}"/>
              </a:ext>
            </a:extLst>
          </p:cNvPr>
          <p:cNvCxnSpPr/>
          <p:nvPr/>
        </p:nvCxnSpPr>
        <p:spPr>
          <a:xfrm flipV="1">
            <a:off x="2553419" y="957532"/>
            <a:ext cx="2078966" cy="431328"/>
          </a:xfrm>
          <a:prstGeom prst="line">
            <a:avLst/>
          </a:prstGeom>
        </p:spPr>
        <p:style>
          <a:lnRef idx="1">
            <a:schemeClr val="dk1"/>
          </a:lnRef>
          <a:fillRef idx="0">
            <a:schemeClr val="dk1"/>
          </a:fillRef>
          <a:effectRef idx="0">
            <a:schemeClr val="dk1"/>
          </a:effectRef>
          <a:fontRef idx="minor">
            <a:schemeClr val="tx1"/>
          </a:fontRef>
        </p:style>
      </p:cxnSp>
      <p:grpSp>
        <p:nvGrpSpPr>
          <p:cNvPr id="12" name="Grupo 11">
            <a:extLst>
              <a:ext uri="{FF2B5EF4-FFF2-40B4-BE49-F238E27FC236}">
                <a16:creationId xmlns:a16="http://schemas.microsoft.com/office/drawing/2014/main" id="{0902131C-A867-48F2-A228-F88767BFAA2C}"/>
              </a:ext>
            </a:extLst>
          </p:cNvPr>
          <p:cNvGrpSpPr/>
          <p:nvPr/>
        </p:nvGrpSpPr>
        <p:grpSpPr>
          <a:xfrm>
            <a:off x="491704" y="4181201"/>
            <a:ext cx="8246854" cy="918159"/>
            <a:chOff x="491704" y="4181201"/>
            <a:chExt cx="8246854" cy="918159"/>
          </a:xfrm>
        </p:grpSpPr>
        <p:pic>
          <p:nvPicPr>
            <p:cNvPr id="7" name="Imagen 6"/>
            <p:cNvPicPr>
              <a:picLocks noChangeAspect="1"/>
            </p:cNvPicPr>
            <p:nvPr/>
          </p:nvPicPr>
          <p:blipFill>
            <a:blip r:embed="rId3"/>
            <a:stretch>
              <a:fillRect/>
            </a:stretch>
          </p:blipFill>
          <p:spPr>
            <a:xfrm>
              <a:off x="491704" y="4181201"/>
              <a:ext cx="8246854" cy="918159"/>
            </a:xfrm>
            <a:prstGeom prst="rect">
              <a:avLst/>
            </a:prstGeom>
          </p:spPr>
        </p:pic>
        <p:cxnSp>
          <p:nvCxnSpPr>
            <p:cNvPr id="11" name="Conector recto 10">
              <a:extLst>
                <a:ext uri="{FF2B5EF4-FFF2-40B4-BE49-F238E27FC236}">
                  <a16:creationId xmlns:a16="http://schemas.microsoft.com/office/drawing/2014/main" id="{3FE42418-B00F-4898-B444-586796A946A9}"/>
                </a:ext>
              </a:extLst>
            </p:cNvPr>
            <p:cNvCxnSpPr/>
            <p:nvPr/>
          </p:nvCxnSpPr>
          <p:spPr>
            <a:xfrm flipV="1">
              <a:off x="2553419" y="4658264"/>
              <a:ext cx="2078966" cy="441096"/>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5004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1704" y="2235859"/>
            <a:ext cx="8281360" cy="250837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ACOMPAÑAMIENTO AL PERSONAL DIRECTIVO EN LAS ACCIONES DE MONITOREO PEDAGÓGICO DE LOS PROYECTOS</a:t>
            </a:r>
          </a:p>
          <a:p>
            <a:r>
              <a:rPr lang="es-PE" sz="1100" dirty="0">
                <a:latin typeface="Franklin Gothic Medium Cond" panose="020B0606030402020204" pitchFamily="34" charset="0"/>
              </a:rPr>
              <a:t>de y/o sesiones de aprendizaje (01 reunión de 30 minutos de duración).   Acompañamiento al personal</a:t>
            </a:r>
          </a:p>
          <a:p>
            <a:r>
              <a:rPr lang="es-PE" sz="1100" dirty="0">
                <a:latin typeface="Franklin Gothic Medium Cond" panose="020B0606030402020204" pitchFamily="34" charset="0"/>
              </a:rPr>
              <a:t>directivo en las acciones de monitoreo pedagógico de los proyectos y/o sesiones de aprendizaje.</a:t>
            </a:r>
          </a:p>
          <a:p>
            <a:endParaRPr lang="es-PE" sz="3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PARA REGISTRO DE TUBERCULOSIS</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En el ítem: DNI / HC registre: SIEMPRE APP 144 Actividades con docentes.</a:t>
            </a:r>
          </a:p>
          <a:p>
            <a:r>
              <a:rPr lang="es-PE" sz="1100" dirty="0">
                <a:latin typeface="Franklin Gothic Medium Cond" panose="020B0606030402020204" pitchFamily="34" charset="0"/>
              </a:rPr>
              <a:t>En el ítem: Diagnóstico motivo de consulta y/o actividad de salud anote:</a:t>
            </a:r>
          </a:p>
          <a:p>
            <a:r>
              <a:rPr lang="es-PE" sz="1100" dirty="0">
                <a:latin typeface="Franklin Gothic Medium Cond" panose="020B0606030402020204" pitchFamily="34" charset="0"/>
              </a:rPr>
              <a:t> En el 1º casillero registrar Asistencia Técnica  </a:t>
            </a:r>
          </a:p>
          <a:p>
            <a:r>
              <a:rPr lang="es-PE" sz="1100" dirty="0">
                <a:latin typeface="Franklin Gothic Medium Cond" panose="020B0606030402020204" pitchFamily="34" charset="0"/>
              </a:rPr>
              <a:t> En el 2° casillero registrar Actividades de Tuberculosis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registrar el número de participantes </a:t>
            </a:r>
          </a:p>
          <a:p>
            <a:r>
              <a:rPr lang="es-PE" sz="1100" dirty="0">
                <a:latin typeface="Franklin Gothic Medium Cond" panose="020B0606030402020204" pitchFamily="34" charset="0"/>
              </a:rPr>
              <a:t> En el Lab 1 casillero 2, registrar de acuerdo al siguiente detalle:</a:t>
            </a:r>
          </a:p>
          <a:p>
            <a:r>
              <a:rPr lang="es-PE" sz="1100" dirty="0">
                <a:latin typeface="Franklin Gothic Medium Cond" panose="020B0606030402020204" pitchFamily="34" charset="0"/>
              </a:rPr>
              <a:t>- TP: Si la institución educativa es de primaria 		- TS: Si la institución educativa es de secundaria</a:t>
            </a:r>
          </a:p>
        </p:txBody>
      </p:sp>
      <p:sp>
        <p:nvSpPr>
          <p:cNvPr id="5" name="Rectángulo 4"/>
          <p:cNvSpPr/>
          <p:nvPr/>
        </p:nvSpPr>
        <p:spPr>
          <a:xfrm>
            <a:off x="491704" y="305159"/>
            <a:ext cx="8281360" cy="1107996"/>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Lab 1 casillero 1, el número de reunión: 1 ,2.</a:t>
            </a:r>
          </a:p>
          <a:p>
            <a:pPr lvl="0"/>
            <a:r>
              <a:rPr lang="es-PE" sz="1100" dirty="0">
                <a:solidFill>
                  <a:srgbClr val="000000"/>
                </a:solidFill>
                <a:latin typeface="Franklin Gothic Medium Cond" panose="020B0606030402020204" pitchFamily="34" charset="0"/>
              </a:rPr>
              <a:t> En el Lab 1 casillero 2, colocar el número de docentes a quienes se les brinda el acompañamiento.</a:t>
            </a:r>
          </a:p>
          <a:p>
            <a:pPr lvl="0"/>
            <a:r>
              <a:rPr lang="es-PE" sz="1100" dirty="0">
                <a:solidFill>
                  <a:srgbClr val="000000"/>
                </a:solidFill>
                <a:latin typeface="Franklin Gothic Medium Cond" panose="020B0606030402020204" pitchFamily="34" charset="0"/>
              </a:rPr>
              <a:t> En el Lab 2 casillero 2,registrar:</a:t>
            </a:r>
          </a:p>
          <a:p>
            <a:pPr lvl="0"/>
            <a:r>
              <a:rPr lang="es-PE" sz="1100" dirty="0">
                <a:solidFill>
                  <a:srgbClr val="000000"/>
                </a:solidFill>
                <a:latin typeface="Franklin Gothic Medium Cond" panose="020B0606030402020204" pitchFamily="34" charset="0"/>
              </a:rPr>
              <a:t>- TP: Si la Institución Educativa es Primaria		- TS: Si la Institución Educativa es Secundaria </a:t>
            </a:r>
          </a:p>
          <a:p>
            <a:pPr lvl="0"/>
            <a:endParaRPr lang="es-PE" sz="1100" dirty="0">
              <a:solidFill>
                <a:srgbClr val="000000"/>
              </a:solidFill>
              <a:latin typeface="Franklin Gothic Medium Cond" panose="020B0606030402020204" pitchFamily="34" charset="0"/>
            </a:endParaRPr>
          </a:p>
        </p:txBody>
      </p:sp>
      <p:sp>
        <p:nvSpPr>
          <p:cNvPr id="6" name="Rectángulo 5"/>
          <p:cNvSpPr/>
          <p:nvPr/>
        </p:nvSpPr>
        <p:spPr>
          <a:xfrm>
            <a:off x="491704" y="5716853"/>
            <a:ext cx="8281360" cy="938719"/>
          </a:xfrm>
          <a:prstGeom prst="rect">
            <a:avLst/>
          </a:prstGeom>
        </p:spPr>
        <p:txBody>
          <a:bodyPr wrap="square">
            <a:spAutoFit/>
          </a:bodyPr>
          <a:lstStyle/>
          <a:p>
            <a:pPr lvl="0"/>
            <a:r>
              <a:rPr lang="es-PE" sz="1100" dirty="0">
                <a:solidFill>
                  <a:srgbClr val="C00000"/>
                </a:solidFill>
                <a:latin typeface="Franklin Gothic Medium Cond" panose="020B0606030402020204" pitchFamily="34" charset="0"/>
              </a:rPr>
              <a:t>PARA REGISTRO DE VIH/SIDA:</a:t>
            </a:r>
          </a:p>
          <a:p>
            <a:pPr lvl="0"/>
            <a:r>
              <a:rPr lang="es-PE" sz="1100" dirty="0">
                <a:solidFill>
                  <a:srgbClr val="000000"/>
                </a:solidFill>
                <a:latin typeface="Franklin Gothic Medium Cond" panose="020B0606030402020204" pitchFamily="34" charset="0"/>
              </a:rPr>
              <a:t>En el ítem: DNI / HC registre: SIEMPRE APP 144 Actividades con docentes.</a:t>
            </a:r>
          </a:p>
          <a:p>
            <a:pPr lvl="0"/>
            <a:r>
              <a:rPr lang="es-PE" sz="1100" dirty="0">
                <a:solidFill>
                  <a:srgbClr val="000000"/>
                </a:solidFill>
                <a:latin typeface="Franklin Gothic Medium Cond" panose="020B0606030402020204" pitchFamily="34" charset="0"/>
              </a:rPr>
              <a:t>En el ítem: Diagnóstico motivo de consulta y/o actividad de salud anote:</a:t>
            </a:r>
          </a:p>
          <a:p>
            <a:pPr lvl="0"/>
            <a:r>
              <a:rPr lang="es-PE" sz="1100" dirty="0">
                <a:solidFill>
                  <a:srgbClr val="000000"/>
                </a:solidFill>
                <a:latin typeface="Franklin Gothic Medium Cond" panose="020B0606030402020204" pitchFamily="34" charset="0"/>
              </a:rPr>
              <a:t> En el 1º casillero registrar Asistencia Técnica </a:t>
            </a:r>
          </a:p>
          <a:p>
            <a:pPr lvl="0"/>
            <a:r>
              <a:rPr lang="es-PE" sz="1100" dirty="0">
                <a:solidFill>
                  <a:srgbClr val="000000"/>
                </a:solidFill>
                <a:latin typeface="Franklin Gothic Medium Cond" panose="020B0606030402020204" pitchFamily="34" charset="0"/>
              </a:rPr>
              <a:t> En el 2° casillero registrar Actividades de VIH/SIDA</a:t>
            </a:r>
          </a:p>
        </p:txBody>
      </p:sp>
      <p:pic>
        <p:nvPicPr>
          <p:cNvPr id="2" name="Imagen 1"/>
          <p:cNvPicPr>
            <a:picLocks noChangeAspect="1"/>
          </p:cNvPicPr>
          <p:nvPr/>
        </p:nvPicPr>
        <p:blipFill>
          <a:blip r:embed="rId2"/>
          <a:stretch>
            <a:fillRect/>
          </a:stretch>
        </p:blipFill>
        <p:spPr>
          <a:xfrm>
            <a:off x="491705" y="1206971"/>
            <a:ext cx="8281360" cy="1028887"/>
          </a:xfrm>
          <a:prstGeom prst="rect">
            <a:avLst/>
          </a:prstGeom>
        </p:spPr>
      </p:pic>
      <p:cxnSp>
        <p:nvCxnSpPr>
          <p:cNvPr id="8" name="Conector recto 7">
            <a:extLst>
              <a:ext uri="{FF2B5EF4-FFF2-40B4-BE49-F238E27FC236}">
                <a16:creationId xmlns:a16="http://schemas.microsoft.com/office/drawing/2014/main" id="{A080ADBA-A7F4-4C2B-ADD5-A1FD18AFC836}"/>
              </a:ext>
            </a:extLst>
          </p:cNvPr>
          <p:cNvCxnSpPr>
            <a:cxnSpLocks/>
          </p:cNvCxnSpPr>
          <p:nvPr/>
        </p:nvCxnSpPr>
        <p:spPr>
          <a:xfrm flipV="1">
            <a:off x="2544792" y="1751162"/>
            <a:ext cx="2027208" cy="422695"/>
          </a:xfrm>
          <a:prstGeom prst="line">
            <a:avLst/>
          </a:prstGeom>
        </p:spPr>
        <p:style>
          <a:lnRef idx="1">
            <a:schemeClr val="dk1"/>
          </a:lnRef>
          <a:fillRef idx="0">
            <a:schemeClr val="dk1"/>
          </a:fillRef>
          <a:effectRef idx="0">
            <a:schemeClr val="dk1"/>
          </a:effectRef>
          <a:fontRef idx="minor">
            <a:schemeClr val="tx1"/>
          </a:fontRef>
        </p:style>
      </p:cxnSp>
      <p:grpSp>
        <p:nvGrpSpPr>
          <p:cNvPr id="12" name="Grupo 11">
            <a:extLst>
              <a:ext uri="{FF2B5EF4-FFF2-40B4-BE49-F238E27FC236}">
                <a16:creationId xmlns:a16="http://schemas.microsoft.com/office/drawing/2014/main" id="{AA2E7CAB-E5E7-41C1-B226-B089890098D5}"/>
              </a:ext>
            </a:extLst>
          </p:cNvPr>
          <p:cNvGrpSpPr/>
          <p:nvPr/>
        </p:nvGrpSpPr>
        <p:grpSpPr>
          <a:xfrm>
            <a:off x="586595" y="4712649"/>
            <a:ext cx="8281360" cy="1004204"/>
            <a:chOff x="586595" y="4712649"/>
            <a:chExt cx="8281360" cy="1004204"/>
          </a:xfrm>
        </p:grpSpPr>
        <p:pic>
          <p:nvPicPr>
            <p:cNvPr id="7" name="Imagen 6"/>
            <p:cNvPicPr>
              <a:picLocks noChangeAspect="1"/>
            </p:cNvPicPr>
            <p:nvPr/>
          </p:nvPicPr>
          <p:blipFill>
            <a:blip r:embed="rId3"/>
            <a:stretch>
              <a:fillRect/>
            </a:stretch>
          </p:blipFill>
          <p:spPr>
            <a:xfrm>
              <a:off x="586595" y="4712649"/>
              <a:ext cx="8281360" cy="1004204"/>
            </a:xfrm>
            <a:prstGeom prst="rect">
              <a:avLst/>
            </a:prstGeom>
          </p:spPr>
        </p:pic>
        <p:cxnSp>
          <p:nvCxnSpPr>
            <p:cNvPr id="11" name="Conector recto 10">
              <a:extLst>
                <a:ext uri="{FF2B5EF4-FFF2-40B4-BE49-F238E27FC236}">
                  <a16:creationId xmlns:a16="http://schemas.microsoft.com/office/drawing/2014/main" id="{CDF24F8A-3B98-4FCB-9E5A-31D8F6ABF363}"/>
                </a:ext>
              </a:extLst>
            </p:cNvPr>
            <p:cNvCxnSpPr/>
            <p:nvPr/>
          </p:nvCxnSpPr>
          <p:spPr>
            <a:xfrm flipV="1">
              <a:off x="2605177" y="5244860"/>
              <a:ext cx="1966823" cy="47199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18020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4452" y="352622"/>
            <a:ext cx="8177841" cy="1277273"/>
          </a:xfrm>
          <a:prstGeom prst="rect">
            <a:avLst/>
          </a:prstGeom>
        </p:spPr>
        <p:txBody>
          <a:bodyPr wrap="square">
            <a:spAutoFit/>
          </a:bodyPr>
          <a:lstStyle/>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registrar el número de participantes </a:t>
            </a:r>
          </a:p>
          <a:p>
            <a:r>
              <a:rPr lang="es-PE" sz="1100" dirty="0">
                <a:latin typeface="Franklin Gothic Medium Cond" panose="020B0606030402020204" pitchFamily="34" charset="0"/>
              </a:rPr>
              <a:t> En el Lab 1° casillero 2, registrar de acuerdo al siguiente detalle:</a:t>
            </a:r>
          </a:p>
          <a:p>
            <a:pPr marL="171450" indent="-171450">
              <a:buFontTx/>
              <a:buChar char="-"/>
            </a:pPr>
            <a:r>
              <a:rPr lang="es-PE" sz="1100" dirty="0">
                <a:latin typeface="Franklin Gothic Medium Cond" panose="020B0606030402020204" pitchFamily="34" charset="0"/>
              </a:rPr>
              <a:t>TP: Si la institución educativa es de primaria 		</a:t>
            </a:r>
          </a:p>
          <a:p>
            <a:pPr marL="171450" indent="-171450">
              <a:buFontTx/>
              <a:buChar char="-"/>
            </a:pPr>
            <a:r>
              <a:rPr lang="es-PE" sz="1100" dirty="0">
                <a:latin typeface="Franklin Gothic Medium Cond" panose="020B0606030402020204" pitchFamily="34" charset="0"/>
              </a:rPr>
              <a:t>TS: Si la institución educativa es de secundaria</a:t>
            </a:r>
          </a:p>
        </p:txBody>
      </p:sp>
      <p:sp>
        <p:nvSpPr>
          <p:cNvPr id="4" name="Rectángulo 3"/>
          <p:cNvSpPr/>
          <p:nvPr/>
        </p:nvSpPr>
        <p:spPr>
          <a:xfrm>
            <a:off x="474452" y="2639683"/>
            <a:ext cx="8281359" cy="369331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COMUNIDADES CON LIDERES CAPACITADOS DESARROLLAN VIGILANCIA COMUNITARIA EN FAVOR DE ENTORNOS Y PRACTICAS SALUDABLES Y LA PREVENCIÓN DE LA TUBERCULOSIS, VIH/SIDA.</a:t>
            </a:r>
          </a:p>
          <a:p>
            <a:pPr algn="just"/>
            <a:r>
              <a:rPr lang="es-PE" sz="1100" dirty="0">
                <a:latin typeface="Franklin Gothic Medium Cond" panose="020B0606030402020204" pitchFamily="34" charset="0"/>
              </a:rPr>
              <a:t>Comunidades priorizadas según distrito de riesgo representada por el comité de vigilancia comunitaria (que incluye a los agentes comunitarios de salud) esta sensibilizado, informado y capacitado para promover prácticas y entornos saludables e implementar acciones de vigilancia comunitaria que contribuyan a la disminución de la tuberculosis, y VIH/SIDA. </a:t>
            </a:r>
          </a:p>
          <a:p>
            <a:pPr algn="just"/>
            <a:r>
              <a:rPr lang="es-PE" sz="1100" dirty="0">
                <a:latin typeface="Franklin Gothic Medium Cond" panose="020B0606030402020204" pitchFamily="34" charset="0"/>
              </a:rPr>
              <a:t>Estas acciones son realizadas por el personal de salud de la Red/MR o establecimientos de salud según corresponda, en coordinación con el gobierno local (Gerencia de Participación vecinal o la que haga sus veces) y organizaciones comunitarias, en el establecimiento de salud, local comunal, local municipal u otro</a:t>
            </a:r>
          </a:p>
          <a:p>
            <a:pPr algn="just"/>
            <a:r>
              <a:rPr lang="es-PE" sz="1100" dirty="0">
                <a:latin typeface="Franklin Gothic Medium Cond" panose="020B0606030402020204" pitchFamily="34" charset="0"/>
              </a:rPr>
              <a:t>que considere adecuado.  </a:t>
            </a:r>
          </a:p>
          <a:p>
            <a:pPr algn="just"/>
            <a:r>
              <a:rPr lang="es-PE" sz="1100" dirty="0">
                <a:latin typeface="Franklin Gothic Medium Cond" panose="020B0606030402020204" pitchFamily="34" charset="0"/>
              </a:rPr>
              <a:t> Acciones a desarrollar por el Personal de salud de los establecimientos de salud presentes en el territorio (municipio)</a:t>
            </a:r>
          </a:p>
          <a:p>
            <a:pPr algn="just"/>
            <a:r>
              <a:rPr lang="es-PE" sz="1100" dirty="0">
                <a:latin typeface="Franklin Gothic Medium Cond" panose="020B0606030402020204" pitchFamily="34" charset="0"/>
              </a:rPr>
              <a:t>La implementación de la vigilancia comunitaria tiene los siguientes procesos:</a:t>
            </a:r>
          </a:p>
          <a:p>
            <a:pPr algn="just"/>
            <a:endParaRPr lang="es-PE" sz="3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FASE 1: PLANIFICACIÓN</a:t>
            </a:r>
          </a:p>
          <a:p>
            <a:pPr algn="just"/>
            <a:r>
              <a:rPr lang="es-PE" sz="1100" dirty="0">
                <a:latin typeface="Franklin Gothic Medium Cond" panose="020B0606030402020204" pitchFamily="34" charset="0"/>
              </a:rPr>
              <a:t>Para registro de Tuberculosis:</a:t>
            </a:r>
          </a:p>
          <a:p>
            <a:pPr algn="just"/>
            <a:r>
              <a:rPr lang="es-PE" sz="1100" dirty="0">
                <a:latin typeface="Franklin Gothic Medium Cond" panose="020B0606030402020204" pitchFamily="34" charset="0"/>
              </a:rPr>
              <a:t>Incluye las siguientes acciones: </a:t>
            </a:r>
          </a:p>
          <a:p>
            <a:pPr algn="just"/>
            <a:r>
              <a:rPr lang="es-PE" sz="1100" dirty="0">
                <a:latin typeface="Franklin Gothic Medium Cond" panose="020B0606030402020204" pitchFamily="34" charset="0"/>
              </a:rPr>
              <a:t>1. Conformación del equipo para la implementación de la Vigilancia Comunitaria. </a:t>
            </a:r>
          </a:p>
          <a:p>
            <a:pPr algn="just"/>
            <a:r>
              <a:rPr lang="es-PE" sz="1100" dirty="0">
                <a:latin typeface="Franklin Gothic Medium Cond" panose="020B0606030402020204" pitchFamily="34" charset="0"/>
              </a:rPr>
              <a:t>2. Identificación y selección de comunidades en riesgo y organizaciones comunitarias con base en el</a:t>
            </a:r>
          </a:p>
          <a:p>
            <a:pPr algn="just"/>
            <a:r>
              <a:rPr lang="es-PE" sz="1100" dirty="0">
                <a:latin typeface="Franklin Gothic Medium Cond" panose="020B0606030402020204" pitchFamily="34" charset="0"/>
              </a:rPr>
              <a:t>gobierno local (incluyendo a los ACS) para el desarrollo de la vigilancia comunitaria.</a:t>
            </a:r>
          </a:p>
          <a:p>
            <a:pPr algn="just"/>
            <a:r>
              <a:rPr lang="es-PE" sz="1100" dirty="0">
                <a:latin typeface="Franklin Gothic Medium Cond" panose="020B0606030402020204" pitchFamily="34" charset="0"/>
              </a:rPr>
              <a:t>3. Selección de contenidos claves, instrumentos y metodología para vigilar. </a:t>
            </a:r>
          </a:p>
          <a:p>
            <a:pPr lvl="0" algn="just"/>
            <a:r>
              <a:rPr lang="es-PE" sz="1100" dirty="0">
                <a:solidFill>
                  <a:srgbClr val="000000"/>
                </a:solidFill>
                <a:latin typeface="Franklin Gothic Medium Cond" panose="020B0606030402020204" pitchFamily="34" charset="0"/>
              </a:rPr>
              <a:t>En el ítem: DNI / HC registre: SIEMPRE APP 108 Actividades en la comunidad </a:t>
            </a:r>
          </a:p>
          <a:p>
            <a:pPr lvl="0" algn="just"/>
            <a:r>
              <a:rPr lang="es-PE" sz="1100" dirty="0">
                <a:solidFill>
                  <a:srgbClr val="000000"/>
                </a:solidFill>
                <a:latin typeface="Franklin Gothic Medium Cond" panose="020B0606030402020204" pitchFamily="34" charset="0"/>
              </a:rPr>
              <a:t>En el ítem: Diagnóstico motivo de consulta y/o actividad de salud anote:</a:t>
            </a:r>
          </a:p>
          <a:p>
            <a:pPr lvl="0" algn="just"/>
            <a:r>
              <a:rPr lang="es-PE" sz="1100" dirty="0">
                <a:solidFill>
                  <a:srgbClr val="000000"/>
                </a:solidFill>
                <a:latin typeface="Franklin Gothic Medium Cond" panose="020B0606030402020204" pitchFamily="34" charset="0"/>
              </a:rPr>
              <a:t> En el 1º casillero registrar Visita Comunitaria Integral </a:t>
            </a:r>
          </a:p>
          <a:p>
            <a:pPr lvl="0" algn="just"/>
            <a:r>
              <a:rPr lang="es-PE" sz="1100" dirty="0">
                <a:solidFill>
                  <a:srgbClr val="000000"/>
                </a:solidFill>
                <a:latin typeface="Franklin Gothic Medium Cond" panose="020B0606030402020204" pitchFamily="34" charset="0"/>
              </a:rPr>
              <a:t> En el 2° casillero registrar Actividades de tuberculosis 1, 2 o 3</a:t>
            </a:r>
          </a:p>
        </p:txBody>
      </p:sp>
      <p:pic>
        <p:nvPicPr>
          <p:cNvPr id="6" name="Imagen 5"/>
          <p:cNvPicPr>
            <a:picLocks noChangeAspect="1"/>
          </p:cNvPicPr>
          <p:nvPr/>
        </p:nvPicPr>
        <p:blipFill>
          <a:blip r:embed="rId2"/>
          <a:stretch>
            <a:fillRect/>
          </a:stretch>
        </p:blipFill>
        <p:spPr>
          <a:xfrm>
            <a:off x="474451" y="1588075"/>
            <a:ext cx="8281359" cy="1051611"/>
          </a:xfrm>
          <a:prstGeom prst="rect">
            <a:avLst/>
          </a:prstGeom>
        </p:spPr>
      </p:pic>
    </p:spTree>
    <p:extLst>
      <p:ext uri="{BB962C8B-B14F-4D97-AF65-F5344CB8AC3E}">
        <p14:creationId xmlns:p14="http://schemas.microsoft.com/office/powerpoint/2010/main" val="1142558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682" y="262598"/>
            <a:ext cx="8367623" cy="1277273"/>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Tipo de Diagnóstico:</a:t>
            </a:r>
          </a:p>
          <a:p>
            <a:pPr lvl="0" algn="just"/>
            <a:r>
              <a:rPr lang="es-PE" sz="1100" dirty="0">
                <a:solidFill>
                  <a:srgbClr val="000000"/>
                </a:solidFill>
                <a:latin typeface="Franklin Gothic Medium Cond" panose="020B0606030402020204" pitchFamily="34" charset="0"/>
              </a:rPr>
              <a:t>Para todas las actividades marque siempre “D”</a:t>
            </a:r>
          </a:p>
          <a:p>
            <a:pPr lvl="0" algn="just"/>
            <a:r>
              <a:rPr lang="es-PE" sz="1100" dirty="0">
                <a:solidFill>
                  <a:srgbClr val="000000"/>
                </a:solidFill>
                <a:latin typeface="Franklin Gothic Medium Cond" panose="020B0606030402020204" pitchFamily="34" charset="0"/>
              </a:rPr>
              <a:t>En el ítem Lab se registrará</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registrar de acuerdo al siguiente el número del 1 al 3 según la acción que corresponda   </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solo se usará para colocar el número de comunidades seleccionadas para la VC, cuando seleccionen la actividad número 2 en el 1° casillero, de lo contrario para la actividad 1 o 3 dejar en blanco.</a:t>
            </a:r>
          </a:p>
          <a:p>
            <a:pPr lvl="0" algn="just"/>
            <a:r>
              <a:rPr lang="es-PE" sz="1100" dirty="0">
                <a:solidFill>
                  <a:srgbClr val="000000"/>
                </a:solidFill>
                <a:latin typeface="Franklin Gothic Medium Cond" panose="020B0606030402020204" pitchFamily="34" charset="0"/>
              </a:rPr>
              <a:t> En el Lab 2 casillero 2, la sigla “FP” para indicar Planificación participativa.</a:t>
            </a:r>
          </a:p>
        </p:txBody>
      </p:sp>
      <p:sp>
        <p:nvSpPr>
          <p:cNvPr id="4" name="Rectángulo 3"/>
          <p:cNvSpPr/>
          <p:nvPr/>
        </p:nvSpPr>
        <p:spPr>
          <a:xfrm>
            <a:off x="353681" y="2502434"/>
            <a:ext cx="8445261"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PARA REGISTRO DE VIH/SIDA</a:t>
            </a:r>
          </a:p>
          <a:p>
            <a:pPr algn="just"/>
            <a:r>
              <a:rPr lang="es-PE" sz="1100" dirty="0">
                <a:latin typeface="Franklin Gothic Medium Cond" panose="020B0606030402020204" pitchFamily="34" charset="0"/>
              </a:rPr>
              <a:t>Incluye las siguientes acciones: </a:t>
            </a:r>
          </a:p>
          <a:p>
            <a:pPr algn="just"/>
            <a:r>
              <a:rPr lang="es-PE" sz="1100" dirty="0">
                <a:latin typeface="Franklin Gothic Medium Cond" panose="020B0606030402020204" pitchFamily="34" charset="0"/>
              </a:rPr>
              <a:t>1. Conformación del equipo para la implementación de la Vigilancia Comunitaria. </a:t>
            </a:r>
          </a:p>
          <a:p>
            <a:pPr algn="just"/>
            <a:r>
              <a:rPr lang="es-PE" sz="1100" dirty="0">
                <a:latin typeface="Franklin Gothic Medium Cond" panose="020B0606030402020204" pitchFamily="34" charset="0"/>
              </a:rPr>
              <a:t>2.  Identificación y selección de comunidades en riesgo y organizaciones comunitarias con base en el gobierno local (incluyendo a los ACS) para el desarrollo de la vigilancia comunitaria.</a:t>
            </a:r>
          </a:p>
          <a:p>
            <a:pPr algn="just"/>
            <a:r>
              <a:rPr lang="es-PE" sz="1100" dirty="0">
                <a:latin typeface="Franklin Gothic Medium Cond" panose="020B0606030402020204" pitchFamily="34" charset="0"/>
              </a:rPr>
              <a:t>3. Selección de contenidos claves, instrumentos y metodología para vigilar</a:t>
            </a:r>
          </a:p>
          <a:p>
            <a:pPr algn="just"/>
            <a:r>
              <a:rPr lang="es-PE" sz="1100" dirty="0">
                <a:latin typeface="Franklin Gothic Medium Cond" panose="020B0606030402020204" pitchFamily="34" charset="0"/>
              </a:rPr>
              <a:t>En el ítem: DNI / HC registre: SIEMPRE APP 108 Actividades en la comunidad </a:t>
            </a:r>
          </a:p>
          <a:p>
            <a:pPr algn="just"/>
            <a:r>
              <a:rPr lang="es-PE" sz="1100" dirty="0">
                <a:latin typeface="Franklin Gothic Medium Cond" panose="020B0606030402020204" pitchFamily="34" charset="0"/>
              </a:rPr>
              <a:t>En el ítem: Diagnóstico motivo de consulta y/o actividad de salud anote:</a:t>
            </a:r>
          </a:p>
          <a:p>
            <a:pPr algn="just"/>
            <a:r>
              <a:rPr lang="es-PE" sz="1100" dirty="0">
                <a:latin typeface="Franklin Gothic Medium Cond" panose="020B0606030402020204" pitchFamily="34" charset="0"/>
              </a:rPr>
              <a:t> En el 1º casillero registrar Visita Comunitaria Integral </a:t>
            </a:r>
          </a:p>
          <a:p>
            <a:pPr algn="just"/>
            <a:r>
              <a:rPr lang="es-PE" sz="1100" dirty="0">
                <a:latin typeface="Franklin Gothic Medium Cond" panose="020B0606030402020204" pitchFamily="34" charset="0"/>
              </a:rPr>
              <a:t> En el 2° casillero registrar Actividades de VIH-SIDA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Para todas las actividades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registrar la acción que corresponda: 1, 2 o 3.</a:t>
            </a:r>
          </a:p>
          <a:p>
            <a:pPr algn="just"/>
            <a:r>
              <a:rPr lang="es-PE" sz="1100" dirty="0">
                <a:latin typeface="Franklin Gothic Medium Cond" panose="020B0606030402020204" pitchFamily="34" charset="0"/>
              </a:rPr>
              <a:t> En el Lab 1 casillero 1, al registrar 2 en Lab1 se debe colocar el número de comunidades priorizadas</a:t>
            </a:r>
          </a:p>
          <a:p>
            <a:pPr algn="just"/>
            <a:r>
              <a:rPr lang="es-PE" sz="1100" dirty="0">
                <a:latin typeface="Franklin Gothic Medium Cond" panose="020B0606030402020204" pitchFamily="34" charset="0"/>
              </a:rPr>
              <a:t>Si el registro es 1 o 3 se debe dejar en blanco.</a:t>
            </a:r>
          </a:p>
          <a:p>
            <a:pPr algn="just"/>
            <a:r>
              <a:rPr lang="es-PE" sz="1100" dirty="0">
                <a:latin typeface="Franklin Gothic Medium Cond" panose="020B0606030402020204" pitchFamily="34" charset="0"/>
              </a:rPr>
              <a:t> En el 3º casillero la sigla “FP” para indicar Planificación participativa.</a:t>
            </a:r>
          </a:p>
        </p:txBody>
      </p:sp>
      <p:pic>
        <p:nvPicPr>
          <p:cNvPr id="3" name="Imagen 2"/>
          <p:cNvPicPr>
            <a:picLocks noChangeAspect="1"/>
          </p:cNvPicPr>
          <p:nvPr/>
        </p:nvPicPr>
        <p:blipFill>
          <a:blip r:embed="rId2"/>
          <a:stretch>
            <a:fillRect/>
          </a:stretch>
        </p:blipFill>
        <p:spPr>
          <a:xfrm>
            <a:off x="353681" y="5431534"/>
            <a:ext cx="8445261" cy="1003507"/>
          </a:xfrm>
          <a:prstGeom prst="rect">
            <a:avLst/>
          </a:prstGeom>
        </p:spPr>
      </p:pic>
      <p:grpSp>
        <p:nvGrpSpPr>
          <p:cNvPr id="8" name="Grupo 7">
            <a:extLst>
              <a:ext uri="{FF2B5EF4-FFF2-40B4-BE49-F238E27FC236}">
                <a16:creationId xmlns:a16="http://schemas.microsoft.com/office/drawing/2014/main" id="{D12DF7F4-BDE5-4361-837F-4E7F3FE1277A}"/>
              </a:ext>
            </a:extLst>
          </p:cNvPr>
          <p:cNvGrpSpPr/>
          <p:nvPr/>
        </p:nvGrpSpPr>
        <p:grpSpPr>
          <a:xfrm>
            <a:off x="411119" y="1485469"/>
            <a:ext cx="8387824" cy="1016965"/>
            <a:chOff x="411119" y="1485469"/>
            <a:chExt cx="8387824" cy="1016965"/>
          </a:xfrm>
        </p:grpSpPr>
        <p:pic>
          <p:nvPicPr>
            <p:cNvPr id="6" name="Imagen 5"/>
            <p:cNvPicPr>
              <a:picLocks noChangeAspect="1"/>
            </p:cNvPicPr>
            <p:nvPr/>
          </p:nvPicPr>
          <p:blipFill>
            <a:blip r:embed="rId3"/>
            <a:stretch>
              <a:fillRect/>
            </a:stretch>
          </p:blipFill>
          <p:spPr>
            <a:xfrm>
              <a:off x="411119" y="1485469"/>
              <a:ext cx="8387824" cy="1016965"/>
            </a:xfrm>
            <a:prstGeom prst="rect">
              <a:avLst/>
            </a:prstGeom>
          </p:spPr>
        </p:pic>
        <p:cxnSp>
          <p:nvCxnSpPr>
            <p:cNvPr id="7" name="Conector recto 6">
              <a:extLst>
                <a:ext uri="{FF2B5EF4-FFF2-40B4-BE49-F238E27FC236}">
                  <a16:creationId xmlns:a16="http://schemas.microsoft.com/office/drawing/2014/main" id="{EC99F665-CEF2-42AF-948B-731597ABC835}"/>
                </a:ext>
              </a:extLst>
            </p:cNvPr>
            <p:cNvCxnSpPr/>
            <p:nvPr/>
          </p:nvCxnSpPr>
          <p:spPr>
            <a:xfrm flipV="1">
              <a:off x="2501660" y="2009955"/>
              <a:ext cx="2070340" cy="49247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2830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1278" y="176271"/>
            <a:ext cx="8324490" cy="333937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CAPACITACIÓN EN VIGILANCIA COMUNITARIA Y PRÁCTICAS Y ENTORNOS SALUDABLES A AGENTES COMUNITARIOS Y ORGANIZACIONES COMUNITARIAS</a:t>
            </a:r>
          </a:p>
          <a:p>
            <a:pPr algn="just"/>
            <a:r>
              <a:rPr lang="es-PE" sz="1100" dirty="0">
                <a:latin typeface="Franklin Gothic Medium Cond" panose="020B0606030402020204" pitchFamily="34" charset="0"/>
              </a:rPr>
              <a:t>Se desarrollará las reuniones en número de tres por año:</a:t>
            </a:r>
          </a:p>
          <a:p>
            <a:pPr algn="just"/>
            <a:r>
              <a:rPr lang="es-PE" sz="1100" dirty="0">
                <a:latin typeface="Franklin Gothic Medium Cond" panose="020B0606030402020204" pitchFamily="34" charset="0"/>
              </a:rPr>
              <a:t>o 1ra reunión = al 1er trimestre, se desarrollará el tema de prácticas y entornos saludables que contribuyan a la prevención de la tuberculosis o VIH según sea el caso. (01 reunión de 2 horas de duración).</a:t>
            </a:r>
          </a:p>
          <a:p>
            <a:pPr algn="just"/>
            <a:r>
              <a:rPr lang="es-PE" sz="1100" dirty="0">
                <a:latin typeface="Franklin Gothic Medium Cond" panose="020B0606030402020204" pitchFamily="34" charset="0"/>
              </a:rPr>
              <a:t>o 2da reunión = al mes de la 1ra reunión, se desarrollará el tema de vigilancia comunitaria. (01 reunión de 2 horas de duración).</a:t>
            </a:r>
          </a:p>
          <a:p>
            <a:pPr algn="just"/>
            <a:r>
              <a:rPr lang="es-PE" sz="1100" dirty="0">
                <a:latin typeface="Franklin Gothic Medium Cond" panose="020B0606030402020204" pitchFamily="34" charset="0"/>
              </a:rPr>
              <a:t>o 3ra reunión = al mes de la segunda reunión, se desarrollará reforzamiento de las primeras reuniones y se hará seguimiento al avance de acciones de vigilancia comunitaria (01 reunión de 2 horas de duración).  El cumplimiento de esta reunión, indicará que la actividad ha sido cumplida satisfactoriamente.</a:t>
            </a:r>
          </a:p>
          <a:p>
            <a:pPr algn="just"/>
            <a:endParaRPr lang="es-PE" sz="2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PARA REGISTRO DE TUBERCULOSIS:</a:t>
            </a:r>
          </a:p>
          <a:p>
            <a:pPr algn="just"/>
            <a:r>
              <a:rPr lang="es-PE" sz="1100" dirty="0">
                <a:latin typeface="Franklin Gothic Medium Cond" panose="020B0606030402020204" pitchFamily="34" charset="0"/>
              </a:rPr>
              <a:t> Para agentes comunitarios de salud (ACS):</a:t>
            </a:r>
          </a:p>
          <a:p>
            <a:pPr algn="just"/>
            <a:r>
              <a:rPr lang="es-PE" sz="1100" dirty="0">
                <a:latin typeface="Franklin Gothic Medium Cond" panose="020B0606030402020204" pitchFamily="34" charset="0"/>
              </a:rPr>
              <a:t>En el ítem: DNI / HC registre: SIEMPRE APP 138 Agentes Comunitarios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Sesión de entrenamiento a Agentes Comunitarios en Salud</a:t>
            </a:r>
          </a:p>
          <a:p>
            <a:pPr algn="just"/>
            <a:r>
              <a:rPr lang="es-PE" sz="1100" dirty="0">
                <a:latin typeface="Franklin Gothic Medium Cond" panose="020B0606030402020204" pitchFamily="34" charset="0"/>
              </a:rPr>
              <a:t> En el 2º casillero Actividades de Tuberculosis </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Lab se registrará: </a:t>
            </a:r>
          </a:p>
          <a:p>
            <a:pPr algn="just"/>
            <a:r>
              <a:rPr lang="es-PE" sz="1100" dirty="0">
                <a:latin typeface="Franklin Gothic Medium Cond" panose="020B0606030402020204" pitchFamily="34" charset="0"/>
              </a:rPr>
              <a:t> En el Lab 1 casillero 1, el número de reuniones: 1°, 2°, 3° (Trazador)</a:t>
            </a:r>
          </a:p>
          <a:p>
            <a:pPr algn="just"/>
            <a:r>
              <a:rPr lang="es-PE" sz="1100" dirty="0">
                <a:latin typeface="Franklin Gothic Medium Cond" panose="020B0606030402020204" pitchFamily="34" charset="0"/>
              </a:rPr>
              <a:t> En el Lab 1 casillero 2, se coloca el número de participantes</a:t>
            </a:r>
          </a:p>
          <a:p>
            <a:pPr algn="just"/>
            <a:r>
              <a:rPr lang="es-PE" sz="1100" dirty="0">
                <a:latin typeface="Franklin Gothic Medium Cond" panose="020B0606030402020204" pitchFamily="34" charset="0"/>
              </a:rPr>
              <a:t> En el Lab 2 casillero 2, el tipo de temática desarrollado:</a:t>
            </a:r>
          </a:p>
          <a:p>
            <a:pPr algn="just"/>
            <a:r>
              <a:rPr lang="es-PE" sz="1100" dirty="0">
                <a:latin typeface="Franklin Gothic Medium Cond" panose="020B0606030402020204" pitchFamily="34" charset="0"/>
              </a:rPr>
              <a:t> VCO = Para indicar Vigilancia Comunitaria	 PSA = Para prácticas saludables</a:t>
            </a:r>
          </a:p>
        </p:txBody>
      </p:sp>
      <p:sp>
        <p:nvSpPr>
          <p:cNvPr id="6" name="Rectángulo 5"/>
          <p:cNvSpPr/>
          <p:nvPr/>
        </p:nvSpPr>
        <p:spPr>
          <a:xfrm>
            <a:off x="421278" y="4413262"/>
            <a:ext cx="8324490" cy="76944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El trazador para esta actividad es la tercera (3°) sesión de entrenamiento a agentes comunitarios en salud, esta se colocará siempre y cuando se haya realizado previamente la primera (1°) y segunda (2°) sesión de entrenamiento a agentes comunitarios en salud.</a:t>
            </a:r>
          </a:p>
          <a:p>
            <a:pPr algn="just"/>
            <a:r>
              <a:rPr lang="es-PE" sz="1100" dirty="0">
                <a:solidFill>
                  <a:srgbClr val="2D55D7"/>
                </a:solidFill>
                <a:latin typeface="Franklin Gothic Medium Cond" panose="020B0606030402020204" pitchFamily="34" charset="0"/>
              </a:rPr>
              <a:t> Recuerda indicar el tema desarrollado, tal como se indica en el ejemplo anterior (VCO) </a:t>
            </a:r>
          </a:p>
        </p:txBody>
      </p:sp>
      <p:sp>
        <p:nvSpPr>
          <p:cNvPr id="7" name="Rectángulo 6"/>
          <p:cNvSpPr/>
          <p:nvPr/>
        </p:nvSpPr>
        <p:spPr>
          <a:xfrm>
            <a:off x="421278" y="5084661"/>
            <a:ext cx="8307237"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ORGANIZACIONES COMUNITARIAS: </a:t>
            </a:r>
          </a:p>
          <a:p>
            <a:r>
              <a:rPr lang="es-PE" sz="1100" dirty="0">
                <a:latin typeface="Franklin Gothic Medium Cond" panose="020B0606030402020204" pitchFamily="34" charset="0"/>
              </a:rPr>
              <a:t>En el ítem: DNI / HC registre: SIEMPRE APP 108 Actividad en comunidad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Sesión de entrenamiento a Agentes Comunitarios en Salud</a:t>
            </a:r>
          </a:p>
          <a:p>
            <a:r>
              <a:rPr lang="es-PE" sz="1100" dirty="0">
                <a:latin typeface="Franklin Gothic Medium Cond" panose="020B0606030402020204" pitchFamily="34" charset="0"/>
              </a:rPr>
              <a:t> En el 2º casillero Actividades de Tuberculosis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reuniones: 1°, 2°, 3° (Trazador)</a:t>
            </a:r>
          </a:p>
          <a:p>
            <a:r>
              <a:rPr lang="es-PE" sz="1100" dirty="0">
                <a:latin typeface="Franklin Gothic Medium Cond" panose="020B0606030402020204" pitchFamily="34" charset="0"/>
              </a:rPr>
              <a:t> En el Lab 1 casillero 2, se coloca el número de participantes</a:t>
            </a:r>
          </a:p>
        </p:txBody>
      </p:sp>
      <p:pic>
        <p:nvPicPr>
          <p:cNvPr id="2" name="Imagen 1"/>
          <p:cNvPicPr>
            <a:picLocks noChangeAspect="1"/>
          </p:cNvPicPr>
          <p:nvPr/>
        </p:nvPicPr>
        <p:blipFill>
          <a:blip r:embed="rId2"/>
          <a:stretch>
            <a:fillRect/>
          </a:stretch>
        </p:blipFill>
        <p:spPr>
          <a:xfrm>
            <a:off x="421279" y="3437557"/>
            <a:ext cx="8324490" cy="996420"/>
          </a:xfrm>
          <a:prstGeom prst="rect">
            <a:avLst/>
          </a:prstGeom>
        </p:spPr>
      </p:pic>
    </p:spTree>
    <p:extLst>
      <p:ext uri="{BB962C8B-B14F-4D97-AF65-F5344CB8AC3E}">
        <p14:creationId xmlns:p14="http://schemas.microsoft.com/office/powerpoint/2010/main" val="331756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8573" y="335846"/>
            <a:ext cx="8307237" cy="600164"/>
          </a:xfrm>
          <a:prstGeom prst="rect">
            <a:avLst/>
          </a:prstGeom>
        </p:spPr>
        <p:txBody>
          <a:bodyPr wrap="square">
            <a:spAutoFit/>
          </a:bodyPr>
          <a:lstStyle/>
          <a:p>
            <a:r>
              <a:rPr lang="es-PE" sz="1100" dirty="0">
                <a:latin typeface="Franklin Gothic Medium Cond" panose="020B0606030402020204" pitchFamily="34" charset="0"/>
              </a:rPr>
              <a:t> En el Lab2º casillero 2, el tipo de temática desarrollado:</a:t>
            </a:r>
          </a:p>
          <a:p>
            <a:r>
              <a:rPr lang="es-PE" sz="1100" dirty="0">
                <a:latin typeface="Franklin Gothic Medium Cond" panose="020B0606030402020204" pitchFamily="34" charset="0"/>
              </a:rPr>
              <a:t> VCO = Para indicar Vigilancia Comunitaria</a:t>
            </a:r>
          </a:p>
          <a:p>
            <a:r>
              <a:rPr lang="es-PE" sz="1100" dirty="0">
                <a:latin typeface="Franklin Gothic Medium Cond" panose="020B0606030402020204" pitchFamily="34" charset="0"/>
              </a:rPr>
              <a:t> PSA = Para prácticas saludables</a:t>
            </a:r>
          </a:p>
        </p:txBody>
      </p:sp>
      <p:sp>
        <p:nvSpPr>
          <p:cNvPr id="4" name="Rectángulo 3"/>
          <p:cNvSpPr/>
          <p:nvPr/>
        </p:nvSpPr>
        <p:spPr>
          <a:xfrm>
            <a:off x="448572" y="1913051"/>
            <a:ext cx="8307237"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PARA REGISTRO DE VIH-SIDA</a:t>
            </a:r>
          </a:p>
          <a:p>
            <a:pPr algn="just"/>
            <a:r>
              <a:rPr lang="es-PE" sz="1100" dirty="0">
                <a:solidFill>
                  <a:srgbClr val="C00000"/>
                </a:solidFill>
                <a:latin typeface="Franklin Gothic Medium Cond" panose="020B0606030402020204" pitchFamily="34" charset="0"/>
              </a:rPr>
              <a:t>* PARA AGENTES COMUNITARIOS DE SALUD (ACS):</a:t>
            </a:r>
          </a:p>
          <a:p>
            <a:pPr algn="just"/>
            <a:r>
              <a:rPr lang="es-PE" sz="1100" dirty="0">
                <a:latin typeface="Franklin Gothic Medium Cond" panose="020B0606030402020204" pitchFamily="34" charset="0"/>
              </a:rPr>
              <a:t>En el ítem: DNI / HC registre: SIEMPRE APP 138 de Agentes Comunitarios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Sesión de entrenamiento a Agentes Comunitarios en Salud</a:t>
            </a:r>
          </a:p>
          <a:p>
            <a:pPr algn="just"/>
            <a:r>
              <a:rPr lang="es-PE" sz="1100" dirty="0">
                <a:latin typeface="Franklin Gothic Medium Cond" panose="020B0606030402020204" pitchFamily="34" charset="0"/>
              </a:rPr>
              <a:t> En el 2º casillero Actividades VIH-SIDA</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talleres: 1°, 2°, 3° (Trazador)</a:t>
            </a:r>
          </a:p>
          <a:p>
            <a:pPr algn="just"/>
            <a:r>
              <a:rPr lang="es-PE" sz="1100" dirty="0">
                <a:latin typeface="Franklin Gothic Medium Cond" panose="020B0606030402020204" pitchFamily="34" charset="0"/>
              </a:rPr>
              <a:t> En el Lab 1 casillero 2, se coloca el número de participantes</a:t>
            </a:r>
          </a:p>
          <a:p>
            <a:pPr algn="just"/>
            <a:r>
              <a:rPr lang="es-PE" sz="1100" dirty="0">
                <a:latin typeface="Franklin Gothic Medium Cond" panose="020B0606030402020204" pitchFamily="34" charset="0"/>
              </a:rPr>
              <a:t> En el Lab 2 casillero 2, el tipo de temática desarrollado: </a:t>
            </a:r>
          </a:p>
          <a:p>
            <a:pPr algn="just"/>
            <a:r>
              <a:rPr lang="es-PE" sz="1100" dirty="0">
                <a:latin typeface="Franklin Gothic Medium Cond" panose="020B0606030402020204" pitchFamily="34" charset="0"/>
              </a:rPr>
              <a:t> VCO = Para indicar Vigilancia Comunitaria	  PSA = Para prácticas saludables</a:t>
            </a:r>
          </a:p>
          <a:p>
            <a:pPr algn="just"/>
            <a:r>
              <a:rPr lang="es-PE" sz="1100" dirty="0">
                <a:latin typeface="Franklin Gothic Medium Cond" panose="020B0606030402020204" pitchFamily="34" charset="0"/>
              </a:rPr>
              <a:t>. </a:t>
            </a:r>
          </a:p>
        </p:txBody>
      </p:sp>
      <p:sp>
        <p:nvSpPr>
          <p:cNvPr id="6" name="Rectángulo 5"/>
          <p:cNvSpPr/>
          <p:nvPr/>
        </p:nvSpPr>
        <p:spPr>
          <a:xfrm>
            <a:off x="457196" y="4948063"/>
            <a:ext cx="8315867" cy="76944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El trazador para esta actividad es la tercera (3°) sesión de entrenamiento a ACS, esta se colocará siempre y cuando se haya realizado previamente la primera (1°) y segundo (2°) sesión de entrenamiento.</a:t>
            </a:r>
          </a:p>
          <a:p>
            <a:pPr algn="just"/>
            <a:r>
              <a:rPr lang="es-PE" sz="1100" dirty="0">
                <a:solidFill>
                  <a:srgbClr val="2D55D7"/>
                </a:solidFill>
                <a:latin typeface="Franklin Gothic Medium Cond" panose="020B0606030402020204" pitchFamily="34" charset="0"/>
              </a:rPr>
              <a:t> Recuerda indicar el tema desarrollado, tal como se indica en el ejemplo anterior (PSA) </a:t>
            </a:r>
          </a:p>
        </p:txBody>
      </p:sp>
      <p:sp>
        <p:nvSpPr>
          <p:cNvPr id="3" name="Rectángulo 2"/>
          <p:cNvSpPr/>
          <p:nvPr/>
        </p:nvSpPr>
        <p:spPr>
          <a:xfrm>
            <a:off x="448571" y="5633833"/>
            <a:ext cx="8307238" cy="938719"/>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PARA ORGANIZACIONES COMUNITARIAS:</a:t>
            </a:r>
            <a:r>
              <a:rPr lang="es-PE" sz="1100" dirty="0">
                <a:solidFill>
                  <a:srgbClr val="000000"/>
                </a:solidFill>
                <a:latin typeface="Franklin Gothic Medium Cond" panose="020B0606030402020204" pitchFamily="34" charset="0"/>
              </a:rPr>
              <a:t> </a:t>
            </a:r>
          </a:p>
          <a:p>
            <a:pPr lvl="0"/>
            <a:r>
              <a:rPr lang="es-PE" sz="1100" dirty="0">
                <a:solidFill>
                  <a:srgbClr val="000000"/>
                </a:solidFill>
                <a:latin typeface="Franklin Gothic Medium Cond" panose="020B0606030402020204" pitchFamily="34" charset="0"/>
              </a:rPr>
              <a:t>En el ítem: DNI / HC registre: SIEMPRE APP 108 Actividad en comunidad  </a:t>
            </a:r>
          </a:p>
          <a:p>
            <a:pPr lvl="0"/>
            <a:r>
              <a:rPr lang="es-PE" sz="1100" dirty="0">
                <a:solidFill>
                  <a:srgbClr val="000000"/>
                </a:solidFill>
                <a:latin typeface="Franklin Gothic Medium Cond" panose="020B0606030402020204" pitchFamily="34" charset="0"/>
              </a:rPr>
              <a:t> En el ítem: Diagnóstico motivo de consulta y/o actividad de salud:</a:t>
            </a:r>
          </a:p>
          <a:p>
            <a:pPr lvl="0"/>
            <a:r>
              <a:rPr lang="es-PE" sz="1100" dirty="0">
                <a:solidFill>
                  <a:srgbClr val="000000"/>
                </a:solidFill>
                <a:latin typeface="Franklin Gothic Medium Cond" panose="020B0606030402020204" pitchFamily="34" charset="0"/>
              </a:rPr>
              <a:t> En el 1º casillero Taller en comunidad </a:t>
            </a:r>
          </a:p>
          <a:p>
            <a:pPr lvl="0"/>
            <a:r>
              <a:rPr lang="es-PE" sz="1100" dirty="0">
                <a:solidFill>
                  <a:srgbClr val="000000"/>
                </a:solidFill>
                <a:latin typeface="Franklin Gothic Medium Cond" panose="020B0606030402020204" pitchFamily="34" charset="0"/>
              </a:rPr>
              <a:t> En el 2º casillero Actividades VIH-SIDA</a:t>
            </a:r>
          </a:p>
        </p:txBody>
      </p:sp>
      <p:grpSp>
        <p:nvGrpSpPr>
          <p:cNvPr id="16" name="Grupo 15">
            <a:extLst>
              <a:ext uri="{FF2B5EF4-FFF2-40B4-BE49-F238E27FC236}">
                <a16:creationId xmlns:a16="http://schemas.microsoft.com/office/drawing/2014/main" id="{85B6332B-79E2-4A53-94B1-881631506524}"/>
              </a:ext>
            </a:extLst>
          </p:cNvPr>
          <p:cNvGrpSpPr/>
          <p:nvPr/>
        </p:nvGrpSpPr>
        <p:grpSpPr>
          <a:xfrm>
            <a:off x="448570" y="877881"/>
            <a:ext cx="8307239" cy="1035170"/>
            <a:chOff x="448570" y="877881"/>
            <a:chExt cx="8307239" cy="1035170"/>
          </a:xfrm>
        </p:grpSpPr>
        <p:pic>
          <p:nvPicPr>
            <p:cNvPr id="5" name="Imagen 4"/>
            <p:cNvPicPr>
              <a:picLocks noChangeAspect="1"/>
            </p:cNvPicPr>
            <p:nvPr/>
          </p:nvPicPr>
          <p:blipFill>
            <a:blip r:embed="rId2"/>
            <a:stretch>
              <a:fillRect/>
            </a:stretch>
          </p:blipFill>
          <p:spPr>
            <a:xfrm>
              <a:off x="448570" y="877881"/>
              <a:ext cx="8307239" cy="1035170"/>
            </a:xfrm>
            <a:prstGeom prst="rect">
              <a:avLst/>
            </a:prstGeom>
          </p:spPr>
        </p:pic>
        <p:cxnSp>
          <p:nvCxnSpPr>
            <p:cNvPr id="8" name="Conector recto 7">
              <a:extLst>
                <a:ext uri="{FF2B5EF4-FFF2-40B4-BE49-F238E27FC236}">
                  <a16:creationId xmlns:a16="http://schemas.microsoft.com/office/drawing/2014/main" id="{48794776-9789-4D6E-BDF9-791D52C2DEFB}"/>
                </a:ext>
              </a:extLst>
            </p:cNvPr>
            <p:cNvCxnSpPr>
              <a:cxnSpLocks/>
            </p:cNvCxnSpPr>
            <p:nvPr/>
          </p:nvCxnSpPr>
          <p:spPr>
            <a:xfrm flipV="1">
              <a:off x="2518913" y="1475115"/>
              <a:ext cx="2053087" cy="396815"/>
            </a:xfrm>
            <a:prstGeom prst="line">
              <a:avLst/>
            </a:prstGeom>
          </p:spPr>
          <p:style>
            <a:lnRef idx="1">
              <a:schemeClr val="dk1"/>
            </a:lnRef>
            <a:fillRef idx="0">
              <a:schemeClr val="dk1"/>
            </a:fillRef>
            <a:effectRef idx="0">
              <a:schemeClr val="dk1"/>
            </a:effectRef>
            <a:fontRef idx="minor">
              <a:schemeClr val="tx1"/>
            </a:fontRef>
          </p:style>
        </p:cxnSp>
      </p:grpSp>
      <p:grpSp>
        <p:nvGrpSpPr>
          <p:cNvPr id="17" name="Grupo 16">
            <a:extLst>
              <a:ext uri="{FF2B5EF4-FFF2-40B4-BE49-F238E27FC236}">
                <a16:creationId xmlns:a16="http://schemas.microsoft.com/office/drawing/2014/main" id="{35BD5498-631E-43BD-BF27-9D8E8761E33E}"/>
              </a:ext>
            </a:extLst>
          </p:cNvPr>
          <p:cNvGrpSpPr/>
          <p:nvPr/>
        </p:nvGrpSpPr>
        <p:grpSpPr>
          <a:xfrm>
            <a:off x="483075" y="4009292"/>
            <a:ext cx="8298613" cy="935658"/>
            <a:chOff x="483075" y="4009292"/>
            <a:chExt cx="8298613" cy="935658"/>
          </a:xfrm>
        </p:grpSpPr>
        <p:pic>
          <p:nvPicPr>
            <p:cNvPr id="9" name="Imagen 8"/>
            <p:cNvPicPr>
              <a:picLocks noChangeAspect="1"/>
            </p:cNvPicPr>
            <p:nvPr/>
          </p:nvPicPr>
          <p:blipFill>
            <a:blip r:embed="rId3"/>
            <a:stretch>
              <a:fillRect/>
            </a:stretch>
          </p:blipFill>
          <p:spPr>
            <a:xfrm>
              <a:off x="483075" y="4009292"/>
              <a:ext cx="8298613" cy="935658"/>
            </a:xfrm>
            <a:prstGeom prst="rect">
              <a:avLst/>
            </a:prstGeom>
          </p:spPr>
        </p:pic>
        <p:cxnSp>
          <p:nvCxnSpPr>
            <p:cNvPr id="14" name="Conector recto 13">
              <a:extLst>
                <a:ext uri="{FF2B5EF4-FFF2-40B4-BE49-F238E27FC236}">
                  <a16:creationId xmlns:a16="http://schemas.microsoft.com/office/drawing/2014/main" id="{8563A74E-3D4A-430F-8A05-2A142CBE0D63}"/>
                </a:ext>
              </a:extLst>
            </p:cNvPr>
            <p:cNvCxnSpPr>
              <a:cxnSpLocks/>
            </p:cNvCxnSpPr>
            <p:nvPr/>
          </p:nvCxnSpPr>
          <p:spPr>
            <a:xfrm flipV="1">
              <a:off x="2527539" y="4511615"/>
              <a:ext cx="2044461" cy="39883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9413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656" y="123142"/>
            <a:ext cx="8352692" cy="200054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FAMILIAS CON NIÑOS:</a:t>
            </a:r>
          </a:p>
          <a:p>
            <a:r>
              <a:rPr lang="es-PE" sz="1100" dirty="0">
                <a:latin typeface="Franklin Gothic Medium Cond" panose="020B0606030402020204" pitchFamily="34" charset="0"/>
              </a:rPr>
              <a:t> En el 1º casillero Sesión demostrativa</a:t>
            </a:r>
          </a:p>
          <a:p>
            <a:r>
              <a:rPr lang="es-PE" sz="1100" dirty="0">
                <a:latin typeface="Franklin Gothic Medium Cond" panose="020B0606030402020204" pitchFamily="34" charset="0"/>
              </a:rPr>
              <a:t>Para Gestantes:</a:t>
            </a:r>
          </a:p>
          <a:p>
            <a:r>
              <a:rPr lang="es-PE" sz="1100" dirty="0">
                <a:latin typeface="Franklin Gothic Medium Cond" panose="020B0606030402020204" pitchFamily="34" charset="0"/>
              </a:rPr>
              <a:t> En el 1º casillero Supervisión de embarazo con riesgo</a:t>
            </a:r>
          </a:p>
          <a:p>
            <a:r>
              <a:rPr lang="es-PE" sz="1100" dirty="0">
                <a:latin typeface="Franklin Gothic Medium Cond" panose="020B0606030402020204" pitchFamily="34" charset="0"/>
              </a:rPr>
              <a:t> En el 2º casillero Sesión demostrativa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Para todas las actividades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Lab 1 casillero 1, las siglas del Tema  de la sesión demostrativa, según corresponda.</a:t>
            </a:r>
          </a:p>
          <a:p>
            <a:r>
              <a:rPr lang="es-PE" sz="1100" dirty="0">
                <a:latin typeface="Franklin Gothic Medium Cond" panose="020B0606030402020204" pitchFamily="34" charset="0"/>
              </a:rPr>
              <a:t> En Lab 2° Casillero1, “GL”</a:t>
            </a:r>
          </a:p>
          <a:p>
            <a:pPr>
              <a:spcBef>
                <a:spcPts val="200"/>
              </a:spcBef>
            </a:pPr>
            <a:r>
              <a:rPr lang="es-PE" sz="1100" dirty="0">
                <a:solidFill>
                  <a:srgbClr val="C00000"/>
                </a:solidFill>
                <a:latin typeface="Franklin Gothic Medium Cond" panose="020B0606030402020204" pitchFamily="34" charset="0"/>
              </a:rPr>
              <a:t>Niños menores de 03 años</a:t>
            </a:r>
          </a:p>
        </p:txBody>
      </p:sp>
      <p:sp>
        <p:nvSpPr>
          <p:cNvPr id="4" name="Rectángulo 3"/>
          <p:cNvSpPr/>
          <p:nvPr/>
        </p:nvSpPr>
        <p:spPr>
          <a:xfrm>
            <a:off x="392999" y="2987052"/>
            <a:ext cx="707245" cy="261610"/>
          </a:xfrm>
          <a:prstGeom prst="rect">
            <a:avLst/>
          </a:prstGeom>
        </p:spPr>
        <p:txBody>
          <a:bodyPr wrap="none">
            <a:spAutoFit/>
          </a:bodyPr>
          <a:lstStyle/>
          <a:p>
            <a:r>
              <a:rPr lang="es-PE" sz="1100" dirty="0">
                <a:solidFill>
                  <a:srgbClr val="C00000"/>
                </a:solidFill>
                <a:latin typeface="Franklin Gothic Medium Cond" panose="020B0606030402020204" pitchFamily="34" charset="0"/>
              </a:rPr>
              <a:t>Gestantes</a:t>
            </a:r>
          </a:p>
        </p:txBody>
      </p:sp>
      <p:sp>
        <p:nvSpPr>
          <p:cNvPr id="6" name="Rectángulo 5"/>
          <p:cNvSpPr/>
          <p:nvPr/>
        </p:nvSpPr>
        <p:spPr>
          <a:xfrm>
            <a:off x="328435" y="4200728"/>
            <a:ext cx="8460857"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Algunas precisiones: </a:t>
            </a:r>
          </a:p>
          <a:p>
            <a:pPr algn="just"/>
            <a:r>
              <a:rPr lang="es-PE" sz="1100" dirty="0">
                <a:latin typeface="Franklin Gothic Medium Cond" panose="020B0606030402020204" pitchFamily="34" charset="0"/>
              </a:rPr>
              <a:t>1. Generalmente las sesiones demostrativas son actividades extramurales, donde es difícil tener disponible el número de Historia Clínica, por lo tanto, es suficiente registrar el número de DNI en la Hoja HIS y el digitador podrá ingresarlo con su N° de Historia clínica autoguardado en el sistema o duplicar el N° de DNI del niño (a) ó gestante.</a:t>
            </a:r>
          </a:p>
          <a:p>
            <a:r>
              <a:rPr lang="es-PE" sz="1100" dirty="0">
                <a:latin typeface="Franklin Gothic Medium Cond" panose="020B0606030402020204" pitchFamily="34" charset="0"/>
              </a:rPr>
              <a:t>2. Según la metodología establecida para cada actividad, solo se podrá registrar un máximo de hasta 2 sesiones demostrativas por niño (a) ó gestante al día: </a:t>
            </a:r>
          </a:p>
          <a:p>
            <a:r>
              <a:rPr lang="es-PE" sz="1100" dirty="0">
                <a:latin typeface="Franklin Gothic Medium Cond" panose="020B0606030402020204" pitchFamily="34" charset="0"/>
              </a:rPr>
              <a:t> 3. En el caso que sea realizado por diferente personal de salud deberán registrar individualmente con las UPSS que le corresponde.  </a:t>
            </a:r>
          </a:p>
          <a:p>
            <a:r>
              <a:rPr lang="es-PE" sz="1100" dirty="0">
                <a:latin typeface="Franklin Gothic Medium Cond" panose="020B0606030402020204" pitchFamily="34" charset="0"/>
              </a:rPr>
              <a:t> 4. Para aquellas sesiones demostrativas en niños, niñas y gestantes que NO cuenten DNI:</a:t>
            </a:r>
          </a:p>
          <a:p>
            <a:r>
              <a:rPr lang="es-PE" sz="1100" dirty="0">
                <a:latin typeface="Franklin Gothic Medium Cond" panose="020B0606030402020204" pitchFamily="34" charset="0"/>
              </a:rPr>
              <a:t> Escribir “S/D”, para especificar que no tiene Documento de Identidad.</a:t>
            </a:r>
          </a:p>
          <a:p>
            <a:r>
              <a:rPr lang="es-PE" sz="1100" dirty="0">
                <a:latin typeface="Franklin Gothic Medium Cond" panose="020B0606030402020204" pitchFamily="34" charset="0"/>
              </a:rPr>
              <a:t> En el campo de Historia Clínica dejar en blanco, y el digitador duplicará el código autogenerado por el sistema en el Documento de Identidad.</a:t>
            </a:r>
          </a:p>
        </p:txBody>
      </p:sp>
      <p:pic>
        <p:nvPicPr>
          <p:cNvPr id="8" name="Imagen 7"/>
          <p:cNvPicPr>
            <a:picLocks noChangeAspect="1"/>
          </p:cNvPicPr>
          <p:nvPr/>
        </p:nvPicPr>
        <p:blipFill>
          <a:blip r:embed="rId2"/>
          <a:stretch>
            <a:fillRect/>
          </a:stretch>
        </p:blipFill>
        <p:spPr>
          <a:xfrm>
            <a:off x="392999" y="2043746"/>
            <a:ext cx="8355349" cy="996356"/>
          </a:xfrm>
          <a:prstGeom prst="rect">
            <a:avLst/>
          </a:prstGeom>
        </p:spPr>
      </p:pic>
      <p:pic>
        <p:nvPicPr>
          <p:cNvPr id="3" name="Imagen 2">
            <a:extLst>
              <a:ext uri="{FF2B5EF4-FFF2-40B4-BE49-F238E27FC236}">
                <a16:creationId xmlns:a16="http://schemas.microsoft.com/office/drawing/2014/main" id="{8EEF6044-BEE5-428E-BA41-4E25AC7D662A}"/>
              </a:ext>
            </a:extLst>
          </p:cNvPr>
          <p:cNvPicPr>
            <a:picLocks noChangeAspect="1"/>
          </p:cNvPicPr>
          <p:nvPr/>
        </p:nvPicPr>
        <p:blipFill>
          <a:blip r:embed="rId3"/>
          <a:stretch>
            <a:fillRect/>
          </a:stretch>
        </p:blipFill>
        <p:spPr>
          <a:xfrm>
            <a:off x="381188" y="3201928"/>
            <a:ext cx="8355349" cy="996356"/>
          </a:xfrm>
          <a:prstGeom prst="rect">
            <a:avLst/>
          </a:prstGeom>
        </p:spPr>
      </p:pic>
      <p:pic>
        <p:nvPicPr>
          <p:cNvPr id="13" name="Imagen 12">
            <a:extLst>
              <a:ext uri="{FF2B5EF4-FFF2-40B4-BE49-F238E27FC236}">
                <a16:creationId xmlns:a16="http://schemas.microsoft.com/office/drawing/2014/main" id="{5AECA4E1-0F93-40BC-BEC2-0235671A465F}"/>
              </a:ext>
            </a:extLst>
          </p:cNvPr>
          <p:cNvPicPr>
            <a:picLocks noChangeAspect="1"/>
          </p:cNvPicPr>
          <p:nvPr/>
        </p:nvPicPr>
        <p:blipFill>
          <a:blip r:embed="rId4"/>
          <a:stretch>
            <a:fillRect/>
          </a:stretch>
        </p:blipFill>
        <p:spPr>
          <a:xfrm>
            <a:off x="328435" y="5757194"/>
            <a:ext cx="8387862" cy="911026"/>
          </a:xfrm>
          <a:prstGeom prst="rect">
            <a:avLst/>
          </a:prstGeom>
        </p:spPr>
      </p:pic>
    </p:spTree>
    <p:extLst>
      <p:ext uri="{BB962C8B-B14F-4D97-AF65-F5344CB8AC3E}">
        <p14:creationId xmlns:p14="http://schemas.microsoft.com/office/powerpoint/2010/main" val="795615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7197" y="239841"/>
            <a:ext cx="8091580" cy="1107996"/>
          </a:xfrm>
          <a:prstGeom prst="rect">
            <a:avLst/>
          </a:prstGeom>
        </p:spPr>
        <p:txBody>
          <a:bodyPr wrap="square">
            <a:spAutoFit/>
          </a:bodyPr>
          <a:lstStyle/>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reuniones: 1°, 2°, 3° (Trazador)</a:t>
            </a:r>
          </a:p>
          <a:p>
            <a:r>
              <a:rPr lang="es-PE" sz="1100" dirty="0">
                <a:latin typeface="Franklin Gothic Medium Cond" panose="020B0606030402020204" pitchFamily="34" charset="0"/>
              </a:rPr>
              <a:t> En el Lab 2 casillero 2, se coloca el número de participantes</a:t>
            </a:r>
          </a:p>
          <a:p>
            <a:r>
              <a:rPr lang="es-PE" sz="1100" dirty="0">
                <a:latin typeface="Franklin Gothic Medium Cond" panose="020B0606030402020204" pitchFamily="34" charset="0"/>
              </a:rPr>
              <a:t> En el Lab 2 casillero 2,el tipo de temática desarrollado: </a:t>
            </a:r>
          </a:p>
          <a:p>
            <a:r>
              <a:rPr lang="es-PE" sz="1100" dirty="0">
                <a:latin typeface="Franklin Gothic Medium Cond" panose="020B0606030402020204" pitchFamily="34" charset="0"/>
              </a:rPr>
              <a:t> VCO = Para indicar Vigilancia Comunitaria	 PSA = Para prácticas saludables</a:t>
            </a:r>
          </a:p>
        </p:txBody>
      </p:sp>
      <p:sp>
        <p:nvSpPr>
          <p:cNvPr id="5" name="Rectángulo 4"/>
          <p:cNvSpPr/>
          <p:nvPr/>
        </p:nvSpPr>
        <p:spPr>
          <a:xfrm>
            <a:off x="457198" y="2356709"/>
            <a:ext cx="8315865"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FASE 2: EJECUCIÓN</a:t>
            </a:r>
          </a:p>
          <a:p>
            <a:r>
              <a:rPr lang="es-PE" sz="1100" dirty="0">
                <a:latin typeface="Franklin Gothic Medium Cond" panose="020B0606030402020204" pitchFamily="34" charset="0"/>
              </a:rPr>
              <a:t>Incluye las siguientes acciones: </a:t>
            </a:r>
          </a:p>
          <a:p>
            <a:r>
              <a:rPr lang="es-PE" sz="1100" dirty="0">
                <a:solidFill>
                  <a:srgbClr val="C00000"/>
                </a:solidFill>
                <a:latin typeface="Franklin Gothic Medium Cond" panose="020B0606030402020204" pitchFamily="34" charset="0"/>
              </a:rPr>
              <a:t>* APLICACIÓN DE LA VIGILANCIA COMUNITARIA </a:t>
            </a:r>
          </a:p>
          <a:p>
            <a:r>
              <a:rPr lang="es-PE" sz="1100" dirty="0">
                <a:solidFill>
                  <a:srgbClr val="C00000"/>
                </a:solidFill>
                <a:latin typeface="Franklin Gothic Medium Cond" panose="020B0606030402020204" pitchFamily="34" charset="0"/>
              </a:rPr>
              <a:t>PARA REGISTRO DE TUBERCULOSIS:</a:t>
            </a:r>
          </a:p>
          <a:p>
            <a:r>
              <a:rPr lang="es-PE" sz="1100" dirty="0">
                <a:latin typeface="Franklin Gothic Medium Cond" panose="020B0606030402020204" pitchFamily="34" charset="0"/>
              </a:rPr>
              <a:t>En el ítem: DNI / HC registre: SIEMPRE APP 108 Actividad en comunidad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Visita Comunitaria Integral </a:t>
            </a:r>
          </a:p>
          <a:p>
            <a:r>
              <a:rPr lang="es-PE" sz="1100" dirty="0">
                <a:latin typeface="Franklin Gothic Medium Cond" panose="020B0606030402020204" pitchFamily="34" charset="0"/>
              </a:rPr>
              <a:t> En el 2º casillero Actividades de tuberculosis </a:t>
            </a:r>
          </a:p>
          <a:p>
            <a:r>
              <a:rPr lang="es-PE" sz="1100" dirty="0">
                <a:latin typeface="Franklin Gothic Medium Cond" panose="020B0606030402020204" pitchFamily="34" charset="0"/>
              </a:rPr>
              <a:t> En el 3°casillero Fase de Ejecución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intervención (mínimo 02) para indicar vigilancia comunitaria de identificación periódica de zonas de riesgo.</a:t>
            </a:r>
          </a:p>
          <a:p>
            <a:r>
              <a:rPr lang="es-PE" sz="1100" dirty="0">
                <a:latin typeface="Franklin Gothic Medium Cond" panose="020B0606030402020204" pitchFamily="34" charset="0"/>
              </a:rPr>
              <a:t> En el Lab 1 casillero 1, el número de participantes (registrar un participante por familia)</a:t>
            </a:r>
          </a:p>
          <a:p>
            <a:r>
              <a:rPr lang="es-PE" sz="1100" dirty="0">
                <a:latin typeface="Franklin Gothic Medium Cond" panose="020B0606030402020204" pitchFamily="34" charset="0"/>
              </a:rPr>
              <a:t> En el Lab 2 casillero 2, FE: Fase de Ejecución  </a:t>
            </a:r>
          </a:p>
        </p:txBody>
      </p:sp>
      <p:sp>
        <p:nvSpPr>
          <p:cNvPr id="6" name="Rectángulo 5"/>
          <p:cNvSpPr/>
          <p:nvPr/>
        </p:nvSpPr>
        <p:spPr>
          <a:xfrm>
            <a:off x="425529" y="5876151"/>
            <a:ext cx="4572000" cy="769441"/>
          </a:xfrm>
          <a:prstGeom prst="rect">
            <a:avLst/>
          </a:prstGeom>
        </p:spPr>
        <p:txBody>
          <a:bodyPr>
            <a:spAutoFit/>
          </a:bodyPr>
          <a:lstStyle/>
          <a:p>
            <a:pPr lvl="0"/>
            <a:r>
              <a:rPr lang="es-PE" sz="1100" dirty="0">
                <a:solidFill>
                  <a:srgbClr val="C00000"/>
                </a:solidFill>
                <a:latin typeface="Franklin Gothic Medium Cond" panose="020B0606030402020204" pitchFamily="34" charset="0"/>
              </a:rPr>
              <a:t>PARA REGISTRO DE VIH-SIDA</a:t>
            </a:r>
          </a:p>
          <a:p>
            <a:pPr lvl="0"/>
            <a:r>
              <a:rPr lang="es-PE" sz="1100" dirty="0">
                <a:solidFill>
                  <a:srgbClr val="000000"/>
                </a:solidFill>
                <a:latin typeface="Franklin Gothic Medium Cond" panose="020B0606030402020204" pitchFamily="34" charset="0"/>
              </a:rPr>
              <a:t>En el ítem: DNI / HC registre: SIEMPRE APP 108 Actividad en comunidad  </a:t>
            </a:r>
          </a:p>
          <a:p>
            <a:pPr lvl="0"/>
            <a:r>
              <a:rPr lang="es-PE" sz="1100" dirty="0">
                <a:solidFill>
                  <a:srgbClr val="000000"/>
                </a:solidFill>
                <a:latin typeface="Franklin Gothic Medium Cond" panose="020B0606030402020204" pitchFamily="34" charset="0"/>
              </a:rPr>
              <a:t> En el ítem: Diagnóstico motivo de consulta y/o actividad de salud:</a:t>
            </a:r>
          </a:p>
          <a:p>
            <a:pPr lvl="0"/>
            <a:r>
              <a:rPr lang="es-PE" sz="1100" dirty="0">
                <a:solidFill>
                  <a:srgbClr val="000000"/>
                </a:solidFill>
                <a:latin typeface="Franklin Gothic Medium Cond" panose="020B0606030402020204" pitchFamily="34" charset="0"/>
              </a:rPr>
              <a:t> En el 1º casillero Visita Comunitaria Integral </a:t>
            </a:r>
          </a:p>
        </p:txBody>
      </p:sp>
      <p:pic>
        <p:nvPicPr>
          <p:cNvPr id="8" name="Imagen 7"/>
          <p:cNvPicPr>
            <a:picLocks noChangeAspect="1"/>
          </p:cNvPicPr>
          <p:nvPr/>
        </p:nvPicPr>
        <p:blipFill>
          <a:blip r:embed="rId2"/>
          <a:stretch>
            <a:fillRect/>
          </a:stretch>
        </p:blipFill>
        <p:spPr>
          <a:xfrm>
            <a:off x="457197" y="4791626"/>
            <a:ext cx="8312263" cy="1071930"/>
          </a:xfrm>
          <a:prstGeom prst="rect">
            <a:avLst/>
          </a:prstGeom>
        </p:spPr>
      </p:pic>
      <p:grpSp>
        <p:nvGrpSpPr>
          <p:cNvPr id="12" name="Grupo 11">
            <a:extLst>
              <a:ext uri="{FF2B5EF4-FFF2-40B4-BE49-F238E27FC236}">
                <a16:creationId xmlns:a16="http://schemas.microsoft.com/office/drawing/2014/main" id="{66E4987E-4ED0-4FF6-81E4-C9892FF30714}"/>
              </a:ext>
            </a:extLst>
          </p:cNvPr>
          <p:cNvGrpSpPr/>
          <p:nvPr/>
        </p:nvGrpSpPr>
        <p:grpSpPr>
          <a:xfrm>
            <a:off x="457197" y="1312075"/>
            <a:ext cx="8312263" cy="1044634"/>
            <a:chOff x="457197" y="1312076"/>
            <a:chExt cx="8312263" cy="1044634"/>
          </a:xfrm>
        </p:grpSpPr>
        <p:pic>
          <p:nvPicPr>
            <p:cNvPr id="2" name="Imagen 1"/>
            <p:cNvPicPr>
              <a:picLocks noChangeAspect="1"/>
            </p:cNvPicPr>
            <p:nvPr/>
          </p:nvPicPr>
          <p:blipFill>
            <a:blip r:embed="rId3"/>
            <a:stretch>
              <a:fillRect/>
            </a:stretch>
          </p:blipFill>
          <p:spPr>
            <a:xfrm>
              <a:off x="457197" y="1312076"/>
              <a:ext cx="8312263" cy="1044634"/>
            </a:xfrm>
            <a:prstGeom prst="rect">
              <a:avLst/>
            </a:prstGeom>
          </p:spPr>
        </p:pic>
        <p:cxnSp>
          <p:nvCxnSpPr>
            <p:cNvPr id="7" name="Conector recto 6">
              <a:extLst>
                <a:ext uri="{FF2B5EF4-FFF2-40B4-BE49-F238E27FC236}">
                  <a16:creationId xmlns:a16="http://schemas.microsoft.com/office/drawing/2014/main" id="{1B1D7D60-0BDA-47B7-B2DE-E8B10FACADB4}"/>
                </a:ext>
              </a:extLst>
            </p:cNvPr>
            <p:cNvCxnSpPr>
              <a:cxnSpLocks/>
            </p:cNvCxnSpPr>
            <p:nvPr/>
          </p:nvCxnSpPr>
          <p:spPr>
            <a:xfrm flipV="1">
              <a:off x="2536166" y="1906440"/>
              <a:ext cx="2035834" cy="388186"/>
            </a:xfrm>
            <a:prstGeom prst="line">
              <a:avLst/>
            </a:prstGeom>
          </p:spPr>
          <p:style>
            <a:lnRef idx="1">
              <a:schemeClr val="dk1"/>
            </a:lnRef>
            <a:fillRef idx="0">
              <a:schemeClr val="dk1"/>
            </a:fillRef>
            <a:effectRef idx="0">
              <a:schemeClr val="dk1"/>
            </a:effectRef>
            <a:fontRef idx="minor">
              <a:schemeClr val="tx1"/>
            </a:fontRef>
          </p:style>
        </p:cxnSp>
      </p:grpSp>
      <p:cxnSp>
        <p:nvCxnSpPr>
          <p:cNvPr id="14" name="Conector recto 13">
            <a:extLst>
              <a:ext uri="{FF2B5EF4-FFF2-40B4-BE49-F238E27FC236}">
                <a16:creationId xmlns:a16="http://schemas.microsoft.com/office/drawing/2014/main" id="{6B5B721B-54DD-4F39-B3B6-45F310CB8626}"/>
              </a:ext>
            </a:extLst>
          </p:cNvPr>
          <p:cNvCxnSpPr>
            <a:cxnSpLocks/>
          </p:cNvCxnSpPr>
          <p:nvPr/>
        </p:nvCxnSpPr>
        <p:spPr>
          <a:xfrm flipV="1">
            <a:off x="2527540" y="5365630"/>
            <a:ext cx="2044460" cy="4634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8474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1321" y="362316"/>
            <a:ext cx="8393502" cy="938719"/>
          </a:xfrm>
          <a:prstGeom prst="rect">
            <a:avLst/>
          </a:prstGeom>
        </p:spPr>
        <p:txBody>
          <a:bodyPr wrap="square">
            <a:spAutoFit/>
          </a:bodyPr>
          <a:lstStyle/>
          <a:p>
            <a:r>
              <a:rPr lang="es-PE" sz="1100" dirty="0">
                <a:solidFill>
                  <a:srgbClr val="000000"/>
                </a:solidFill>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intervención (mínimo 02) para indicar vigilancia comunitaria de identificación periódica de zonas de riesgo.</a:t>
            </a:r>
          </a:p>
          <a:p>
            <a:r>
              <a:rPr lang="es-PE" sz="1100" dirty="0">
                <a:latin typeface="Franklin Gothic Medium Cond" panose="020B0606030402020204" pitchFamily="34" charset="0"/>
              </a:rPr>
              <a:t> En el Lab 1 casillero 2, el número de participantes (registrar un participante por familia)</a:t>
            </a:r>
          </a:p>
          <a:p>
            <a:r>
              <a:rPr lang="es-PE" sz="1100" dirty="0">
                <a:latin typeface="Franklin Gothic Medium Cond" panose="020B0606030402020204" pitchFamily="34" charset="0"/>
              </a:rPr>
              <a:t> En el Lab 2 casillero 2, FE: Fase de Ejecución  </a:t>
            </a:r>
          </a:p>
        </p:txBody>
      </p:sp>
      <p:sp>
        <p:nvSpPr>
          <p:cNvPr id="5" name="Rectángulo 4"/>
          <p:cNvSpPr/>
          <p:nvPr/>
        </p:nvSpPr>
        <p:spPr>
          <a:xfrm>
            <a:off x="431319" y="2310053"/>
            <a:ext cx="8393504"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ACOMPAÑAMIENTOO ASISTENCIA TÈCNICA</a:t>
            </a:r>
          </a:p>
          <a:p>
            <a:pPr algn="just"/>
            <a:r>
              <a:rPr lang="es-PE" sz="1100" dirty="0">
                <a:latin typeface="Franklin Gothic Medium Cond" panose="020B0606030402020204" pitchFamily="34" charset="0"/>
              </a:rPr>
              <a:t>Esta fase se realiza a partir del acompañamiento a las acciones comunitarias de la vigilancia y educación de pares para la reducción de riesgos y asociados a la tuberculosis y el VIH/SIDA. Se desarrollarán 02 acompañamientos durante el año (1 por semestre), la duración para cada acompañamiento será de 60 minutos cada una.</a:t>
            </a:r>
          </a:p>
          <a:p>
            <a:pPr algn="just"/>
            <a:r>
              <a:rPr lang="es-PE" sz="1100" dirty="0">
                <a:solidFill>
                  <a:srgbClr val="C00000"/>
                </a:solidFill>
                <a:latin typeface="Franklin Gothic Medium Cond" panose="020B0606030402020204" pitchFamily="34" charset="0"/>
              </a:rPr>
              <a:t>PARA REGISTRO DE TUBERCULOSIS:</a:t>
            </a:r>
          </a:p>
          <a:p>
            <a:pPr algn="just"/>
            <a:r>
              <a:rPr lang="es-PE" sz="1100" dirty="0">
                <a:latin typeface="Franklin Gothic Medium Cond" panose="020B0606030402020204" pitchFamily="34" charset="0"/>
              </a:rPr>
              <a:t>En el ítem: DNI / HC registre: SIEMPRE APP 108 Actividad en comunidad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Asistencia Técnica </a:t>
            </a:r>
          </a:p>
          <a:p>
            <a:pPr algn="just"/>
            <a:r>
              <a:rPr lang="es-PE" sz="1100" dirty="0">
                <a:latin typeface="Franklin Gothic Medium Cond" panose="020B0606030402020204" pitchFamily="34" charset="0"/>
              </a:rPr>
              <a:t> En el 2º casillero Actividades de tuberculosis </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1º casillero el número de Asistencia Técnica </a:t>
            </a:r>
          </a:p>
          <a:p>
            <a:pPr algn="just"/>
            <a:r>
              <a:rPr lang="es-PE" sz="1100" dirty="0">
                <a:latin typeface="Franklin Gothic Medium Cond" panose="020B0606030402020204" pitchFamily="34" charset="0"/>
              </a:rPr>
              <a:t> En el 2º casillero el número de organizaciones y/o instituciones que participan en la Asistencia Técnica</a:t>
            </a:r>
          </a:p>
        </p:txBody>
      </p:sp>
      <p:sp>
        <p:nvSpPr>
          <p:cNvPr id="7" name="Rectángulo 6"/>
          <p:cNvSpPr/>
          <p:nvPr/>
        </p:nvSpPr>
        <p:spPr>
          <a:xfrm>
            <a:off x="431320" y="5584231"/>
            <a:ext cx="8462514" cy="93871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108 Agentes Actividad en comunidad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Acciones de Asistencia Técnica </a:t>
            </a:r>
          </a:p>
          <a:p>
            <a:r>
              <a:rPr lang="es-PE" sz="1100" dirty="0">
                <a:latin typeface="Franklin Gothic Medium Cond" panose="020B0606030402020204" pitchFamily="34" charset="0"/>
              </a:rPr>
              <a:t> En el 2º casillero Actividades de VIH-SIDA</a:t>
            </a:r>
          </a:p>
        </p:txBody>
      </p:sp>
      <p:pic>
        <p:nvPicPr>
          <p:cNvPr id="9" name="Imagen 8"/>
          <p:cNvPicPr>
            <a:picLocks noChangeAspect="1"/>
          </p:cNvPicPr>
          <p:nvPr/>
        </p:nvPicPr>
        <p:blipFill>
          <a:blip r:embed="rId2"/>
          <a:stretch>
            <a:fillRect/>
          </a:stretch>
        </p:blipFill>
        <p:spPr>
          <a:xfrm>
            <a:off x="431318" y="4561645"/>
            <a:ext cx="8350372" cy="996902"/>
          </a:xfrm>
          <a:prstGeom prst="rect">
            <a:avLst/>
          </a:prstGeom>
        </p:spPr>
      </p:pic>
      <p:pic>
        <p:nvPicPr>
          <p:cNvPr id="2" name="Imagen 1"/>
          <p:cNvPicPr>
            <a:picLocks noChangeAspect="1"/>
          </p:cNvPicPr>
          <p:nvPr/>
        </p:nvPicPr>
        <p:blipFill>
          <a:blip r:embed="rId3"/>
          <a:stretch>
            <a:fillRect/>
          </a:stretch>
        </p:blipFill>
        <p:spPr>
          <a:xfrm>
            <a:off x="431319" y="1281526"/>
            <a:ext cx="8462516" cy="1000752"/>
          </a:xfrm>
          <a:prstGeom prst="rect">
            <a:avLst/>
          </a:prstGeom>
        </p:spPr>
      </p:pic>
    </p:spTree>
    <p:extLst>
      <p:ext uri="{BB962C8B-B14F-4D97-AF65-F5344CB8AC3E}">
        <p14:creationId xmlns:p14="http://schemas.microsoft.com/office/powerpoint/2010/main" val="3785574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79560" y="1971853"/>
            <a:ext cx="8350373"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4: MONITOREO</a:t>
            </a:r>
          </a:p>
          <a:p>
            <a:pPr algn="just"/>
            <a:r>
              <a:rPr lang="es-PE" sz="1100" dirty="0">
                <a:latin typeface="Franklin Gothic Medium Cond" panose="020B0606030402020204" pitchFamily="34" charset="0"/>
              </a:rPr>
              <a:t>Esta actividad está referida a informar por medio de reportes periódicos los avances que se tengan en la implementación de la Vigilancia Comunitaria, permitiendo la identificación de logros, dificultades o nudos críticos. Se desarrollará como mínimo 01 una reunión de monitoreo al año (último trimestre del año), con una duración de 60 minutos.</a:t>
            </a:r>
          </a:p>
          <a:p>
            <a:pPr algn="just"/>
            <a:r>
              <a:rPr lang="es-PE" sz="1100" dirty="0">
                <a:solidFill>
                  <a:srgbClr val="C00000"/>
                </a:solidFill>
                <a:latin typeface="Franklin Gothic Medium Cond" panose="020B0606030402020204" pitchFamily="34" charset="0"/>
              </a:rPr>
              <a:t>PARA REGISTRO DE TUBERCULOSIS:</a:t>
            </a:r>
          </a:p>
          <a:p>
            <a:pPr algn="just"/>
            <a:r>
              <a:rPr lang="es-PE" sz="1100" dirty="0">
                <a:solidFill>
                  <a:srgbClr val="C00000"/>
                </a:solidFill>
                <a:latin typeface="Franklin Gothic Medium Cond" panose="020B0606030402020204" pitchFamily="34" charset="0"/>
              </a:rPr>
              <a:t>* PARA AGENTES COMUNITARIOS DE SALUD </a:t>
            </a:r>
          </a:p>
          <a:p>
            <a:pPr algn="just"/>
            <a:r>
              <a:rPr lang="es-PE" sz="1100" dirty="0">
                <a:latin typeface="Franklin Gothic Medium Cond" panose="020B0606030402020204" pitchFamily="34" charset="0"/>
              </a:rPr>
              <a:t>En el ítem: DNI / HC registre: SIEMPRE APP 138 Agentes Comunitarios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Reunión de Monitoreo </a:t>
            </a:r>
          </a:p>
          <a:p>
            <a:pPr algn="just"/>
            <a:r>
              <a:rPr lang="es-PE" sz="1100" dirty="0">
                <a:latin typeface="Franklin Gothic Medium Cond" panose="020B0606030402020204" pitchFamily="34" charset="0"/>
              </a:rPr>
              <a:t> En el 2º casillero Actividades de tuberculosis </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el número de participantes </a:t>
            </a:r>
          </a:p>
        </p:txBody>
      </p:sp>
      <p:sp>
        <p:nvSpPr>
          <p:cNvPr id="2" name="Rectángulo 1"/>
          <p:cNvSpPr/>
          <p:nvPr/>
        </p:nvSpPr>
        <p:spPr>
          <a:xfrm>
            <a:off x="379560" y="293990"/>
            <a:ext cx="8462516" cy="769441"/>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En el ítem: Tipo de Diagnóstico marque siempre “D” </a:t>
            </a:r>
          </a:p>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Lab 1 casillero 1, el número de Asistencia Técnica </a:t>
            </a:r>
          </a:p>
          <a:p>
            <a:pPr lvl="0"/>
            <a:r>
              <a:rPr lang="es-PE" sz="1100" dirty="0">
                <a:solidFill>
                  <a:srgbClr val="000000"/>
                </a:solidFill>
                <a:latin typeface="Franklin Gothic Medium Cond" panose="020B0606030402020204" pitchFamily="34" charset="0"/>
              </a:rPr>
              <a:t> En el Lab 1 casillero 2, el número de organizaciones y/o instituciones que participan en la Asistencia Técnica.</a:t>
            </a:r>
          </a:p>
        </p:txBody>
      </p:sp>
      <p:sp>
        <p:nvSpPr>
          <p:cNvPr id="10" name="Rectángulo 9"/>
          <p:cNvSpPr/>
          <p:nvPr/>
        </p:nvSpPr>
        <p:spPr>
          <a:xfrm>
            <a:off x="414067" y="5166367"/>
            <a:ext cx="8324491"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ORGANIZACIONES COMUNITARIAS </a:t>
            </a:r>
          </a:p>
          <a:p>
            <a:r>
              <a:rPr lang="es-PE" sz="1100" dirty="0">
                <a:latin typeface="Franklin Gothic Medium Cond" panose="020B0606030402020204" pitchFamily="34" charset="0"/>
              </a:rPr>
              <a:t>En el ítem: DNI / HC registre: SIEMPRE APP 108 Actividad en Comunidad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tuberculosis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el número de participantes</a:t>
            </a:r>
          </a:p>
        </p:txBody>
      </p:sp>
      <p:pic>
        <p:nvPicPr>
          <p:cNvPr id="11" name="Imagen 10"/>
          <p:cNvPicPr>
            <a:picLocks noChangeAspect="1"/>
          </p:cNvPicPr>
          <p:nvPr/>
        </p:nvPicPr>
        <p:blipFill>
          <a:blip r:embed="rId2"/>
          <a:stretch>
            <a:fillRect/>
          </a:stretch>
        </p:blipFill>
        <p:spPr>
          <a:xfrm>
            <a:off x="414067" y="4222282"/>
            <a:ext cx="8324491" cy="967464"/>
          </a:xfrm>
          <a:prstGeom prst="rect">
            <a:avLst/>
          </a:prstGeom>
        </p:spPr>
      </p:pic>
      <p:pic>
        <p:nvPicPr>
          <p:cNvPr id="3" name="Imagen 2">
            <a:extLst>
              <a:ext uri="{FF2B5EF4-FFF2-40B4-BE49-F238E27FC236}">
                <a16:creationId xmlns:a16="http://schemas.microsoft.com/office/drawing/2014/main" id="{9750AE9E-4CB0-4ADE-8375-5072DC93AC94}"/>
              </a:ext>
            </a:extLst>
          </p:cNvPr>
          <p:cNvPicPr>
            <a:picLocks noChangeAspect="1"/>
          </p:cNvPicPr>
          <p:nvPr/>
        </p:nvPicPr>
        <p:blipFill>
          <a:blip r:embed="rId3"/>
          <a:stretch>
            <a:fillRect/>
          </a:stretch>
        </p:blipFill>
        <p:spPr>
          <a:xfrm>
            <a:off x="414066" y="1049008"/>
            <a:ext cx="8315867" cy="958508"/>
          </a:xfrm>
          <a:prstGeom prst="rect">
            <a:avLst/>
          </a:prstGeom>
        </p:spPr>
      </p:pic>
    </p:spTree>
    <p:extLst>
      <p:ext uri="{BB962C8B-B14F-4D97-AF65-F5344CB8AC3E}">
        <p14:creationId xmlns:p14="http://schemas.microsoft.com/office/powerpoint/2010/main" val="3557802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14066" y="284146"/>
            <a:ext cx="8324491" cy="1036234"/>
          </a:xfrm>
          <a:prstGeom prst="rect">
            <a:avLst/>
          </a:prstGeom>
        </p:spPr>
      </p:pic>
      <p:sp>
        <p:nvSpPr>
          <p:cNvPr id="7" name="Rectángulo 6"/>
          <p:cNvSpPr/>
          <p:nvPr/>
        </p:nvSpPr>
        <p:spPr>
          <a:xfrm>
            <a:off x="414066" y="1302593"/>
            <a:ext cx="8324491"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solidFill>
                  <a:srgbClr val="C00000"/>
                </a:solidFill>
                <a:latin typeface="Franklin Gothic Medium Cond" panose="020B0606030402020204" pitchFamily="34" charset="0"/>
              </a:rPr>
              <a:t>* PARA AGENTES COMUNITARIOS DE SALUD </a:t>
            </a:r>
          </a:p>
          <a:p>
            <a:r>
              <a:rPr lang="es-PE" sz="1100" dirty="0">
                <a:latin typeface="Franklin Gothic Medium Cond" panose="020B0606030402020204" pitchFamily="34" charset="0"/>
              </a:rPr>
              <a:t>En el ítem: DNI / HC registre: SIEMPRE APP 138 Agentes Comunitarios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participantes</a:t>
            </a:r>
          </a:p>
        </p:txBody>
      </p:sp>
      <p:pic>
        <p:nvPicPr>
          <p:cNvPr id="8" name="Imagen 7"/>
          <p:cNvPicPr>
            <a:picLocks noChangeAspect="1"/>
          </p:cNvPicPr>
          <p:nvPr/>
        </p:nvPicPr>
        <p:blipFill>
          <a:blip r:embed="rId3"/>
          <a:stretch>
            <a:fillRect/>
          </a:stretch>
        </p:blipFill>
        <p:spPr>
          <a:xfrm>
            <a:off x="414065" y="2918421"/>
            <a:ext cx="8324492" cy="1036234"/>
          </a:xfrm>
          <a:prstGeom prst="rect">
            <a:avLst/>
          </a:prstGeom>
        </p:spPr>
      </p:pic>
      <p:sp>
        <p:nvSpPr>
          <p:cNvPr id="9" name="Rectángulo 8"/>
          <p:cNvSpPr/>
          <p:nvPr/>
        </p:nvSpPr>
        <p:spPr>
          <a:xfrm>
            <a:off x="414064" y="3954655"/>
            <a:ext cx="8272731"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 PARA ORGANIZACIONES COMUNITARIAS</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En el ítem: DNI / HC registre: SIEMPRE APP 108 Actividad en Comunidad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 casillero 1, el número de participantes</a:t>
            </a:r>
          </a:p>
        </p:txBody>
      </p:sp>
      <p:pic>
        <p:nvPicPr>
          <p:cNvPr id="4" name="Imagen 3"/>
          <p:cNvPicPr>
            <a:picLocks noChangeAspect="1"/>
          </p:cNvPicPr>
          <p:nvPr/>
        </p:nvPicPr>
        <p:blipFill>
          <a:blip r:embed="rId4"/>
          <a:stretch>
            <a:fillRect/>
          </a:stretch>
        </p:blipFill>
        <p:spPr>
          <a:xfrm>
            <a:off x="414063" y="5395209"/>
            <a:ext cx="8324494" cy="1022846"/>
          </a:xfrm>
          <a:prstGeom prst="rect">
            <a:avLst/>
          </a:prstGeom>
        </p:spPr>
      </p:pic>
    </p:spTree>
    <p:extLst>
      <p:ext uri="{BB962C8B-B14F-4D97-AF65-F5344CB8AC3E}">
        <p14:creationId xmlns:p14="http://schemas.microsoft.com/office/powerpoint/2010/main" val="3203182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946" y="379571"/>
            <a:ext cx="8272731"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MUNICIPIOS IMPLEMENTAN ACCIONES PARA MEJORAR O MITIGAR LAS CONDICIONES QUE GENERAN RIESGO PARA ENFERMAR DE TUBERCULOSIS Y VIH/SIDA SEGÚN DISTRITOS/PROVINCIAS PRIORIZADOS</a:t>
            </a:r>
          </a:p>
          <a:p>
            <a:pPr algn="just"/>
            <a:r>
              <a:rPr lang="es-PE" sz="1100" dirty="0">
                <a:latin typeface="Franklin Gothic Medium Cond" panose="020B0606030402020204" pitchFamily="34" charset="0"/>
              </a:rPr>
              <a:t>Actividad dirigida a funcionarios municipales e integrantes del comité multisectorial de distritos priorizados para tuberculosis y VIH/SIDA, que consiste en realizar incidencia y abogacía, así como asesoramiento para la orientación de recursos en acciones que promuevan prácticas y entornos saludables para la salud respiratoria y prevención de la tuberculosis y VIH/SIDA.</a:t>
            </a:r>
          </a:p>
          <a:p>
            <a:pPr algn="just"/>
            <a:r>
              <a:rPr lang="es-PE" sz="1100" dirty="0">
                <a:latin typeface="Franklin Gothic Medium Cond" panose="020B0606030402020204" pitchFamily="34" charset="0"/>
              </a:rPr>
              <a:t>La modalidad de entrega de la actividad es a través de reuniones de trabajo en los procesos de planificación, seguimiento y evaluación participativa, realizados por el personal de salud capacitado de la Diresa/Geresa/Diris/Red/Microred de Salud, según corresponda, cumpliendo un rol facilitador de la acción</a:t>
            </a:r>
          </a:p>
          <a:p>
            <a:pPr algn="just"/>
            <a:r>
              <a:rPr lang="es-PE" sz="1100" dirty="0">
                <a:latin typeface="Franklin Gothic Medium Cond" panose="020B0606030402020204" pitchFamily="34" charset="0"/>
              </a:rPr>
              <a:t>intersectorial y de la participación comunitaria.  </a:t>
            </a:r>
          </a:p>
          <a:p>
            <a:pPr algn="just"/>
            <a:r>
              <a:rPr lang="es-PE" sz="1100" dirty="0">
                <a:latin typeface="Franklin Gothic Medium Cond" panose="020B0606030402020204" pitchFamily="34" charset="0"/>
              </a:rPr>
              <a:t>Dichas actividades se realizan en el local municipal u otro ambiente que los participantes consideren conveniente. </a:t>
            </a:r>
          </a:p>
          <a:p>
            <a:pPr algn="just"/>
            <a:r>
              <a:rPr lang="es-PE" sz="1100" dirty="0">
                <a:latin typeface="Franklin Gothic Medium Cond" panose="020B0606030402020204" pitchFamily="34" charset="0"/>
              </a:rPr>
              <a:t>Para ello se deben de realizar las siguientes actividades:</a:t>
            </a:r>
          </a:p>
          <a:p>
            <a:pPr algn="just"/>
            <a:r>
              <a:rPr lang="es-PE" sz="1100" dirty="0">
                <a:solidFill>
                  <a:srgbClr val="C00000"/>
                </a:solidFill>
                <a:latin typeface="Franklin Gothic Medium Cond" panose="020B0606030402020204" pitchFamily="34" charset="0"/>
              </a:rPr>
              <a:t>FASE 1: PLANIFICACIÓN </a:t>
            </a:r>
          </a:p>
          <a:p>
            <a:pPr algn="just"/>
            <a:r>
              <a:rPr lang="es-PE" sz="1100" dirty="0">
                <a:latin typeface="Franklin Gothic Medium Cond" panose="020B0606030402020204" pitchFamily="34" charset="0"/>
              </a:rPr>
              <a:t>Durante la fase de Planificación el personal de salud capacitado desarrollara las siguientes acciones:</a:t>
            </a:r>
          </a:p>
          <a:p>
            <a:pPr algn="just"/>
            <a:r>
              <a:rPr lang="es-PE" sz="1100" dirty="0">
                <a:latin typeface="Franklin Gothic Medium Cond" panose="020B0606030402020204" pitchFamily="34" charset="0"/>
              </a:rPr>
              <a:t>1. Reunión con equipo de gestión de Red/Microred para integrar la información relacionada a la situación de la tuberculosis y el VIH/SIDA.</a:t>
            </a:r>
          </a:p>
          <a:p>
            <a:pPr algn="just"/>
            <a:r>
              <a:rPr lang="es-PE" sz="1100" dirty="0">
                <a:latin typeface="Franklin Gothic Medium Cond" panose="020B0606030402020204" pitchFamily="34" charset="0"/>
              </a:rPr>
              <a:t>2. Reunión para sectorización y priorización territorial homologada entre Salud y el gobierno local, tomando como referencia el catastro municipal.</a:t>
            </a:r>
          </a:p>
          <a:p>
            <a:pPr algn="just"/>
            <a:r>
              <a:rPr lang="es-PE" sz="1100" dirty="0">
                <a:latin typeface="Franklin Gothic Medium Cond" panose="020B0606030402020204" pitchFamily="34" charset="0"/>
              </a:rPr>
              <a:t>3. Reunión de socialización periódica de información integrada, con el gobierno local, actores sociales públicos y privados en el comité multisectorial o la que hagan sus veces.</a:t>
            </a:r>
          </a:p>
          <a:p>
            <a:pPr algn="just"/>
            <a:r>
              <a:rPr lang="es-PE" sz="1100" dirty="0">
                <a:solidFill>
                  <a:srgbClr val="C00000"/>
                </a:solidFill>
                <a:latin typeface="Franklin Gothic Medium Cond" panose="020B0606030402020204" pitchFamily="34" charset="0"/>
              </a:rPr>
              <a:t>PARA REGISTRO DE TUBERCULOSIS:</a:t>
            </a:r>
          </a:p>
          <a:p>
            <a:pPr algn="just"/>
            <a:r>
              <a:rPr lang="es-PE" sz="1100" dirty="0">
                <a:latin typeface="Franklin Gothic Medium Cond" panose="020B0606030402020204" pitchFamily="34" charset="0"/>
              </a:rPr>
              <a:t>En el ítem: DNI / HC registre: SIEMPRE APP 101 Actividad con Municipio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Reunión en municipio  </a:t>
            </a:r>
          </a:p>
          <a:p>
            <a:pPr algn="just"/>
            <a:r>
              <a:rPr lang="es-PE" sz="1100" dirty="0">
                <a:latin typeface="Franklin Gothic Medium Cond" panose="020B0606030402020204" pitchFamily="34" charset="0"/>
              </a:rPr>
              <a:t> En el 2º casillero Actividades de Tuberculosis </a:t>
            </a:r>
          </a:p>
        </p:txBody>
      </p:sp>
      <p:sp>
        <p:nvSpPr>
          <p:cNvPr id="3" name="Rectángulo 2"/>
          <p:cNvSpPr/>
          <p:nvPr/>
        </p:nvSpPr>
        <p:spPr>
          <a:xfrm>
            <a:off x="439947" y="3908543"/>
            <a:ext cx="8298612" cy="938719"/>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Tipo de Diagnóstico marque siempre “D” </a:t>
            </a:r>
          </a:p>
          <a:p>
            <a:pPr lvl="0" algn="just"/>
            <a:r>
              <a:rPr lang="es-PE" sz="1100" dirty="0">
                <a:solidFill>
                  <a:srgbClr val="000000"/>
                </a:solidFill>
                <a:latin typeface="Franklin Gothic Medium Cond" panose="020B0606030402020204" pitchFamily="34" charset="0"/>
              </a:rPr>
              <a:t>En el ítem Lab se registrará:</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1,el número de reunión 1, 2 o 3</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el número de participantes </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2</a:t>
            </a:r>
            <a:r>
              <a:rPr lang="es-PE" sz="1100" dirty="0">
                <a:solidFill>
                  <a:srgbClr val="000000"/>
                </a:solidFill>
                <a:latin typeface="Franklin Gothic Medium Cond" panose="020B0606030402020204" pitchFamily="34" charset="0"/>
              </a:rPr>
              <a:t> casillero 2, la sigla FP de fase de planificación</a:t>
            </a:r>
          </a:p>
        </p:txBody>
      </p:sp>
      <p:sp>
        <p:nvSpPr>
          <p:cNvPr id="5" name="Rectángulo 4"/>
          <p:cNvSpPr/>
          <p:nvPr/>
        </p:nvSpPr>
        <p:spPr>
          <a:xfrm>
            <a:off x="405441" y="5851050"/>
            <a:ext cx="4572000" cy="430887"/>
          </a:xfrm>
          <a:prstGeom prst="rect">
            <a:avLst/>
          </a:prstGeom>
        </p:spPr>
        <p:txBody>
          <a:bodyPr>
            <a:spAutoFit/>
          </a:bodyPr>
          <a:lstStyle/>
          <a:p>
            <a:pPr lvl="0" algn="just"/>
            <a:r>
              <a:rPr lang="es-PE" sz="1100" dirty="0">
                <a:solidFill>
                  <a:srgbClr val="2D55D7"/>
                </a:solidFill>
                <a:latin typeface="Franklin Gothic Medium Cond" panose="020B0606030402020204" pitchFamily="34" charset="0"/>
              </a:rPr>
              <a:t>RECUERDE:  </a:t>
            </a:r>
          </a:p>
          <a:p>
            <a:pPr lvl="0" algn="just"/>
            <a:r>
              <a:rPr lang="es-PE" sz="1100" dirty="0">
                <a:solidFill>
                  <a:srgbClr val="2D55D7"/>
                </a:solidFill>
                <a:latin typeface="Franklin Gothic Medium Cond" panose="020B0606030402020204" pitchFamily="34" charset="0"/>
              </a:rPr>
              <a:t> El tiempo destinado para cada reunión es de 2 horas por reunión en promedio.</a:t>
            </a:r>
          </a:p>
        </p:txBody>
      </p:sp>
      <p:pic>
        <p:nvPicPr>
          <p:cNvPr id="6" name="Imagen 5"/>
          <p:cNvPicPr>
            <a:picLocks noChangeAspect="1"/>
          </p:cNvPicPr>
          <p:nvPr/>
        </p:nvPicPr>
        <p:blipFill>
          <a:blip r:embed="rId2"/>
          <a:stretch>
            <a:fillRect/>
          </a:stretch>
        </p:blipFill>
        <p:spPr>
          <a:xfrm>
            <a:off x="439946" y="4854148"/>
            <a:ext cx="8298613" cy="996902"/>
          </a:xfrm>
          <a:prstGeom prst="rect">
            <a:avLst/>
          </a:prstGeom>
        </p:spPr>
      </p:pic>
    </p:spTree>
    <p:extLst>
      <p:ext uri="{BB962C8B-B14F-4D97-AF65-F5344CB8AC3E}">
        <p14:creationId xmlns:p14="http://schemas.microsoft.com/office/powerpoint/2010/main" val="73567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4065" y="320502"/>
            <a:ext cx="8393505"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101 Actividad con Municipio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Reunión en municipio  </a:t>
            </a:r>
          </a:p>
          <a:p>
            <a:r>
              <a:rPr lang="es-PE" sz="1100" dirty="0">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reunión 1, 2 o 3</a:t>
            </a:r>
          </a:p>
          <a:p>
            <a:r>
              <a:rPr lang="es-PE" sz="1100" dirty="0">
                <a:latin typeface="Franklin Gothic Medium Cond" panose="020B0606030402020204" pitchFamily="34" charset="0"/>
              </a:rPr>
              <a:t> En el Lab 1 casillero 2, el número de participantes </a:t>
            </a:r>
          </a:p>
          <a:p>
            <a:r>
              <a:rPr lang="es-PE" sz="1100" dirty="0">
                <a:latin typeface="Franklin Gothic Medium Cond" panose="020B0606030402020204" pitchFamily="34" charset="0"/>
              </a:rPr>
              <a:t> En el Lab 2 casillero 2, la sigla FP de fase de planificación</a:t>
            </a:r>
          </a:p>
        </p:txBody>
      </p:sp>
      <p:pic>
        <p:nvPicPr>
          <p:cNvPr id="3" name="Imagen 2"/>
          <p:cNvPicPr>
            <a:picLocks noChangeAspect="1"/>
          </p:cNvPicPr>
          <p:nvPr/>
        </p:nvPicPr>
        <p:blipFill>
          <a:blip r:embed="rId2"/>
          <a:stretch>
            <a:fillRect/>
          </a:stretch>
        </p:blipFill>
        <p:spPr>
          <a:xfrm>
            <a:off x="414065" y="2067551"/>
            <a:ext cx="8393505" cy="1029209"/>
          </a:xfrm>
          <a:prstGeom prst="rect">
            <a:avLst/>
          </a:prstGeom>
        </p:spPr>
      </p:pic>
      <p:sp>
        <p:nvSpPr>
          <p:cNvPr id="4" name="Rectángulo 3"/>
          <p:cNvSpPr/>
          <p:nvPr/>
        </p:nvSpPr>
        <p:spPr>
          <a:xfrm>
            <a:off x="414065" y="3096760"/>
            <a:ext cx="8393506"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Las acciones A, B y C podrán realizarse en una sola reunión de ser posible (1), también se podrá realizar cada actividad por separado en distintas reuniones (2 o 3). El tiempo destinado para cada reunión es de 2 horas por reunión en promedio.</a:t>
            </a:r>
          </a:p>
        </p:txBody>
      </p:sp>
      <p:sp>
        <p:nvSpPr>
          <p:cNvPr id="5" name="Rectángulo 4"/>
          <p:cNvSpPr/>
          <p:nvPr/>
        </p:nvSpPr>
        <p:spPr>
          <a:xfrm>
            <a:off x="414065" y="3638468"/>
            <a:ext cx="8393506" cy="76944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FASE 2: ASISTENCIA TÉCNICA </a:t>
            </a:r>
          </a:p>
          <a:p>
            <a:r>
              <a:rPr lang="es-PE" sz="1100" dirty="0">
                <a:latin typeface="Franklin Gothic Medium Cond" panose="020B0606030402020204" pitchFamily="34" charset="0"/>
              </a:rPr>
              <a:t>Durante la fase de Asistencia Técnica el personal de salud capacitado desarrollara las siguientes acciones:</a:t>
            </a:r>
          </a:p>
          <a:p>
            <a:r>
              <a:rPr lang="es-PE" sz="1100" dirty="0">
                <a:latin typeface="Franklin Gothic Medium Cond" panose="020B0606030402020204" pitchFamily="34" charset="0"/>
              </a:rPr>
              <a:t>A. Asistencia técnica para elaboración del plan de acción multisectorial.</a:t>
            </a:r>
          </a:p>
          <a:p>
            <a:r>
              <a:rPr lang="es-PE" sz="1100" dirty="0">
                <a:latin typeface="Franklin Gothic Medium Cond" panose="020B0606030402020204" pitchFamily="34" charset="0"/>
              </a:rPr>
              <a:t>B. Asistencia técnica para la programación presupuestal para gobiernos locales en el marco de la articulación territorial</a:t>
            </a:r>
          </a:p>
        </p:txBody>
      </p:sp>
      <p:sp>
        <p:nvSpPr>
          <p:cNvPr id="6" name="Rectángulo 5"/>
          <p:cNvSpPr/>
          <p:nvPr/>
        </p:nvSpPr>
        <p:spPr>
          <a:xfrm>
            <a:off x="414068" y="4338368"/>
            <a:ext cx="8315864"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TUBERCULOSIS:</a:t>
            </a:r>
          </a:p>
          <a:p>
            <a:r>
              <a:rPr lang="es-PE" sz="1100" dirty="0">
                <a:latin typeface="Franklin Gothic Medium Cond" panose="020B0606030402020204" pitchFamily="34" charset="0"/>
              </a:rPr>
              <a:t>En el ítem: DNI / HC registre: SIEMPRE APP 96 Actividad con Comité Multisectorial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Asistencia Técnica   </a:t>
            </a:r>
          </a:p>
          <a:p>
            <a:r>
              <a:rPr lang="es-PE" sz="1100" dirty="0">
                <a:latin typeface="Franklin Gothic Medium Cond" panose="020B0606030402020204" pitchFamily="34" charset="0"/>
              </a:rPr>
              <a:t> En el 2º casillero Actividades de Tuberculosis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 En el ítem Lab se registrará:</a:t>
            </a:r>
          </a:p>
          <a:p>
            <a:r>
              <a:rPr lang="es-PE" sz="1100" dirty="0">
                <a:latin typeface="Franklin Gothic Medium Cond" panose="020B0606030402020204" pitchFamily="34" charset="0"/>
              </a:rPr>
              <a:t> En el Lab 1 casillero 1, el número de reunión de la siguiente manera:</a:t>
            </a:r>
          </a:p>
          <a:p>
            <a:r>
              <a:rPr lang="es-PE" sz="1100" dirty="0">
                <a:latin typeface="Franklin Gothic Medium Cond" panose="020B0606030402020204" pitchFamily="34" charset="0"/>
              </a:rPr>
              <a:t> 1= Plan de acción </a:t>
            </a:r>
          </a:p>
          <a:p>
            <a:r>
              <a:rPr lang="es-PE" sz="1100" dirty="0">
                <a:latin typeface="Franklin Gothic Medium Cond" panose="020B0606030402020204" pitchFamily="34" charset="0"/>
              </a:rPr>
              <a:t> 2= Programación presupuestal </a:t>
            </a:r>
          </a:p>
          <a:p>
            <a:r>
              <a:rPr lang="es-PE" sz="1100" dirty="0">
                <a:latin typeface="Franklin Gothic Medium Cond" panose="020B0606030402020204" pitchFamily="34" charset="0"/>
              </a:rPr>
              <a:t> 3= Para los casos que se haya elaborado el Plan de acción y la Programación presupuestal durante la asistencia técnica. (Trazador)</a:t>
            </a:r>
          </a:p>
          <a:p>
            <a:r>
              <a:rPr lang="es-PE" sz="1100" dirty="0">
                <a:latin typeface="Franklin Gothic Medium Cond" panose="020B0606030402020204" pitchFamily="34" charset="0"/>
              </a:rPr>
              <a:t> En el Lab 1 casillero2,  el número de participantes </a:t>
            </a:r>
          </a:p>
        </p:txBody>
      </p:sp>
    </p:spTree>
    <p:extLst>
      <p:ext uri="{BB962C8B-B14F-4D97-AF65-F5344CB8AC3E}">
        <p14:creationId xmlns:p14="http://schemas.microsoft.com/office/powerpoint/2010/main" val="3421603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8572" y="214723"/>
            <a:ext cx="8315865" cy="1044860"/>
          </a:xfrm>
          <a:prstGeom prst="rect">
            <a:avLst/>
          </a:prstGeom>
        </p:spPr>
      </p:pic>
      <p:sp>
        <p:nvSpPr>
          <p:cNvPr id="3" name="Rectángulo 2"/>
          <p:cNvSpPr/>
          <p:nvPr/>
        </p:nvSpPr>
        <p:spPr>
          <a:xfrm>
            <a:off x="448571" y="1242331"/>
            <a:ext cx="8315866"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 En el ítem: DNI / HC registre: SIEMPRE APP 96 Actividad con Comité Multisectorial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Asistencia Técnica   </a:t>
            </a:r>
          </a:p>
          <a:p>
            <a:r>
              <a:rPr lang="es-PE" sz="1100" dirty="0">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1ºcasillero 1, el número de reunión de la siguiente manera:</a:t>
            </a:r>
          </a:p>
          <a:p>
            <a:r>
              <a:rPr lang="es-PE" sz="1100" dirty="0">
                <a:latin typeface="Franklin Gothic Medium Cond" panose="020B0606030402020204" pitchFamily="34" charset="0"/>
              </a:rPr>
              <a:t> 1= Plan de acción </a:t>
            </a:r>
          </a:p>
          <a:p>
            <a:r>
              <a:rPr lang="es-PE" sz="1100" dirty="0">
                <a:latin typeface="Franklin Gothic Medium Cond" panose="020B0606030402020204" pitchFamily="34" charset="0"/>
              </a:rPr>
              <a:t> 2= Programación presupuestal </a:t>
            </a:r>
          </a:p>
          <a:p>
            <a:r>
              <a:rPr lang="es-PE" sz="1100" dirty="0">
                <a:latin typeface="Franklin Gothic Medium Cond" panose="020B0606030402020204" pitchFamily="34" charset="0"/>
              </a:rPr>
              <a:t> 3= Para los casos que se haya elaborado el Plan de acción y la Programación presupuestal durante la asistencia técnica. (Trazador)</a:t>
            </a:r>
          </a:p>
          <a:p>
            <a:r>
              <a:rPr lang="es-PE" sz="1100" dirty="0">
                <a:latin typeface="Franklin Gothic Medium Cond" panose="020B0606030402020204" pitchFamily="34" charset="0"/>
              </a:rPr>
              <a:t> En el Lab  1 casillero 2, el número de participantes </a:t>
            </a:r>
          </a:p>
        </p:txBody>
      </p:sp>
      <p:pic>
        <p:nvPicPr>
          <p:cNvPr id="4" name="Imagen 3"/>
          <p:cNvPicPr>
            <a:picLocks noChangeAspect="1"/>
          </p:cNvPicPr>
          <p:nvPr/>
        </p:nvPicPr>
        <p:blipFill>
          <a:blip r:embed="rId3"/>
          <a:stretch>
            <a:fillRect/>
          </a:stretch>
        </p:blipFill>
        <p:spPr>
          <a:xfrm>
            <a:off x="448570" y="3343236"/>
            <a:ext cx="8315866" cy="1044860"/>
          </a:xfrm>
          <a:prstGeom prst="rect">
            <a:avLst/>
          </a:prstGeom>
        </p:spPr>
      </p:pic>
      <p:sp>
        <p:nvSpPr>
          <p:cNvPr id="5" name="Rectángulo 4"/>
          <p:cNvSpPr/>
          <p:nvPr/>
        </p:nvSpPr>
        <p:spPr>
          <a:xfrm>
            <a:off x="448570" y="4368247"/>
            <a:ext cx="8376249"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MONITOREO Y EVALUACIÓN</a:t>
            </a:r>
          </a:p>
          <a:p>
            <a:pPr algn="just"/>
            <a:r>
              <a:rPr lang="es-PE" sz="1100" dirty="0">
                <a:latin typeface="Franklin Gothic Medium Cond" panose="020B0606030402020204" pitchFamily="34" charset="0"/>
              </a:rPr>
              <a:t>Acompañamiento al gobierno local en el monitoreo y evaluación del Plan Local articulado para la prevención y control de la tuberculosis y el VIH/SIDA, priorizadas en el territorio (municipio), que incluye las acciones educativas (del personal de salud, los proyectos de aprendizajes en las instituciones educativas, y las realizadas por otros actores sociales y las acciones que realizan los sectores competentes para mejorar y mitigar los riesgos del entorno.</a:t>
            </a:r>
          </a:p>
          <a:p>
            <a:pPr algn="just"/>
            <a:r>
              <a:rPr lang="es-PE" sz="1100" dirty="0">
                <a:solidFill>
                  <a:srgbClr val="C00000"/>
                </a:solidFill>
                <a:latin typeface="Franklin Gothic Medium Cond" panose="020B0606030402020204" pitchFamily="34" charset="0"/>
              </a:rPr>
              <a:t>MONITOREO:</a:t>
            </a:r>
          </a:p>
          <a:p>
            <a:pPr algn="just"/>
            <a:r>
              <a:rPr lang="es-PE" sz="1100" dirty="0">
                <a:solidFill>
                  <a:srgbClr val="C00000"/>
                </a:solidFill>
                <a:latin typeface="Franklin Gothic Medium Cond" panose="020B0606030402020204" pitchFamily="34" charset="0"/>
              </a:rPr>
              <a:t>PARA REGISTRO DE TUBERCULOSIS:</a:t>
            </a:r>
          </a:p>
          <a:p>
            <a:pPr algn="just"/>
            <a:r>
              <a:rPr lang="es-PE" sz="1100" dirty="0">
                <a:latin typeface="Franklin Gothic Medium Cond" panose="020B0606030402020204" pitchFamily="34" charset="0"/>
              </a:rPr>
              <a:t>En el ítem: DNI / HC registre: SIEMPRE APP 101 Consejo Municipal </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Reunión de Monitoreo    </a:t>
            </a:r>
          </a:p>
          <a:p>
            <a:pPr algn="just"/>
            <a:r>
              <a:rPr lang="es-PE" sz="1100" dirty="0">
                <a:latin typeface="Franklin Gothic Medium Cond" panose="020B0606030402020204" pitchFamily="34" charset="0"/>
              </a:rPr>
              <a:t> En el 2º casillero Actividades de Tuberculosis </a:t>
            </a:r>
          </a:p>
          <a:p>
            <a:pPr algn="just"/>
            <a:r>
              <a:rPr lang="es-PE" sz="1100" dirty="0">
                <a:latin typeface="Franklin Gothic Medium Cond" panose="020B0606030402020204" pitchFamily="34" charset="0"/>
              </a:rPr>
              <a:t>En el ítem: Tipo de Diagnóstico marque siempre “D” En el ítem Lab se registrará:</a:t>
            </a:r>
          </a:p>
          <a:p>
            <a:pPr algn="just"/>
            <a:r>
              <a:rPr lang="es-PE" sz="1100" dirty="0">
                <a:latin typeface="Franklin Gothic Medium Cond" panose="020B0606030402020204" pitchFamily="34" charset="0"/>
              </a:rPr>
              <a:t> En el 1º casillero el número de reunión (mínimo 02 reuniones)</a:t>
            </a:r>
          </a:p>
          <a:p>
            <a:pPr algn="just"/>
            <a:r>
              <a:rPr lang="es-PE" sz="1100" dirty="0">
                <a:latin typeface="Franklin Gothic Medium Cond" panose="020B0606030402020204" pitchFamily="34" charset="0"/>
              </a:rPr>
              <a:t> En el 2º casillero el número de participantes </a:t>
            </a:r>
          </a:p>
        </p:txBody>
      </p:sp>
    </p:spTree>
    <p:extLst>
      <p:ext uri="{BB962C8B-B14F-4D97-AF65-F5344CB8AC3E}">
        <p14:creationId xmlns:p14="http://schemas.microsoft.com/office/powerpoint/2010/main" val="1750455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88187" y="277183"/>
            <a:ext cx="8376249" cy="1036234"/>
          </a:xfrm>
          <a:prstGeom prst="rect">
            <a:avLst/>
          </a:prstGeom>
        </p:spPr>
      </p:pic>
      <p:sp>
        <p:nvSpPr>
          <p:cNvPr id="3" name="Rectángulo 2"/>
          <p:cNvSpPr/>
          <p:nvPr/>
        </p:nvSpPr>
        <p:spPr>
          <a:xfrm>
            <a:off x="388186" y="1278913"/>
            <a:ext cx="8376249" cy="76944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Que para esta actividad el número de monitoreo es 02 como mínimo, como se muestra en el ejemplo anterior. El tiempo destinado para cada reunión de monitoreo es de 2 horas por reunión en promedio. De preferencia realizar el primer monitoreo al finalizar el (2°) segundo trimestre y el segundo monitoreo al finalizar del (3°) tercer trimestre.</a:t>
            </a:r>
          </a:p>
        </p:txBody>
      </p:sp>
      <p:sp>
        <p:nvSpPr>
          <p:cNvPr id="4" name="Rectángulo 3"/>
          <p:cNvSpPr/>
          <p:nvPr/>
        </p:nvSpPr>
        <p:spPr>
          <a:xfrm>
            <a:off x="388185" y="1945425"/>
            <a:ext cx="8376249"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101 Consejo Municipal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Reunión de Monitoreo    </a:t>
            </a:r>
          </a:p>
          <a:p>
            <a:r>
              <a:rPr lang="es-PE" sz="1100" dirty="0">
                <a:latin typeface="Franklin Gothic Medium Cond" panose="020B0606030402020204" pitchFamily="34" charset="0"/>
              </a:rPr>
              <a:t> En el 2º casillero Actividades de VIH/SIDA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reunión (mínimo 02 reuniones)</a:t>
            </a:r>
          </a:p>
          <a:p>
            <a:r>
              <a:rPr lang="es-PE" sz="1100" dirty="0">
                <a:latin typeface="Franklin Gothic Medium Cond" panose="020B0606030402020204" pitchFamily="34" charset="0"/>
              </a:rPr>
              <a:t> En el Lab 1 casillero2,  el número de participantes </a:t>
            </a:r>
          </a:p>
        </p:txBody>
      </p:sp>
      <p:pic>
        <p:nvPicPr>
          <p:cNvPr id="5" name="Imagen 4"/>
          <p:cNvPicPr>
            <a:picLocks noChangeAspect="1"/>
          </p:cNvPicPr>
          <p:nvPr/>
        </p:nvPicPr>
        <p:blipFill>
          <a:blip r:embed="rId3"/>
          <a:stretch>
            <a:fillRect/>
          </a:stretch>
        </p:blipFill>
        <p:spPr>
          <a:xfrm>
            <a:off x="388185" y="3538497"/>
            <a:ext cx="8376249" cy="992443"/>
          </a:xfrm>
          <a:prstGeom prst="rect">
            <a:avLst/>
          </a:prstGeom>
        </p:spPr>
      </p:pic>
      <p:sp>
        <p:nvSpPr>
          <p:cNvPr id="6" name="Rectángulo 5"/>
          <p:cNvSpPr/>
          <p:nvPr/>
        </p:nvSpPr>
        <p:spPr>
          <a:xfrm>
            <a:off x="396816" y="4530613"/>
            <a:ext cx="8324490" cy="216982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  EVALUACIÓN</a:t>
            </a:r>
          </a:p>
          <a:p>
            <a:endParaRPr lang="es-PE" sz="300" dirty="0">
              <a:latin typeface="Franklin Gothic Medium Cond" panose="020B0606030402020204" pitchFamily="34" charset="0"/>
            </a:endParaRPr>
          </a:p>
          <a:p>
            <a:r>
              <a:rPr lang="es-PE" sz="1100" dirty="0">
                <a:solidFill>
                  <a:srgbClr val="C00000"/>
                </a:solidFill>
                <a:latin typeface="Franklin Gothic Medium Cond" panose="020B0606030402020204" pitchFamily="34" charset="0"/>
              </a:rPr>
              <a:t>PARA REGISTRO DE TUBERCULOSIS:</a:t>
            </a:r>
          </a:p>
          <a:p>
            <a:r>
              <a:rPr lang="es-PE" sz="1100" dirty="0">
                <a:latin typeface="Franklin Gothic Medium Cond" panose="020B0606030402020204" pitchFamily="34" charset="0"/>
              </a:rPr>
              <a:t> En el ítem: DNI / HC registre: SIEMPRE APP 101 Consejo Municipal </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Reunión de Evaluación   </a:t>
            </a:r>
          </a:p>
          <a:p>
            <a:r>
              <a:rPr lang="es-PE" sz="1100" dirty="0">
                <a:latin typeface="Franklin Gothic Medium Cond" panose="020B0606030402020204" pitchFamily="34" charset="0"/>
              </a:rPr>
              <a:t> En el 2º casillero Actividades de Tuberculosis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participante.</a:t>
            </a:r>
          </a:p>
          <a:p>
            <a:r>
              <a:rPr lang="es-PE" sz="1100" dirty="0">
                <a:latin typeface="Franklin Gothic Medium Cond" panose="020B0606030402020204" pitchFamily="34" charset="0"/>
              </a:rPr>
              <a:t> En el Lab 1 casillero 2, registre según corresponda:</a:t>
            </a:r>
          </a:p>
          <a:p>
            <a:r>
              <a:rPr lang="es-PE" sz="1100" dirty="0">
                <a:latin typeface="Franklin Gothic Medium Cond" panose="020B0606030402020204" pitchFamily="34" charset="0"/>
              </a:rPr>
              <a:t> 1= Si cumplió más del 50% de actividades programadas el Plan Local articulado para prevención y control de la tuberculosis (Trazador).</a:t>
            </a:r>
          </a:p>
          <a:p>
            <a:r>
              <a:rPr lang="es-PE" sz="1100" dirty="0">
                <a:latin typeface="Franklin Gothic Medium Cond" panose="020B0606030402020204" pitchFamily="34" charset="0"/>
              </a:rPr>
              <a:t> 2= Si cumplió menos del 50% de actividades programadas el Plan Local articulado la prevención y control de la tuberculosis. </a:t>
            </a:r>
          </a:p>
        </p:txBody>
      </p:sp>
    </p:spTree>
    <p:extLst>
      <p:ext uri="{BB962C8B-B14F-4D97-AF65-F5344CB8AC3E}">
        <p14:creationId xmlns:p14="http://schemas.microsoft.com/office/powerpoint/2010/main" val="1471366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6815" y="421634"/>
            <a:ext cx="8324491" cy="1018981"/>
          </a:xfrm>
          <a:prstGeom prst="rect">
            <a:avLst/>
          </a:prstGeom>
        </p:spPr>
      </p:pic>
      <p:sp>
        <p:nvSpPr>
          <p:cNvPr id="3" name="Rectángulo 2"/>
          <p:cNvSpPr/>
          <p:nvPr/>
        </p:nvSpPr>
        <p:spPr>
          <a:xfrm>
            <a:off x="396814" y="1404527"/>
            <a:ext cx="8324492"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a:t>
            </a:r>
          </a:p>
          <a:p>
            <a:pPr algn="just"/>
            <a:r>
              <a:rPr lang="es-PE" sz="1100" dirty="0">
                <a:solidFill>
                  <a:srgbClr val="2D55D7"/>
                </a:solidFill>
                <a:latin typeface="Franklin Gothic Medium Cond" panose="020B0606030402020204" pitchFamily="34" charset="0"/>
              </a:rPr>
              <a:t>Se realizará 01 reunión de evaluación al año, con una duración de 90 minutos aproximadamente. De preferencia se realizará la evaluación en el (4°) cuarto trimestre.</a:t>
            </a:r>
          </a:p>
        </p:txBody>
      </p:sp>
      <p:sp>
        <p:nvSpPr>
          <p:cNvPr id="4" name="Rectángulo 3"/>
          <p:cNvSpPr/>
          <p:nvPr/>
        </p:nvSpPr>
        <p:spPr>
          <a:xfrm>
            <a:off x="396813" y="1944309"/>
            <a:ext cx="8324493"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PARA REGISTRO DE VIH-SIDA</a:t>
            </a:r>
          </a:p>
          <a:p>
            <a:r>
              <a:rPr lang="es-PE" sz="1100" dirty="0">
                <a:latin typeface="Franklin Gothic Medium Cond" panose="020B0606030402020204" pitchFamily="34" charset="0"/>
              </a:rPr>
              <a:t>En el ítem: DNI / HC registre: SIEMPRE APP 101 Consejo Municipal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de Evaluación   </a:t>
            </a:r>
          </a:p>
          <a:p>
            <a:r>
              <a:rPr lang="es-PE" sz="1100" dirty="0">
                <a:latin typeface="Franklin Gothic Medium Cond" panose="020B0606030402020204" pitchFamily="34" charset="0"/>
              </a:rPr>
              <a:t> En el 2º casillero Actividades de VIH/SIDA </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En el Lab 1 Casillero 1, el numero de participantes</a:t>
            </a:r>
          </a:p>
          <a:p>
            <a:r>
              <a:rPr lang="es-PE" sz="1100" dirty="0">
                <a:latin typeface="Franklin Gothic Medium Cond" panose="020B0606030402020204" pitchFamily="34" charset="0"/>
              </a:rPr>
              <a:t>En Lab 1 Casillero 2, anotar:</a:t>
            </a:r>
          </a:p>
          <a:p>
            <a:r>
              <a:rPr lang="es-PE" sz="1100" dirty="0">
                <a:latin typeface="Franklin Gothic Medium Cond" panose="020B0606030402020204" pitchFamily="34" charset="0"/>
              </a:rPr>
              <a:t> 1= Si cumplió más del 50% de actividades programadas el Plan Local articulado para la prevención y control de VIH-SIDA (Trazador).</a:t>
            </a:r>
          </a:p>
          <a:p>
            <a:r>
              <a:rPr lang="es-PE" sz="1100" dirty="0">
                <a:latin typeface="Franklin Gothic Medium Cond" panose="020B0606030402020204" pitchFamily="34" charset="0"/>
              </a:rPr>
              <a:t> 2= Si cumplió menos del 50% de actividades programadas el Plan Local articulado para la prevención y control de VIH-SIDA</a:t>
            </a:r>
          </a:p>
        </p:txBody>
      </p:sp>
      <p:pic>
        <p:nvPicPr>
          <p:cNvPr id="5" name="Imagen 4"/>
          <p:cNvPicPr>
            <a:picLocks noChangeAspect="1"/>
          </p:cNvPicPr>
          <p:nvPr/>
        </p:nvPicPr>
        <p:blipFill>
          <a:blip r:embed="rId3"/>
          <a:stretch>
            <a:fillRect/>
          </a:stretch>
        </p:blipFill>
        <p:spPr>
          <a:xfrm>
            <a:off x="396812" y="3882184"/>
            <a:ext cx="8324494" cy="1043121"/>
          </a:xfrm>
          <a:prstGeom prst="rect">
            <a:avLst/>
          </a:prstGeom>
        </p:spPr>
      </p:pic>
      <p:pic>
        <p:nvPicPr>
          <p:cNvPr id="6" name="Imagen 5"/>
          <p:cNvPicPr>
            <a:picLocks noChangeAspect="1"/>
          </p:cNvPicPr>
          <p:nvPr/>
        </p:nvPicPr>
        <p:blipFill>
          <a:blip r:embed="rId4"/>
          <a:stretch>
            <a:fillRect/>
          </a:stretch>
        </p:blipFill>
        <p:spPr>
          <a:xfrm>
            <a:off x="1181820" y="5167819"/>
            <a:ext cx="6599207" cy="956550"/>
          </a:xfrm>
          <a:prstGeom prst="rect">
            <a:avLst/>
          </a:prstGeom>
        </p:spPr>
      </p:pic>
    </p:spTree>
    <p:extLst>
      <p:ext uri="{BB962C8B-B14F-4D97-AF65-F5344CB8AC3E}">
        <p14:creationId xmlns:p14="http://schemas.microsoft.com/office/powerpoint/2010/main" val="2547387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1937972"/>
            <a:ext cx="8493369" cy="3046988"/>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lvl="0" algn="ctr">
              <a:defRPr/>
            </a:pPr>
            <a:r>
              <a:rPr lang="es-ES" sz="9600" b="1" dirty="0">
                <a:ln w="6600">
                  <a:solidFill>
                    <a:srgbClr val="333399"/>
                  </a:solidFill>
                  <a:prstDash val="solid"/>
                </a:ln>
                <a:solidFill>
                  <a:srgbClr val="FFFFFF"/>
                </a:solidFill>
                <a:effectLst>
                  <a:outerShdw dist="38100" dir="2700000" algn="tl" rotWithShape="0">
                    <a:srgbClr val="333399"/>
                  </a:outerShdw>
                </a:effectLst>
                <a:latin typeface="Franklin Gothic Medium Cond" panose="020B0606030402020204" pitchFamily="34" charset="0"/>
              </a:rPr>
              <a:t>METAXÈNICAS Y ZOONOTICAS</a:t>
            </a:r>
            <a:endParaRPr kumimoji="0" lang="es-ES" sz="9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Franklin Gothic Medium Cond" panose="020B0606030402020204" pitchFamily="34" charset="0"/>
              <a:cs typeface="Arial"/>
            </a:endParaRPr>
          </a:p>
        </p:txBody>
      </p:sp>
    </p:spTree>
    <p:extLst>
      <p:ext uri="{BB962C8B-B14F-4D97-AF65-F5344CB8AC3E}">
        <p14:creationId xmlns:p14="http://schemas.microsoft.com/office/powerpoint/2010/main" val="351302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4444" y="320721"/>
            <a:ext cx="8387862" cy="415498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FAMILIAS CON NIÑOS (AS) MENORES DE 24 MESES RECIBEN CONSEJERÍA A TRAVÉSDE VISITA DOMICILIARIA</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Definición. -Actividad que se realiza en los hogares, dirigida a madres, padres o cuidadores, que tengan niños y niñas menores de 12 meses con la finalidad de brindar consejería integral para promover la adopción de prácticas saludables en el cuidado infantil, fortalecer la adherencia a la suplementación o al tratamiento con hierro (Jarabe o gotas de hierro).</a:t>
            </a:r>
          </a:p>
          <a:p>
            <a:pPr algn="just"/>
            <a:r>
              <a:rPr lang="es-PE" sz="1100" dirty="0">
                <a:latin typeface="Franklin Gothic Medium Cond" panose="020B0606030402020204" pitchFamily="34" charset="0"/>
              </a:rPr>
              <a:t>Complementa y refuerza las consejerías brindadas en el servicio de salud y durante las sesiones Demostrativas. </a:t>
            </a:r>
          </a:p>
          <a:p>
            <a:pPr algn="just"/>
            <a:r>
              <a:rPr lang="es-PE" sz="1100" dirty="0">
                <a:solidFill>
                  <a:srgbClr val="C00000"/>
                </a:solidFill>
                <a:latin typeface="Franklin Gothic Medium Cond" panose="020B0606030402020204" pitchFamily="34" charset="0"/>
              </a:rPr>
              <a:t>VISITA DOMICILIARIA AL RECIÉN NACIDO (DENTRO DE LOS 7 DÍAS DE NACIDO):</a:t>
            </a:r>
          </a:p>
          <a:p>
            <a:pPr algn="just"/>
            <a:r>
              <a:rPr lang="es-PE" sz="1100" dirty="0">
                <a:latin typeface="Franklin Gothic Medium Cond" panose="020B0606030402020204" pitchFamily="34" charset="0"/>
              </a:rPr>
              <a:t>En el ítem: Historia Clínica/Documento de identidad, anote la información del niño o niña.</a:t>
            </a:r>
          </a:p>
          <a:p>
            <a:pPr algn="just"/>
            <a:r>
              <a:rPr lang="es-PE" sz="1100" dirty="0">
                <a:latin typeface="Franklin Gothic Medium Cond" panose="020B0606030402020204" pitchFamily="34" charset="0"/>
              </a:rPr>
              <a:t>En el ítem: Diagnóstico motivo de consulta y/o Actividad de salud anote: </a:t>
            </a:r>
          </a:p>
          <a:p>
            <a:pPr algn="just"/>
            <a:r>
              <a:rPr lang="es-PE" sz="1100" dirty="0">
                <a:latin typeface="Franklin Gothic Medium Cond" panose="020B0606030402020204" pitchFamily="34" charset="0"/>
              </a:rPr>
              <a:t> En el 1º y 2°casillero Consejería en…., según corresponda  </a:t>
            </a:r>
          </a:p>
          <a:p>
            <a:pPr algn="just"/>
            <a:r>
              <a:rPr lang="es-PE" sz="1100" dirty="0">
                <a:latin typeface="Franklin Gothic Medium Cond" panose="020B0606030402020204" pitchFamily="34" charset="0"/>
              </a:rPr>
              <a:t> Consejería en Lactancia Materna Exclusiva</a:t>
            </a:r>
          </a:p>
          <a:p>
            <a:pPr algn="just"/>
            <a:r>
              <a:rPr lang="es-PE" sz="1100" dirty="0">
                <a:latin typeface="Franklin Gothic Medium Cond" panose="020B0606030402020204" pitchFamily="34" charset="0"/>
              </a:rPr>
              <a:t> Consejería en Corte y cuidado del cordón umbilical</a:t>
            </a:r>
          </a:p>
          <a:p>
            <a:pPr algn="just"/>
            <a:r>
              <a:rPr lang="es-PE" sz="1100" dirty="0">
                <a:latin typeface="Franklin Gothic Medium Cond" panose="020B0606030402020204" pitchFamily="34" charset="0"/>
              </a:rPr>
              <a:t> Consejería en Higiene del recién nacido y cuidado en el hogar</a:t>
            </a:r>
          </a:p>
          <a:p>
            <a:pPr algn="just"/>
            <a:r>
              <a:rPr lang="es-PE" sz="1100" dirty="0">
                <a:latin typeface="Franklin Gothic Medium Cond" panose="020B0606030402020204" pitchFamily="34" charset="0"/>
              </a:rPr>
              <a:t> Consejería en Identificación de signos de alarma. </a:t>
            </a:r>
          </a:p>
          <a:p>
            <a:pPr algn="just"/>
            <a:r>
              <a:rPr lang="es-PE" sz="1100" dirty="0">
                <a:latin typeface="Franklin Gothic Medium Cond" panose="020B0606030402020204" pitchFamily="34" charset="0"/>
              </a:rPr>
              <a:t>  En el 3° casillero Visita familiar integral</a:t>
            </a:r>
          </a:p>
          <a:p>
            <a:pPr algn="just"/>
            <a:r>
              <a:rPr lang="es-PE" sz="1100" dirty="0">
                <a:latin typeface="Franklin Gothic Medium Cond" panose="020B0606030402020204" pitchFamily="34" charset="0"/>
              </a:rPr>
              <a:t>En el ítem: Tipo de Diagnóstico: Para todas las actividades marque siempre “D”</a:t>
            </a:r>
          </a:p>
          <a:p>
            <a:pPr algn="just"/>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Lab 1 Casillero 3, Número de visita domiciliaria que corresponda. </a:t>
            </a:r>
          </a:p>
          <a:p>
            <a:pPr algn="just"/>
            <a:r>
              <a:rPr lang="es-PE" sz="1100" dirty="0">
                <a:latin typeface="Franklin Gothic Medium Cond" panose="020B0606030402020204" pitchFamily="34" charset="0"/>
              </a:rPr>
              <a:t>Código CIE/CPT:</a:t>
            </a:r>
          </a:p>
          <a:p>
            <a:pPr algn="just"/>
            <a:r>
              <a:rPr lang="es-PE" sz="1100" dirty="0">
                <a:latin typeface="Franklin Gothic Medium Cond" panose="020B0606030402020204" pitchFamily="34" charset="0"/>
              </a:rPr>
              <a:t> En la 1° y 2° Fila:  </a:t>
            </a:r>
          </a:p>
          <a:p>
            <a:pPr algn="just"/>
            <a:r>
              <a:rPr lang="es-PE" sz="1100" dirty="0">
                <a:latin typeface="Franklin Gothic Medium Cond" panose="020B0606030402020204" pitchFamily="34" charset="0"/>
              </a:rPr>
              <a:t>- 99401.03: Consejería en Lactancia Materna Exclusiva	</a:t>
            </a:r>
          </a:p>
          <a:p>
            <a:pPr algn="just"/>
            <a:r>
              <a:rPr lang="es-PE" sz="1100" dirty="0">
                <a:latin typeface="Franklin Gothic Medium Cond" panose="020B0606030402020204" pitchFamily="34" charset="0"/>
              </a:rPr>
              <a:t>- 99401.04: Consejería en corte y cuidado del cordón umbilical</a:t>
            </a:r>
          </a:p>
          <a:p>
            <a:pPr algn="just"/>
            <a:r>
              <a:rPr lang="es-PE" sz="1100" dirty="0">
                <a:latin typeface="Franklin Gothic Medium Cond" panose="020B0606030402020204" pitchFamily="34" charset="0"/>
              </a:rPr>
              <a:t>- 99401.10: Consejería en higiene del recién nacido y cuidado en el hogar</a:t>
            </a:r>
          </a:p>
          <a:p>
            <a:pPr algn="just"/>
            <a:r>
              <a:rPr lang="es-PE" sz="1100" dirty="0">
                <a:latin typeface="Franklin Gothic Medium Cond" panose="020B0606030402020204" pitchFamily="34" charset="0"/>
              </a:rPr>
              <a:t>- 99401.08: Consejería de identificación de signos de alarma. </a:t>
            </a:r>
          </a:p>
          <a:p>
            <a:pPr algn="just"/>
            <a:r>
              <a:rPr lang="es-PE" sz="1100" dirty="0">
                <a:latin typeface="Franklin Gothic Medium Cond" panose="020B0606030402020204" pitchFamily="34" charset="0"/>
              </a:rPr>
              <a:t>  En la 3° Fila: C0011</a:t>
            </a:r>
          </a:p>
        </p:txBody>
      </p:sp>
      <p:pic>
        <p:nvPicPr>
          <p:cNvPr id="5" name="Imagen 4"/>
          <p:cNvPicPr>
            <a:picLocks noChangeAspect="1"/>
          </p:cNvPicPr>
          <p:nvPr/>
        </p:nvPicPr>
        <p:blipFill>
          <a:blip r:embed="rId2"/>
          <a:stretch>
            <a:fillRect/>
          </a:stretch>
        </p:blipFill>
        <p:spPr>
          <a:xfrm>
            <a:off x="413238" y="4441910"/>
            <a:ext cx="8379068" cy="983955"/>
          </a:xfrm>
          <a:prstGeom prst="rect">
            <a:avLst/>
          </a:prstGeom>
        </p:spPr>
      </p:pic>
      <p:sp>
        <p:nvSpPr>
          <p:cNvPr id="6" name="Rectángulo 5"/>
          <p:cNvSpPr/>
          <p:nvPr/>
        </p:nvSpPr>
        <p:spPr>
          <a:xfrm>
            <a:off x="327804" y="5407619"/>
            <a:ext cx="8298611" cy="430887"/>
          </a:xfrm>
          <a:prstGeom prst="rect">
            <a:avLst/>
          </a:prstGeom>
        </p:spPr>
        <p:txBody>
          <a:bodyPr wrap="square">
            <a:spAutoFit/>
          </a:bodyPr>
          <a:lstStyle/>
          <a:p>
            <a:pPr algn="just"/>
            <a:r>
              <a:rPr lang="es-PE" sz="1100" dirty="0">
                <a:solidFill>
                  <a:srgbClr val="0B11F9"/>
                </a:solidFill>
                <a:latin typeface="Franklin Gothic Medium Cond" panose="020B0606030402020204" pitchFamily="34" charset="0"/>
              </a:rPr>
              <a:t>Practicas saludables a reforzar al menos dentro de los primeros 7 días: Lactancia materna exclusiva, cuidados del recién nacido, lavado de manos, signos de alarma y reforzando aquellas prácticas saludables según necesidad del niño (a) y su familia. </a:t>
            </a:r>
          </a:p>
        </p:txBody>
      </p:sp>
      <p:sp>
        <p:nvSpPr>
          <p:cNvPr id="7" name="Rectángulo 6"/>
          <p:cNvSpPr/>
          <p:nvPr/>
        </p:nvSpPr>
        <p:spPr>
          <a:xfrm>
            <a:off x="310548" y="5838506"/>
            <a:ext cx="8384875" cy="76944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VISITA DOMICILIARIA A NIÑAS (OS) DE 4 Y 5 MESES DE EDAD:</a:t>
            </a:r>
          </a:p>
          <a:p>
            <a:r>
              <a:rPr lang="es-PE" sz="1100" dirty="0">
                <a:latin typeface="Franklin Gothic Medium Cond" panose="020B0606030402020204" pitchFamily="34" charset="0"/>
              </a:rPr>
              <a:t>En el ítem: Historia Clínica/Documento de identidad, anote la información del niño o niña.</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 En el 1º casillero Administración con Sulfato Ferroso </a:t>
            </a:r>
          </a:p>
        </p:txBody>
      </p:sp>
    </p:spTree>
    <p:extLst>
      <p:ext uri="{BB962C8B-B14F-4D97-AF65-F5344CB8AC3E}">
        <p14:creationId xmlns:p14="http://schemas.microsoft.com/office/powerpoint/2010/main" val="1857623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07366" y="1104181"/>
            <a:ext cx="3788434" cy="5469147"/>
          </a:xfrm>
        </p:spPr>
        <p:txBody>
          <a:bodyPr/>
          <a:lstStyle/>
          <a:p>
            <a:pPr marL="0" indent="0">
              <a:buNone/>
            </a:pPr>
            <a:r>
              <a:rPr lang="es-PE" sz="1100" dirty="0">
                <a:solidFill>
                  <a:srgbClr val="C00000"/>
                </a:solidFill>
                <a:latin typeface="Franklin Gothic Medium Cond" panose="020B0606030402020204" pitchFamily="34" charset="0"/>
              </a:rPr>
              <a:t>CÓDIGO 	DIAGNÓSTICO / ACTIVIDAD </a:t>
            </a:r>
          </a:p>
          <a:p>
            <a:pPr marL="0" indent="0">
              <a:buNone/>
            </a:pPr>
            <a:r>
              <a:rPr lang="es-PE" sz="1100" dirty="0">
                <a:latin typeface="Franklin Gothic Medium Cond" panose="020B0606030402020204" pitchFamily="34" charset="0"/>
              </a:rPr>
              <a:t>U0074 	Actividad de Malaria  </a:t>
            </a:r>
          </a:p>
          <a:p>
            <a:pPr marL="0" indent="0">
              <a:buNone/>
            </a:pPr>
            <a:r>
              <a:rPr lang="es-PE" sz="1100" dirty="0">
                <a:latin typeface="Franklin Gothic Medium Cond" panose="020B0606030402020204" pitchFamily="34" charset="0"/>
              </a:rPr>
              <a:t>U0075 	Actividad de Chikungunya</a:t>
            </a:r>
          </a:p>
          <a:p>
            <a:pPr marL="0" indent="0">
              <a:buNone/>
            </a:pPr>
            <a:r>
              <a:rPr lang="es-PE" sz="1100" dirty="0">
                <a:latin typeface="Franklin Gothic Medium Cond" panose="020B0606030402020204" pitchFamily="34" charset="0"/>
              </a:rPr>
              <a:t>C0076 	Actividad de Zika </a:t>
            </a:r>
          </a:p>
          <a:p>
            <a:pPr marL="0" indent="0">
              <a:buNone/>
            </a:pPr>
            <a:r>
              <a:rPr lang="es-PE" sz="1100" dirty="0">
                <a:latin typeface="Franklin Gothic Medium Cond" panose="020B0606030402020204" pitchFamily="34" charset="0"/>
              </a:rPr>
              <a:t>U0088 	Actividad de Zoonosis (Rabia)</a:t>
            </a:r>
          </a:p>
          <a:p>
            <a:pPr marL="0" indent="0">
              <a:buNone/>
            </a:pPr>
            <a:r>
              <a:rPr lang="es-PE" sz="1100" dirty="0">
                <a:latin typeface="Franklin Gothic Medium Cond" panose="020B0606030402020204" pitchFamily="34" charset="0"/>
              </a:rPr>
              <a:t>U0089 	Actividades de Dengue   </a:t>
            </a:r>
          </a:p>
          <a:p>
            <a:pPr marL="0" indent="0">
              <a:buNone/>
            </a:pPr>
            <a:r>
              <a:rPr lang="es-PE" sz="1100" dirty="0">
                <a:latin typeface="Franklin Gothic Medium Cond" panose="020B0606030402020204" pitchFamily="34" charset="0"/>
              </a:rPr>
              <a:t>U0090 	Actividades de Bartonelosis</a:t>
            </a:r>
          </a:p>
          <a:p>
            <a:pPr marL="0" indent="0">
              <a:buNone/>
            </a:pPr>
            <a:r>
              <a:rPr lang="es-PE" sz="1100" dirty="0">
                <a:latin typeface="Franklin Gothic Medium Cond" panose="020B0606030402020204" pitchFamily="34" charset="0"/>
              </a:rPr>
              <a:t>U0091 	Actividad de fiebre Amarilla</a:t>
            </a:r>
          </a:p>
          <a:p>
            <a:pPr marL="0" indent="0">
              <a:buNone/>
            </a:pPr>
            <a:r>
              <a:rPr lang="es-PE" sz="1100" dirty="0">
                <a:latin typeface="Franklin Gothic Medium Cond" panose="020B0606030402020204" pitchFamily="34" charset="0"/>
              </a:rPr>
              <a:t>U0092 	Actividades de Chagas  </a:t>
            </a:r>
          </a:p>
          <a:p>
            <a:pPr marL="0" indent="0">
              <a:buNone/>
            </a:pPr>
            <a:r>
              <a:rPr lang="es-PE" sz="1100" dirty="0">
                <a:latin typeface="Franklin Gothic Medium Cond" panose="020B0606030402020204" pitchFamily="34" charset="0"/>
              </a:rPr>
              <a:t>U0093 	Actividades de Leishmaniasis</a:t>
            </a:r>
          </a:p>
          <a:p>
            <a:pPr marL="0" indent="0">
              <a:buNone/>
            </a:pPr>
            <a:r>
              <a:rPr lang="es-PE" sz="1100" dirty="0">
                <a:latin typeface="Franklin Gothic Medium Cond" panose="020B0606030402020204" pitchFamily="34" charset="0"/>
              </a:rPr>
              <a:t>U0094 	Actividades de Peste  </a:t>
            </a:r>
          </a:p>
          <a:p>
            <a:pPr marL="0" indent="0">
              <a:buNone/>
            </a:pPr>
            <a:r>
              <a:rPr lang="es-PE" sz="1100" dirty="0">
                <a:latin typeface="Franklin Gothic Medium Cond" panose="020B0606030402020204" pitchFamily="34" charset="0"/>
              </a:rPr>
              <a:t>U0095 	Actividad de Leptospirosis   </a:t>
            </a:r>
          </a:p>
          <a:p>
            <a:pPr marL="0" indent="0">
              <a:buNone/>
            </a:pPr>
            <a:r>
              <a:rPr lang="es-PE" sz="1100" dirty="0">
                <a:latin typeface="Franklin Gothic Medium Cond" panose="020B0606030402020204" pitchFamily="34" charset="0"/>
              </a:rPr>
              <a:t>U0096 	Actividad de Tifus </a:t>
            </a:r>
          </a:p>
          <a:p>
            <a:pPr marL="0" indent="0">
              <a:buNone/>
            </a:pPr>
            <a:r>
              <a:rPr lang="es-PE" sz="1100" dirty="0">
                <a:latin typeface="Franklin Gothic Medium Cond" panose="020B0606030402020204" pitchFamily="34" charset="0"/>
              </a:rPr>
              <a:t>U0114 	Actividades de Equinococosis </a:t>
            </a:r>
          </a:p>
          <a:p>
            <a:pPr marL="0" indent="0">
              <a:buNone/>
            </a:pPr>
            <a:r>
              <a:rPr lang="es-PE" sz="1100" dirty="0">
                <a:solidFill>
                  <a:srgbClr val="C00000"/>
                </a:solidFill>
                <a:latin typeface="Franklin Gothic Medium Cond" panose="020B0606030402020204" pitchFamily="34" charset="0"/>
              </a:rPr>
              <a:t>SESIONES</a:t>
            </a:r>
            <a:r>
              <a:rPr lang="es-PE" sz="1100" dirty="0">
                <a:latin typeface="Franklin Gothic Medium Cond" panose="020B0606030402020204" pitchFamily="34" charset="0"/>
              </a:rPr>
              <a:t> </a:t>
            </a:r>
          </a:p>
          <a:p>
            <a:pPr marL="0" indent="0">
              <a:buNone/>
            </a:pPr>
            <a:r>
              <a:rPr lang="es-PE" sz="1100" dirty="0">
                <a:latin typeface="Franklin Gothic Medium Cond" panose="020B0606030402020204" pitchFamily="34" charset="0"/>
              </a:rPr>
              <a:t>C0009 	Sesión educativa </a:t>
            </a:r>
          </a:p>
          <a:p>
            <a:pPr marL="0" indent="0">
              <a:buNone/>
            </a:pPr>
            <a:r>
              <a:rPr lang="es-PE" sz="1100" dirty="0">
                <a:latin typeface="Franklin Gothic Medium Cond" panose="020B0606030402020204" pitchFamily="34" charset="0"/>
              </a:rPr>
              <a:t>C0010 	Sesión demostrativa </a:t>
            </a:r>
          </a:p>
          <a:p>
            <a:pPr marL="0" indent="0">
              <a:buNone/>
            </a:pPr>
            <a:r>
              <a:rPr lang="es-PE" sz="1100" dirty="0">
                <a:latin typeface="Franklin Gothic Medium Cond" panose="020B0606030402020204" pitchFamily="34" charset="0"/>
              </a:rPr>
              <a:t>C3151 	Sesión de entrenamiento a agentes comunitarios de	salud </a:t>
            </a:r>
          </a:p>
          <a:p>
            <a:pPr marL="0" indent="0">
              <a:buNone/>
            </a:pPr>
            <a:r>
              <a:rPr lang="es-PE" sz="1100" dirty="0">
                <a:solidFill>
                  <a:srgbClr val="C00000"/>
                </a:solidFill>
                <a:latin typeface="Franklin Gothic Medium Cond" panose="020B0606030402020204" pitchFamily="34" charset="0"/>
              </a:rPr>
              <a:t>GESTIÓN </a:t>
            </a:r>
          </a:p>
          <a:p>
            <a:pPr marL="0" indent="0">
              <a:buNone/>
            </a:pPr>
            <a:r>
              <a:rPr lang="es-PE" sz="1100" dirty="0">
                <a:latin typeface="Franklin Gothic Medium Cond" panose="020B0606030402020204" pitchFamily="34" charset="0"/>
              </a:rPr>
              <a:t>C0001 	Reunión en Municipio  </a:t>
            </a:r>
          </a:p>
          <a:p>
            <a:pPr marL="0" indent="0">
              <a:buNone/>
            </a:pPr>
            <a:r>
              <a:rPr lang="es-PE" sz="1100" dirty="0">
                <a:latin typeface="Franklin Gothic Medium Cond" panose="020B0606030402020204" pitchFamily="34" charset="0"/>
              </a:rPr>
              <a:t>C0002 	Reunión en IE</a:t>
            </a:r>
          </a:p>
          <a:p>
            <a:pPr marL="0" indent="0">
              <a:buNone/>
            </a:pPr>
            <a:r>
              <a:rPr lang="es-PE" sz="1100" dirty="0">
                <a:latin typeface="Franklin Gothic Medium Cond" panose="020B0606030402020204" pitchFamily="34" charset="0"/>
              </a:rPr>
              <a:t>C0021 	Visita comunitaria integral </a:t>
            </a:r>
          </a:p>
          <a:p>
            <a:pPr marL="0" indent="0">
              <a:buNone/>
            </a:pPr>
            <a:r>
              <a:rPr lang="es-PE" sz="1100" dirty="0">
                <a:latin typeface="Franklin Gothic Medium Cond" panose="020B0606030402020204" pitchFamily="34" charset="0"/>
              </a:rPr>
              <a:t>C0005 	Taller para IE</a:t>
            </a:r>
          </a:p>
          <a:p>
            <a:pPr marL="0" indent="0">
              <a:buNone/>
            </a:pPr>
            <a:r>
              <a:rPr lang="es-PE" sz="1100" dirty="0">
                <a:latin typeface="Franklin Gothic Medium Cond" panose="020B0606030402020204" pitchFamily="34" charset="0"/>
              </a:rPr>
              <a:t>C6091 	Ejecución de campaña de recojo y eliminación de 	inservibles </a:t>
            </a:r>
          </a:p>
          <a:p>
            <a:pPr marL="0" indent="0">
              <a:buNone/>
            </a:pPr>
            <a:r>
              <a:rPr lang="es-PE" sz="1100" dirty="0">
                <a:latin typeface="Franklin Gothic Medium Cond" panose="020B0606030402020204" pitchFamily="34" charset="0"/>
              </a:rPr>
              <a:t>C7001 	Reunión de Monitoreo </a:t>
            </a:r>
          </a:p>
        </p:txBody>
      </p:sp>
      <p:sp>
        <p:nvSpPr>
          <p:cNvPr id="4" name="Marcador de contenido 3"/>
          <p:cNvSpPr>
            <a:spLocks noGrp="1"/>
          </p:cNvSpPr>
          <p:nvPr>
            <p:ph sz="half" idx="2"/>
          </p:nvPr>
        </p:nvSpPr>
        <p:spPr>
          <a:xfrm>
            <a:off x="5063705" y="1104181"/>
            <a:ext cx="3605841" cy="5529532"/>
          </a:xfrm>
        </p:spPr>
        <p:txBody>
          <a:bodyPr/>
          <a:lstStyle/>
          <a:p>
            <a:pPr marL="0" indent="0">
              <a:buNone/>
            </a:pPr>
            <a:r>
              <a:rPr lang="es-PE" sz="1100" dirty="0">
                <a:solidFill>
                  <a:srgbClr val="C00000"/>
                </a:solidFill>
                <a:latin typeface="Franklin Gothic Medium Cond" panose="020B0606030402020204" pitchFamily="34" charset="0"/>
              </a:rPr>
              <a:t>CÓDIGO 	DIAGNÓSTICO / ACTIVIDAD </a:t>
            </a:r>
          </a:p>
          <a:p>
            <a:pPr marL="0" indent="0">
              <a:buNone/>
            </a:pPr>
            <a:r>
              <a:rPr lang="es-PE" sz="1100" dirty="0">
                <a:latin typeface="Franklin Gothic Medium Cond" panose="020B0606030402020204" pitchFamily="34" charset="0"/>
              </a:rPr>
              <a:t>C7004 	Asistencia técnica </a:t>
            </a:r>
          </a:p>
          <a:p>
            <a:pPr marL="0" indent="0">
              <a:buNone/>
            </a:pPr>
            <a:r>
              <a:rPr lang="es-PE" sz="1100" dirty="0">
                <a:latin typeface="Franklin Gothic Medium Cond" panose="020B0606030402020204" pitchFamily="34" charset="0"/>
              </a:rPr>
              <a:t>U408 	Vigilancia Sanitaria de la Limpieza de Vías y</a:t>
            </a:r>
          </a:p>
          <a:p>
            <a:pPr marL="0" indent="0">
              <a:buNone/>
            </a:pPr>
            <a:r>
              <a:rPr lang="es-PE" sz="1100" dirty="0">
                <a:latin typeface="Franklin Gothic Medium Cond" panose="020B0606030402020204" pitchFamily="34" charset="0"/>
              </a:rPr>
              <a:t>	Espacios Públicos </a:t>
            </a:r>
          </a:p>
          <a:p>
            <a:pPr marL="0" indent="0">
              <a:buNone/>
            </a:pPr>
            <a:r>
              <a:rPr lang="es-PE" sz="1100" dirty="0">
                <a:latin typeface="Franklin Gothic Medium Cond" panose="020B0606030402020204" pitchFamily="34" charset="0"/>
              </a:rPr>
              <a:t>C3071 	Movilización social </a:t>
            </a:r>
          </a:p>
          <a:p>
            <a:pPr marL="0" indent="0">
              <a:buNone/>
            </a:pPr>
            <a:r>
              <a:rPr lang="es-PE" sz="1100" dirty="0">
                <a:solidFill>
                  <a:srgbClr val="C00000"/>
                </a:solidFill>
                <a:latin typeface="Franklin Gothic Medium Cond" panose="020B0606030402020204" pitchFamily="34" charset="0"/>
              </a:rPr>
              <a:t>APP </a:t>
            </a:r>
          </a:p>
          <a:p>
            <a:pPr marL="0" indent="0">
              <a:buNone/>
            </a:pPr>
            <a:r>
              <a:rPr lang="es-PE" sz="1100" dirty="0">
                <a:latin typeface="Franklin Gothic Medium Cond" panose="020B0606030402020204" pitchFamily="34" charset="0"/>
              </a:rPr>
              <a:t>APP136 	Familia y vivienda </a:t>
            </a:r>
          </a:p>
          <a:p>
            <a:pPr marL="0" indent="0">
              <a:buNone/>
            </a:pPr>
            <a:r>
              <a:rPr lang="es-PE" sz="1100" dirty="0">
                <a:latin typeface="Franklin Gothic Medium Cond" panose="020B0606030402020204" pitchFamily="34" charset="0"/>
              </a:rPr>
              <a:t>APP108 	Actividades en Comunidad  </a:t>
            </a:r>
          </a:p>
          <a:p>
            <a:pPr marL="0" indent="0">
              <a:buNone/>
            </a:pPr>
            <a:r>
              <a:rPr lang="es-PE" sz="1100" dirty="0">
                <a:latin typeface="Franklin Gothic Medium Cond" panose="020B0606030402020204" pitchFamily="34" charset="0"/>
              </a:rPr>
              <a:t>APP101 	Actividades en Municipios</a:t>
            </a:r>
          </a:p>
          <a:p>
            <a:pPr marL="0" indent="0">
              <a:buNone/>
            </a:pPr>
            <a:r>
              <a:rPr lang="es-PE" sz="1100" dirty="0">
                <a:latin typeface="Franklin Gothic Medium Cond" panose="020B0606030402020204" pitchFamily="34" charset="0"/>
              </a:rPr>
              <a:t>APP93 	Actividad con IE </a:t>
            </a:r>
          </a:p>
          <a:p>
            <a:pPr marL="0" indent="0">
              <a:buNone/>
            </a:pPr>
            <a:r>
              <a:rPr lang="es-PE" sz="1100" dirty="0">
                <a:latin typeface="Franklin Gothic Medium Cond" panose="020B0606030402020204" pitchFamily="34" charset="0"/>
              </a:rPr>
              <a:t>APP96 	Actividades con Comité Multisectorial </a:t>
            </a:r>
          </a:p>
          <a:p>
            <a:pPr marL="0" indent="0">
              <a:buNone/>
            </a:pPr>
            <a:r>
              <a:rPr lang="es-PE" sz="1100" dirty="0">
                <a:latin typeface="Franklin Gothic Medium Cond" panose="020B0606030402020204" pitchFamily="34" charset="0"/>
              </a:rPr>
              <a:t>APP144 	Actividad con docentes</a:t>
            </a:r>
          </a:p>
          <a:p>
            <a:pPr marL="0" indent="0">
              <a:buNone/>
            </a:pPr>
            <a:r>
              <a:rPr lang="es-PE" sz="1100" dirty="0">
                <a:solidFill>
                  <a:srgbClr val="C00000"/>
                </a:solidFill>
                <a:latin typeface="Franklin Gothic Medium Cond" panose="020B0606030402020204" pitchFamily="34" charset="0"/>
              </a:rPr>
              <a:t>CAMPO LAB</a:t>
            </a:r>
          </a:p>
          <a:p>
            <a:pPr marL="0" indent="0">
              <a:buNone/>
            </a:pPr>
            <a:r>
              <a:rPr lang="es-PE" sz="1100" dirty="0">
                <a:latin typeface="Franklin Gothic Medium Cond" panose="020B0606030402020204" pitchFamily="34" charset="0"/>
              </a:rPr>
              <a:t>VCO 	Vigilancia comunitaria  </a:t>
            </a:r>
          </a:p>
          <a:p>
            <a:pPr marL="0" indent="0">
              <a:buNone/>
            </a:pPr>
            <a:r>
              <a:rPr lang="es-PE" sz="1100" dirty="0">
                <a:latin typeface="Franklin Gothic Medium Cond" panose="020B0606030402020204" pitchFamily="34" charset="0"/>
              </a:rPr>
              <a:t>PDS  	Promotor de salud / Agente comunitario de la salud</a:t>
            </a:r>
          </a:p>
          <a:p>
            <a:pPr marL="0" indent="0">
              <a:buNone/>
            </a:pPr>
            <a:r>
              <a:rPr lang="es-PE" sz="1100" dirty="0">
                <a:latin typeface="Franklin Gothic Medium Cond" panose="020B0606030402020204" pitchFamily="34" charset="0"/>
              </a:rPr>
              <a:t>FE  	Fase de ejecución  </a:t>
            </a:r>
          </a:p>
          <a:p>
            <a:pPr marL="0" indent="0">
              <a:buNone/>
            </a:pPr>
            <a:r>
              <a:rPr lang="es-PE" sz="1100" dirty="0">
                <a:latin typeface="Franklin Gothic Medium Cond" panose="020B0606030402020204" pitchFamily="34" charset="0"/>
              </a:rPr>
              <a:t>FSE 	Fase de sensibilización </a:t>
            </a:r>
          </a:p>
          <a:p>
            <a:pPr marL="0" indent="0">
              <a:buNone/>
            </a:pPr>
            <a:r>
              <a:rPr lang="es-PE" sz="1100" dirty="0">
                <a:latin typeface="Franklin Gothic Medium Cond" panose="020B0606030402020204" pitchFamily="34" charset="0"/>
              </a:rPr>
              <a:t>FP 	Planificación Participativa</a:t>
            </a:r>
          </a:p>
          <a:p>
            <a:pPr marL="0" indent="0">
              <a:buNone/>
            </a:pPr>
            <a:r>
              <a:rPr lang="es-PE" sz="1100" dirty="0">
                <a:latin typeface="Franklin Gothic Medium Cond" panose="020B0606030402020204" pitchFamily="34" charset="0"/>
              </a:rPr>
              <a:t>IN 	IE del nivel Inicial</a:t>
            </a:r>
          </a:p>
          <a:p>
            <a:pPr marL="0" indent="0">
              <a:buNone/>
            </a:pPr>
            <a:r>
              <a:rPr lang="es-PE" sz="1100" dirty="0">
                <a:latin typeface="Franklin Gothic Medium Cond" panose="020B0606030402020204" pitchFamily="34" charset="0"/>
              </a:rPr>
              <a:t>TP 	IE del nivel Primario </a:t>
            </a:r>
          </a:p>
          <a:p>
            <a:pPr marL="0" indent="0">
              <a:buNone/>
            </a:pPr>
            <a:r>
              <a:rPr lang="es-PE" sz="1100" dirty="0">
                <a:latin typeface="Franklin Gothic Medium Cond" panose="020B0606030402020204" pitchFamily="34" charset="0"/>
              </a:rPr>
              <a:t>TS  	IE del nivel Secundaria</a:t>
            </a:r>
          </a:p>
        </p:txBody>
      </p:sp>
      <p:sp>
        <p:nvSpPr>
          <p:cNvPr id="5" name="CuadroTexto 4"/>
          <p:cNvSpPr txBox="1"/>
          <p:nvPr/>
        </p:nvSpPr>
        <p:spPr>
          <a:xfrm>
            <a:off x="914400" y="465826"/>
            <a:ext cx="7539487" cy="923330"/>
          </a:xfrm>
          <a:prstGeom prst="rect">
            <a:avLst/>
          </a:prstGeom>
          <a:noFill/>
        </p:spPr>
        <p:txBody>
          <a:bodyPr wrap="square" rtlCol="0">
            <a:spAutoFit/>
          </a:bodyPr>
          <a:lstStyle/>
          <a:p>
            <a:pPr algn="ctr"/>
            <a:r>
              <a:rPr lang="es-PE" dirty="0">
                <a:solidFill>
                  <a:srgbClr val="C00000"/>
                </a:solidFill>
                <a:latin typeface="Franklin Gothic Medium Cond" panose="020B0606030402020204" pitchFamily="34" charset="0"/>
              </a:rPr>
              <a:t>PRINCIPALES CODIGOS PARA EL REGISTRO DE ACTIVIDADES DEL PRODUCTO FAMILIAS</a:t>
            </a:r>
          </a:p>
          <a:p>
            <a:pPr algn="ctr"/>
            <a:r>
              <a:rPr lang="es-PE" dirty="0">
                <a:solidFill>
                  <a:srgbClr val="C00000"/>
                </a:solidFill>
                <a:latin typeface="Franklin Gothic Medium Cond" panose="020B0606030402020204" pitchFamily="34" charset="0"/>
              </a:rPr>
              <a:t>METAXÉNICAS Y ZOONOTICAS.</a:t>
            </a:r>
          </a:p>
          <a:p>
            <a:pPr algn="ctr"/>
            <a:endParaRPr lang="es-PE"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2525271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2" y="290461"/>
            <a:ext cx="8384875" cy="459613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FAMILIA CON PRÁCTICAS SALUDABLES PARA LA PREVENCIÓN DE ENFERMEDADES METAXÉNICAS Y ZOONOTICAS </a:t>
            </a:r>
          </a:p>
          <a:p>
            <a:pPr algn="just"/>
            <a:r>
              <a:rPr lang="es-PE" sz="1100" dirty="0">
                <a:latin typeface="Franklin Gothic Medium Cond" panose="020B0606030402020204" pitchFamily="34" charset="0"/>
              </a:rPr>
              <a:t>Reciben el producto las familias que viven en distritos con elevado riesgo de enfermar o morir por alguna enfermedad metaxénicas y zoonóticas (EMZ), que son priorizadas para acciones de prevención y control, a través de:  </a:t>
            </a:r>
          </a:p>
          <a:p>
            <a:pPr algn="just"/>
            <a:r>
              <a:rPr lang="es-PE" sz="1100" dirty="0">
                <a:latin typeface="Franklin Gothic Medium Cond" panose="020B0606030402020204" pitchFamily="34" charset="0"/>
              </a:rPr>
              <a:t>o A1: Actividades educativas</a:t>
            </a:r>
          </a:p>
          <a:p>
            <a:pPr algn="just"/>
            <a:r>
              <a:rPr lang="es-PE" sz="1100" dirty="0">
                <a:latin typeface="Franklin Gothic Medium Cond" panose="020B0606030402020204" pitchFamily="34" charset="0"/>
              </a:rPr>
              <a:t>o A2: Vigilancia comunitaria </a:t>
            </a:r>
          </a:p>
          <a:p>
            <a:pPr algn="just"/>
            <a:r>
              <a:rPr lang="es-PE" sz="1100" dirty="0">
                <a:latin typeface="Franklin Gothic Medium Cond" panose="020B0606030402020204" pitchFamily="34" charset="0"/>
              </a:rPr>
              <a:t>o A3: Acciones de mejora o mitigación de las condiciones del entorno comunitario que, entregadas simultáneamente, disminuyen el riesgo de estos daños.  </a:t>
            </a:r>
          </a:p>
          <a:p>
            <a:pPr algn="just"/>
            <a:r>
              <a:rPr lang="es-PE" sz="1100" dirty="0">
                <a:latin typeface="Franklin Gothic Medium Cond" panose="020B0606030402020204" pitchFamily="34" charset="0"/>
              </a:rPr>
              <a:t>Son realizadas en un ambiente municipal, local comunal, centro de salud, centro educativo, iglesia, e incluso vivienda familiar u otro ambiente que se considere conveniente y entregadas por personal de salud capacitado. </a:t>
            </a:r>
          </a:p>
          <a:p>
            <a:pPr algn="just">
              <a:spcBef>
                <a:spcPts val="400"/>
              </a:spcBef>
              <a:spcAft>
                <a:spcPts val="400"/>
              </a:spcAft>
            </a:pPr>
            <a:r>
              <a:rPr lang="es-PE" sz="1100" dirty="0">
                <a:solidFill>
                  <a:srgbClr val="C00000"/>
                </a:solidFill>
                <a:latin typeface="Franklin Gothic Medium Cond" panose="020B0606030402020204" pitchFamily="34" charset="0"/>
              </a:rPr>
              <a:t>FAMILIAS QUE DESARROLLAN PRÁCTICAS SALUDABLES PARA LA PREVENCIÓN DE LAS ENFERMEDADES METAXÉNICAS. </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Esta actividad se desarrolla a través de 02 sesión educativa y 02 sesiones demostrativas, con 15 familias participantes. La duración de cada sesión será de 45 minutos cada una. </a:t>
            </a:r>
          </a:p>
          <a:p>
            <a:pPr algn="just"/>
            <a:r>
              <a:rPr lang="es-PE" sz="1100" dirty="0">
                <a:solidFill>
                  <a:srgbClr val="C00000"/>
                </a:solidFill>
                <a:latin typeface="Franklin Gothic Medium Cond" panose="020B0606030402020204" pitchFamily="34" charset="0"/>
              </a:rPr>
              <a:t>* PARA LAS SESIONES EDUCATIVAS:</a:t>
            </a:r>
          </a:p>
          <a:p>
            <a:pPr algn="just"/>
            <a:r>
              <a:rPr lang="es-PE" sz="1100" dirty="0">
                <a:latin typeface="Franklin Gothic Medium Cond" panose="020B0606030402020204" pitchFamily="34" charset="0"/>
              </a:rPr>
              <a:t>Contenidos para las sesiones educativas:</a:t>
            </a:r>
          </a:p>
          <a:p>
            <a:pPr algn="just"/>
            <a:r>
              <a:rPr lang="es-PE" sz="1100" dirty="0">
                <a:latin typeface="Franklin Gothic Medium Cond" panose="020B0606030402020204" pitchFamily="34" charset="0"/>
              </a:rPr>
              <a:t>o 1° Sesión Educativa: Almacenamiento y mantenimiento adecuado de agua (recipiente con tapa), limpieza y escobillado de recipientes que conservan agua, identifica y elimina potenciales criaderos del vector (inservibles), limpieza y refacción de viviendas. </a:t>
            </a:r>
          </a:p>
          <a:p>
            <a:pPr algn="just"/>
            <a:r>
              <a:rPr lang="es-PE" sz="1100" dirty="0">
                <a:latin typeface="Franklin Gothic Medium Cond" panose="020B0606030402020204" pitchFamily="34" charset="0"/>
              </a:rPr>
              <a:t>o 2° Sesión Educativa: Implementación de medidas preventivas (uso de mosquiteros, uso de ropa apropiada y repelente e identificación de señales de peligro), conservación adecuada del larvicida dentro del recipiente de agua, y el uso adecuado de otra tecnología dispuesta para la vigilancia vectorial, entre otros temas priorizados de las metaxénicas prevalentes en la zona.(2) </a:t>
            </a:r>
          </a:p>
          <a:p>
            <a:pPr algn="just"/>
            <a:r>
              <a:rPr lang="es-PE" sz="1100" dirty="0">
                <a:latin typeface="Franklin Gothic Medium Cond" panose="020B0606030402020204" pitchFamily="34" charset="0"/>
              </a:rPr>
              <a:t>En el ítem HC/ Documentos de identidad ingresar el DNI de representante de familia.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Sesión Educativa</a:t>
            </a:r>
          </a:p>
          <a:p>
            <a:pPr algn="just"/>
            <a:r>
              <a:rPr lang="es-PE" sz="1100" dirty="0">
                <a:latin typeface="Franklin Gothic Medium Cond" panose="020B0606030402020204" pitchFamily="34" charset="0"/>
              </a:rPr>
              <a:t> En el 2º casillero Actividades de Metaxénicas (indicar el tipo de enfermedad metaxénica)</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sesión 1 o 2 según corresponda </a:t>
            </a:r>
          </a:p>
        </p:txBody>
      </p:sp>
      <p:pic>
        <p:nvPicPr>
          <p:cNvPr id="3" name="Imagen 2"/>
          <p:cNvPicPr>
            <a:picLocks noChangeAspect="1"/>
          </p:cNvPicPr>
          <p:nvPr/>
        </p:nvPicPr>
        <p:blipFill>
          <a:blip r:embed="rId2"/>
          <a:stretch>
            <a:fillRect/>
          </a:stretch>
        </p:blipFill>
        <p:spPr>
          <a:xfrm>
            <a:off x="370934" y="4705099"/>
            <a:ext cx="8384875" cy="1040094"/>
          </a:xfrm>
          <a:prstGeom prst="rect">
            <a:avLst/>
          </a:prstGeom>
        </p:spPr>
      </p:pic>
      <p:sp>
        <p:nvSpPr>
          <p:cNvPr id="4" name="Rectángulo 3"/>
          <p:cNvSpPr/>
          <p:nvPr/>
        </p:nvSpPr>
        <p:spPr>
          <a:xfrm>
            <a:off x="379561" y="5768062"/>
            <a:ext cx="8376247" cy="76944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 PARA UNA SESIÓN DEMOSTRATIVA</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   Contenidos para las sesiones demostrativas:</a:t>
            </a:r>
          </a:p>
          <a:p>
            <a:r>
              <a:rPr lang="es-PE" sz="1100" dirty="0">
                <a:solidFill>
                  <a:srgbClr val="C00000"/>
                </a:solidFill>
                <a:latin typeface="Franklin Gothic Medium Cond" panose="020B0606030402020204" pitchFamily="34" charset="0"/>
              </a:rPr>
              <a:t>* 1° Sesión Demostrativa:</a:t>
            </a:r>
            <a:r>
              <a:rPr lang="es-PE" sz="1100" dirty="0">
                <a:latin typeface="Franklin Gothic Medium Cond" panose="020B0606030402020204" pitchFamily="34" charset="0"/>
              </a:rPr>
              <a:t> Almacenamiento adecuado de agua, limpieza y mantenimiento de recipientes que almacenan agua.</a:t>
            </a:r>
          </a:p>
          <a:p>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4261128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441" y="335846"/>
            <a:ext cx="8419381"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 2° Sesión Demostrativa:</a:t>
            </a:r>
            <a:r>
              <a:rPr lang="es-PE" sz="1100" dirty="0">
                <a:latin typeface="Franklin Gothic Medium Cond" panose="020B0606030402020204" pitchFamily="34" charset="0"/>
              </a:rPr>
              <a:t> Uso de arena húmeda en floreros en lugar de agua identificación de criaderos, limpieza y refacción de viviendas y uso de repelente. (Actividad Trazadora)</a:t>
            </a:r>
          </a:p>
          <a:p>
            <a:pPr algn="just"/>
            <a:r>
              <a:rPr lang="es-PE" sz="1100" dirty="0">
                <a:latin typeface="Franklin Gothic Medium Cond" panose="020B0606030402020204" pitchFamily="34" charset="0"/>
              </a:rPr>
              <a:t>En el ítem HC/ Documentos de identidad ingresar el DNI de representante de familia.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Sesión Demostrativa </a:t>
            </a:r>
          </a:p>
          <a:p>
            <a:pPr algn="just"/>
            <a:r>
              <a:rPr lang="es-PE" sz="1100" dirty="0">
                <a:latin typeface="Franklin Gothic Medium Cond" panose="020B0606030402020204" pitchFamily="34" charset="0"/>
              </a:rPr>
              <a:t> En el 2º casillero Actividades de Metaxénicas (indicar el tipo de enfermedad metaxénica)</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sesión 1 o 2 según corresponda.</a:t>
            </a:r>
          </a:p>
        </p:txBody>
      </p:sp>
      <p:pic>
        <p:nvPicPr>
          <p:cNvPr id="3" name="Imagen 2"/>
          <p:cNvPicPr>
            <a:picLocks noChangeAspect="1"/>
          </p:cNvPicPr>
          <p:nvPr/>
        </p:nvPicPr>
        <p:blipFill>
          <a:blip r:embed="rId2"/>
          <a:stretch>
            <a:fillRect/>
          </a:stretch>
        </p:blipFill>
        <p:spPr>
          <a:xfrm>
            <a:off x="405441" y="1951673"/>
            <a:ext cx="8419381" cy="1005589"/>
          </a:xfrm>
          <a:prstGeom prst="rect">
            <a:avLst/>
          </a:prstGeom>
        </p:spPr>
      </p:pic>
      <p:sp>
        <p:nvSpPr>
          <p:cNvPr id="4" name="Rectángulo 3"/>
          <p:cNvSpPr/>
          <p:nvPr/>
        </p:nvSpPr>
        <p:spPr>
          <a:xfrm>
            <a:off x="319178" y="2957262"/>
            <a:ext cx="8505644" cy="3606115"/>
          </a:xfrm>
          <a:prstGeom prst="rect">
            <a:avLst/>
          </a:prstGeom>
        </p:spPr>
        <p:txBody>
          <a:bodyPr wrap="square">
            <a:spAutoFit/>
          </a:bodyPr>
          <a:lstStyle/>
          <a:p>
            <a:pPr algn="just">
              <a:spcBef>
                <a:spcPts val="400"/>
              </a:spcBef>
              <a:spcAft>
                <a:spcPts val="400"/>
              </a:spcAft>
            </a:pPr>
            <a:r>
              <a:rPr lang="es-PE" sz="1100" dirty="0">
                <a:solidFill>
                  <a:srgbClr val="C00000"/>
                </a:solidFill>
                <a:latin typeface="Franklin Gothic Medium Cond" panose="020B0606030402020204" pitchFamily="34" charset="0"/>
              </a:rPr>
              <a:t>FAMILIAS QUE DESARROLLAN PRÁCTICAS SALUDABLES PARA LA PREVENCIÓN DE LAS ENFERMEDADES ZOONOTICAS.</a:t>
            </a:r>
          </a:p>
          <a:p>
            <a:pPr algn="just"/>
            <a:r>
              <a:rPr lang="es-PE" sz="1100" dirty="0">
                <a:latin typeface="Franklin Gothic Medium Cond" panose="020B0606030402020204" pitchFamily="34" charset="0"/>
              </a:rPr>
              <a:t>La actividad se ejecuta en el local comunal o la que haga sus veces, haciendo uso del material educativo comunicacional de prácticas saludables para la prevención de las enfermedades metaxenicas y zoonoticas.</a:t>
            </a:r>
          </a:p>
          <a:p>
            <a:pPr algn="just"/>
            <a:r>
              <a:rPr lang="es-PE" sz="1100" dirty="0">
                <a:latin typeface="Franklin Gothic Medium Cond" panose="020B0606030402020204" pitchFamily="34" charset="0"/>
              </a:rPr>
              <a:t>Esta actividad se desarrolla a través de 02 sesión educativa y 02 sesiones demostrativas, con 15 familias participantes. La duración de cada sesión educativa será de 45 minutos cada una y 3 horas de duración cuando hay sesión demostrativa. </a:t>
            </a:r>
          </a:p>
          <a:p>
            <a:pPr algn="just"/>
            <a:r>
              <a:rPr lang="es-PE" sz="1100" dirty="0">
                <a:latin typeface="Franklin Gothic Medium Cond" panose="020B0606030402020204" pitchFamily="34" charset="0"/>
              </a:rPr>
              <a:t>Las prácticas saludables a promover dependerán de la zoonosis priorizada y se consideran las siguientes:</a:t>
            </a:r>
          </a:p>
          <a:p>
            <a:pPr algn="just">
              <a:spcBef>
                <a:spcPts val="300"/>
              </a:spcBef>
              <a:spcAft>
                <a:spcPts val="300"/>
              </a:spcAft>
            </a:pPr>
            <a:r>
              <a:rPr lang="es-PE" sz="1100" dirty="0">
                <a:solidFill>
                  <a:srgbClr val="C00000"/>
                </a:solidFill>
                <a:latin typeface="Franklin Gothic Medium Cond" panose="020B0606030402020204" pitchFamily="34" charset="0"/>
              </a:rPr>
              <a:t>* PARA LAS SESIONES EDUCATIVAS:</a:t>
            </a:r>
          </a:p>
          <a:p>
            <a:pPr algn="just"/>
            <a:r>
              <a:rPr lang="es-PE" sz="1100" dirty="0">
                <a:latin typeface="Franklin Gothic Medium Cond" panose="020B0606030402020204" pitchFamily="34" charset="0"/>
              </a:rPr>
              <a:t>Contenidos para las sesiones educativas:</a:t>
            </a:r>
          </a:p>
          <a:p>
            <a:pPr algn="just"/>
            <a:r>
              <a:rPr lang="es-PE" sz="1100" dirty="0">
                <a:solidFill>
                  <a:srgbClr val="C00000"/>
                </a:solidFill>
                <a:latin typeface="Franklin Gothic Medium Cond" panose="020B0606030402020204" pitchFamily="34" charset="0"/>
              </a:rPr>
              <a:t>* 1° Sesión Educativa:</a:t>
            </a:r>
            <a:r>
              <a:rPr lang="es-PE" sz="1100" dirty="0">
                <a:latin typeface="Franklin Gothic Medium Cond" panose="020B0606030402020204" pitchFamily="34" charset="0"/>
              </a:rPr>
              <a:t> Lavado de manos: antes de comer, después de ir al baño, y después de manipular/acariciar a sus animales, aseo del baño o letrina una vez al día, Almacenamiento de la basura dentro de la vivienda antes de botarla en un recipiente o contenedor cubierto. Utiliza Equipo de Protección Personal (EPP) en actividades agropecuarias (botas y guantes).  No se baña en aguas estancadas. Coloca mallas en las ventanas de su vivienda y tiene espacios limpios y exclusivos para la crianza de animales menores y mayores. Cuida responsablemente a sus mascotas: (alimento, higiene, salud: lo vacuna y lo desparasita periódicamente).    </a:t>
            </a:r>
          </a:p>
          <a:p>
            <a:pPr algn="just"/>
            <a:r>
              <a:rPr lang="es-PE" sz="1100" dirty="0">
                <a:solidFill>
                  <a:srgbClr val="C00000"/>
                </a:solidFill>
                <a:latin typeface="Franklin Gothic Medium Cond" panose="020B0606030402020204" pitchFamily="34" charset="0"/>
              </a:rPr>
              <a:t>* 2° Sesión Educativa:</a:t>
            </a:r>
            <a:r>
              <a:rPr lang="es-PE" sz="1100" dirty="0">
                <a:latin typeface="Franklin Gothic Medium Cond" panose="020B0606030402020204" pitchFamily="34" charset="0"/>
              </a:rPr>
              <a:t> No manipula animales con muerte súbita. Avisa sobre epizootias (animales muertos sin causa conocida) No da vísceras infectadas al perro después de frenear /beneficiar a su ganado. Toma o bebe agua hervida y no clorada en zonas endémicas para zoonosis parasitarias, y evita consumir leche y derivados lácteos de dudosa procedencia, así como vegetales de tallo corto regados con agua contaminada. En todos los casos las familias deben conocer signos de alarma según daño al que están expuestos. .(Actividad Trazadora)</a:t>
            </a:r>
          </a:p>
          <a:p>
            <a:pPr algn="just"/>
            <a:r>
              <a:rPr lang="es-PE" sz="1100" dirty="0">
                <a:latin typeface="Franklin Gothic Medium Cond" panose="020B0606030402020204" pitchFamily="34" charset="0"/>
              </a:rPr>
              <a:t>En el ítem HC/ Documentos de identidad ingresar el DNI de representante de familia.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Sesión Educativa</a:t>
            </a:r>
          </a:p>
          <a:p>
            <a:pPr algn="just"/>
            <a:r>
              <a:rPr lang="es-PE" sz="1100" dirty="0">
                <a:latin typeface="Franklin Gothic Medium Cond" panose="020B0606030402020204" pitchFamily="34" charset="0"/>
              </a:rPr>
              <a:t> En el 2º casillero Actividades de Zoonosis (según zoonosis priorizada)</a:t>
            </a:r>
          </a:p>
        </p:txBody>
      </p:sp>
    </p:spTree>
    <p:extLst>
      <p:ext uri="{BB962C8B-B14F-4D97-AF65-F5344CB8AC3E}">
        <p14:creationId xmlns:p14="http://schemas.microsoft.com/office/powerpoint/2010/main" val="440156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176" y="309706"/>
            <a:ext cx="8445261" cy="60016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Tipo de Diagnóstico marque SIEMPRE: “D” </a:t>
            </a:r>
          </a:p>
          <a:p>
            <a:pPr lvl="0" algn="just"/>
            <a:r>
              <a:rPr lang="es-PE" sz="1100" dirty="0">
                <a:solidFill>
                  <a:srgbClr val="000000"/>
                </a:solidFill>
                <a:latin typeface="Franklin Gothic Medium Cond" panose="020B0606030402020204" pitchFamily="34" charset="0"/>
              </a:rPr>
              <a:t>En el ítem Lab se registrará:</a:t>
            </a:r>
          </a:p>
          <a:p>
            <a:pPr lvl="0"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el número de sesión 1 o 2 según corresponda. </a:t>
            </a:r>
          </a:p>
        </p:txBody>
      </p:sp>
      <p:pic>
        <p:nvPicPr>
          <p:cNvPr id="3" name="Imagen 2"/>
          <p:cNvPicPr>
            <a:picLocks noChangeAspect="1"/>
          </p:cNvPicPr>
          <p:nvPr/>
        </p:nvPicPr>
        <p:blipFill>
          <a:blip r:embed="rId2"/>
          <a:stretch>
            <a:fillRect/>
          </a:stretch>
        </p:blipFill>
        <p:spPr>
          <a:xfrm>
            <a:off x="319176" y="909870"/>
            <a:ext cx="8514274" cy="1031468"/>
          </a:xfrm>
          <a:prstGeom prst="rect">
            <a:avLst/>
          </a:prstGeom>
        </p:spPr>
      </p:pic>
      <p:sp>
        <p:nvSpPr>
          <p:cNvPr id="4" name="Rectángulo 3"/>
          <p:cNvSpPr/>
          <p:nvPr/>
        </p:nvSpPr>
        <p:spPr>
          <a:xfrm>
            <a:off x="319175" y="1940408"/>
            <a:ext cx="8445261" cy="2487861"/>
          </a:xfrm>
          <a:prstGeom prst="rect">
            <a:avLst/>
          </a:prstGeom>
        </p:spPr>
        <p:txBody>
          <a:bodyPr wrap="square">
            <a:spAutoFit/>
          </a:bodyPr>
          <a:lstStyle/>
          <a:p>
            <a:pPr algn="just">
              <a:spcBef>
                <a:spcPts val="200"/>
              </a:spcBef>
              <a:spcAft>
                <a:spcPts val="200"/>
              </a:spcAft>
            </a:pPr>
            <a:r>
              <a:rPr lang="es-PE" sz="1100" dirty="0">
                <a:solidFill>
                  <a:srgbClr val="C00000"/>
                </a:solidFill>
                <a:latin typeface="Franklin Gothic Medium Cond" panose="020B0606030402020204" pitchFamily="34" charset="0"/>
              </a:rPr>
              <a:t>* PARA LAS SESIONES DEMOSTRATIVAS:</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Contenidos para las sesiones demostrativas:</a:t>
            </a:r>
          </a:p>
          <a:p>
            <a:pPr algn="just"/>
            <a:r>
              <a:rPr lang="es-PE" sz="1100" dirty="0">
                <a:solidFill>
                  <a:srgbClr val="C00000"/>
                </a:solidFill>
                <a:latin typeface="Franklin Gothic Medium Cond" panose="020B0606030402020204" pitchFamily="34" charset="0"/>
              </a:rPr>
              <a:t>* 1° Sesión Demostrativa:</a:t>
            </a:r>
            <a:r>
              <a:rPr lang="es-PE" sz="1100" dirty="0">
                <a:latin typeface="Franklin Gothic Medium Cond" panose="020B0606030402020204" pitchFamily="34" charset="0"/>
              </a:rPr>
              <a:t> Lavado de manos, disposición adecuada de residuos sólidos en la vivienda, almacenamiento adecuado de granos, higiene personal e higiene de los alimentos, protección del agua para beber y disposición adecuada de alimentos, disposición de residuos sólidos, a un grupo máximo de 15 familias, de 03 horas de duración.</a:t>
            </a:r>
          </a:p>
          <a:p>
            <a:pPr algn="just"/>
            <a:r>
              <a:rPr lang="es-PE" sz="1100" dirty="0">
                <a:solidFill>
                  <a:srgbClr val="C00000"/>
                </a:solidFill>
                <a:latin typeface="Franklin Gothic Medium Cond" panose="020B0606030402020204" pitchFamily="34" charset="0"/>
              </a:rPr>
              <a:t>* 2° Sesión Demostrativa:</a:t>
            </a:r>
            <a:r>
              <a:rPr lang="es-PE" sz="1100" dirty="0">
                <a:latin typeface="Franklin Gothic Medium Cond" panose="020B0606030402020204" pitchFamily="34" charset="0"/>
              </a:rPr>
              <a:t> Limpieza y refacción de viviendas medidas preventivas en el uso de mosquiteros, tenencia responsable de animales, control de roedores e identificación de situaciones de riesgo y notificación de animales enfermos y muertos.</a:t>
            </a:r>
          </a:p>
          <a:p>
            <a:pPr algn="just"/>
            <a:r>
              <a:rPr lang="es-PE" sz="1100" dirty="0">
                <a:latin typeface="Franklin Gothic Medium Cond" panose="020B0606030402020204" pitchFamily="34" charset="0"/>
              </a:rPr>
              <a:t>En el ítem HC/ Documentos de identidad ingresar el DNI de representante de familia.</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Sesión Demostrativa </a:t>
            </a:r>
          </a:p>
          <a:p>
            <a:pPr algn="just"/>
            <a:r>
              <a:rPr lang="es-PE" sz="1100" dirty="0">
                <a:latin typeface="Franklin Gothic Medium Cond" panose="020B0606030402020204" pitchFamily="34" charset="0"/>
              </a:rPr>
              <a:t> En el 2º casillero Actividades de Zoonosis (según zoonosis priorizada)</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sesión 1 o 2 según corresponda.</a:t>
            </a:r>
          </a:p>
        </p:txBody>
      </p:sp>
      <p:pic>
        <p:nvPicPr>
          <p:cNvPr id="5" name="Imagen 4"/>
          <p:cNvPicPr>
            <a:picLocks noChangeAspect="1"/>
          </p:cNvPicPr>
          <p:nvPr/>
        </p:nvPicPr>
        <p:blipFill>
          <a:blip r:embed="rId3"/>
          <a:stretch>
            <a:fillRect/>
          </a:stretch>
        </p:blipFill>
        <p:spPr>
          <a:xfrm>
            <a:off x="319174" y="4398468"/>
            <a:ext cx="8514276" cy="1022842"/>
          </a:xfrm>
          <a:prstGeom prst="rect">
            <a:avLst/>
          </a:prstGeom>
        </p:spPr>
      </p:pic>
      <p:sp>
        <p:nvSpPr>
          <p:cNvPr id="6" name="Rectángulo 5"/>
          <p:cNvSpPr/>
          <p:nvPr/>
        </p:nvSpPr>
        <p:spPr>
          <a:xfrm>
            <a:off x="319174" y="5391509"/>
            <a:ext cx="8514275" cy="964367"/>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COMUNIDADES PRIORIZADAS EN EL DISTRITO QUE ESTÁN IMPLEMENTANDO LA VIGILANCIA COMUNITARIA ASOCIADA A ENFERMEDADES METAXÉNICAS Y ZOONOTICAS.</a:t>
            </a:r>
          </a:p>
          <a:p>
            <a:pPr algn="just"/>
            <a:r>
              <a:rPr lang="es-PE" sz="1100" dirty="0">
                <a:latin typeface="Franklin Gothic Medium Cond" panose="020B0606030402020204" pitchFamily="34" charset="0"/>
              </a:rPr>
              <a:t>Acción educativa y de acompañamiento realizada por personal de salud, a líderes de organizaciones comunitarias adscritas al Gobierno Local que cuenten o no con Agentes Comunitarios de la Salud y/o voluntarios, para la promoción de prácticas saludables y la implementación vigilancia Comunitario, se realizara las siguientes acciones: </a:t>
            </a:r>
          </a:p>
        </p:txBody>
      </p:sp>
    </p:spTree>
    <p:extLst>
      <p:ext uri="{BB962C8B-B14F-4D97-AF65-F5344CB8AC3E}">
        <p14:creationId xmlns:p14="http://schemas.microsoft.com/office/powerpoint/2010/main" val="481820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5827" y="313349"/>
            <a:ext cx="8358996" cy="3647152"/>
          </a:xfrm>
          <a:prstGeom prst="rect">
            <a:avLst/>
          </a:prstGeom>
        </p:spPr>
        <p:txBody>
          <a:bodyPr wrap="square">
            <a:spAutoFit/>
          </a:bodyPr>
          <a:lstStyle/>
          <a:p>
            <a:pPr algn="just"/>
            <a:r>
              <a:rPr lang="es-PE" sz="1100" dirty="0">
                <a:latin typeface="Franklin Gothic Medium Cond" panose="020B0606030402020204" pitchFamily="34" charset="0"/>
              </a:rPr>
              <a:t> Los aspectos sujetos a la vigilancia comunitaria según enfermedad metaxénica y zoonóticas son: </a:t>
            </a:r>
          </a:p>
          <a:p>
            <a:pPr algn="just"/>
            <a:r>
              <a:rPr lang="es-PE" sz="1100" dirty="0">
                <a:solidFill>
                  <a:srgbClr val="C00000"/>
                </a:solidFill>
                <a:latin typeface="Franklin Gothic Medium Cond" panose="020B0606030402020204" pitchFamily="34" charset="0"/>
              </a:rPr>
              <a:t> * Enfermedades Metaxénicas: </a:t>
            </a:r>
            <a:r>
              <a:rPr lang="es-PE" sz="1100" dirty="0">
                <a:latin typeface="Franklin Gothic Medium Cond" panose="020B0606030402020204" pitchFamily="34" charset="0"/>
              </a:rPr>
              <a:t>Se vigilará en el entorno de la comunidad presencia de montículos de residuos sólidos (potenciales criaderos de zancudo Aedes aegypti), zonas inundadas o con aguas estancadas, áreas de reciclaje al aire libre, llanterías o vulcanizadoras en inadecuadas condiciones. Maleza crecida alrededor de viviendas, uso de floreros con agua en cementerios grutas, iglesias, zonas industriales o de producción con potenciales criaderos de zancudos, fuentes de agua, tuberías o caños malogrados que gotean agua, grietas en las paredes y techos de las viviendas </a:t>
            </a:r>
          </a:p>
          <a:p>
            <a:pPr algn="just"/>
            <a:r>
              <a:rPr lang="es-PE" sz="1100" dirty="0">
                <a:solidFill>
                  <a:srgbClr val="C00000"/>
                </a:solidFill>
                <a:latin typeface="Franklin Gothic Medium Cond" panose="020B0606030402020204" pitchFamily="34" charset="0"/>
              </a:rPr>
              <a:t> * Enfermedades Zoonóticas: </a:t>
            </a:r>
            <a:r>
              <a:rPr lang="es-PE" sz="1100" dirty="0">
                <a:latin typeface="Franklin Gothic Medium Cond" panose="020B0606030402020204" pitchFamily="34" charset="0"/>
              </a:rPr>
              <a:t>Los aspectos sujetos de la vigilancia comunitaria dependen del  tipo de zoonosis priorizadas y son: Presencia de epizootias (muerte de animales), incremento de animales (canes vagabundos, murciélagos hematófagos, roedores y pulgas, caracoles), presencia montículos de basura, aguas estancadas, charcos y pantanos. Uso del campo abierto para eliminar excretas humanas, zonas de faenamiento o beneficio clandestino de ganado.</a:t>
            </a:r>
          </a:p>
          <a:p>
            <a:pPr algn="just"/>
            <a:r>
              <a:rPr lang="es-PE" sz="1100" dirty="0">
                <a:latin typeface="Franklin Gothic Medium Cond" panose="020B0606030402020204" pitchFamily="34" charset="0"/>
              </a:rPr>
              <a:t> La implementación de la vigilancia comunitaria tiene los siguientes procesos: </a:t>
            </a:r>
          </a:p>
          <a:p>
            <a:pPr algn="just"/>
            <a:r>
              <a:rPr lang="es-PE" sz="1100" dirty="0">
                <a:latin typeface="Franklin Gothic Medium Cond" panose="020B0606030402020204" pitchFamily="34" charset="0"/>
              </a:rPr>
              <a:t>1. Conformación del equipo para la implementación de la Vigilancia Comunitaria.</a:t>
            </a:r>
          </a:p>
          <a:p>
            <a:pPr algn="just"/>
            <a:r>
              <a:rPr lang="es-PE" sz="1100" dirty="0">
                <a:latin typeface="Franklin Gothic Medium Cond" panose="020B0606030402020204" pitchFamily="34" charset="0"/>
              </a:rPr>
              <a:t>2. Selección de comunidades a vigilar.</a:t>
            </a:r>
          </a:p>
          <a:p>
            <a:pPr algn="just"/>
            <a:r>
              <a:rPr lang="es-PE" sz="1100" dirty="0">
                <a:latin typeface="Franklin Gothic Medium Cond" panose="020B0606030402020204" pitchFamily="34" charset="0"/>
              </a:rPr>
              <a:t>3. Elección de instrumentos y metodología para vigilar.</a:t>
            </a:r>
          </a:p>
          <a:p>
            <a:pPr algn="just"/>
            <a:r>
              <a:rPr lang="es-PE" sz="1100" dirty="0">
                <a:latin typeface="Franklin Gothic Medium Cond" panose="020B0606030402020204" pitchFamily="34" charset="0"/>
              </a:rPr>
              <a:t>En el Ítem: Ficha Familiar/Historia Clínica, anote SIEMPRE: APP108 Actividad en Comunidad</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Visita Comunitaria Integral    </a:t>
            </a:r>
          </a:p>
          <a:p>
            <a:pPr algn="just"/>
            <a:r>
              <a:rPr lang="es-PE" sz="1100" dirty="0">
                <a:latin typeface="Franklin Gothic Medium Cond" panose="020B0606030402020204" pitchFamily="34" charset="0"/>
              </a:rPr>
              <a:t> En el 2º casillero Actividades según Enfermedad Metaxénica y zoonosis priorizada para la vigilancia comunitaria.</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se indicará el número del 1, 2 y 3 según la acción que corresponda.</a:t>
            </a:r>
          </a:p>
          <a:p>
            <a:pPr algn="just"/>
            <a:r>
              <a:rPr lang="es-PE" sz="1100" dirty="0">
                <a:latin typeface="Franklin Gothic Medium Cond" panose="020B0606030402020204" pitchFamily="34" charset="0"/>
              </a:rPr>
              <a:t> En el Lab 1 casillero 2, cuando Lab1 es 2, se registra el número de comunidades a vigilar . Cuando Lab1 es 1 o 3 se deja en blanco.</a:t>
            </a:r>
          </a:p>
          <a:p>
            <a:pPr algn="just"/>
            <a:r>
              <a:rPr lang="es-PE" sz="1100" dirty="0">
                <a:latin typeface="Franklin Gothic Medium Cond" panose="020B0606030402020204" pitchFamily="34" charset="0"/>
              </a:rPr>
              <a:t> En el Lab 2 casillero 2, Fase de planificación participativa: FP</a:t>
            </a:r>
          </a:p>
        </p:txBody>
      </p:sp>
      <p:sp>
        <p:nvSpPr>
          <p:cNvPr id="4" name="Rectángulo 3"/>
          <p:cNvSpPr/>
          <p:nvPr/>
        </p:nvSpPr>
        <p:spPr>
          <a:xfrm>
            <a:off x="465827" y="4949251"/>
            <a:ext cx="8358996" cy="1641475"/>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TALLER DE CAPACITACIÓN A LÍDERES COMUNITARIOS (LC) Y AGENTES COMUNITARIAS DE SALUD (ACS)</a:t>
            </a:r>
          </a:p>
          <a:p>
            <a:pPr algn="just"/>
            <a:r>
              <a:rPr lang="es-PE" sz="1100" dirty="0">
                <a:latin typeface="Franklin Gothic Medium Cond" panose="020B0606030402020204" pitchFamily="34" charset="0"/>
              </a:rPr>
              <a:t>En el Ítem: Ficha Familiar/Historia Clínica, anote SIEMPRE: APP108 Actividad en Comunidad</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Taller en comunidad   </a:t>
            </a:r>
          </a:p>
          <a:p>
            <a:pPr algn="just"/>
            <a:r>
              <a:rPr lang="es-PE" sz="1100" dirty="0">
                <a:latin typeface="Franklin Gothic Medium Cond" panose="020B0606030402020204" pitchFamily="34" charset="0"/>
              </a:rPr>
              <a:t> En el 2º casillero Actividades según Enfermedad Metaxénica priorizada para la vigilancia comunitaria. 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1º casillero 1, colocar PDS cuando participantes son solamente agentes comunitarios de salud si queda en blanco se considerará que son líderes comunitarios.</a:t>
            </a:r>
          </a:p>
          <a:p>
            <a:pPr algn="just"/>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2"/>
          <a:stretch>
            <a:fillRect/>
          </a:stretch>
        </p:blipFill>
        <p:spPr>
          <a:xfrm>
            <a:off x="465827" y="3911405"/>
            <a:ext cx="8358996" cy="996902"/>
          </a:xfrm>
          <a:prstGeom prst="rect">
            <a:avLst/>
          </a:prstGeom>
        </p:spPr>
      </p:pic>
    </p:spTree>
    <p:extLst>
      <p:ext uri="{BB962C8B-B14F-4D97-AF65-F5344CB8AC3E}">
        <p14:creationId xmlns:p14="http://schemas.microsoft.com/office/powerpoint/2010/main" val="2729615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4453" y="275432"/>
            <a:ext cx="8289985" cy="430887"/>
          </a:xfrm>
          <a:prstGeom prst="rect">
            <a:avLst/>
          </a:prstGeom>
        </p:spPr>
        <p:txBody>
          <a:bodyPr wrap="square">
            <a:spAutoFit/>
          </a:bodyPr>
          <a:lstStyle/>
          <a:p>
            <a:r>
              <a:rPr lang="es-PE" sz="1100" dirty="0">
                <a:latin typeface="Franklin Gothic Medium Cond" panose="020B0606030402020204" pitchFamily="34" charset="0"/>
              </a:rPr>
              <a:t> En el 2º casillero el número de participantes.</a:t>
            </a:r>
          </a:p>
          <a:p>
            <a:r>
              <a:rPr lang="es-PE" sz="1100" dirty="0">
                <a:latin typeface="Franklin Gothic Medium Cond" panose="020B0606030402020204" pitchFamily="34" charset="0"/>
              </a:rPr>
              <a:t> En el 3º casillero la sigla de vigilancia comunitaria “VCO” </a:t>
            </a:r>
          </a:p>
        </p:txBody>
      </p:sp>
      <p:pic>
        <p:nvPicPr>
          <p:cNvPr id="3" name="Imagen 2"/>
          <p:cNvPicPr>
            <a:picLocks noChangeAspect="1"/>
          </p:cNvPicPr>
          <p:nvPr/>
        </p:nvPicPr>
        <p:blipFill>
          <a:blip r:embed="rId2"/>
          <a:stretch>
            <a:fillRect/>
          </a:stretch>
        </p:blipFill>
        <p:spPr>
          <a:xfrm>
            <a:off x="474452" y="706319"/>
            <a:ext cx="8350371" cy="1027608"/>
          </a:xfrm>
          <a:prstGeom prst="rect">
            <a:avLst/>
          </a:prstGeom>
        </p:spPr>
      </p:pic>
      <p:sp>
        <p:nvSpPr>
          <p:cNvPr id="4" name="Rectángulo 3"/>
          <p:cNvSpPr/>
          <p:nvPr/>
        </p:nvSpPr>
        <p:spPr>
          <a:xfrm>
            <a:off x="474451" y="1733927"/>
            <a:ext cx="8350372" cy="1810752"/>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VIGILANCIA COMUNITARIA DE PUNTOS CRÍTICOS IDENTIFICADOS (PCI)</a:t>
            </a:r>
          </a:p>
          <a:p>
            <a:pPr algn="just"/>
            <a:r>
              <a:rPr lang="es-PE" sz="1100" dirty="0">
                <a:latin typeface="Franklin Gothic Medium Cond" panose="020B0606030402020204" pitchFamily="34" charset="0"/>
              </a:rPr>
              <a:t>En el Ítem: Ficha Familiar/Historia Clínica, anote SIEMPRE: APP108 Actividad en Comunidad</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Visita Comunitaria Integral   </a:t>
            </a:r>
          </a:p>
          <a:p>
            <a:pPr algn="just"/>
            <a:r>
              <a:rPr lang="es-PE" sz="1100" dirty="0">
                <a:latin typeface="Franklin Gothic Medium Cond" panose="020B0606030402020204" pitchFamily="34" charset="0"/>
              </a:rPr>
              <a:t> En el 2º casillero Actividad acorde a la EMZ priorizada para la vigilancia comunitaria </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1º casillero se registra el número de intervenciones (mínimo 06) para indicar vigilancia comunitaria de identificación periódica de Puntos críticos. </a:t>
            </a:r>
          </a:p>
          <a:p>
            <a:pPr algn="just"/>
            <a:r>
              <a:rPr lang="es-PE" sz="1100" dirty="0">
                <a:latin typeface="Franklin Gothic Medium Cond" panose="020B0606030402020204" pitchFamily="34" charset="0"/>
              </a:rPr>
              <a:t> En el 2º casillero número de comunidades vigiladas</a:t>
            </a:r>
          </a:p>
          <a:p>
            <a:pPr algn="just"/>
            <a:r>
              <a:rPr lang="es-PE" sz="1100" dirty="0">
                <a:latin typeface="Franklin Gothic Medium Cond" panose="020B0606030402020204" pitchFamily="34" charset="0"/>
              </a:rPr>
              <a:t> En el 3º casillero registre la sigla “FE” de Fase de Ejecución </a:t>
            </a:r>
          </a:p>
        </p:txBody>
      </p:sp>
      <p:pic>
        <p:nvPicPr>
          <p:cNvPr id="5" name="Imagen 4"/>
          <p:cNvPicPr>
            <a:picLocks noChangeAspect="1"/>
          </p:cNvPicPr>
          <p:nvPr/>
        </p:nvPicPr>
        <p:blipFill>
          <a:blip r:embed="rId3"/>
          <a:stretch>
            <a:fillRect/>
          </a:stretch>
        </p:blipFill>
        <p:spPr>
          <a:xfrm>
            <a:off x="474450" y="3518801"/>
            <a:ext cx="8350373" cy="1010356"/>
          </a:xfrm>
          <a:prstGeom prst="rect">
            <a:avLst/>
          </a:prstGeom>
        </p:spPr>
      </p:pic>
      <p:sp>
        <p:nvSpPr>
          <p:cNvPr id="6" name="Rectángulo 5"/>
          <p:cNvSpPr/>
          <p:nvPr/>
        </p:nvSpPr>
        <p:spPr>
          <a:xfrm>
            <a:off x="474448" y="4529157"/>
            <a:ext cx="8289989" cy="1967205"/>
          </a:xfrm>
          <a:prstGeom prst="rect">
            <a:avLst/>
          </a:prstGeom>
        </p:spPr>
        <p:txBody>
          <a:bodyPr wrap="square">
            <a:spAutoFit/>
          </a:bodyPr>
          <a:lstStyle/>
          <a:p>
            <a:pPr>
              <a:spcAft>
                <a:spcPts val="100"/>
              </a:spcAft>
            </a:pPr>
            <a:r>
              <a:rPr lang="es-PE" sz="1100" dirty="0">
                <a:solidFill>
                  <a:srgbClr val="C00000"/>
                </a:solidFill>
                <a:latin typeface="Franklin Gothic Medium Cond" panose="020B0606030402020204" pitchFamily="34" charset="0"/>
              </a:rPr>
              <a:t>ACCIONES DE MOVILIZACIÓN COMUNITARIA </a:t>
            </a:r>
          </a:p>
          <a:p>
            <a:r>
              <a:rPr lang="es-PE" sz="1100" dirty="0">
                <a:latin typeface="Franklin Gothic Medium Cond" panose="020B0606030402020204" pitchFamily="34" charset="0"/>
              </a:rPr>
              <a:t>En el Ítem: Ficha Familiar/Historia Clínica, anote SIEMPRE: APP108 Actividad en Comunitaria</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Acciones de la movilización social    </a:t>
            </a:r>
          </a:p>
          <a:p>
            <a:r>
              <a:rPr lang="es-PE" sz="1100" dirty="0">
                <a:latin typeface="Franklin Gothic Medium Cond" panose="020B0606030402020204" pitchFamily="34" charset="0"/>
              </a:rPr>
              <a:t> En el 2º casillero Escribir según corresponda o dejar en blanco:</a:t>
            </a:r>
          </a:p>
          <a:p>
            <a:r>
              <a:rPr lang="es-PE" sz="1100" dirty="0">
                <a:latin typeface="Franklin Gothic Medium Cond" panose="020B0606030402020204" pitchFamily="34" charset="0"/>
              </a:rPr>
              <a:t> C6091= Ejecución de campaña de recojo y eliminación de inservibles </a:t>
            </a:r>
          </a:p>
          <a:p>
            <a:r>
              <a:rPr lang="es-PE" sz="1100" dirty="0">
                <a:latin typeface="Franklin Gothic Medium Cond" panose="020B0606030402020204" pitchFamily="34" charset="0"/>
              </a:rPr>
              <a:t> U408 = Vigilancia Sanitaria de la Limpieza de Vías y Espacios Públicos </a:t>
            </a:r>
          </a:p>
          <a:p>
            <a:r>
              <a:rPr lang="es-PE" sz="1100" dirty="0">
                <a:latin typeface="Franklin Gothic Medium Cond" panose="020B0606030402020204" pitchFamily="34" charset="0"/>
              </a:rPr>
              <a:t> En el 3º casillero Actividad acorde a la Enfermedad MZ priorizada para la vigilancia comunitaria</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1º casillero se registra el número de acciones de movilización comunitaria. </a:t>
            </a:r>
          </a:p>
        </p:txBody>
      </p:sp>
    </p:spTree>
    <p:extLst>
      <p:ext uri="{BB962C8B-B14F-4D97-AF65-F5344CB8AC3E}">
        <p14:creationId xmlns:p14="http://schemas.microsoft.com/office/powerpoint/2010/main" val="30779413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802" y="211571"/>
            <a:ext cx="8436635" cy="430887"/>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el número de organización y/o institución que participan.</a:t>
            </a:r>
          </a:p>
          <a:p>
            <a:pPr lvl="0"/>
            <a:r>
              <a:rPr lang="es-PE" sz="1100" dirty="0">
                <a:solidFill>
                  <a:srgbClr val="000000"/>
                </a:solidFill>
                <a:latin typeface="Franklin Gothic Medium Cond" panose="020B0606030402020204" pitchFamily="34" charset="0"/>
              </a:rPr>
              <a:t> En el lab 2 casillero 2, la Fase de Ejecución “FE”.</a:t>
            </a:r>
          </a:p>
        </p:txBody>
      </p:sp>
      <p:sp>
        <p:nvSpPr>
          <p:cNvPr id="4" name="Rectángulo 3"/>
          <p:cNvSpPr/>
          <p:nvPr/>
        </p:nvSpPr>
        <p:spPr>
          <a:xfrm>
            <a:off x="327800" y="1639027"/>
            <a:ext cx="8546544" cy="1797928"/>
          </a:xfrm>
          <a:prstGeom prst="rect">
            <a:avLst/>
          </a:prstGeom>
        </p:spPr>
        <p:txBody>
          <a:bodyPr wrap="square">
            <a:spAutoFit/>
          </a:bodyPr>
          <a:lstStyle/>
          <a:p>
            <a:pPr>
              <a:spcAft>
                <a:spcPts val="100"/>
              </a:spcAft>
            </a:pPr>
            <a:r>
              <a:rPr lang="es-PE" sz="1100" dirty="0">
                <a:solidFill>
                  <a:srgbClr val="C00000"/>
                </a:solidFill>
                <a:latin typeface="Franklin Gothic Medium Cond" panose="020B0606030402020204" pitchFamily="34" charset="0"/>
              </a:rPr>
              <a:t>ACOMPAÑAMIENTO Y EVALUACIÓN DE LA VIGILANCIA (MÍNIMO 04 O MÁXIMO 12)</a:t>
            </a:r>
          </a:p>
          <a:p>
            <a:r>
              <a:rPr lang="es-PE" sz="1100" dirty="0">
                <a:latin typeface="Franklin Gothic Medium Cond" panose="020B0606030402020204" pitchFamily="34" charset="0"/>
              </a:rPr>
              <a:t>En el Ítem: Ficha Familiar/Historia Clínica, anote SIEMPRE: APP108 Actividad en Comunidad</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Visita Comunitaria Integral</a:t>
            </a:r>
          </a:p>
          <a:p>
            <a:r>
              <a:rPr lang="es-PE" sz="1100" dirty="0">
                <a:latin typeface="Franklin Gothic Medium Cond" panose="020B0606030402020204" pitchFamily="34" charset="0"/>
              </a:rPr>
              <a:t> En el 2º casillero Monitoreo </a:t>
            </a:r>
          </a:p>
          <a:p>
            <a:r>
              <a:rPr lang="es-PE" sz="1100" dirty="0">
                <a:latin typeface="Franklin Gothic Medium Cond" panose="020B0606030402020204" pitchFamily="34" charset="0"/>
              </a:rPr>
              <a:t> En el 3º casillero Actividad acorde a la EMZ priorizada para la vigilancia comunitaria</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indicar el número de acompañamiento que realiza, mínimo 4. </a:t>
            </a:r>
          </a:p>
          <a:p>
            <a:r>
              <a:rPr lang="es-PE" sz="1100" dirty="0">
                <a:latin typeface="Franklin Gothic Medium Cond" panose="020B0606030402020204" pitchFamily="34" charset="0"/>
              </a:rPr>
              <a:t> En el Lab 1 casillero 2, colocar el número de participantes en la reunión de monitoreo</a:t>
            </a:r>
          </a:p>
        </p:txBody>
      </p:sp>
      <p:sp>
        <p:nvSpPr>
          <p:cNvPr id="6" name="Rectángulo 5"/>
          <p:cNvSpPr/>
          <p:nvPr/>
        </p:nvSpPr>
        <p:spPr>
          <a:xfrm>
            <a:off x="327798" y="4400842"/>
            <a:ext cx="8546546" cy="2331407"/>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MUNICIPIOS (COMITÉ MULTISECTORIAL) CAPACITADO Y ARTICULADO PARA MEJORAR O MITIGAR LAS CONDICIONES QUE GENERAN RIESGO DE ENFERMAR O MORIR POR ALGUNA ENFERMEDAD METAXENICA O ZOONOTICA </a:t>
            </a:r>
          </a:p>
          <a:p>
            <a:pPr algn="just"/>
            <a:r>
              <a:rPr lang="es-PE" sz="1100" dirty="0">
                <a:latin typeface="Franklin Gothic Medium Cond" panose="020B0606030402020204" pitchFamily="34" charset="0"/>
              </a:rPr>
              <a:t>Asistencia técnica brindada al gobierno local en distritos que son priorizados según EMZ endémica o brote, con la finalidad de que ejecute acciones dirigidas a mejorar o mitigar riesgos en el entorno comunitario y favorecer prácticas saludables según sus competencias. El personal de salud previamente capacitado de la DIRESA/GERESA/Red/Microred de Salud, según corresponda, facilitará en el marco de La Gestión Territorial: 1) La acción intersectorial, 2) la participación ciudadana y 3) Educación para la salud; teniendo como horizonte de tiempo los cuatro años para los que han sido elegidos las autoridades locales, para lo cual facilitará periódicamente información del daño priorizado y de los determinantes sociales asociados a este. Según EMZ priorizada en el territorio (municipio), la labor del personal de salud respecto a esta actividad registrará de la siguiente manera:</a:t>
            </a:r>
          </a:p>
          <a:p>
            <a:pPr algn="just">
              <a:spcAft>
                <a:spcPts val="100"/>
              </a:spcAft>
            </a:pPr>
            <a:r>
              <a:rPr lang="es-PE" sz="1100" dirty="0">
                <a:solidFill>
                  <a:srgbClr val="C00000"/>
                </a:solidFill>
                <a:latin typeface="Franklin Gothic Medium Cond" panose="020B0606030402020204" pitchFamily="34" charset="0"/>
              </a:rPr>
              <a:t>Incluye las siguientes acciones:</a:t>
            </a:r>
          </a:p>
          <a:p>
            <a:pPr algn="just"/>
            <a:r>
              <a:rPr lang="es-PE" sz="1100" dirty="0">
                <a:latin typeface="Franklin Gothic Medium Cond" panose="020B0606030402020204" pitchFamily="34" charset="0"/>
              </a:rPr>
              <a:t>1. Integración de información sanitaria (Sala Municipal de Salud)</a:t>
            </a:r>
          </a:p>
          <a:p>
            <a:pPr algn="just"/>
            <a:r>
              <a:rPr lang="es-PE" sz="1100" dirty="0">
                <a:latin typeface="Franklin Gothic Medium Cond" panose="020B0606030402020204" pitchFamily="34" charset="0"/>
              </a:rPr>
              <a:t>2. Incidencia y abogacía al gobierno local</a:t>
            </a:r>
          </a:p>
          <a:p>
            <a:pPr algn="just"/>
            <a:r>
              <a:rPr lang="es-PE" sz="1100" dirty="0">
                <a:latin typeface="Franklin Gothic Medium Cond" panose="020B0606030402020204" pitchFamily="34" charset="0"/>
              </a:rPr>
              <a:t>3. Sectorización y homologación territorial salud – gobierno local</a:t>
            </a:r>
          </a:p>
          <a:p>
            <a:pPr algn="just"/>
            <a:r>
              <a:rPr lang="es-PE" sz="1100" dirty="0">
                <a:latin typeface="Franklin Gothic Medium Cond" panose="020B0606030402020204" pitchFamily="34" charset="0"/>
              </a:rPr>
              <a:t>4. Mapeo de actores sociales (actividades y recursos según actor social)</a:t>
            </a:r>
          </a:p>
        </p:txBody>
      </p:sp>
      <p:pic>
        <p:nvPicPr>
          <p:cNvPr id="8" name="Imagen 7"/>
          <p:cNvPicPr>
            <a:picLocks noChangeAspect="1"/>
          </p:cNvPicPr>
          <p:nvPr/>
        </p:nvPicPr>
        <p:blipFill>
          <a:blip r:embed="rId2"/>
          <a:stretch>
            <a:fillRect/>
          </a:stretch>
        </p:blipFill>
        <p:spPr>
          <a:xfrm>
            <a:off x="327797" y="3371863"/>
            <a:ext cx="8546547" cy="1027608"/>
          </a:xfrm>
          <a:prstGeom prst="rect">
            <a:avLst/>
          </a:prstGeom>
        </p:spPr>
      </p:pic>
      <p:pic>
        <p:nvPicPr>
          <p:cNvPr id="3" name="Imagen 2"/>
          <p:cNvPicPr>
            <a:picLocks noChangeAspect="1"/>
          </p:cNvPicPr>
          <p:nvPr/>
        </p:nvPicPr>
        <p:blipFill>
          <a:blip r:embed="rId3"/>
          <a:stretch>
            <a:fillRect/>
          </a:stretch>
        </p:blipFill>
        <p:spPr>
          <a:xfrm>
            <a:off x="327797" y="616221"/>
            <a:ext cx="8546547" cy="987077"/>
          </a:xfrm>
          <a:prstGeom prst="rect">
            <a:avLst/>
          </a:prstGeom>
        </p:spPr>
      </p:pic>
    </p:spTree>
    <p:extLst>
      <p:ext uri="{BB962C8B-B14F-4D97-AF65-F5344CB8AC3E}">
        <p14:creationId xmlns:p14="http://schemas.microsoft.com/office/powerpoint/2010/main" val="88939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2694" y="233293"/>
            <a:ext cx="8341744" cy="1615827"/>
          </a:xfrm>
          <a:prstGeom prst="rect">
            <a:avLst/>
          </a:prstGeom>
        </p:spPr>
        <p:txBody>
          <a:bodyPr wrap="square">
            <a:spAutoFit/>
          </a:bodyPr>
          <a:lstStyle/>
          <a:p>
            <a:r>
              <a:rPr lang="es-PE" sz="1100" dirty="0">
                <a:latin typeface="Franklin Gothic Medium Cond" panose="020B0606030402020204" pitchFamily="34" charset="0"/>
              </a:rPr>
              <a:t>En el Ítem: Ficha Familiar/Historia Clínica, anote SIEMPRE: APP101 Actividad con Municipio </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Reunión en Municipios</a:t>
            </a:r>
          </a:p>
          <a:p>
            <a:r>
              <a:rPr lang="es-PE" sz="1100" dirty="0">
                <a:latin typeface="Franklin Gothic Medium Cond" panose="020B0606030402020204" pitchFamily="34" charset="0"/>
              </a:rPr>
              <a:t> En el 2º casillero Actividad según EMZ que corresponda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colocar 1, el número de la acción que corresponda: 1, 2, 3 o 4.</a:t>
            </a:r>
          </a:p>
          <a:p>
            <a:r>
              <a:rPr lang="es-PE" sz="1100" dirty="0">
                <a:latin typeface="Franklin Gothic Medium Cond" panose="020B0606030402020204" pitchFamily="34" charset="0"/>
              </a:rPr>
              <a:t> En el Lab 1 casillero colocar 2, el número de reunión (máximo 03).</a:t>
            </a:r>
          </a:p>
          <a:p>
            <a:r>
              <a:rPr lang="es-PE" sz="1100" dirty="0">
                <a:latin typeface="Franklin Gothic Medium Cond" panose="020B0606030402020204" pitchFamily="34" charset="0"/>
              </a:rPr>
              <a:t> En el Lab 2 casillero 2, el número de municipios participantes </a:t>
            </a:r>
          </a:p>
        </p:txBody>
      </p:sp>
      <p:sp>
        <p:nvSpPr>
          <p:cNvPr id="5" name="Rectángulo 4"/>
          <p:cNvSpPr/>
          <p:nvPr/>
        </p:nvSpPr>
        <p:spPr>
          <a:xfrm>
            <a:off x="422692" y="2821215"/>
            <a:ext cx="8341745" cy="1785104"/>
          </a:xfrm>
          <a:prstGeom prst="rect">
            <a:avLst/>
          </a:prstGeom>
        </p:spPr>
        <p:txBody>
          <a:bodyPr wrap="square">
            <a:spAutoFit/>
          </a:bodyPr>
          <a:lstStyle/>
          <a:p>
            <a:pPr>
              <a:spcAft>
                <a:spcPts val="100"/>
              </a:spcAft>
            </a:pPr>
            <a:r>
              <a:rPr lang="es-PE" sz="1100" dirty="0">
                <a:solidFill>
                  <a:srgbClr val="C00000"/>
                </a:solidFill>
                <a:latin typeface="Franklin Gothic Medium Cond" panose="020B0606030402020204" pitchFamily="34" charset="0"/>
              </a:rPr>
              <a:t>CONFORMACIÓN Y REUNIONES DEL COMITÉ MULTISECTORIAL.</a:t>
            </a:r>
          </a:p>
          <a:p>
            <a:r>
              <a:rPr lang="es-PE" sz="1100" dirty="0">
                <a:latin typeface="Franklin Gothic Medium Cond" panose="020B0606030402020204" pitchFamily="34" charset="0"/>
              </a:rPr>
              <a:t>En el Ítem: Ficha Familiar/Historia Clínica, anote SIEMPRE: APP 96 Actividad con Comité Multisectorial </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Constitución de Comité Multisectorial</a:t>
            </a:r>
          </a:p>
          <a:p>
            <a:r>
              <a:rPr lang="es-PE" sz="1100" dirty="0">
                <a:latin typeface="Franklin Gothic Medium Cond" panose="020B0606030402020204" pitchFamily="34" charset="0"/>
              </a:rPr>
              <a:t> En el 2º casillero según corresponda:</a:t>
            </a:r>
          </a:p>
          <a:p>
            <a:r>
              <a:rPr lang="es-PE" sz="1100" dirty="0">
                <a:latin typeface="Franklin Gothic Medium Cond" panose="020B0606030402020204" pitchFamily="34" charset="0"/>
              </a:rPr>
              <a:t>Códigos de Enfermedades: según EMZ priorizada en el territorio (municipio)</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colocar el número de reuniones con el CMS: mínimo 04 – máximo 06 reuniones.</a:t>
            </a:r>
          </a:p>
          <a:p>
            <a:r>
              <a:rPr lang="es-PE" sz="1100" dirty="0">
                <a:latin typeface="Franklin Gothic Medium Cond" panose="020B0606030402020204" pitchFamily="34" charset="0"/>
              </a:rPr>
              <a:t> En el Lab 1 casillero 2, la fase de sensibilización “FSE.</a:t>
            </a:r>
          </a:p>
        </p:txBody>
      </p:sp>
      <p:pic>
        <p:nvPicPr>
          <p:cNvPr id="6" name="Imagen 5"/>
          <p:cNvPicPr>
            <a:picLocks noChangeAspect="1"/>
          </p:cNvPicPr>
          <p:nvPr/>
        </p:nvPicPr>
        <p:blipFill>
          <a:blip r:embed="rId2"/>
          <a:stretch>
            <a:fillRect/>
          </a:stretch>
        </p:blipFill>
        <p:spPr>
          <a:xfrm>
            <a:off x="422691" y="4558371"/>
            <a:ext cx="8341746" cy="1022926"/>
          </a:xfrm>
          <a:prstGeom prst="rect">
            <a:avLst/>
          </a:prstGeom>
        </p:spPr>
      </p:pic>
      <p:sp>
        <p:nvSpPr>
          <p:cNvPr id="7" name="Rectángulo 6"/>
          <p:cNvSpPr/>
          <p:nvPr/>
        </p:nvSpPr>
        <p:spPr>
          <a:xfrm>
            <a:off x="422690" y="5557882"/>
            <a:ext cx="8341745" cy="1107996"/>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Incluye las siguientes acciones:</a:t>
            </a:r>
          </a:p>
          <a:p>
            <a:r>
              <a:rPr lang="es-PE" sz="1100" dirty="0">
                <a:latin typeface="Franklin Gothic Medium Cond" panose="020B0606030402020204" pitchFamily="34" charset="0"/>
              </a:rPr>
              <a:t>1. Asistencia técnica para elaboración del plan multisectorial.</a:t>
            </a:r>
          </a:p>
          <a:p>
            <a:r>
              <a:rPr lang="es-PE" sz="1100" dirty="0">
                <a:latin typeface="Franklin Gothic Medium Cond" panose="020B0606030402020204" pitchFamily="34" charset="0"/>
              </a:rPr>
              <a:t>2. Asistencia técnica para la apertura de programas presupuestales para gobiernos locales.</a:t>
            </a:r>
          </a:p>
          <a:p>
            <a:r>
              <a:rPr lang="es-PE" sz="1100" dirty="0">
                <a:latin typeface="Franklin Gothic Medium Cond" panose="020B0606030402020204" pitchFamily="34" charset="0"/>
              </a:rPr>
              <a:t>En el Ítem: Ficha Familiar/Historia Clínica, anote SIEMPRE: APP 96 Actividad con Comité Multisectorial </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Asistencia Técnica </a:t>
            </a:r>
          </a:p>
        </p:txBody>
      </p:sp>
      <p:pic>
        <p:nvPicPr>
          <p:cNvPr id="3" name="Imagen 2"/>
          <p:cNvPicPr>
            <a:picLocks noChangeAspect="1"/>
          </p:cNvPicPr>
          <p:nvPr/>
        </p:nvPicPr>
        <p:blipFill>
          <a:blip r:embed="rId3"/>
          <a:stretch>
            <a:fillRect/>
          </a:stretch>
        </p:blipFill>
        <p:spPr>
          <a:xfrm>
            <a:off x="422690" y="1818102"/>
            <a:ext cx="8341745" cy="1031250"/>
          </a:xfrm>
          <a:prstGeom prst="rect">
            <a:avLst/>
          </a:prstGeom>
        </p:spPr>
      </p:pic>
    </p:spTree>
    <p:extLst>
      <p:ext uri="{BB962C8B-B14F-4D97-AF65-F5344CB8AC3E}">
        <p14:creationId xmlns:p14="http://schemas.microsoft.com/office/powerpoint/2010/main" val="190441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0551" y="209440"/>
            <a:ext cx="8402128" cy="938719"/>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2º casillero según corresponda: EMZ priorizada en el territorio (municipio)</a:t>
            </a:r>
          </a:p>
          <a:p>
            <a:pPr lvl="0"/>
            <a:r>
              <a:rPr lang="es-PE" sz="1100" dirty="0">
                <a:solidFill>
                  <a:srgbClr val="000000"/>
                </a:solidFill>
                <a:latin typeface="Franklin Gothic Medium Cond" panose="020B0606030402020204" pitchFamily="34" charset="0"/>
              </a:rPr>
              <a:t>En el ítem: Tipo de Diagnóstico marque SIEMPRE: “D”</a:t>
            </a:r>
          </a:p>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Lab 1 casillero 1, se indicará el número de acciones según corresponda 1 (Plan) o 2 (PPR)</a:t>
            </a:r>
          </a:p>
          <a:p>
            <a:pPr lvl="0"/>
            <a:r>
              <a:rPr lang="es-PE" sz="1100" dirty="0">
                <a:solidFill>
                  <a:srgbClr val="000000"/>
                </a:solidFill>
                <a:latin typeface="Franklin Gothic Medium Cond" panose="020B0606030402020204" pitchFamily="34" charset="0"/>
              </a:rPr>
              <a:t> En el Lab 1 casillero 2, la fase de planeamiento “FP”</a:t>
            </a:r>
          </a:p>
        </p:txBody>
      </p:sp>
      <p:pic>
        <p:nvPicPr>
          <p:cNvPr id="3" name="Imagen 2"/>
          <p:cNvPicPr>
            <a:picLocks noChangeAspect="1"/>
          </p:cNvPicPr>
          <p:nvPr/>
        </p:nvPicPr>
        <p:blipFill>
          <a:blip r:embed="rId2"/>
          <a:stretch>
            <a:fillRect/>
          </a:stretch>
        </p:blipFill>
        <p:spPr>
          <a:xfrm>
            <a:off x="310551" y="1137626"/>
            <a:ext cx="8505645" cy="1018981"/>
          </a:xfrm>
          <a:prstGeom prst="rect">
            <a:avLst/>
          </a:prstGeom>
        </p:spPr>
      </p:pic>
      <p:sp>
        <p:nvSpPr>
          <p:cNvPr id="6" name="Rectángulo 5"/>
          <p:cNvSpPr/>
          <p:nvPr/>
        </p:nvSpPr>
        <p:spPr>
          <a:xfrm>
            <a:off x="310550" y="2156607"/>
            <a:ext cx="8505645" cy="1967205"/>
          </a:xfrm>
          <a:prstGeom prst="rect">
            <a:avLst/>
          </a:prstGeom>
        </p:spPr>
        <p:txBody>
          <a:bodyPr wrap="square">
            <a:spAutoFit/>
          </a:bodyPr>
          <a:lstStyle/>
          <a:p>
            <a:r>
              <a:rPr lang="es-PE" sz="1100" dirty="0">
                <a:latin typeface="Franklin Gothic Medium Cond" panose="020B0606030402020204" pitchFamily="34" charset="0"/>
              </a:rPr>
              <a:t>Incluye las siguientes acciones:</a:t>
            </a:r>
          </a:p>
          <a:p>
            <a:r>
              <a:rPr lang="es-PE" sz="1100" dirty="0">
                <a:latin typeface="Franklin Gothic Medium Cond" panose="020B0606030402020204" pitchFamily="34" charset="0"/>
              </a:rPr>
              <a:t>1. Monitoreo (acompañamiento) de la acciones multisectoriales y municipal.</a:t>
            </a:r>
          </a:p>
          <a:p>
            <a:r>
              <a:rPr lang="es-PE" sz="1100" dirty="0">
                <a:latin typeface="Franklin Gothic Medium Cond" panose="020B0606030402020204" pitchFamily="34" charset="0"/>
              </a:rPr>
              <a:t>2. Evaluación de la actividad multisectoriales y municipal.</a:t>
            </a:r>
          </a:p>
          <a:p>
            <a:r>
              <a:rPr lang="es-PE" sz="1100" dirty="0">
                <a:latin typeface="Franklin Gothic Medium Cond" panose="020B0606030402020204" pitchFamily="34" charset="0"/>
              </a:rPr>
              <a:t>En el Ítem: Ficha Familiar/Historia Clínica, anote SIEMPRE: APP 96 Actividad con Comité Multisectorial </a:t>
            </a:r>
          </a:p>
          <a:p>
            <a:pPr>
              <a:spcAft>
                <a:spcPts val="100"/>
              </a:spcAft>
            </a:pPr>
            <a:r>
              <a:rPr lang="es-PE" sz="1100" dirty="0">
                <a:solidFill>
                  <a:srgbClr val="C00000"/>
                </a:solidFill>
                <a:latin typeface="Franklin Gothic Medium Cond" panose="020B0606030402020204" pitchFamily="34" charset="0"/>
              </a:rPr>
              <a:t>MONITOREO</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casillero Monitoreo </a:t>
            </a:r>
          </a:p>
          <a:p>
            <a:r>
              <a:rPr lang="es-PE" sz="1100" dirty="0">
                <a:latin typeface="Franklin Gothic Medium Cond" panose="020B0606030402020204" pitchFamily="34" charset="0"/>
              </a:rPr>
              <a:t> En el 2º casillero Actividad acorde a la enfermedad metaxénicas o zoonóticas a abordarse</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a:t>
            </a:r>
            <a:r>
              <a:rPr lang="es-PE" sz="1100" dirty="0">
                <a:solidFill>
                  <a:srgbClr val="000000"/>
                </a:solidFill>
                <a:latin typeface="Franklin Gothic Medium Cond" panose="020B0606030402020204" pitchFamily="34" charset="0"/>
              </a:rPr>
              <a:t>Lab </a:t>
            </a:r>
            <a:r>
              <a:rPr lang="es-PE" sz="1100" dirty="0">
                <a:latin typeface="Franklin Gothic Medium Cond" panose="020B0606030402020204" pitchFamily="34" charset="0"/>
              </a:rPr>
              <a:t>1 casillero 1, indicar el número de reuniones de acompañamiento que realiza Mínimo 4, máximo 6. </a:t>
            </a:r>
          </a:p>
        </p:txBody>
      </p:sp>
      <p:sp>
        <p:nvSpPr>
          <p:cNvPr id="8" name="Rectángulo 7"/>
          <p:cNvSpPr/>
          <p:nvPr/>
        </p:nvSpPr>
        <p:spPr>
          <a:xfrm>
            <a:off x="310549" y="5099663"/>
            <a:ext cx="8505646" cy="1459374"/>
          </a:xfrm>
          <a:prstGeom prst="rect">
            <a:avLst/>
          </a:prstGeom>
        </p:spPr>
        <p:txBody>
          <a:bodyPr wrap="square">
            <a:spAutoFit/>
          </a:bodyPr>
          <a:lstStyle/>
          <a:p>
            <a:pPr>
              <a:spcAft>
                <a:spcPts val="100"/>
              </a:spcAft>
            </a:pPr>
            <a:r>
              <a:rPr lang="es-PE" sz="1100" dirty="0">
                <a:solidFill>
                  <a:srgbClr val="C00000"/>
                </a:solidFill>
                <a:latin typeface="Franklin Gothic Medium Cond" panose="020B0606030402020204" pitchFamily="34" charset="0"/>
              </a:rPr>
              <a:t>EVALUACIÓN</a:t>
            </a:r>
          </a:p>
          <a:p>
            <a:r>
              <a:rPr lang="es-PE" sz="1100" dirty="0">
                <a:latin typeface="Franklin Gothic Medium Cond" panose="020B0606030402020204" pitchFamily="34" charset="0"/>
              </a:rPr>
              <a:t>En el Ítem: Ficha Familiar/Historia Clínica, anote SIEMPRE: APP 96 Actividad con Comité Multisectorial</a:t>
            </a:r>
          </a:p>
          <a:p>
            <a:r>
              <a:rPr lang="es-PE" sz="1100" dirty="0">
                <a:latin typeface="Franklin Gothic Medium Cond" panose="020B0606030402020204" pitchFamily="34" charset="0"/>
              </a:rPr>
              <a:t>En el ítem: Diagnóstico motivo de consulta y/o actividad de salud, anote claramente:</a:t>
            </a:r>
          </a:p>
          <a:p>
            <a:r>
              <a:rPr lang="es-PE" sz="1100" dirty="0">
                <a:latin typeface="Franklin Gothic Medium Cond" panose="020B0606030402020204" pitchFamily="34" charset="0"/>
              </a:rPr>
              <a:t> En el 1º Evaluación </a:t>
            </a:r>
          </a:p>
          <a:p>
            <a:r>
              <a:rPr lang="es-PE" sz="1100" dirty="0">
                <a:latin typeface="Franklin Gothic Medium Cond" panose="020B0606030402020204" pitchFamily="34" charset="0"/>
              </a:rPr>
              <a:t> En el 2º casillero: Actividad acorde a la enfermedad metaxénicas o zoonóticas a abordarse</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indicar el número de reuniones de evaluación que realiza (máximo 02 al año).</a:t>
            </a:r>
          </a:p>
        </p:txBody>
      </p:sp>
      <p:pic>
        <p:nvPicPr>
          <p:cNvPr id="10" name="Imagen 9"/>
          <p:cNvPicPr>
            <a:picLocks noChangeAspect="1"/>
          </p:cNvPicPr>
          <p:nvPr/>
        </p:nvPicPr>
        <p:blipFill>
          <a:blip r:embed="rId3"/>
          <a:stretch>
            <a:fillRect/>
          </a:stretch>
        </p:blipFill>
        <p:spPr>
          <a:xfrm>
            <a:off x="310549" y="4092354"/>
            <a:ext cx="8505646" cy="1034605"/>
          </a:xfrm>
          <a:prstGeom prst="rect">
            <a:avLst/>
          </a:prstGeom>
        </p:spPr>
      </p:pic>
    </p:spTree>
    <p:extLst>
      <p:ext uri="{BB962C8B-B14F-4D97-AF65-F5344CB8AC3E}">
        <p14:creationId xmlns:p14="http://schemas.microsoft.com/office/powerpoint/2010/main" val="34757640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48574" y="326740"/>
            <a:ext cx="8376250" cy="984475"/>
          </a:xfrm>
          <a:prstGeom prst="rect">
            <a:avLst/>
          </a:prstGeom>
        </p:spPr>
      </p:pic>
      <p:sp>
        <p:nvSpPr>
          <p:cNvPr id="3" name="Rectángulo 2"/>
          <p:cNvSpPr/>
          <p:nvPr/>
        </p:nvSpPr>
        <p:spPr>
          <a:xfrm>
            <a:off x="448574" y="1311215"/>
            <a:ext cx="8376250" cy="4493538"/>
          </a:xfrm>
          <a:prstGeom prst="rect">
            <a:avLst/>
          </a:prstGeom>
        </p:spPr>
        <p:txBody>
          <a:bodyPr wrap="square">
            <a:spAutoFit/>
          </a:bodyPr>
          <a:lstStyle/>
          <a:p>
            <a:pPr algn="just">
              <a:spcAft>
                <a:spcPts val="100"/>
              </a:spcAft>
            </a:pPr>
            <a:r>
              <a:rPr lang="es-PE" sz="1100" dirty="0">
                <a:solidFill>
                  <a:srgbClr val="C00000"/>
                </a:solidFill>
                <a:latin typeface="Franklin Gothic Medium Cond" panose="020B0606030402020204" pitchFamily="34" charset="0"/>
              </a:rPr>
              <a:t>DOCENTES, DIRECTIVOS Y PADRES DE FAMILIA, CAPACITADOS Y COMPROMETIDOS A DESARROLLAR ACCIONES PARA LA PROMOCIÓN DE PRÁCTICAS SALUDABLES PARA LA PREVENCIÓN DE LAS ENFERMEDADES METAXÉNICA Y ZOONÓTICAS.</a:t>
            </a:r>
          </a:p>
          <a:p>
            <a:pPr algn="just"/>
            <a:r>
              <a:rPr lang="es-PE" sz="1100" dirty="0">
                <a:latin typeface="Franklin Gothic Medium Cond" panose="020B0606030402020204" pitchFamily="34" charset="0"/>
              </a:rPr>
              <a:t>Acción educativa y de acompañamiento a los docentes y padres de familia de la institución pública de educación básica regular del nivel inicial, primaria y secundaria que desarrolla acciones educativas, proyectos de aprendizaje y acciones participativas en relación a las prácticas saludables para la prevención y control de las enfermedades metaxenicas y zoonóticas. </a:t>
            </a:r>
          </a:p>
          <a:p>
            <a:pPr algn="just"/>
            <a:r>
              <a:rPr lang="es-PE" sz="1100" dirty="0">
                <a:latin typeface="Franklin Gothic Medium Cond" panose="020B0606030402020204" pitchFamily="34" charset="0"/>
              </a:rPr>
              <a:t>Esta actividad es realizada por el personal de salud capacitado, en el local de la institución educativa, local comunal u otros que se considere pertinente. </a:t>
            </a:r>
          </a:p>
          <a:p>
            <a:pPr algn="just"/>
            <a:r>
              <a:rPr lang="es-PE" sz="1100" dirty="0">
                <a:latin typeface="Franklin Gothic Medium Cond" panose="020B0606030402020204" pitchFamily="34" charset="0"/>
              </a:rPr>
              <a:t>El personal de salud capacitado realiza las siguientes acciones: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TALLER EDUCATIVO DIRIGIDO A DOCENTES</a:t>
            </a:r>
          </a:p>
          <a:p>
            <a:pPr algn="just"/>
            <a:r>
              <a:rPr lang="es-PE" sz="1100" dirty="0">
                <a:latin typeface="Franklin Gothic Medium Cond" panose="020B0606030402020204" pitchFamily="34" charset="0"/>
              </a:rPr>
              <a:t>Esta actividad consiste en fortalecer las capacidades del docente para la planificación y ejecución de acciones educativas frente a las Enfermedades Metaxénicas y Zoonosis, es realizada por el personal de salud, en la institución educativa o en los espacios de la comunidad. Para registrar los talleres de capacitación dirigidos a los docentes, el personal de salud, procederá de la siguiente manera:</a:t>
            </a:r>
          </a:p>
          <a:p>
            <a:pPr algn="just"/>
            <a:r>
              <a:rPr lang="es-PE" sz="1100" dirty="0">
                <a:latin typeface="Franklin Gothic Medium Cond" panose="020B0606030402020204" pitchFamily="34" charset="0"/>
              </a:rPr>
              <a:t> En el Ítem: Ficha Familiar/Historia Clínica, anote el APP144 Actividades con Docentes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Taller para Instituciones Educativas</a:t>
            </a:r>
          </a:p>
          <a:p>
            <a:pPr algn="just"/>
            <a:r>
              <a:rPr lang="es-PE" sz="1100" dirty="0">
                <a:latin typeface="Franklin Gothic Medium Cond" panose="020B0606030402020204" pitchFamily="34" charset="0"/>
              </a:rPr>
              <a:t> En el 2° casillero Actividad según corresponda:</a:t>
            </a:r>
          </a:p>
          <a:p>
            <a:pPr algn="just"/>
            <a:r>
              <a:rPr lang="es-PE" sz="1100" dirty="0">
                <a:latin typeface="Franklin Gothic Medium Cond" panose="020B0606030402020204" pitchFamily="34" charset="0"/>
              </a:rPr>
              <a:t>- U0089: Actividades de Dengue </a:t>
            </a:r>
          </a:p>
          <a:p>
            <a:pPr algn="just"/>
            <a:r>
              <a:rPr lang="es-PE" sz="1100" dirty="0">
                <a:latin typeface="Franklin Gothic Medium Cond" panose="020B0606030402020204" pitchFamily="34" charset="0"/>
              </a:rPr>
              <a:t>- U0075: Actividades de Chikungunya </a:t>
            </a:r>
          </a:p>
          <a:p>
            <a:pPr algn="just"/>
            <a:r>
              <a:rPr lang="es-PE" sz="1100" dirty="0">
                <a:latin typeface="Franklin Gothic Medium Cond" panose="020B0606030402020204" pitchFamily="34" charset="0"/>
              </a:rPr>
              <a:t>- U0076: Actividades de Zika y según otros códigos de Metaxénicas o Zoonosis. 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taller 1, 2… según corresponda y cuando se haya conclas sesiones registrar de la siguiente manera:</a:t>
            </a:r>
          </a:p>
          <a:p>
            <a:pPr algn="just"/>
            <a:r>
              <a:rPr lang="es-PE" sz="1100" dirty="0">
                <a:latin typeface="Franklin Gothic Medium Cond" panose="020B0606030402020204" pitchFamily="34" charset="0"/>
              </a:rPr>
              <a:t> IN que corresponde a módulo terminado en IE del nivel Inicial</a:t>
            </a:r>
          </a:p>
          <a:p>
            <a:pPr algn="just"/>
            <a:r>
              <a:rPr lang="es-PE" sz="1100" dirty="0">
                <a:latin typeface="Franklin Gothic Medium Cond" panose="020B0606030402020204" pitchFamily="34" charset="0"/>
              </a:rPr>
              <a:t> TP que corresponde a módulo terminado en IE del nivel Primaria</a:t>
            </a:r>
          </a:p>
          <a:p>
            <a:pPr algn="just"/>
            <a:r>
              <a:rPr lang="es-PE" sz="1100" dirty="0">
                <a:latin typeface="Franklin Gothic Medium Cond" panose="020B0606030402020204" pitchFamily="34" charset="0"/>
              </a:rPr>
              <a:t> TS que corresponde a módulo terminado en IE del nivel Secundaria</a:t>
            </a:r>
          </a:p>
          <a:p>
            <a:pPr algn="just"/>
            <a:r>
              <a:rPr lang="es-PE" sz="1100" dirty="0">
                <a:latin typeface="Franklin Gothic Medium Cond" panose="020B0606030402020204" pitchFamily="34" charset="0"/>
              </a:rPr>
              <a:t> TE que corresponde a módulo terminado en IE del nivel Especial</a:t>
            </a:r>
          </a:p>
          <a:p>
            <a:pPr algn="just"/>
            <a:r>
              <a:rPr lang="es-PE" sz="1100" dirty="0">
                <a:latin typeface="Franklin Gothic Medium Cond" panose="020B0606030402020204" pitchFamily="34" charset="0"/>
              </a:rPr>
              <a:t> En el Lab 1 casillero 2, el número de participantes</a:t>
            </a:r>
          </a:p>
        </p:txBody>
      </p:sp>
      <p:pic>
        <p:nvPicPr>
          <p:cNvPr id="5" name="Imagen 4"/>
          <p:cNvPicPr>
            <a:picLocks noChangeAspect="1"/>
          </p:cNvPicPr>
          <p:nvPr/>
        </p:nvPicPr>
        <p:blipFill>
          <a:blip r:embed="rId3"/>
          <a:stretch>
            <a:fillRect/>
          </a:stretch>
        </p:blipFill>
        <p:spPr>
          <a:xfrm>
            <a:off x="448574" y="5580227"/>
            <a:ext cx="8376250" cy="951033"/>
          </a:xfrm>
          <a:prstGeom prst="rect">
            <a:avLst/>
          </a:prstGeom>
        </p:spPr>
      </p:pic>
    </p:spTree>
    <p:extLst>
      <p:ext uri="{BB962C8B-B14F-4D97-AF65-F5344CB8AC3E}">
        <p14:creationId xmlns:p14="http://schemas.microsoft.com/office/powerpoint/2010/main" val="404577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7804" y="1568250"/>
            <a:ext cx="8455711" cy="960554"/>
          </a:xfrm>
          <a:prstGeom prst="rect">
            <a:avLst/>
          </a:prstGeom>
        </p:spPr>
      </p:pic>
      <p:pic>
        <p:nvPicPr>
          <p:cNvPr id="6" name="Imagen 5"/>
          <p:cNvPicPr>
            <a:picLocks noChangeAspect="1"/>
          </p:cNvPicPr>
          <p:nvPr/>
        </p:nvPicPr>
        <p:blipFill>
          <a:blip r:embed="rId3"/>
          <a:stretch>
            <a:fillRect/>
          </a:stretch>
        </p:blipFill>
        <p:spPr>
          <a:xfrm>
            <a:off x="327804" y="2570198"/>
            <a:ext cx="8455712" cy="938719"/>
          </a:xfrm>
          <a:prstGeom prst="rect">
            <a:avLst/>
          </a:prstGeom>
        </p:spPr>
      </p:pic>
      <p:sp>
        <p:nvSpPr>
          <p:cNvPr id="7" name="Rectángulo 6"/>
          <p:cNvSpPr/>
          <p:nvPr/>
        </p:nvSpPr>
        <p:spPr>
          <a:xfrm>
            <a:off x="327803" y="3510761"/>
            <a:ext cx="8455711" cy="938719"/>
          </a:xfrm>
          <a:prstGeom prst="rect">
            <a:avLst/>
          </a:prstGeom>
        </p:spPr>
        <p:txBody>
          <a:bodyPr wrap="square">
            <a:spAutoFit/>
          </a:bodyPr>
          <a:lstStyle/>
          <a:p>
            <a:pPr algn="just"/>
            <a:r>
              <a:rPr lang="es-PE" sz="1100" dirty="0">
                <a:solidFill>
                  <a:srgbClr val="0B11F9"/>
                </a:solidFill>
                <a:latin typeface="Franklin Gothic Medium Cond" panose="020B0606030402020204" pitchFamily="34" charset="0"/>
              </a:rPr>
              <a:t>Practicas saludables a reforzar durante los 4 y 5 meses de edad: Consumo del suplemento de hierro, lactancia materna exclusiva, lavado de manos y reforzando aquellas prácticas saludables según necesidad del niño (a) y su familia.</a:t>
            </a:r>
          </a:p>
          <a:p>
            <a:pPr algn="just"/>
            <a:r>
              <a:rPr lang="es-PE" sz="1100" dirty="0">
                <a:solidFill>
                  <a:srgbClr val="0B11F9"/>
                </a:solidFill>
                <a:latin typeface="Franklin Gothic Medium Cond" panose="020B0606030402020204" pitchFamily="34" charset="0"/>
              </a:rPr>
              <a:t>Importante: </a:t>
            </a:r>
          </a:p>
          <a:p>
            <a:pPr algn="just"/>
            <a:r>
              <a:rPr lang="es-PE" sz="1100" dirty="0">
                <a:solidFill>
                  <a:srgbClr val="0B11F9"/>
                </a:solidFill>
                <a:latin typeface="Franklin Gothic Medium Cond" panose="020B0606030402020204" pitchFamily="34" charset="0"/>
              </a:rPr>
              <a:t> La 2da VD (4 meses), se realizará dentro delos 7 días de haber iniciado la suplementación con Sulfato Ferroso.</a:t>
            </a:r>
          </a:p>
          <a:p>
            <a:pPr algn="just"/>
            <a:r>
              <a:rPr lang="es-PE" sz="1100" dirty="0">
                <a:solidFill>
                  <a:srgbClr val="0B11F9"/>
                </a:solidFill>
                <a:latin typeface="Franklin Gothic Medium Cond" panose="020B0606030402020204" pitchFamily="34" charset="0"/>
              </a:rPr>
              <a:t> La 3ra VD (5 meses), se realizará a partir de los 15 días posteriores al cumplimiento de 5 meses.</a:t>
            </a:r>
          </a:p>
        </p:txBody>
      </p:sp>
      <p:sp>
        <p:nvSpPr>
          <p:cNvPr id="8" name="Rectángulo 7"/>
          <p:cNvSpPr/>
          <p:nvPr/>
        </p:nvSpPr>
        <p:spPr>
          <a:xfrm>
            <a:off x="336924" y="4387953"/>
            <a:ext cx="8455711" cy="938719"/>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Visita domiciliaria a Niñas (os) de 6 a 11 meses de edad sin Dx. Anemia:</a:t>
            </a:r>
          </a:p>
          <a:p>
            <a:r>
              <a:rPr lang="es-PE" sz="1100" dirty="0">
                <a:latin typeface="Franklin Gothic Medium Cond" panose="020B0606030402020204" pitchFamily="34" charset="0"/>
              </a:rPr>
              <a:t>En el ítem: Historia Clínica/Documento de identidad, anote la información del niño o niña.</a:t>
            </a:r>
          </a:p>
          <a:p>
            <a:r>
              <a:rPr lang="es-PE" sz="1100" dirty="0">
                <a:latin typeface="Franklin Gothic Medium Cond" panose="020B0606030402020204" pitchFamily="34" charset="0"/>
              </a:rPr>
              <a:t>En el ítem: Diagnóstico motivo de consulta y/o Actividad de salud anote: </a:t>
            </a:r>
          </a:p>
          <a:p>
            <a:r>
              <a:rPr lang="es-PE" sz="1100" dirty="0">
                <a:latin typeface="Franklin Gothic Medium Cond" panose="020B0606030402020204" pitchFamily="34" charset="0"/>
              </a:rPr>
              <a:t>En el 1º casillero Administración con Sulfato Ferroso </a:t>
            </a:r>
          </a:p>
          <a:p>
            <a:r>
              <a:rPr lang="es-PE" sz="1100" dirty="0">
                <a:latin typeface="Franklin Gothic Medium Cond" panose="020B0606030402020204" pitchFamily="34" charset="0"/>
              </a:rPr>
              <a:t>En el 2º casillero Visita familiar integral</a:t>
            </a:r>
          </a:p>
        </p:txBody>
      </p:sp>
      <p:sp>
        <p:nvSpPr>
          <p:cNvPr id="5" name="Rectángulo 4"/>
          <p:cNvSpPr/>
          <p:nvPr/>
        </p:nvSpPr>
        <p:spPr>
          <a:xfrm>
            <a:off x="327802" y="327009"/>
            <a:ext cx="8455711" cy="1277273"/>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 En el 2º casillero Visita familiar integral</a:t>
            </a:r>
          </a:p>
          <a:p>
            <a:pPr lvl="0"/>
            <a:r>
              <a:rPr lang="es-PE" sz="1100" dirty="0">
                <a:solidFill>
                  <a:srgbClr val="000000"/>
                </a:solidFill>
                <a:latin typeface="Franklin Gothic Medium Cond" panose="020B0606030402020204" pitchFamily="34" charset="0"/>
              </a:rPr>
              <a:t>En el ítem: Tipo de Diagnóstico: Para todas las actividades marque siempre “D”</a:t>
            </a:r>
          </a:p>
          <a:p>
            <a:pPr lvl="0"/>
            <a:r>
              <a:rPr lang="es-PE" sz="1100" dirty="0">
                <a:solidFill>
                  <a:srgbClr val="000000"/>
                </a:solidFill>
                <a:latin typeface="Franklin Gothic Medium Cond" panose="020B0606030402020204" pitchFamily="34" charset="0"/>
              </a:rPr>
              <a:t>En el ítem Lab se registrará: </a:t>
            </a:r>
          </a:p>
          <a:p>
            <a:pPr lvl="0"/>
            <a:r>
              <a:rPr lang="es-PE" sz="1100" dirty="0">
                <a:solidFill>
                  <a:srgbClr val="000000"/>
                </a:solidFill>
                <a:latin typeface="Franklin Gothic Medium Cond" panose="020B0606030402020204" pitchFamily="34" charset="0"/>
              </a:rPr>
              <a:t> En Lab 1 casillero 2, Número de visita que corresponda (2 ó 3). </a:t>
            </a:r>
          </a:p>
          <a:p>
            <a:pPr lvl="0"/>
            <a:r>
              <a:rPr lang="es-PE" sz="1100" dirty="0">
                <a:solidFill>
                  <a:srgbClr val="000000"/>
                </a:solidFill>
                <a:latin typeface="Franklin Gothic Medium Cond" panose="020B0606030402020204" pitchFamily="34" charset="0"/>
              </a:rPr>
              <a:t>Código CIE/CPT:</a:t>
            </a:r>
          </a:p>
          <a:p>
            <a:pPr lvl="0"/>
            <a:r>
              <a:rPr lang="es-PE" sz="1100" dirty="0">
                <a:solidFill>
                  <a:srgbClr val="000000"/>
                </a:solidFill>
                <a:latin typeface="Franklin Gothic Medium Cond" panose="020B0606030402020204" pitchFamily="34" charset="0"/>
              </a:rPr>
              <a:t> En la 1° Fila: Z298</a:t>
            </a:r>
          </a:p>
          <a:p>
            <a:pPr lvl="0"/>
            <a:r>
              <a:rPr lang="es-PE" sz="1100" dirty="0">
                <a:solidFill>
                  <a:srgbClr val="000000"/>
                </a:solidFill>
                <a:latin typeface="Franklin Gothic Medium Cond" panose="020B0606030402020204" pitchFamily="34" charset="0"/>
              </a:rPr>
              <a:t> En la 2° Fila: C0011</a:t>
            </a:r>
          </a:p>
        </p:txBody>
      </p:sp>
      <p:sp>
        <p:nvSpPr>
          <p:cNvPr id="9" name="Rectángulo 8"/>
          <p:cNvSpPr/>
          <p:nvPr/>
        </p:nvSpPr>
        <p:spPr>
          <a:xfrm>
            <a:off x="346834" y="5212503"/>
            <a:ext cx="8379069" cy="1277273"/>
          </a:xfrm>
          <a:prstGeom prst="rect">
            <a:avLst/>
          </a:prstGeom>
        </p:spPr>
        <p:txBody>
          <a:bodyPr wrap="square">
            <a:spAutoFit/>
          </a:bodyPr>
          <a:lstStyle/>
          <a:p>
            <a:r>
              <a:rPr lang="es-PE" sz="1100" dirty="0">
                <a:latin typeface="Franklin Gothic Medium Cond" panose="020B0606030402020204" pitchFamily="34" charset="0"/>
              </a:rPr>
              <a:t>En el ítem: Tipo de Diagnóstico: Para todas las actividades marque siempre “D”</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Lab1 casillero 2, continuar el número de visita que corresponda (4,5 ó 6)</a:t>
            </a:r>
          </a:p>
          <a:p>
            <a:r>
              <a:rPr lang="es-PE" sz="1100" dirty="0">
                <a:latin typeface="Franklin Gothic Medium Cond" panose="020B0606030402020204" pitchFamily="34" charset="0"/>
              </a:rPr>
              <a:t>Código CIE/CPT:</a:t>
            </a:r>
          </a:p>
          <a:p>
            <a:r>
              <a:rPr lang="es-PE" sz="1100" dirty="0">
                <a:latin typeface="Franklin Gothic Medium Cond" panose="020B0606030402020204" pitchFamily="34" charset="0"/>
              </a:rPr>
              <a:t> En la 1° Fila: Z298</a:t>
            </a:r>
          </a:p>
          <a:p>
            <a:r>
              <a:rPr lang="es-PE" sz="1100" dirty="0">
                <a:latin typeface="Franklin Gothic Medium Cond" panose="020B0606030402020204" pitchFamily="34" charset="0"/>
              </a:rPr>
              <a:t> En la 2° Fila: C0011</a:t>
            </a:r>
          </a:p>
          <a:p>
            <a:r>
              <a:rPr lang="es-PE" sz="1100" dirty="0">
                <a:latin typeface="Franklin Gothic Medium Cond" panose="020B0606030402020204" pitchFamily="34" charset="0"/>
              </a:rPr>
              <a:t> </a:t>
            </a:r>
          </a:p>
        </p:txBody>
      </p:sp>
    </p:spTree>
    <p:extLst>
      <p:ext uri="{BB962C8B-B14F-4D97-AF65-F5344CB8AC3E}">
        <p14:creationId xmlns:p14="http://schemas.microsoft.com/office/powerpoint/2010/main" val="3100061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8578" y="328606"/>
            <a:ext cx="1633781" cy="261610"/>
          </a:xfrm>
          <a:prstGeom prst="rect">
            <a:avLst/>
          </a:prstGeom>
        </p:spPr>
        <p:txBody>
          <a:bodyPr wrap="none">
            <a:spAutoFit/>
          </a:bodyPr>
          <a:lstStyle/>
          <a:p>
            <a:r>
              <a:rPr lang="es-PE" sz="1100" dirty="0">
                <a:solidFill>
                  <a:srgbClr val="FF0000"/>
                </a:solidFill>
                <a:latin typeface="Franklin Gothic Medium Cond" panose="020B0606030402020204" pitchFamily="34" charset="0"/>
              </a:rPr>
              <a:t>Cuando concluye el módulo</a:t>
            </a:r>
            <a:r>
              <a:rPr lang="es-PE" sz="1100" dirty="0">
                <a:latin typeface="Franklin Gothic Medium Cond" panose="020B0606030402020204" pitchFamily="34" charset="0"/>
              </a:rPr>
              <a:t>:</a:t>
            </a:r>
          </a:p>
        </p:txBody>
      </p:sp>
      <p:pic>
        <p:nvPicPr>
          <p:cNvPr id="3" name="Imagen 2"/>
          <p:cNvPicPr>
            <a:picLocks noChangeAspect="1"/>
          </p:cNvPicPr>
          <p:nvPr/>
        </p:nvPicPr>
        <p:blipFill>
          <a:blip r:embed="rId2"/>
          <a:stretch>
            <a:fillRect/>
          </a:stretch>
        </p:blipFill>
        <p:spPr>
          <a:xfrm>
            <a:off x="358578" y="572964"/>
            <a:ext cx="8492124" cy="1018981"/>
          </a:xfrm>
          <a:prstGeom prst="rect">
            <a:avLst/>
          </a:prstGeom>
        </p:spPr>
      </p:pic>
      <p:sp>
        <p:nvSpPr>
          <p:cNvPr id="4" name="Rectángulo 3"/>
          <p:cNvSpPr/>
          <p:nvPr/>
        </p:nvSpPr>
        <p:spPr>
          <a:xfrm>
            <a:off x="418963" y="1583319"/>
            <a:ext cx="8492124" cy="263149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CUANDO EL DOCENTE CAPACITADO DESARROLLA EL PROYECTO/SESIÓN DE APRENDIZAJE RELACIONADOS A LA PREVENCIÓN DE LAS ENFERMEDADES METAXÉNICA Y ZOONÓTICAS </a:t>
            </a:r>
          </a:p>
          <a:p>
            <a:pPr algn="just"/>
            <a:r>
              <a:rPr lang="es-PE" sz="1100" dirty="0">
                <a:latin typeface="Franklin Gothic Medium Cond" panose="020B0606030402020204" pitchFamily="34" charset="0"/>
              </a:rPr>
              <a:t>Se registrará:</a:t>
            </a:r>
          </a:p>
          <a:p>
            <a:pPr algn="just"/>
            <a:r>
              <a:rPr lang="es-PE" sz="1100" dirty="0">
                <a:latin typeface="Franklin Gothic Medium Cond" panose="020B0606030402020204" pitchFamily="34" charset="0"/>
              </a:rPr>
              <a:t>En el Ítem: Ficha Familiar/Historia Clínica, anote el APP144 Actividades con Docentes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Visita de evaluación</a:t>
            </a:r>
          </a:p>
          <a:p>
            <a:pPr algn="just"/>
            <a:r>
              <a:rPr lang="es-PE" sz="1100" dirty="0">
                <a:latin typeface="Franklin Gothic Medium Cond" panose="020B0606030402020204" pitchFamily="34" charset="0"/>
              </a:rPr>
              <a:t>• En el 2° casillero Actividad según corresponda:</a:t>
            </a:r>
          </a:p>
          <a:p>
            <a:pPr algn="just"/>
            <a:r>
              <a:rPr lang="es-PE" sz="1100" dirty="0">
                <a:latin typeface="Franklin Gothic Medium Cond" panose="020B0606030402020204" pitchFamily="34" charset="0"/>
              </a:rPr>
              <a:t>- U0089: Actividades de Dengue </a:t>
            </a:r>
          </a:p>
          <a:p>
            <a:pPr algn="just"/>
            <a:r>
              <a:rPr lang="es-PE" sz="1100" dirty="0">
                <a:latin typeface="Franklin Gothic Medium Cond" panose="020B0606030402020204" pitchFamily="34" charset="0"/>
              </a:rPr>
              <a:t>- U0075: Actividades de Chikungunya </a:t>
            </a:r>
          </a:p>
          <a:p>
            <a:pPr algn="just"/>
            <a:r>
              <a:rPr lang="es-PE" sz="1100" dirty="0">
                <a:latin typeface="Franklin Gothic Medium Cond" panose="020B0606030402020204" pitchFamily="34" charset="0"/>
              </a:rPr>
              <a:t>- U0076: Actividades de Zika y según otros códigos de Metaxénicas o Zoonosis.</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 número de reunión</a:t>
            </a:r>
          </a:p>
          <a:p>
            <a:pPr algn="just"/>
            <a:r>
              <a:rPr lang="es-PE" sz="1100" dirty="0">
                <a:latin typeface="Franklin Gothic Medium Cond" panose="020B0606030402020204" pitchFamily="34" charset="0"/>
              </a:rPr>
              <a:t> En el Lab 1 casillero 2, el número de alumnos participantes del proyecto o sesión educativa</a:t>
            </a:r>
          </a:p>
          <a:p>
            <a:pPr algn="just"/>
            <a:endParaRPr lang="es-PE" sz="1100" dirty="0">
              <a:latin typeface="Franklin Gothic Medium Cond" panose="020B0606030402020204" pitchFamily="34" charset="0"/>
            </a:endParaRPr>
          </a:p>
        </p:txBody>
      </p:sp>
      <p:pic>
        <p:nvPicPr>
          <p:cNvPr id="5" name="Imagen 4"/>
          <p:cNvPicPr>
            <a:picLocks noChangeAspect="1"/>
          </p:cNvPicPr>
          <p:nvPr/>
        </p:nvPicPr>
        <p:blipFill>
          <a:blip r:embed="rId3"/>
          <a:stretch>
            <a:fillRect/>
          </a:stretch>
        </p:blipFill>
        <p:spPr>
          <a:xfrm>
            <a:off x="358577" y="3984340"/>
            <a:ext cx="8492125" cy="996902"/>
          </a:xfrm>
          <a:prstGeom prst="rect">
            <a:avLst/>
          </a:prstGeom>
        </p:spPr>
      </p:pic>
      <p:sp>
        <p:nvSpPr>
          <p:cNvPr id="6" name="Rectángulo 5"/>
          <p:cNvSpPr/>
          <p:nvPr/>
        </p:nvSpPr>
        <p:spPr>
          <a:xfrm>
            <a:off x="418962" y="4984289"/>
            <a:ext cx="8431739"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CONCURSO INTERESCOLAR PARA LA PREVENCIÓN DE LAS ENFERMEDADES METAXÉNICAS</a:t>
            </a:r>
          </a:p>
          <a:p>
            <a:pPr algn="just"/>
            <a:r>
              <a:rPr lang="es-PE" sz="1100" dirty="0">
                <a:latin typeface="Franklin Gothic Medium Cond" panose="020B0606030402020204" pitchFamily="34" charset="0"/>
              </a:rPr>
              <a:t>Es aquella intervención que se realiza en las Instituciones Educativas ubicadas en las zonas de riesgos para las Arbovirosis y que consiste en participar en el concurso de recojo y eliminación de criaderos de zancudos predominantes en esa zona. En un concurso la DREL/UGL invita a participar a un número de instituciones educativas de esa zona en coordinación con salud y gobierno local.</a:t>
            </a:r>
          </a:p>
          <a:p>
            <a:pPr algn="just"/>
            <a:r>
              <a:rPr lang="es-PE" sz="1100" dirty="0">
                <a:latin typeface="Franklin Gothic Medium Cond" panose="020B0606030402020204" pitchFamily="34" charset="0"/>
              </a:rPr>
              <a:t>La lógica del concurso es que no solo se recoge los criaderos de la institución educativa, sino que los alumnos y padres recojan y traigan de sus casas los criaderos predominantes de la zona a la institución educativa el día señalado del concurso. El ganador es la institución educativa que más peso per cápita de criaderos de zancudo recoge y elimina.</a:t>
            </a:r>
          </a:p>
          <a:p>
            <a:pPr algn="just"/>
            <a:r>
              <a:rPr lang="es-PE" sz="1100" dirty="0">
                <a:latin typeface="Franklin Gothic Medium Cond" panose="020B0606030402020204" pitchFamily="34" charset="0"/>
              </a:rPr>
              <a:t>Como mínimo dos concursos interescolares al año en el distrito de riesgo, previos al periodo de lluvias.</a:t>
            </a:r>
          </a:p>
        </p:txBody>
      </p:sp>
    </p:spTree>
    <p:extLst>
      <p:ext uri="{BB962C8B-B14F-4D97-AF65-F5344CB8AC3E}">
        <p14:creationId xmlns:p14="http://schemas.microsoft.com/office/powerpoint/2010/main" val="10207354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2" y="281704"/>
            <a:ext cx="6443932" cy="2462213"/>
          </a:xfrm>
          <a:prstGeom prst="rect">
            <a:avLst/>
          </a:prstGeom>
        </p:spPr>
        <p:txBody>
          <a:bodyPr wrap="square">
            <a:spAutoFit/>
          </a:bodyPr>
          <a:lstStyle/>
          <a:p>
            <a:r>
              <a:rPr lang="es-PE" sz="1100" dirty="0">
                <a:latin typeface="Franklin Gothic Medium Cond" panose="020B0606030402020204" pitchFamily="34" charset="0"/>
              </a:rPr>
              <a:t>En el Ítem: Ficha Familiar/Historia Clínica, anote APP93 Actividades con Colegios/Institución Educativa.</a:t>
            </a:r>
          </a:p>
          <a:p>
            <a:r>
              <a:rPr lang="es-PE" sz="1100" dirty="0">
                <a:latin typeface="Franklin Gothic Medium Cond" panose="020B0606030402020204" pitchFamily="34" charset="0"/>
              </a:rPr>
              <a:t>En el ítem Diagnóstico motivo de consulta y/o actividad de salud: </a:t>
            </a:r>
          </a:p>
          <a:p>
            <a:r>
              <a:rPr lang="es-PE" sz="1100" dirty="0">
                <a:latin typeface="Franklin Gothic Medium Cond" panose="020B0606030402020204" pitchFamily="34" charset="0"/>
              </a:rPr>
              <a:t> En el 1º casillero Reunión de evaluación</a:t>
            </a:r>
          </a:p>
          <a:p>
            <a:r>
              <a:rPr lang="es-PE" sz="1100" dirty="0">
                <a:latin typeface="Franklin Gothic Medium Cond" panose="020B0606030402020204" pitchFamily="34" charset="0"/>
              </a:rPr>
              <a:t> En el 2° casillero Campaña de Recolección y Eliminación de criaderos</a:t>
            </a:r>
          </a:p>
          <a:p>
            <a:r>
              <a:rPr lang="es-PE" sz="1100" dirty="0">
                <a:latin typeface="Franklin Gothic Medium Cond" panose="020B0606030402020204" pitchFamily="34" charset="0"/>
              </a:rPr>
              <a:t> En el 3º casillero Conforme al problema identificado en el territorio</a:t>
            </a:r>
          </a:p>
          <a:p>
            <a:r>
              <a:rPr lang="es-PE" sz="1100" dirty="0">
                <a:latin typeface="Franklin Gothic Medium Cond" panose="020B0606030402020204" pitchFamily="34" charset="0"/>
              </a:rPr>
              <a:t>- U0089:  Actividades de Dengue </a:t>
            </a:r>
          </a:p>
          <a:p>
            <a:r>
              <a:rPr lang="es-PE" sz="1100" dirty="0">
                <a:latin typeface="Franklin Gothic Medium Cond" panose="020B0606030402020204" pitchFamily="34" charset="0"/>
              </a:rPr>
              <a:t>- U0075:  Actividades de Chikungunya</a:t>
            </a:r>
          </a:p>
          <a:p>
            <a:r>
              <a:rPr lang="es-PE" sz="1100" dirty="0">
                <a:latin typeface="Franklin Gothic Medium Cond" panose="020B0606030402020204" pitchFamily="34" charset="0"/>
              </a:rPr>
              <a:t>- U0076: Actividades de Zika </a:t>
            </a:r>
          </a:p>
          <a:p>
            <a:r>
              <a:rPr lang="es-PE" sz="1100" dirty="0">
                <a:latin typeface="Franklin Gothic Medium Cond" panose="020B0606030402020204" pitchFamily="34" charset="0"/>
              </a:rPr>
              <a:t> En el ítem: Tipo de Diagnóstico marque siempre “D”</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el Lab 1º casillero 1, indicar el número de instituciones educativas participantes en el concurso.</a:t>
            </a:r>
          </a:p>
          <a:p>
            <a:r>
              <a:rPr lang="es-PE" sz="1100" dirty="0">
                <a:latin typeface="Franklin Gothic Medium Cond" panose="020B0606030402020204" pitchFamily="34" charset="0"/>
              </a:rPr>
              <a:t> En el Lab 1 casillero 2, colocar el número de concurso interescolar realizado en el distrito (2 al año).</a:t>
            </a:r>
          </a:p>
          <a:p>
            <a:r>
              <a:rPr lang="es-PE" sz="1100" dirty="0">
                <a:latin typeface="Franklin Gothic Medium Cond" panose="020B0606030402020204" pitchFamily="34" charset="0"/>
              </a:rPr>
              <a:t> En el Lab 2 casillero 2, indicar el total de toneladas de criaderos recogidas en el concurso.</a:t>
            </a:r>
          </a:p>
          <a:p>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2"/>
          <a:stretch>
            <a:fillRect/>
          </a:stretch>
        </p:blipFill>
        <p:spPr>
          <a:xfrm>
            <a:off x="379562" y="2517856"/>
            <a:ext cx="8445262" cy="1018981"/>
          </a:xfrm>
          <a:prstGeom prst="rect">
            <a:avLst/>
          </a:prstGeom>
        </p:spPr>
      </p:pic>
      <p:sp>
        <p:nvSpPr>
          <p:cNvPr id="4" name="Rectángulo 3"/>
          <p:cNvSpPr/>
          <p:nvPr/>
        </p:nvSpPr>
        <p:spPr>
          <a:xfrm>
            <a:off x="379562" y="3540584"/>
            <a:ext cx="8445262" cy="280076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REUNIÓN CON LA UGEL:  </a:t>
            </a:r>
          </a:p>
          <a:p>
            <a:r>
              <a:rPr lang="es-PE" sz="1100" dirty="0">
                <a:latin typeface="Franklin Gothic Medium Cond" panose="020B0606030402020204" pitchFamily="34" charset="0"/>
              </a:rPr>
              <a:t>En el Ítem: Ficha Familiar/Historia Clínica, anote APP93 Actividades con Colegios/Instituciones Educativas.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el1º casillero colocar Reunión en institución educativa/UGEL</a:t>
            </a:r>
          </a:p>
          <a:p>
            <a:r>
              <a:rPr lang="es-PE" sz="1100" dirty="0">
                <a:latin typeface="Franklin Gothic Medium Cond" panose="020B0606030402020204" pitchFamily="34" charset="0"/>
              </a:rPr>
              <a:t> En el 2º casillero Actividad según corresponda:</a:t>
            </a:r>
          </a:p>
          <a:p>
            <a:r>
              <a:rPr lang="es-PE" sz="1100" dirty="0">
                <a:latin typeface="Franklin Gothic Medium Cond" panose="020B0606030402020204" pitchFamily="34" charset="0"/>
              </a:rPr>
              <a:t>- U0089: Actividades de Dengue </a:t>
            </a:r>
          </a:p>
          <a:p>
            <a:r>
              <a:rPr lang="es-PE" sz="1100" dirty="0">
                <a:latin typeface="Franklin Gothic Medium Cond" panose="020B0606030402020204" pitchFamily="34" charset="0"/>
              </a:rPr>
              <a:t>- U0075: Actividades de Chikungunya </a:t>
            </a:r>
          </a:p>
          <a:p>
            <a:r>
              <a:rPr lang="es-PE" sz="1100" dirty="0">
                <a:latin typeface="Franklin Gothic Medium Cond" panose="020B0606030402020204" pitchFamily="34" charset="0"/>
              </a:rPr>
              <a:t>- U0076: Actividades de Zika y según otros códigos de Metaxénicas o Zoonosis. </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registre según corresponda:</a:t>
            </a:r>
          </a:p>
          <a:p>
            <a:r>
              <a:rPr lang="es-PE" sz="1100" dirty="0">
                <a:latin typeface="Franklin Gothic Medium Cond" panose="020B0606030402020204" pitchFamily="34" charset="0"/>
              </a:rPr>
              <a:t> IN= que corresponde a IE del nivel Inicial.</a:t>
            </a:r>
          </a:p>
          <a:p>
            <a:r>
              <a:rPr lang="es-PE" sz="1100" dirty="0">
                <a:latin typeface="Franklin Gothic Medium Cond" panose="020B0606030402020204" pitchFamily="34" charset="0"/>
              </a:rPr>
              <a:t> TP= que corresponde a IE del nivel Primaria.</a:t>
            </a:r>
          </a:p>
          <a:p>
            <a:r>
              <a:rPr lang="es-PE" sz="1100" dirty="0">
                <a:latin typeface="Franklin Gothic Medium Cond" panose="020B0606030402020204" pitchFamily="34" charset="0"/>
              </a:rPr>
              <a:t> TS= que corresponde a IE del nivel Secundaria</a:t>
            </a:r>
          </a:p>
          <a:p>
            <a:r>
              <a:rPr lang="es-PE" sz="1100" dirty="0">
                <a:latin typeface="Franklin Gothic Medium Cond" panose="020B0606030402020204" pitchFamily="34" charset="0"/>
              </a:rPr>
              <a:t> En Lab 1 casillero 2, el número de participantes</a:t>
            </a:r>
          </a:p>
          <a:p>
            <a:r>
              <a:rPr lang="es-PE" sz="1100" dirty="0">
                <a:latin typeface="Franklin Gothic Medium Cond" panose="020B0606030402020204" pitchFamily="34" charset="0"/>
              </a:rPr>
              <a:t> En Lab 2 casillero 2, la sigla “UGL”</a:t>
            </a:r>
          </a:p>
        </p:txBody>
      </p:sp>
    </p:spTree>
    <p:extLst>
      <p:ext uri="{BB962C8B-B14F-4D97-AF65-F5344CB8AC3E}">
        <p14:creationId xmlns:p14="http://schemas.microsoft.com/office/powerpoint/2010/main" val="22877303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70936" y="1397479"/>
            <a:ext cx="8367622" cy="280076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CAPACITACIÓN CON DOCENTES, TUTORES Y DIRECTIVOS:</a:t>
            </a:r>
          </a:p>
          <a:p>
            <a:r>
              <a:rPr lang="es-PE" sz="1100" dirty="0">
                <a:latin typeface="Franklin Gothic Medium Cond" panose="020B0606030402020204" pitchFamily="34" charset="0"/>
              </a:rPr>
              <a:t>En el Ítem: Ficha Familiar/Historia Clínica, anote APP93 Actividades con Colegios/Instituciones Educativas.</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el1º casillero colocar Taller para Instituciones Educativas</a:t>
            </a:r>
          </a:p>
          <a:p>
            <a:r>
              <a:rPr lang="es-PE" sz="1100" dirty="0">
                <a:latin typeface="Franklin Gothic Medium Cond" panose="020B0606030402020204" pitchFamily="34" charset="0"/>
              </a:rPr>
              <a:t> En el 2º casillero Actividad según corresponda:</a:t>
            </a:r>
          </a:p>
          <a:p>
            <a:r>
              <a:rPr lang="es-PE" sz="1100" dirty="0">
                <a:latin typeface="Franklin Gothic Medium Cond" panose="020B0606030402020204" pitchFamily="34" charset="0"/>
              </a:rPr>
              <a:t>- U0089: Actividades de Dengue </a:t>
            </a:r>
          </a:p>
          <a:p>
            <a:r>
              <a:rPr lang="es-PE" sz="1100" dirty="0">
                <a:latin typeface="Franklin Gothic Medium Cond" panose="020B0606030402020204" pitchFamily="34" charset="0"/>
              </a:rPr>
              <a:t>- U0075: Actividades de Chikungunya </a:t>
            </a:r>
          </a:p>
          <a:p>
            <a:r>
              <a:rPr lang="es-PE" sz="1100" dirty="0">
                <a:latin typeface="Franklin Gothic Medium Cond" panose="020B0606030402020204" pitchFamily="34" charset="0"/>
              </a:rPr>
              <a:t>- U0076: Actividades de Zika y según otros códigos de Metaxénicas o Zoonosis.</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1° casillero el número del Taller. </a:t>
            </a:r>
          </a:p>
          <a:p>
            <a:r>
              <a:rPr lang="es-PE" sz="1100" dirty="0">
                <a:latin typeface="Franklin Gothic Medium Cond" panose="020B0606030402020204" pitchFamily="34" charset="0"/>
              </a:rPr>
              <a:t> En 2° casillero el número de participantes</a:t>
            </a:r>
          </a:p>
          <a:p>
            <a:r>
              <a:rPr lang="es-PE" sz="1100" dirty="0">
                <a:latin typeface="Franklin Gothic Medium Cond" panose="020B0606030402020204" pitchFamily="34" charset="0"/>
              </a:rPr>
              <a:t> En 3° casillero Nivel de la IE. Donde se desarrolla la Actividad:</a:t>
            </a:r>
          </a:p>
          <a:p>
            <a:r>
              <a:rPr lang="es-PE" sz="1100" dirty="0">
                <a:latin typeface="Franklin Gothic Medium Cond" panose="020B0606030402020204" pitchFamily="34" charset="0"/>
              </a:rPr>
              <a:t> IN= que corresponde a IE del nivel Inicial.</a:t>
            </a:r>
          </a:p>
          <a:p>
            <a:r>
              <a:rPr lang="es-PE" sz="1100" dirty="0">
                <a:latin typeface="Franklin Gothic Medium Cond" panose="020B0606030402020204" pitchFamily="34" charset="0"/>
              </a:rPr>
              <a:t> TP= que corresponde a IE del nivel Primaria.</a:t>
            </a:r>
          </a:p>
          <a:p>
            <a:r>
              <a:rPr lang="es-PE" sz="1100" dirty="0">
                <a:latin typeface="Franklin Gothic Medium Cond" panose="020B0606030402020204" pitchFamily="34" charset="0"/>
              </a:rPr>
              <a:t> TS= que corresponde a IE del nivel Secundaria</a:t>
            </a:r>
          </a:p>
        </p:txBody>
      </p:sp>
      <p:sp>
        <p:nvSpPr>
          <p:cNvPr id="9" name="Rectángulo 8"/>
          <p:cNvSpPr/>
          <p:nvPr/>
        </p:nvSpPr>
        <p:spPr>
          <a:xfrm>
            <a:off x="310550" y="5132716"/>
            <a:ext cx="8367624"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INCIDENCIA A DIRECTIVOS Y DOCENTES:</a:t>
            </a:r>
          </a:p>
          <a:p>
            <a:pPr algn="just"/>
            <a:r>
              <a:rPr lang="es-PE" sz="1100" dirty="0">
                <a:latin typeface="Franklin Gothic Medium Cond" panose="020B0606030402020204" pitchFamily="34" charset="0"/>
              </a:rPr>
              <a:t>Esta actividad está a cargo del personal del Establecimiento de Salud, quien hará Incidencia a los directivos y docentes capacitados por la Micro Red de su jurisdicción, para la programación anual de proyectos y sesiones de aprendizaje. Se desarrollará Una reunión de 30 minutos</a:t>
            </a:r>
          </a:p>
          <a:p>
            <a:pPr algn="just"/>
            <a:r>
              <a:rPr lang="es-PE" sz="1100" dirty="0">
                <a:latin typeface="Franklin Gothic Medium Cond" panose="020B0606030402020204" pitchFamily="34" charset="0"/>
              </a:rPr>
              <a:t>En el Ítem: Ficha Familiar/Historia Clínica, anote: APP93 Actividades con instituciones educativas.</a:t>
            </a:r>
          </a:p>
          <a:p>
            <a:pPr algn="just"/>
            <a:r>
              <a:rPr lang="es-PE" sz="1100" dirty="0">
                <a:latin typeface="Franklin Gothic Medium Cond" panose="020B0606030402020204" pitchFamily="34" charset="0"/>
              </a:rPr>
              <a:t> En el ítem: Diagnóstico motivo de consulta y/o actividad de salud: </a:t>
            </a:r>
          </a:p>
          <a:p>
            <a:pPr algn="just"/>
            <a:r>
              <a:rPr lang="es-PE" sz="1100" dirty="0">
                <a:latin typeface="Franklin Gothic Medium Cond" panose="020B0606030402020204" pitchFamily="34" charset="0"/>
              </a:rPr>
              <a:t> En el 1º casillero Reunión en Instituciones Educativas.</a:t>
            </a:r>
          </a:p>
          <a:p>
            <a:pPr algn="just"/>
            <a:r>
              <a:rPr lang="es-PE" sz="1100" dirty="0">
                <a:latin typeface="Franklin Gothic Medium Cond" panose="020B0606030402020204" pitchFamily="34" charset="0"/>
              </a:rPr>
              <a:t>• En el 2º casillero Actividad según corresponda:</a:t>
            </a:r>
          </a:p>
          <a:p>
            <a:pPr algn="just"/>
            <a:r>
              <a:rPr lang="es-PE" sz="1100" dirty="0">
                <a:latin typeface="Franklin Gothic Medium Cond" panose="020B0606030402020204" pitchFamily="34" charset="0"/>
              </a:rPr>
              <a:t>- U0089: Actividades de Dengue </a:t>
            </a:r>
          </a:p>
        </p:txBody>
      </p:sp>
      <p:pic>
        <p:nvPicPr>
          <p:cNvPr id="4" name="Imagen 3"/>
          <p:cNvPicPr>
            <a:picLocks noChangeAspect="1"/>
          </p:cNvPicPr>
          <p:nvPr/>
        </p:nvPicPr>
        <p:blipFill>
          <a:blip r:embed="rId2"/>
          <a:stretch>
            <a:fillRect/>
          </a:stretch>
        </p:blipFill>
        <p:spPr>
          <a:xfrm>
            <a:off x="310550" y="309490"/>
            <a:ext cx="8428008" cy="1130193"/>
          </a:xfrm>
          <a:prstGeom prst="rect">
            <a:avLst/>
          </a:prstGeom>
        </p:spPr>
      </p:pic>
      <p:pic>
        <p:nvPicPr>
          <p:cNvPr id="6" name="Imagen 5"/>
          <p:cNvPicPr>
            <a:picLocks noChangeAspect="1"/>
          </p:cNvPicPr>
          <p:nvPr/>
        </p:nvPicPr>
        <p:blipFill>
          <a:blip r:embed="rId3"/>
          <a:stretch>
            <a:fillRect/>
          </a:stretch>
        </p:blipFill>
        <p:spPr>
          <a:xfrm>
            <a:off x="310551" y="4156043"/>
            <a:ext cx="8428008" cy="976674"/>
          </a:xfrm>
          <a:prstGeom prst="rect">
            <a:avLst/>
          </a:prstGeom>
        </p:spPr>
      </p:pic>
    </p:spTree>
    <p:extLst>
      <p:ext uri="{BB962C8B-B14F-4D97-AF65-F5344CB8AC3E}">
        <p14:creationId xmlns:p14="http://schemas.microsoft.com/office/powerpoint/2010/main" val="3007069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3683" y="254198"/>
            <a:ext cx="8402128" cy="1785104"/>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 U0075: Actividades de Chikungunya </a:t>
            </a:r>
          </a:p>
          <a:p>
            <a:pPr lvl="0" algn="just"/>
            <a:r>
              <a:rPr lang="es-PE" sz="1100" dirty="0">
                <a:solidFill>
                  <a:srgbClr val="000000"/>
                </a:solidFill>
                <a:latin typeface="Franklin Gothic Medium Cond" panose="020B0606030402020204" pitchFamily="34" charset="0"/>
              </a:rPr>
              <a:t>- U0076: Actividades de Zika y según otros códigos de Metaxénicas o Zoonosis.</a:t>
            </a:r>
          </a:p>
          <a:p>
            <a:pPr lvl="0" algn="just"/>
            <a:r>
              <a:rPr lang="es-PE" sz="1100" dirty="0">
                <a:solidFill>
                  <a:srgbClr val="000000"/>
                </a:solidFill>
                <a:latin typeface="Franklin Gothic Medium Cond" panose="020B0606030402020204" pitchFamily="34" charset="0"/>
              </a:rPr>
              <a:t>  En el ítem: Tipo de Diagnóstico marque siempre “D” </a:t>
            </a:r>
          </a:p>
          <a:p>
            <a:pPr lvl="0" algn="just"/>
            <a:r>
              <a:rPr lang="es-PE" sz="1100" dirty="0">
                <a:solidFill>
                  <a:srgbClr val="000000"/>
                </a:solidFill>
                <a:latin typeface="Franklin Gothic Medium Cond" panose="020B0606030402020204" pitchFamily="34" charset="0"/>
              </a:rPr>
              <a:t> En el ítem Lab se registrará:</a:t>
            </a:r>
          </a:p>
          <a:p>
            <a:pPr lvl="0" algn="just"/>
            <a:r>
              <a:rPr lang="es-PE" sz="1100" dirty="0">
                <a:solidFill>
                  <a:srgbClr val="000000"/>
                </a:solidFill>
                <a:latin typeface="Franklin Gothic Medium Cond" panose="020B0606030402020204" pitchFamily="34" charset="0"/>
              </a:rPr>
              <a:t> En el Lab 1º casillero 1, el número de reunión.</a:t>
            </a:r>
          </a:p>
          <a:p>
            <a:pPr lvl="0" algn="just"/>
            <a:r>
              <a:rPr lang="es-PE" sz="1100" dirty="0">
                <a:solidFill>
                  <a:srgbClr val="000000"/>
                </a:solidFill>
                <a:latin typeface="Franklin Gothic Medium Cond" panose="020B0606030402020204" pitchFamily="34" charset="0"/>
              </a:rPr>
              <a:t> En Lab 1 casillero 2, el número de participantes</a:t>
            </a:r>
          </a:p>
          <a:p>
            <a:pPr lvl="0" algn="just"/>
            <a:r>
              <a:rPr lang="es-PE" sz="1100" dirty="0">
                <a:solidFill>
                  <a:srgbClr val="000000"/>
                </a:solidFill>
                <a:latin typeface="Franklin Gothic Medium Cond" panose="020B0606030402020204" pitchFamily="34" charset="0"/>
              </a:rPr>
              <a:t> En Lab 2 casillero 2, Nivel de la IE. Donde se desarrolla la Actividad:</a:t>
            </a:r>
          </a:p>
          <a:p>
            <a:pPr lvl="0" algn="just"/>
            <a:r>
              <a:rPr lang="es-PE" sz="1100" dirty="0">
                <a:solidFill>
                  <a:srgbClr val="000000"/>
                </a:solidFill>
                <a:latin typeface="Franklin Gothic Medium Cond" panose="020B0606030402020204" pitchFamily="34" charset="0"/>
              </a:rPr>
              <a:t>* IN= que corresponde a IE del nivel Inicial.</a:t>
            </a:r>
          </a:p>
          <a:p>
            <a:pPr lvl="0" algn="just"/>
            <a:r>
              <a:rPr lang="es-PE" sz="1100" dirty="0">
                <a:solidFill>
                  <a:srgbClr val="000000"/>
                </a:solidFill>
                <a:latin typeface="Franklin Gothic Medium Cond" panose="020B0606030402020204" pitchFamily="34" charset="0"/>
              </a:rPr>
              <a:t>* TP= que corresponde a IE del nivel Primaria.</a:t>
            </a:r>
          </a:p>
          <a:p>
            <a:pPr lvl="0" algn="just"/>
            <a:r>
              <a:rPr lang="es-PE" sz="1100" dirty="0">
                <a:solidFill>
                  <a:srgbClr val="000000"/>
                </a:solidFill>
                <a:latin typeface="Franklin Gothic Medium Cond" panose="020B0606030402020204" pitchFamily="34" charset="0"/>
              </a:rPr>
              <a:t>* TS= que corresponde a IE del nivel Secundaria</a:t>
            </a:r>
          </a:p>
        </p:txBody>
      </p:sp>
      <p:sp>
        <p:nvSpPr>
          <p:cNvPr id="4" name="Rectángulo 3"/>
          <p:cNvSpPr/>
          <p:nvPr/>
        </p:nvSpPr>
        <p:spPr>
          <a:xfrm>
            <a:off x="353681" y="3045126"/>
            <a:ext cx="8402130" cy="263149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ACOMPAÑAMIENTO AL DIRECTIVO: </a:t>
            </a:r>
          </a:p>
          <a:p>
            <a:r>
              <a:rPr lang="es-PE" sz="1100" dirty="0">
                <a:latin typeface="Franklin Gothic Medium Cond" panose="020B0606030402020204" pitchFamily="34" charset="0"/>
              </a:rPr>
              <a:t>Se desarrollará en el monitoreo pedagógico, a través de una reunión de 60 minutos. Cada institución educativa se acompañará al menos a dos (2) tutores (incluye las instituciones unidocente). Por Cada I.E. se desarrollarán 01 acompañamiento</a:t>
            </a:r>
          </a:p>
          <a:p>
            <a:r>
              <a:rPr lang="es-PE" sz="1100" dirty="0">
                <a:latin typeface="Franklin Gothic Medium Cond" panose="020B0606030402020204" pitchFamily="34" charset="0"/>
              </a:rPr>
              <a:t>En el Ítem: Ficha Familiar/Historia Clínica, anote: APP144 Actividad con Docentes</a:t>
            </a:r>
          </a:p>
          <a:p>
            <a:r>
              <a:rPr lang="es-PE" sz="1100" dirty="0">
                <a:latin typeface="Franklin Gothic Medium Cond" panose="020B0606030402020204" pitchFamily="34" charset="0"/>
              </a:rPr>
              <a:t>En el ítem: Diagnóstico motivo de consulta y/o actividad de salud: </a:t>
            </a:r>
          </a:p>
          <a:p>
            <a:r>
              <a:rPr lang="es-PE" sz="1100" dirty="0">
                <a:latin typeface="Franklin Gothic Medium Cond" panose="020B0606030402020204" pitchFamily="34" charset="0"/>
              </a:rPr>
              <a:t> En el 1º casillero Monitoreo </a:t>
            </a:r>
          </a:p>
          <a:p>
            <a:r>
              <a:rPr lang="es-PE" sz="1100" dirty="0">
                <a:latin typeface="Franklin Gothic Medium Cond" panose="020B0606030402020204" pitchFamily="34" charset="0"/>
              </a:rPr>
              <a:t> En el 2º casillero Actividad según corresponda:</a:t>
            </a:r>
          </a:p>
          <a:p>
            <a:r>
              <a:rPr lang="es-PE" sz="1100" dirty="0">
                <a:latin typeface="Franklin Gothic Medium Cond" panose="020B0606030402020204" pitchFamily="34" charset="0"/>
              </a:rPr>
              <a:t>- U0089: Actividades de Dengue 		- U0075: Actividades de Chikungunya </a:t>
            </a:r>
          </a:p>
          <a:p>
            <a:r>
              <a:rPr lang="es-PE" sz="1100" dirty="0">
                <a:latin typeface="Franklin Gothic Medium Cond" panose="020B0606030402020204" pitchFamily="34" charset="0"/>
              </a:rPr>
              <a:t>- U0076: Actividades de Zika y según otros códigos de Metaxénicas o Zoonosis.</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se coloca el número de tutores.</a:t>
            </a:r>
          </a:p>
          <a:p>
            <a:r>
              <a:rPr lang="es-PE" sz="1100" dirty="0">
                <a:latin typeface="Franklin Gothic Medium Cond" panose="020B0606030402020204" pitchFamily="34" charset="0"/>
              </a:rPr>
              <a:t> En Lab 1 casillero 2, Nivel de la IE. Donde se desarrolla la Actividad:</a:t>
            </a:r>
          </a:p>
          <a:p>
            <a:r>
              <a:rPr lang="es-PE" sz="1100" dirty="0">
                <a:latin typeface="Franklin Gothic Medium Cond" panose="020B0606030402020204" pitchFamily="34" charset="0"/>
              </a:rPr>
              <a:t> IN= que corresponde a IE del nivel Inicial		 TP= que corresponde a IE del nivel Primaria</a:t>
            </a:r>
          </a:p>
          <a:p>
            <a:r>
              <a:rPr lang="es-PE" sz="1100" dirty="0">
                <a:latin typeface="Franklin Gothic Medium Cond" panose="020B0606030402020204" pitchFamily="34" charset="0"/>
              </a:rPr>
              <a:t> TS= que corresponde a IE del nivel Secundaria</a:t>
            </a:r>
          </a:p>
        </p:txBody>
      </p:sp>
      <p:pic>
        <p:nvPicPr>
          <p:cNvPr id="5" name="Imagen 4"/>
          <p:cNvPicPr>
            <a:picLocks noChangeAspect="1"/>
          </p:cNvPicPr>
          <p:nvPr/>
        </p:nvPicPr>
        <p:blipFill>
          <a:blip r:embed="rId2"/>
          <a:stretch>
            <a:fillRect/>
          </a:stretch>
        </p:blipFill>
        <p:spPr>
          <a:xfrm>
            <a:off x="353681" y="5637580"/>
            <a:ext cx="8402130" cy="104486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732220260"/>
              </p:ext>
            </p:extLst>
          </p:nvPr>
        </p:nvGraphicFramePr>
        <p:xfrm>
          <a:off x="457200" y="-20878800"/>
          <a:ext cx="8229601" cy="484860"/>
        </p:xfrm>
        <a:graphic>
          <a:graphicData uri="http://schemas.openxmlformats.org/drawingml/2006/table">
            <a:tbl>
              <a:tblPr>
                <a:tableStyleId>{5C22544A-7EE6-4342-B048-85BDC9FD1C3A}</a:tableStyleId>
              </a:tblPr>
              <a:tblGrid>
                <a:gridCol w="235455">
                  <a:extLst>
                    <a:ext uri="{9D8B030D-6E8A-4147-A177-3AD203B41FA5}">
                      <a16:colId xmlns:a16="http://schemas.microsoft.com/office/drawing/2014/main" val="2144806710"/>
                    </a:ext>
                  </a:extLst>
                </a:gridCol>
                <a:gridCol w="688253">
                  <a:extLst>
                    <a:ext uri="{9D8B030D-6E8A-4147-A177-3AD203B41FA5}">
                      <a16:colId xmlns:a16="http://schemas.microsoft.com/office/drawing/2014/main" val="3763451430"/>
                    </a:ext>
                  </a:extLst>
                </a:gridCol>
                <a:gridCol w="298846">
                  <a:extLst>
                    <a:ext uri="{9D8B030D-6E8A-4147-A177-3AD203B41FA5}">
                      <a16:colId xmlns:a16="http://schemas.microsoft.com/office/drawing/2014/main" val="1558094394"/>
                    </a:ext>
                  </a:extLst>
                </a:gridCol>
                <a:gridCol w="767492">
                  <a:extLst>
                    <a:ext uri="{9D8B030D-6E8A-4147-A177-3AD203B41FA5}">
                      <a16:colId xmlns:a16="http://schemas.microsoft.com/office/drawing/2014/main" val="3724289783"/>
                    </a:ext>
                  </a:extLst>
                </a:gridCol>
                <a:gridCol w="217343">
                  <a:extLst>
                    <a:ext uri="{9D8B030D-6E8A-4147-A177-3AD203B41FA5}">
                      <a16:colId xmlns:a16="http://schemas.microsoft.com/office/drawing/2014/main" val="1544485615"/>
                    </a:ext>
                  </a:extLst>
                </a:gridCol>
                <a:gridCol w="226399">
                  <a:extLst>
                    <a:ext uri="{9D8B030D-6E8A-4147-A177-3AD203B41FA5}">
                      <a16:colId xmlns:a16="http://schemas.microsoft.com/office/drawing/2014/main" val="1525315587"/>
                    </a:ext>
                  </a:extLst>
                </a:gridCol>
                <a:gridCol w="199231">
                  <a:extLst>
                    <a:ext uri="{9D8B030D-6E8A-4147-A177-3AD203B41FA5}">
                      <a16:colId xmlns:a16="http://schemas.microsoft.com/office/drawing/2014/main" val="3593627309"/>
                    </a:ext>
                  </a:extLst>
                </a:gridCol>
                <a:gridCol w="208287">
                  <a:extLst>
                    <a:ext uri="{9D8B030D-6E8A-4147-A177-3AD203B41FA5}">
                      <a16:colId xmlns:a16="http://schemas.microsoft.com/office/drawing/2014/main" val="1803933641"/>
                    </a:ext>
                  </a:extLst>
                </a:gridCol>
                <a:gridCol w="244511">
                  <a:extLst>
                    <a:ext uri="{9D8B030D-6E8A-4147-A177-3AD203B41FA5}">
                      <a16:colId xmlns:a16="http://schemas.microsoft.com/office/drawing/2014/main" val="2975711219"/>
                    </a:ext>
                  </a:extLst>
                </a:gridCol>
                <a:gridCol w="353182">
                  <a:extLst>
                    <a:ext uri="{9D8B030D-6E8A-4147-A177-3AD203B41FA5}">
                      <a16:colId xmlns:a16="http://schemas.microsoft.com/office/drawing/2014/main" val="1353417244"/>
                    </a:ext>
                  </a:extLst>
                </a:gridCol>
                <a:gridCol w="353182">
                  <a:extLst>
                    <a:ext uri="{9D8B030D-6E8A-4147-A177-3AD203B41FA5}">
                      <a16:colId xmlns:a16="http://schemas.microsoft.com/office/drawing/2014/main" val="3000602513"/>
                    </a:ext>
                  </a:extLst>
                </a:gridCol>
                <a:gridCol w="208287">
                  <a:extLst>
                    <a:ext uri="{9D8B030D-6E8A-4147-A177-3AD203B41FA5}">
                      <a16:colId xmlns:a16="http://schemas.microsoft.com/office/drawing/2014/main" val="1071149192"/>
                    </a:ext>
                  </a:extLst>
                </a:gridCol>
                <a:gridCol w="208287">
                  <a:extLst>
                    <a:ext uri="{9D8B030D-6E8A-4147-A177-3AD203B41FA5}">
                      <a16:colId xmlns:a16="http://schemas.microsoft.com/office/drawing/2014/main" val="1733923883"/>
                    </a:ext>
                  </a:extLst>
                </a:gridCol>
                <a:gridCol w="101879">
                  <a:extLst>
                    <a:ext uri="{9D8B030D-6E8A-4147-A177-3AD203B41FA5}">
                      <a16:colId xmlns:a16="http://schemas.microsoft.com/office/drawing/2014/main" val="3597198343"/>
                    </a:ext>
                  </a:extLst>
                </a:gridCol>
                <a:gridCol w="2227765">
                  <a:extLst>
                    <a:ext uri="{9D8B030D-6E8A-4147-A177-3AD203B41FA5}">
                      <a16:colId xmlns:a16="http://schemas.microsoft.com/office/drawing/2014/main" val="2659136443"/>
                    </a:ext>
                  </a:extLst>
                </a:gridCol>
                <a:gridCol w="156216">
                  <a:extLst>
                    <a:ext uri="{9D8B030D-6E8A-4147-A177-3AD203B41FA5}">
                      <a16:colId xmlns:a16="http://schemas.microsoft.com/office/drawing/2014/main" val="2123500167"/>
                    </a:ext>
                  </a:extLst>
                </a:gridCol>
                <a:gridCol w="156216">
                  <a:extLst>
                    <a:ext uri="{9D8B030D-6E8A-4147-A177-3AD203B41FA5}">
                      <a16:colId xmlns:a16="http://schemas.microsoft.com/office/drawing/2014/main" val="1637036421"/>
                    </a:ext>
                  </a:extLst>
                </a:gridCol>
                <a:gridCol w="156216">
                  <a:extLst>
                    <a:ext uri="{9D8B030D-6E8A-4147-A177-3AD203B41FA5}">
                      <a16:colId xmlns:a16="http://schemas.microsoft.com/office/drawing/2014/main" val="478510913"/>
                    </a:ext>
                  </a:extLst>
                </a:gridCol>
                <a:gridCol w="226399">
                  <a:extLst>
                    <a:ext uri="{9D8B030D-6E8A-4147-A177-3AD203B41FA5}">
                      <a16:colId xmlns:a16="http://schemas.microsoft.com/office/drawing/2014/main" val="1385160999"/>
                    </a:ext>
                  </a:extLst>
                </a:gridCol>
                <a:gridCol w="226399">
                  <a:extLst>
                    <a:ext uri="{9D8B030D-6E8A-4147-A177-3AD203B41FA5}">
                      <a16:colId xmlns:a16="http://schemas.microsoft.com/office/drawing/2014/main" val="4103179757"/>
                    </a:ext>
                  </a:extLst>
                </a:gridCol>
                <a:gridCol w="226399">
                  <a:extLst>
                    <a:ext uri="{9D8B030D-6E8A-4147-A177-3AD203B41FA5}">
                      <a16:colId xmlns:a16="http://schemas.microsoft.com/office/drawing/2014/main" val="2777623696"/>
                    </a:ext>
                  </a:extLst>
                </a:gridCol>
                <a:gridCol w="543357">
                  <a:extLst>
                    <a:ext uri="{9D8B030D-6E8A-4147-A177-3AD203B41FA5}">
                      <a16:colId xmlns:a16="http://schemas.microsoft.com/office/drawing/2014/main" val="3054097969"/>
                    </a:ext>
                  </a:extLst>
                </a:gridCol>
              </a:tblGrid>
              <a:tr h="130968">
                <a:tc rowSpan="4">
                  <a:txBody>
                    <a:bodyPr/>
                    <a:lstStyle/>
                    <a:p>
                      <a:pPr algn="ctr" fontAlgn="ctr"/>
                      <a:r>
                        <a:rPr lang="es-PE" sz="800" u="none" strike="noStrike" dirty="0">
                          <a:effectLst/>
                        </a:rPr>
                        <a:t>22</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l" fontAlgn="b"/>
                      <a:r>
                        <a:rPr lang="es-PE" sz="800" u="none" strike="noStrike" dirty="0">
                          <a:effectLst/>
                        </a:rPr>
                        <a:t>Rioja</a:t>
                      </a:r>
                      <a:endParaRPr lang="es-PE" sz="700" b="0" i="0" u="none" strike="noStrike" dirty="0">
                        <a:effectLst/>
                        <a:latin typeface="Arial" panose="020B0604020202020204" pitchFamily="34" charset="0"/>
                      </a:endParaRPr>
                    </a:p>
                  </a:txBody>
                  <a:tcPr marL="0" marR="0" marT="0" marB="0" anchor="ctr"/>
                </a:tc>
                <a:tc rowSpan="4">
                  <a:txBody>
                    <a:bodyPr/>
                    <a:lstStyle/>
                    <a:p>
                      <a:pPr algn="ctr" fontAlgn="ctr"/>
                      <a:r>
                        <a:rPr lang="es-PE" sz="900" u="none" strike="noStrike" dirty="0">
                          <a:effectLst/>
                        </a:rPr>
                        <a:t> </a:t>
                      </a:r>
                      <a:endParaRPr lang="es-PE" sz="9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A</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PESO</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N</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1.</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800" u="none" strike="noStrike" dirty="0">
                          <a:effectLst/>
                        </a:rPr>
                        <a:t>Reunión en Instituciones Educativas</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TP</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C0002</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3001066112"/>
                  </a:ext>
                </a:extLst>
              </a:tr>
              <a:tr h="111462">
                <a:tc vMerge="1">
                  <a:txBody>
                    <a:bodyPr/>
                    <a:lstStyle/>
                    <a:p>
                      <a:endParaRPr lang="es-PE"/>
                    </a:p>
                  </a:txBody>
                  <a:tcPr/>
                </a:tc>
                <a:tc rowSpan="2">
                  <a:txBody>
                    <a:bodyPr/>
                    <a:lstStyle/>
                    <a:p>
                      <a:pPr algn="ctr" fontAlgn="ctr"/>
                      <a:r>
                        <a:rPr lang="es-PE" sz="800" u="none" strike="noStrike" dirty="0">
                          <a:effectLst/>
                        </a:rPr>
                        <a:t>APP93</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M</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rowSpan="2">
                  <a:txBody>
                    <a:bodyPr/>
                    <a:lstStyle/>
                    <a:p>
                      <a:pPr algn="ctr" fontAlgn="ctr"/>
                      <a:r>
                        <a:rPr lang="es-PE" sz="600" u="none" strike="noStrike" dirty="0">
                          <a:effectLst/>
                        </a:rPr>
                        <a:t>TALLA</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C</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l" fontAlgn="ctr"/>
                      <a:r>
                        <a:rPr lang="es-PE" sz="600" u="none" strike="noStrike" dirty="0">
                          <a:effectLst/>
                        </a:rPr>
                        <a:t>2.</a:t>
                      </a:r>
                      <a:endParaRPr lang="es-PE" sz="600" b="0" i="0" u="none" strike="noStrike" dirty="0">
                        <a:effectLst/>
                        <a:latin typeface="Franklin Gothic Medium Cond" panose="020B0606030402020204" pitchFamily="34" charset="0"/>
                      </a:endParaRPr>
                    </a:p>
                  </a:txBody>
                  <a:tcPr marL="0" marR="0" marT="0" marB="0" anchor="ctr"/>
                </a:tc>
                <a:tc rowSpan="2">
                  <a:txBody>
                    <a:bodyPr/>
                    <a:lstStyle/>
                    <a:p>
                      <a:pPr algn="l" fontAlgn="ctr"/>
                      <a:r>
                        <a:rPr lang="es-PE" sz="800" u="none" strike="noStrike" dirty="0">
                          <a:effectLst/>
                        </a:rPr>
                        <a:t>Actividades de Dengue</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15</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UGL</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U0089</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779843951"/>
                  </a:ext>
                </a:extLst>
              </a:tr>
              <a:tr h="111462">
                <a:tc vMerge="1">
                  <a:txBody>
                    <a:bodyPr/>
                    <a:lstStyle/>
                    <a:p>
                      <a:endParaRPr lang="es-PE"/>
                    </a:p>
                  </a:txBody>
                  <a:tcPr/>
                </a:tc>
                <a:tc vMerge="1">
                  <a:txBody>
                    <a:bodyPr/>
                    <a:lstStyle/>
                    <a:p>
                      <a:endParaRPr lang="es-PE"/>
                    </a:p>
                  </a:txBody>
                  <a:tcPr/>
                </a:tc>
                <a:tc rowSpan="2">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800" u="none" strike="noStrike" dirty="0">
                          <a:effectLst/>
                        </a:rPr>
                        <a:t>Rioja</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rowSpan="2">
                  <a:txBody>
                    <a:bodyPr/>
                    <a:lstStyle/>
                    <a:p>
                      <a:pPr algn="ctr" fontAlgn="ctr"/>
                      <a:r>
                        <a:rPr lang="es-PE" sz="700" u="none" strike="noStrike" dirty="0">
                          <a:effectLst/>
                        </a:rPr>
                        <a:t>F</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Pab</a:t>
                      </a:r>
                      <a:endParaRPr lang="es-PE" sz="700" b="0" i="0" u="none" strike="noStrike" dirty="0">
                        <a:effectLst/>
                        <a:latin typeface="Franklin Gothic Medium Cond" panose="020B0606030402020204" pitchFamily="34" charset="0"/>
                      </a:endParaRPr>
                    </a:p>
                  </a:txBody>
                  <a:tcPr marL="0" marR="0" marT="0" marB="0" anchor="ctr"/>
                </a:tc>
                <a:tc rowSpan="2">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extLst>
                  <a:ext uri="{0D108BD9-81ED-4DB2-BD59-A6C34878D82A}">
                    <a16:rowId xmlns:a16="http://schemas.microsoft.com/office/drawing/2014/main" val="4227333320"/>
                  </a:ext>
                </a:extLst>
              </a:tr>
              <a:tr h="130968">
                <a:tc vMerge="1">
                  <a:txBody>
                    <a:bodyPr/>
                    <a:lstStyle/>
                    <a:p>
                      <a:endParaRPr lang="es-PE"/>
                    </a:p>
                  </a:txBody>
                  <a:tcP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ctr"/>
                      <a:r>
                        <a:rPr lang="es-PE" sz="600" u="none" strike="noStrike" dirty="0">
                          <a:effectLst/>
                        </a:rPr>
                        <a:t>Hb</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600" u="none" strike="noStrike" dirty="0">
                          <a:effectLst/>
                        </a:rPr>
                        <a:t> </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600" u="none" strike="noStrike" dirty="0">
                          <a:effectLst/>
                        </a:rPr>
                        <a:t>3.</a:t>
                      </a:r>
                      <a:endParaRPr lang="es-PE" sz="600" b="0" i="0" u="none" strike="noStrike" dirty="0">
                        <a:effectLst/>
                        <a:latin typeface="Franklin Gothic Medium Cond" panose="020B0606030402020204" pitchFamily="34" charset="0"/>
                      </a:endParaRPr>
                    </a:p>
                  </a:txBody>
                  <a:tcPr marL="0" marR="0" marT="0" marB="0" anchor="ctr"/>
                </a:tc>
                <a:tc>
                  <a:txBody>
                    <a:bodyPr/>
                    <a:lstStyle/>
                    <a:p>
                      <a:pPr algn="l"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P</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D</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R</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700" u="none" strike="noStrike" dirty="0">
                          <a:effectLst/>
                        </a:rPr>
                        <a:t> </a:t>
                      </a:r>
                      <a:endParaRPr lang="es-PE" sz="700" b="0" i="0" u="none" strike="noStrike" dirty="0">
                        <a:effectLst/>
                        <a:latin typeface="Franklin Gothic Medium Cond" panose="020B0606030402020204" pitchFamily="34" charset="0"/>
                      </a:endParaRPr>
                    </a:p>
                  </a:txBody>
                  <a:tcPr marL="0" marR="0" marT="0" marB="0" anchor="ctr"/>
                </a:tc>
                <a:tc>
                  <a:txBody>
                    <a:bodyPr/>
                    <a:lstStyle/>
                    <a:p>
                      <a:pPr algn="ctr" fontAlgn="ctr"/>
                      <a:r>
                        <a:rPr lang="es-PE" sz="800" u="none" strike="noStrike" dirty="0">
                          <a:effectLst/>
                        </a:rPr>
                        <a:t> </a:t>
                      </a:r>
                      <a:endParaRPr lang="es-PE" sz="800" b="0" i="0" u="none" strike="noStrike" dirty="0">
                        <a:effectLst/>
                        <a:latin typeface="Franklin Gothic Medium Cond" panose="020B0606030402020204" pitchFamily="34" charset="0"/>
                      </a:endParaRPr>
                    </a:p>
                  </a:txBody>
                  <a:tcPr marL="0" marR="0" marT="0" marB="0" anchor="ctr"/>
                </a:tc>
                <a:extLst>
                  <a:ext uri="{0D108BD9-81ED-4DB2-BD59-A6C34878D82A}">
                    <a16:rowId xmlns:a16="http://schemas.microsoft.com/office/drawing/2014/main" val="2206420706"/>
                  </a:ext>
                </a:extLst>
              </a:tr>
            </a:tbl>
          </a:graphicData>
        </a:graphic>
      </p:graphicFrame>
      <p:cxnSp>
        <p:nvCxnSpPr>
          <p:cNvPr id="7" name="Conector recto 6"/>
          <p:cNvCxnSpPr>
            <a:cxnSpLocks noChangeShapeType="1"/>
          </p:cNvCxnSpPr>
          <p:nvPr/>
        </p:nvCxnSpPr>
        <p:spPr bwMode="auto">
          <a:xfrm flipV="1">
            <a:off x="3629025" y="27241500"/>
            <a:ext cx="2809875" cy="4953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pic>
        <p:nvPicPr>
          <p:cNvPr id="8" name="Imagen 7"/>
          <p:cNvPicPr>
            <a:picLocks noChangeAspect="1"/>
          </p:cNvPicPr>
          <p:nvPr/>
        </p:nvPicPr>
        <p:blipFill>
          <a:blip r:embed="rId3"/>
          <a:stretch>
            <a:fillRect/>
          </a:stretch>
        </p:blipFill>
        <p:spPr>
          <a:xfrm>
            <a:off x="353682" y="2011167"/>
            <a:ext cx="8402130" cy="1048028"/>
          </a:xfrm>
          <a:prstGeom prst="rect">
            <a:avLst/>
          </a:prstGeom>
        </p:spPr>
      </p:pic>
    </p:spTree>
    <p:extLst>
      <p:ext uri="{BB962C8B-B14F-4D97-AF65-F5344CB8AC3E}">
        <p14:creationId xmlns:p14="http://schemas.microsoft.com/office/powerpoint/2010/main" val="27234122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1937972"/>
            <a:ext cx="8493369" cy="3139321"/>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lvl="0" algn="ctr">
              <a:defRPr/>
            </a:pPr>
            <a:r>
              <a:rPr lang="es-ES" sz="6600" b="1" dirty="0">
                <a:ln w="6600">
                  <a:solidFill>
                    <a:srgbClr val="333399"/>
                  </a:solidFill>
                  <a:prstDash val="solid"/>
                </a:ln>
                <a:solidFill>
                  <a:srgbClr val="FFFFFF"/>
                </a:solidFill>
                <a:effectLst>
                  <a:outerShdw dist="38100" dir="2700000" algn="tl" rotWithShape="0">
                    <a:srgbClr val="333399"/>
                  </a:outerShdw>
                </a:effectLst>
                <a:latin typeface="Arial"/>
                <a:cs typeface="Arial"/>
              </a:rPr>
              <a:t>ENFERMEDADES NO TRANSMISIBLES</a:t>
            </a:r>
            <a:endParaRPr kumimoji="0" lang="es-ES" sz="6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a:cs typeface="Arial"/>
            </a:endParaRPr>
          </a:p>
        </p:txBody>
      </p:sp>
    </p:spTree>
    <p:extLst>
      <p:ext uri="{BB962C8B-B14F-4D97-AF65-F5344CB8AC3E}">
        <p14:creationId xmlns:p14="http://schemas.microsoft.com/office/powerpoint/2010/main" val="876007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9964" y="232386"/>
            <a:ext cx="8404412" cy="4965462"/>
          </a:xfrm>
          <a:prstGeom prst="rect">
            <a:avLst/>
          </a:prstGeom>
        </p:spPr>
        <p:txBody>
          <a:bodyPr wrap="square">
            <a:spAutoFit/>
          </a:bodyPr>
          <a:lstStyle/>
          <a:p>
            <a:pPr algn="just">
              <a:spcAft>
                <a:spcPts val="100"/>
              </a:spcAft>
            </a:pPr>
            <a:r>
              <a:rPr lang="es-PE" sz="1100" dirty="0">
                <a:solidFill>
                  <a:srgbClr val="C00000"/>
                </a:solidFill>
                <a:latin typeface="Franklin Gothic Medium Cond" panose="020B0606030402020204" pitchFamily="34" charset="0"/>
              </a:rPr>
              <a:t>FAMILIA EN ZONAS DE RIESGO INFORMADA QUE REALIZAN PRACTICAS HIGIENICAS SANITARIAS PARA PREVENIR LAS ENFERMEDADES NO TRANSMISIBLES </a:t>
            </a:r>
          </a:p>
          <a:p>
            <a:pPr algn="just"/>
            <a:r>
              <a:rPr lang="es-PE" sz="1100" dirty="0">
                <a:latin typeface="Franklin Gothic Medium Cond" panose="020B0606030402020204" pitchFamily="34" charset="0"/>
              </a:rPr>
              <a:t> Esta actividad está dirigida a las familias de los distritos priorizados con población en riesgo por enfermedades no trasmisibles como la Caries dental, Hipertensión, Diabetes Mellitus y Malnutrición (Sobre peso y Obesidad). Esta actividad consiste en realizar 03 sesiones educativas y demostrativas a un grupo máximo de 15 representantes de familias en las cuales se les brinda conocimiento sobre las prácticas saludables relacionadas a alimentación y nutrición saludable, actividad física e higiene oral. </a:t>
            </a:r>
          </a:p>
          <a:p>
            <a:pPr algn="just"/>
            <a:r>
              <a:rPr lang="es-PE" sz="1100" dirty="0">
                <a:latin typeface="Franklin Gothic Medium Cond" panose="020B0606030402020204" pitchFamily="34" charset="0"/>
              </a:rPr>
              <a:t>Es desarrollada por el personal de salud capacitado y lo realiza en el local comunal u otro que se considere pertinente. </a:t>
            </a:r>
          </a:p>
          <a:p>
            <a:pPr algn="just"/>
            <a:r>
              <a:rPr lang="es-PE" sz="1100" dirty="0">
                <a:latin typeface="Franklin Gothic Medium Cond" panose="020B0606030402020204" pitchFamily="34" charset="0"/>
              </a:rPr>
              <a:t>Acciones a desarrollar por el personal de salud del establecimiento de salud capacitado:</a:t>
            </a:r>
          </a:p>
          <a:p>
            <a:pPr algn="just"/>
            <a:r>
              <a:rPr lang="es-PE" sz="1100" dirty="0">
                <a:solidFill>
                  <a:srgbClr val="2D55D7"/>
                </a:solidFill>
                <a:latin typeface="Franklin Gothic Medium Cond" panose="020B0606030402020204" pitchFamily="34" charset="0"/>
              </a:rPr>
              <a:t>RECUERDE: Para el desarrollo de estas tareas el personal de salud requiere una capacitación de 12 horas por año como mínimo.</a:t>
            </a:r>
          </a:p>
          <a:p>
            <a:pPr algn="just">
              <a:spcAft>
                <a:spcPts val="100"/>
              </a:spcAft>
            </a:pPr>
            <a:r>
              <a:rPr lang="es-PE" sz="1100" dirty="0">
                <a:solidFill>
                  <a:srgbClr val="C00000"/>
                </a:solidFill>
                <a:latin typeface="Franklin Gothic Medium Cond" panose="020B0606030402020204" pitchFamily="34" charset="0"/>
              </a:rPr>
              <a:t> FAMILIAS QUE RECIBEN SESIONES EDUCATIVAS Y DEMOSTRATIVAS EN PRÁCTICAS SALUDABLES FRENTE A LAS ENFERMEDADES NO TRASMISIBLES </a:t>
            </a:r>
          </a:p>
          <a:p>
            <a:pPr algn="just"/>
            <a:r>
              <a:rPr lang="es-PE" sz="1100" dirty="0">
                <a:latin typeface="Franklin Gothic Medium Cond" panose="020B0606030402020204" pitchFamily="34" charset="0"/>
              </a:rPr>
              <a:t>Su registro deberá realizarse de manera individual de cada uno de los participantes (representantes de familia). La duración de cada sesión será de 45 minutos cada una. </a:t>
            </a:r>
          </a:p>
          <a:p>
            <a:pPr algn="just"/>
            <a:r>
              <a:rPr lang="es-PE" sz="1100" dirty="0">
                <a:latin typeface="Franklin Gothic Medium Cond" panose="020B0606030402020204" pitchFamily="34" charset="0"/>
              </a:rPr>
              <a:t>Para ello deberá registrar las acciones desarrolladas:</a:t>
            </a:r>
          </a:p>
          <a:p>
            <a:pPr algn="just"/>
            <a:r>
              <a:rPr lang="es-PE" sz="1100" dirty="0">
                <a:latin typeface="Franklin Gothic Medium Cond" panose="020B0606030402020204" pitchFamily="34" charset="0"/>
              </a:rPr>
              <a:t>En el Ítem: Ficha Familiar/Historia Clínica, anote el número de DNI del representante de familia.</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 anote claramente:</a:t>
            </a:r>
          </a:p>
          <a:p>
            <a:pPr algn="just"/>
            <a:r>
              <a:rPr lang="es-PE" sz="1100" dirty="0">
                <a:latin typeface="Franklin Gothic Medium Cond" panose="020B0606030402020204" pitchFamily="34" charset="0"/>
              </a:rPr>
              <a:t> En el 1º casillero Sesión Educativa o Sesión Demostrativa según corresponda</a:t>
            </a:r>
          </a:p>
          <a:p>
            <a:pPr algn="just"/>
            <a:r>
              <a:rPr lang="es-PE" sz="1100" dirty="0">
                <a:latin typeface="Franklin Gothic Medium Cond" panose="020B0606030402020204" pitchFamily="34" charset="0"/>
              </a:rPr>
              <a:t> En el 2º casillero Actividades de daños no transmisibles</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1casillero 1, la temática según corresponda (ALI, AF o SBU)</a:t>
            </a:r>
          </a:p>
          <a:p>
            <a:pPr algn="just"/>
            <a:r>
              <a:rPr lang="es-PE" sz="1100" dirty="0">
                <a:solidFill>
                  <a:srgbClr val="C00000"/>
                </a:solidFill>
                <a:latin typeface="Franklin Gothic Medium Cond" panose="020B0606030402020204" pitchFamily="34" charset="0"/>
              </a:rPr>
              <a:t>* Sesión educativa y demostrativa en Alimentación Saludable (ALI):</a:t>
            </a:r>
            <a:r>
              <a:rPr lang="es-PE" sz="1100" dirty="0">
                <a:latin typeface="Franklin Gothic Medium Cond" panose="020B0606030402020204" pitchFamily="34" charset="0"/>
              </a:rPr>
              <a:t> Se desarrollarán contenidos relacionados a prácticas saludables en alimentación y nutrición enfatizando en el consumo de frutas y verduras, consumo bajo de sal, así como la demostración en la preparación de alimentos saludables.</a:t>
            </a:r>
          </a:p>
          <a:p>
            <a:pPr algn="just"/>
            <a:r>
              <a:rPr lang="es-PE" sz="1100" dirty="0">
                <a:solidFill>
                  <a:srgbClr val="C00000"/>
                </a:solidFill>
                <a:latin typeface="Franklin Gothic Medium Cond" panose="020B0606030402020204" pitchFamily="34" charset="0"/>
              </a:rPr>
              <a:t>* Sesión educativa y demostrativa en actividad física (AF):</a:t>
            </a:r>
            <a:r>
              <a:rPr lang="es-PE" sz="1100" dirty="0">
                <a:latin typeface="Franklin Gothic Medium Cond" panose="020B0606030402020204" pitchFamily="34" charset="0"/>
              </a:rPr>
              <a:t> Se desarrollarán contenidos sobre la importancia para la salud de la práctica regular de la actividad física, realizando las rutinas de ejercicios según metodología propuesta.</a:t>
            </a:r>
          </a:p>
          <a:p>
            <a:pPr algn="just"/>
            <a:r>
              <a:rPr lang="es-PE" sz="1100" dirty="0">
                <a:solidFill>
                  <a:srgbClr val="C00000"/>
                </a:solidFill>
                <a:latin typeface="Franklin Gothic Medium Cond" panose="020B0606030402020204" pitchFamily="34" charset="0"/>
              </a:rPr>
              <a:t>* Sesión educativa y demostrativa en salud bucal (SBU): </a:t>
            </a:r>
            <a:r>
              <a:rPr lang="es-PE" sz="1100" dirty="0">
                <a:latin typeface="Franklin Gothic Medium Cond" panose="020B0606030402020204" pitchFamily="34" charset="0"/>
              </a:rPr>
              <a:t>En alimentos no cariogénicos y medidas preventivas en salud bucal. Seguido de la Demostración de la técnica del cepillado dental y uso del hilo dental, seguidamente las familias realizarán la demostración de lo aprendido.</a:t>
            </a:r>
          </a:p>
          <a:p>
            <a:pPr algn="just"/>
            <a:r>
              <a:rPr lang="es-PE" sz="1100" dirty="0">
                <a:latin typeface="Franklin Gothic Medium Cond" panose="020B0606030402020204" pitchFamily="34" charset="0"/>
              </a:rPr>
              <a:t> En el Lab 1º casillero 2, registre la sigla “TA”, cuando se cumpla con el siguiente criterio:</a:t>
            </a:r>
          </a:p>
          <a:p>
            <a:pPr algn="just"/>
            <a:r>
              <a:rPr lang="es-PE" sz="1100" dirty="0">
                <a:latin typeface="Franklin Gothic Medium Cond" panose="020B0606030402020204" pitchFamily="34" charset="0"/>
              </a:rPr>
              <a:t> SOLO cuando se haya realizado la sesión educativa y demostrativa en las tres temáticas (ALI, AF y SBU).</a:t>
            </a:r>
          </a:p>
          <a:p>
            <a:pPr algn="just"/>
            <a:r>
              <a:rPr lang="es-PE" sz="1100" dirty="0">
                <a:solidFill>
                  <a:srgbClr val="C00000"/>
                </a:solidFill>
                <a:latin typeface="Franklin Gothic Medium Cond" panose="020B0606030402020204" pitchFamily="34" charset="0"/>
              </a:rPr>
              <a:t>Para las sesiones educativas se registrará de la siguiente manera:</a:t>
            </a:r>
          </a:p>
        </p:txBody>
      </p:sp>
      <p:pic>
        <p:nvPicPr>
          <p:cNvPr id="4" name="Imagen 3"/>
          <p:cNvPicPr>
            <a:picLocks noChangeAspect="1"/>
          </p:cNvPicPr>
          <p:nvPr/>
        </p:nvPicPr>
        <p:blipFill>
          <a:blip r:embed="rId2"/>
          <a:stretch>
            <a:fillRect/>
          </a:stretch>
        </p:blipFill>
        <p:spPr>
          <a:xfrm>
            <a:off x="389964" y="5021524"/>
            <a:ext cx="8404412" cy="983955"/>
          </a:xfrm>
          <a:prstGeom prst="rect">
            <a:avLst/>
          </a:prstGeom>
        </p:spPr>
      </p:pic>
      <p:sp>
        <p:nvSpPr>
          <p:cNvPr id="6" name="Rectángulo 5">
            <a:extLst>
              <a:ext uri="{FF2B5EF4-FFF2-40B4-BE49-F238E27FC236}">
                <a16:creationId xmlns:a16="http://schemas.microsoft.com/office/drawing/2014/main" id="{7B4BBD6E-BC83-4475-B403-F530B002F073}"/>
              </a:ext>
            </a:extLst>
          </p:cNvPr>
          <p:cNvSpPr/>
          <p:nvPr/>
        </p:nvSpPr>
        <p:spPr>
          <a:xfrm>
            <a:off x="386862" y="5995515"/>
            <a:ext cx="8321040"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a:t>
            </a:r>
          </a:p>
          <a:p>
            <a:pPr algn="just"/>
            <a:r>
              <a:rPr lang="es-PE" sz="1100" dirty="0">
                <a:solidFill>
                  <a:srgbClr val="2D55D7"/>
                </a:solidFill>
                <a:latin typeface="Franklin Gothic Medium Cond" panose="020B0606030402020204" pitchFamily="34" charset="0"/>
              </a:rPr>
              <a:t> El trazador para esta actividad es la sigla “TA”, indicando que se ha realizado la sesión educativa en: Alimentación Saludable (ALI), Salud Bucal(SBU) y Actividad Física (AF).</a:t>
            </a:r>
          </a:p>
        </p:txBody>
      </p:sp>
    </p:spTree>
    <p:extLst>
      <p:ext uri="{BB962C8B-B14F-4D97-AF65-F5344CB8AC3E}">
        <p14:creationId xmlns:p14="http://schemas.microsoft.com/office/powerpoint/2010/main" val="37577378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6862" y="396975"/>
            <a:ext cx="8321040" cy="430887"/>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 En el ejemplo anterior al solo haber brindado la segunda sesión educativa no se coloca la sigla “TA”</a:t>
            </a:r>
          </a:p>
          <a:p>
            <a:pPr algn="just"/>
            <a:r>
              <a:rPr lang="es-PE" sz="1100" dirty="0">
                <a:latin typeface="Franklin Gothic Medium Cond" panose="020B0606030402020204" pitchFamily="34" charset="0"/>
              </a:rPr>
              <a:t>Para las sesiones demostrativas se registrará de la siguiente manera:</a:t>
            </a:r>
            <a:endParaRPr lang="es-PE" sz="1100" dirty="0">
              <a:solidFill>
                <a:srgbClr val="2D55D7"/>
              </a:solidFill>
              <a:latin typeface="Franklin Gothic Medium Cond" panose="020B0606030402020204" pitchFamily="34" charset="0"/>
            </a:endParaRPr>
          </a:p>
        </p:txBody>
      </p:sp>
      <p:pic>
        <p:nvPicPr>
          <p:cNvPr id="4" name="Imagen 3"/>
          <p:cNvPicPr>
            <a:picLocks noChangeAspect="1"/>
          </p:cNvPicPr>
          <p:nvPr/>
        </p:nvPicPr>
        <p:blipFill>
          <a:blip r:embed="rId2"/>
          <a:stretch>
            <a:fillRect/>
          </a:stretch>
        </p:blipFill>
        <p:spPr>
          <a:xfrm>
            <a:off x="386862" y="783024"/>
            <a:ext cx="8321040" cy="1027931"/>
          </a:xfrm>
          <a:prstGeom prst="rect">
            <a:avLst/>
          </a:prstGeom>
        </p:spPr>
      </p:pic>
      <p:sp>
        <p:nvSpPr>
          <p:cNvPr id="5" name="Rectángulo 4"/>
          <p:cNvSpPr/>
          <p:nvPr/>
        </p:nvSpPr>
        <p:spPr>
          <a:xfrm>
            <a:off x="386862" y="1807345"/>
            <a:ext cx="8321040" cy="76944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a:t>
            </a:r>
          </a:p>
          <a:p>
            <a:pPr algn="just"/>
            <a:r>
              <a:rPr lang="es-PE" sz="1100" dirty="0">
                <a:solidFill>
                  <a:srgbClr val="2D55D7"/>
                </a:solidFill>
                <a:latin typeface="Franklin Gothic Medium Cond" panose="020B0606030402020204" pitchFamily="34" charset="0"/>
              </a:rPr>
              <a:t> El trazador para esta actividad es la sigla “TA”, indicando que se ha realizado la sesión demostrativa en: Alimentación Saludable (ALI), Salud Bucal (SBU) y Actividad Física (AF), tal como se muestra en el ejemplo.</a:t>
            </a:r>
          </a:p>
          <a:p>
            <a:pPr algn="just"/>
            <a:r>
              <a:rPr lang="es-PE" sz="1100" dirty="0">
                <a:solidFill>
                  <a:srgbClr val="2D55D7"/>
                </a:solidFill>
                <a:latin typeface="Franklin Gothic Medium Cond" panose="020B0606030402020204" pitchFamily="34" charset="0"/>
              </a:rPr>
              <a:t> La duración para cada una de las sesiones demostrativas será de 45 minutos aproximadamente. </a:t>
            </a:r>
          </a:p>
        </p:txBody>
      </p:sp>
      <p:pic>
        <p:nvPicPr>
          <p:cNvPr id="6" name="Imagen 5"/>
          <p:cNvPicPr>
            <a:picLocks noChangeAspect="1"/>
          </p:cNvPicPr>
          <p:nvPr/>
        </p:nvPicPr>
        <p:blipFill>
          <a:blip r:embed="rId3"/>
          <a:stretch>
            <a:fillRect/>
          </a:stretch>
        </p:blipFill>
        <p:spPr>
          <a:xfrm>
            <a:off x="386863" y="2607966"/>
            <a:ext cx="8321040" cy="841391"/>
          </a:xfrm>
          <a:prstGeom prst="rect">
            <a:avLst/>
          </a:prstGeom>
        </p:spPr>
      </p:pic>
      <p:sp>
        <p:nvSpPr>
          <p:cNvPr id="7" name="Rectángulo 6"/>
          <p:cNvSpPr/>
          <p:nvPr/>
        </p:nvSpPr>
        <p:spPr>
          <a:xfrm>
            <a:off x="386862" y="3480537"/>
            <a:ext cx="8321041" cy="2344231"/>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CAPACITACIÓN A ACTORES SOCIALES PARA LA PROMOCIÓN DE PRÁCTICAS Y ENTORNOS SALUDABLES PARA PREVENIR FACTORES DE RIESGO DE ENFERMEDADES NO TRANSMISIBLES</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Los actores sociales (Funcionario municipal, docente deinstitución educativa pública de básica regular y las organizaciones comunitarias adscritas al gobierno local) reciben información relacionada a la situación de salud local enfatizando en las enfermedades no trasmisibles, a fin de cada actor social desarrolle acciones dirigidas a mejorar las prácticas saludables y las condiciones que la favorezcan.</a:t>
            </a:r>
          </a:p>
          <a:p>
            <a:pPr algn="just">
              <a:spcBef>
                <a:spcPts val="200"/>
              </a:spcBef>
              <a:spcAft>
                <a:spcPts val="200"/>
              </a:spcAft>
            </a:pPr>
            <a:r>
              <a:rPr lang="es-PE" sz="1100" dirty="0">
                <a:solidFill>
                  <a:srgbClr val="C00000"/>
                </a:solidFill>
                <a:latin typeface="Franklin Gothic Medium Cond" panose="020B0606030402020204" pitchFamily="34" charset="0"/>
              </a:rPr>
              <a:t>* FUNCIONARIOS MUNICIPALES SENSIBILIZADOS PARA LA GENERACION DE ENTORNOS SALUDABLES FRENTE A LAS ENFERMEDADES NO TRASMISIBLES.</a:t>
            </a:r>
          </a:p>
          <a:p>
            <a:pPr algn="just"/>
            <a:r>
              <a:rPr lang="es-PE" sz="1100" dirty="0">
                <a:latin typeface="Franklin Gothic Medium Cond" panose="020B0606030402020204" pitchFamily="34" charset="0"/>
              </a:rPr>
              <a:t>El concejo municipal provincial o distrital (o Comité Multisectorial) que recibe información mensual relacionada a la situación de salud local enfatizando en las enfermedades no trasmisibles, para el desarrollo de acciones dirigidas a mejorar las condiciones que favorezcan las prácticas saludables como implementar políticas públicas, programas y proyectos de inversión relacionados a los determinantes sociales de la salud en el distrito. A través de reuniones de trabajo con el gobierno local, el personal de salud previamente capacitado de la DIRESA/GERESA/DIRIS/Red/Microred de Salud, según corresponda, cumple un rol facilitador de la acción intersectorial y de la participación comunitaria según problema sanitario priorizado.</a:t>
            </a:r>
          </a:p>
          <a:p>
            <a:pPr lvl="0" algn="just"/>
            <a:r>
              <a:rPr lang="es-PE" sz="1100" dirty="0">
                <a:solidFill>
                  <a:srgbClr val="000000"/>
                </a:solidFill>
                <a:latin typeface="Franklin Gothic Medium Cond" panose="020B0606030402020204" pitchFamily="34" charset="0"/>
              </a:rPr>
              <a:t>Dichas tareas se realizarán en el local de la municipalidad u otro espacio que se considere Conveniente.</a:t>
            </a:r>
          </a:p>
          <a:p>
            <a:pPr lvl="0" algn="just"/>
            <a:r>
              <a:rPr lang="es-PE" sz="1100" dirty="0">
                <a:solidFill>
                  <a:srgbClr val="000000"/>
                </a:solidFill>
                <a:latin typeface="Franklin Gothic Medium Cond" panose="020B0606030402020204" pitchFamily="34" charset="0"/>
              </a:rPr>
              <a:t>Para ello se debe desarrollar las siguientes acciones:</a:t>
            </a:r>
          </a:p>
        </p:txBody>
      </p:sp>
      <p:sp>
        <p:nvSpPr>
          <p:cNvPr id="11" name="CuadroTexto 10">
            <a:extLst>
              <a:ext uri="{FF2B5EF4-FFF2-40B4-BE49-F238E27FC236}">
                <a16:creationId xmlns:a16="http://schemas.microsoft.com/office/drawing/2014/main" id="{BF1C51B3-95FA-4E06-A226-C4DA811BABC8}"/>
              </a:ext>
            </a:extLst>
          </p:cNvPr>
          <p:cNvSpPr txBox="1"/>
          <p:nvPr/>
        </p:nvSpPr>
        <p:spPr>
          <a:xfrm>
            <a:off x="405442" y="5753380"/>
            <a:ext cx="8271805" cy="769441"/>
          </a:xfrm>
          <a:prstGeom prst="rect">
            <a:avLst/>
          </a:prstGeom>
          <a:noFill/>
        </p:spPr>
        <p:txBody>
          <a:bodyPr wrap="square">
            <a:spAutoFit/>
          </a:bodyPr>
          <a:lstStyle/>
          <a:p>
            <a:pPr lvl="0" algn="just"/>
            <a:r>
              <a:rPr lang="es-PE" sz="1100" dirty="0">
                <a:solidFill>
                  <a:srgbClr val="C00000"/>
                </a:solidFill>
                <a:latin typeface="Franklin Gothic Medium Cond" panose="020B0606030402020204" pitchFamily="34" charset="0"/>
              </a:rPr>
              <a:t>FASE 1: PLANIFICACIÓN</a:t>
            </a:r>
          </a:p>
          <a:p>
            <a:pPr lvl="0" algn="just"/>
            <a:r>
              <a:rPr lang="es-PE" sz="1100" dirty="0">
                <a:solidFill>
                  <a:srgbClr val="000000"/>
                </a:solidFill>
                <a:latin typeface="Franklin Gothic Medium Cond" panose="020B0606030402020204" pitchFamily="34" charset="0"/>
              </a:rPr>
              <a:t>En esta fase se realizará reuniones con el equipo de Gestión de Salud para:</a:t>
            </a:r>
          </a:p>
          <a:p>
            <a:pPr algn="just"/>
            <a:r>
              <a:rPr lang="es-PE" sz="1100" dirty="0">
                <a:solidFill>
                  <a:srgbClr val="000000"/>
                </a:solidFill>
                <a:latin typeface="Franklin Gothic Medium Cond" panose="020B0606030402020204" pitchFamily="34" charset="0"/>
              </a:rPr>
              <a:t>A. Sistematizar los indicadores de salud relacionada a las diferentes enfermeda</a:t>
            </a:r>
            <a:r>
              <a:rPr lang="es-PE" sz="1100" dirty="0">
                <a:latin typeface="Franklin Gothic Medium Cond" panose="020B0606030402020204" pitchFamily="34" charset="0"/>
              </a:rPr>
              <a:t>des no transmisibles según nivel (regional / local). </a:t>
            </a:r>
          </a:p>
          <a:p>
            <a:pPr algn="just"/>
            <a:r>
              <a:rPr lang="es-PE" sz="1100" dirty="0">
                <a:latin typeface="Franklin Gothic Medium Cond" panose="020B0606030402020204" pitchFamily="34" charset="0"/>
              </a:rPr>
              <a:t>B. Socializar al Consejo Municipal de los indicadores de salud priorizados. </a:t>
            </a:r>
          </a:p>
        </p:txBody>
      </p:sp>
    </p:spTree>
    <p:extLst>
      <p:ext uri="{BB962C8B-B14F-4D97-AF65-F5344CB8AC3E}">
        <p14:creationId xmlns:p14="http://schemas.microsoft.com/office/powerpoint/2010/main" val="6872776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2729" y="315795"/>
            <a:ext cx="8431306" cy="1615827"/>
          </a:xfrm>
          <a:prstGeom prst="rect">
            <a:avLst/>
          </a:prstGeom>
        </p:spPr>
        <p:txBody>
          <a:bodyPr wrap="square">
            <a:spAutoFit/>
          </a:bodyPr>
          <a:lstStyle/>
          <a:p>
            <a:pPr algn="just"/>
            <a:r>
              <a:rPr lang="es-PE" sz="1100" dirty="0">
                <a:latin typeface="Franklin Gothic Medium Cond" panose="020B0606030402020204" pitchFamily="34" charset="0"/>
              </a:rPr>
              <a:t>Esta actividad se realizará a través de (02) dos reuniones anuales (de preferencia durante el 1° trimestre), con una duración de 60 minutos cada una.</a:t>
            </a:r>
          </a:p>
          <a:p>
            <a:pPr algn="just"/>
            <a:r>
              <a:rPr lang="es-PE" sz="1100" dirty="0">
                <a:latin typeface="Franklin Gothic Medium Cond" panose="020B0606030402020204" pitchFamily="34" charset="0"/>
              </a:rPr>
              <a:t>En el Ítem: Ficha Familiar/Historia Clínica, anote el código APP101 de Consejo Municipal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1ºcasillero Reunión en Municipio</a:t>
            </a:r>
          </a:p>
          <a:p>
            <a:pPr algn="just"/>
            <a:r>
              <a:rPr lang="es-PE" sz="1100" dirty="0">
                <a:latin typeface="Franklin Gothic Medium Cond" panose="020B0606030402020204" pitchFamily="34" charset="0"/>
              </a:rPr>
              <a:t> Enel2ºcasillero Actividades de Daños No Transmisibles</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número de reunión</a:t>
            </a:r>
          </a:p>
          <a:p>
            <a:pPr algn="just"/>
            <a:r>
              <a:rPr lang="es-PE" sz="1100" dirty="0">
                <a:latin typeface="Franklin Gothic Medium Cond" panose="020B0606030402020204" pitchFamily="34" charset="0"/>
              </a:rPr>
              <a:t> En el Lab 1 casillero 2, el número de participantes </a:t>
            </a:r>
            <a:endParaRPr lang="es-PE" sz="1100" dirty="0">
              <a:solidFill>
                <a:srgbClr val="000000"/>
              </a:solidFill>
              <a:latin typeface="Franklin Gothic Medium Cond" panose="020B0606030402020204" pitchFamily="34" charset="0"/>
            </a:endParaRPr>
          </a:p>
        </p:txBody>
      </p:sp>
      <p:pic>
        <p:nvPicPr>
          <p:cNvPr id="3" name="Imagen 2"/>
          <p:cNvPicPr>
            <a:picLocks noChangeAspect="1"/>
          </p:cNvPicPr>
          <p:nvPr/>
        </p:nvPicPr>
        <p:blipFill>
          <a:blip r:embed="rId2"/>
          <a:stretch>
            <a:fillRect/>
          </a:stretch>
        </p:blipFill>
        <p:spPr>
          <a:xfrm>
            <a:off x="389965" y="1885630"/>
            <a:ext cx="8431306" cy="966923"/>
          </a:xfrm>
          <a:prstGeom prst="rect">
            <a:avLst/>
          </a:prstGeom>
        </p:spPr>
      </p:pic>
      <p:sp>
        <p:nvSpPr>
          <p:cNvPr id="4" name="Rectángulo 3"/>
          <p:cNvSpPr/>
          <p:nvPr/>
        </p:nvSpPr>
        <p:spPr>
          <a:xfrm>
            <a:off x="365859" y="2858138"/>
            <a:ext cx="8431306" cy="261610"/>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El número de reuniones en Municipio será hasta 02 reuniones al año, es importante que desarrolle la sistematización y la socialización (A y B). </a:t>
            </a:r>
          </a:p>
        </p:txBody>
      </p:sp>
      <p:sp>
        <p:nvSpPr>
          <p:cNvPr id="5" name="Rectángulo 4"/>
          <p:cNvSpPr/>
          <p:nvPr/>
        </p:nvSpPr>
        <p:spPr>
          <a:xfrm>
            <a:off x="365857" y="3073351"/>
            <a:ext cx="8431307" cy="1810752"/>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FASE 2: ASISTENCIA TÉCNICA</a:t>
            </a:r>
          </a:p>
          <a:p>
            <a:pPr algn="just"/>
            <a:r>
              <a:rPr lang="es-PE" sz="1100" dirty="0">
                <a:latin typeface="Franklin Gothic Medium Cond" panose="020B0606030402020204" pitchFamily="34" charset="0"/>
              </a:rPr>
              <a:t>Asistencia técnica en la elaboración y ejecución del plan de implementación de la política local en salud que incluya:</a:t>
            </a:r>
          </a:p>
          <a:p>
            <a:pPr algn="just"/>
            <a:r>
              <a:rPr lang="es-PE" sz="1100" dirty="0">
                <a:latin typeface="Franklin Gothic Medium Cond" panose="020B0606030402020204" pitchFamily="34" charset="0"/>
              </a:rPr>
              <a:t> Acciones de promoción de prácticas y entornos saludables que contribuyan a la disminución de las enfermedades no transmisibles que incluyan a otros sectores que tienen competencias en el tema priorizado y con la participación de sus comunidades (o la que haga sus veces) e instituciones educativas de su territorio. </a:t>
            </a:r>
          </a:p>
          <a:p>
            <a:pPr algn="just"/>
            <a:r>
              <a:rPr lang="es-PE" sz="1100" dirty="0">
                <a:latin typeface="Franklin Gothic Medium Cond" panose="020B0606030402020204" pitchFamily="34" charset="0"/>
              </a:rPr>
              <a:t>Estas acciones pueden ser: agua y saneamiento, espacios públicos para promoción de la actividad física, quioscos y comedores saludables, limpieza y ordenamiento de la vivienda, educación en salud de factores de riesgo de enfermedades no transmisibles. </a:t>
            </a:r>
          </a:p>
          <a:p>
            <a:r>
              <a:rPr lang="es-PE" sz="1100" dirty="0">
                <a:solidFill>
                  <a:srgbClr val="2D55D7"/>
                </a:solidFill>
                <a:latin typeface="Franklin Gothic Medium Cond" panose="020B0606030402020204" pitchFamily="34" charset="0"/>
              </a:rPr>
              <a:t>RECUERDE:</a:t>
            </a:r>
          </a:p>
          <a:p>
            <a:r>
              <a:rPr lang="es-PE" sz="1100" dirty="0">
                <a:solidFill>
                  <a:srgbClr val="2D55D7"/>
                </a:solidFill>
                <a:latin typeface="Franklin Gothic Medium Cond" panose="020B0606030402020204" pitchFamily="34" charset="0"/>
              </a:rPr>
              <a:t>Estas acciones incluyen las relacionadas a la asignación presupuestal en el PP Enfermedades no trasmisibles por el gobierno local.</a:t>
            </a:r>
          </a:p>
          <a:p>
            <a:pPr algn="just"/>
            <a:endParaRPr lang="es-PE" sz="1100" dirty="0">
              <a:latin typeface="Franklin Gothic Medium Cond" panose="020B0606030402020204" pitchFamily="34" charset="0"/>
            </a:endParaRPr>
          </a:p>
        </p:txBody>
      </p:sp>
      <p:sp>
        <p:nvSpPr>
          <p:cNvPr id="8" name="Rectángulo 7">
            <a:extLst>
              <a:ext uri="{FF2B5EF4-FFF2-40B4-BE49-F238E27FC236}">
                <a16:creationId xmlns:a16="http://schemas.microsoft.com/office/drawing/2014/main" id="{5CC15D41-B160-4898-81EE-55D3562FFBE2}"/>
              </a:ext>
            </a:extLst>
          </p:cNvPr>
          <p:cNvSpPr/>
          <p:nvPr/>
        </p:nvSpPr>
        <p:spPr>
          <a:xfrm>
            <a:off x="395446" y="4629703"/>
            <a:ext cx="8285871" cy="1615827"/>
          </a:xfrm>
          <a:prstGeom prst="rect">
            <a:avLst/>
          </a:prstGeom>
        </p:spPr>
        <p:txBody>
          <a:bodyPr wrap="square">
            <a:spAutoFit/>
          </a:bodyPr>
          <a:lstStyle/>
          <a:p>
            <a:pPr algn="just"/>
            <a:r>
              <a:rPr lang="es-PE" sz="1100" dirty="0">
                <a:latin typeface="Franklin Gothic Medium Cond" panose="020B0606030402020204" pitchFamily="34" charset="0"/>
              </a:rPr>
              <a:t>Esta actividad se realizará a través de (02) Asistencias Técnicas, con una duración de 60 minutos cada una.</a:t>
            </a:r>
          </a:p>
          <a:p>
            <a:pPr algn="just"/>
            <a:r>
              <a:rPr lang="es-PE" sz="1100" dirty="0">
                <a:latin typeface="Franklin Gothic Medium Cond" panose="020B0606030402020204" pitchFamily="34" charset="0"/>
              </a:rPr>
              <a:t>En el Ítem: Ficha Familiar/Historia Clínica, anote el código APP101 de Consejo Municipal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1ºcasillero Asistencia Técnica</a:t>
            </a:r>
          </a:p>
          <a:p>
            <a:pPr algn="just"/>
            <a:r>
              <a:rPr lang="es-PE" sz="1100" dirty="0">
                <a:latin typeface="Franklin Gothic Medium Cond" panose="020B0606030402020204" pitchFamily="34" charset="0"/>
              </a:rPr>
              <a:t> Enel2ºcasillero Actividades de Daños No Transmisibles</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número de reunión</a:t>
            </a:r>
          </a:p>
          <a:p>
            <a:pPr algn="just"/>
            <a:r>
              <a:rPr lang="es-PE" sz="1100" dirty="0">
                <a:latin typeface="Franklin Gothic Medium Cond" panose="020B0606030402020204" pitchFamily="34" charset="0"/>
              </a:rPr>
              <a:t> En el Lab 1 casillero 2, el número de participantes </a:t>
            </a:r>
          </a:p>
        </p:txBody>
      </p:sp>
    </p:spTree>
    <p:extLst>
      <p:ext uri="{BB962C8B-B14F-4D97-AF65-F5344CB8AC3E}">
        <p14:creationId xmlns:p14="http://schemas.microsoft.com/office/powerpoint/2010/main" val="2438820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36096" y="349859"/>
            <a:ext cx="8285871" cy="971711"/>
          </a:xfrm>
          <a:prstGeom prst="rect">
            <a:avLst/>
          </a:prstGeom>
        </p:spPr>
      </p:pic>
      <p:sp>
        <p:nvSpPr>
          <p:cNvPr id="4" name="Rectángulo 3"/>
          <p:cNvSpPr/>
          <p:nvPr/>
        </p:nvSpPr>
        <p:spPr>
          <a:xfrm>
            <a:off x="436096" y="1313335"/>
            <a:ext cx="8285871" cy="229293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MONITOREO Y EVALUACIÓN</a:t>
            </a:r>
          </a:p>
          <a:p>
            <a:pPr algn="just"/>
            <a:r>
              <a:rPr lang="es-PE" sz="1100" dirty="0">
                <a:latin typeface="Franklin Gothic Medium Cond" panose="020B0606030402020204" pitchFamily="34" charset="0"/>
              </a:rPr>
              <a:t>Monitoreo y evaluación de las acciones implementadas para la promoción de prácticas y generación de entornos saludables para contribuir en la prevención y control de las enfermedades no transmisibles.</a:t>
            </a:r>
          </a:p>
          <a:p>
            <a:pPr algn="just"/>
            <a:r>
              <a:rPr lang="es-PE" sz="1100" dirty="0">
                <a:solidFill>
                  <a:srgbClr val="C00000"/>
                </a:solidFill>
                <a:latin typeface="Franklin Gothic Medium Cond" panose="020B0606030402020204" pitchFamily="34" charset="0"/>
              </a:rPr>
              <a:t> MONITOREO:</a:t>
            </a:r>
          </a:p>
          <a:p>
            <a:pPr algn="just"/>
            <a:r>
              <a:rPr lang="es-PE" sz="1100" dirty="0">
                <a:latin typeface="Franklin Gothic Medium Cond" panose="020B0606030402020204" pitchFamily="34" charset="0"/>
              </a:rPr>
              <a:t>Esta actividad se realizará a través de (02) Reuniones de Monitoreo, con una duración de 60 minutos cada una.</a:t>
            </a:r>
          </a:p>
          <a:p>
            <a:pPr algn="just"/>
            <a:r>
              <a:rPr lang="es-PE" sz="1100" dirty="0">
                <a:latin typeface="Franklin Gothic Medium Cond" panose="020B0606030402020204" pitchFamily="34" charset="0"/>
              </a:rPr>
              <a:t>En el Ítem: Ficha Familiar/Historia Clínica, anote el código APP101 de Consejo Municipal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de monitoreo</a:t>
            </a:r>
          </a:p>
          <a:p>
            <a:pPr algn="just"/>
            <a:r>
              <a:rPr lang="es-PE" sz="1100" dirty="0">
                <a:latin typeface="Franklin Gothic Medium Cond" panose="020B0606030402020204" pitchFamily="34" charset="0"/>
              </a:rPr>
              <a:t> En el 2º casillero Actividades de Daños No Transmisible</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reunión.</a:t>
            </a:r>
          </a:p>
          <a:p>
            <a:pPr algn="just"/>
            <a:r>
              <a:rPr lang="es-PE" sz="1100" dirty="0">
                <a:latin typeface="Franklin Gothic Medium Cond" panose="020B0606030402020204" pitchFamily="34" charset="0"/>
              </a:rPr>
              <a:t> En el Lab 1 casillero 2, el número de participantes</a:t>
            </a:r>
          </a:p>
        </p:txBody>
      </p:sp>
      <p:pic>
        <p:nvPicPr>
          <p:cNvPr id="5" name="Imagen 4"/>
          <p:cNvPicPr>
            <a:picLocks noChangeAspect="1"/>
          </p:cNvPicPr>
          <p:nvPr/>
        </p:nvPicPr>
        <p:blipFill>
          <a:blip r:embed="rId3"/>
          <a:stretch>
            <a:fillRect/>
          </a:stretch>
        </p:blipFill>
        <p:spPr>
          <a:xfrm>
            <a:off x="436096" y="3547009"/>
            <a:ext cx="8285871" cy="983955"/>
          </a:xfrm>
          <a:prstGeom prst="rect">
            <a:avLst/>
          </a:prstGeom>
        </p:spPr>
      </p:pic>
      <p:sp>
        <p:nvSpPr>
          <p:cNvPr id="8" name="Rectángulo 7">
            <a:extLst>
              <a:ext uri="{FF2B5EF4-FFF2-40B4-BE49-F238E27FC236}">
                <a16:creationId xmlns:a16="http://schemas.microsoft.com/office/drawing/2014/main" id="{1F0538EA-2D91-4B78-B990-42F57D8838A0}"/>
              </a:ext>
            </a:extLst>
          </p:cNvPr>
          <p:cNvSpPr/>
          <p:nvPr/>
        </p:nvSpPr>
        <p:spPr>
          <a:xfrm>
            <a:off x="422033" y="4530964"/>
            <a:ext cx="7785846" cy="430887"/>
          </a:xfrm>
          <a:prstGeom prst="rect">
            <a:avLst/>
          </a:prstGeom>
        </p:spPr>
        <p:txBody>
          <a:bodyPr wrap="square">
            <a:spAutoFit/>
          </a:bodyPr>
          <a:lstStyle/>
          <a:p>
            <a:r>
              <a:rPr lang="es-PE" sz="1100" dirty="0">
                <a:solidFill>
                  <a:srgbClr val="0B11F9"/>
                </a:solidFill>
                <a:latin typeface="Franklin Gothic Medium Cond" panose="020B0606030402020204" pitchFamily="34" charset="0"/>
              </a:rPr>
              <a:t>RECUERDE: </a:t>
            </a:r>
          </a:p>
          <a:p>
            <a:r>
              <a:rPr lang="es-PE" sz="1100" dirty="0">
                <a:solidFill>
                  <a:srgbClr val="0B11F9"/>
                </a:solidFill>
                <a:latin typeface="Franklin Gothic Medium Cond" panose="020B0606030402020204" pitchFamily="34" charset="0"/>
              </a:rPr>
              <a:t>Se recomienda que las acciones de monitoreo de programen una al inicio del 2° trimestre y la otra al inicio del 3° trimestre</a:t>
            </a:r>
            <a:r>
              <a:rPr lang="es-PE" sz="1100" dirty="0">
                <a:solidFill>
                  <a:srgbClr val="000000"/>
                </a:solidFill>
                <a:latin typeface="Franklin Gothic Medium Cond" panose="020B0606030402020204" pitchFamily="34" charset="0"/>
              </a:rPr>
              <a:t>. </a:t>
            </a:r>
            <a:endParaRPr lang="es-PE" sz="1100" dirty="0">
              <a:latin typeface="Franklin Gothic Medium Cond" panose="020B0606030402020204" pitchFamily="34" charset="0"/>
            </a:endParaRPr>
          </a:p>
        </p:txBody>
      </p:sp>
      <p:sp>
        <p:nvSpPr>
          <p:cNvPr id="10" name="Rectángulo 9">
            <a:extLst>
              <a:ext uri="{FF2B5EF4-FFF2-40B4-BE49-F238E27FC236}">
                <a16:creationId xmlns:a16="http://schemas.microsoft.com/office/drawing/2014/main" id="{3A5911A0-029E-46D4-ADFA-430E786CB1D6}"/>
              </a:ext>
            </a:extLst>
          </p:cNvPr>
          <p:cNvSpPr/>
          <p:nvPr/>
        </p:nvSpPr>
        <p:spPr>
          <a:xfrm>
            <a:off x="422033" y="4913773"/>
            <a:ext cx="8243047" cy="1641475"/>
          </a:xfrm>
          <a:prstGeom prst="rect">
            <a:avLst/>
          </a:prstGeom>
        </p:spPr>
        <p:txBody>
          <a:bodyPr wrap="square">
            <a:spAutoFit/>
          </a:bodyPr>
          <a:lstStyle/>
          <a:p>
            <a:pPr algn="just">
              <a:spcAft>
                <a:spcPts val="200"/>
              </a:spcAft>
            </a:pPr>
            <a:r>
              <a:rPr lang="es-PE" sz="1100" dirty="0">
                <a:solidFill>
                  <a:srgbClr val="C00000"/>
                </a:solidFill>
                <a:latin typeface="Franklin Gothic Medium Cond" panose="020B0606030402020204" pitchFamily="34" charset="0"/>
              </a:rPr>
              <a:t>EVALUACIÓN:</a:t>
            </a:r>
          </a:p>
          <a:p>
            <a:pPr algn="just"/>
            <a:r>
              <a:rPr lang="es-PE" sz="1100" dirty="0">
                <a:latin typeface="Franklin Gothic Medium Cond" panose="020B0606030402020204" pitchFamily="34" charset="0"/>
              </a:rPr>
              <a:t>Esta actividad se realizará a través de (01) Reuniones de Evaluación, con una duración de 60 minutos cada una.</a:t>
            </a:r>
          </a:p>
          <a:p>
            <a:pPr algn="just"/>
            <a:r>
              <a:rPr lang="es-PE" sz="1100" dirty="0">
                <a:latin typeface="Franklin Gothic Medium Cond" panose="020B0606030402020204" pitchFamily="34" charset="0"/>
              </a:rPr>
              <a:t>En el Ítem: Ficha Familiar/Historia Clínica, anote el códigoAPP101 de Consejo Municipal</a:t>
            </a:r>
          </a:p>
          <a:p>
            <a:pPr algn="just"/>
            <a:r>
              <a:rPr lang="es-PE" sz="1100" dirty="0">
                <a:latin typeface="Franklin Gothic Medium Cond" panose="020B0606030402020204" pitchFamily="34" charset="0"/>
              </a:rPr>
              <a:t>En el ítem: Tipo de Diagnóstico marque siempre “D”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1ºcasillero Reunión de evaluación según corresponda.</a:t>
            </a:r>
          </a:p>
          <a:p>
            <a:pPr algn="just"/>
            <a:r>
              <a:rPr lang="es-PE" sz="1100" dirty="0">
                <a:latin typeface="Franklin Gothic Medium Cond" panose="020B0606030402020204" pitchFamily="34" charset="0"/>
              </a:rPr>
              <a:t> En el 2º casillero Actividades de Daños No Transmisibles</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participantes </a:t>
            </a:r>
          </a:p>
        </p:txBody>
      </p:sp>
    </p:spTree>
    <p:extLst>
      <p:ext uri="{BB962C8B-B14F-4D97-AF65-F5344CB8AC3E}">
        <p14:creationId xmlns:p14="http://schemas.microsoft.com/office/powerpoint/2010/main" val="3772058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0647" y="316964"/>
            <a:ext cx="8243047" cy="968382"/>
          </a:xfrm>
          <a:prstGeom prst="rect">
            <a:avLst/>
          </a:prstGeom>
        </p:spPr>
      </p:pic>
      <p:sp>
        <p:nvSpPr>
          <p:cNvPr id="5" name="Rectángulo 4"/>
          <p:cNvSpPr/>
          <p:nvPr/>
        </p:nvSpPr>
        <p:spPr>
          <a:xfrm>
            <a:off x="471270" y="1279278"/>
            <a:ext cx="8242424" cy="430887"/>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a:t>
            </a:r>
          </a:p>
          <a:p>
            <a:r>
              <a:rPr lang="es-PE" sz="1100" dirty="0">
                <a:solidFill>
                  <a:srgbClr val="2D55D7"/>
                </a:solidFill>
                <a:latin typeface="Franklin Gothic Medium Cond" panose="020B0606030402020204" pitchFamily="34" charset="0"/>
              </a:rPr>
              <a:t>Se recomienda que las acciones de monitoreo se programe durante el 4° trimestre del año</a:t>
            </a:r>
          </a:p>
        </p:txBody>
      </p:sp>
      <p:sp>
        <p:nvSpPr>
          <p:cNvPr id="6" name="Rectángulo 5"/>
          <p:cNvSpPr/>
          <p:nvPr/>
        </p:nvSpPr>
        <p:spPr>
          <a:xfrm>
            <a:off x="470646" y="1658409"/>
            <a:ext cx="8243047"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OTRAS ACCIONES:</a:t>
            </a:r>
          </a:p>
          <a:p>
            <a:r>
              <a:rPr lang="es-PE" sz="1100" dirty="0">
                <a:solidFill>
                  <a:srgbClr val="000000"/>
                </a:solidFill>
                <a:latin typeface="Franklin Gothic Medium Cond" panose="020B0606030402020204" pitchFamily="34" charset="0"/>
              </a:rPr>
              <a:t>En el Ítem: Ficha Familiar/Historia Clínica, anote el códigoAPP101 de Consejo Municipal</a:t>
            </a:r>
          </a:p>
          <a:p>
            <a:r>
              <a:rPr lang="es-PE" sz="1100" dirty="0">
                <a:solidFill>
                  <a:srgbClr val="000000"/>
                </a:solidFill>
                <a:latin typeface="Franklin Gothic Medium Cond" panose="020B0606030402020204" pitchFamily="34" charset="0"/>
              </a:rPr>
              <a:t>En el ítem: Tipo de Diagnóstico marque siempre “D” </a:t>
            </a:r>
          </a:p>
          <a:p>
            <a:r>
              <a:rPr lang="es-PE" sz="1100" dirty="0">
                <a:solidFill>
                  <a:srgbClr val="000000"/>
                </a:solidFill>
                <a:latin typeface="Franklin Gothic Medium Cond" panose="020B0606030402020204" pitchFamily="34" charset="0"/>
              </a:rPr>
              <a:t>En el ítem Diagnóstico motivo de consulta y/o actividad de salud:</a:t>
            </a:r>
          </a:p>
          <a:p>
            <a:r>
              <a:rPr lang="es-PE" sz="1100" dirty="0">
                <a:solidFill>
                  <a:srgbClr val="000000"/>
                </a:solidFill>
                <a:latin typeface="Franklin Gothic Medium Cond" panose="020B0606030402020204" pitchFamily="34" charset="0"/>
              </a:rPr>
              <a:t> En el 1ºcasillero Visita de evaluación conjunta de IE</a:t>
            </a:r>
          </a:p>
          <a:p>
            <a:r>
              <a:rPr lang="es-PE" sz="1100" dirty="0">
                <a:solidFill>
                  <a:srgbClr val="000000"/>
                </a:solidFill>
                <a:latin typeface="Franklin Gothic Medium Cond" panose="020B0606030402020204" pitchFamily="34" charset="0"/>
              </a:rPr>
              <a:t> En el 2º casillero Actividades de Daños No Transmisibles </a:t>
            </a:r>
          </a:p>
          <a:p>
            <a:r>
              <a:rPr lang="es-PE" sz="1100" dirty="0">
                <a:solidFill>
                  <a:srgbClr val="000000"/>
                </a:solidFill>
                <a:latin typeface="Franklin Gothic Medium Cond" panose="020B0606030402020204" pitchFamily="34" charset="0"/>
              </a:rPr>
              <a:t>En el ítem Lab se registrará:</a:t>
            </a:r>
          </a:p>
          <a:p>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se registra la sigla “IE”</a:t>
            </a:r>
          </a:p>
          <a:p>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 </a:t>
            </a:r>
            <a:r>
              <a:rPr lang="es-PE" sz="1100" dirty="0">
                <a:solidFill>
                  <a:srgbClr val="000000"/>
                </a:solidFill>
                <a:latin typeface="Franklin Gothic Medium Cond" panose="020B0606030402020204" pitchFamily="34" charset="0"/>
              </a:rPr>
              <a:t>casillero 2, el número de participantes</a:t>
            </a:r>
          </a:p>
          <a:p>
            <a:r>
              <a:rPr lang="es-PE" sz="1100" dirty="0">
                <a:solidFill>
                  <a:srgbClr val="000000"/>
                </a:solidFill>
                <a:latin typeface="Franklin Gothic Medium Cond" panose="020B0606030402020204" pitchFamily="34" charset="0"/>
              </a:rPr>
              <a:t>Cuando el municipio al que se ha realizado las acciones de incidencia y abogacía ha acompañado o participado en el proceso de evaluación y reconocimiento de las instituciones educativas que cuentan con quioscos escolares saludables/destacados de su jurisdicción, se deberá registrar: </a:t>
            </a:r>
          </a:p>
        </p:txBody>
      </p:sp>
      <p:pic>
        <p:nvPicPr>
          <p:cNvPr id="8" name="Imagen 7">
            <a:extLst>
              <a:ext uri="{FF2B5EF4-FFF2-40B4-BE49-F238E27FC236}">
                <a16:creationId xmlns:a16="http://schemas.microsoft.com/office/drawing/2014/main" id="{9EE35367-5CEA-4FE0-8AC3-D9236E53AB46}"/>
              </a:ext>
            </a:extLst>
          </p:cNvPr>
          <p:cNvPicPr>
            <a:picLocks noChangeAspect="1"/>
          </p:cNvPicPr>
          <p:nvPr/>
        </p:nvPicPr>
        <p:blipFill>
          <a:blip r:embed="rId3"/>
          <a:stretch>
            <a:fillRect/>
          </a:stretch>
        </p:blipFill>
        <p:spPr>
          <a:xfrm>
            <a:off x="470646" y="3568111"/>
            <a:ext cx="8243248" cy="968383"/>
          </a:xfrm>
          <a:prstGeom prst="rect">
            <a:avLst/>
          </a:prstGeom>
        </p:spPr>
      </p:pic>
      <p:sp>
        <p:nvSpPr>
          <p:cNvPr id="10" name="CuadroTexto 9">
            <a:extLst>
              <a:ext uri="{FF2B5EF4-FFF2-40B4-BE49-F238E27FC236}">
                <a16:creationId xmlns:a16="http://schemas.microsoft.com/office/drawing/2014/main" id="{36375928-4B2F-4DED-B5E9-292852C2A184}"/>
              </a:ext>
            </a:extLst>
          </p:cNvPr>
          <p:cNvSpPr txBox="1"/>
          <p:nvPr/>
        </p:nvSpPr>
        <p:spPr>
          <a:xfrm>
            <a:off x="470645" y="4536679"/>
            <a:ext cx="8242423" cy="18364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C00000"/>
                </a:solidFill>
                <a:effectLst/>
                <a:uLnTx/>
                <a:uFillTx/>
                <a:latin typeface="Franklin Gothic Medium Cond" panose="020B0606030402020204" pitchFamily="34" charset="0"/>
                <a:ea typeface="+mn-ea"/>
                <a:cs typeface="Arial"/>
              </a:rPr>
              <a:t>DOCENTES COMPROMETIDOS QUE DESARROLLAN ACCIONES PARA LA PROMOCIÓN DE LA ALIMENTACIÓN SALUDABLE, ACTIVIDAD FÍSICA, SALUD OCULAR Y SALUD BUCAL.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Son acciones que se realizan en la Institución educativa pública de educación básica regular nivel inicial, primario y secundario que desarrolla proyectos de aprendizaje sobre alimentación saludable, actividad física, salud bucal, salud ocular, así como la prevención de hipertensión, diabetes y la exposición a metales pesados (en zonas priorizadas). La red/micro red de salud, según corresponda, realizará las gestiones con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la Unidad de Gestión Local – UGL para que se incluya los temas de salud en la capacitación anual dirigida a directivos y docentes.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Las acciones desarrolladas se registrarán de la siguiente manera:</a:t>
            </a:r>
          </a:p>
          <a:p>
            <a:pPr algn="just">
              <a:spcBef>
                <a:spcPts val="200"/>
              </a:spcBef>
              <a:spcAft>
                <a:spcPts val="200"/>
              </a:spcAft>
            </a:pPr>
            <a:r>
              <a:rPr lang="es-PE" sz="1100" dirty="0">
                <a:solidFill>
                  <a:srgbClr val="C00000"/>
                </a:solidFill>
                <a:latin typeface="Franklin Gothic Medium Cond" panose="020B0606030402020204" pitchFamily="34" charset="0"/>
              </a:rPr>
              <a:t>FASE 1: INCIDENCIA </a:t>
            </a:r>
          </a:p>
          <a:p>
            <a:pPr algn="just"/>
            <a:r>
              <a:rPr lang="es-PE" sz="1100" dirty="0">
                <a:solidFill>
                  <a:srgbClr val="000000"/>
                </a:solidFill>
                <a:latin typeface="Franklin Gothic Medium Cond" panose="020B0606030402020204" pitchFamily="34" charset="0"/>
              </a:rPr>
              <a:t>Esta Fase involucra acciones a desarrollar en la Institución Educativa Básica Regular por el personal de salud capacitado. Se desarrollará las siguientes acciones:</a:t>
            </a:r>
          </a:p>
        </p:txBody>
      </p:sp>
    </p:spTree>
    <p:extLst>
      <p:ext uri="{BB962C8B-B14F-4D97-AF65-F5344CB8AC3E}">
        <p14:creationId xmlns:p14="http://schemas.microsoft.com/office/powerpoint/2010/main" val="372622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0482" y="283913"/>
            <a:ext cx="8423034" cy="978746"/>
          </a:xfrm>
          <a:prstGeom prst="rect">
            <a:avLst/>
          </a:prstGeom>
        </p:spPr>
      </p:pic>
      <p:sp>
        <p:nvSpPr>
          <p:cNvPr id="4" name="Rectángulo 3"/>
          <p:cNvSpPr/>
          <p:nvPr/>
        </p:nvSpPr>
        <p:spPr>
          <a:xfrm>
            <a:off x="360481" y="1262659"/>
            <a:ext cx="8379069" cy="1277273"/>
          </a:xfrm>
          <a:prstGeom prst="rect">
            <a:avLst/>
          </a:prstGeom>
        </p:spPr>
        <p:txBody>
          <a:bodyPr wrap="square">
            <a:spAutoFit/>
          </a:bodyPr>
          <a:lstStyle/>
          <a:p>
            <a:r>
              <a:rPr lang="es-PE" sz="1100" dirty="0">
                <a:solidFill>
                  <a:srgbClr val="0B11F9"/>
                </a:solidFill>
                <a:latin typeface="Franklin Gothic Medium Cond" panose="020B0606030402020204" pitchFamily="34" charset="0"/>
              </a:rPr>
              <a:t>Prácticas saludables a reforzar durante los 6 a 11 meses de edad: Consumo del suplemento de hierro, alimentación complementaria con énfasis en el consumo de alimentos de origen animal ricos en hierro, lavado de manos, continuidad de la lactancia materna y reforzando aquellas prácticas saludables según necesidad del niño (a) y su familia.</a:t>
            </a:r>
          </a:p>
          <a:p>
            <a:r>
              <a:rPr lang="es-PE" sz="1100" dirty="0">
                <a:solidFill>
                  <a:srgbClr val="0B11F9"/>
                </a:solidFill>
                <a:latin typeface="Franklin Gothic Medium Cond" panose="020B0606030402020204" pitchFamily="34" charset="0"/>
              </a:rPr>
              <a:t>Importante: </a:t>
            </a:r>
          </a:p>
          <a:p>
            <a:r>
              <a:rPr lang="es-PE" sz="1100" dirty="0">
                <a:solidFill>
                  <a:srgbClr val="0B11F9"/>
                </a:solidFill>
                <a:latin typeface="Franklin Gothic Medium Cond" panose="020B0606030402020204" pitchFamily="34" charset="0"/>
              </a:rPr>
              <a:t> La 4ta VD, se realizará a los 30 días de iniciada la suplementación con hierro.</a:t>
            </a:r>
          </a:p>
          <a:p>
            <a:r>
              <a:rPr lang="es-PE" sz="1100" dirty="0">
                <a:solidFill>
                  <a:srgbClr val="0B11F9"/>
                </a:solidFill>
                <a:latin typeface="Franklin Gothic Medium Cond" panose="020B0606030402020204" pitchFamily="34" charset="0"/>
              </a:rPr>
              <a:t> La 5ta VD, se realizará a los 90 días de iniciada la suplementación con hierro.</a:t>
            </a:r>
          </a:p>
          <a:p>
            <a:r>
              <a:rPr lang="es-PE" sz="1100" dirty="0">
                <a:solidFill>
                  <a:srgbClr val="0B11F9"/>
                </a:solidFill>
                <a:latin typeface="Franklin Gothic Medium Cond" panose="020B0606030402020204" pitchFamily="34" charset="0"/>
              </a:rPr>
              <a:t> La 6ta VD, se realizará a los 180 días de iniciada la suplementación con hierro.</a:t>
            </a:r>
          </a:p>
        </p:txBody>
      </p:sp>
      <p:sp>
        <p:nvSpPr>
          <p:cNvPr id="7" name="Rectángulo 6"/>
          <p:cNvSpPr/>
          <p:nvPr/>
        </p:nvSpPr>
        <p:spPr>
          <a:xfrm>
            <a:off x="371901" y="2488114"/>
            <a:ext cx="8400196" cy="313932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VISITA DOMICILIARIA A NIÑAS (OS) MENORES DE 11 MESES DE EDAD CON DX. ANEMIA</a:t>
            </a:r>
          </a:p>
          <a:p>
            <a:r>
              <a:rPr lang="es-PE" sz="1100" dirty="0">
                <a:solidFill>
                  <a:srgbClr val="C00000"/>
                </a:solidFill>
                <a:latin typeface="Franklin Gothic Medium Cond" panose="020B0606030402020204" pitchFamily="34" charset="0"/>
              </a:rPr>
              <a:t> </a:t>
            </a:r>
            <a:r>
              <a:rPr lang="es-PE" sz="1100" dirty="0">
                <a:solidFill>
                  <a:srgbClr val="000000"/>
                </a:solidFill>
                <a:latin typeface="Franklin Gothic Medium Cond" panose="020B0606030402020204" pitchFamily="34" charset="0"/>
              </a:rPr>
              <a:t>En el ítem: Historia Clínica/Documento de identidad, anote la información del niño o niña.</a:t>
            </a:r>
          </a:p>
          <a:p>
            <a:r>
              <a:rPr lang="es-PE" sz="1100" dirty="0">
                <a:solidFill>
                  <a:srgbClr val="000000"/>
                </a:solidFill>
                <a:latin typeface="Franklin Gothic Medium Cond" panose="020B0606030402020204" pitchFamily="34" charset="0"/>
              </a:rPr>
              <a:t>En el ítem: Diagnóstico motivo de consulta y/o Actividad de salud anote: </a:t>
            </a:r>
          </a:p>
          <a:p>
            <a:r>
              <a:rPr lang="es-PE" sz="1100" dirty="0">
                <a:solidFill>
                  <a:srgbClr val="000000"/>
                </a:solidFill>
                <a:latin typeface="Franklin Gothic Medium Cond" panose="020B0606030402020204" pitchFamily="34" charset="0"/>
              </a:rPr>
              <a:t> En el 1º casillero, se registrará de acuerdo al diagnóstico (CIE-10):</a:t>
            </a:r>
          </a:p>
          <a:p>
            <a:r>
              <a:rPr lang="es-PE" sz="1100" dirty="0">
                <a:solidFill>
                  <a:srgbClr val="000000"/>
                </a:solidFill>
                <a:latin typeface="Franklin Gothic Medium Cond" panose="020B0606030402020204" pitchFamily="34" charset="0"/>
              </a:rPr>
              <a:t>- D50.0: Anemia por deficiencia de hierro secundaria a pérdida de sangre (crónica)	- D50.8: Otras anemias por deficiencia de hierro.</a:t>
            </a:r>
          </a:p>
          <a:p>
            <a:r>
              <a:rPr lang="es-PE" sz="1100" dirty="0">
                <a:solidFill>
                  <a:srgbClr val="000000"/>
                </a:solidFill>
                <a:latin typeface="Franklin Gothic Medium Cond" panose="020B0606030402020204" pitchFamily="34" charset="0"/>
              </a:rPr>
              <a:t>- D50.9: Anemia por deficiencia de hierro sin otras especificaciones.		- D64.9: Anemia de tipo no especificado</a:t>
            </a:r>
          </a:p>
          <a:p>
            <a:r>
              <a:rPr lang="es-PE" sz="1100" dirty="0">
                <a:solidFill>
                  <a:srgbClr val="000000"/>
                </a:solidFill>
                <a:latin typeface="Franklin Gothic Medium Cond" panose="020B0606030402020204" pitchFamily="34" charset="0"/>
              </a:rPr>
              <a:t> En el 2º casillero Administración de Hierro Polimaltosado</a:t>
            </a:r>
          </a:p>
          <a:p>
            <a:r>
              <a:rPr lang="es-PE" sz="1100" dirty="0">
                <a:solidFill>
                  <a:srgbClr val="000000"/>
                </a:solidFill>
                <a:latin typeface="Franklin Gothic Medium Cond" panose="020B0606030402020204" pitchFamily="34" charset="0"/>
              </a:rPr>
              <a:t> En el 3º casillero Visita familiar integral</a:t>
            </a:r>
          </a:p>
          <a:p>
            <a:r>
              <a:rPr lang="es-PE" sz="1100" dirty="0">
                <a:solidFill>
                  <a:srgbClr val="000000"/>
                </a:solidFill>
                <a:latin typeface="Franklin Gothic Medium Cond" panose="020B0606030402020204" pitchFamily="34" charset="0"/>
              </a:rPr>
              <a:t>En el ítem: Tipo de Diagnóstico: </a:t>
            </a:r>
          </a:p>
          <a:p>
            <a:r>
              <a:rPr lang="pt-BR" sz="1100" dirty="0">
                <a:solidFill>
                  <a:srgbClr val="000000"/>
                </a:solidFill>
                <a:latin typeface="Franklin Gothic Medium Cond" panose="020B0606030402020204" pitchFamily="34" charset="0"/>
              </a:rPr>
              <a:t> Para Diagnóstico de Anemia marque “R” </a:t>
            </a:r>
          </a:p>
          <a:p>
            <a:r>
              <a:rPr lang="es-PE" sz="1100" dirty="0">
                <a:latin typeface="Franklin Gothic Medium Cond" panose="020B0606030402020204" pitchFamily="34" charset="0"/>
              </a:rPr>
              <a:t> Para las demás actividades marque siempre “D”</a:t>
            </a:r>
          </a:p>
          <a:p>
            <a:r>
              <a:rPr lang="es-PE" sz="1100" dirty="0">
                <a:latin typeface="Franklin Gothic Medium Cond" panose="020B0606030402020204" pitchFamily="34" charset="0"/>
              </a:rPr>
              <a:t>En el ítem Lab se registrará: </a:t>
            </a:r>
          </a:p>
          <a:p>
            <a:r>
              <a:rPr lang="es-PE" sz="1100" dirty="0">
                <a:latin typeface="Franklin Gothic Medium Cond" panose="020B0606030402020204" pitchFamily="34" charset="0"/>
              </a:rPr>
              <a:t> En Lab 1 Casillero 1, el Tipo de Anemia </a:t>
            </a:r>
          </a:p>
          <a:p>
            <a:r>
              <a:rPr lang="es-PE" sz="1100" dirty="0">
                <a:latin typeface="Franklin Gothic Medium Cond" panose="020B0606030402020204" pitchFamily="34" charset="0"/>
              </a:rPr>
              <a:t>- LEV: Anemia Leve	- MOD: Anemia Moderada	- SEV: Anemia Severa </a:t>
            </a:r>
          </a:p>
          <a:p>
            <a:r>
              <a:rPr lang="es-PE" sz="1100" dirty="0">
                <a:latin typeface="Franklin Gothic Medium Cond" panose="020B0606030402020204" pitchFamily="34" charset="0"/>
              </a:rPr>
              <a:t> En Lab1 casillero  3, el Número de visita que corresponda (4,5 ó 6) </a:t>
            </a:r>
          </a:p>
          <a:p>
            <a:r>
              <a:rPr lang="es-PE" sz="1100" dirty="0">
                <a:latin typeface="Franklin Gothic Medium Cond" panose="020B0606030402020204" pitchFamily="34" charset="0"/>
              </a:rPr>
              <a:t>Código CIE/CPT:</a:t>
            </a:r>
          </a:p>
          <a:p>
            <a:r>
              <a:rPr lang="es-PE" sz="1100" dirty="0">
                <a:latin typeface="Franklin Gothic Medium Cond" panose="020B0606030402020204" pitchFamily="34" charset="0"/>
              </a:rPr>
              <a:t> En la 1° Fila: D500, D508, D509 o D649, según corresponda.</a:t>
            </a:r>
          </a:p>
          <a:p>
            <a:r>
              <a:rPr lang="es-PE" sz="1100" dirty="0">
                <a:latin typeface="Franklin Gothic Medium Cond" panose="020B0606030402020204" pitchFamily="34" charset="0"/>
              </a:rPr>
              <a:t> En la 2° Fila: U310	 En la 3° Fila: C0011</a:t>
            </a:r>
          </a:p>
        </p:txBody>
      </p:sp>
      <p:pic>
        <p:nvPicPr>
          <p:cNvPr id="8" name="Imagen 7"/>
          <p:cNvPicPr>
            <a:picLocks noChangeAspect="1"/>
          </p:cNvPicPr>
          <p:nvPr/>
        </p:nvPicPr>
        <p:blipFill>
          <a:blip r:embed="rId3"/>
          <a:stretch>
            <a:fillRect/>
          </a:stretch>
        </p:blipFill>
        <p:spPr>
          <a:xfrm>
            <a:off x="352474" y="5577032"/>
            <a:ext cx="8423035" cy="997055"/>
          </a:xfrm>
          <a:prstGeom prst="rect">
            <a:avLst/>
          </a:prstGeom>
        </p:spPr>
      </p:pic>
    </p:spTree>
    <p:extLst>
      <p:ext uri="{BB962C8B-B14F-4D97-AF65-F5344CB8AC3E}">
        <p14:creationId xmlns:p14="http://schemas.microsoft.com/office/powerpoint/2010/main" val="10522991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2309" y="152582"/>
            <a:ext cx="8419379" cy="2462213"/>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A. Informarse sobre la situación de salud de la localidad. </a:t>
            </a:r>
          </a:p>
          <a:p>
            <a:pPr algn="just"/>
            <a:r>
              <a:rPr lang="es-PE" sz="1100" dirty="0">
                <a:solidFill>
                  <a:srgbClr val="000000"/>
                </a:solidFill>
                <a:latin typeface="Franklin Gothic Medium Cond" panose="020B0606030402020204" pitchFamily="34" charset="0"/>
              </a:rPr>
              <a:t>B. Incidencia con directivos de la institución educativa considerando la situación de salud de la localidad para incorporar intervenciones relacionadas a la prioridad sanitaria local en el Plan Anual de Trabajo. </a:t>
            </a:r>
          </a:p>
          <a:p>
            <a:pPr algn="just"/>
            <a:r>
              <a:rPr lang="es-PE" sz="1100" dirty="0">
                <a:solidFill>
                  <a:srgbClr val="000000"/>
                </a:solidFill>
                <a:latin typeface="Franklin Gothic Medium Cond" panose="020B0606030402020204" pitchFamily="34" charset="0"/>
              </a:rPr>
              <a:t>Esta actividad se realizará como mínimo a través de (01) reunión (de preferencia durante el 1° trimestre), con una duración de 60 minutos.</a:t>
            </a:r>
          </a:p>
          <a:p>
            <a:pPr algn="just"/>
            <a:r>
              <a:rPr lang="es-PE" sz="1100" dirty="0">
                <a:solidFill>
                  <a:srgbClr val="000000"/>
                </a:solidFill>
                <a:latin typeface="Franklin Gothic Medium Cond" panose="020B0606030402020204" pitchFamily="34" charset="0"/>
              </a:rPr>
              <a:t>En el Ítem: Ficha Familiar/Historia Clínica, anote el APP93 Actividades con Institución Educativa.</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colocar Reunión en Instituciones Educativas</a:t>
            </a:r>
          </a:p>
          <a:p>
            <a:pPr algn="just"/>
            <a:r>
              <a:rPr lang="es-PE" sz="1100" dirty="0">
                <a:solidFill>
                  <a:srgbClr val="000000"/>
                </a:solidFill>
                <a:latin typeface="Franklin Gothic Medium Cond" panose="020B0606030402020204" pitchFamily="34" charset="0"/>
              </a:rPr>
              <a:t> En el 2º casillero, colocar Actividades de Daños No Trasmisibles </a:t>
            </a:r>
          </a:p>
          <a:p>
            <a:pPr algn="just"/>
            <a:r>
              <a:rPr lang="es-PE" sz="1100" dirty="0">
                <a:solidFill>
                  <a:srgbClr val="000000"/>
                </a:solidFill>
                <a:latin typeface="Franklin Gothic Medium Cond" panose="020B0606030402020204" pitchFamily="34" charset="0"/>
              </a:rPr>
              <a:t>En el ítem: Tipo de Diagnóstico marque siempre “D”</a:t>
            </a:r>
          </a:p>
          <a:p>
            <a:pPr algn="just"/>
            <a:r>
              <a:rPr lang="es-PE" sz="1100" dirty="0">
                <a:solidFill>
                  <a:srgbClr val="000000"/>
                </a:solidFill>
                <a:latin typeface="Franklin Gothic Medium Cond" panose="020B0606030402020204" pitchFamily="34" charset="0"/>
              </a:rPr>
              <a:t>En el ítem Lab se registrará:</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el número de participantes</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2</a:t>
            </a:r>
            <a:r>
              <a:rPr lang="es-PE" sz="1100" dirty="0">
                <a:solidFill>
                  <a:srgbClr val="000000"/>
                </a:solidFill>
                <a:latin typeface="Franklin Gothic Medium Cond" panose="020B0606030402020204" pitchFamily="34" charset="0"/>
              </a:rPr>
              <a:t> casillero 2, colocar las siguientes siglas:</a:t>
            </a:r>
          </a:p>
          <a:p>
            <a:pPr algn="just"/>
            <a:r>
              <a:rPr lang="es-PE" sz="1100" dirty="0">
                <a:solidFill>
                  <a:srgbClr val="000000"/>
                </a:solidFill>
                <a:latin typeface="Franklin Gothic Medium Cond" panose="020B0606030402020204" pitchFamily="34" charset="0"/>
              </a:rPr>
              <a:t> UGL= Si la reunión se está realizando con la Unidad de Gestión Educativa Local. </a:t>
            </a:r>
          </a:p>
          <a:p>
            <a:pPr algn="just"/>
            <a:r>
              <a:rPr lang="es-PE" sz="1100" dirty="0">
                <a:solidFill>
                  <a:srgbClr val="000000"/>
                </a:solidFill>
                <a:latin typeface="Franklin Gothic Medium Cond" panose="020B0606030402020204" pitchFamily="34" charset="0"/>
              </a:rPr>
              <a:t> IE= Si la reunión se realiza con los directivos de la II.EE.</a:t>
            </a:r>
          </a:p>
        </p:txBody>
      </p:sp>
      <p:sp>
        <p:nvSpPr>
          <p:cNvPr id="4" name="CuadroTexto 3">
            <a:extLst>
              <a:ext uri="{FF2B5EF4-FFF2-40B4-BE49-F238E27FC236}">
                <a16:creationId xmlns:a16="http://schemas.microsoft.com/office/drawing/2014/main" id="{B72EC39B-8637-4F43-A1AD-23B57E12277B}"/>
              </a:ext>
            </a:extLst>
          </p:cNvPr>
          <p:cNvSpPr txBox="1"/>
          <p:nvPr/>
        </p:nvSpPr>
        <p:spPr>
          <a:xfrm>
            <a:off x="362309" y="3524172"/>
            <a:ext cx="8540150" cy="2174954"/>
          </a:xfrm>
          <a:prstGeom prst="rect">
            <a:avLst/>
          </a:prstGeom>
          <a:noFill/>
        </p:spPr>
        <p:txBody>
          <a:bodyPr wrap="square">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s-PE" sz="1100" b="0" i="0" u="none" strike="noStrike" kern="1200" cap="none" spc="0" normalizeH="0" baseline="0" noProof="0" dirty="0">
                <a:ln>
                  <a:noFill/>
                </a:ln>
                <a:solidFill>
                  <a:srgbClr val="2D55D7"/>
                </a:solidFill>
                <a:effectLst/>
                <a:uLnTx/>
                <a:uFillTx/>
                <a:latin typeface="Franklin Gothic Medium Cond" panose="020B0606030402020204" pitchFamily="34" charset="0"/>
                <a:ea typeface="+mn-ea"/>
                <a:cs typeface="Arial"/>
              </a:rPr>
              <a:t>RECUERDE: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2D55D7"/>
                </a:solidFill>
                <a:effectLst/>
                <a:uLnTx/>
                <a:uFillTx/>
                <a:latin typeface="Franklin Gothic Medium Cond" panose="020B0606030402020204" pitchFamily="34" charset="0"/>
                <a:ea typeface="+mn-ea"/>
                <a:cs typeface="Arial"/>
              </a:rPr>
              <a:t> El número de reunión es de01 al año, es importante que durante esta reunión se realice las acciones que se indica en el contenido A y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2D55D7"/>
                </a:solidFill>
                <a:effectLst/>
                <a:uLnTx/>
                <a:uFillTx/>
                <a:latin typeface="Franklin Gothic Medium Cond" panose="020B0606030402020204" pitchFamily="34" charset="0"/>
                <a:ea typeface="+mn-ea"/>
                <a:cs typeface="Arial"/>
              </a:rPr>
              <a:t> Registre la sigla según corresponda, en el ejemplo mostrado la sigla “UGL” indica que la reunión se está realizando con la UGEL. </a:t>
            </a:r>
          </a:p>
          <a:p>
            <a:pPr>
              <a:spcBef>
                <a:spcPts val="400"/>
              </a:spcBef>
            </a:pPr>
            <a:r>
              <a:rPr lang="es-PE" sz="1100" dirty="0">
                <a:solidFill>
                  <a:srgbClr val="2D55D7"/>
                </a:solidFill>
                <a:latin typeface="Franklin Gothic Medium Cond" panose="020B0606030402020204" pitchFamily="34" charset="0"/>
              </a:rPr>
              <a:t>Tener en cuenta que:</a:t>
            </a:r>
          </a:p>
          <a:p>
            <a:r>
              <a:rPr lang="es-PE" sz="1100" dirty="0">
                <a:solidFill>
                  <a:srgbClr val="2D55D7"/>
                </a:solidFill>
                <a:latin typeface="Franklin Gothic Medium Cond" panose="020B0606030402020204" pitchFamily="34" charset="0"/>
              </a:rPr>
              <a:t> Si el Plan Anual de Trabajo Aprobado de la IE ha incorporado acciones de salud deberá colocar “PAT” (Plan Aprobado) en el 1º casillero del campo </a:t>
            </a:r>
            <a:r>
              <a:rPr lang="es-PE" sz="1100" dirty="0" err="1">
                <a:solidFill>
                  <a:srgbClr val="2D55D7"/>
                </a:solidFill>
                <a:latin typeface="Franklin Gothic Medium Cond" panose="020B0606030402020204" pitchFamily="34" charset="0"/>
              </a:rPr>
              <a:t>Lab</a:t>
            </a:r>
            <a:r>
              <a:rPr lang="es-PE" sz="1100" dirty="0">
                <a:solidFill>
                  <a:srgbClr val="2D55D7"/>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 </a:t>
            </a:r>
            <a:r>
              <a:rPr lang="es-PE" sz="1100" dirty="0">
                <a:latin typeface="Franklin Gothic Medium Cond" panose="020B0606030402020204" pitchFamily="34" charset="0"/>
              </a:rPr>
              <a:t>En el Ítem: Ficha Familiar/Historia Clínica, anote el códigoAPP93Actividades con Institución Educativa.</a:t>
            </a:r>
          </a:p>
          <a:p>
            <a:r>
              <a:rPr lang="es-PE" sz="1100" dirty="0">
                <a:latin typeface="Franklin Gothic Medium Cond" panose="020B0606030402020204" pitchFamily="34" charset="0"/>
              </a:rPr>
              <a:t>En el ítem: Tipo de Diagnóstico marque siempre “D”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En el 1ºcasillero Reunión en Instituciones Educativas </a:t>
            </a:r>
          </a:p>
          <a:p>
            <a:r>
              <a:rPr lang="es-PE" sz="1100" dirty="0">
                <a:latin typeface="Franklin Gothic Medium Cond" panose="020B0606030402020204" pitchFamily="34" charset="0"/>
              </a:rPr>
              <a:t>En el 2º casillero Actividades de Daños No Transmisibles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se registrará:</a:t>
            </a:r>
          </a:p>
          <a:p>
            <a:r>
              <a:rPr lang="es-PE" sz="1100" dirty="0">
                <a:latin typeface="Franklin Gothic Medium Cond" panose="020B0606030402020204" pitchFamily="34" charset="0"/>
              </a:rPr>
              <a:t>En el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1 casillero 1, se registrará la sigla “PAT” (Plan Aprobado)</a:t>
            </a:r>
            <a:endParaRPr kumimoji="0" lang="es-PE" sz="1100" b="0" i="0" u="none" strike="noStrike" kern="1200" cap="none" spc="0" normalizeH="0" baseline="0" noProof="0" dirty="0">
              <a:ln>
                <a:noFill/>
              </a:ln>
              <a:solidFill>
                <a:srgbClr val="2D55D7"/>
              </a:solidFill>
              <a:effectLst/>
              <a:uLnTx/>
              <a:uFillTx/>
              <a:latin typeface="Franklin Gothic Medium Cond" panose="020B0606030402020204" pitchFamily="34" charset="0"/>
              <a:ea typeface="+mn-ea"/>
              <a:cs typeface="Arial"/>
            </a:endParaRPr>
          </a:p>
        </p:txBody>
      </p:sp>
      <p:pic>
        <p:nvPicPr>
          <p:cNvPr id="5" name="Imagen 4">
            <a:extLst>
              <a:ext uri="{FF2B5EF4-FFF2-40B4-BE49-F238E27FC236}">
                <a16:creationId xmlns:a16="http://schemas.microsoft.com/office/drawing/2014/main" id="{69B416AF-8B02-4145-BF88-A493DC020DD6}"/>
              </a:ext>
            </a:extLst>
          </p:cNvPr>
          <p:cNvPicPr>
            <a:picLocks noChangeAspect="1"/>
          </p:cNvPicPr>
          <p:nvPr/>
        </p:nvPicPr>
        <p:blipFill>
          <a:blip r:embed="rId2"/>
          <a:stretch>
            <a:fillRect/>
          </a:stretch>
        </p:blipFill>
        <p:spPr>
          <a:xfrm>
            <a:off x="362310" y="2566095"/>
            <a:ext cx="8419380" cy="983955"/>
          </a:xfrm>
          <a:prstGeom prst="rect">
            <a:avLst/>
          </a:prstGeom>
        </p:spPr>
      </p:pic>
      <p:pic>
        <p:nvPicPr>
          <p:cNvPr id="6" name="Imagen 5">
            <a:extLst>
              <a:ext uri="{FF2B5EF4-FFF2-40B4-BE49-F238E27FC236}">
                <a16:creationId xmlns:a16="http://schemas.microsoft.com/office/drawing/2014/main" id="{0EF95A2C-5D58-4D73-B0BB-A87A4951025B}"/>
              </a:ext>
            </a:extLst>
          </p:cNvPr>
          <p:cNvPicPr>
            <a:picLocks noChangeAspect="1"/>
          </p:cNvPicPr>
          <p:nvPr/>
        </p:nvPicPr>
        <p:blipFill>
          <a:blip r:embed="rId3"/>
          <a:stretch>
            <a:fillRect/>
          </a:stretch>
        </p:blipFill>
        <p:spPr>
          <a:xfrm>
            <a:off x="362308" y="5637486"/>
            <a:ext cx="8419379" cy="996895"/>
          </a:xfrm>
          <a:prstGeom prst="rect">
            <a:avLst/>
          </a:prstGeom>
        </p:spPr>
      </p:pic>
    </p:spTree>
    <p:extLst>
      <p:ext uri="{BB962C8B-B14F-4D97-AF65-F5344CB8AC3E}">
        <p14:creationId xmlns:p14="http://schemas.microsoft.com/office/powerpoint/2010/main" val="17204306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C33FF1D-4319-4014-8DCB-23AB0C7AA602}"/>
              </a:ext>
            </a:extLst>
          </p:cNvPr>
          <p:cNvSpPr txBox="1"/>
          <p:nvPr/>
        </p:nvSpPr>
        <p:spPr>
          <a:xfrm>
            <a:off x="459892" y="309941"/>
            <a:ext cx="8304546" cy="2123658"/>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FASE 2: CAPACITACIÓN </a:t>
            </a:r>
          </a:p>
          <a:p>
            <a:pPr algn="just"/>
            <a:r>
              <a:rPr lang="es-ES" sz="1100" dirty="0">
                <a:latin typeface="Franklin Gothic Medium Cond" panose="020B0606030402020204" pitchFamily="34" charset="0"/>
              </a:rPr>
              <a:t>Esta actividad consiste en fortalecer las capacidades del docente para la planificación y ejecución de acciones educativas para el cuidado de la salud. Esta actividad es realizada por el personal de salud, en la institución educativa o en los espacios de la comunidad.</a:t>
            </a:r>
          </a:p>
          <a:p>
            <a:pPr algn="just"/>
            <a:r>
              <a:rPr lang="es-ES" sz="1100" dirty="0">
                <a:latin typeface="Franklin Gothic Medium Cond" panose="020B0606030402020204" pitchFamily="34" charset="0"/>
              </a:rPr>
              <a:t>Para registrar los talleres de capacitación dirigidos a los docentes, el personal de salud, procederá de la siguiente manera:</a:t>
            </a:r>
          </a:p>
          <a:p>
            <a:pPr algn="just"/>
            <a:r>
              <a:rPr lang="es-ES" sz="1100" dirty="0">
                <a:latin typeface="Franklin Gothic Medium Cond" panose="020B0606030402020204" pitchFamily="34" charset="0"/>
              </a:rPr>
              <a:t>En el Ítem: Ficha Familiar/Historia Clínica, anote el APP144 Actividades con Docentes</a:t>
            </a:r>
          </a:p>
          <a:p>
            <a:pPr algn="just"/>
            <a:r>
              <a:rPr lang="es-ES" sz="1100" dirty="0">
                <a:latin typeface="Franklin Gothic Medium Cond" panose="020B0606030402020204" pitchFamily="34" charset="0"/>
              </a:rPr>
              <a:t>En el ítem Diagnóstico motivo de consulta y/o actividad de salud:</a:t>
            </a:r>
          </a:p>
          <a:p>
            <a:pPr algn="just"/>
            <a:r>
              <a:rPr lang="es-ES" sz="1100" dirty="0">
                <a:latin typeface="Franklin Gothic Medium Cond" panose="020B0606030402020204" pitchFamily="34" charset="0"/>
              </a:rPr>
              <a:t>•  En el 1º casillero Taller para Instituciones Educativas</a:t>
            </a:r>
          </a:p>
          <a:p>
            <a:pPr algn="just"/>
            <a:r>
              <a:rPr lang="es-ES" sz="1100" dirty="0">
                <a:latin typeface="Franklin Gothic Medium Cond" panose="020B0606030402020204" pitchFamily="34" charset="0"/>
              </a:rPr>
              <a:t>•  En el 2º casillero colocar Daños no transmisibles (U0099) </a:t>
            </a:r>
          </a:p>
          <a:p>
            <a:pPr algn="just"/>
            <a:r>
              <a:rPr lang="es-ES" sz="1100" dirty="0">
                <a:latin typeface="Franklin Gothic Medium Cond" panose="020B0606030402020204" pitchFamily="34" charset="0"/>
              </a:rPr>
              <a:t>*Si es un taller relacionada a exposición a metales pesados se colocará: Actividades de Metales Pesados (U0010)</a:t>
            </a:r>
          </a:p>
          <a:p>
            <a:pPr algn="just"/>
            <a:r>
              <a:rPr lang="es-ES" sz="1100" dirty="0">
                <a:latin typeface="Franklin Gothic Medium Cond" panose="020B0606030402020204" pitchFamily="34" charset="0"/>
              </a:rPr>
              <a:t>En el ítem: Tipo de Diagnóstico marque siempre “D”</a:t>
            </a:r>
          </a:p>
          <a:p>
            <a:pPr algn="just"/>
            <a:r>
              <a:rPr lang="es-ES" sz="1100" dirty="0">
                <a:latin typeface="Franklin Gothic Medium Cond" panose="020B0606030402020204" pitchFamily="34" charset="0"/>
              </a:rPr>
              <a:t>En el ítem Lab se registrará:</a:t>
            </a:r>
          </a:p>
          <a:p>
            <a:pPr algn="just"/>
            <a:r>
              <a:rPr lang="es-ES" sz="1100" dirty="0">
                <a:latin typeface="Franklin Gothic Medium Cond" panose="020B0606030402020204" pitchFamily="34" charset="0"/>
              </a:rPr>
              <a:t>•  En el Lab 1º casillero 1, el número taller que se desarrolla (1, 2 o 3); al concluirse el módulo/ cartilla educativa registrar de la siguiente manera:</a:t>
            </a:r>
          </a:p>
        </p:txBody>
      </p:sp>
      <p:sp>
        <p:nvSpPr>
          <p:cNvPr id="7" name="Rectángulo 6">
            <a:extLst>
              <a:ext uri="{FF2B5EF4-FFF2-40B4-BE49-F238E27FC236}">
                <a16:creationId xmlns:a16="http://schemas.microsoft.com/office/drawing/2014/main" id="{16948DE4-898C-439A-8977-2F125CC9B2F4}"/>
              </a:ext>
            </a:extLst>
          </p:cNvPr>
          <p:cNvSpPr/>
          <p:nvPr/>
        </p:nvSpPr>
        <p:spPr>
          <a:xfrm>
            <a:off x="460611" y="2297708"/>
            <a:ext cx="8222777" cy="2631490"/>
          </a:xfrm>
          <a:prstGeom prst="rect">
            <a:avLst/>
          </a:prstGeom>
        </p:spPr>
        <p:txBody>
          <a:bodyPr wrap="square">
            <a:spAutoFit/>
          </a:bodyPr>
          <a:lstStyle/>
          <a:p>
            <a:pPr algn="just"/>
            <a:r>
              <a:rPr lang="es-PE" sz="1100" dirty="0">
                <a:solidFill>
                  <a:srgbClr val="000000"/>
                </a:solidFill>
                <a:latin typeface="Franklin Gothic Medium Cond" panose="020B0606030402020204" pitchFamily="34" charset="0"/>
              </a:rPr>
              <a:t> IN que corresponde a módulo terminado en IE del nivel Inicial</a:t>
            </a:r>
          </a:p>
          <a:p>
            <a:pPr algn="just"/>
            <a:r>
              <a:rPr lang="es-PE" sz="1100" dirty="0">
                <a:solidFill>
                  <a:srgbClr val="000000"/>
                </a:solidFill>
                <a:latin typeface="Franklin Gothic Medium Cond" panose="020B0606030402020204" pitchFamily="34" charset="0"/>
              </a:rPr>
              <a:t> TP que corresponde a módulo terminado en IE del nivel Primaria</a:t>
            </a:r>
          </a:p>
          <a:p>
            <a:pPr algn="just"/>
            <a:r>
              <a:rPr lang="es-PE" sz="1100" dirty="0">
                <a:solidFill>
                  <a:srgbClr val="000000"/>
                </a:solidFill>
                <a:latin typeface="Franklin Gothic Medium Cond" panose="020B0606030402020204" pitchFamily="34" charset="0"/>
              </a:rPr>
              <a:t> TS que corresponde a módulo terminado en IE del nivel Secundaria</a:t>
            </a:r>
          </a:p>
          <a:p>
            <a:pPr algn="just"/>
            <a:r>
              <a:rPr lang="es-PE" sz="1100" dirty="0">
                <a:solidFill>
                  <a:srgbClr val="000000"/>
                </a:solidFill>
                <a:latin typeface="Franklin Gothic Medium Cond" panose="020B0606030402020204" pitchFamily="34" charset="0"/>
              </a:rPr>
              <a:t> TE que corresponde a módulo terminado en IE del nivel Especial</a:t>
            </a:r>
          </a:p>
          <a:p>
            <a:pPr algn="just"/>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1</a:t>
            </a:r>
            <a:r>
              <a:rPr lang="es-PE" sz="1100" dirty="0">
                <a:solidFill>
                  <a:srgbClr val="000000"/>
                </a:solidFill>
                <a:latin typeface="Franklin Gothic Medium Cond" panose="020B0606030402020204" pitchFamily="34" charset="0"/>
              </a:rPr>
              <a:t> casillero 2, el número de participantes.</a:t>
            </a:r>
          </a:p>
          <a:p>
            <a:pPr algn="just"/>
            <a:r>
              <a:rPr lang="es-PE" sz="1100" dirty="0">
                <a:solidFill>
                  <a:srgbClr val="000000"/>
                </a:solidFill>
                <a:latin typeface="Franklin Gothic Medium Cond" panose="020B0606030402020204" pitchFamily="34" charset="0"/>
              </a:rPr>
              <a:t>•  En el</a:t>
            </a:r>
            <a:r>
              <a:rPr lang="es-PE" sz="1100" dirty="0">
                <a:latin typeface="Franklin Gothic Medium Cond" panose="020B0606030402020204" pitchFamily="34" charset="0"/>
              </a:rPr>
              <a:t> Lab</a:t>
            </a:r>
            <a:r>
              <a:rPr lang="es-PE" sz="1100" dirty="0">
                <a:solidFill>
                  <a:srgbClr val="000000"/>
                </a:solidFill>
                <a:latin typeface="Franklin Gothic Medium Cond" panose="020B0606030402020204" pitchFamily="34" charset="0"/>
              </a:rPr>
              <a:t> 2 casillero 2, las siglas del módulo educativo en el cual se capacito, por ejemplo:</a:t>
            </a:r>
          </a:p>
          <a:p>
            <a:pPr algn="just"/>
            <a:r>
              <a:rPr lang="es-PE" sz="1100" dirty="0">
                <a:solidFill>
                  <a:srgbClr val="000000"/>
                </a:solidFill>
                <a:latin typeface="Franklin Gothic Medium Cond" panose="020B0606030402020204" pitchFamily="34" charset="0"/>
              </a:rPr>
              <a:t> ALI =Módulo Educativo de Alimentación Saludable</a:t>
            </a:r>
          </a:p>
          <a:p>
            <a:pPr algn="just"/>
            <a:r>
              <a:rPr lang="es-PE" sz="1100" dirty="0">
                <a:solidFill>
                  <a:srgbClr val="000000"/>
                </a:solidFill>
                <a:latin typeface="Franklin Gothic Medium Cond" panose="020B0606030402020204" pitchFamily="34" charset="0"/>
              </a:rPr>
              <a:t> LMA=Módulo Educativo de Lavado de Manos</a:t>
            </a:r>
          </a:p>
          <a:p>
            <a:pPr algn="just"/>
            <a:r>
              <a:rPr lang="es-PE" sz="1100" dirty="0">
                <a:solidFill>
                  <a:srgbClr val="000000"/>
                </a:solidFill>
                <a:latin typeface="Franklin Gothic Medium Cond" panose="020B0606030402020204" pitchFamily="34" charset="0"/>
              </a:rPr>
              <a:t> SBU =Módulo Educativo de Salud Bucal</a:t>
            </a:r>
          </a:p>
          <a:p>
            <a:pPr algn="just"/>
            <a:r>
              <a:rPr lang="es-PE" sz="1100" dirty="0">
                <a:solidFill>
                  <a:srgbClr val="000000"/>
                </a:solidFill>
                <a:latin typeface="Franklin Gothic Medium Cond" panose="020B0606030402020204" pitchFamily="34" charset="0"/>
              </a:rPr>
              <a:t> SO =Módulo Educativo de Salud Ocular</a:t>
            </a:r>
          </a:p>
          <a:p>
            <a:pPr algn="just"/>
            <a:r>
              <a:rPr lang="es-PE" sz="1100" dirty="0">
                <a:solidFill>
                  <a:srgbClr val="000000"/>
                </a:solidFill>
                <a:latin typeface="Franklin Gothic Medium Cond" panose="020B0606030402020204" pitchFamily="34" charset="0"/>
              </a:rPr>
              <a:t> AF =Módulo Educativo de Actividad Física</a:t>
            </a:r>
          </a:p>
          <a:p>
            <a:pPr algn="just"/>
            <a:r>
              <a:rPr lang="es-PE" sz="1100" dirty="0">
                <a:solidFill>
                  <a:srgbClr val="000000"/>
                </a:solidFill>
                <a:latin typeface="Franklin Gothic Medium Cond" panose="020B0606030402020204" pitchFamily="34" charset="0"/>
              </a:rPr>
              <a:t> SVI =Módulo Educativo de Seguridad Vial</a:t>
            </a:r>
          </a:p>
          <a:p>
            <a:pPr algn="just"/>
            <a:r>
              <a:rPr lang="es-PE" sz="1100" dirty="0">
                <a:solidFill>
                  <a:srgbClr val="000000"/>
                </a:solidFill>
                <a:latin typeface="Franklin Gothic Medium Cond" panose="020B0606030402020204" pitchFamily="34" charset="0"/>
              </a:rPr>
              <a:t> CMP = Promoción de conductas saludables y factores protectores frente a la exposición de metales pesados. (Cartilla Educativa de promoción de prácticas saludables y factores protectores frente a la exposición a metales pesados para docentes)</a:t>
            </a:r>
          </a:p>
          <a:p>
            <a:pPr algn="just"/>
            <a:endParaRPr lang="es-PE" sz="1100" dirty="0">
              <a:solidFill>
                <a:srgbClr val="000000"/>
              </a:solidFill>
              <a:latin typeface="Franklin Gothic Medium Cond" panose="020B0606030402020204" pitchFamily="34" charset="0"/>
            </a:endParaRPr>
          </a:p>
        </p:txBody>
      </p:sp>
      <p:pic>
        <p:nvPicPr>
          <p:cNvPr id="9" name="Imagen 8">
            <a:extLst>
              <a:ext uri="{FF2B5EF4-FFF2-40B4-BE49-F238E27FC236}">
                <a16:creationId xmlns:a16="http://schemas.microsoft.com/office/drawing/2014/main" id="{B3CA9DEC-3321-46B0-A1EB-1EB22D1000A9}"/>
              </a:ext>
            </a:extLst>
          </p:cNvPr>
          <p:cNvPicPr>
            <a:picLocks noChangeAspect="1"/>
          </p:cNvPicPr>
          <p:nvPr/>
        </p:nvPicPr>
        <p:blipFill>
          <a:blip r:embed="rId2"/>
          <a:stretch>
            <a:fillRect/>
          </a:stretch>
        </p:blipFill>
        <p:spPr>
          <a:xfrm>
            <a:off x="330957" y="4691306"/>
            <a:ext cx="8482084" cy="941733"/>
          </a:xfrm>
          <a:prstGeom prst="rect">
            <a:avLst/>
          </a:prstGeom>
        </p:spPr>
      </p:pic>
      <p:sp>
        <p:nvSpPr>
          <p:cNvPr id="10" name="Rectángulo 9">
            <a:extLst>
              <a:ext uri="{FF2B5EF4-FFF2-40B4-BE49-F238E27FC236}">
                <a16:creationId xmlns:a16="http://schemas.microsoft.com/office/drawing/2014/main" id="{7FE79E90-2BC4-4B5D-B1E7-D2A62BDD4890}"/>
              </a:ext>
            </a:extLst>
          </p:cNvPr>
          <p:cNvSpPr/>
          <p:nvPr/>
        </p:nvSpPr>
        <p:spPr>
          <a:xfrm>
            <a:off x="330957" y="5633039"/>
            <a:ext cx="8482084" cy="646331"/>
          </a:xfrm>
          <a:prstGeom prst="rect">
            <a:avLst/>
          </a:prstGeom>
        </p:spPr>
        <p:txBody>
          <a:bodyPr wrap="square">
            <a:spAutoFit/>
          </a:bodyPr>
          <a:lstStyle/>
          <a:p>
            <a:pPr algn="just"/>
            <a:r>
              <a:rPr lang="es-PE" sz="900" b="1" dirty="0">
                <a:solidFill>
                  <a:srgbClr val="0B11F9"/>
                </a:solidFill>
                <a:latin typeface="Arial" panose="020B0604020202020204" pitchFamily="34" charset="0"/>
              </a:rPr>
              <a:t>RECUERDE: El número de talleres desarrollados dependerá de los talleres que se requiera para el término del módulo, </a:t>
            </a:r>
            <a:r>
              <a:rPr lang="es-PE" sz="900" i="1" dirty="0">
                <a:solidFill>
                  <a:srgbClr val="0B11F9"/>
                </a:solidFill>
                <a:latin typeface="Arial" panose="020B0604020202020204" pitchFamily="34" charset="0"/>
              </a:rPr>
              <a:t>por ejemplo: Si para concluir con un módulo educativo el personal de salud considera necesario realizar 03 talleres, SOLO </a:t>
            </a:r>
            <a:r>
              <a:rPr lang="es-PE" sz="900" dirty="0">
                <a:solidFill>
                  <a:srgbClr val="0B11F9"/>
                </a:solidFill>
                <a:latin typeface="Arial" panose="020B0604020202020204" pitchFamily="34" charset="0"/>
              </a:rPr>
              <a:t>cuando termine de realizar el tercer (3°) taller registrará la sigla correspondiente </a:t>
            </a:r>
            <a:r>
              <a:rPr lang="es-PE" sz="900" b="1" dirty="0">
                <a:solidFill>
                  <a:srgbClr val="0B11F9"/>
                </a:solidFill>
                <a:latin typeface="Arial" panose="020B0604020202020204" pitchFamily="34" charset="0"/>
              </a:rPr>
              <a:t>(IN/TP/TS/TE) indicando el nivel de la </a:t>
            </a:r>
            <a:r>
              <a:rPr lang="es-PE" sz="900" dirty="0">
                <a:solidFill>
                  <a:srgbClr val="0B11F9"/>
                </a:solidFill>
                <a:latin typeface="Arial" panose="020B0604020202020204" pitchFamily="34" charset="0"/>
              </a:rPr>
              <a:t>institución educativa, antes de ello solo registrará el número del taller tal como lo indica el </a:t>
            </a:r>
            <a:r>
              <a:rPr lang="es-PE" sz="900" b="1" dirty="0">
                <a:solidFill>
                  <a:srgbClr val="0B11F9"/>
                </a:solidFill>
                <a:latin typeface="Arial" panose="020B0604020202020204" pitchFamily="34" charset="0"/>
              </a:rPr>
              <a:t>ejemplo 1. La duración de esta </a:t>
            </a:r>
            <a:r>
              <a:rPr lang="es-PE" sz="900" dirty="0">
                <a:solidFill>
                  <a:srgbClr val="0B11F9"/>
                </a:solidFill>
                <a:latin typeface="Arial" panose="020B0604020202020204" pitchFamily="34" charset="0"/>
              </a:rPr>
              <a:t>actividad es de </a:t>
            </a:r>
            <a:r>
              <a:rPr lang="es-PE" sz="900" b="1" dirty="0">
                <a:solidFill>
                  <a:srgbClr val="0B11F9"/>
                </a:solidFill>
                <a:latin typeface="Arial" panose="020B0604020202020204" pitchFamily="34" charset="0"/>
              </a:rPr>
              <a:t>45 minutos por cada taller. </a:t>
            </a:r>
            <a:endParaRPr lang="es-PE" dirty="0">
              <a:solidFill>
                <a:srgbClr val="0B11F9"/>
              </a:solidFill>
            </a:endParaRPr>
          </a:p>
        </p:txBody>
      </p:sp>
    </p:spTree>
    <p:extLst>
      <p:ext uri="{BB962C8B-B14F-4D97-AF65-F5344CB8AC3E}">
        <p14:creationId xmlns:p14="http://schemas.microsoft.com/office/powerpoint/2010/main" val="2441077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0722" y="1543971"/>
            <a:ext cx="8482084"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En el ejemplo 2: Identifica que el taller se realizó referente al tema de Metales Pesados utilizando la “Cartilla Educativa de promoción de prácticas saludables y factores protectores frente a la exposición a metales pesados para docentes”, en el ejemplo se registra las siglas “TP” que indica el término de la cartilla educativa en IE del nivel Primaria. La duración de esta actividad es de 45 minutos por cada taller. </a:t>
            </a:r>
          </a:p>
        </p:txBody>
      </p:sp>
      <p:pic>
        <p:nvPicPr>
          <p:cNvPr id="8" name="Imagen 7"/>
          <p:cNvPicPr>
            <a:picLocks noChangeAspect="1"/>
          </p:cNvPicPr>
          <p:nvPr/>
        </p:nvPicPr>
        <p:blipFill>
          <a:blip r:embed="rId2"/>
          <a:stretch>
            <a:fillRect/>
          </a:stretch>
        </p:blipFill>
        <p:spPr>
          <a:xfrm>
            <a:off x="320722" y="560016"/>
            <a:ext cx="8482084" cy="983955"/>
          </a:xfrm>
          <a:prstGeom prst="rect">
            <a:avLst/>
          </a:prstGeom>
        </p:spPr>
      </p:pic>
      <p:sp>
        <p:nvSpPr>
          <p:cNvPr id="3" name="CuadroTexto 2">
            <a:extLst>
              <a:ext uri="{FF2B5EF4-FFF2-40B4-BE49-F238E27FC236}">
                <a16:creationId xmlns:a16="http://schemas.microsoft.com/office/drawing/2014/main" id="{9B600108-04AD-4698-8278-6721C18792DB}"/>
              </a:ext>
            </a:extLst>
          </p:cNvPr>
          <p:cNvSpPr txBox="1"/>
          <p:nvPr/>
        </p:nvSpPr>
        <p:spPr>
          <a:xfrm>
            <a:off x="405442" y="284672"/>
            <a:ext cx="4649637" cy="261610"/>
          </a:xfrm>
          <a:prstGeom prst="rect">
            <a:avLst/>
          </a:prstGeom>
          <a:noFill/>
        </p:spPr>
        <p:txBody>
          <a:bodyPr wrap="square" rtlCol="0">
            <a:spAutoFit/>
          </a:bodyPr>
          <a:lstStyle/>
          <a:p>
            <a:r>
              <a:rPr lang="es-ES" sz="1100" dirty="0" err="1">
                <a:solidFill>
                  <a:srgbClr val="C00000"/>
                </a:solidFill>
                <a:latin typeface="Franklin Gothic Medium Cond" panose="020B0606030402020204" pitchFamily="34" charset="0"/>
              </a:rPr>
              <a:t>Capacitacion</a:t>
            </a:r>
            <a:r>
              <a:rPr lang="es-ES" sz="1100" dirty="0">
                <a:solidFill>
                  <a:srgbClr val="C00000"/>
                </a:solidFill>
                <a:latin typeface="Franklin Gothic Medium Cond" panose="020B0606030402020204" pitchFamily="34" charset="0"/>
              </a:rPr>
              <a:t> en </a:t>
            </a:r>
            <a:r>
              <a:rPr lang="es-ES" sz="1100" dirty="0" err="1">
                <a:solidFill>
                  <a:srgbClr val="C00000"/>
                </a:solidFill>
                <a:latin typeface="Franklin Gothic Medium Cond" panose="020B0606030402020204" pitchFamily="34" charset="0"/>
              </a:rPr>
              <a:t>Matales</a:t>
            </a:r>
            <a:r>
              <a:rPr lang="es-ES" sz="1100" dirty="0">
                <a:solidFill>
                  <a:srgbClr val="C00000"/>
                </a:solidFill>
                <a:latin typeface="Franklin Gothic Medium Cond" panose="020B0606030402020204" pitchFamily="34" charset="0"/>
              </a:rPr>
              <a:t> Pesados</a:t>
            </a:r>
            <a:endParaRPr lang="es-PE" sz="1100" dirty="0">
              <a:solidFill>
                <a:srgbClr val="C00000"/>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6552D3C7-C2EF-4233-BD9E-8D6E20F222DE}"/>
              </a:ext>
            </a:extLst>
          </p:cNvPr>
          <p:cNvPicPr>
            <a:picLocks noChangeAspect="1"/>
          </p:cNvPicPr>
          <p:nvPr/>
        </p:nvPicPr>
        <p:blipFill>
          <a:blip r:embed="rId3"/>
          <a:stretch>
            <a:fillRect/>
          </a:stretch>
        </p:blipFill>
        <p:spPr>
          <a:xfrm>
            <a:off x="320722" y="2144135"/>
            <a:ext cx="8482084" cy="958508"/>
          </a:xfrm>
          <a:prstGeom prst="rect">
            <a:avLst/>
          </a:prstGeom>
        </p:spPr>
      </p:pic>
      <p:sp>
        <p:nvSpPr>
          <p:cNvPr id="7" name="Rectángulo 6">
            <a:extLst>
              <a:ext uri="{FF2B5EF4-FFF2-40B4-BE49-F238E27FC236}">
                <a16:creationId xmlns:a16="http://schemas.microsoft.com/office/drawing/2014/main" id="{D1DB0273-1BAB-4DAA-B885-D6C5E7310FF5}"/>
              </a:ext>
            </a:extLst>
          </p:cNvPr>
          <p:cNvSpPr/>
          <p:nvPr/>
        </p:nvSpPr>
        <p:spPr>
          <a:xfrm>
            <a:off x="312096" y="3084960"/>
            <a:ext cx="8447965" cy="600164"/>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En el ejemplo 3: Se registra la sigla “TP”, indicando que se concluyó con la capacitación del módulo educativo en IE del nivel Primaria.</a:t>
            </a:r>
          </a:p>
          <a:p>
            <a:r>
              <a:rPr lang="es-PE" sz="1100" dirty="0">
                <a:solidFill>
                  <a:srgbClr val="2D55D7"/>
                </a:solidFill>
                <a:latin typeface="Franklin Gothic Medium Cond" panose="020B0606030402020204" pitchFamily="34" charset="0"/>
              </a:rPr>
              <a:t>RECUERDE: Registrar la sigla correspondiente al Módulo educativo del cual se realizó la capacitación, tal como se observa en el ejemplo 1 y el ejemplo 3, donde en ambos casos indica que se capacito en el Módulo Educativo de seguridad vial (SVI). La duración de esta actividad es de 45 minutos por cada taller. </a:t>
            </a:r>
          </a:p>
        </p:txBody>
      </p:sp>
      <p:sp>
        <p:nvSpPr>
          <p:cNvPr id="9" name="Rectángulo 8">
            <a:extLst>
              <a:ext uri="{FF2B5EF4-FFF2-40B4-BE49-F238E27FC236}">
                <a16:creationId xmlns:a16="http://schemas.microsoft.com/office/drawing/2014/main" id="{45DB6079-C92D-470E-B313-F13E1EFC573F}"/>
              </a:ext>
            </a:extLst>
          </p:cNvPr>
          <p:cNvSpPr/>
          <p:nvPr/>
        </p:nvSpPr>
        <p:spPr>
          <a:xfrm>
            <a:off x="312096" y="3581752"/>
            <a:ext cx="8447966"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ASISTENCIA TÉCNICA</a:t>
            </a:r>
          </a:p>
          <a:p>
            <a:pPr algn="just"/>
            <a:r>
              <a:rPr lang="es-PE" sz="1100" dirty="0">
                <a:latin typeface="Franklin Gothic Medium Cond" panose="020B0606030402020204" pitchFamily="34" charset="0"/>
              </a:rPr>
              <a:t>Esta fase consiste en brindar asistencia técnica a los docentes en los temas de salud priorizados para la implementación de los proyectos/sesiones de aprendizaje que contribuyan a la disminución de las enfermedades no trasmisibles.</a:t>
            </a:r>
          </a:p>
          <a:p>
            <a:pPr algn="just"/>
            <a:r>
              <a:rPr lang="es-PE" sz="1100" dirty="0">
                <a:latin typeface="Franklin Gothic Medium Cond" panose="020B0606030402020204" pitchFamily="34" charset="0"/>
              </a:rPr>
              <a:t> En el ejemplo 3: Se registra la sigla “TP”, indicando que se concluyó con la capacitación del módulo educativo en IE del nivel Primaria.</a:t>
            </a:r>
          </a:p>
          <a:p>
            <a:pPr algn="just"/>
            <a:r>
              <a:rPr lang="es-PE" sz="1100" dirty="0">
                <a:latin typeface="Franklin Gothic Medium Cond" panose="020B0606030402020204" pitchFamily="34" charset="0"/>
              </a:rPr>
              <a:t>Esta actividad se realizará a través de (02) Asistencias Técnicas al año, con una duración de 60 minutos cada una.</a:t>
            </a:r>
          </a:p>
          <a:p>
            <a:pPr algn="just"/>
            <a:r>
              <a:rPr lang="es-PE" sz="1100" dirty="0">
                <a:latin typeface="Franklin Gothic Medium Cond" panose="020B0606030402020204" pitchFamily="34" charset="0"/>
              </a:rPr>
              <a:t>En el Ítem: Ficha Familiar/Historia Clínica, anote el código APP144 Actividades con Docentes</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1ºcasillero Asistencia Técnica</a:t>
            </a:r>
          </a:p>
          <a:p>
            <a:pPr algn="just"/>
            <a:r>
              <a:rPr lang="es-PE" sz="1100" dirty="0">
                <a:latin typeface="Franklin Gothic Medium Cond" panose="020B0606030402020204" pitchFamily="34" charset="0"/>
              </a:rPr>
              <a:t> Enel2ºcasillero Actividades de Daños No Transmisibles</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número de Asistencia Técnica</a:t>
            </a:r>
          </a:p>
          <a:p>
            <a:pPr algn="just"/>
            <a:r>
              <a:rPr lang="es-PE" sz="1100" dirty="0">
                <a:latin typeface="Franklin Gothic Medium Cond" panose="020B0606030402020204" pitchFamily="34" charset="0"/>
              </a:rPr>
              <a:t> En el Lab 1 casillero 2, el número de participantes</a:t>
            </a:r>
          </a:p>
          <a:p>
            <a:pPr algn="just"/>
            <a:r>
              <a:rPr lang="es-PE" sz="1100" dirty="0">
                <a:latin typeface="Franklin Gothic Medium Cond" panose="020B0606030402020204" pitchFamily="34" charset="0"/>
              </a:rPr>
              <a:t> En el Lab 2 casillero 2, el Módulo educativo en el cual se brindó la asistencia técnica:</a:t>
            </a:r>
          </a:p>
          <a:p>
            <a:pPr algn="just"/>
            <a:r>
              <a:rPr lang="es-PE" sz="1100" dirty="0">
                <a:latin typeface="Franklin Gothic Medium Cond" panose="020B0606030402020204" pitchFamily="34" charset="0"/>
              </a:rPr>
              <a:t> ALI =Módulo Educativo de Alimentación Saludable</a:t>
            </a:r>
          </a:p>
          <a:p>
            <a:pPr algn="just"/>
            <a:r>
              <a:rPr lang="es-PE" sz="1100" dirty="0">
                <a:latin typeface="Franklin Gothic Medium Cond" panose="020B0606030402020204" pitchFamily="34" charset="0"/>
              </a:rPr>
              <a:t> LMA=Módulo Educativo de Lavado de Manos</a:t>
            </a:r>
          </a:p>
          <a:p>
            <a:pPr algn="just"/>
            <a:r>
              <a:rPr lang="es-PE" sz="1100" dirty="0">
                <a:latin typeface="Franklin Gothic Medium Cond" panose="020B0606030402020204" pitchFamily="34" charset="0"/>
              </a:rPr>
              <a:t> SBU =Módulo Educativo de Salud Bucal</a:t>
            </a:r>
          </a:p>
        </p:txBody>
      </p:sp>
    </p:spTree>
    <p:extLst>
      <p:ext uri="{BB962C8B-B14F-4D97-AF65-F5344CB8AC3E}">
        <p14:creationId xmlns:p14="http://schemas.microsoft.com/office/powerpoint/2010/main" val="15963851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5997DA3-B572-4A10-8711-0F742BD7130E}"/>
              </a:ext>
            </a:extLst>
          </p:cNvPr>
          <p:cNvSpPr txBox="1"/>
          <p:nvPr/>
        </p:nvSpPr>
        <p:spPr>
          <a:xfrm>
            <a:off x="310550" y="245574"/>
            <a:ext cx="8497019" cy="9387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SO =Módulo Educativo de Salud Ocular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AF =Módulo Educativo de Actividad Física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SVI =Módulo Educativo de Seguridad Vial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Franklin Gothic Medium Cond" panose="020B0606030402020204" pitchFamily="34" charset="0"/>
                <a:ea typeface="+mn-ea"/>
                <a:cs typeface="Arial"/>
              </a:rPr>
              <a:t> CMP = Promoción de conductas saludables y factores protectores frente a la exposición de metales pesados.(Cartilla Educativa de promoción de prácticas saludables y factores protectores frente a la exposición a metales pesados para docentes)</a:t>
            </a:r>
          </a:p>
        </p:txBody>
      </p:sp>
      <p:pic>
        <p:nvPicPr>
          <p:cNvPr id="7" name="Imagen 6">
            <a:extLst>
              <a:ext uri="{FF2B5EF4-FFF2-40B4-BE49-F238E27FC236}">
                <a16:creationId xmlns:a16="http://schemas.microsoft.com/office/drawing/2014/main" id="{93298273-D255-47A3-823D-487708FFCF5F}"/>
              </a:ext>
            </a:extLst>
          </p:cNvPr>
          <p:cNvPicPr>
            <a:picLocks noChangeAspect="1"/>
          </p:cNvPicPr>
          <p:nvPr/>
        </p:nvPicPr>
        <p:blipFill>
          <a:blip r:embed="rId2"/>
          <a:stretch>
            <a:fillRect/>
          </a:stretch>
        </p:blipFill>
        <p:spPr>
          <a:xfrm>
            <a:off x="310550" y="1167041"/>
            <a:ext cx="8522900" cy="958508"/>
          </a:xfrm>
          <a:prstGeom prst="rect">
            <a:avLst/>
          </a:prstGeom>
        </p:spPr>
      </p:pic>
      <p:sp>
        <p:nvSpPr>
          <p:cNvPr id="8" name="Rectángulo 7">
            <a:extLst>
              <a:ext uri="{FF2B5EF4-FFF2-40B4-BE49-F238E27FC236}">
                <a16:creationId xmlns:a16="http://schemas.microsoft.com/office/drawing/2014/main" id="{09944FB6-176C-43B0-941C-39D27089EC26}"/>
              </a:ext>
            </a:extLst>
          </p:cNvPr>
          <p:cNvSpPr/>
          <p:nvPr/>
        </p:nvSpPr>
        <p:spPr>
          <a:xfrm>
            <a:off x="310550" y="2105760"/>
            <a:ext cx="8341745" cy="3647152"/>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4: EVALUACIÓN</a:t>
            </a:r>
          </a:p>
          <a:p>
            <a:pPr algn="just"/>
            <a:r>
              <a:rPr lang="es-PE" sz="1100" dirty="0">
                <a:latin typeface="Franklin Gothic Medium Cond" panose="020B0606030402020204" pitchFamily="34" charset="0"/>
              </a:rPr>
              <a:t>Durante esta Fase de evaluación el personal de salud encargado realizara la evaluación de la implementación de los proyectos de aprendizaje. Esta actividad se realizara a través de (01) reunión de evaluación al año (de preferencia durante el último trimestre) con una duración de 60 minutos.</a:t>
            </a:r>
          </a:p>
          <a:p>
            <a:pPr algn="just"/>
            <a:r>
              <a:rPr lang="es-PE" sz="1100" dirty="0">
                <a:latin typeface="Franklin Gothic Medium Cond" panose="020B0606030402020204" pitchFamily="34" charset="0"/>
              </a:rPr>
              <a:t> En el Ítem: Ficha Familiar/Historia Clínica, anote elAPP144 Actividades con Docentes</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de Evaluación </a:t>
            </a:r>
          </a:p>
          <a:p>
            <a:pPr algn="just"/>
            <a:r>
              <a:rPr lang="es-PE" sz="1100" dirty="0">
                <a:latin typeface="Franklin Gothic Medium Cond" panose="020B0606030402020204" pitchFamily="34" charset="0"/>
              </a:rPr>
              <a:t>•  En el 2º casillero: Actividades de daños no transmisibles </a:t>
            </a:r>
          </a:p>
          <a:p>
            <a:pPr algn="just"/>
            <a:r>
              <a:rPr lang="es-PE" sz="1100" dirty="0">
                <a:latin typeface="Franklin Gothic Medium Cond" panose="020B0606030402020204" pitchFamily="34" charset="0"/>
              </a:rPr>
              <a:t>*Si es una sesión relacionada a la exposición a metales pesado se colocará: Actividades de Metales Pesados = U0010</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o En el Lab 1 casillero 1, : Se registrará la sigla que corresponda a la temática de del proyecto de aprendizaje.</a:t>
            </a:r>
          </a:p>
          <a:p>
            <a:pPr algn="just"/>
            <a:r>
              <a:rPr lang="es-PE" sz="1100" dirty="0">
                <a:latin typeface="Franklin Gothic Medium Cond" panose="020B0606030402020204" pitchFamily="34" charset="0"/>
              </a:rPr>
              <a:t> ALI =Alimentación Saludable</a:t>
            </a:r>
          </a:p>
          <a:p>
            <a:pPr algn="just"/>
            <a:r>
              <a:rPr lang="es-PE" sz="1100" dirty="0">
                <a:latin typeface="Franklin Gothic Medium Cond" panose="020B0606030402020204" pitchFamily="34" charset="0"/>
              </a:rPr>
              <a:t> LMA= Lavado de manos</a:t>
            </a:r>
          </a:p>
          <a:p>
            <a:pPr algn="just"/>
            <a:r>
              <a:rPr lang="es-PE" sz="1100" dirty="0">
                <a:latin typeface="Franklin Gothic Medium Cond" panose="020B0606030402020204" pitchFamily="34" charset="0"/>
              </a:rPr>
              <a:t> SBU = Salud Bucal</a:t>
            </a:r>
          </a:p>
          <a:p>
            <a:pPr algn="just"/>
            <a:r>
              <a:rPr lang="es-PE" sz="1100" dirty="0">
                <a:latin typeface="Franklin Gothic Medium Cond" panose="020B0606030402020204" pitchFamily="34" charset="0"/>
              </a:rPr>
              <a:t> SO = Salud Ocular</a:t>
            </a:r>
          </a:p>
          <a:p>
            <a:pPr algn="just"/>
            <a:r>
              <a:rPr lang="es-PE" sz="1100" dirty="0">
                <a:latin typeface="Franklin Gothic Medium Cond" panose="020B0606030402020204" pitchFamily="34" charset="0"/>
              </a:rPr>
              <a:t> AF = Actividad Física</a:t>
            </a:r>
          </a:p>
          <a:p>
            <a:pPr algn="just"/>
            <a:r>
              <a:rPr lang="es-PE" sz="1100" dirty="0">
                <a:latin typeface="Franklin Gothic Medium Cond" panose="020B0606030402020204" pitchFamily="34" charset="0"/>
              </a:rPr>
              <a:t> SVI = Seguridad Vial</a:t>
            </a:r>
          </a:p>
          <a:p>
            <a:pPr algn="just"/>
            <a:r>
              <a:rPr lang="es-PE" sz="1100" dirty="0">
                <a:latin typeface="Franklin Gothic Medium Cond" panose="020B0606030402020204" pitchFamily="34" charset="0"/>
              </a:rPr>
              <a:t> CMP = Exposición a Metales Pesados</a:t>
            </a:r>
          </a:p>
          <a:p>
            <a:pPr algn="just"/>
            <a:r>
              <a:rPr lang="es-PE" sz="1100" dirty="0">
                <a:latin typeface="Franklin Gothic Medium Cond" panose="020B0606030402020204" pitchFamily="34" charset="0"/>
              </a:rPr>
              <a:t>o En el Lab 1 casillero 2, registrar según corresponda:</a:t>
            </a:r>
          </a:p>
          <a:p>
            <a:pPr algn="just"/>
            <a:r>
              <a:rPr lang="es-PE" sz="1100" dirty="0">
                <a:latin typeface="Franklin Gothic Medium Cond" panose="020B0606030402020204" pitchFamily="34" charset="0"/>
              </a:rPr>
              <a:t> 1= Cuando el proyecto de aprendizaje logro ser implementado.</a:t>
            </a:r>
          </a:p>
          <a:p>
            <a:pPr algn="just"/>
            <a:r>
              <a:rPr lang="es-PE" sz="1100" dirty="0">
                <a:latin typeface="Franklin Gothic Medium Cond" panose="020B0606030402020204" pitchFamily="34" charset="0"/>
              </a:rPr>
              <a:t> 2= Cuando el proyecto de aprendizaje no logro ser implementado.</a:t>
            </a:r>
          </a:p>
        </p:txBody>
      </p:sp>
      <p:pic>
        <p:nvPicPr>
          <p:cNvPr id="9" name="Imagen 8">
            <a:extLst>
              <a:ext uri="{FF2B5EF4-FFF2-40B4-BE49-F238E27FC236}">
                <a16:creationId xmlns:a16="http://schemas.microsoft.com/office/drawing/2014/main" id="{D6EBC89A-D688-462B-93B9-7AA52B0A80E3}"/>
              </a:ext>
            </a:extLst>
          </p:cNvPr>
          <p:cNvPicPr>
            <a:picLocks noChangeAspect="1"/>
          </p:cNvPicPr>
          <p:nvPr/>
        </p:nvPicPr>
        <p:blipFill>
          <a:blip r:embed="rId3"/>
          <a:stretch>
            <a:fillRect/>
          </a:stretch>
        </p:blipFill>
        <p:spPr>
          <a:xfrm>
            <a:off x="457197" y="5685721"/>
            <a:ext cx="8341746" cy="954154"/>
          </a:xfrm>
          <a:prstGeom prst="rect">
            <a:avLst/>
          </a:prstGeom>
        </p:spPr>
      </p:pic>
    </p:spTree>
    <p:extLst>
      <p:ext uri="{BB962C8B-B14F-4D97-AF65-F5344CB8AC3E}">
        <p14:creationId xmlns:p14="http://schemas.microsoft.com/office/powerpoint/2010/main" val="25951147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4063" y="237115"/>
            <a:ext cx="8341747" cy="769441"/>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 El número de reuniones de evaluación será de 01 reunión al año durante el (4°) cuarto trimestre.</a:t>
            </a:r>
          </a:p>
          <a:p>
            <a:pPr algn="just"/>
            <a:r>
              <a:rPr lang="es-PE" sz="1100" dirty="0">
                <a:solidFill>
                  <a:srgbClr val="2D55D7"/>
                </a:solidFill>
                <a:latin typeface="Franklin Gothic Medium Cond" panose="020B0606030402020204" pitchFamily="34" charset="0"/>
              </a:rPr>
              <a:t> El TRAZADOR para esta actividad es el número uno (1), el cual indica que se logró la implementación de proyectos de aprendizaje. En el caso que durante la fase de evaluación no se logró implementar el proyecto de aprendizaje  se colocara  el número dos (2). </a:t>
            </a:r>
          </a:p>
        </p:txBody>
      </p:sp>
      <p:sp>
        <p:nvSpPr>
          <p:cNvPr id="7" name="Rectángulo 6">
            <a:extLst>
              <a:ext uri="{FF2B5EF4-FFF2-40B4-BE49-F238E27FC236}">
                <a16:creationId xmlns:a16="http://schemas.microsoft.com/office/drawing/2014/main" id="{64C39FCA-34EE-40BC-9044-9B47D872BF90}"/>
              </a:ext>
            </a:extLst>
          </p:cNvPr>
          <p:cNvSpPr/>
          <p:nvPr/>
        </p:nvSpPr>
        <p:spPr>
          <a:xfrm>
            <a:off x="396812" y="959457"/>
            <a:ext cx="8428007" cy="420628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ORGANIZACIONES COMUNITARIAS REALIZAN VIGILANCIA CIUDADANA PARA LA REDUCCION DE LA CONTAMINACIÓN POR METALES PESADOS, SUSTANCIAS QUÍMICAS E HIDROCARBUROS </a:t>
            </a:r>
          </a:p>
          <a:p>
            <a:pPr algn="just"/>
            <a:r>
              <a:rPr lang="es-PE" sz="1100" dirty="0">
                <a:latin typeface="Franklin Gothic Medium Cond" panose="020B0606030402020204" pitchFamily="34" charset="0"/>
              </a:rPr>
              <a:t>Son las organizaciones comunitarias adscritas al Gobierno Local que cuenten o no con Agentes Comunitarios de la Salud y/o voluntarios, capacitado sobre las consecuencias en la salud de la población expuesta a la contaminación por metales pesados, sustancias químicas e hidrocarburos en el territorio (municipio) para el desarrollo de la vigilancia comunitaria, dirigidas a mejorar las condiciones del entorno.</a:t>
            </a:r>
          </a:p>
          <a:p>
            <a:pPr algn="just"/>
            <a:r>
              <a:rPr lang="es-PE" sz="1100" dirty="0">
                <a:latin typeface="Franklin Gothic Medium Cond" panose="020B0606030402020204" pitchFamily="34" charset="0"/>
              </a:rPr>
              <a:t>La modalidad de entrega de este servicio es a través de:</a:t>
            </a:r>
          </a:p>
          <a:p>
            <a:pPr algn="just"/>
            <a:r>
              <a:rPr lang="es-PE" sz="1100" dirty="0">
                <a:latin typeface="Franklin Gothic Medium Cond" panose="020B0606030402020204" pitchFamily="34" charset="0"/>
              </a:rPr>
              <a:t> Reuniones con el Gobierno Local.</a:t>
            </a:r>
          </a:p>
          <a:p>
            <a:pPr algn="just"/>
            <a:r>
              <a:rPr lang="es-PE" sz="1100" dirty="0">
                <a:latin typeface="Franklin Gothic Medium Cond" panose="020B0606030402020204" pitchFamily="34" charset="0"/>
              </a:rPr>
              <a:t> Talleres de capacitación.</a:t>
            </a:r>
          </a:p>
          <a:p>
            <a:pPr algn="just"/>
            <a:r>
              <a:rPr lang="es-PE" sz="1100" dirty="0">
                <a:latin typeface="Franklin Gothic Medium Cond" panose="020B0606030402020204" pitchFamily="34" charset="0"/>
              </a:rPr>
              <a:t> Seguimiento a las acciones de vigilancia comunitaria. </a:t>
            </a:r>
          </a:p>
          <a:p>
            <a:pPr algn="just"/>
            <a:r>
              <a:rPr lang="es-PE" sz="1100" dirty="0">
                <a:latin typeface="Franklin Gothic Medium Cond" panose="020B0606030402020204" pitchFamily="34" charset="0"/>
              </a:rPr>
              <a:t>Dichas actividades se realizan en locales comunales, salas municipales u otro ambiente que los participantes consideren conveniente. </a:t>
            </a:r>
          </a:p>
          <a:p>
            <a:pPr algn="just">
              <a:spcBef>
                <a:spcPts val="200"/>
              </a:spcBef>
              <a:spcAft>
                <a:spcPts val="200"/>
              </a:spcAft>
            </a:pPr>
            <a:r>
              <a:rPr lang="es-PE" sz="1100" dirty="0">
                <a:solidFill>
                  <a:srgbClr val="C00000"/>
                </a:solidFill>
                <a:latin typeface="Franklin Gothic Medium Cond" panose="020B0606030402020204" pitchFamily="34" charset="0"/>
              </a:rPr>
              <a:t>FASE 1: PLANIFICACIÓN </a:t>
            </a:r>
          </a:p>
          <a:p>
            <a:pPr algn="just"/>
            <a:r>
              <a:rPr lang="es-PE" sz="1100" dirty="0">
                <a:latin typeface="Franklin Gothic Medium Cond" panose="020B0606030402020204" pitchFamily="34" charset="0"/>
              </a:rPr>
              <a:t>Esta Fase de planificación se desarrolla a través de mínimamente 04 reuniones al año, con una duración de 60 minutos cada una a cargo del personal de salud capacitado. Se realizará las siguientes acciones:</a:t>
            </a:r>
          </a:p>
          <a:p>
            <a:pPr algn="just"/>
            <a:r>
              <a:rPr lang="es-PE" sz="1100" dirty="0">
                <a:latin typeface="Franklin Gothic Medium Cond" panose="020B0606030402020204" pitchFamily="34" charset="0"/>
              </a:rPr>
              <a:t>1. Identificación y priorización de comunidades en riesgo para el desarrollo de la vigilancia comunitaria.</a:t>
            </a:r>
          </a:p>
          <a:p>
            <a:pPr algn="just"/>
            <a:r>
              <a:rPr lang="es-PE" sz="1100" dirty="0">
                <a:latin typeface="Franklin Gothic Medium Cond" panose="020B0606030402020204" pitchFamily="34" charset="0"/>
              </a:rPr>
              <a:t>2. Socialización con el gobierno local sobre zonas de riesgo y el impacto en la salud por exposición a la contaminación por metales pesados, sustancias químicas e hidrocarburos.</a:t>
            </a:r>
          </a:p>
          <a:p>
            <a:pPr algn="just"/>
            <a:r>
              <a:rPr lang="es-PE" sz="1100" dirty="0">
                <a:latin typeface="Franklin Gothic Medium Cond" panose="020B0606030402020204" pitchFamily="34" charset="0"/>
              </a:rPr>
              <a:t>En el Ítem: Ficha Familiar/Historia Clínica, anote el código APP101 de Consejo Municipal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en Municipios</a:t>
            </a:r>
          </a:p>
          <a:p>
            <a:pPr algn="just"/>
            <a:r>
              <a:rPr lang="es-PE" sz="1100" dirty="0">
                <a:latin typeface="Franklin Gothic Medium Cond" panose="020B0606030402020204" pitchFamily="34" charset="0"/>
              </a:rPr>
              <a:t> En el 2º casillero Actividades de Metales Pesados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reunión </a:t>
            </a:r>
          </a:p>
          <a:p>
            <a:pPr algn="just"/>
            <a:r>
              <a:rPr lang="es-PE" sz="1100" dirty="0">
                <a:latin typeface="Franklin Gothic Medium Cond" panose="020B0606030402020204" pitchFamily="34" charset="0"/>
              </a:rPr>
              <a:t> En el Lab 1 casillero 2, el número de comunidades priorizadas, si es que corresponde.</a:t>
            </a:r>
          </a:p>
        </p:txBody>
      </p:sp>
      <p:pic>
        <p:nvPicPr>
          <p:cNvPr id="9" name="Imagen 8">
            <a:extLst>
              <a:ext uri="{FF2B5EF4-FFF2-40B4-BE49-F238E27FC236}">
                <a16:creationId xmlns:a16="http://schemas.microsoft.com/office/drawing/2014/main" id="{CF40D0C2-D1B5-441E-BBC6-B02D8DE571F7}"/>
              </a:ext>
            </a:extLst>
          </p:cNvPr>
          <p:cNvPicPr>
            <a:picLocks noChangeAspect="1"/>
          </p:cNvPicPr>
          <p:nvPr/>
        </p:nvPicPr>
        <p:blipFill>
          <a:blip r:embed="rId2"/>
          <a:stretch>
            <a:fillRect/>
          </a:stretch>
        </p:blipFill>
        <p:spPr>
          <a:xfrm>
            <a:off x="370932" y="5105355"/>
            <a:ext cx="8428008" cy="958508"/>
          </a:xfrm>
          <a:prstGeom prst="rect">
            <a:avLst/>
          </a:prstGeom>
        </p:spPr>
      </p:pic>
      <p:sp>
        <p:nvSpPr>
          <p:cNvPr id="10" name="Rectángulo 9">
            <a:extLst>
              <a:ext uri="{FF2B5EF4-FFF2-40B4-BE49-F238E27FC236}">
                <a16:creationId xmlns:a16="http://schemas.microsoft.com/office/drawing/2014/main" id="{BF3B2A81-072A-4E64-BB48-FFEC50BEDDE3}"/>
              </a:ext>
            </a:extLst>
          </p:cNvPr>
          <p:cNvSpPr/>
          <p:nvPr/>
        </p:nvSpPr>
        <p:spPr>
          <a:xfrm>
            <a:off x="327803" y="6037985"/>
            <a:ext cx="8428007" cy="600164"/>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 </a:t>
            </a:r>
          </a:p>
          <a:p>
            <a:r>
              <a:rPr lang="es-PE" sz="1100" dirty="0">
                <a:solidFill>
                  <a:srgbClr val="2D55D7"/>
                </a:solidFill>
                <a:latin typeface="Franklin Gothic Medium Cond" panose="020B0606030402020204" pitchFamily="34" charset="0"/>
              </a:rPr>
              <a:t>Esta actividad requiere mínimamente de cuatro (04) reuniones al año, el número de reuniones podrá ser más de cuatro (4) de acuerdo al criterio que considere necesario el personal de salud para el cumplimiento del objetivo. La duración de cada reunión será de aproximadamente 60 minutos.</a:t>
            </a:r>
          </a:p>
        </p:txBody>
      </p:sp>
    </p:spTree>
    <p:extLst>
      <p:ext uri="{BB962C8B-B14F-4D97-AF65-F5344CB8AC3E}">
        <p14:creationId xmlns:p14="http://schemas.microsoft.com/office/powerpoint/2010/main" val="11919486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936" y="242427"/>
            <a:ext cx="8402128" cy="2800767"/>
          </a:xfrm>
          <a:prstGeom prst="rect">
            <a:avLst/>
          </a:prstGeom>
        </p:spPr>
        <p:txBody>
          <a:bodyPr wrap="square">
            <a:spAutoFit/>
          </a:bodyPr>
          <a:lstStyle/>
          <a:p>
            <a:pPr>
              <a:spcAft>
                <a:spcPts val="200"/>
              </a:spcAft>
            </a:pPr>
            <a:r>
              <a:rPr lang="es-PE" sz="1100" dirty="0">
                <a:solidFill>
                  <a:srgbClr val="C00000"/>
                </a:solidFill>
                <a:latin typeface="Franklin Gothic Medium Cond" panose="020B0606030402020204" pitchFamily="34" charset="0"/>
              </a:rPr>
              <a:t>FASE 2: ORGANIZACIÓN</a:t>
            </a:r>
          </a:p>
          <a:p>
            <a:r>
              <a:rPr lang="es-PE" sz="1100" dirty="0">
                <a:latin typeface="Franklin Gothic Medium Cond" panose="020B0606030402020204" pitchFamily="34" charset="0"/>
              </a:rPr>
              <a:t>Esta Fase de organización se desarrolla a través de un mínimo de 03 reuniones al año, con una duración de 60 minutos cada una a cargo del personal de salud capacitado. Se realizará la siguiente actividad:</a:t>
            </a:r>
          </a:p>
          <a:p>
            <a:r>
              <a:rPr lang="es-PE" sz="1100" dirty="0">
                <a:latin typeface="Franklin Gothic Medium Cond" panose="020B0606030402020204" pitchFamily="34" charset="0"/>
              </a:rPr>
              <a:t>A. Identificación de organizaciones comunitarias con base en el padrón del gobierno local, incluyendo a los Agentes Comunitarios de Salud considerando las zonas de riesgo detectadas.</a:t>
            </a:r>
          </a:p>
          <a:p>
            <a:r>
              <a:rPr lang="es-PE" sz="1100" dirty="0">
                <a:latin typeface="Franklin Gothic Medium Cond" panose="020B0606030402020204" pitchFamily="34" charset="0"/>
              </a:rPr>
              <a:t>En el Ítem: Ficha Familiar/Historia Clínica, anote el códigoAPP101 de Consejo Municipal</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en Municipios</a:t>
            </a:r>
          </a:p>
          <a:p>
            <a:r>
              <a:rPr lang="es-PE" sz="1100" dirty="0">
                <a:latin typeface="Franklin Gothic Medium Cond" panose="020B0606030402020204" pitchFamily="34" charset="0"/>
              </a:rPr>
              <a:t> En el 2º casillero Actividades de Metales Pesados</a:t>
            </a:r>
          </a:p>
          <a:p>
            <a:r>
              <a:rPr lang="es-PE" sz="1100" dirty="0">
                <a:latin typeface="Franklin Gothic Medium Cond" panose="020B0606030402020204" pitchFamily="34" charset="0"/>
              </a:rPr>
              <a:t>En el ítem Lab se registrará:</a:t>
            </a:r>
          </a:p>
          <a:p>
            <a:r>
              <a:rPr lang="es-PE" sz="1100" dirty="0">
                <a:latin typeface="Franklin Gothic Medium Cond" panose="020B0606030402020204" pitchFamily="34" charset="0"/>
              </a:rPr>
              <a:t> En el Lab 1 casillero 1, el número de reuniones </a:t>
            </a:r>
          </a:p>
          <a:p>
            <a:r>
              <a:rPr lang="es-PE" sz="1100" dirty="0">
                <a:latin typeface="Franklin Gothic Medium Cond" panose="020B0606030402020204" pitchFamily="34" charset="0"/>
              </a:rPr>
              <a:t> En el Lab 1 casillero 2, el número de organizaciones participantes </a:t>
            </a:r>
          </a:p>
          <a:p>
            <a:r>
              <a:rPr lang="es-PE" sz="1100" dirty="0">
                <a:latin typeface="Franklin Gothic Medium Cond" panose="020B0606030402020204" pitchFamily="34" charset="0"/>
              </a:rPr>
              <a:t> En el Lab 2 casillero l2, a fase del proceso “FO” para indicar Fase de organización</a:t>
            </a:r>
          </a:p>
          <a:p>
            <a:endParaRPr lang="es-PE" sz="1100" dirty="0">
              <a:latin typeface="Franklin Gothic Medium Cond" panose="020B0606030402020204" pitchFamily="34" charset="0"/>
            </a:endParaRPr>
          </a:p>
          <a:p>
            <a:r>
              <a:rPr lang="es-PE" sz="1100" dirty="0">
                <a:latin typeface="Franklin Gothic Medium Cond" panose="020B0606030402020204" pitchFamily="34" charset="0"/>
              </a:rPr>
              <a:t> </a:t>
            </a:r>
          </a:p>
        </p:txBody>
      </p:sp>
      <p:sp>
        <p:nvSpPr>
          <p:cNvPr id="4" name="Rectángulo 3"/>
          <p:cNvSpPr/>
          <p:nvPr/>
        </p:nvSpPr>
        <p:spPr>
          <a:xfrm>
            <a:off x="370934" y="3683480"/>
            <a:ext cx="8402130" cy="830997"/>
          </a:xfrm>
          <a:prstGeom prst="rect">
            <a:avLst/>
          </a:prstGeom>
        </p:spPr>
        <p:txBody>
          <a:bodyPr wrap="square">
            <a:spAutoFit/>
          </a:bodyPr>
          <a:lstStyle/>
          <a:p>
            <a:r>
              <a:rPr lang="es-PE" sz="1200" dirty="0">
                <a:solidFill>
                  <a:srgbClr val="2D55D7"/>
                </a:solidFill>
                <a:latin typeface="Franklin Gothic Medium Cond" panose="020B0606030402020204" pitchFamily="34" charset="0"/>
              </a:rPr>
              <a:t>RECUERDE: </a:t>
            </a:r>
          </a:p>
          <a:p>
            <a:r>
              <a:rPr lang="es-PE" sz="1200" dirty="0">
                <a:solidFill>
                  <a:srgbClr val="2D55D7"/>
                </a:solidFill>
                <a:latin typeface="Franklin Gothic Medium Cond" panose="020B0606030402020204" pitchFamily="34" charset="0"/>
              </a:rPr>
              <a:t> Esta actividad requiere un mínimo de tres (03) reuniones al año, el número de reuniones podrá ser más de tres (3) siempre y cuando considere necesario el personal de salud para el cumplimiento del objetivo. La duración de cada reunión será de aproximadamente 60 minutos cada una. </a:t>
            </a:r>
          </a:p>
          <a:p>
            <a:r>
              <a:rPr lang="es-PE" sz="1200" dirty="0">
                <a:solidFill>
                  <a:srgbClr val="2D55D7"/>
                </a:solidFill>
                <a:latin typeface="Franklin Gothic Medium Cond" panose="020B0606030402020204" pitchFamily="34" charset="0"/>
              </a:rPr>
              <a:t> Registrar la fase del proceso, así como se indica en el ejemplo (FO).</a:t>
            </a:r>
          </a:p>
        </p:txBody>
      </p:sp>
      <p:sp>
        <p:nvSpPr>
          <p:cNvPr id="5" name="Rectángulo 4"/>
          <p:cNvSpPr/>
          <p:nvPr/>
        </p:nvSpPr>
        <p:spPr>
          <a:xfrm>
            <a:off x="396812" y="4454095"/>
            <a:ext cx="8402131"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3: ASISTENCIA TÉCNICA</a:t>
            </a:r>
          </a:p>
          <a:p>
            <a:pPr algn="just"/>
            <a:r>
              <a:rPr lang="es-PE" sz="1100" dirty="0">
                <a:latin typeface="Franklin Gothic Medium Cond" panose="020B0606030402020204" pitchFamily="34" charset="0"/>
              </a:rPr>
              <a:t>Durante esta Fase se coordinará con el gobierno local el proceso de asistencia técnica y acompañamiento en la implementación de la estrategia de Vigilancia Comunitaria (contenidos claves, instrumentos y metodologías). De ser el caso, la Red/MR articulará las acciones con el establecimiento de salud de la zona.</a:t>
            </a:r>
          </a:p>
          <a:p>
            <a:pPr algn="just"/>
            <a:r>
              <a:rPr lang="es-PE" sz="1100" dirty="0">
                <a:latin typeface="Franklin Gothic Medium Cond" panose="020B0606030402020204" pitchFamily="34" charset="0"/>
              </a:rPr>
              <a:t>Esta actividad se realizará a través de (02) Asistencias Técnicas al año, con una duración de 45 minutos cada una.</a:t>
            </a:r>
          </a:p>
          <a:p>
            <a:pPr algn="just"/>
            <a:r>
              <a:rPr lang="es-PE" sz="1100" dirty="0">
                <a:latin typeface="Franklin Gothic Medium Cond" panose="020B0606030402020204" pitchFamily="34" charset="0"/>
              </a:rPr>
              <a:t>En el Ítem: Ficha Familiar/Historia Clínica, anote el códigoAPP108 Actividad en comunidad</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Asistencia Técnica</a:t>
            </a:r>
          </a:p>
          <a:p>
            <a:pPr algn="just"/>
            <a:r>
              <a:rPr lang="es-PE" sz="1100" dirty="0">
                <a:latin typeface="Franklin Gothic Medium Cond" panose="020B0606030402020204" pitchFamily="34" charset="0"/>
              </a:rPr>
              <a:t> En el 2º casillero Vigilancia de metales pesados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1,el número de asistencia técnica</a:t>
            </a:r>
          </a:p>
          <a:p>
            <a:pPr algn="just"/>
            <a:r>
              <a:rPr lang="es-PE" sz="1100" dirty="0">
                <a:latin typeface="Franklin Gothic Medium Cond" panose="020B0606030402020204" pitchFamily="34" charset="0"/>
              </a:rPr>
              <a:t> En el Lab 1 casillero 2, el número de organizaciones participantes </a:t>
            </a:r>
          </a:p>
        </p:txBody>
      </p:sp>
      <p:pic>
        <p:nvPicPr>
          <p:cNvPr id="7" name="Imagen 6">
            <a:extLst>
              <a:ext uri="{FF2B5EF4-FFF2-40B4-BE49-F238E27FC236}">
                <a16:creationId xmlns:a16="http://schemas.microsoft.com/office/drawing/2014/main" id="{AA93E233-0DC2-4AF5-89D7-3506F279AA6C}"/>
              </a:ext>
            </a:extLst>
          </p:cNvPr>
          <p:cNvPicPr>
            <a:picLocks noChangeAspect="1"/>
          </p:cNvPicPr>
          <p:nvPr/>
        </p:nvPicPr>
        <p:blipFill>
          <a:blip r:embed="rId2"/>
          <a:stretch>
            <a:fillRect/>
          </a:stretch>
        </p:blipFill>
        <p:spPr>
          <a:xfrm>
            <a:off x="396812" y="2724972"/>
            <a:ext cx="8307242" cy="958508"/>
          </a:xfrm>
          <a:prstGeom prst="rect">
            <a:avLst/>
          </a:prstGeom>
        </p:spPr>
      </p:pic>
    </p:spTree>
    <p:extLst>
      <p:ext uri="{BB962C8B-B14F-4D97-AF65-F5344CB8AC3E}">
        <p14:creationId xmlns:p14="http://schemas.microsoft.com/office/powerpoint/2010/main" val="15706776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05442" y="352619"/>
            <a:ext cx="8376249" cy="1018981"/>
          </a:xfrm>
          <a:prstGeom prst="rect">
            <a:avLst/>
          </a:prstGeom>
        </p:spPr>
      </p:pic>
      <p:sp>
        <p:nvSpPr>
          <p:cNvPr id="4" name="Rectángulo 3"/>
          <p:cNvSpPr/>
          <p:nvPr/>
        </p:nvSpPr>
        <p:spPr>
          <a:xfrm>
            <a:off x="405441" y="1385370"/>
            <a:ext cx="8376249" cy="600164"/>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a:t>
            </a:r>
          </a:p>
          <a:p>
            <a:pPr algn="just"/>
            <a:r>
              <a:rPr lang="es-PE" sz="1100" dirty="0">
                <a:solidFill>
                  <a:srgbClr val="2D55D7"/>
                </a:solidFill>
                <a:latin typeface="Franklin Gothic Medium Cond" panose="020B0606030402020204" pitchFamily="34" charset="0"/>
              </a:rPr>
              <a:t>Para el tema de metales pesados se ha considerado el APP108 para registrar el taller de municipios dirigido a juntas vecinales, organizaciones comunitarias y agentes comunitarias en salud. Esta actividad puede realizarse a través de un (02) asistencias técnicas, con una duración de 45 minutos cada una.</a:t>
            </a:r>
          </a:p>
        </p:txBody>
      </p:sp>
      <p:sp>
        <p:nvSpPr>
          <p:cNvPr id="5" name="Rectángulo 4"/>
          <p:cNvSpPr/>
          <p:nvPr/>
        </p:nvSpPr>
        <p:spPr>
          <a:xfrm>
            <a:off x="405441" y="1939876"/>
            <a:ext cx="8376249" cy="178510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FASE 4: MONITOREO </a:t>
            </a:r>
          </a:p>
          <a:p>
            <a:pPr algn="just"/>
            <a:r>
              <a:rPr lang="es-PE" sz="1100" dirty="0">
                <a:latin typeface="Franklin Gothic Medium Cond" panose="020B0606030402020204" pitchFamily="34" charset="0"/>
              </a:rPr>
              <a:t>Esta Fase involucra el Reporte trimestral de la vigilancia comunitaria a la municipalidad y Red/MR.</a:t>
            </a:r>
          </a:p>
          <a:p>
            <a:pPr algn="just"/>
            <a:r>
              <a:rPr lang="es-PE" sz="1100" dirty="0">
                <a:latin typeface="Franklin Gothic Medium Cond" panose="020B0606030402020204" pitchFamily="34" charset="0"/>
              </a:rPr>
              <a:t>Se realizará a través de (04) reuniones de monitoreo al año, con una duración de 45 minutos cada una.</a:t>
            </a:r>
          </a:p>
          <a:p>
            <a:pPr algn="just"/>
            <a:r>
              <a:rPr lang="es-PE" sz="1100" dirty="0">
                <a:latin typeface="Franklin Gothic Medium Cond" panose="020B0606030402020204" pitchFamily="34" charset="0"/>
              </a:rPr>
              <a:t>En el Ítem: Ficha Familiar/Historia Clínica, anote solo el códigoAPP108 Actividad en comunidad</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Reunión de monitoreo </a:t>
            </a:r>
          </a:p>
          <a:p>
            <a:pPr algn="just"/>
            <a:r>
              <a:rPr lang="es-PE" sz="1100" dirty="0">
                <a:latin typeface="Franklin Gothic Medium Cond" panose="020B0606030402020204" pitchFamily="34" charset="0"/>
              </a:rPr>
              <a:t> En el 2º casillero Actividades de Metales Pesados </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reunión de monitoreo 1, 2, 3, 4 Según corresponda</a:t>
            </a:r>
          </a:p>
        </p:txBody>
      </p:sp>
      <p:pic>
        <p:nvPicPr>
          <p:cNvPr id="6" name="Imagen 5"/>
          <p:cNvPicPr>
            <a:picLocks noChangeAspect="1"/>
          </p:cNvPicPr>
          <p:nvPr/>
        </p:nvPicPr>
        <p:blipFill>
          <a:blip r:embed="rId3"/>
          <a:stretch>
            <a:fillRect/>
          </a:stretch>
        </p:blipFill>
        <p:spPr>
          <a:xfrm>
            <a:off x="405441" y="3681851"/>
            <a:ext cx="8376249" cy="958508"/>
          </a:xfrm>
          <a:prstGeom prst="rect">
            <a:avLst/>
          </a:prstGeom>
        </p:spPr>
      </p:pic>
      <p:sp>
        <p:nvSpPr>
          <p:cNvPr id="7" name="Rectángulo 6"/>
          <p:cNvSpPr/>
          <p:nvPr/>
        </p:nvSpPr>
        <p:spPr>
          <a:xfrm>
            <a:off x="405440" y="4683579"/>
            <a:ext cx="8376249" cy="769441"/>
          </a:xfrm>
          <a:prstGeom prst="rect">
            <a:avLst/>
          </a:prstGeom>
        </p:spPr>
        <p:txBody>
          <a:bodyPr wrap="square">
            <a:spAutoFit/>
          </a:bodyPr>
          <a:lstStyle/>
          <a:p>
            <a:r>
              <a:rPr lang="es-PE" sz="1100" dirty="0">
                <a:solidFill>
                  <a:srgbClr val="2D55D7"/>
                </a:solidFill>
                <a:latin typeface="Franklin Gothic Medium Cond" panose="020B0606030402020204" pitchFamily="34" charset="0"/>
              </a:rPr>
              <a:t>RECUERDE:</a:t>
            </a:r>
          </a:p>
          <a:p>
            <a:r>
              <a:rPr lang="es-PE" sz="1100" dirty="0">
                <a:solidFill>
                  <a:srgbClr val="2D55D7"/>
                </a:solidFill>
                <a:latin typeface="Franklin Gothic Medium Cond" panose="020B0606030402020204" pitchFamily="34" charset="0"/>
              </a:rPr>
              <a:t> El número de reuniones de monitoreo podrán ser hasta un número de 04 reuniones de monitoreo al año. La duración de esta actividad es de 45 minutos cada monitoreo. </a:t>
            </a:r>
          </a:p>
          <a:p>
            <a:r>
              <a:rPr lang="es-PE" sz="1100" dirty="0">
                <a:solidFill>
                  <a:srgbClr val="2D55D7"/>
                </a:solidFill>
                <a:latin typeface="Franklin Gothic Medium Cond" panose="020B0606030402020204" pitchFamily="34" charset="0"/>
              </a:rPr>
              <a:t> De preferencia se realizará un monitoreo en cada trimestre del año. </a:t>
            </a:r>
          </a:p>
        </p:txBody>
      </p:sp>
      <p:sp>
        <p:nvSpPr>
          <p:cNvPr id="8" name="Rectángulo 7"/>
          <p:cNvSpPr/>
          <p:nvPr/>
        </p:nvSpPr>
        <p:spPr>
          <a:xfrm>
            <a:off x="405439" y="5350298"/>
            <a:ext cx="8376250" cy="1277273"/>
          </a:xfrm>
          <a:prstGeom prst="rect">
            <a:avLst/>
          </a:prstGeom>
        </p:spPr>
        <p:txBody>
          <a:bodyPr wrap="square">
            <a:spAutoFit/>
          </a:bodyPr>
          <a:lstStyle/>
          <a:p>
            <a:r>
              <a:rPr lang="es-PE" sz="1100" dirty="0">
                <a:latin typeface="Franklin Gothic Medium Cond" panose="020B0606030402020204" pitchFamily="34" charset="0"/>
              </a:rPr>
              <a:t>Se realizará a través de (01) reuniones de evaluación al año, con una duración de 60 minutos.</a:t>
            </a:r>
          </a:p>
          <a:p>
            <a:r>
              <a:rPr lang="es-PE" sz="1100" dirty="0">
                <a:latin typeface="Franklin Gothic Medium Cond" panose="020B0606030402020204" pitchFamily="34" charset="0"/>
              </a:rPr>
              <a:t>Cuando se haya entregado el informe final al gobierno local se deberá incluir:</a:t>
            </a:r>
          </a:p>
          <a:p>
            <a:r>
              <a:rPr lang="es-PE" sz="1100" dirty="0">
                <a:latin typeface="Franklin Gothic Medium Cond" panose="020B0606030402020204" pitchFamily="34" charset="0"/>
              </a:rPr>
              <a:t>En el Ítem: Ficha Familiar/Historia Clínica, anote solo el códigoAPP108 Actividad en comunidad</a:t>
            </a:r>
          </a:p>
          <a:p>
            <a:r>
              <a:rPr lang="es-PE" sz="1100" dirty="0">
                <a:latin typeface="Franklin Gothic Medium Cond" panose="020B0606030402020204" pitchFamily="34" charset="0"/>
              </a:rPr>
              <a:t>En el ítem: Tipo de Diagnóstico marque siempre “D”</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Reunión de evaluación </a:t>
            </a:r>
          </a:p>
          <a:p>
            <a:r>
              <a:rPr lang="es-PE" sz="1100" dirty="0">
                <a:latin typeface="Franklin Gothic Medium Cond" panose="020B0606030402020204" pitchFamily="34" charset="0"/>
              </a:rPr>
              <a:t>• En el 2º casillero Actividades de Metales Pesados  </a:t>
            </a:r>
          </a:p>
        </p:txBody>
      </p:sp>
    </p:spTree>
    <p:extLst>
      <p:ext uri="{BB962C8B-B14F-4D97-AF65-F5344CB8AC3E}">
        <p14:creationId xmlns:p14="http://schemas.microsoft.com/office/powerpoint/2010/main" val="3990727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1321" y="344212"/>
            <a:ext cx="8324490" cy="430887"/>
          </a:xfrm>
          <a:prstGeom prst="rect">
            <a:avLst/>
          </a:prstGeom>
        </p:spPr>
        <p:txBody>
          <a:bodyPr wrap="square">
            <a:spAutoFit/>
          </a:bodyPr>
          <a:lstStyle/>
          <a:p>
            <a:pPr lvl="0"/>
            <a:r>
              <a:rPr lang="es-PE" sz="1100" dirty="0">
                <a:solidFill>
                  <a:srgbClr val="000000"/>
                </a:solidFill>
                <a:latin typeface="Franklin Gothic Medium Cond" panose="020B0606030402020204" pitchFamily="34" charset="0"/>
              </a:rPr>
              <a:t>En el ítem Lab se registrará:</a:t>
            </a:r>
          </a:p>
          <a:p>
            <a:pPr lvl="0"/>
            <a:r>
              <a:rPr lang="es-PE" sz="1100" dirty="0">
                <a:solidFill>
                  <a:srgbClr val="000000"/>
                </a:solidFill>
                <a:latin typeface="Franklin Gothic Medium Cond" panose="020B0606030402020204" pitchFamily="34" charset="0"/>
              </a:rPr>
              <a:t>• En el </a:t>
            </a:r>
            <a:r>
              <a:rPr lang="es-PE" sz="1100" dirty="0">
                <a:latin typeface="Franklin Gothic Medium Cond" panose="020B0606030402020204" pitchFamily="34" charset="0"/>
              </a:rPr>
              <a:t>Lab </a:t>
            </a:r>
            <a:r>
              <a:rPr lang="es-PE" sz="1100" dirty="0">
                <a:solidFill>
                  <a:srgbClr val="000000"/>
                </a:solidFill>
                <a:latin typeface="Franklin Gothic Medium Cond" panose="020B0606030402020204" pitchFamily="34" charset="0"/>
              </a:rPr>
              <a:t>1 casillero 1, el número 1, que representa entrega del informe, en caso no se entrega se deja en blanco</a:t>
            </a:r>
          </a:p>
        </p:txBody>
      </p:sp>
      <p:pic>
        <p:nvPicPr>
          <p:cNvPr id="3" name="Imagen 2"/>
          <p:cNvPicPr>
            <a:picLocks noChangeAspect="1"/>
          </p:cNvPicPr>
          <p:nvPr/>
        </p:nvPicPr>
        <p:blipFill>
          <a:blip r:embed="rId2"/>
          <a:stretch>
            <a:fillRect/>
          </a:stretch>
        </p:blipFill>
        <p:spPr>
          <a:xfrm>
            <a:off x="431321" y="775099"/>
            <a:ext cx="8384875" cy="1010355"/>
          </a:xfrm>
          <a:prstGeom prst="rect">
            <a:avLst/>
          </a:prstGeom>
        </p:spPr>
      </p:pic>
      <p:sp>
        <p:nvSpPr>
          <p:cNvPr id="4" name="Rectángulo 3"/>
          <p:cNvSpPr/>
          <p:nvPr/>
        </p:nvSpPr>
        <p:spPr>
          <a:xfrm>
            <a:off x="431321" y="1783138"/>
            <a:ext cx="8384875" cy="430887"/>
          </a:xfrm>
          <a:prstGeom prst="rect">
            <a:avLst/>
          </a:prstGeom>
        </p:spPr>
        <p:txBody>
          <a:bodyPr wrap="square">
            <a:spAutoFit/>
          </a:bodyPr>
          <a:lstStyle/>
          <a:p>
            <a:pPr algn="just"/>
            <a:r>
              <a:rPr lang="es-PE" sz="1100" dirty="0">
                <a:solidFill>
                  <a:srgbClr val="2D55D7"/>
                </a:solidFill>
                <a:latin typeface="Franklin Gothic Medium Cond" panose="020B0606030402020204" pitchFamily="34" charset="0"/>
              </a:rPr>
              <a:t>RECUERDE: En el caso de la REUNIÓN DE EVALUACION se realizará únicamente una (01) reunión, esta se realizará siempre y cuando previamente se haya realizado acciones previamente establecidas. La duración de esta reunión será de aproximadamente 60 minutos. </a:t>
            </a:r>
          </a:p>
        </p:txBody>
      </p:sp>
    </p:spTree>
    <p:extLst>
      <p:ext uri="{BB962C8B-B14F-4D97-AF65-F5344CB8AC3E}">
        <p14:creationId xmlns:p14="http://schemas.microsoft.com/office/powerpoint/2010/main" val="29098652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2223" y="1730944"/>
            <a:ext cx="8493369" cy="3139321"/>
          </a:xfrm>
          <a:prstGeom prst="rect">
            <a:avLst/>
          </a:prstGeom>
          <a:solidFill>
            <a:srgbClr val="002060"/>
          </a:solidFill>
          <a:ln>
            <a:noFill/>
          </a:ln>
          <a:effectLst>
            <a:outerShdw blurRad="225425" dist="50800" dir="5220000" algn="ctr">
              <a:srgbClr val="000000">
                <a:alpha val="33000"/>
              </a:srgbClr>
            </a:outerShdw>
          </a:effectLst>
          <a:scene3d>
            <a:camera prst="isometricOffAxis1Right"/>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lvl="0" algn="ctr">
              <a:defRPr/>
            </a:pPr>
            <a:r>
              <a:rPr lang="es-ES" sz="6600" b="1" dirty="0">
                <a:ln w="6600">
                  <a:solidFill>
                    <a:srgbClr val="333399"/>
                  </a:solidFill>
                  <a:prstDash val="solid"/>
                </a:ln>
                <a:solidFill>
                  <a:srgbClr val="FFFFFF"/>
                </a:solidFill>
                <a:effectLst>
                  <a:outerShdw dist="38100" dir="2700000" algn="tl" rotWithShape="0">
                    <a:srgbClr val="333399"/>
                  </a:outerShdw>
                </a:effectLst>
                <a:latin typeface="Arial"/>
                <a:cs typeface="Arial"/>
              </a:rPr>
              <a:t>CONTROL Y PREVENCION DEL CANCER</a:t>
            </a:r>
            <a:endParaRPr kumimoji="0" lang="es-ES" sz="66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a:cs typeface="Arial"/>
            </a:endParaRPr>
          </a:p>
        </p:txBody>
      </p:sp>
    </p:spTree>
    <p:extLst>
      <p:ext uri="{BB962C8B-B14F-4D97-AF65-F5344CB8AC3E}">
        <p14:creationId xmlns:p14="http://schemas.microsoft.com/office/powerpoint/2010/main" val="35315875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561" y="554631"/>
            <a:ext cx="8384876" cy="6186309"/>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FAMILIAS SALUDABLES CON CONOCIMIENTO DE LA PREVENCIÓN DEL CÁNCER DE CUELLO UTERINO, MAMA, ESTÓMAGO, PRÓSTATA, PULMON, COLON, RECTO, HIGADO, LEUCEMIA, LINFOMA, PIEL Y TROS  </a:t>
            </a:r>
          </a:p>
          <a:p>
            <a:pPr algn="just"/>
            <a:r>
              <a:rPr lang="es-PE" sz="1100" dirty="0">
                <a:solidFill>
                  <a:srgbClr val="C00000"/>
                </a:solidFill>
                <a:latin typeface="Franklin Gothic Medium Cond" panose="020B0606030402020204" pitchFamily="34" charset="0"/>
              </a:rPr>
              <a:t> </a:t>
            </a:r>
            <a:r>
              <a:rPr lang="es-PE" sz="1100" dirty="0">
                <a:latin typeface="Franklin Gothic Medium Cond" panose="020B0606030402020204" pitchFamily="34" charset="0"/>
              </a:rPr>
              <a:t>Definición. -Se refiere a aquellas familias ubicadas en distritos priorizados que reciben sesiones educativas en prácticas saludables que contribuyan al bienestar de sus miembros y a la prevención de cáncer; motivo por el cual el personal de salud realiza acciones de incidencia y asistencia técnica a actores sociales, funcionarios municipales, así como a directivos y docentes de instituciones educativas, con quienes establecen acuerdos para implementar diversas acciones, entre ellas que los actores sociales convoquen a las familias que recibirán las sesiones educativas desarrolladas por el personal de salud. Las sesiones educativas se realizan en locales comunitarios, locales municipales, en instituciones educativas u otros, que se determinen de manera conjunta con los actores sociales comprometidos. Para su desarrollo la DIRESA/GERESA define distritos priorizados en reunión de consenso, realizada con representantes de Epidemiología, Promoción de la Salud y Control y Prevención del Cáncer o quienes hagan sus veces. Luego el personal de Promoción de la Salud coordina con los funcionarios de las municipalidades priorizadas para elaboración de un plan conjunto para la promoción de prácticas y entornos saludables que contribuya a la prevención del cáncer; asimismo realiza incidencia ante el personal directivo y docentes para que, desde las instituciones educativas se desarrollen acciones que contribuyan a la protección de la salud y a la reducción del cáncer; en ambos casos se consideran los siguientes temas:</a:t>
            </a:r>
          </a:p>
          <a:p>
            <a:pPr algn="just"/>
            <a:r>
              <a:rPr lang="es-PE" sz="1100" dirty="0">
                <a:latin typeface="Franklin Gothic Medium Cond" panose="020B0606030402020204" pitchFamily="34" charset="0"/>
              </a:rPr>
              <a:t>1. Evitar el consumo y exposición al humo de tabaco (ambientes libres de humo de tabaco)</a:t>
            </a:r>
          </a:p>
          <a:p>
            <a:pPr algn="just"/>
            <a:r>
              <a:rPr lang="es-PE" sz="1100" dirty="0">
                <a:latin typeface="Franklin Gothic Medium Cond" panose="020B0606030402020204" pitchFamily="34" charset="0"/>
              </a:rPr>
              <a:t>2. Reducción del consumo de alcohol (expendio limitado de alcohol)</a:t>
            </a:r>
          </a:p>
          <a:p>
            <a:pPr algn="just"/>
            <a:r>
              <a:rPr lang="es-PE" sz="1100" dirty="0">
                <a:latin typeface="Franklin Gothic Medium Cond" panose="020B0606030402020204" pitchFamily="34" charset="0"/>
              </a:rPr>
              <a:t>3. Higiene y ambiente (agua, alimentos, exposición solar, exposición a materiales cancerígenos)</a:t>
            </a:r>
          </a:p>
          <a:p>
            <a:pPr algn="just"/>
            <a:r>
              <a:rPr lang="es-PE" sz="1100" dirty="0">
                <a:latin typeface="Franklin Gothic Medium Cond" panose="020B0606030402020204" pitchFamily="34" charset="0"/>
              </a:rPr>
              <a:t>4. Salud sexual y reproductiva (protección contra VPH, mamas y próstata)</a:t>
            </a:r>
          </a:p>
          <a:p>
            <a:pPr algn="just"/>
            <a:r>
              <a:rPr lang="es-PE" sz="1100" dirty="0">
                <a:latin typeface="Franklin Gothic Medium Cond" panose="020B0606030402020204" pitchFamily="34" charset="0"/>
              </a:rPr>
              <a:t>El plan en mención contiene el desarrollo de capacitaciones a actores sociales priorizados para este tema: funcionarios municipales y docentes de instituciones educativas; además de actividades concertadas con la municipalidad acorde al tipo de cáncer de mayor frecuencia en el distrito.</a:t>
            </a:r>
          </a:p>
          <a:p>
            <a:pPr algn="just">
              <a:spcAft>
                <a:spcPts val="200"/>
              </a:spcAft>
            </a:pPr>
            <a:r>
              <a:rPr lang="es-PE" sz="1100" dirty="0">
                <a:solidFill>
                  <a:srgbClr val="C00000"/>
                </a:solidFill>
                <a:latin typeface="Franklin Gothic Medium Cond" panose="020B0606030402020204" pitchFamily="34" charset="0"/>
              </a:rPr>
              <a:t>FUNCIONARIOS MUNICIPALES SENSIBILIZADOS PARA LA PROMOCIÓN DE PRÁCTICAS Y ENTORNOS SALUDABLES PARA LA PREVENCIÓN DEL CÁNCER </a:t>
            </a:r>
          </a:p>
          <a:p>
            <a:pPr algn="just">
              <a:spcAft>
                <a:spcPts val="200"/>
              </a:spcAft>
            </a:pPr>
            <a:r>
              <a:rPr lang="es-PE" sz="1100" dirty="0">
                <a:solidFill>
                  <a:srgbClr val="C00000"/>
                </a:solidFill>
                <a:latin typeface="Franklin Gothic Medium Cond" panose="020B0606030402020204" pitchFamily="34" charset="0"/>
              </a:rPr>
              <a:t>FASE 1: COORDINACIÓN</a:t>
            </a:r>
          </a:p>
          <a:p>
            <a:pPr algn="just"/>
            <a:r>
              <a:rPr lang="es-PE" sz="1100" dirty="0">
                <a:latin typeface="Franklin Gothic Medium Cond" panose="020B0606030402020204" pitchFamily="34" charset="0"/>
              </a:rPr>
              <a:t>El representante de la DIRESA/GERESA, DIRIS, red de salud o microred de salud, según corresponda, socializa la situación del cáncer y sus factores de riesgo identificados y logra compromisos de la municipalidad para la elaboración de un plan de trabajo para la promoción de prácticas y entornos saludables para la prevención del cáncer y la asignación presupuestal al PP 024. </a:t>
            </a:r>
          </a:p>
          <a:p>
            <a:pPr algn="just"/>
            <a:r>
              <a:rPr lang="es-PE" sz="1100" dirty="0">
                <a:latin typeface="Franklin Gothic Medium Cond" panose="020B0606030402020204" pitchFamily="34" charset="0"/>
              </a:rPr>
              <a:t>Se desarrollarán al menos 02 reuniones de coordinación durante el año (La primera reunión se desarrollará en el 1° trimestre), la duración para cada reunión será de 45 minutos cada una.</a:t>
            </a:r>
          </a:p>
          <a:p>
            <a:pPr algn="just"/>
            <a:r>
              <a:rPr lang="es-PE" sz="1100" dirty="0">
                <a:latin typeface="Franklin Gothic Medium Cond" panose="020B0606030402020204" pitchFamily="34" charset="0"/>
              </a:rPr>
              <a:t>En el Ítem: DNI/Historia Clínica, anote el código APP101 de Consejo Municipal</a:t>
            </a:r>
          </a:p>
          <a:p>
            <a:pPr algn="just"/>
            <a:r>
              <a:rPr lang="es-PE" sz="1100" dirty="0">
                <a:latin typeface="Franklin Gothic Medium Cond" panose="020B0606030402020204" pitchFamily="34" charset="0"/>
              </a:rPr>
              <a:t>En el ítem: Tipo de Diagnóstico marque siempre “D”</a:t>
            </a:r>
          </a:p>
          <a:p>
            <a:pPr algn="just"/>
            <a:r>
              <a:rPr lang="es-PE" sz="1100" dirty="0">
                <a:latin typeface="Franklin Gothic Medium Cond" panose="020B0606030402020204" pitchFamily="34" charset="0"/>
              </a:rPr>
              <a:t>En el ítem Actividad de salud:</a:t>
            </a:r>
          </a:p>
          <a:p>
            <a:pPr algn="just"/>
            <a:r>
              <a:rPr lang="es-PE" sz="1100" dirty="0">
                <a:latin typeface="Franklin Gothic Medium Cond" panose="020B0606030402020204" pitchFamily="34" charset="0"/>
              </a:rPr>
              <a:t> En el 1° casillero colocar Reunión con Municipios</a:t>
            </a:r>
          </a:p>
          <a:p>
            <a:pPr algn="just"/>
            <a:r>
              <a:rPr lang="es-PE" sz="1100" dirty="0">
                <a:latin typeface="Franklin Gothic Medium Cond" panose="020B0606030402020204" pitchFamily="34" charset="0"/>
              </a:rPr>
              <a:t> En el 2° casillero colocar Actividades de prevención del cáncer</a:t>
            </a:r>
          </a:p>
          <a:p>
            <a:pPr algn="just"/>
            <a:r>
              <a:rPr lang="es-PE" sz="1100" dirty="0">
                <a:latin typeface="Franklin Gothic Medium Cond" panose="020B0606030402020204" pitchFamily="34" charset="0"/>
              </a:rPr>
              <a:t>En el ítem Lab se registrará:</a:t>
            </a:r>
          </a:p>
          <a:p>
            <a:pPr algn="just"/>
            <a:r>
              <a:rPr lang="es-PE" sz="1100" dirty="0">
                <a:latin typeface="Franklin Gothic Medium Cond" panose="020B0606030402020204" pitchFamily="34" charset="0"/>
              </a:rPr>
              <a:t> En el Lab 1 casillero 1, el número de reunión</a:t>
            </a:r>
          </a:p>
          <a:p>
            <a:pPr algn="just"/>
            <a:r>
              <a:rPr lang="es-PE" sz="1100" dirty="0">
                <a:latin typeface="Franklin Gothic Medium Cond" panose="020B0606030402020204" pitchFamily="34" charset="0"/>
              </a:rPr>
              <a:t> En el Lab 1 casillero 2, el número de participantes</a:t>
            </a:r>
          </a:p>
          <a:p>
            <a:pPr algn="just"/>
            <a:r>
              <a:rPr lang="es-PE" sz="1100" dirty="0">
                <a:latin typeface="Franklin Gothic Medium Cond" panose="020B0606030402020204" pitchFamily="34" charset="0"/>
              </a:rPr>
              <a:t> En el Lab 2 casillero 2, la sigla “COO” para indicar la reunión de coordinación.</a:t>
            </a:r>
          </a:p>
          <a:p>
            <a:pPr algn="just"/>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803550908"/>
      </p:ext>
    </p:extLst>
  </p:cSld>
  <p:clrMapOvr>
    <a:masterClrMapping/>
  </p:clrMapOvr>
</p:sld>
</file>

<file path=ppt/theme/theme1.xml><?xml version="1.0" encoding="utf-8"?>
<a:theme xmlns:a="http://schemas.openxmlformats.org/drawingml/2006/main" name="Tema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2" id="{9A6DC0E6-AB40-48F6-B4AC-5D546122032B}" vid="{C2F3193D-4985-437B-82AC-767BE26DD9B4}"/>
    </a:ext>
  </a:extLst>
</a:theme>
</file>

<file path=docProps/app.xml><?xml version="1.0" encoding="utf-8"?>
<Properties xmlns="http://schemas.openxmlformats.org/officeDocument/2006/extended-properties" xmlns:vt="http://schemas.openxmlformats.org/officeDocument/2006/docPropsVTypes">
  <Template>Tema2</Template>
  <TotalTime>4328</TotalTime>
  <Words>52394</Words>
  <Application>Microsoft Office PowerPoint</Application>
  <PresentationFormat>Presentación en pantalla (4:3)</PresentationFormat>
  <Paragraphs>3650</Paragraphs>
  <Slides>158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158</vt:i4>
      </vt:variant>
    </vt:vector>
  </HeadingPairs>
  <TitlesOfParts>
    <vt:vector size="164" baseType="lpstr">
      <vt:lpstr>Arial</vt:lpstr>
      <vt:lpstr>Calibri</vt:lpstr>
      <vt:lpstr>Franklin Gothic Demi Cond</vt:lpstr>
      <vt:lpstr>Franklin Gothic Medium Cond</vt:lpstr>
      <vt:lpstr>ITC Franklin Gothic Std MedCd</vt:lpstr>
      <vt:lpstr>Tema2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paolo ramirez melendez</dc:creator>
  <cp:lastModifiedBy>Wilmer Vargas Torres</cp:lastModifiedBy>
  <cp:revision>348</cp:revision>
  <dcterms:created xsi:type="dcterms:W3CDTF">2020-02-20T13:41:37Z</dcterms:created>
  <dcterms:modified xsi:type="dcterms:W3CDTF">2020-12-21T13:25:37Z</dcterms:modified>
</cp:coreProperties>
</file>