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82" r:id="rId16"/>
    <p:sldId id="270" r:id="rId17"/>
    <p:sldId id="271" r:id="rId18"/>
    <p:sldId id="28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1" d="100"/>
          <a:sy n="111" d="100"/>
        </p:scale>
        <p:origin x="84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a:t>Haga clic para modificar el estilo de título del patrón</a:t>
            </a:r>
            <a:endParaRPr lang="es-PE"/>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14/12/2020</a:t>
            </a:fld>
            <a:endParaRPr lang="es-PE"/>
          </a:p>
        </p:txBody>
      </p:sp>
      <p:sp>
        <p:nvSpPr>
          <p:cNvPr id="5" name="Marcador de pie de página 4"/>
          <p:cNvSpPr>
            <a:spLocks noGrp="1"/>
          </p:cNvSpPr>
          <p:nvPr>
            <p:ph type="ftr" sz="quarter" idx="11"/>
          </p:nvPr>
        </p:nvSpPr>
        <p:spPr/>
        <p:txBody>
          <a:bodyPr/>
          <a:lstStyle>
            <a:lvl1pPr>
              <a:defRPr/>
            </a:lvl1pPr>
          </a:lstStyle>
          <a:p>
            <a:endParaRPr lang="es-PE"/>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1464375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14/12/2020</a:t>
            </a:fld>
            <a:endParaRPr lang="es-PE"/>
          </a:p>
        </p:txBody>
      </p:sp>
      <p:sp>
        <p:nvSpPr>
          <p:cNvPr id="5" name="Marcador de pie de página 4"/>
          <p:cNvSpPr>
            <a:spLocks noGrp="1"/>
          </p:cNvSpPr>
          <p:nvPr>
            <p:ph type="ftr" sz="quarter" idx="11"/>
          </p:nvPr>
        </p:nvSpPr>
        <p:spPr/>
        <p:txBody>
          <a:bodyPr/>
          <a:lstStyle>
            <a:lvl1pPr>
              <a:defRPr/>
            </a:lvl1pPr>
          </a:lstStyle>
          <a:p>
            <a:endParaRPr lang="es-PE"/>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3721445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14/12/2020</a:t>
            </a:fld>
            <a:endParaRPr lang="es-PE"/>
          </a:p>
        </p:txBody>
      </p:sp>
      <p:sp>
        <p:nvSpPr>
          <p:cNvPr id="5" name="Marcador de pie de página 4"/>
          <p:cNvSpPr>
            <a:spLocks noGrp="1"/>
          </p:cNvSpPr>
          <p:nvPr>
            <p:ph type="ftr" sz="quarter" idx="11"/>
          </p:nvPr>
        </p:nvSpPr>
        <p:spPr/>
        <p:txBody>
          <a:bodyPr/>
          <a:lstStyle>
            <a:lvl1pPr>
              <a:defRPr/>
            </a:lvl1pPr>
          </a:lstStyle>
          <a:p>
            <a:endParaRPr lang="es-PE"/>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3334248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14/12/2020</a:t>
            </a:fld>
            <a:endParaRPr lang="es-PE"/>
          </a:p>
        </p:txBody>
      </p:sp>
      <p:sp>
        <p:nvSpPr>
          <p:cNvPr id="5" name="Marcador de pie de página 4"/>
          <p:cNvSpPr>
            <a:spLocks noGrp="1"/>
          </p:cNvSpPr>
          <p:nvPr>
            <p:ph type="ftr" sz="quarter" idx="11"/>
          </p:nvPr>
        </p:nvSpPr>
        <p:spPr/>
        <p:txBody>
          <a:bodyPr/>
          <a:lstStyle>
            <a:lvl1pPr>
              <a:defRPr/>
            </a:lvl1pPr>
          </a:lstStyle>
          <a:p>
            <a:endParaRPr lang="es-PE"/>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374045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14/12/2020</a:t>
            </a:fld>
            <a:endParaRPr lang="es-PE"/>
          </a:p>
        </p:txBody>
      </p:sp>
      <p:sp>
        <p:nvSpPr>
          <p:cNvPr id="5" name="Marcador de pie de página 4"/>
          <p:cNvSpPr>
            <a:spLocks noGrp="1"/>
          </p:cNvSpPr>
          <p:nvPr>
            <p:ph type="ftr" sz="quarter" idx="11"/>
          </p:nvPr>
        </p:nvSpPr>
        <p:spPr/>
        <p:txBody>
          <a:bodyPr/>
          <a:lstStyle>
            <a:lvl1pPr>
              <a:defRPr/>
            </a:lvl1pPr>
          </a:lstStyle>
          <a:p>
            <a:endParaRPr lang="es-PE"/>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105121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457200" y="1600200"/>
            <a:ext cx="40386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4648200" y="1600200"/>
            <a:ext cx="40386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p:cNvSpPr>
            <a:spLocks noGrp="1"/>
          </p:cNvSpPr>
          <p:nvPr>
            <p:ph type="dt" sz="half" idx="10"/>
          </p:nvPr>
        </p:nvSpPr>
        <p:spPr/>
        <p:txBody>
          <a:bodyPr/>
          <a:lstStyle>
            <a:lvl1pPr>
              <a:defRPr/>
            </a:lvl1pPr>
          </a:lstStyle>
          <a:p>
            <a:fld id="{68C49307-C547-4ACD-8B0B-E3490E29480A}" type="datetimeFigureOut">
              <a:rPr lang="es-PE" smtClean="0"/>
              <a:t>14/12/2020</a:t>
            </a:fld>
            <a:endParaRPr lang="es-PE"/>
          </a:p>
        </p:txBody>
      </p:sp>
      <p:sp>
        <p:nvSpPr>
          <p:cNvPr id="6" name="Marcador de pie de página 5"/>
          <p:cNvSpPr>
            <a:spLocks noGrp="1"/>
          </p:cNvSpPr>
          <p:nvPr>
            <p:ph type="ftr" sz="quarter" idx="11"/>
          </p:nvPr>
        </p:nvSpPr>
        <p:spPr/>
        <p:txBody>
          <a:bodyPr/>
          <a:lstStyle>
            <a:lvl1pPr>
              <a:defRPr/>
            </a:lvl1pPr>
          </a:lstStyle>
          <a:p>
            <a:endParaRPr lang="es-PE"/>
          </a:p>
        </p:txBody>
      </p:sp>
      <p:sp>
        <p:nvSpPr>
          <p:cNvPr id="7" name="Marcador de número de diapositiva 6"/>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2068366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p:cNvSpPr>
            <a:spLocks noGrp="1"/>
          </p:cNvSpPr>
          <p:nvPr>
            <p:ph type="dt" sz="half" idx="10"/>
          </p:nvPr>
        </p:nvSpPr>
        <p:spPr/>
        <p:txBody>
          <a:bodyPr/>
          <a:lstStyle>
            <a:lvl1pPr>
              <a:defRPr/>
            </a:lvl1pPr>
          </a:lstStyle>
          <a:p>
            <a:fld id="{68C49307-C547-4ACD-8B0B-E3490E29480A}" type="datetimeFigureOut">
              <a:rPr lang="es-PE" smtClean="0"/>
              <a:t>14/12/2020</a:t>
            </a:fld>
            <a:endParaRPr lang="es-PE"/>
          </a:p>
        </p:txBody>
      </p:sp>
      <p:sp>
        <p:nvSpPr>
          <p:cNvPr id="8" name="Marcador de pie de página 7"/>
          <p:cNvSpPr>
            <a:spLocks noGrp="1"/>
          </p:cNvSpPr>
          <p:nvPr>
            <p:ph type="ftr" sz="quarter" idx="11"/>
          </p:nvPr>
        </p:nvSpPr>
        <p:spPr/>
        <p:txBody>
          <a:bodyPr/>
          <a:lstStyle>
            <a:lvl1pPr>
              <a:defRPr/>
            </a:lvl1pPr>
          </a:lstStyle>
          <a:p>
            <a:endParaRPr lang="es-PE"/>
          </a:p>
        </p:txBody>
      </p:sp>
      <p:sp>
        <p:nvSpPr>
          <p:cNvPr id="9" name="Marcador de número de diapositiva 8"/>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25700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fecha 2"/>
          <p:cNvSpPr>
            <a:spLocks noGrp="1"/>
          </p:cNvSpPr>
          <p:nvPr>
            <p:ph type="dt" sz="half" idx="10"/>
          </p:nvPr>
        </p:nvSpPr>
        <p:spPr/>
        <p:txBody>
          <a:bodyPr/>
          <a:lstStyle>
            <a:lvl1pPr>
              <a:defRPr/>
            </a:lvl1pPr>
          </a:lstStyle>
          <a:p>
            <a:fld id="{68C49307-C547-4ACD-8B0B-E3490E29480A}" type="datetimeFigureOut">
              <a:rPr lang="es-PE" smtClean="0"/>
              <a:t>14/12/2020</a:t>
            </a:fld>
            <a:endParaRPr lang="es-PE"/>
          </a:p>
        </p:txBody>
      </p:sp>
      <p:sp>
        <p:nvSpPr>
          <p:cNvPr id="4" name="Marcador de pie de página 3"/>
          <p:cNvSpPr>
            <a:spLocks noGrp="1"/>
          </p:cNvSpPr>
          <p:nvPr>
            <p:ph type="ftr" sz="quarter" idx="11"/>
          </p:nvPr>
        </p:nvSpPr>
        <p:spPr/>
        <p:txBody>
          <a:bodyPr/>
          <a:lstStyle>
            <a:lvl1pPr>
              <a:defRPr/>
            </a:lvl1pPr>
          </a:lstStyle>
          <a:p>
            <a:endParaRPr lang="es-PE"/>
          </a:p>
        </p:txBody>
      </p:sp>
      <p:sp>
        <p:nvSpPr>
          <p:cNvPr id="5" name="Marcador de número de diapositiva 4"/>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3904712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fld id="{68C49307-C547-4ACD-8B0B-E3490E29480A}" type="datetimeFigureOut">
              <a:rPr lang="es-PE" smtClean="0"/>
              <a:t>14/12/2020</a:t>
            </a:fld>
            <a:endParaRPr lang="es-PE"/>
          </a:p>
        </p:txBody>
      </p:sp>
      <p:sp>
        <p:nvSpPr>
          <p:cNvPr id="3" name="Marcador de pie de página 2"/>
          <p:cNvSpPr>
            <a:spLocks noGrp="1"/>
          </p:cNvSpPr>
          <p:nvPr>
            <p:ph type="ftr" sz="quarter" idx="11"/>
          </p:nvPr>
        </p:nvSpPr>
        <p:spPr/>
        <p:txBody>
          <a:bodyPr/>
          <a:lstStyle>
            <a:lvl1pPr>
              <a:defRPr/>
            </a:lvl1pPr>
          </a:lstStyle>
          <a:p>
            <a:endParaRPr lang="es-PE"/>
          </a:p>
        </p:txBody>
      </p:sp>
      <p:sp>
        <p:nvSpPr>
          <p:cNvPr id="4" name="Marcador de número de diapositiva 3"/>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2725031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fld id="{68C49307-C547-4ACD-8B0B-E3490E29480A}" type="datetimeFigureOut">
              <a:rPr lang="es-PE" smtClean="0"/>
              <a:t>14/12/2020</a:t>
            </a:fld>
            <a:endParaRPr lang="es-PE"/>
          </a:p>
        </p:txBody>
      </p:sp>
      <p:sp>
        <p:nvSpPr>
          <p:cNvPr id="6" name="Marcador de pie de página 5"/>
          <p:cNvSpPr>
            <a:spLocks noGrp="1"/>
          </p:cNvSpPr>
          <p:nvPr>
            <p:ph type="ftr" sz="quarter" idx="11"/>
          </p:nvPr>
        </p:nvSpPr>
        <p:spPr/>
        <p:txBody>
          <a:bodyPr/>
          <a:lstStyle>
            <a:lvl1pPr>
              <a:defRPr/>
            </a:lvl1pPr>
          </a:lstStyle>
          <a:p>
            <a:endParaRPr lang="es-PE"/>
          </a:p>
        </p:txBody>
      </p:sp>
      <p:sp>
        <p:nvSpPr>
          <p:cNvPr id="7" name="Marcador de número de diapositiva 6"/>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639604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PE"/>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fld id="{68C49307-C547-4ACD-8B0B-E3490E29480A}" type="datetimeFigureOut">
              <a:rPr lang="es-PE" smtClean="0"/>
              <a:t>14/12/2020</a:t>
            </a:fld>
            <a:endParaRPr lang="es-PE"/>
          </a:p>
        </p:txBody>
      </p:sp>
      <p:sp>
        <p:nvSpPr>
          <p:cNvPr id="6" name="Marcador de pie de página 5"/>
          <p:cNvSpPr>
            <a:spLocks noGrp="1"/>
          </p:cNvSpPr>
          <p:nvPr>
            <p:ph type="ftr" sz="quarter" idx="11"/>
          </p:nvPr>
        </p:nvSpPr>
        <p:spPr/>
        <p:txBody>
          <a:bodyPr/>
          <a:lstStyle>
            <a:lvl1pPr>
              <a:defRPr/>
            </a:lvl1pPr>
          </a:lstStyle>
          <a:p>
            <a:endParaRPr lang="es-PE"/>
          </a:p>
        </p:txBody>
      </p:sp>
      <p:sp>
        <p:nvSpPr>
          <p:cNvPr id="7" name="Marcador de número de diapositiva 6"/>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34430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accent3">
                <a:shade val="45000"/>
                <a:satMod val="135000"/>
              </a:schemeClr>
              <a:prstClr val="white"/>
            </a:duotone>
            <a:extLst>
              <a:ext uri="{BEBA8EAE-BF5A-486C-A8C5-ECC9F3942E4B}">
                <a14:imgProps xmlns:a14="http://schemas.microsoft.com/office/drawing/2010/main">
                  <a14:imgLayer r:embed="rId14">
                    <a14:imgEffect>
                      <a14:saturation sat="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68C49307-C547-4ACD-8B0B-E3490E29480A}" type="datetimeFigureOut">
              <a:rPr lang="es-PE" smtClean="0"/>
              <a:t>14/12/2020</a:t>
            </a:fld>
            <a:endParaRPr lang="es-PE"/>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PE"/>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EF639DE-E6D0-411C-86E5-C1792FDD4980}" type="slidenum">
              <a:rPr lang="es-PE" smtClean="0"/>
              <a:t>‹Nº›</a:t>
            </a:fld>
            <a:endParaRPr lang="es-PE"/>
          </a:p>
        </p:txBody>
      </p:sp>
    </p:spTree>
    <p:extLst>
      <p:ext uri="{BB962C8B-B14F-4D97-AF65-F5344CB8AC3E}">
        <p14:creationId xmlns:p14="http://schemas.microsoft.com/office/powerpoint/2010/main" val="417327619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slideLayout" Target="../slideLayouts/slideLayout7.xml"/><Relationship Id="rId4" Type="http://schemas.openxmlformats.org/officeDocument/2006/relationships/image" Target="../media/image29.emf"/></Relationships>
</file>

<file path=ppt/slides/_rels/slide11.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image" Target="../media/image30.emf"/><Relationship Id="rId1" Type="http://schemas.openxmlformats.org/officeDocument/2006/relationships/slideLayout" Target="../slideLayouts/slideLayout7.xml"/><Relationship Id="rId5" Type="http://schemas.openxmlformats.org/officeDocument/2006/relationships/image" Target="../media/image33.emf"/><Relationship Id="rId4" Type="http://schemas.openxmlformats.org/officeDocument/2006/relationships/image" Target="../media/image32.emf"/></Relationships>
</file>

<file path=ppt/slides/_rels/slide12.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image" Target="../media/image34.emf"/><Relationship Id="rId1" Type="http://schemas.openxmlformats.org/officeDocument/2006/relationships/slideLayout" Target="../slideLayouts/slideLayout7.xml"/><Relationship Id="rId5" Type="http://schemas.openxmlformats.org/officeDocument/2006/relationships/image" Target="../media/image37.emf"/><Relationship Id="rId4" Type="http://schemas.openxmlformats.org/officeDocument/2006/relationships/image" Target="../media/image36.emf"/></Relationships>
</file>

<file path=ppt/slides/_rels/slide13.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image" Target="../media/image38.emf"/><Relationship Id="rId1" Type="http://schemas.openxmlformats.org/officeDocument/2006/relationships/slideLayout" Target="../slideLayouts/slideLayout7.xml"/><Relationship Id="rId5" Type="http://schemas.openxmlformats.org/officeDocument/2006/relationships/image" Target="../media/image40.emf"/><Relationship Id="rId4" Type="http://schemas.openxmlformats.org/officeDocument/2006/relationships/image" Target="../media/image39.emf"/></Relationships>
</file>

<file path=ppt/slides/_rels/slide14.xml.rels><?xml version="1.0" encoding="UTF-8" standalone="yes"?>
<Relationships xmlns="http://schemas.openxmlformats.org/package/2006/relationships"><Relationship Id="rId3" Type="http://schemas.openxmlformats.org/officeDocument/2006/relationships/image" Target="../media/image42.emf"/><Relationship Id="rId2" Type="http://schemas.openxmlformats.org/officeDocument/2006/relationships/image" Target="../media/image41.emf"/><Relationship Id="rId1" Type="http://schemas.openxmlformats.org/officeDocument/2006/relationships/slideLayout" Target="../slideLayouts/slideLayout7.xml"/><Relationship Id="rId4" Type="http://schemas.openxmlformats.org/officeDocument/2006/relationships/image" Target="../media/image43.emf"/></Relationships>
</file>

<file path=ppt/slides/_rels/slide15.xml.rels><?xml version="1.0" encoding="UTF-8" standalone="yes"?>
<Relationships xmlns="http://schemas.openxmlformats.org/package/2006/relationships"><Relationship Id="rId3" Type="http://schemas.openxmlformats.org/officeDocument/2006/relationships/image" Target="../media/image45.emf"/><Relationship Id="rId2" Type="http://schemas.openxmlformats.org/officeDocument/2006/relationships/image" Target="../media/image44.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7.emf"/><Relationship Id="rId2" Type="http://schemas.openxmlformats.org/officeDocument/2006/relationships/image" Target="../media/image46.emf"/><Relationship Id="rId1" Type="http://schemas.openxmlformats.org/officeDocument/2006/relationships/slideLayout" Target="../slideLayouts/slideLayout7.xml"/><Relationship Id="rId4" Type="http://schemas.openxmlformats.org/officeDocument/2006/relationships/image" Target="../media/image48.emf"/></Relationships>
</file>

<file path=ppt/slides/_rels/slide17.x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image" Target="../media/image49.emf"/><Relationship Id="rId1" Type="http://schemas.openxmlformats.org/officeDocument/2006/relationships/slideLayout" Target="../slideLayouts/slideLayout7.xml"/><Relationship Id="rId4" Type="http://schemas.openxmlformats.org/officeDocument/2006/relationships/image" Target="../media/image51.emf"/></Relationships>
</file>

<file path=ppt/slides/_rels/slide18.xml.rels><?xml version="1.0" encoding="UTF-8" standalone="yes"?>
<Relationships xmlns="http://schemas.openxmlformats.org/package/2006/relationships"><Relationship Id="rId3" Type="http://schemas.openxmlformats.org/officeDocument/2006/relationships/image" Target="../media/image53.emf"/><Relationship Id="rId2" Type="http://schemas.openxmlformats.org/officeDocument/2006/relationships/image" Target="../media/image52.emf"/><Relationship Id="rId1" Type="http://schemas.openxmlformats.org/officeDocument/2006/relationships/slideLayout" Target="../slideLayouts/slideLayout7.xml"/><Relationship Id="rId5" Type="http://schemas.openxmlformats.org/officeDocument/2006/relationships/image" Target="../media/image55.emf"/><Relationship Id="rId4" Type="http://schemas.openxmlformats.org/officeDocument/2006/relationships/image" Target="../media/image54.emf"/></Relationships>
</file>

<file path=ppt/slides/_rels/slide19.xml.rels><?xml version="1.0" encoding="UTF-8" standalone="yes"?>
<Relationships xmlns="http://schemas.openxmlformats.org/package/2006/relationships"><Relationship Id="rId3" Type="http://schemas.openxmlformats.org/officeDocument/2006/relationships/image" Target="../media/image57.emf"/><Relationship Id="rId2" Type="http://schemas.openxmlformats.org/officeDocument/2006/relationships/image" Target="../media/image56.emf"/><Relationship Id="rId1" Type="http://schemas.openxmlformats.org/officeDocument/2006/relationships/slideLayout" Target="../slideLayouts/slideLayout7.xml"/><Relationship Id="rId4" Type="http://schemas.openxmlformats.org/officeDocument/2006/relationships/image" Target="../media/image58.emf"/></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60.emf"/><Relationship Id="rId2" Type="http://schemas.openxmlformats.org/officeDocument/2006/relationships/image" Target="../media/image59.emf"/><Relationship Id="rId1" Type="http://schemas.openxmlformats.org/officeDocument/2006/relationships/slideLayout" Target="../slideLayouts/slideLayout7.xml"/><Relationship Id="rId4" Type="http://schemas.openxmlformats.org/officeDocument/2006/relationships/image" Target="../media/image61.emf"/></Relationships>
</file>

<file path=ppt/slides/_rels/slide21.xml.rels><?xml version="1.0" encoding="UTF-8" standalone="yes"?>
<Relationships xmlns="http://schemas.openxmlformats.org/package/2006/relationships"><Relationship Id="rId3" Type="http://schemas.openxmlformats.org/officeDocument/2006/relationships/image" Target="../media/image63.emf"/><Relationship Id="rId2" Type="http://schemas.openxmlformats.org/officeDocument/2006/relationships/image" Target="../media/image62.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65.emf"/><Relationship Id="rId2" Type="http://schemas.openxmlformats.org/officeDocument/2006/relationships/image" Target="../media/image64.emf"/><Relationship Id="rId1" Type="http://schemas.openxmlformats.org/officeDocument/2006/relationships/slideLayout" Target="../slideLayouts/slideLayout7.xml"/><Relationship Id="rId4" Type="http://schemas.openxmlformats.org/officeDocument/2006/relationships/image" Target="../media/image66.emf"/></Relationships>
</file>

<file path=ppt/slides/_rels/slide23.xml.rels><?xml version="1.0" encoding="UTF-8" standalone="yes"?>
<Relationships xmlns="http://schemas.openxmlformats.org/package/2006/relationships"><Relationship Id="rId3" Type="http://schemas.openxmlformats.org/officeDocument/2006/relationships/image" Target="../media/image68.emf"/><Relationship Id="rId2" Type="http://schemas.openxmlformats.org/officeDocument/2006/relationships/image" Target="../media/image67.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70.emf"/><Relationship Id="rId2" Type="http://schemas.openxmlformats.org/officeDocument/2006/relationships/image" Target="../media/image69.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 Id="rId5" Type="http://schemas.openxmlformats.org/officeDocument/2006/relationships/image" Target="../media/image8.emf"/><Relationship Id="rId4" Type="http://schemas.openxmlformats.org/officeDocument/2006/relationships/image" Target="../media/image7.emf"/></Relationships>
</file>

<file path=ppt/slides/_rels/slide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7.xml"/><Relationship Id="rId5" Type="http://schemas.openxmlformats.org/officeDocument/2006/relationships/image" Target="../media/image14.emf"/><Relationship Id="rId4" Type="http://schemas.openxmlformats.org/officeDocument/2006/relationships/image" Target="../media/image13.emf"/></Relationships>
</file>

<file path=ppt/slides/_rels/slide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7.xml"/><Relationship Id="rId4" Type="http://schemas.openxmlformats.org/officeDocument/2006/relationships/image" Target="../media/image17.emf"/></Relationships>
</file>

<file path=ppt/slides/_rels/slide7.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7.xml"/><Relationship Id="rId5" Type="http://schemas.openxmlformats.org/officeDocument/2006/relationships/image" Target="../media/image21.emf"/><Relationship Id="rId4" Type="http://schemas.openxmlformats.org/officeDocument/2006/relationships/image" Target="../media/image20.emf"/></Relationships>
</file>

<file path=ppt/slides/_rels/slide8.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7.xml"/><Relationship Id="rId4" Type="http://schemas.openxmlformats.org/officeDocument/2006/relationships/image" Target="../media/image2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0" y="-1"/>
            <a:ext cx="9144000" cy="6858001"/>
          </a:xfrm>
          <a:prstGeom prst="rect">
            <a:avLst/>
          </a:prstGeom>
        </p:spPr>
      </p:pic>
      <p:sp>
        <p:nvSpPr>
          <p:cNvPr id="3" name="CuadroTexto 2"/>
          <p:cNvSpPr txBox="1"/>
          <p:nvPr/>
        </p:nvSpPr>
        <p:spPr>
          <a:xfrm>
            <a:off x="0" y="82965"/>
            <a:ext cx="7073153" cy="2308324"/>
          </a:xfrm>
          <a:prstGeom prst="rect">
            <a:avLst/>
          </a:prstGeom>
          <a:noFill/>
        </p:spPr>
        <p:txBody>
          <a:bodyPr wrap="square" rtlCol="0">
            <a:spAutoFit/>
          </a:bodyPr>
          <a:lstStyle/>
          <a:p>
            <a:r>
              <a:rPr lang="es-PE" sz="4800" b="1" dirty="0">
                <a:solidFill>
                  <a:srgbClr val="FF0000"/>
                </a:solidFill>
                <a:latin typeface="Franklin Gothic Medium Cond" panose="020B0606030402020204" pitchFamily="34" charset="0"/>
              </a:rPr>
              <a:t>Manual de Registro y </a:t>
            </a:r>
            <a:r>
              <a:rPr lang="es-PE" sz="4800" b="1" dirty="0" err="1">
                <a:solidFill>
                  <a:srgbClr val="FF0000"/>
                </a:solidFill>
                <a:latin typeface="Franklin Gothic Medium Cond" panose="020B0606030402020204" pitchFamily="34" charset="0"/>
              </a:rPr>
              <a:t>Codificacion</a:t>
            </a:r>
            <a:r>
              <a:rPr lang="es-PE" sz="4800" b="1" dirty="0">
                <a:solidFill>
                  <a:srgbClr val="FF0000"/>
                </a:solidFill>
                <a:latin typeface="Franklin Gothic Medium Cond" panose="020B0606030402020204" pitchFamily="34" charset="0"/>
              </a:rPr>
              <a:t> en la Consulta Externa</a:t>
            </a:r>
          </a:p>
        </p:txBody>
      </p:sp>
      <p:sp>
        <p:nvSpPr>
          <p:cNvPr id="4" name="CuadroTexto 3"/>
          <p:cNvSpPr txBox="1"/>
          <p:nvPr/>
        </p:nvSpPr>
        <p:spPr>
          <a:xfrm>
            <a:off x="6280031" y="3101150"/>
            <a:ext cx="2863970" cy="1015663"/>
          </a:xfrm>
          <a:prstGeom prst="rect">
            <a:avLst/>
          </a:prstGeom>
          <a:noFill/>
        </p:spPr>
        <p:txBody>
          <a:bodyPr wrap="square" rtlCol="0">
            <a:spAutoFit/>
          </a:bodyPr>
          <a:lstStyle/>
          <a:p>
            <a:r>
              <a:rPr lang="es-PE" sz="6000" dirty="0">
                <a:solidFill>
                  <a:srgbClr val="FF0000"/>
                </a:solidFill>
                <a:latin typeface="Albertus Extra Bold" panose="020E0802040304020204" pitchFamily="34" charset="0"/>
              </a:rPr>
              <a:t>RABIA</a:t>
            </a:r>
          </a:p>
        </p:txBody>
      </p:sp>
      <p:sp>
        <p:nvSpPr>
          <p:cNvPr id="5" name="CuadroTexto 4"/>
          <p:cNvSpPr txBox="1"/>
          <p:nvPr/>
        </p:nvSpPr>
        <p:spPr>
          <a:xfrm>
            <a:off x="224287" y="6426679"/>
            <a:ext cx="871268" cy="369332"/>
          </a:xfrm>
          <a:prstGeom prst="rect">
            <a:avLst/>
          </a:prstGeom>
          <a:noFill/>
        </p:spPr>
        <p:txBody>
          <a:bodyPr wrap="square" rtlCol="0">
            <a:spAutoFit/>
          </a:bodyPr>
          <a:lstStyle/>
          <a:p>
            <a:r>
              <a:rPr lang="es-PE" dirty="0">
                <a:solidFill>
                  <a:srgbClr val="FFFF00"/>
                </a:solidFill>
              </a:rPr>
              <a:t>2020</a:t>
            </a:r>
          </a:p>
        </p:txBody>
      </p:sp>
    </p:spTree>
    <p:extLst>
      <p:ext uri="{BB962C8B-B14F-4D97-AF65-F5344CB8AC3E}">
        <p14:creationId xmlns:p14="http://schemas.microsoft.com/office/powerpoint/2010/main" val="3084501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93297" y="230945"/>
            <a:ext cx="8505645" cy="2800767"/>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C. ACTIVIDADES EN ANIMALES (EL REGISTRO ES INDIVIDUAL</a:t>
            </a:r>
            <a:r>
              <a:rPr lang="es-PE" sz="1100" dirty="0">
                <a:latin typeface="Franklin Gothic Medium Cond" panose="020B0606030402020204" pitchFamily="34" charset="0"/>
              </a:rPr>
              <a:t>) </a:t>
            </a:r>
          </a:p>
          <a:p>
            <a:r>
              <a:rPr lang="es-PE" sz="1100" dirty="0">
                <a:latin typeface="Franklin Gothic Medium Cond" panose="020B0606030402020204" pitchFamily="34" charset="0"/>
              </a:rPr>
              <a:t>En el ítem Ficha Familiar o Historia Clínica anote la sigla de acuerdo al tipo de animal: </a:t>
            </a:r>
          </a:p>
          <a:p>
            <a:r>
              <a:rPr lang="es-PE" sz="1100" dirty="0">
                <a:latin typeface="Franklin Gothic Medium Cond" panose="020B0606030402020204" pitchFamily="34" charset="0"/>
              </a:rPr>
              <a:t> Canina   		AAA04 </a:t>
            </a:r>
          </a:p>
          <a:p>
            <a:r>
              <a:rPr lang="es-PE" sz="1100" dirty="0">
                <a:latin typeface="Franklin Gothic Medium Cond" panose="020B0606030402020204" pitchFamily="34" charset="0"/>
              </a:rPr>
              <a:t> Otros animales domésticos   	AAA91 </a:t>
            </a:r>
          </a:p>
          <a:p>
            <a:r>
              <a:rPr lang="es-PE" sz="1100" dirty="0">
                <a:latin typeface="Franklin Gothic Medium Cond" panose="020B0606030402020204" pitchFamily="34" charset="0"/>
              </a:rPr>
              <a:t> Felina   		AAA09 </a:t>
            </a:r>
          </a:p>
          <a:p>
            <a:r>
              <a:rPr lang="es-PE" sz="1100" dirty="0">
                <a:latin typeface="Franklin Gothic Medium Cond" panose="020B0606030402020204" pitchFamily="34" charset="0"/>
              </a:rPr>
              <a:t> En el ítem Diagnóstico motivo de consulta y/o Actividad de salud, anote el diagnóstico y/o actividad </a:t>
            </a:r>
          </a:p>
          <a:p>
            <a:r>
              <a:rPr lang="es-PE" sz="1100" dirty="0">
                <a:latin typeface="Franklin Gothic Medium Cond" panose="020B0606030402020204" pitchFamily="34" charset="0"/>
              </a:rPr>
              <a:t> En el ítem Tipo de Diagnóstico marcar "D"  </a:t>
            </a:r>
          </a:p>
          <a:p>
            <a:r>
              <a:rPr lang="es-PE" sz="1100" dirty="0">
                <a:latin typeface="Franklin Gothic Medium Cond" panose="020B0606030402020204" pitchFamily="34" charset="0"/>
              </a:rPr>
              <a:t> </a:t>
            </a:r>
            <a:r>
              <a:rPr lang="es-PE" sz="1100" dirty="0">
                <a:solidFill>
                  <a:srgbClr val="C00000"/>
                </a:solidFill>
                <a:latin typeface="Franklin Gothic Medium Cond" panose="020B0606030402020204" pitchFamily="34" charset="0"/>
              </a:rPr>
              <a:t>ANIMAL OBSERVADO</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r>
              <a:rPr lang="es-PE" sz="1100" dirty="0">
                <a:latin typeface="Franklin Gothic Medium Cond" panose="020B0606030402020204" pitchFamily="34" charset="0"/>
              </a:rPr>
              <a:t> En el 1º casillero el número de visita de animal observado 1, 2, o 3 según corresponda </a:t>
            </a:r>
          </a:p>
          <a:p>
            <a:r>
              <a:rPr lang="es-PE" sz="1100" dirty="0">
                <a:latin typeface="Franklin Gothic Medium Cond" panose="020B0606030402020204" pitchFamily="34" charset="0"/>
              </a:rPr>
              <a:t> En el 2º casillero según corresponda:</a:t>
            </a:r>
          </a:p>
          <a:p>
            <a:r>
              <a:rPr lang="es-PE" sz="1100" dirty="0">
                <a:latin typeface="Franklin Gothic Medium Cond" panose="020B0606030402020204" pitchFamily="34" charset="0"/>
              </a:rPr>
              <a:t>o AS = aparentemente sano; </a:t>
            </a:r>
          </a:p>
          <a:p>
            <a:r>
              <a:rPr lang="es-PE" sz="1100" dirty="0">
                <a:latin typeface="Franklin Gothic Medium Cond" panose="020B0606030402020204" pitchFamily="34" charset="0"/>
              </a:rPr>
              <a:t>o SR = sospechoso de rabia; </a:t>
            </a:r>
          </a:p>
          <a:p>
            <a:r>
              <a:rPr lang="es-PE" sz="1100" dirty="0">
                <a:latin typeface="Franklin Gothic Medium Cond" panose="020B0606030402020204" pitchFamily="34" charset="0"/>
              </a:rPr>
              <a:t>o MOC = muerto por otras causas; según evaluación. </a:t>
            </a:r>
          </a:p>
          <a:p>
            <a:r>
              <a:rPr lang="es-PE" sz="1100" dirty="0">
                <a:latin typeface="Franklin Gothic Medium Cond" panose="020B0606030402020204" pitchFamily="34" charset="0"/>
              </a:rPr>
              <a:t> </a:t>
            </a:r>
            <a:r>
              <a:rPr lang="es-PE" sz="1100" dirty="0">
                <a:solidFill>
                  <a:srgbClr val="0033CC"/>
                </a:solidFill>
                <a:latin typeface="Franklin Gothic Medium Cond" panose="020B0606030402020204" pitchFamily="34" charset="0"/>
              </a:rPr>
              <a:t>El campo 2º campo </a:t>
            </a:r>
            <a:r>
              <a:rPr lang="es-PE" sz="1100" dirty="0" err="1">
                <a:solidFill>
                  <a:srgbClr val="0033CC"/>
                </a:solidFill>
                <a:latin typeface="Franklin Gothic Medium Cond" panose="020B0606030402020204" pitchFamily="34" charset="0"/>
              </a:rPr>
              <a:t>Lab</a:t>
            </a:r>
            <a:r>
              <a:rPr lang="es-PE" sz="1100" dirty="0">
                <a:solidFill>
                  <a:srgbClr val="0033CC"/>
                </a:solidFill>
                <a:latin typeface="Franklin Gothic Medium Cond" panose="020B0606030402020204" pitchFamily="34" charset="0"/>
              </a:rPr>
              <a:t> no debe quedar en blanco </a:t>
            </a:r>
          </a:p>
          <a:p>
            <a:r>
              <a:rPr lang="es-PE" sz="1100" dirty="0">
                <a:latin typeface="Franklin Gothic Medium Cond" panose="020B0606030402020204" pitchFamily="34" charset="0"/>
              </a:rPr>
              <a:t> </a:t>
            </a:r>
            <a:r>
              <a:rPr lang="es-PE" sz="1100" dirty="0">
                <a:solidFill>
                  <a:srgbClr val="C00000"/>
                </a:solidFill>
                <a:latin typeface="Franklin Gothic Medium Cond" panose="020B0606030402020204" pitchFamily="34" charset="0"/>
              </a:rPr>
              <a:t>PRIMERA VISITA (EN EL MISMO DIA DEL ACCIDENTE DE MORDEDURA</a:t>
            </a:r>
            <a:r>
              <a:rPr lang="es-PE" sz="1100" dirty="0">
                <a:latin typeface="Franklin Gothic Medium Cond" panose="020B0606030402020204" pitchFamily="34" charset="0"/>
              </a:rPr>
              <a:t>) </a:t>
            </a:r>
          </a:p>
        </p:txBody>
      </p:sp>
      <p:pic>
        <p:nvPicPr>
          <p:cNvPr id="3" name="Imagen 2"/>
          <p:cNvPicPr>
            <a:picLocks noChangeAspect="1"/>
          </p:cNvPicPr>
          <p:nvPr/>
        </p:nvPicPr>
        <p:blipFill>
          <a:blip r:embed="rId2"/>
          <a:stretch>
            <a:fillRect/>
          </a:stretch>
        </p:blipFill>
        <p:spPr>
          <a:xfrm>
            <a:off x="293297" y="2962333"/>
            <a:ext cx="8505645" cy="919557"/>
          </a:xfrm>
          <a:prstGeom prst="rect">
            <a:avLst/>
          </a:prstGeom>
        </p:spPr>
      </p:pic>
      <p:sp>
        <p:nvSpPr>
          <p:cNvPr id="4" name="Rectángulo 3"/>
          <p:cNvSpPr/>
          <p:nvPr/>
        </p:nvSpPr>
        <p:spPr>
          <a:xfrm>
            <a:off x="293296" y="3864638"/>
            <a:ext cx="8505645" cy="430887"/>
          </a:xfrm>
          <a:prstGeom prst="rect">
            <a:avLst/>
          </a:prstGeom>
        </p:spPr>
        <p:txBody>
          <a:bodyPr wrap="square">
            <a:spAutoFit/>
          </a:bodyPr>
          <a:lstStyle/>
          <a:p>
            <a:pPr algn="just"/>
            <a:r>
              <a:rPr lang="es-PE" sz="1100" dirty="0">
                <a:solidFill>
                  <a:srgbClr val="0033CC"/>
                </a:solidFill>
                <a:latin typeface="Franklin Gothic Medium Cond" panose="020B0606030402020204" pitchFamily="34" charset="0"/>
              </a:rPr>
              <a:t>Si se llegase a identificar al animal mordedor como sospechoso de rabia (SR) o muerto por otras causas (MOC) en cualquiera de las 3 visitas, la persona mordida inicia tratamiento antirrábico o continúa con el mismo. Si fuese el </a:t>
            </a:r>
            <a:r>
              <a:rPr lang="es-PE" sz="1100" dirty="0" err="1">
                <a:solidFill>
                  <a:srgbClr val="0033CC"/>
                </a:solidFill>
                <a:latin typeface="Franklin Gothic Medium Cond" panose="020B0606030402020204" pitchFamily="34" charset="0"/>
              </a:rPr>
              <a:t>caso,también</a:t>
            </a:r>
            <a:r>
              <a:rPr lang="es-PE" sz="1100" dirty="0">
                <a:solidFill>
                  <a:srgbClr val="0033CC"/>
                </a:solidFill>
                <a:latin typeface="Franklin Gothic Medium Cond" panose="020B0606030402020204" pitchFamily="34" charset="0"/>
              </a:rPr>
              <a:t> se registrará al can muerto en observación (Necropsia de animal mordedor). </a:t>
            </a:r>
          </a:p>
        </p:txBody>
      </p:sp>
      <p:sp>
        <p:nvSpPr>
          <p:cNvPr id="5" name="Rectángulo 4"/>
          <p:cNvSpPr/>
          <p:nvPr/>
        </p:nvSpPr>
        <p:spPr>
          <a:xfrm>
            <a:off x="293295" y="4191336"/>
            <a:ext cx="8505646" cy="430887"/>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SEGUNDA VISITA (ES AL QUINTO DIA DEL ACCIDENTE DE MORDEDURA)</a:t>
            </a:r>
          </a:p>
          <a:p>
            <a:r>
              <a:rPr lang="es-PE" sz="1100" dirty="0">
                <a:latin typeface="Franklin Gothic Medium Cond" panose="020B0606030402020204" pitchFamily="34" charset="0"/>
              </a:rPr>
              <a:t>- Segunda visita según condición de salud del animal aparentemente sano. </a:t>
            </a:r>
          </a:p>
        </p:txBody>
      </p:sp>
      <p:pic>
        <p:nvPicPr>
          <p:cNvPr id="6" name="Imagen 5"/>
          <p:cNvPicPr>
            <a:picLocks noChangeAspect="1"/>
          </p:cNvPicPr>
          <p:nvPr/>
        </p:nvPicPr>
        <p:blipFill>
          <a:blip r:embed="rId3"/>
          <a:stretch>
            <a:fillRect/>
          </a:stretch>
        </p:blipFill>
        <p:spPr>
          <a:xfrm>
            <a:off x="293295" y="4584144"/>
            <a:ext cx="8566033" cy="896884"/>
          </a:xfrm>
          <a:prstGeom prst="rect">
            <a:avLst/>
          </a:prstGeom>
        </p:spPr>
      </p:pic>
      <p:sp>
        <p:nvSpPr>
          <p:cNvPr id="7" name="Rectángulo 6"/>
          <p:cNvSpPr/>
          <p:nvPr/>
        </p:nvSpPr>
        <p:spPr>
          <a:xfrm>
            <a:off x="293294" y="5425696"/>
            <a:ext cx="8566033" cy="430887"/>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 Con inicio de tratamiento a la persona (por cambio de conducta del animal o muerte por causa desconocida, SR o MOC). En este ejemplo ocurre la muerte del can en observación. </a:t>
            </a:r>
          </a:p>
        </p:txBody>
      </p:sp>
      <p:pic>
        <p:nvPicPr>
          <p:cNvPr id="8" name="Imagen 7"/>
          <p:cNvPicPr>
            <a:picLocks noChangeAspect="1"/>
          </p:cNvPicPr>
          <p:nvPr/>
        </p:nvPicPr>
        <p:blipFill>
          <a:blip r:embed="rId4"/>
          <a:stretch>
            <a:fillRect/>
          </a:stretch>
        </p:blipFill>
        <p:spPr>
          <a:xfrm>
            <a:off x="293294" y="5799099"/>
            <a:ext cx="8566033" cy="926577"/>
          </a:xfrm>
          <a:prstGeom prst="rect">
            <a:avLst/>
          </a:prstGeom>
        </p:spPr>
      </p:pic>
    </p:spTree>
    <p:extLst>
      <p:ext uri="{BB962C8B-B14F-4D97-AF65-F5344CB8AC3E}">
        <p14:creationId xmlns:p14="http://schemas.microsoft.com/office/powerpoint/2010/main" val="735895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36429" y="222229"/>
            <a:ext cx="8531525" cy="430887"/>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TERCERA VISITA (ES AL DECIMO DIA DEL ACCIDENTE DE MORDEDURA)</a:t>
            </a:r>
          </a:p>
          <a:p>
            <a:r>
              <a:rPr lang="es-PE" sz="1100" dirty="0">
                <a:latin typeface="Franklin Gothic Medium Cond" panose="020B0606030402020204" pitchFamily="34" charset="0"/>
              </a:rPr>
              <a:t>- Alta del paciente de no observar cambios en la conducta del animal mordedor. Considere en el campo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Paciente de Alta (PA). </a:t>
            </a:r>
          </a:p>
        </p:txBody>
      </p:sp>
      <p:pic>
        <p:nvPicPr>
          <p:cNvPr id="3" name="Imagen 2"/>
          <p:cNvPicPr>
            <a:picLocks noChangeAspect="1"/>
          </p:cNvPicPr>
          <p:nvPr/>
        </p:nvPicPr>
        <p:blipFill>
          <a:blip r:embed="rId2"/>
          <a:stretch>
            <a:fillRect/>
          </a:stretch>
        </p:blipFill>
        <p:spPr>
          <a:xfrm>
            <a:off x="336429" y="618612"/>
            <a:ext cx="8531526" cy="928183"/>
          </a:xfrm>
          <a:prstGeom prst="rect">
            <a:avLst/>
          </a:prstGeom>
        </p:spPr>
      </p:pic>
      <p:sp>
        <p:nvSpPr>
          <p:cNvPr id="4" name="Rectángulo 3"/>
          <p:cNvSpPr/>
          <p:nvPr/>
        </p:nvSpPr>
        <p:spPr>
          <a:xfrm>
            <a:off x="336428" y="1546795"/>
            <a:ext cx="8531525" cy="430887"/>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INICIO DE TRATAMIENTO A LA PERSONA (POR CAMBIO DE CONDUCTA DEL ANIMAL O MUERTE POR CAUSA DESCONOCIDA, SR O MOC) O CONTINUACIÓN DE TRATAMIENTO. </a:t>
            </a:r>
          </a:p>
        </p:txBody>
      </p:sp>
      <p:pic>
        <p:nvPicPr>
          <p:cNvPr id="5" name="Imagen 4"/>
          <p:cNvPicPr>
            <a:picLocks noChangeAspect="1"/>
          </p:cNvPicPr>
          <p:nvPr/>
        </p:nvPicPr>
        <p:blipFill>
          <a:blip r:embed="rId3"/>
          <a:stretch>
            <a:fillRect/>
          </a:stretch>
        </p:blipFill>
        <p:spPr>
          <a:xfrm>
            <a:off x="336428" y="1943178"/>
            <a:ext cx="8531526" cy="928183"/>
          </a:xfrm>
          <a:prstGeom prst="rect">
            <a:avLst/>
          </a:prstGeom>
        </p:spPr>
      </p:pic>
      <p:sp>
        <p:nvSpPr>
          <p:cNvPr id="6" name="Rectángulo 5"/>
          <p:cNvSpPr/>
          <p:nvPr/>
        </p:nvSpPr>
        <p:spPr>
          <a:xfrm>
            <a:off x="336427" y="2871361"/>
            <a:ext cx="8531525" cy="430887"/>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VACUNACIÓN ANTIRRÁBICA  EN ANIMALES</a:t>
            </a:r>
            <a:r>
              <a:rPr lang="es-PE" sz="1100" dirty="0">
                <a:latin typeface="Franklin Gothic Medium Cond" panose="020B0606030402020204" pitchFamily="34" charset="0"/>
              </a:rPr>
              <a:t>. </a:t>
            </a:r>
          </a:p>
          <a:p>
            <a:r>
              <a:rPr lang="es-PE" sz="1100" dirty="0">
                <a:latin typeface="Franklin Gothic Medium Cond" panose="020B0606030402020204" pitchFamily="34" charset="0"/>
              </a:rPr>
              <a:t>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 el número de animales vacunados 10, 20… según corresponda. </a:t>
            </a:r>
          </a:p>
        </p:txBody>
      </p:sp>
      <p:pic>
        <p:nvPicPr>
          <p:cNvPr id="7" name="Imagen 6"/>
          <p:cNvPicPr>
            <a:picLocks noChangeAspect="1"/>
          </p:cNvPicPr>
          <p:nvPr/>
        </p:nvPicPr>
        <p:blipFill>
          <a:blip r:embed="rId4"/>
          <a:stretch>
            <a:fillRect/>
          </a:stretch>
        </p:blipFill>
        <p:spPr>
          <a:xfrm>
            <a:off x="336425" y="3267744"/>
            <a:ext cx="8531528" cy="928183"/>
          </a:xfrm>
          <a:prstGeom prst="rect">
            <a:avLst/>
          </a:prstGeom>
        </p:spPr>
      </p:pic>
      <p:sp>
        <p:nvSpPr>
          <p:cNvPr id="8" name="Rectángulo 7"/>
          <p:cNvSpPr/>
          <p:nvPr/>
        </p:nvSpPr>
        <p:spPr>
          <a:xfrm>
            <a:off x="336424" y="4161423"/>
            <a:ext cx="8531527" cy="430887"/>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ELIMINACIÓN DE ANIMALES</a:t>
            </a:r>
          </a:p>
          <a:p>
            <a:r>
              <a:rPr lang="es-PE" sz="1100" dirty="0">
                <a:latin typeface="Franklin Gothic Medium Cond" panose="020B0606030402020204" pitchFamily="34" charset="0"/>
              </a:rPr>
              <a:t>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 el número de animales eliminados 1, 2, 3… según corresponda. </a:t>
            </a:r>
          </a:p>
        </p:txBody>
      </p:sp>
      <p:pic>
        <p:nvPicPr>
          <p:cNvPr id="9" name="Imagen 8"/>
          <p:cNvPicPr>
            <a:picLocks noChangeAspect="1"/>
          </p:cNvPicPr>
          <p:nvPr/>
        </p:nvPicPr>
        <p:blipFill>
          <a:blip r:embed="rId5"/>
          <a:stretch>
            <a:fillRect/>
          </a:stretch>
        </p:blipFill>
        <p:spPr>
          <a:xfrm>
            <a:off x="336422" y="4536672"/>
            <a:ext cx="8531530" cy="914813"/>
          </a:xfrm>
          <a:prstGeom prst="rect">
            <a:avLst/>
          </a:prstGeom>
        </p:spPr>
      </p:pic>
      <p:sp>
        <p:nvSpPr>
          <p:cNvPr id="10" name="Rectángulo 9"/>
          <p:cNvSpPr/>
          <p:nvPr/>
        </p:nvSpPr>
        <p:spPr>
          <a:xfrm>
            <a:off x="336421" y="5485989"/>
            <a:ext cx="8531529" cy="769441"/>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MUESTRAS ENCEFÁLICAS REMITIDAS </a:t>
            </a:r>
          </a:p>
          <a:p>
            <a:r>
              <a:rPr lang="es-PE" sz="1100" dirty="0">
                <a:latin typeface="Franklin Gothic Medium Cond" panose="020B0606030402020204" pitchFamily="34" charset="0"/>
              </a:rPr>
              <a:t>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r>
              <a:rPr lang="es-PE" sz="1100" dirty="0">
                <a:latin typeface="Franklin Gothic Medium Cond" panose="020B0606030402020204" pitchFamily="34" charset="0"/>
              </a:rPr>
              <a:t> En el 1º casillero el número total de muestras 1, 2… según corresponda.</a:t>
            </a:r>
          </a:p>
          <a:p>
            <a:r>
              <a:rPr lang="es-PE" sz="1100" dirty="0">
                <a:latin typeface="Franklin Gothic Medium Cond" panose="020B0606030402020204" pitchFamily="34" charset="0"/>
              </a:rPr>
              <a:t> En el 2º casillero MR de muestras remitidas</a:t>
            </a:r>
          </a:p>
        </p:txBody>
      </p:sp>
    </p:spTree>
    <p:extLst>
      <p:ext uri="{BB962C8B-B14F-4D97-AF65-F5344CB8AC3E}">
        <p14:creationId xmlns:p14="http://schemas.microsoft.com/office/powerpoint/2010/main" val="1622898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293298" y="771209"/>
            <a:ext cx="8548777" cy="910930"/>
          </a:xfrm>
          <a:prstGeom prst="rect">
            <a:avLst/>
          </a:prstGeom>
        </p:spPr>
      </p:pic>
      <p:sp>
        <p:nvSpPr>
          <p:cNvPr id="3" name="Rectángulo 2"/>
          <p:cNvSpPr/>
          <p:nvPr/>
        </p:nvSpPr>
        <p:spPr>
          <a:xfrm>
            <a:off x="293298" y="546358"/>
            <a:ext cx="1882247" cy="261610"/>
          </a:xfrm>
          <a:prstGeom prst="rect">
            <a:avLst/>
          </a:prstGeom>
        </p:spPr>
        <p:txBody>
          <a:bodyPr wrap="none">
            <a:spAutoFit/>
          </a:bodyPr>
          <a:lstStyle/>
          <a:p>
            <a:pPr lvl="0"/>
            <a:r>
              <a:rPr lang="es-PE" sz="1100" dirty="0">
                <a:solidFill>
                  <a:srgbClr val="000000"/>
                </a:solidFill>
                <a:latin typeface="Franklin Gothic Medium Cond" panose="020B0606030402020204" pitchFamily="34" charset="0"/>
              </a:rPr>
              <a:t>Para can muerto en observación: </a:t>
            </a:r>
          </a:p>
        </p:txBody>
      </p:sp>
      <p:sp>
        <p:nvSpPr>
          <p:cNvPr id="4" name="Rectángulo 3"/>
          <p:cNvSpPr/>
          <p:nvPr/>
        </p:nvSpPr>
        <p:spPr>
          <a:xfrm>
            <a:off x="293298" y="1647635"/>
            <a:ext cx="1402948" cy="261610"/>
          </a:xfrm>
          <a:prstGeom prst="rect">
            <a:avLst/>
          </a:prstGeom>
        </p:spPr>
        <p:txBody>
          <a:bodyPr wrap="none">
            <a:spAutoFit/>
          </a:bodyPr>
          <a:lstStyle/>
          <a:p>
            <a:r>
              <a:rPr lang="es-PE" sz="1100" dirty="0">
                <a:latin typeface="Franklin Gothic Medium Cond" panose="020B0606030402020204" pitchFamily="34" charset="0"/>
              </a:rPr>
              <a:t>Para can por vigilancia: </a:t>
            </a:r>
          </a:p>
        </p:txBody>
      </p:sp>
      <p:pic>
        <p:nvPicPr>
          <p:cNvPr id="5" name="Imagen 4"/>
          <p:cNvPicPr>
            <a:picLocks noChangeAspect="1"/>
          </p:cNvPicPr>
          <p:nvPr/>
        </p:nvPicPr>
        <p:blipFill>
          <a:blip r:embed="rId3"/>
          <a:stretch>
            <a:fillRect/>
          </a:stretch>
        </p:blipFill>
        <p:spPr>
          <a:xfrm>
            <a:off x="293298" y="1872486"/>
            <a:ext cx="8548778" cy="919557"/>
          </a:xfrm>
          <a:prstGeom prst="rect">
            <a:avLst/>
          </a:prstGeom>
        </p:spPr>
      </p:pic>
      <p:sp>
        <p:nvSpPr>
          <p:cNvPr id="6" name="Rectángulo 5"/>
          <p:cNvSpPr/>
          <p:nvPr/>
        </p:nvSpPr>
        <p:spPr>
          <a:xfrm>
            <a:off x="293298" y="2737946"/>
            <a:ext cx="1353897" cy="276999"/>
          </a:xfrm>
          <a:prstGeom prst="rect">
            <a:avLst/>
          </a:prstGeom>
        </p:spPr>
        <p:txBody>
          <a:bodyPr wrap="none">
            <a:spAutoFit/>
          </a:bodyPr>
          <a:lstStyle/>
          <a:p>
            <a:r>
              <a:rPr lang="es-PE" sz="1200">
                <a:latin typeface="Franklin Gothic Medium Cond" panose="020B0606030402020204" pitchFamily="34" charset="0"/>
              </a:rPr>
              <a:t>Para otras especies: </a:t>
            </a:r>
            <a:endParaRPr lang="es-PE" sz="1200" dirty="0">
              <a:latin typeface="Franklin Gothic Medium Cond" panose="020B0606030402020204" pitchFamily="34" charset="0"/>
            </a:endParaRPr>
          </a:p>
        </p:txBody>
      </p:sp>
      <p:pic>
        <p:nvPicPr>
          <p:cNvPr id="7" name="Imagen 6"/>
          <p:cNvPicPr>
            <a:picLocks noChangeAspect="1"/>
          </p:cNvPicPr>
          <p:nvPr/>
        </p:nvPicPr>
        <p:blipFill>
          <a:blip r:embed="rId4"/>
          <a:stretch>
            <a:fillRect/>
          </a:stretch>
        </p:blipFill>
        <p:spPr>
          <a:xfrm>
            <a:off x="293298" y="2982390"/>
            <a:ext cx="8548778" cy="928183"/>
          </a:xfrm>
          <a:prstGeom prst="rect">
            <a:avLst/>
          </a:prstGeom>
        </p:spPr>
      </p:pic>
      <p:sp>
        <p:nvSpPr>
          <p:cNvPr id="8" name="Rectángulo 7"/>
          <p:cNvSpPr/>
          <p:nvPr/>
        </p:nvSpPr>
        <p:spPr>
          <a:xfrm>
            <a:off x="293297" y="3860898"/>
            <a:ext cx="8548777" cy="144655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Muestras Encefálicas Procesadas </a:t>
            </a:r>
          </a:p>
          <a:p>
            <a:r>
              <a:rPr lang="es-PE" sz="1100" dirty="0">
                <a:latin typeface="Franklin Gothic Medium Cond" panose="020B0606030402020204" pitchFamily="34" charset="0"/>
              </a:rPr>
              <a:t>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r>
              <a:rPr lang="es-PE" sz="1100" dirty="0">
                <a:latin typeface="Franklin Gothic Medium Cond" panose="020B0606030402020204" pitchFamily="34" charset="0"/>
              </a:rPr>
              <a:t> En el 1º casillero el número total de muestras 1, 2… según corresponda.</a:t>
            </a:r>
          </a:p>
          <a:p>
            <a:r>
              <a:rPr lang="es-PE" sz="1100" dirty="0">
                <a:latin typeface="Franklin Gothic Medium Cond" panose="020B0606030402020204" pitchFamily="34" charset="0"/>
              </a:rPr>
              <a:t> En el 2º casillero “MT” de muestras remitidas</a:t>
            </a:r>
          </a:p>
          <a:p>
            <a:r>
              <a:rPr lang="es-PE" sz="1100" dirty="0">
                <a:latin typeface="Franklin Gothic Medium Cond" panose="020B0606030402020204" pitchFamily="34" charset="0"/>
              </a:rPr>
              <a:t>Para el registro de esta actividad se manejan los siguientes conceptos:</a:t>
            </a:r>
          </a:p>
          <a:p>
            <a:r>
              <a:rPr lang="es-PE" sz="1100" dirty="0">
                <a:latin typeface="Franklin Gothic Medium Cond" panose="020B0606030402020204" pitchFamily="34" charset="0"/>
              </a:rPr>
              <a:t> Vigilancia Activa.- Determinación de la circulación del virus rábico de animales moribundos o muertos, encontrados en la vía pública.</a:t>
            </a:r>
          </a:p>
          <a:p>
            <a:r>
              <a:rPr lang="es-PE" sz="1100" dirty="0">
                <a:latin typeface="Franklin Gothic Medium Cond" panose="020B0606030402020204" pitchFamily="34" charset="0"/>
              </a:rPr>
              <a:t> Vigilancia Pasiva.- Determinación de la circulación del virus rábico de animales mordedores que se encuentran en observación. </a:t>
            </a:r>
          </a:p>
          <a:p>
            <a:r>
              <a:rPr lang="es-PE" sz="1100" dirty="0">
                <a:solidFill>
                  <a:srgbClr val="C00000"/>
                </a:solidFill>
                <a:latin typeface="Franklin Gothic Medium Cond" panose="020B0606030402020204" pitchFamily="34" charset="0"/>
              </a:rPr>
              <a:t>Para canes en vigilancia activa </a:t>
            </a:r>
          </a:p>
        </p:txBody>
      </p:sp>
      <p:pic>
        <p:nvPicPr>
          <p:cNvPr id="9" name="Imagen 8"/>
          <p:cNvPicPr>
            <a:picLocks noChangeAspect="1"/>
          </p:cNvPicPr>
          <p:nvPr/>
        </p:nvPicPr>
        <p:blipFill>
          <a:blip r:embed="rId5"/>
          <a:stretch>
            <a:fillRect/>
          </a:stretch>
        </p:blipFill>
        <p:spPr>
          <a:xfrm>
            <a:off x="293295" y="5270437"/>
            <a:ext cx="8548780" cy="915520"/>
          </a:xfrm>
          <a:prstGeom prst="rect">
            <a:avLst/>
          </a:prstGeom>
        </p:spPr>
      </p:pic>
    </p:spTree>
    <p:extLst>
      <p:ext uri="{BB962C8B-B14F-4D97-AF65-F5344CB8AC3E}">
        <p14:creationId xmlns:p14="http://schemas.microsoft.com/office/powerpoint/2010/main" val="657865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9131" y="294100"/>
            <a:ext cx="1803699"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Para canes en vigilancia pasiva </a:t>
            </a:r>
          </a:p>
        </p:txBody>
      </p:sp>
      <p:pic>
        <p:nvPicPr>
          <p:cNvPr id="3" name="Imagen 2"/>
          <p:cNvPicPr>
            <a:picLocks noChangeAspect="1"/>
          </p:cNvPicPr>
          <p:nvPr/>
        </p:nvPicPr>
        <p:blipFill>
          <a:blip r:embed="rId2"/>
          <a:stretch>
            <a:fillRect/>
          </a:stretch>
        </p:blipFill>
        <p:spPr>
          <a:xfrm>
            <a:off x="399130" y="555710"/>
            <a:ext cx="8425693" cy="919557"/>
          </a:xfrm>
          <a:prstGeom prst="rect">
            <a:avLst/>
          </a:prstGeom>
        </p:spPr>
      </p:pic>
      <p:sp>
        <p:nvSpPr>
          <p:cNvPr id="4" name="Rectángulo 3"/>
          <p:cNvSpPr/>
          <p:nvPr/>
        </p:nvSpPr>
        <p:spPr>
          <a:xfrm>
            <a:off x="399129" y="1458015"/>
            <a:ext cx="1215397" cy="261610"/>
          </a:xfrm>
          <a:prstGeom prst="rect">
            <a:avLst/>
          </a:prstGeom>
        </p:spPr>
        <p:txBody>
          <a:bodyPr wrap="none">
            <a:spAutoFit/>
          </a:bodyPr>
          <a:lstStyle/>
          <a:p>
            <a:r>
              <a:rPr lang="es-PE" sz="1100">
                <a:solidFill>
                  <a:srgbClr val="C00000"/>
                </a:solidFill>
                <a:latin typeface="Franklin Gothic Medium Cond" panose="020B0606030402020204" pitchFamily="34" charset="0"/>
              </a:rPr>
              <a:t>Para otras especies </a:t>
            </a:r>
          </a:p>
        </p:txBody>
      </p:sp>
      <p:pic>
        <p:nvPicPr>
          <p:cNvPr id="5" name="Imagen 4"/>
          <p:cNvPicPr>
            <a:picLocks noChangeAspect="1"/>
          </p:cNvPicPr>
          <p:nvPr/>
        </p:nvPicPr>
        <p:blipFill>
          <a:blip r:embed="rId3"/>
          <a:stretch>
            <a:fillRect/>
          </a:stretch>
        </p:blipFill>
        <p:spPr>
          <a:xfrm>
            <a:off x="399129" y="1693747"/>
            <a:ext cx="8425694" cy="928183"/>
          </a:xfrm>
          <a:prstGeom prst="rect">
            <a:avLst/>
          </a:prstGeom>
        </p:spPr>
      </p:pic>
      <p:sp>
        <p:nvSpPr>
          <p:cNvPr id="6" name="Rectángulo 5"/>
          <p:cNvSpPr/>
          <p:nvPr/>
        </p:nvSpPr>
        <p:spPr>
          <a:xfrm>
            <a:off x="399129" y="2621930"/>
            <a:ext cx="8425693" cy="430887"/>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CASOS DE RABIA ANIMAL </a:t>
            </a:r>
          </a:p>
          <a:p>
            <a:r>
              <a:rPr lang="es-PE" sz="1100" dirty="0">
                <a:latin typeface="Franklin Gothic Medium Cond" panose="020B0606030402020204" pitchFamily="34" charset="0"/>
              </a:rPr>
              <a:t>En Vigilancia Activa: 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 el número de animales con rabia 1, 2… según corresponda. </a:t>
            </a:r>
          </a:p>
        </p:txBody>
      </p:sp>
      <p:pic>
        <p:nvPicPr>
          <p:cNvPr id="8" name="Imagen 7"/>
          <p:cNvPicPr>
            <a:picLocks noChangeAspect="1"/>
          </p:cNvPicPr>
          <p:nvPr/>
        </p:nvPicPr>
        <p:blipFill>
          <a:blip r:embed="rId4"/>
          <a:stretch>
            <a:fillRect/>
          </a:stretch>
        </p:blipFill>
        <p:spPr>
          <a:xfrm>
            <a:off x="399129" y="2876066"/>
            <a:ext cx="8425693" cy="928183"/>
          </a:xfrm>
          <a:prstGeom prst="rect">
            <a:avLst/>
          </a:prstGeom>
        </p:spPr>
      </p:pic>
      <p:sp>
        <p:nvSpPr>
          <p:cNvPr id="9" name="Rectángulo 8"/>
          <p:cNvSpPr/>
          <p:nvPr/>
        </p:nvSpPr>
        <p:spPr>
          <a:xfrm>
            <a:off x="399128" y="3776786"/>
            <a:ext cx="8425693" cy="430887"/>
          </a:xfrm>
          <a:prstGeom prst="rect">
            <a:avLst/>
          </a:prstGeom>
        </p:spPr>
        <p:txBody>
          <a:bodyPr wrap="square">
            <a:spAutoFit/>
          </a:bodyPr>
          <a:lstStyle/>
          <a:p>
            <a:r>
              <a:rPr lang="es-PE" sz="1100" dirty="0">
                <a:latin typeface="Franklin Gothic Medium Cond" panose="020B0606030402020204" pitchFamily="34" charset="0"/>
              </a:rPr>
              <a:t>En Vigilancia Pasiva: 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 el número de animales con rabia 1, 2… según corresponda y en el ítem Diagnóstico Motivo de Consulta registre Animal observado con tipo de diagnóstico repetido. </a:t>
            </a:r>
          </a:p>
        </p:txBody>
      </p:sp>
      <p:pic>
        <p:nvPicPr>
          <p:cNvPr id="11" name="Imagen 10"/>
          <p:cNvPicPr>
            <a:picLocks noChangeAspect="1"/>
          </p:cNvPicPr>
          <p:nvPr/>
        </p:nvPicPr>
        <p:blipFill>
          <a:blip r:embed="rId5"/>
          <a:stretch>
            <a:fillRect/>
          </a:stretch>
        </p:blipFill>
        <p:spPr>
          <a:xfrm>
            <a:off x="399127" y="4178656"/>
            <a:ext cx="8425694" cy="929738"/>
          </a:xfrm>
          <a:prstGeom prst="rect">
            <a:avLst/>
          </a:prstGeom>
        </p:spPr>
      </p:pic>
      <p:sp>
        <p:nvSpPr>
          <p:cNvPr id="12" name="Rectángulo 11"/>
          <p:cNvSpPr/>
          <p:nvPr/>
        </p:nvSpPr>
        <p:spPr>
          <a:xfrm>
            <a:off x="399125" y="5108393"/>
            <a:ext cx="8425695" cy="1446550"/>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D. VIGILANCIA Y CONTROL DE FOCOS </a:t>
            </a:r>
          </a:p>
          <a:p>
            <a:pPr algn="just"/>
            <a:r>
              <a:rPr lang="es-PE" sz="1100" dirty="0">
                <a:latin typeface="Franklin Gothic Medium Cond" panose="020B0606030402020204" pitchFamily="34" charset="0"/>
              </a:rPr>
              <a:t>Definición Operacional: Es la investigación epidemiológica, la evaluación de las acciones de control con anterioridad a la presentación del caso, la determinación de la extensión focal.</a:t>
            </a:r>
          </a:p>
          <a:p>
            <a:pPr algn="just"/>
            <a:r>
              <a:rPr lang="es-PE" sz="1100" dirty="0">
                <a:latin typeface="Franklin Gothic Medium Cond" panose="020B0606030402020204" pitchFamily="34" charset="0"/>
              </a:rPr>
              <a:t>En el ítem Ficha Familiar o Historia Clínica anote el código:</a:t>
            </a:r>
          </a:p>
          <a:p>
            <a:pPr algn="just"/>
            <a:r>
              <a:rPr lang="es-PE" sz="1100" dirty="0">
                <a:latin typeface="Franklin Gothic Medium Cond" panose="020B0606030402020204" pitchFamily="34" charset="0"/>
              </a:rPr>
              <a:t> APP108  Comunidad </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1º casillero el tratamiento focal </a:t>
            </a:r>
          </a:p>
          <a:p>
            <a:pPr algn="just"/>
            <a:r>
              <a:rPr lang="es-PE" sz="1100" dirty="0">
                <a:latin typeface="Franklin Gothic Medium Cond" panose="020B0606030402020204" pitchFamily="34" charset="0"/>
              </a:rPr>
              <a:t> En el 2º casillero actividad de Rabia </a:t>
            </a:r>
          </a:p>
        </p:txBody>
      </p:sp>
    </p:spTree>
    <p:extLst>
      <p:ext uri="{BB962C8B-B14F-4D97-AF65-F5344CB8AC3E}">
        <p14:creationId xmlns:p14="http://schemas.microsoft.com/office/powerpoint/2010/main" val="566317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1923" y="341590"/>
            <a:ext cx="8566031" cy="1785104"/>
          </a:xfrm>
          <a:prstGeom prst="rect">
            <a:avLst/>
          </a:prstGeom>
        </p:spPr>
        <p:txBody>
          <a:bodyPr wrap="square">
            <a:spAutoFit/>
          </a:bodyPr>
          <a:lstStyle/>
          <a:p>
            <a:pPr lvl="0" algn="just"/>
            <a:endParaRPr lang="es-PE" sz="1100" dirty="0">
              <a:solidFill>
                <a:srgbClr val="000000"/>
              </a:solidFill>
              <a:latin typeface="Franklin Gothic Medium Cond" panose="020B0606030402020204" pitchFamily="34" charset="0"/>
            </a:endParaRPr>
          </a:p>
          <a:p>
            <a:pPr lvl="0" algn="just"/>
            <a:r>
              <a:rPr lang="es-PE" sz="1100" dirty="0">
                <a:solidFill>
                  <a:srgbClr val="000000"/>
                </a:solidFill>
                <a:latin typeface="Franklin Gothic Medium Cond" panose="020B0606030402020204" pitchFamily="34" charset="0"/>
              </a:rPr>
              <a:t>En el ítem Tipo de Diagnóstico marque "D" en ambos casos.</a:t>
            </a:r>
          </a:p>
          <a:p>
            <a:pPr lvl="0" algn="just"/>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a:t>
            </a:r>
          </a:p>
          <a:p>
            <a:pPr lvl="0" algn="just"/>
            <a:r>
              <a:rPr lang="es-PE" sz="1100" dirty="0">
                <a:solidFill>
                  <a:srgbClr val="000000"/>
                </a:solidFill>
                <a:latin typeface="Franklin Gothic Medium Cond" panose="020B0606030402020204" pitchFamily="34" charset="0"/>
              </a:rPr>
              <a:t> En el 1º Casillero el tipo de focos:</a:t>
            </a:r>
          </a:p>
          <a:p>
            <a:pPr lvl="0" algn="just"/>
            <a:r>
              <a:rPr lang="es-PE" sz="1100" dirty="0">
                <a:solidFill>
                  <a:srgbClr val="000000"/>
                </a:solidFill>
                <a:latin typeface="Franklin Gothic Medium Cond" panose="020B0606030402020204" pitchFamily="34" charset="0"/>
              </a:rPr>
              <a:t>o NOT = Notificados</a:t>
            </a:r>
          </a:p>
          <a:p>
            <a:pPr lvl="0" algn="just"/>
            <a:r>
              <a:rPr lang="es-PE" sz="1100" dirty="0">
                <a:solidFill>
                  <a:srgbClr val="000000"/>
                </a:solidFill>
                <a:latin typeface="Franklin Gothic Medium Cond" panose="020B0606030402020204" pitchFamily="34" charset="0"/>
              </a:rPr>
              <a:t>o IN = Investigados</a:t>
            </a:r>
          </a:p>
          <a:p>
            <a:pPr lvl="0" algn="just"/>
            <a:r>
              <a:rPr lang="es-PE" sz="1100" dirty="0">
                <a:solidFill>
                  <a:srgbClr val="000000"/>
                </a:solidFill>
                <a:latin typeface="Franklin Gothic Medium Cond" panose="020B0606030402020204" pitchFamily="34" charset="0"/>
              </a:rPr>
              <a:t>o CC = Controlados)</a:t>
            </a:r>
          </a:p>
          <a:p>
            <a:pPr lvl="0" algn="just"/>
            <a:r>
              <a:rPr lang="es-PE" sz="1100" dirty="0">
                <a:solidFill>
                  <a:srgbClr val="000000"/>
                </a:solidFill>
                <a:latin typeface="Franklin Gothic Medium Cond" panose="020B0606030402020204" pitchFamily="34" charset="0"/>
              </a:rPr>
              <a:t> En el 2º Casillero el número de focos vigilados.</a:t>
            </a:r>
          </a:p>
          <a:p>
            <a:pPr lvl="0" algn="just"/>
            <a:r>
              <a:rPr lang="es-PE" sz="1100" dirty="0">
                <a:solidFill>
                  <a:srgbClr val="C00000"/>
                </a:solidFill>
                <a:latin typeface="Franklin Gothic Medium Cond" panose="020B0606030402020204" pitchFamily="34" charset="0"/>
              </a:rPr>
              <a:t>Focos Notificados</a:t>
            </a:r>
          </a:p>
          <a:p>
            <a:pPr lvl="0" algn="just"/>
            <a:r>
              <a:rPr lang="es-PE" sz="1100" dirty="0">
                <a:solidFill>
                  <a:srgbClr val="000000"/>
                </a:solidFill>
                <a:latin typeface="Franklin Gothic Medium Cond" panose="020B0606030402020204" pitchFamily="34" charset="0"/>
              </a:rPr>
              <a:t>Definición Operacional: Es el foco de rabia identificado, registrado e informado a la autoridad competente </a:t>
            </a:r>
          </a:p>
        </p:txBody>
      </p:sp>
      <p:sp>
        <p:nvSpPr>
          <p:cNvPr id="4" name="Rectángulo 3"/>
          <p:cNvSpPr/>
          <p:nvPr/>
        </p:nvSpPr>
        <p:spPr>
          <a:xfrm>
            <a:off x="301921" y="2963764"/>
            <a:ext cx="8566032" cy="430887"/>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Focos Investigados </a:t>
            </a:r>
          </a:p>
          <a:p>
            <a:r>
              <a:rPr lang="es-PE" sz="1100" dirty="0">
                <a:latin typeface="Franklin Gothic Medium Cond" panose="020B0606030402020204" pitchFamily="34" charset="0"/>
              </a:rPr>
              <a:t>Definición Operacional: Es aquel sobre el cual se ha realizado la investigación epidemiológica determinándose su extensión en tiempo y espacio. </a:t>
            </a:r>
          </a:p>
        </p:txBody>
      </p:sp>
      <p:pic>
        <p:nvPicPr>
          <p:cNvPr id="5" name="Imagen 4"/>
          <p:cNvPicPr>
            <a:picLocks noChangeAspect="1"/>
          </p:cNvPicPr>
          <p:nvPr/>
        </p:nvPicPr>
        <p:blipFill>
          <a:blip r:embed="rId2"/>
          <a:stretch>
            <a:fillRect/>
          </a:stretch>
        </p:blipFill>
        <p:spPr>
          <a:xfrm>
            <a:off x="301921" y="2068698"/>
            <a:ext cx="8566032" cy="953062"/>
          </a:xfrm>
          <a:prstGeom prst="rect">
            <a:avLst/>
          </a:prstGeom>
        </p:spPr>
      </p:pic>
      <p:pic>
        <p:nvPicPr>
          <p:cNvPr id="6" name="Imagen 5"/>
          <p:cNvPicPr>
            <a:picLocks noChangeAspect="1"/>
          </p:cNvPicPr>
          <p:nvPr/>
        </p:nvPicPr>
        <p:blipFill>
          <a:blip r:embed="rId3"/>
          <a:stretch>
            <a:fillRect/>
          </a:stretch>
        </p:blipFill>
        <p:spPr>
          <a:xfrm>
            <a:off x="301920" y="3394652"/>
            <a:ext cx="8566033" cy="895066"/>
          </a:xfrm>
          <a:prstGeom prst="rect">
            <a:avLst/>
          </a:prstGeom>
        </p:spPr>
      </p:pic>
      <p:sp>
        <p:nvSpPr>
          <p:cNvPr id="7" name="Rectángulo 6"/>
          <p:cNvSpPr/>
          <p:nvPr/>
        </p:nvSpPr>
        <p:spPr>
          <a:xfrm>
            <a:off x="301919" y="4257599"/>
            <a:ext cx="8566034" cy="600164"/>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Focos Controlados</a:t>
            </a:r>
          </a:p>
          <a:p>
            <a:pPr algn="just"/>
            <a:r>
              <a:rPr lang="es-PE" sz="1100" dirty="0">
                <a:latin typeface="Franklin Gothic Medium Cond" panose="020B0606030402020204" pitchFamily="34" charset="0"/>
              </a:rPr>
              <a:t>Definición Operacional: Es aquel foco notificado e investigado y con diagnóstico de laboratorio positivo y que después de haber sido intervenido NO ha presentado nuevos casos relacionados con el caso índice, en un período de tiempo no mayor de 60 días (período de incubación promedio máximo en la región). </a:t>
            </a:r>
          </a:p>
        </p:txBody>
      </p:sp>
      <p:pic>
        <p:nvPicPr>
          <p:cNvPr id="8" name="Imagen 7"/>
          <p:cNvPicPr>
            <a:picLocks noChangeAspect="1"/>
          </p:cNvPicPr>
          <p:nvPr/>
        </p:nvPicPr>
        <p:blipFill>
          <a:blip r:embed="rId4"/>
          <a:stretch>
            <a:fillRect/>
          </a:stretch>
        </p:blipFill>
        <p:spPr>
          <a:xfrm>
            <a:off x="301919" y="4823259"/>
            <a:ext cx="8566034" cy="897451"/>
          </a:xfrm>
          <a:prstGeom prst="rect">
            <a:avLst/>
          </a:prstGeom>
        </p:spPr>
      </p:pic>
    </p:spTree>
    <p:extLst>
      <p:ext uri="{BB962C8B-B14F-4D97-AF65-F5344CB8AC3E}">
        <p14:creationId xmlns:p14="http://schemas.microsoft.com/office/powerpoint/2010/main" val="1284709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09434" y="374654"/>
            <a:ext cx="8366076" cy="1615827"/>
          </a:xfrm>
          <a:prstGeom prst="rect">
            <a:avLst/>
          </a:prstGeom>
        </p:spPr>
        <p:txBody>
          <a:bodyPr wrap="square">
            <a:spAutoFit/>
          </a:bodyPr>
          <a:lstStyle/>
          <a:p>
            <a:pPr algn="ctr"/>
            <a:r>
              <a:rPr lang="es-PE" sz="1100" dirty="0">
                <a:solidFill>
                  <a:srgbClr val="C00000"/>
                </a:solidFill>
                <a:latin typeface="Franklin Gothic Medium Cond" panose="020B0606030402020204" pitchFamily="34" charset="0"/>
              </a:rPr>
              <a:t>RABIA SILVESTRE </a:t>
            </a:r>
          </a:p>
          <a:p>
            <a:r>
              <a:rPr lang="es-PE" sz="1100" dirty="0">
                <a:solidFill>
                  <a:srgbClr val="000000"/>
                </a:solidFill>
                <a:latin typeface="Franklin Gothic Medium Cond" panose="020B0606030402020204" pitchFamily="34" charset="0"/>
              </a:rPr>
              <a:t> </a:t>
            </a:r>
          </a:p>
          <a:p>
            <a:r>
              <a:rPr lang="es-PE" sz="1100" dirty="0">
                <a:solidFill>
                  <a:srgbClr val="000000"/>
                </a:solidFill>
                <a:latin typeface="Franklin Gothic Medium Cond" panose="020B0606030402020204" pitchFamily="34" charset="0"/>
              </a:rPr>
              <a:t>Código Diagnóstico / Actividad 				Código  Diagnóstico / Actividad </a:t>
            </a:r>
          </a:p>
          <a:p>
            <a:r>
              <a:rPr lang="es-PE" sz="1100" dirty="0">
                <a:solidFill>
                  <a:srgbClr val="000000"/>
                </a:solidFill>
                <a:latin typeface="Franklin Gothic Medium Cond" panose="020B0606030402020204" pitchFamily="34" charset="0"/>
              </a:rPr>
              <a:t> </a:t>
            </a:r>
            <a:r>
              <a:rPr lang="pt-BR" sz="1100" dirty="0">
                <a:solidFill>
                  <a:srgbClr val="000000"/>
                </a:solidFill>
                <a:latin typeface="Franklin Gothic Medium Cond" panose="020B0606030402020204" pitchFamily="34" charset="0"/>
              </a:rPr>
              <a:t>W5591  Mordedura o ataque por </a:t>
            </a:r>
            <a:r>
              <a:rPr lang="pt-BR" sz="1100" dirty="0" err="1">
                <a:solidFill>
                  <a:srgbClr val="000000"/>
                </a:solidFill>
                <a:latin typeface="Franklin Gothic Medium Cond" panose="020B0606030402020204" pitchFamily="34" charset="0"/>
              </a:rPr>
              <a:t>murciélago</a:t>
            </a:r>
            <a:r>
              <a:rPr lang="pt-BR" sz="1100" dirty="0">
                <a:solidFill>
                  <a:srgbClr val="000000"/>
                </a:solidFill>
                <a:latin typeface="Franklin Gothic Medium Cond" panose="020B0606030402020204" pitchFamily="34" charset="0"/>
              </a:rPr>
              <a:t> 			</a:t>
            </a:r>
            <a:r>
              <a:rPr lang="es-PE" sz="1100" dirty="0">
                <a:solidFill>
                  <a:srgbClr val="000000"/>
                </a:solidFill>
                <a:latin typeface="Franklin Gothic Medium Cond" panose="020B0606030402020204" pitchFamily="34" charset="0"/>
              </a:rPr>
              <a:t>W559 Mordedura o ataque de otros animales silvestres</a:t>
            </a:r>
          </a:p>
          <a:p>
            <a:r>
              <a:rPr lang="es-PE" sz="1100" dirty="0">
                <a:solidFill>
                  <a:srgbClr val="000000"/>
                </a:solidFill>
                <a:latin typeface="Franklin Gothic Medium Cond" panose="020B0606030402020204" pitchFamily="34" charset="0"/>
              </a:rPr>
              <a:t>W557 Mordedura o ataque de otros animales  			90375  Inmunoglobulina humana para rabia</a:t>
            </a:r>
          </a:p>
          <a:p>
            <a:r>
              <a:rPr lang="es-PE" sz="1100" dirty="0">
                <a:solidFill>
                  <a:srgbClr val="000000"/>
                </a:solidFill>
                <a:latin typeface="Franklin Gothic Medium Cond" panose="020B0606030402020204" pitchFamily="34" charset="0"/>
              </a:rPr>
              <a:t>domésticos (equinos, porcinos, etc.)   			90676  Vacuna antirrábica de cultivo celular</a:t>
            </a:r>
          </a:p>
          <a:p>
            <a:r>
              <a:rPr lang="es-PE" sz="1100" dirty="0">
                <a:solidFill>
                  <a:srgbClr val="000000"/>
                </a:solidFill>
                <a:latin typeface="Franklin Gothic Medium Cond" panose="020B0606030402020204" pitchFamily="34" charset="0"/>
              </a:rPr>
              <a:t>U329  Transferido  				U603  Rabia en animal</a:t>
            </a:r>
          </a:p>
          <a:p>
            <a:r>
              <a:rPr lang="es-PE" sz="1100" dirty="0">
                <a:solidFill>
                  <a:srgbClr val="000000"/>
                </a:solidFill>
                <a:latin typeface="Franklin Gothic Medium Cond" panose="020B0606030402020204" pitchFamily="34" charset="0"/>
              </a:rPr>
              <a:t>U6090  Toma de Muestras Serológicas de Animales  			U6092  Toma de Muestra Encefálicas de Animales</a:t>
            </a:r>
          </a:p>
          <a:p>
            <a:r>
              <a:rPr lang="es-PE" sz="1100" dirty="0">
                <a:solidFill>
                  <a:srgbClr val="000000"/>
                </a:solidFill>
                <a:latin typeface="Franklin Gothic Medium Cond" panose="020B0606030402020204" pitchFamily="34" charset="0"/>
              </a:rPr>
              <a:t>U244  Tratamiento Focal   				U0088  Actividades de Zoonosis</a:t>
            </a:r>
          </a:p>
        </p:txBody>
      </p:sp>
      <p:sp>
        <p:nvSpPr>
          <p:cNvPr id="3" name="Rectángulo 2"/>
          <p:cNvSpPr/>
          <p:nvPr/>
        </p:nvSpPr>
        <p:spPr>
          <a:xfrm>
            <a:off x="409434" y="1990481"/>
            <a:ext cx="8366076" cy="938719"/>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A. PERSONA MORDIDA POR ANIMAL SILVESTRE </a:t>
            </a:r>
          </a:p>
          <a:p>
            <a:r>
              <a:rPr lang="es-PE" sz="1100" dirty="0">
                <a:solidFill>
                  <a:srgbClr val="000000"/>
                </a:solidFill>
                <a:latin typeface="Franklin Gothic Medium Cond" panose="020B0606030402020204" pitchFamily="34" charset="0"/>
              </a:rPr>
              <a:t>En el registro utilizaremos los códigos para indicar:</a:t>
            </a:r>
          </a:p>
          <a:p>
            <a:r>
              <a:rPr lang="pt-BR" sz="1100" dirty="0">
                <a:solidFill>
                  <a:srgbClr val="000000"/>
                </a:solidFill>
                <a:latin typeface="Franklin Gothic Medium Cond" panose="020B0606030402020204" pitchFamily="34" charset="0"/>
              </a:rPr>
              <a:t>• Mordedura o Ataque por </a:t>
            </a:r>
            <a:r>
              <a:rPr lang="pt-BR" sz="1100" dirty="0" err="1">
                <a:solidFill>
                  <a:srgbClr val="000000"/>
                </a:solidFill>
                <a:latin typeface="Franklin Gothic Medium Cond" panose="020B0606030402020204" pitchFamily="34" charset="0"/>
              </a:rPr>
              <a:t>Murciélago</a:t>
            </a:r>
            <a:r>
              <a:rPr lang="pt-BR" sz="1100" dirty="0">
                <a:solidFill>
                  <a:srgbClr val="000000"/>
                </a:solidFill>
                <a:latin typeface="Franklin Gothic Medium Cond" panose="020B0606030402020204" pitchFamily="34" charset="0"/>
              </a:rPr>
              <a:t>  	</a:t>
            </a:r>
            <a:r>
              <a:rPr lang="es-PE" sz="1100" dirty="0">
                <a:solidFill>
                  <a:srgbClr val="000000"/>
                </a:solidFill>
                <a:latin typeface="Franklin Gothic Medium Cond" panose="020B0606030402020204" pitchFamily="34" charset="0"/>
              </a:rPr>
              <a:t> 		W5591 </a:t>
            </a:r>
          </a:p>
          <a:p>
            <a:r>
              <a:rPr lang="es-PE" sz="1100" dirty="0">
                <a:solidFill>
                  <a:srgbClr val="000000"/>
                </a:solidFill>
                <a:latin typeface="Franklin Gothic Medium Cond" panose="020B0606030402020204" pitchFamily="34" charset="0"/>
              </a:rPr>
              <a:t>• Mordedura por Otros Animales Silvestres   			W559  </a:t>
            </a:r>
          </a:p>
          <a:p>
            <a:r>
              <a:rPr lang="es-PE" sz="1100" dirty="0">
                <a:solidFill>
                  <a:srgbClr val="000000"/>
                </a:solidFill>
                <a:latin typeface="Franklin Gothic Medium Cond" panose="020B0606030402020204" pitchFamily="34" charset="0"/>
              </a:rPr>
              <a:t>• Mordedura por Otros Animales Domésticos en área silvestre (equinos, porcinos, etc.) 	 W557</a:t>
            </a:r>
            <a:endParaRPr lang="es-PE" sz="1100" dirty="0">
              <a:latin typeface="Franklin Gothic Medium Cond" panose="020B0606030402020204" pitchFamily="34" charset="0"/>
            </a:endParaRPr>
          </a:p>
        </p:txBody>
      </p:sp>
      <p:sp>
        <p:nvSpPr>
          <p:cNvPr id="4" name="Rectángulo 3"/>
          <p:cNvSpPr/>
          <p:nvPr/>
        </p:nvSpPr>
        <p:spPr>
          <a:xfrm>
            <a:off x="409434" y="2874608"/>
            <a:ext cx="8366076" cy="430887"/>
          </a:xfrm>
          <a:prstGeom prst="rect">
            <a:avLst/>
          </a:prstGeom>
        </p:spPr>
        <p:txBody>
          <a:bodyPr wrap="square">
            <a:spAutoFit/>
          </a:bodyPr>
          <a:lstStyle/>
          <a:p>
            <a:r>
              <a:rPr lang="es-PE" sz="1100" dirty="0">
                <a:solidFill>
                  <a:srgbClr val="0033CC"/>
                </a:solidFill>
                <a:latin typeface="Franklin Gothic Medium Cond" panose="020B0606030402020204" pitchFamily="34" charset="0"/>
              </a:rPr>
              <a:t>La administración de tratamiento está asociada al uso de antibióticos por parte de la persona mordida y ésta siempre tiene que estar asociada al </a:t>
            </a:r>
            <a:r>
              <a:rPr lang="es-PE" sz="1100" dirty="0" err="1">
                <a:solidFill>
                  <a:srgbClr val="0033CC"/>
                </a:solidFill>
                <a:latin typeface="Franklin Gothic Medium Cond" panose="020B0606030402020204" pitchFamily="34" charset="0"/>
              </a:rPr>
              <a:t>Lab</a:t>
            </a:r>
            <a:r>
              <a:rPr lang="es-PE" sz="1100" dirty="0">
                <a:solidFill>
                  <a:srgbClr val="0033CC"/>
                </a:solidFill>
                <a:latin typeface="Franklin Gothic Medium Cond" panose="020B0606030402020204" pitchFamily="34" charset="0"/>
              </a:rPr>
              <a:t> “ZOO” para diferenciar el registro por parte de la Estrategia Sanitaria de Zoonosis </a:t>
            </a:r>
          </a:p>
        </p:txBody>
      </p:sp>
      <p:sp>
        <p:nvSpPr>
          <p:cNvPr id="5" name="Rectángulo 4"/>
          <p:cNvSpPr/>
          <p:nvPr/>
        </p:nvSpPr>
        <p:spPr>
          <a:xfrm>
            <a:off x="409434" y="3278199"/>
            <a:ext cx="8366076" cy="938719"/>
          </a:xfrm>
          <a:prstGeom prst="rect">
            <a:avLst/>
          </a:prstGeom>
        </p:spPr>
        <p:txBody>
          <a:bodyPr wrap="square">
            <a:spAutoFit/>
          </a:bodyPr>
          <a:lstStyle/>
          <a:p>
            <a:r>
              <a:rPr lang="es-PE" sz="1100" dirty="0">
                <a:solidFill>
                  <a:srgbClr val="000000"/>
                </a:solidFill>
                <a:latin typeface="Franklin Gothic Medium Cond" panose="020B0606030402020204" pitchFamily="34" charset="0"/>
              </a:rPr>
              <a:t>Entonces el registro se realizará de la siguiente manera:</a:t>
            </a:r>
          </a:p>
          <a:p>
            <a:r>
              <a:rPr lang="es-PE" sz="1100" dirty="0">
                <a:solidFill>
                  <a:srgbClr val="000000"/>
                </a:solidFill>
                <a:latin typeface="Franklin Gothic Medium Cond" panose="020B0606030402020204" pitchFamily="34" charset="0"/>
              </a:rPr>
              <a:t>En el ítem: Diagnóstico motivo de consulta y/o actividad de salud, anote:</a:t>
            </a:r>
          </a:p>
          <a:p>
            <a:r>
              <a:rPr lang="es-PE" sz="1100" dirty="0">
                <a:solidFill>
                  <a:srgbClr val="000000"/>
                </a:solidFill>
                <a:latin typeface="Franklin Gothic Medium Cond" panose="020B0606030402020204" pitchFamily="34" charset="0"/>
              </a:rPr>
              <a:t> En el 1º casillero la morbilidad</a:t>
            </a:r>
          </a:p>
          <a:p>
            <a:r>
              <a:rPr lang="es-PE" sz="1100" dirty="0">
                <a:solidFill>
                  <a:srgbClr val="000000"/>
                </a:solidFill>
                <a:latin typeface="Franklin Gothic Medium Cond" panose="020B0606030402020204" pitchFamily="34" charset="0"/>
              </a:rPr>
              <a:t> En el 2º casillero la causa externa</a:t>
            </a:r>
          </a:p>
          <a:p>
            <a:r>
              <a:rPr lang="es-PE" sz="1100" dirty="0">
                <a:solidFill>
                  <a:srgbClr val="C00000"/>
                </a:solidFill>
                <a:latin typeface="Franklin Gothic Medium Cond" panose="020B0606030402020204" pitchFamily="34" charset="0"/>
              </a:rPr>
              <a:t>Cuando el animal mordedor sea Murciélago: </a:t>
            </a:r>
          </a:p>
        </p:txBody>
      </p:sp>
      <p:pic>
        <p:nvPicPr>
          <p:cNvPr id="6" name="Imagen 5"/>
          <p:cNvPicPr>
            <a:picLocks noChangeAspect="1"/>
          </p:cNvPicPr>
          <p:nvPr/>
        </p:nvPicPr>
        <p:blipFill>
          <a:blip r:embed="rId2"/>
          <a:stretch>
            <a:fillRect/>
          </a:stretch>
        </p:blipFill>
        <p:spPr>
          <a:xfrm>
            <a:off x="409435" y="4189622"/>
            <a:ext cx="8436634" cy="923916"/>
          </a:xfrm>
          <a:prstGeom prst="rect">
            <a:avLst/>
          </a:prstGeom>
        </p:spPr>
      </p:pic>
      <p:sp>
        <p:nvSpPr>
          <p:cNvPr id="7" name="Rectángulo 6"/>
          <p:cNvSpPr/>
          <p:nvPr/>
        </p:nvSpPr>
        <p:spPr>
          <a:xfrm>
            <a:off x="409435" y="5087660"/>
            <a:ext cx="6807358" cy="26161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Cuando el animal mordedor sea Otro Animal Silvestre</a:t>
            </a:r>
          </a:p>
        </p:txBody>
      </p:sp>
      <p:pic>
        <p:nvPicPr>
          <p:cNvPr id="8" name="Imagen 7"/>
          <p:cNvPicPr>
            <a:picLocks noChangeAspect="1"/>
          </p:cNvPicPr>
          <p:nvPr/>
        </p:nvPicPr>
        <p:blipFill>
          <a:blip r:embed="rId3"/>
          <a:stretch>
            <a:fillRect/>
          </a:stretch>
        </p:blipFill>
        <p:spPr>
          <a:xfrm>
            <a:off x="409434" y="5349270"/>
            <a:ext cx="8436635" cy="1105867"/>
          </a:xfrm>
          <a:prstGeom prst="rect">
            <a:avLst/>
          </a:prstGeom>
        </p:spPr>
      </p:pic>
    </p:spTree>
    <p:extLst>
      <p:ext uri="{BB962C8B-B14F-4D97-AF65-F5344CB8AC3E}">
        <p14:creationId xmlns:p14="http://schemas.microsoft.com/office/powerpoint/2010/main" val="817424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326687" y="203170"/>
            <a:ext cx="6091366" cy="26161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Cuando el animal mordedor sea Otro Animal Doméstico en área silvestre </a:t>
            </a:r>
          </a:p>
        </p:txBody>
      </p:sp>
      <p:pic>
        <p:nvPicPr>
          <p:cNvPr id="9" name="Imagen 8"/>
          <p:cNvPicPr>
            <a:picLocks noChangeAspect="1"/>
          </p:cNvPicPr>
          <p:nvPr/>
        </p:nvPicPr>
        <p:blipFill>
          <a:blip r:embed="rId2"/>
          <a:stretch>
            <a:fillRect/>
          </a:stretch>
        </p:blipFill>
        <p:spPr>
          <a:xfrm>
            <a:off x="326687" y="486537"/>
            <a:ext cx="8498136" cy="962690"/>
          </a:xfrm>
          <a:prstGeom prst="rect">
            <a:avLst/>
          </a:prstGeom>
        </p:spPr>
      </p:pic>
      <p:pic>
        <p:nvPicPr>
          <p:cNvPr id="8" name="Imagen 7"/>
          <p:cNvPicPr>
            <a:picLocks noChangeAspect="1"/>
          </p:cNvPicPr>
          <p:nvPr/>
        </p:nvPicPr>
        <p:blipFill>
          <a:blip r:embed="rId3"/>
          <a:stretch>
            <a:fillRect/>
          </a:stretch>
        </p:blipFill>
        <p:spPr>
          <a:xfrm>
            <a:off x="326687" y="1742215"/>
            <a:ext cx="8498136" cy="978379"/>
          </a:xfrm>
          <a:prstGeom prst="rect">
            <a:avLst/>
          </a:prstGeom>
        </p:spPr>
      </p:pic>
      <p:sp>
        <p:nvSpPr>
          <p:cNvPr id="10" name="Rectángulo 9"/>
          <p:cNvSpPr/>
          <p:nvPr/>
        </p:nvSpPr>
        <p:spPr>
          <a:xfrm>
            <a:off x="326687" y="1464916"/>
            <a:ext cx="2903359"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En el caso que la persona mordida sea una gestante:</a:t>
            </a:r>
          </a:p>
        </p:txBody>
      </p:sp>
      <p:sp>
        <p:nvSpPr>
          <p:cNvPr id="11" name="Rectángulo 10"/>
          <p:cNvSpPr/>
          <p:nvPr/>
        </p:nvSpPr>
        <p:spPr>
          <a:xfrm>
            <a:off x="326687" y="2720594"/>
            <a:ext cx="8617789" cy="263149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B. VACUNACIÓN ANTIRRÁBICA HUMANA </a:t>
            </a:r>
          </a:p>
          <a:p>
            <a:r>
              <a:rPr lang="es-PE" sz="1100" dirty="0">
                <a:latin typeface="Franklin Gothic Medium Cond" panose="020B0606030402020204" pitchFamily="34" charset="0"/>
              </a:rPr>
              <a:t>La vacuna a aplicar es:</a:t>
            </a:r>
          </a:p>
          <a:p>
            <a:r>
              <a:rPr lang="es-PE" sz="1100" dirty="0">
                <a:latin typeface="Franklin Gothic Medium Cond" panose="020B0606030402020204" pitchFamily="34" charset="0"/>
              </a:rPr>
              <a:t> Vacuna Antirrábica de Cultivo Celular  90676</a:t>
            </a:r>
          </a:p>
          <a:p>
            <a:r>
              <a:rPr lang="es-PE" sz="1100" dirty="0">
                <a:latin typeface="Franklin Gothic Medium Cond" panose="020B0606030402020204" pitchFamily="34" charset="0"/>
              </a:rPr>
              <a:t>Los periodos de la vacunación corresponden a dos etapas</a:t>
            </a:r>
          </a:p>
          <a:p>
            <a:r>
              <a:rPr lang="es-PE" sz="1100" dirty="0">
                <a:latin typeface="Franklin Gothic Medium Cond" panose="020B0606030402020204" pitchFamily="34" charset="0"/>
              </a:rPr>
              <a:t> Pre-exposición PRE</a:t>
            </a:r>
          </a:p>
          <a:p>
            <a:r>
              <a:rPr lang="es-PE" sz="1100" dirty="0">
                <a:latin typeface="Franklin Gothic Medium Cond" panose="020B0606030402020204" pitchFamily="34" charset="0"/>
              </a:rPr>
              <a:t> Post-exposición POST </a:t>
            </a:r>
          </a:p>
          <a:p>
            <a:r>
              <a:rPr lang="es-PE" sz="1100" dirty="0">
                <a:latin typeface="Franklin Gothic Medium Cond" panose="020B0606030402020204" pitchFamily="34" charset="0"/>
              </a:rPr>
              <a:t> </a:t>
            </a:r>
            <a:r>
              <a:rPr lang="es-PE" sz="1100" dirty="0">
                <a:solidFill>
                  <a:srgbClr val="C00000"/>
                </a:solidFill>
                <a:latin typeface="Franklin Gothic Medium Cond" panose="020B0606030402020204" pitchFamily="34" charset="0"/>
              </a:rPr>
              <a:t>VACUNACIÓN PRE – EXPOSICIÓN</a:t>
            </a:r>
          </a:p>
          <a:p>
            <a:r>
              <a:rPr lang="es-PE" sz="1100" dirty="0">
                <a:latin typeface="Franklin Gothic Medium Cond" panose="020B0606030402020204" pitchFamily="34" charset="0"/>
              </a:rPr>
              <a:t>En esta etapa, para la vacunación cultivo celular solo se aplica 3 dosis y el registro se realiza de la siguiente manera: </a:t>
            </a:r>
          </a:p>
          <a:p>
            <a:r>
              <a:rPr lang="es-PE" sz="1100" dirty="0">
                <a:latin typeface="Franklin Gothic Medium Cond" panose="020B0606030402020204" pitchFamily="34" charset="0"/>
              </a:rPr>
              <a:t> En el ítem Diagnóstico motivo de consulta y/o actividad de salud anote:</a:t>
            </a:r>
          </a:p>
          <a:p>
            <a:r>
              <a:rPr lang="es-PE" sz="1100" dirty="0">
                <a:latin typeface="Franklin Gothic Medium Cond" panose="020B0606030402020204" pitchFamily="34" charset="0"/>
              </a:rPr>
              <a:t> En el 1º casillero el tipo de Vacuna Antirrábica Humana</a:t>
            </a:r>
          </a:p>
          <a:p>
            <a:r>
              <a:rPr lang="es-PE" sz="1100" dirty="0">
                <a:latin typeface="Franklin Gothic Medium Cond" panose="020B0606030402020204" pitchFamily="34" charset="0"/>
              </a:rPr>
              <a:t> En el 2º casillero Consejería Integral </a:t>
            </a:r>
          </a:p>
          <a:p>
            <a:r>
              <a:rPr lang="es-PE" sz="1100" dirty="0">
                <a:latin typeface="Franklin Gothic Medium Cond" panose="020B0606030402020204" pitchFamily="34" charset="0"/>
              </a:rPr>
              <a:t> En el ítem Tipo de diagnóstico marque siempre "D"  </a:t>
            </a:r>
          </a:p>
          <a:p>
            <a:r>
              <a:rPr lang="es-PE" sz="1100" dirty="0">
                <a:latin typeface="Franklin Gothic Medium Cond" panose="020B0606030402020204" pitchFamily="34" charset="0"/>
              </a:rPr>
              <a:t> 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r>
              <a:rPr lang="es-PE" sz="1100" dirty="0">
                <a:latin typeface="Franklin Gothic Medium Cond" panose="020B0606030402020204" pitchFamily="34" charset="0"/>
              </a:rPr>
              <a:t> En el 1º casillero el número de dosis 1, 2, 3 o “DA” para dosis de refuerzo según corresponda.</a:t>
            </a:r>
          </a:p>
          <a:p>
            <a:r>
              <a:rPr lang="es-PE" sz="1100" dirty="0">
                <a:latin typeface="Franklin Gothic Medium Cond" panose="020B0606030402020204" pitchFamily="34" charset="0"/>
              </a:rPr>
              <a:t> En el 2º casillero “PRE” para indicar PRE-EXPOSICIÓN</a:t>
            </a:r>
          </a:p>
        </p:txBody>
      </p:sp>
      <p:sp>
        <p:nvSpPr>
          <p:cNvPr id="12" name="CuadroTexto 11">
            <a:extLst>
              <a:ext uri="{FF2B5EF4-FFF2-40B4-BE49-F238E27FC236}">
                <a16:creationId xmlns:a16="http://schemas.microsoft.com/office/drawing/2014/main" id="{4C1936E7-8D0A-4F6E-9AC7-D0627E65829E}"/>
              </a:ext>
            </a:extLst>
          </p:cNvPr>
          <p:cNvSpPr txBox="1"/>
          <p:nvPr/>
        </p:nvSpPr>
        <p:spPr>
          <a:xfrm>
            <a:off x="335313" y="5227933"/>
            <a:ext cx="6091366" cy="261610"/>
          </a:xfrm>
          <a:prstGeom prst="rect">
            <a:avLst/>
          </a:prstGeom>
          <a:noFill/>
        </p:spPr>
        <p:txBody>
          <a:bodyPr wrap="square">
            <a:spAutoFit/>
          </a:bodyPr>
          <a:lstStyle/>
          <a:p>
            <a:r>
              <a:rPr lang="es-ES" sz="1100" dirty="0">
                <a:solidFill>
                  <a:srgbClr val="C00000"/>
                </a:solidFill>
                <a:latin typeface="Franklin Gothic Medium Cond" panose="020B0606030402020204" pitchFamily="34" charset="0"/>
              </a:rPr>
              <a:t>Registro para vacunación </a:t>
            </a:r>
            <a:r>
              <a:rPr lang="es-ES" sz="1100" dirty="0" err="1">
                <a:solidFill>
                  <a:srgbClr val="C00000"/>
                </a:solidFill>
                <a:latin typeface="Franklin Gothic Medium Cond" panose="020B0606030402020204" pitchFamily="34" charset="0"/>
              </a:rPr>
              <a:t>pre-exposición</a:t>
            </a:r>
            <a:r>
              <a:rPr lang="es-ES" sz="1100" dirty="0">
                <a:solidFill>
                  <a:srgbClr val="C00000"/>
                </a:solidFill>
                <a:latin typeface="Franklin Gothic Medium Cond" panose="020B0606030402020204" pitchFamily="34" charset="0"/>
              </a:rPr>
              <a:t> regular </a:t>
            </a:r>
            <a:endParaRPr lang="es-PE" sz="1100" dirty="0">
              <a:solidFill>
                <a:srgbClr val="C00000"/>
              </a:solidFill>
              <a:latin typeface="Franklin Gothic Medium Cond" panose="020B0606030402020204" pitchFamily="34" charset="0"/>
            </a:endParaRPr>
          </a:p>
        </p:txBody>
      </p:sp>
      <p:pic>
        <p:nvPicPr>
          <p:cNvPr id="5" name="Imagen 4">
            <a:extLst>
              <a:ext uri="{FF2B5EF4-FFF2-40B4-BE49-F238E27FC236}">
                <a16:creationId xmlns:a16="http://schemas.microsoft.com/office/drawing/2014/main" id="{52E91586-9B5C-4448-87A1-043B33701E2C}"/>
              </a:ext>
            </a:extLst>
          </p:cNvPr>
          <p:cNvPicPr>
            <a:picLocks noChangeAspect="1"/>
          </p:cNvPicPr>
          <p:nvPr/>
        </p:nvPicPr>
        <p:blipFill>
          <a:blip r:embed="rId4"/>
          <a:stretch>
            <a:fillRect/>
          </a:stretch>
        </p:blipFill>
        <p:spPr>
          <a:xfrm>
            <a:off x="326687" y="5489543"/>
            <a:ext cx="8498136" cy="958508"/>
          </a:xfrm>
          <a:prstGeom prst="rect">
            <a:avLst/>
          </a:prstGeom>
        </p:spPr>
      </p:pic>
    </p:spTree>
    <p:extLst>
      <p:ext uri="{BB962C8B-B14F-4D97-AF65-F5344CB8AC3E}">
        <p14:creationId xmlns:p14="http://schemas.microsoft.com/office/powerpoint/2010/main" val="10063022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203ABAC-FDEA-488C-BE13-6033E2F53E3B}"/>
              </a:ext>
            </a:extLst>
          </p:cNvPr>
          <p:cNvSpPr txBox="1"/>
          <p:nvPr/>
        </p:nvSpPr>
        <p:spPr>
          <a:xfrm>
            <a:off x="345056" y="155601"/>
            <a:ext cx="7013275" cy="261610"/>
          </a:xfrm>
          <a:prstGeom prst="rect">
            <a:avLst/>
          </a:prstGeom>
          <a:noFill/>
        </p:spPr>
        <p:txBody>
          <a:bodyPr wrap="square">
            <a:spAutoFit/>
          </a:bodyPr>
          <a:lstStyle/>
          <a:p>
            <a:r>
              <a:rPr lang="es-ES" sz="1100" dirty="0">
                <a:solidFill>
                  <a:srgbClr val="C00000"/>
                </a:solidFill>
                <a:latin typeface="Franklin Gothic Medium Cond" panose="020B0606030402020204" pitchFamily="34" charset="0"/>
              </a:rPr>
              <a:t>Registro para vacunación </a:t>
            </a:r>
            <a:r>
              <a:rPr lang="es-ES" sz="1100" dirty="0" err="1">
                <a:solidFill>
                  <a:srgbClr val="C00000"/>
                </a:solidFill>
                <a:latin typeface="Franklin Gothic Medium Cond" panose="020B0606030402020204" pitchFamily="34" charset="0"/>
              </a:rPr>
              <a:t>pre-exposición</a:t>
            </a:r>
            <a:r>
              <a:rPr lang="es-ES" sz="1100" dirty="0">
                <a:solidFill>
                  <a:srgbClr val="C00000"/>
                </a:solidFill>
                <a:latin typeface="Franklin Gothic Medium Cond" panose="020B0606030402020204" pitchFamily="34" charset="0"/>
              </a:rPr>
              <a:t> de refuerzo </a:t>
            </a:r>
            <a:endParaRPr lang="es-PE" sz="1100" dirty="0">
              <a:solidFill>
                <a:srgbClr val="C00000"/>
              </a:solidFill>
              <a:latin typeface="Franklin Gothic Medium Cond" panose="020B0606030402020204" pitchFamily="34" charset="0"/>
            </a:endParaRPr>
          </a:p>
        </p:txBody>
      </p:sp>
      <p:pic>
        <p:nvPicPr>
          <p:cNvPr id="4" name="Imagen 3">
            <a:extLst>
              <a:ext uri="{FF2B5EF4-FFF2-40B4-BE49-F238E27FC236}">
                <a16:creationId xmlns:a16="http://schemas.microsoft.com/office/drawing/2014/main" id="{DD3035D4-2285-4A82-93AE-55552FDF32A7}"/>
              </a:ext>
            </a:extLst>
          </p:cNvPr>
          <p:cNvPicPr>
            <a:picLocks noChangeAspect="1"/>
          </p:cNvPicPr>
          <p:nvPr/>
        </p:nvPicPr>
        <p:blipFill>
          <a:blip r:embed="rId2"/>
          <a:stretch>
            <a:fillRect/>
          </a:stretch>
        </p:blipFill>
        <p:spPr>
          <a:xfrm>
            <a:off x="345056" y="417211"/>
            <a:ext cx="8453888" cy="958508"/>
          </a:xfrm>
          <a:prstGeom prst="rect">
            <a:avLst/>
          </a:prstGeom>
        </p:spPr>
      </p:pic>
      <p:sp>
        <p:nvSpPr>
          <p:cNvPr id="5" name="Rectángulo 4">
            <a:extLst>
              <a:ext uri="{FF2B5EF4-FFF2-40B4-BE49-F238E27FC236}">
                <a16:creationId xmlns:a16="http://schemas.microsoft.com/office/drawing/2014/main" id="{EB82FA4D-F40B-4502-9ADC-91E9485CE6F2}"/>
              </a:ext>
            </a:extLst>
          </p:cNvPr>
          <p:cNvSpPr/>
          <p:nvPr/>
        </p:nvSpPr>
        <p:spPr>
          <a:xfrm>
            <a:off x="353681" y="1361869"/>
            <a:ext cx="4572000" cy="600164"/>
          </a:xfrm>
          <a:prstGeom prst="rect">
            <a:avLst/>
          </a:prstGeom>
        </p:spPr>
        <p:txBody>
          <a:bodyPr>
            <a:spAutoFit/>
          </a:bodyPr>
          <a:lstStyle/>
          <a:p>
            <a:r>
              <a:rPr lang="es-PE" sz="1100" dirty="0">
                <a:latin typeface="Franklin Gothic Medium Cond" panose="020B0606030402020204" pitchFamily="34" charset="0"/>
              </a:rPr>
              <a:t>En el caso que la persona vacunada sea una gestante</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r>
              <a:rPr lang="es-PE" sz="1100" dirty="0">
                <a:latin typeface="Franklin Gothic Medium Cond" panose="020B0606030402020204" pitchFamily="34" charset="0"/>
              </a:rPr>
              <a:t> En el 1º casillero libre “G” para indicar gestante o “P” si es puérpera. </a:t>
            </a:r>
          </a:p>
        </p:txBody>
      </p:sp>
      <p:pic>
        <p:nvPicPr>
          <p:cNvPr id="6" name="Imagen 5">
            <a:extLst>
              <a:ext uri="{FF2B5EF4-FFF2-40B4-BE49-F238E27FC236}">
                <a16:creationId xmlns:a16="http://schemas.microsoft.com/office/drawing/2014/main" id="{498DA217-6649-48D0-9DCF-6F345AC4A925}"/>
              </a:ext>
            </a:extLst>
          </p:cNvPr>
          <p:cNvPicPr>
            <a:picLocks noChangeAspect="1"/>
          </p:cNvPicPr>
          <p:nvPr/>
        </p:nvPicPr>
        <p:blipFill>
          <a:blip r:embed="rId3"/>
          <a:stretch>
            <a:fillRect/>
          </a:stretch>
        </p:blipFill>
        <p:spPr>
          <a:xfrm>
            <a:off x="353680" y="1944781"/>
            <a:ext cx="8453889" cy="958508"/>
          </a:xfrm>
          <a:prstGeom prst="rect">
            <a:avLst/>
          </a:prstGeom>
        </p:spPr>
      </p:pic>
      <p:sp>
        <p:nvSpPr>
          <p:cNvPr id="7" name="Rectángulo 6">
            <a:extLst>
              <a:ext uri="{FF2B5EF4-FFF2-40B4-BE49-F238E27FC236}">
                <a16:creationId xmlns:a16="http://schemas.microsoft.com/office/drawing/2014/main" id="{97E52182-411F-4DB1-A8B6-F42ECFD0FABB}"/>
              </a:ext>
            </a:extLst>
          </p:cNvPr>
          <p:cNvSpPr/>
          <p:nvPr/>
        </p:nvSpPr>
        <p:spPr>
          <a:xfrm>
            <a:off x="306235" y="2846716"/>
            <a:ext cx="8548777" cy="1107996"/>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VACUNA ANTIRRÁBICA CULTIVO CELULAR</a:t>
            </a:r>
          </a:p>
          <a:p>
            <a:pPr algn="just"/>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pPr algn="just"/>
            <a:r>
              <a:rPr lang="es-PE" sz="1100" dirty="0">
                <a:latin typeface="Franklin Gothic Medium Cond" panose="020B0606030402020204" pitchFamily="34" charset="0"/>
              </a:rPr>
              <a:t> En el 1º casillero número de dosis 1, 2, 3 según corresponda</a:t>
            </a:r>
          </a:p>
          <a:p>
            <a:pPr algn="just"/>
            <a:r>
              <a:rPr lang="es-PE" sz="1100" dirty="0">
                <a:latin typeface="Franklin Gothic Medium Cond" panose="020B0606030402020204" pitchFamily="34" charset="0"/>
              </a:rPr>
              <a:t> En el 2º casillero “PRE” para indicar PRE-EXPOSICIÓN</a:t>
            </a:r>
          </a:p>
          <a:p>
            <a:pPr algn="just"/>
            <a:r>
              <a:rPr lang="es-PE" sz="1100" dirty="0">
                <a:latin typeface="Franklin Gothic Medium Cond" panose="020B0606030402020204" pitchFamily="34" charset="0"/>
              </a:rPr>
              <a:t> En el 3º casillero “RSM” (Riesgo Sanitario Mínimo) para indicar que el vacunado pertenece a una población con exposición mínima (población itinerante, transeúnte, etc.) </a:t>
            </a:r>
          </a:p>
        </p:txBody>
      </p:sp>
      <p:pic>
        <p:nvPicPr>
          <p:cNvPr id="8" name="Imagen 7">
            <a:extLst>
              <a:ext uri="{FF2B5EF4-FFF2-40B4-BE49-F238E27FC236}">
                <a16:creationId xmlns:a16="http://schemas.microsoft.com/office/drawing/2014/main" id="{8BD84C54-FF1E-497C-99C1-6E5D3B2A7C0F}"/>
              </a:ext>
            </a:extLst>
          </p:cNvPr>
          <p:cNvPicPr>
            <a:picLocks noChangeAspect="1"/>
          </p:cNvPicPr>
          <p:nvPr/>
        </p:nvPicPr>
        <p:blipFill>
          <a:blip r:embed="rId4"/>
          <a:stretch>
            <a:fillRect/>
          </a:stretch>
        </p:blipFill>
        <p:spPr>
          <a:xfrm>
            <a:off x="353681" y="3912284"/>
            <a:ext cx="8501331" cy="958508"/>
          </a:xfrm>
          <a:prstGeom prst="rect">
            <a:avLst/>
          </a:prstGeom>
        </p:spPr>
      </p:pic>
      <p:sp>
        <p:nvSpPr>
          <p:cNvPr id="9" name="Rectángulo 8">
            <a:extLst>
              <a:ext uri="{FF2B5EF4-FFF2-40B4-BE49-F238E27FC236}">
                <a16:creationId xmlns:a16="http://schemas.microsoft.com/office/drawing/2014/main" id="{74599925-D69B-43C2-B4DC-D75257F75256}"/>
              </a:ext>
            </a:extLst>
          </p:cNvPr>
          <p:cNvSpPr/>
          <p:nvPr/>
        </p:nvSpPr>
        <p:spPr>
          <a:xfrm>
            <a:off x="306235" y="4839395"/>
            <a:ext cx="8548776" cy="430887"/>
          </a:xfrm>
          <a:prstGeom prst="rect">
            <a:avLst/>
          </a:prstGeom>
        </p:spPr>
        <p:txBody>
          <a:bodyPr wrap="square">
            <a:spAutoFit/>
          </a:bodyPr>
          <a:lstStyle/>
          <a:p>
            <a:pPr algn="just"/>
            <a:r>
              <a:rPr lang="es-PE" sz="1100" dirty="0">
                <a:solidFill>
                  <a:srgbClr val="0033CC"/>
                </a:solidFill>
                <a:latin typeface="Franklin Gothic Medium Cond" panose="020B0606030402020204" pitchFamily="34" charset="0"/>
              </a:rPr>
              <a:t>Los casos de PRE – EXPOSICIÓN que se den en poblaciones de manera temporal se diferenciará mediante el registro de población con menor riesgo de exposición (exposición temporal). </a:t>
            </a:r>
          </a:p>
        </p:txBody>
      </p:sp>
      <p:sp>
        <p:nvSpPr>
          <p:cNvPr id="10" name="Rectángulo 9">
            <a:extLst>
              <a:ext uri="{FF2B5EF4-FFF2-40B4-BE49-F238E27FC236}">
                <a16:creationId xmlns:a16="http://schemas.microsoft.com/office/drawing/2014/main" id="{4DEDF1D0-4807-4267-88D4-BE44FC0789CF}"/>
              </a:ext>
            </a:extLst>
          </p:cNvPr>
          <p:cNvSpPr/>
          <p:nvPr/>
        </p:nvSpPr>
        <p:spPr>
          <a:xfrm>
            <a:off x="353680" y="5201477"/>
            <a:ext cx="8548776" cy="1107996"/>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VACUNA ANTIRRÁBICA CULTIVO CELULAR</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r>
              <a:rPr lang="es-PE" sz="1100" dirty="0">
                <a:latin typeface="Franklin Gothic Medium Cond" panose="020B0606030402020204" pitchFamily="34" charset="0"/>
              </a:rPr>
              <a:t> En el 1º casillero número de dosis 1, 2, 3 según corresponda</a:t>
            </a:r>
          </a:p>
          <a:p>
            <a:r>
              <a:rPr lang="es-PE" sz="1100" dirty="0">
                <a:latin typeface="Franklin Gothic Medium Cond" panose="020B0606030402020204" pitchFamily="34" charset="0"/>
              </a:rPr>
              <a:t> En el 2º casillero “PRE” para indicar PRE-EXPOSICIÓN</a:t>
            </a:r>
          </a:p>
          <a:p>
            <a:r>
              <a:rPr lang="es-PE" sz="1100" dirty="0">
                <a:latin typeface="Franklin Gothic Medium Cond" panose="020B0606030402020204" pitchFamily="34" charset="0"/>
              </a:rPr>
              <a:t> En el 3º casillero “RSA” (Riesgo Sanitario Alto) para indicar que el vacunado pertenece a una población con exposición permanente (asistenciales, personal que trabaja en laboratorio antirrábico, etc.) </a:t>
            </a:r>
          </a:p>
        </p:txBody>
      </p:sp>
    </p:spTree>
    <p:extLst>
      <p:ext uri="{BB962C8B-B14F-4D97-AF65-F5344CB8AC3E}">
        <p14:creationId xmlns:p14="http://schemas.microsoft.com/office/powerpoint/2010/main" val="18632994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7D2C349-290C-4C8D-9025-86A9976B362D}"/>
              </a:ext>
            </a:extLst>
          </p:cNvPr>
          <p:cNvPicPr>
            <a:picLocks noChangeAspect="1"/>
          </p:cNvPicPr>
          <p:nvPr/>
        </p:nvPicPr>
        <p:blipFill>
          <a:blip r:embed="rId2"/>
          <a:stretch>
            <a:fillRect/>
          </a:stretch>
        </p:blipFill>
        <p:spPr>
          <a:xfrm>
            <a:off x="414068" y="232429"/>
            <a:ext cx="8376249" cy="958508"/>
          </a:xfrm>
          <a:prstGeom prst="rect">
            <a:avLst/>
          </a:prstGeom>
        </p:spPr>
      </p:pic>
      <p:sp>
        <p:nvSpPr>
          <p:cNvPr id="3" name="Rectángulo 2">
            <a:extLst>
              <a:ext uri="{FF2B5EF4-FFF2-40B4-BE49-F238E27FC236}">
                <a16:creationId xmlns:a16="http://schemas.microsoft.com/office/drawing/2014/main" id="{9B5E7313-E60D-4B6C-8991-44335504E40E}"/>
              </a:ext>
            </a:extLst>
          </p:cNvPr>
          <p:cNvSpPr/>
          <p:nvPr/>
        </p:nvSpPr>
        <p:spPr>
          <a:xfrm>
            <a:off x="353684" y="1169371"/>
            <a:ext cx="8635041" cy="430887"/>
          </a:xfrm>
          <a:prstGeom prst="rect">
            <a:avLst/>
          </a:prstGeom>
        </p:spPr>
        <p:txBody>
          <a:bodyPr wrap="square">
            <a:spAutoFit/>
          </a:bodyPr>
          <a:lstStyle/>
          <a:p>
            <a:r>
              <a:rPr lang="es-PE" sz="1100" dirty="0">
                <a:solidFill>
                  <a:srgbClr val="0033CC"/>
                </a:solidFill>
                <a:latin typeface="Franklin Gothic Medium Cond" panose="020B0606030402020204" pitchFamily="34" charset="0"/>
              </a:rPr>
              <a:t>Los casos de PRE – EXPOSICIÓN que se den en poblaciones de manera permanente se diferenciará el registro de población con alto riesgo de exposición (exposición permanente). </a:t>
            </a:r>
          </a:p>
        </p:txBody>
      </p:sp>
      <p:sp>
        <p:nvSpPr>
          <p:cNvPr id="4" name="Rectángulo 3">
            <a:extLst>
              <a:ext uri="{FF2B5EF4-FFF2-40B4-BE49-F238E27FC236}">
                <a16:creationId xmlns:a16="http://schemas.microsoft.com/office/drawing/2014/main" id="{99C483F3-D579-4329-A8E9-E12F809CB080}"/>
              </a:ext>
            </a:extLst>
          </p:cNvPr>
          <p:cNvSpPr/>
          <p:nvPr/>
        </p:nvSpPr>
        <p:spPr>
          <a:xfrm>
            <a:off x="353683" y="1539876"/>
            <a:ext cx="8566031" cy="1785104"/>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VACUNACION POST – EXPOSICIÓN </a:t>
            </a:r>
          </a:p>
          <a:p>
            <a:r>
              <a:rPr lang="es-PE" sz="1100" dirty="0">
                <a:latin typeface="Franklin Gothic Medium Cond" panose="020B0606030402020204" pitchFamily="34" charset="0"/>
              </a:rPr>
              <a:t>En esta etapa, para la vacunación cultivo celular solo se aplica 5 dosis el registro se realiza de la siguiente manera: </a:t>
            </a:r>
          </a:p>
          <a:p>
            <a:r>
              <a:rPr lang="es-PE" sz="1100" dirty="0">
                <a:latin typeface="Franklin Gothic Medium Cond" panose="020B0606030402020204" pitchFamily="34" charset="0"/>
              </a:rPr>
              <a:t> En el ítem Diagnóstico motivo de consulta y/o actividad de salud anote:</a:t>
            </a:r>
          </a:p>
          <a:p>
            <a:r>
              <a:rPr lang="es-PE" sz="1100" dirty="0">
                <a:latin typeface="Franklin Gothic Medium Cond" panose="020B0606030402020204" pitchFamily="34" charset="0"/>
              </a:rPr>
              <a:t> En el 1º casillero el tipo de Vacuna Antirrábica Humana</a:t>
            </a:r>
          </a:p>
          <a:p>
            <a:r>
              <a:rPr lang="es-PE" sz="1100" dirty="0">
                <a:latin typeface="Franklin Gothic Medium Cond" panose="020B0606030402020204" pitchFamily="34" charset="0"/>
              </a:rPr>
              <a:t> En el 2º casillero, de ser el caso, la aplicación de inmunoglobulina, sino el registro de Consejería Integral.</a:t>
            </a:r>
          </a:p>
          <a:p>
            <a:r>
              <a:rPr lang="es-PE" sz="1100" dirty="0">
                <a:latin typeface="Franklin Gothic Medium Cond" panose="020B0606030402020204" pitchFamily="34" charset="0"/>
              </a:rPr>
              <a:t>En el ítem Tipo de diagnóstico marque siempre "D" </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r>
              <a:rPr lang="es-PE" sz="1100" dirty="0">
                <a:latin typeface="Franklin Gothic Medium Cond" panose="020B0606030402020204" pitchFamily="34" charset="0"/>
              </a:rPr>
              <a:t> En el 1º casillero el número de dosis 1, 2, 3, 4, 5 o “DA” para dosis de refuerzo según corresponda</a:t>
            </a:r>
          </a:p>
          <a:p>
            <a:r>
              <a:rPr lang="es-PE" sz="1100" dirty="0">
                <a:latin typeface="Franklin Gothic Medium Cond" panose="020B0606030402020204" pitchFamily="34" charset="0"/>
              </a:rPr>
              <a:t> En el 2º casillero “POS” para indicar POST-EXPOSICIÓN </a:t>
            </a:r>
          </a:p>
          <a:p>
            <a:r>
              <a:rPr lang="es-PE" sz="1100" dirty="0">
                <a:latin typeface="Franklin Gothic Medium Cond" panose="020B0606030402020204" pitchFamily="34" charset="0"/>
              </a:rPr>
              <a:t> </a:t>
            </a:r>
            <a:r>
              <a:rPr lang="es-PE" sz="1100" dirty="0">
                <a:solidFill>
                  <a:srgbClr val="C00000"/>
                </a:solidFill>
                <a:latin typeface="Franklin Gothic Medium Cond" panose="020B0606030402020204" pitchFamily="34" charset="0"/>
              </a:rPr>
              <a:t>Con la  aplicación de Inmunoglobulina: </a:t>
            </a:r>
          </a:p>
        </p:txBody>
      </p:sp>
      <p:pic>
        <p:nvPicPr>
          <p:cNvPr id="5" name="Imagen 4">
            <a:extLst>
              <a:ext uri="{FF2B5EF4-FFF2-40B4-BE49-F238E27FC236}">
                <a16:creationId xmlns:a16="http://schemas.microsoft.com/office/drawing/2014/main" id="{459BC793-C896-4AAB-B1D0-68350BE827CA}"/>
              </a:ext>
            </a:extLst>
          </p:cNvPr>
          <p:cNvPicPr>
            <a:picLocks noChangeAspect="1"/>
          </p:cNvPicPr>
          <p:nvPr/>
        </p:nvPicPr>
        <p:blipFill>
          <a:blip r:embed="rId3"/>
          <a:stretch>
            <a:fillRect/>
          </a:stretch>
        </p:blipFill>
        <p:spPr>
          <a:xfrm>
            <a:off x="353682" y="3282356"/>
            <a:ext cx="8436635" cy="958508"/>
          </a:xfrm>
          <a:prstGeom prst="rect">
            <a:avLst/>
          </a:prstGeom>
        </p:spPr>
      </p:pic>
      <p:sp>
        <p:nvSpPr>
          <p:cNvPr id="7" name="CuadroTexto 6">
            <a:extLst>
              <a:ext uri="{FF2B5EF4-FFF2-40B4-BE49-F238E27FC236}">
                <a16:creationId xmlns:a16="http://schemas.microsoft.com/office/drawing/2014/main" id="{76880D6F-2C10-4895-B38C-109CA1A181F1}"/>
              </a:ext>
            </a:extLst>
          </p:cNvPr>
          <p:cNvSpPr txBox="1"/>
          <p:nvPr/>
        </p:nvSpPr>
        <p:spPr>
          <a:xfrm>
            <a:off x="353681" y="4236376"/>
            <a:ext cx="4572000" cy="261610"/>
          </a:xfrm>
          <a:prstGeom prst="rect">
            <a:avLst/>
          </a:prstGeom>
          <a:noFill/>
        </p:spPr>
        <p:txBody>
          <a:bodyPr wrap="square">
            <a:spAutoFit/>
          </a:bodyPr>
          <a:lstStyle/>
          <a:p>
            <a:r>
              <a:rPr lang="es-ES" sz="1100" dirty="0">
                <a:solidFill>
                  <a:srgbClr val="C00000"/>
                </a:solidFill>
                <a:latin typeface="Franklin Gothic Medium Cond" panose="020B0606030402020204" pitchFamily="34" charset="0"/>
              </a:rPr>
              <a:t>Sin la aplicación de Inmunoglobulina:</a:t>
            </a:r>
            <a:endParaRPr lang="es-PE" sz="1100" dirty="0">
              <a:solidFill>
                <a:srgbClr val="C00000"/>
              </a:solidFill>
              <a:latin typeface="Franklin Gothic Medium Cond" panose="020B0606030402020204" pitchFamily="34" charset="0"/>
            </a:endParaRPr>
          </a:p>
        </p:txBody>
      </p:sp>
      <p:pic>
        <p:nvPicPr>
          <p:cNvPr id="8" name="Imagen 7">
            <a:extLst>
              <a:ext uri="{FF2B5EF4-FFF2-40B4-BE49-F238E27FC236}">
                <a16:creationId xmlns:a16="http://schemas.microsoft.com/office/drawing/2014/main" id="{587E47D2-ADA6-4075-92C5-D1312DFEB329}"/>
              </a:ext>
            </a:extLst>
          </p:cNvPr>
          <p:cNvPicPr>
            <a:picLocks noChangeAspect="1"/>
          </p:cNvPicPr>
          <p:nvPr/>
        </p:nvPicPr>
        <p:blipFill>
          <a:blip r:embed="rId4"/>
          <a:stretch>
            <a:fillRect/>
          </a:stretch>
        </p:blipFill>
        <p:spPr>
          <a:xfrm>
            <a:off x="353681" y="4458816"/>
            <a:ext cx="8436634" cy="958508"/>
          </a:xfrm>
          <a:prstGeom prst="rect">
            <a:avLst/>
          </a:prstGeom>
        </p:spPr>
      </p:pic>
      <p:sp>
        <p:nvSpPr>
          <p:cNvPr id="9" name="Rectángulo 8">
            <a:extLst>
              <a:ext uri="{FF2B5EF4-FFF2-40B4-BE49-F238E27FC236}">
                <a16:creationId xmlns:a16="http://schemas.microsoft.com/office/drawing/2014/main" id="{6D96FDF2-897D-4FD9-93E4-ACE74B50973D}"/>
              </a:ext>
            </a:extLst>
          </p:cNvPr>
          <p:cNvSpPr/>
          <p:nvPr/>
        </p:nvSpPr>
        <p:spPr>
          <a:xfrm>
            <a:off x="353681" y="5409382"/>
            <a:ext cx="1423788"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Para Dosis de Refuerzo: </a:t>
            </a:r>
          </a:p>
        </p:txBody>
      </p:sp>
      <p:pic>
        <p:nvPicPr>
          <p:cNvPr id="10" name="Imagen 9">
            <a:extLst>
              <a:ext uri="{FF2B5EF4-FFF2-40B4-BE49-F238E27FC236}">
                <a16:creationId xmlns:a16="http://schemas.microsoft.com/office/drawing/2014/main" id="{37917BFA-F80A-4758-A91C-38BCDFBE20DF}"/>
              </a:ext>
            </a:extLst>
          </p:cNvPr>
          <p:cNvPicPr>
            <a:picLocks noChangeAspect="1"/>
          </p:cNvPicPr>
          <p:nvPr/>
        </p:nvPicPr>
        <p:blipFill>
          <a:blip r:embed="rId5"/>
          <a:stretch>
            <a:fillRect/>
          </a:stretch>
        </p:blipFill>
        <p:spPr>
          <a:xfrm>
            <a:off x="353680" y="5623880"/>
            <a:ext cx="8436635" cy="958508"/>
          </a:xfrm>
          <a:prstGeom prst="rect">
            <a:avLst/>
          </a:prstGeom>
        </p:spPr>
      </p:pic>
    </p:spTree>
    <p:extLst>
      <p:ext uri="{BB962C8B-B14F-4D97-AF65-F5344CB8AC3E}">
        <p14:creationId xmlns:p14="http://schemas.microsoft.com/office/powerpoint/2010/main" val="2510951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10551" y="266313"/>
            <a:ext cx="8531524" cy="646331"/>
          </a:xfrm>
          <a:prstGeom prst="rect">
            <a:avLst/>
          </a:prstGeom>
        </p:spPr>
        <p:txBody>
          <a:bodyPr wrap="square">
            <a:spAutoFit/>
          </a:bodyPr>
          <a:lstStyle/>
          <a:p>
            <a:r>
              <a:rPr lang="es-PE" sz="1200" dirty="0">
                <a:solidFill>
                  <a:srgbClr val="C00000"/>
                </a:solidFill>
                <a:latin typeface="Franklin Gothic Medium Cond" panose="020B0606030402020204" pitchFamily="34" charset="0"/>
              </a:rPr>
              <a:t>En el caso que la persona vacunada sea una gestante</a:t>
            </a:r>
          </a:p>
          <a:p>
            <a:r>
              <a:rPr lang="es-PE" sz="1200" dirty="0">
                <a:latin typeface="Franklin Gothic Medium Cond" panose="020B0606030402020204" pitchFamily="34" charset="0"/>
              </a:rPr>
              <a:t>En el ítem </a:t>
            </a:r>
            <a:r>
              <a:rPr lang="es-PE" sz="1200" dirty="0" err="1">
                <a:latin typeface="Franklin Gothic Medium Cond" panose="020B0606030402020204" pitchFamily="34" charset="0"/>
              </a:rPr>
              <a:t>Lab</a:t>
            </a:r>
            <a:r>
              <a:rPr lang="es-PE" sz="1200" dirty="0">
                <a:latin typeface="Franklin Gothic Medium Cond" panose="020B0606030402020204" pitchFamily="34" charset="0"/>
              </a:rPr>
              <a:t> anote:</a:t>
            </a:r>
          </a:p>
          <a:p>
            <a:r>
              <a:rPr lang="es-PE" sz="1200" dirty="0">
                <a:latin typeface="Franklin Gothic Medium Cond" panose="020B0606030402020204" pitchFamily="34" charset="0"/>
              </a:rPr>
              <a:t> En el 1º casillero libre “G” para indicar gestante o “P” si es puérpera. </a:t>
            </a:r>
          </a:p>
        </p:txBody>
      </p:sp>
      <p:sp>
        <p:nvSpPr>
          <p:cNvPr id="3" name="Rectángulo 2"/>
          <p:cNvSpPr/>
          <p:nvPr/>
        </p:nvSpPr>
        <p:spPr>
          <a:xfrm>
            <a:off x="370935" y="1798964"/>
            <a:ext cx="8471139" cy="769441"/>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CUANDO SE APLICA LA VACUNACIÓN A UN CONTACTO</a:t>
            </a:r>
          </a:p>
          <a:p>
            <a:pPr algn="just"/>
            <a:r>
              <a:rPr lang="es-PE" sz="1100" dirty="0">
                <a:latin typeface="Franklin Gothic Medium Cond" panose="020B0606030402020204" pitchFamily="34" charset="0"/>
              </a:rPr>
              <a:t>Definición Operacional.- Contacto es la persona o animal cuya piel con solución de continuidad o mucosas ha estado en contacto con la saliva de un animal o persona infectada con rabia, lo que conlleva a un riesgo de transmisión. </a:t>
            </a:r>
          </a:p>
          <a:p>
            <a:pPr algn="just"/>
            <a:r>
              <a:rPr lang="es-PE" sz="1100" dirty="0">
                <a:latin typeface="Franklin Gothic Medium Cond" panose="020B0606030402020204" pitchFamily="34" charset="0"/>
              </a:rPr>
              <a:t> 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en el 3º casillero anote “CE” de contacto. </a:t>
            </a:r>
          </a:p>
        </p:txBody>
      </p:sp>
      <p:sp>
        <p:nvSpPr>
          <p:cNvPr id="4" name="Rectángulo 3"/>
          <p:cNvSpPr/>
          <p:nvPr/>
        </p:nvSpPr>
        <p:spPr>
          <a:xfrm>
            <a:off x="310551" y="3472962"/>
            <a:ext cx="8531524" cy="938719"/>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CUANDO SE INICIA TRATAMIENTO POR CAUSA DE ANIMAL OBSERVADO SOSPECHOSO DE RABIA O MUERTO POR OTRAS CAUSAS.</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 </a:t>
            </a:r>
          </a:p>
          <a:p>
            <a:r>
              <a:rPr lang="es-PE" sz="1100" dirty="0">
                <a:latin typeface="Franklin Gothic Medium Cond" panose="020B0606030402020204" pitchFamily="34" charset="0"/>
              </a:rPr>
              <a:t> En el 3º casillero el tipo de animal observado sólo</a:t>
            </a:r>
          </a:p>
          <a:p>
            <a:r>
              <a:rPr lang="es-PE" sz="1100" dirty="0">
                <a:latin typeface="Franklin Gothic Medium Cond" panose="020B0606030402020204" pitchFamily="34" charset="0"/>
              </a:rPr>
              <a:t>o SR= Sospechoso de rabia o </a:t>
            </a:r>
          </a:p>
          <a:p>
            <a:r>
              <a:rPr lang="es-PE" sz="1100" dirty="0">
                <a:latin typeface="Franklin Gothic Medium Cond" panose="020B0606030402020204" pitchFamily="34" charset="0"/>
              </a:rPr>
              <a:t>o MOC= Muerto por otras causas </a:t>
            </a:r>
          </a:p>
        </p:txBody>
      </p:sp>
      <p:sp>
        <p:nvSpPr>
          <p:cNvPr id="5" name="Rectángulo 4"/>
          <p:cNvSpPr/>
          <p:nvPr/>
        </p:nvSpPr>
        <p:spPr>
          <a:xfrm>
            <a:off x="2204048" y="5302207"/>
            <a:ext cx="4572000" cy="261610"/>
          </a:xfrm>
          <a:prstGeom prst="rect">
            <a:avLst/>
          </a:prstGeom>
        </p:spPr>
        <p:txBody>
          <a:bodyPr>
            <a:spAutoFit/>
          </a:bodyPr>
          <a:lstStyle/>
          <a:p>
            <a:r>
              <a:rPr lang="es-PE" sz="1100" dirty="0">
                <a:solidFill>
                  <a:srgbClr val="0033CC"/>
                </a:solidFill>
                <a:latin typeface="Franklin Gothic Medium Cond" panose="020B0606030402020204" pitchFamily="34" charset="0"/>
              </a:rPr>
              <a:t>EN EL CASO QUE EL PACIENTE NO SE HAYA VACUNADO CON UNA ANTITETANICA </a:t>
            </a:r>
          </a:p>
        </p:txBody>
      </p:sp>
      <p:pic>
        <p:nvPicPr>
          <p:cNvPr id="6" name="Imagen 5">
            <a:extLst>
              <a:ext uri="{FF2B5EF4-FFF2-40B4-BE49-F238E27FC236}">
                <a16:creationId xmlns:a16="http://schemas.microsoft.com/office/drawing/2014/main" id="{2BD1D8EC-1B7E-4962-AD25-69D89BDA8FFA}"/>
              </a:ext>
            </a:extLst>
          </p:cNvPr>
          <p:cNvPicPr>
            <a:picLocks noChangeAspect="1"/>
          </p:cNvPicPr>
          <p:nvPr/>
        </p:nvPicPr>
        <p:blipFill>
          <a:blip r:embed="rId2"/>
          <a:stretch>
            <a:fillRect/>
          </a:stretch>
        </p:blipFill>
        <p:spPr>
          <a:xfrm>
            <a:off x="370936" y="851165"/>
            <a:ext cx="8462513" cy="958508"/>
          </a:xfrm>
          <a:prstGeom prst="rect">
            <a:avLst/>
          </a:prstGeom>
        </p:spPr>
      </p:pic>
      <p:pic>
        <p:nvPicPr>
          <p:cNvPr id="7" name="Imagen 6">
            <a:extLst>
              <a:ext uri="{FF2B5EF4-FFF2-40B4-BE49-F238E27FC236}">
                <a16:creationId xmlns:a16="http://schemas.microsoft.com/office/drawing/2014/main" id="{1BA1718C-C433-473A-846F-C6E0906FCD14}"/>
              </a:ext>
            </a:extLst>
          </p:cNvPr>
          <p:cNvPicPr>
            <a:picLocks noChangeAspect="1"/>
          </p:cNvPicPr>
          <p:nvPr/>
        </p:nvPicPr>
        <p:blipFill>
          <a:blip r:embed="rId3"/>
          <a:stretch>
            <a:fillRect/>
          </a:stretch>
        </p:blipFill>
        <p:spPr>
          <a:xfrm>
            <a:off x="370934" y="2530680"/>
            <a:ext cx="8462513" cy="958508"/>
          </a:xfrm>
          <a:prstGeom prst="rect">
            <a:avLst/>
          </a:prstGeom>
        </p:spPr>
      </p:pic>
      <p:pic>
        <p:nvPicPr>
          <p:cNvPr id="8" name="Imagen 7">
            <a:extLst>
              <a:ext uri="{FF2B5EF4-FFF2-40B4-BE49-F238E27FC236}">
                <a16:creationId xmlns:a16="http://schemas.microsoft.com/office/drawing/2014/main" id="{834DA9FF-6341-4E85-905B-0FD698B30E2E}"/>
              </a:ext>
            </a:extLst>
          </p:cNvPr>
          <p:cNvPicPr>
            <a:picLocks noChangeAspect="1"/>
          </p:cNvPicPr>
          <p:nvPr/>
        </p:nvPicPr>
        <p:blipFill>
          <a:blip r:embed="rId4"/>
          <a:stretch>
            <a:fillRect/>
          </a:stretch>
        </p:blipFill>
        <p:spPr>
          <a:xfrm>
            <a:off x="310551" y="4373810"/>
            <a:ext cx="8531524" cy="958508"/>
          </a:xfrm>
          <a:prstGeom prst="rect">
            <a:avLst/>
          </a:prstGeom>
        </p:spPr>
      </p:pic>
      <p:sp>
        <p:nvSpPr>
          <p:cNvPr id="9" name="Rectángulo 8">
            <a:extLst>
              <a:ext uri="{FF2B5EF4-FFF2-40B4-BE49-F238E27FC236}">
                <a16:creationId xmlns:a16="http://schemas.microsoft.com/office/drawing/2014/main" id="{17FF6D8F-3879-491F-A1CB-B835A24F44BE}"/>
              </a:ext>
            </a:extLst>
          </p:cNvPr>
          <p:cNvSpPr/>
          <p:nvPr/>
        </p:nvSpPr>
        <p:spPr>
          <a:xfrm>
            <a:off x="301921" y="5493394"/>
            <a:ext cx="8505645" cy="1107996"/>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VACUNA DIFTOTETÁNICA</a:t>
            </a:r>
          </a:p>
          <a:p>
            <a:r>
              <a:rPr lang="es-PE" sz="1100" dirty="0">
                <a:latin typeface="Franklin Gothic Medium Cond" panose="020B0606030402020204" pitchFamily="34" charset="0"/>
              </a:rPr>
              <a:t>En el ítem Diagnóstico motivo de consulta y/o actividad de salud, anote:</a:t>
            </a:r>
          </a:p>
          <a:p>
            <a:r>
              <a:rPr lang="es-PE" sz="1100" dirty="0">
                <a:latin typeface="Franklin Gothic Medium Cond" panose="020B0606030402020204" pitchFamily="34" charset="0"/>
              </a:rPr>
              <a:t> En el 1º casillero Vacuna Antirrábica Cultivo Celular</a:t>
            </a:r>
          </a:p>
          <a:p>
            <a:r>
              <a:rPr lang="es-PE" sz="1100" dirty="0">
                <a:latin typeface="Franklin Gothic Medium Cond" panose="020B0606030402020204" pitchFamily="34" charset="0"/>
              </a:rPr>
              <a:t> En el 2º casillero Vacunación </a:t>
            </a:r>
            <a:r>
              <a:rPr lang="es-PE" sz="1100" dirty="0" err="1">
                <a:latin typeface="Franklin Gothic Medium Cond" panose="020B0606030402020204" pitchFamily="34" charset="0"/>
              </a:rPr>
              <a:t>Diftotetánica</a:t>
            </a:r>
            <a:r>
              <a:rPr lang="es-PE" sz="1100" dirty="0">
                <a:latin typeface="Franklin Gothic Medium Cond" panose="020B0606030402020204" pitchFamily="34" charset="0"/>
              </a:rPr>
              <a:t> (</a:t>
            </a:r>
            <a:r>
              <a:rPr lang="es-PE" sz="1100" dirty="0" err="1">
                <a:latin typeface="Franklin Gothic Medium Cond" panose="020B0606030402020204" pitchFamily="34" charset="0"/>
              </a:rPr>
              <a:t>dT</a:t>
            </a:r>
            <a:r>
              <a:rPr lang="es-PE" sz="1100" dirty="0">
                <a:latin typeface="Franklin Gothic Medium Cond" panose="020B0606030402020204" pitchFamily="34" charset="0"/>
              </a:rPr>
              <a:t>)</a:t>
            </a:r>
          </a:p>
          <a:p>
            <a:r>
              <a:rPr lang="es-PE" sz="1100" dirty="0">
                <a:latin typeface="Franklin Gothic Medium Cond" panose="020B0606030402020204" pitchFamily="34" charset="0"/>
              </a:rPr>
              <a:t> En el 3º casillero Consejería Integral </a:t>
            </a:r>
          </a:p>
          <a:p>
            <a:r>
              <a:rPr lang="es-PE" sz="1100" dirty="0">
                <a:latin typeface="Franklin Gothic Medium Cond" panose="020B0606030402020204" pitchFamily="34" charset="0"/>
              </a:rPr>
              <a:t>identificar el uso de la vacuna por parte de la Estrategia Sanitaria de Zoonosis </a:t>
            </a:r>
          </a:p>
        </p:txBody>
      </p:sp>
    </p:spTree>
    <p:extLst>
      <p:ext uri="{BB962C8B-B14F-4D97-AF65-F5344CB8AC3E}">
        <p14:creationId xmlns:p14="http://schemas.microsoft.com/office/powerpoint/2010/main" val="4201429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61584" y="278212"/>
            <a:ext cx="8377516" cy="3477875"/>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RABIA URBANA </a:t>
            </a:r>
          </a:p>
          <a:p>
            <a:pPr algn="just"/>
            <a:r>
              <a:rPr lang="es-PE" sz="1100" dirty="0">
                <a:solidFill>
                  <a:srgbClr val="C00000"/>
                </a:solidFill>
                <a:latin typeface="Franklin Gothic Medium Cond" panose="020B0606030402020204" pitchFamily="34" charset="0"/>
              </a:rPr>
              <a:t>A. PERSONA MORDIDA POR ANIMAL</a:t>
            </a:r>
            <a:r>
              <a:rPr lang="es-PE" sz="1100" dirty="0">
                <a:solidFill>
                  <a:srgbClr val="000000"/>
                </a:solidFill>
                <a:latin typeface="Franklin Gothic Medium Cond" panose="020B0606030402020204" pitchFamily="34" charset="0"/>
              </a:rPr>
              <a:t> </a:t>
            </a:r>
          </a:p>
          <a:p>
            <a:pPr algn="just"/>
            <a:r>
              <a:rPr lang="es-PE" sz="1100" dirty="0">
                <a:solidFill>
                  <a:srgbClr val="000000"/>
                </a:solidFill>
                <a:latin typeface="Franklin Gothic Medium Cond" panose="020B0606030402020204" pitchFamily="34" charset="0"/>
              </a:rPr>
              <a:t> En el registro utilizaremos los códigos para indicar:</a:t>
            </a:r>
          </a:p>
          <a:p>
            <a:pPr algn="just"/>
            <a:r>
              <a:rPr lang="pt-BR" sz="1100" dirty="0">
                <a:solidFill>
                  <a:srgbClr val="000000"/>
                </a:solidFill>
                <a:latin typeface="Franklin Gothic Medium Cond" panose="020B0606030402020204" pitchFamily="34" charset="0"/>
              </a:rPr>
              <a:t> Mordedura o Ataque de Perro  </a:t>
            </a:r>
            <a:r>
              <a:rPr lang="es-PE" sz="1100" dirty="0">
                <a:solidFill>
                  <a:srgbClr val="000000"/>
                </a:solidFill>
                <a:latin typeface="Franklin Gothic Medium Cond" panose="020B0606030402020204" pitchFamily="34" charset="0"/>
              </a:rPr>
              <a:t> 			W540 </a:t>
            </a:r>
          </a:p>
          <a:p>
            <a:pPr algn="just"/>
            <a:r>
              <a:rPr lang="pt-BR" sz="1100" dirty="0">
                <a:solidFill>
                  <a:srgbClr val="000000"/>
                </a:solidFill>
                <a:latin typeface="Franklin Gothic Medium Cond" panose="020B0606030402020204" pitchFamily="34" charset="0"/>
              </a:rPr>
              <a:t> Mordedura o Ataque de Gato </a:t>
            </a:r>
            <a:r>
              <a:rPr lang="es-PE" sz="1100" dirty="0">
                <a:solidFill>
                  <a:srgbClr val="000000"/>
                </a:solidFill>
                <a:latin typeface="Franklin Gothic Medium Cond" panose="020B0606030402020204" pitchFamily="34" charset="0"/>
              </a:rPr>
              <a:t> 			W550 </a:t>
            </a:r>
          </a:p>
          <a:p>
            <a:pPr algn="just"/>
            <a:r>
              <a:rPr lang="pt-BR" sz="1100" dirty="0">
                <a:solidFill>
                  <a:srgbClr val="000000"/>
                </a:solidFill>
                <a:latin typeface="Franklin Gothic Medium Cond" panose="020B0606030402020204" pitchFamily="34" charset="0"/>
              </a:rPr>
              <a:t> Mordedura o Ataque de Roedores </a:t>
            </a:r>
            <a:r>
              <a:rPr lang="es-PE" sz="1100" dirty="0">
                <a:solidFill>
                  <a:srgbClr val="000000"/>
                </a:solidFill>
                <a:latin typeface="Franklin Gothic Medium Cond" panose="020B0606030402020204" pitchFamily="34" charset="0"/>
              </a:rPr>
              <a:t> 		W530 </a:t>
            </a:r>
          </a:p>
          <a:p>
            <a:pPr algn="just"/>
            <a:r>
              <a:rPr lang="es-PE" sz="1100" dirty="0">
                <a:solidFill>
                  <a:srgbClr val="000000"/>
                </a:solidFill>
                <a:latin typeface="Franklin Gothic Medium Cond" panose="020B0606030402020204" pitchFamily="34" charset="0"/>
              </a:rPr>
              <a:t> Mordedura por Otros Animales Domésticos en zona urbana    	W558 </a:t>
            </a:r>
          </a:p>
          <a:p>
            <a:pPr algn="just"/>
            <a:r>
              <a:rPr lang="es-PE" sz="1100" dirty="0">
                <a:solidFill>
                  <a:srgbClr val="000000"/>
                </a:solidFill>
                <a:latin typeface="Franklin Gothic Medium Cond" panose="020B0606030402020204" pitchFamily="34" charset="0"/>
              </a:rPr>
              <a:t> Entonces el registro se realizará de la siguiente manera: </a:t>
            </a:r>
          </a:p>
          <a:p>
            <a:pPr algn="just"/>
            <a:r>
              <a:rPr lang="es-PE" sz="1100" dirty="0">
                <a:solidFill>
                  <a:srgbClr val="000000"/>
                </a:solidFill>
                <a:latin typeface="Franklin Gothic Medium Cond" panose="020B0606030402020204" pitchFamily="34" charset="0"/>
              </a:rPr>
              <a:t>En el caso de ataque de dos o más canes el registro de la herida por mordedura va en función de la gravedad de la exposición (mordedura grave/severo). </a:t>
            </a:r>
          </a:p>
          <a:p>
            <a:pPr algn="just"/>
            <a:r>
              <a:rPr lang="es-PE" sz="1100" dirty="0">
                <a:solidFill>
                  <a:srgbClr val="000000"/>
                </a:solidFill>
                <a:latin typeface="Franklin Gothic Medium Cond" panose="020B0606030402020204" pitchFamily="34" charset="0"/>
              </a:rPr>
              <a:t> </a:t>
            </a:r>
            <a:r>
              <a:rPr lang="es-PE" sz="1100" dirty="0">
                <a:solidFill>
                  <a:srgbClr val="C00000"/>
                </a:solidFill>
                <a:latin typeface="Franklin Gothic Medium Cond" panose="020B0606030402020204" pitchFamily="34" charset="0"/>
              </a:rPr>
              <a:t>CUANDO EL ANIMAL MORDEDOR SEA PERRO O GATO:</a:t>
            </a:r>
          </a:p>
          <a:p>
            <a:pPr algn="just"/>
            <a:r>
              <a:rPr lang="es-PE" sz="1100" dirty="0">
                <a:solidFill>
                  <a:srgbClr val="000000"/>
                </a:solidFill>
                <a:latin typeface="Franklin Gothic Medium Cond" panose="020B0606030402020204" pitchFamily="34" charset="0"/>
              </a:rPr>
              <a:t>En el ítem Diagnóstico motivo de consulta y/o actividad de salud, anote:</a:t>
            </a:r>
          </a:p>
          <a:p>
            <a:pPr algn="just"/>
            <a:r>
              <a:rPr lang="es-PE" sz="1100" dirty="0">
                <a:solidFill>
                  <a:srgbClr val="000000"/>
                </a:solidFill>
                <a:latin typeface="Franklin Gothic Medium Cond" panose="020B0606030402020204" pitchFamily="34" charset="0"/>
              </a:rPr>
              <a:t> En el 1º casillero la morbilidad</a:t>
            </a:r>
          </a:p>
          <a:p>
            <a:pPr algn="just"/>
            <a:r>
              <a:rPr lang="es-PE" sz="1100" dirty="0">
                <a:solidFill>
                  <a:srgbClr val="000000"/>
                </a:solidFill>
                <a:latin typeface="Franklin Gothic Medium Cond" panose="020B0606030402020204" pitchFamily="34" charset="0"/>
              </a:rPr>
              <a:t> En el 2º casillero la causa externa </a:t>
            </a:r>
          </a:p>
          <a:p>
            <a:pPr algn="just"/>
            <a:r>
              <a:rPr lang="es-PE" sz="1100" dirty="0">
                <a:solidFill>
                  <a:srgbClr val="000000"/>
                </a:solidFill>
                <a:latin typeface="Franklin Gothic Medium Cond" panose="020B0606030402020204" pitchFamily="34" charset="0"/>
              </a:rPr>
              <a:t> En el 2º casillero la administración de tratamiento</a:t>
            </a:r>
          </a:p>
          <a:p>
            <a:pPr algn="just"/>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t>
            </a:r>
          </a:p>
          <a:p>
            <a:pPr algn="just"/>
            <a:r>
              <a:rPr lang="es-PE" sz="1100" dirty="0">
                <a:solidFill>
                  <a:srgbClr val="000000"/>
                </a:solidFill>
                <a:latin typeface="Franklin Gothic Medium Cond" panose="020B0606030402020204" pitchFamily="34" charset="0"/>
              </a:rPr>
              <a:t> En el 1º casillero la clasificación de la severidad</a:t>
            </a:r>
          </a:p>
          <a:p>
            <a:pPr algn="just"/>
            <a:r>
              <a:rPr lang="es-PE" sz="1100" dirty="0">
                <a:solidFill>
                  <a:srgbClr val="000000"/>
                </a:solidFill>
                <a:latin typeface="Franklin Gothic Medium Cond" panose="020B0606030402020204" pitchFamily="34" charset="0"/>
              </a:rPr>
              <a:t>o LEV = Leve		o SEV = Severo (GRAVE)</a:t>
            </a:r>
          </a:p>
          <a:p>
            <a:pPr algn="just"/>
            <a:r>
              <a:rPr lang="es-PE" sz="1100" dirty="0">
                <a:solidFill>
                  <a:srgbClr val="000000"/>
                </a:solidFill>
                <a:latin typeface="Franklin Gothic Medium Cond" panose="020B0606030402020204" pitchFamily="34" charset="0"/>
              </a:rPr>
              <a:t> En el 2º casillero la indicación si el animal es:</a:t>
            </a:r>
          </a:p>
          <a:p>
            <a:pPr algn="just"/>
            <a:r>
              <a:rPr lang="es-PE" sz="1100" dirty="0">
                <a:solidFill>
                  <a:srgbClr val="000000"/>
                </a:solidFill>
                <a:latin typeface="Franklin Gothic Medium Cond" panose="020B0606030402020204" pitchFamily="34" charset="0"/>
              </a:rPr>
              <a:t>o C = Conocido		o DS = Desconocido</a:t>
            </a:r>
          </a:p>
          <a:p>
            <a:pPr algn="just"/>
            <a:r>
              <a:rPr lang="es-PE" sz="1100" dirty="0">
                <a:solidFill>
                  <a:srgbClr val="C00000"/>
                </a:solidFill>
                <a:latin typeface="Franklin Gothic Medium Cond" panose="020B0606030402020204" pitchFamily="34" charset="0"/>
              </a:rPr>
              <a:t>REGISTRO PARA PERSONA MORDIDA POR PERRO </a:t>
            </a:r>
          </a:p>
        </p:txBody>
      </p:sp>
      <p:pic>
        <p:nvPicPr>
          <p:cNvPr id="3" name="Imagen 2"/>
          <p:cNvPicPr>
            <a:picLocks noChangeAspect="1"/>
          </p:cNvPicPr>
          <p:nvPr/>
        </p:nvPicPr>
        <p:blipFill>
          <a:blip r:embed="rId2"/>
          <a:stretch>
            <a:fillRect/>
          </a:stretch>
        </p:blipFill>
        <p:spPr>
          <a:xfrm>
            <a:off x="330595" y="3704205"/>
            <a:ext cx="8554612" cy="919557"/>
          </a:xfrm>
          <a:prstGeom prst="rect">
            <a:avLst/>
          </a:prstGeom>
        </p:spPr>
      </p:pic>
      <p:sp>
        <p:nvSpPr>
          <p:cNvPr id="4" name="Rectángulo 3"/>
          <p:cNvSpPr/>
          <p:nvPr/>
        </p:nvSpPr>
        <p:spPr>
          <a:xfrm>
            <a:off x="261584" y="4623762"/>
            <a:ext cx="2675732"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REGISTRO PARA PERSONA MORDIDA POR GATO </a:t>
            </a:r>
          </a:p>
        </p:txBody>
      </p:sp>
      <p:pic>
        <p:nvPicPr>
          <p:cNvPr id="5" name="Imagen 4"/>
          <p:cNvPicPr>
            <a:picLocks noChangeAspect="1"/>
          </p:cNvPicPr>
          <p:nvPr/>
        </p:nvPicPr>
        <p:blipFill>
          <a:blip r:embed="rId3"/>
          <a:stretch>
            <a:fillRect/>
          </a:stretch>
        </p:blipFill>
        <p:spPr>
          <a:xfrm>
            <a:off x="330594" y="4850869"/>
            <a:ext cx="8554613" cy="928832"/>
          </a:xfrm>
          <a:prstGeom prst="rect">
            <a:avLst/>
          </a:prstGeom>
        </p:spPr>
      </p:pic>
      <p:sp>
        <p:nvSpPr>
          <p:cNvPr id="6" name="Rectángulo 5"/>
          <p:cNvSpPr/>
          <p:nvPr/>
        </p:nvSpPr>
        <p:spPr>
          <a:xfrm>
            <a:off x="261583" y="5779701"/>
            <a:ext cx="8623623" cy="938719"/>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CUANDO EL ANIMAL MORDEDOR SEA UN ROEDOR:</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t>
            </a:r>
          </a:p>
          <a:p>
            <a:r>
              <a:rPr lang="es-PE" sz="1100" dirty="0">
                <a:latin typeface="Franklin Gothic Medium Cond" panose="020B0606030402020204" pitchFamily="34" charset="0"/>
              </a:rPr>
              <a:t> En el 1º casillero la clasificación de la severidad</a:t>
            </a:r>
          </a:p>
          <a:p>
            <a:r>
              <a:rPr lang="es-PE" sz="1100" dirty="0">
                <a:latin typeface="Franklin Gothic Medium Cond" panose="020B0606030402020204" pitchFamily="34" charset="0"/>
              </a:rPr>
              <a:t>o LEV = Leve</a:t>
            </a:r>
          </a:p>
          <a:p>
            <a:r>
              <a:rPr lang="es-PE" sz="1100" dirty="0">
                <a:latin typeface="Franklin Gothic Medium Cond" panose="020B0606030402020204" pitchFamily="34" charset="0"/>
              </a:rPr>
              <a:t>o SEV = Severo (GRAVE) </a:t>
            </a:r>
          </a:p>
        </p:txBody>
      </p:sp>
    </p:spTree>
    <p:extLst>
      <p:ext uri="{BB962C8B-B14F-4D97-AF65-F5344CB8AC3E}">
        <p14:creationId xmlns:p14="http://schemas.microsoft.com/office/powerpoint/2010/main" val="22065383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7803" y="164280"/>
            <a:ext cx="8505645" cy="938719"/>
          </a:xfrm>
          <a:prstGeom prst="rect">
            <a:avLst/>
          </a:prstGeom>
        </p:spPr>
        <p:txBody>
          <a:bodyPr wrap="square">
            <a:spAutoFit/>
          </a:bodyPr>
          <a:lstStyle/>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t>
            </a:r>
          </a:p>
          <a:p>
            <a:r>
              <a:rPr lang="es-PE" sz="1100" dirty="0">
                <a:latin typeface="Franklin Gothic Medium Cond" panose="020B0606030402020204" pitchFamily="34" charset="0"/>
              </a:rPr>
              <a:t> En el 1º casillero número de dosis 1, 2, 3, 4, 5 o “DA” para dosis de refuerzo según corresponda</a:t>
            </a:r>
          </a:p>
          <a:p>
            <a:r>
              <a:rPr lang="es-PE" sz="1100" dirty="0">
                <a:latin typeface="Franklin Gothic Medium Cond" panose="020B0606030402020204" pitchFamily="34" charset="0"/>
              </a:rPr>
              <a:t> En el 2º casillero el número de dosis 1, 2 </a:t>
            </a:r>
            <a:r>
              <a:rPr lang="es-PE" sz="1100" dirty="0" err="1">
                <a:latin typeface="Franklin Gothic Medium Cond" panose="020B0606030402020204" pitchFamily="34" charset="0"/>
              </a:rPr>
              <a:t>ó</a:t>
            </a:r>
            <a:r>
              <a:rPr lang="es-PE" sz="1100" dirty="0">
                <a:latin typeface="Franklin Gothic Medium Cond" panose="020B0606030402020204" pitchFamily="34" charset="0"/>
              </a:rPr>
              <a:t> 3 según corresponda</a:t>
            </a:r>
          </a:p>
          <a:p>
            <a:r>
              <a:rPr lang="es-PE" sz="1100" dirty="0">
                <a:latin typeface="Franklin Gothic Medium Cond" panose="020B0606030402020204" pitchFamily="34" charset="0"/>
              </a:rPr>
              <a:t> En el 3º casillero “POS” para indicar POST-EXPOSICIÓN</a:t>
            </a:r>
          </a:p>
          <a:p>
            <a:r>
              <a:rPr lang="es-PE" sz="1100" dirty="0">
                <a:latin typeface="Franklin Gothic Medium Cond" panose="020B0606030402020204" pitchFamily="34" charset="0"/>
              </a:rPr>
              <a:t> En el 4º casillero “ZOO” para identificar el uso de la vacuna por parte de la Estrategia Sanitaria de Zoonosis </a:t>
            </a:r>
          </a:p>
        </p:txBody>
      </p:sp>
      <p:sp>
        <p:nvSpPr>
          <p:cNvPr id="3" name="Rectángulo 2"/>
          <p:cNvSpPr/>
          <p:nvPr/>
        </p:nvSpPr>
        <p:spPr>
          <a:xfrm>
            <a:off x="319177" y="1996813"/>
            <a:ext cx="8505645" cy="1615827"/>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REFERIDO CONFIRMADO </a:t>
            </a:r>
          </a:p>
          <a:p>
            <a:pPr algn="just"/>
            <a:r>
              <a:rPr lang="es-PE" sz="1100" dirty="0">
                <a:latin typeface="Franklin Gothic Medium Cond" panose="020B0606030402020204" pitchFamily="34" charset="0"/>
              </a:rPr>
              <a:t>Definición Operacional.- Paciente que es referido a otro establecimiento para continuar su tratamiento y que ha sido confirmado por el establecimiento que lo ha </a:t>
            </a:r>
            <a:r>
              <a:rPr lang="es-PE" sz="1100" dirty="0" err="1">
                <a:latin typeface="Franklin Gothic Medium Cond" panose="020B0606030402020204" pitchFamily="34" charset="0"/>
              </a:rPr>
              <a:t>recepcionado</a:t>
            </a:r>
            <a:r>
              <a:rPr lang="es-PE" sz="1100" dirty="0">
                <a:latin typeface="Franklin Gothic Medium Cond" panose="020B0606030402020204" pitchFamily="34" charset="0"/>
              </a:rPr>
              <a:t>. </a:t>
            </a:r>
          </a:p>
          <a:p>
            <a:pPr algn="just"/>
            <a:r>
              <a:rPr lang="es-PE" sz="1100" dirty="0">
                <a:latin typeface="Franklin Gothic Medium Cond" panose="020B0606030402020204" pitchFamily="34" charset="0"/>
              </a:rPr>
              <a:t> En el ítem Diagnóstico motivo de consulta y/o actividad de salud, anote </a:t>
            </a:r>
          </a:p>
          <a:p>
            <a:pPr algn="just"/>
            <a:r>
              <a:rPr lang="es-PE" sz="1100" dirty="0">
                <a:latin typeface="Franklin Gothic Medium Cond" panose="020B0606030402020204" pitchFamily="34" charset="0"/>
              </a:rPr>
              <a:t> En el 1º casillero el tipo de vacuna administrada</a:t>
            </a:r>
          </a:p>
          <a:p>
            <a:pPr algn="just"/>
            <a:r>
              <a:rPr lang="es-PE" sz="1100" dirty="0">
                <a:latin typeface="Franklin Gothic Medium Cond" panose="020B0606030402020204" pitchFamily="34" charset="0"/>
              </a:rPr>
              <a:t>En el ítem Tipo de diagnóstico marque  "D" en ambas</a:t>
            </a:r>
          </a:p>
          <a:p>
            <a:pPr algn="just"/>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pPr algn="just"/>
            <a:r>
              <a:rPr lang="es-PE" sz="1100" dirty="0">
                <a:latin typeface="Franklin Gothic Medium Cond" panose="020B0606030402020204" pitchFamily="34" charset="0"/>
              </a:rPr>
              <a:t> En el 1º casillero el número de dosis 1, 2, 3, 4, 5 según corresponda.</a:t>
            </a:r>
          </a:p>
          <a:p>
            <a:pPr algn="just"/>
            <a:r>
              <a:rPr lang="es-PE" sz="1100" dirty="0">
                <a:latin typeface="Franklin Gothic Medium Cond" panose="020B0606030402020204" pitchFamily="34" charset="0"/>
              </a:rPr>
              <a:t> En el 2º casillero “DVR” para indicar Transferencia Realizada. [USADA POR EL EESS QUE TRANSFIERE AL PACIENTE]</a:t>
            </a:r>
          </a:p>
        </p:txBody>
      </p:sp>
      <p:pic>
        <p:nvPicPr>
          <p:cNvPr id="4" name="Imagen 3">
            <a:extLst>
              <a:ext uri="{FF2B5EF4-FFF2-40B4-BE49-F238E27FC236}">
                <a16:creationId xmlns:a16="http://schemas.microsoft.com/office/drawing/2014/main" id="{1034C3FC-2C1E-4836-B056-A35EEA73E101}"/>
              </a:ext>
            </a:extLst>
          </p:cNvPr>
          <p:cNvPicPr>
            <a:picLocks noChangeAspect="1"/>
          </p:cNvPicPr>
          <p:nvPr/>
        </p:nvPicPr>
        <p:blipFill>
          <a:blip r:embed="rId2"/>
          <a:stretch>
            <a:fillRect/>
          </a:stretch>
        </p:blipFill>
        <p:spPr>
          <a:xfrm>
            <a:off x="327803" y="1068495"/>
            <a:ext cx="8505645" cy="958508"/>
          </a:xfrm>
          <a:prstGeom prst="rect">
            <a:avLst/>
          </a:prstGeom>
        </p:spPr>
      </p:pic>
      <p:pic>
        <p:nvPicPr>
          <p:cNvPr id="5" name="Imagen 4">
            <a:extLst>
              <a:ext uri="{FF2B5EF4-FFF2-40B4-BE49-F238E27FC236}">
                <a16:creationId xmlns:a16="http://schemas.microsoft.com/office/drawing/2014/main" id="{FBFD5590-AA15-411D-ADDA-5691D6262A16}"/>
              </a:ext>
            </a:extLst>
          </p:cNvPr>
          <p:cNvPicPr>
            <a:picLocks noChangeAspect="1"/>
          </p:cNvPicPr>
          <p:nvPr/>
        </p:nvPicPr>
        <p:blipFill>
          <a:blip r:embed="rId3"/>
          <a:stretch>
            <a:fillRect/>
          </a:stretch>
        </p:blipFill>
        <p:spPr>
          <a:xfrm>
            <a:off x="327803" y="3559045"/>
            <a:ext cx="8497019" cy="958508"/>
          </a:xfrm>
          <a:prstGeom prst="rect">
            <a:avLst/>
          </a:prstGeom>
        </p:spPr>
      </p:pic>
      <p:sp>
        <p:nvSpPr>
          <p:cNvPr id="6" name="Rectángulo 5">
            <a:extLst>
              <a:ext uri="{FF2B5EF4-FFF2-40B4-BE49-F238E27FC236}">
                <a16:creationId xmlns:a16="http://schemas.microsoft.com/office/drawing/2014/main" id="{23DF6AB3-57DF-4023-920C-587B7563AED8}"/>
              </a:ext>
            </a:extLst>
          </p:cNvPr>
          <p:cNvSpPr/>
          <p:nvPr/>
        </p:nvSpPr>
        <p:spPr>
          <a:xfrm>
            <a:off x="319177" y="4483049"/>
            <a:ext cx="8548777" cy="1277273"/>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RECIBIDO CONTROLADO Y CONFIRMADO </a:t>
            </a:r>
          </a:p>
          <a:p>
            <a:pPr algn="just"/>
            <a:r>
              <a:rPr lang="es-PE" sz="1100" dirty="0">
                <a:latin typeface="Franklin Gothic Medium Cond" panose="020B0606030402020204" pitchFamily="34" charset="0"/>
              </a:rPr>
              <a:t>Definición Operacional.- Paciente que luego de ser referido, tiene la confirmación de continuación de tratamiento por parte del EESS </a:t>
            </a:r>
            <a:r>
              <a:rPr lang="es-PE" sz="1100" dirty="0" err="1">
                <a:latin typeface="Franklin Gothic Medium Cond" panose="020B0606030402020204" pitchFamily="34" charset="0"/>
              </a:rPr>
              <a:t>recepcionante</a:t>
            </a:r>
            <a:r>
              <a:rPr lang="es-PE" sz="1100" dirty="0">
                <a:latin typeface="Franklin Gothic Medium Cond" panose="020B0606030402020204" pitchFamily="34" charset="0"/>
              </a:rPr>
              <a:t> por vía telefónica, fax u otros)</a:t>
            </a:r>
          </a:p>
          <a:p>
            <a:pPr algn="just"/>
            <a:r>
              <a:rPr lang="es-PE" sz="1100" dirty="0">
                <a:latin typeface="Franklin Gothic Medium Cond" panose="020B0606030402020204" pitchFamily="34" charset="0"/>
              </a:rPr>
              <a:t>El establecimiento que lo recibe para continuar con el tratamiento, anota:</a:t>
            </a:r>
          </a:p>
          <a:p>
            <a:pPr algn="just"/>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pPr algn="just"/>
            <a:r>
              <a:rPr lang="es-PE" sz="1100" dirty="0">
                <a:latin typeface="Franklin Gothic Medium Cond" panose="020B0606030402020204" pitchFamily="34" charset="0"/>
              </a:rPr>
              <a:t> En el 1º casillero el número de dosis 2, 3, 4, 5 según corresponda.</a:t>
            </a:r>
          </a:p>
          <a:p>
            <a:pPr algn="just"/>
            <a:r>
              <a:rPr lang="es-PE" sz="1100" dirty="0">
                <a:latin typeface="Franklin Gothic Medium Cond" panose="020B0606030402020204" pitchFamily="34" charset="0"/>
              </a:rPr>
              <a:t> En el 2º casillero “DVC” para indicar Transferencia controlada. [USADA POR EL EESS QUE RECEPCIONA AL PACIENTE] </a:t>
            </a:r>
          </a:p>
        </p:txBody>
      </p:sp>
      <p:pic>
        <p:nvPicPr>
          <p:cNvPr id="7" name="Imagen 6">
            <a:extLst>
              <a:ext uri="{FF2B5EF4-FFF2-40B4-BE49-F238E27FC236}">
                <a16:creationId xmlns:a16="http://schemas.microsoft.com/office/drawing/2014/main" id="{B97CF401-150B-452E-9FFE-5C4E0D2B0529}"/>
              </a:ext>
            </a:extLst>
          </p:cNvPr>
          <p:cNvPicPr>
            <a:picLocks noChangeAspect="1"/>
          </p:cNvPicPr>
          <p:nvPr/>
        </p:nvPicPr>
        <p:blipFill>
          <a:blip r:embed="rId4"/>
          <a:stretch>
            <a:fillRect/>
          </a:stretch>
        </p:blipFill>
        <p:spPr>
          <a:xfrm>
            <a:off x="327803" y="5698101"/>
            <a:ext cx="8497018" cy="958508"/>
          </a:xfrm>
          <a:prstGeom prst="rect">
            <a:avLst/>
          </a:prstGeom>
        </p:spPr>
      </p:pic>
    </p:spTree>
    <p:extLst>
      <p:ext uri="{BB962C8B-B14F-4D97-AF65-F5344CB8AC3E}">
        <p14:creationId xmlns:p14="http://schemas.microsoft.com/office/powerpoint/2010/main" val="98777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01921" y="329123"/>
            <a:ext cx="8548777" cy="1277273"/>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CONTRAREFERENCIA</a:t>
            </a:r>
          </a:p>
          <a:p>
            <a:pPr algn="just"/>
            <a:r>
              <a:rPr lang="es-PE" sz="1100" dirty="0">
                <a:latin typeface="Franklin Gothic Medium Cond" panose="020B0606030402020204" pitchFamily="34" charset="0"/>
              </a:rPr>
              <a:t>Definición Operacional.- Paciente que habiendo sido referido del primer nivel de atención para una atención especializada es devuelto a su establecimiento de origen para continuación de tratamiento antirrábico.</a:t>
            </a:r>
          </a:p>
          <a:p>
            <a:pPr algn="just"/>
            <a:r>
              <a:rPr lang="es-PE" sz="1100" dirty="0">
                <a:latin typeface="Franklin Gothic Medium Cond" panose="020B0606030402020204" pitchFamily="34" charset="0"/>
              </a:rPr>
              <a:t>El establecimiento que lo recibe para continuar con el tratamiento, anota:</a:t>
            </a:r>
          </a:p>
          <a:p>
            <a:pPr algn="just"/>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pPr algn="just"/>
            <a:r>
              <a:rPr lang="es-PE" sz="1100" dirty="0">
                <a:latin typeface="Franklin Gothic Medium Cond" panose="020B0606030402020204" pitchFamily="34" charset="0"/>
              </a:rPr>
              <a:t> En el 1º casillero el número de dosis 2, 3, 4, 5 según corresponda.</a:t>
            </a:r>
          </a:p>
          <a:p>
            <a:pPr algn="just"/>
            <a:r>
              <a:rPr lang="es-PE" sz="1100" dirty="0">
                <a:latin typeface="Franklin Gothic Medium Cond" panose="020B0606030402020204" pitchFamily="34" charset="0"/>
              </a:rPr>
              <a:t> En el 2º casillero “CR” para indicar la </a:t>
            </a:r>
            <a:r>
              <a:rPr lang="es-PE" sz="1100" dirty="0" err="1">
                <a:latin typeface="Franklin Gothic Medium Cond" panose="020B0606030402020204" pitchFamily="34" charset="0"/>
              </a:rPr>
              <a:t>contrareferencia</a:t>
            </a:r>
            <a:r>
              <a:rPr lang="es-PE" sz="1100" dirty="0">
                <a:latin typeface="Franklin Gothic Medium Cond" panose="020B0606030402020204" pitchFamily="34" charset="0"/>
              </a:rPr>
              <a:t>. [USADA POR EL EESS QUE CONTRAREFIERE AL PACIENTE] </a:t>
            </a:r>
          </a:p>
        </p:txBody>
      </p:sp>
      <p:pic>
        <p:nvPicPr>
          <p:cNvPr id="4" name="Imagen 3">
            <a:extLst>
              <a:ext uri="{FF2B5EF4-FFF2-40B4-BE49-F238E27FC236}">
                <a16:creationId xmlns:a16="http://schemas.microsoft.com/office/drawing/2014/main" id="{23B975EF-F466-474D-97BA-E6EEFF88AC33}"/>
              </a:ext>
            </a:extLst>
          </p:cNvPr>
          <p:cNvPicPr>
            <a:picLocks noChangeAspect="1"/>
          </p:cNvPicPr>
          <p:nvPr/>
        </p:nvPicPr>
        <p:blipFill>
          <a:blip r:embed="rId2"/>
          <a:stretch>
            <a:fillRect/>
          </a:stretch>
        </p:blipFill>
        <p:spPr>
          <a:xfrm>
            <a:off x="362309" y="1606396"/>
            <a:ext cx="8488390" cy="958508"/>
          </a:xfrm>
          <a:prstGeom prst="rect">
            <a:avLst/>
          </a:prstGeom>
        </p:spPr>
      </p:pic>
      <p:sp>
        <p:nvSpPr>
          <p:cNvPr id="5" name="Rectángulo 4">
            <a:extLst>
              <a:ext uri="{FF2B5EF4-FFF2-40B4-BE49-F238E27FC236}">
                <a16:creationId xmlns:a16="http://schemas.microsoft.com/office/drawing/2014/main" id="{E0A274BC-3D20-4743-877B-3AA3BEE77144}"/>
              </a:ext>
            </a:extLst>
          </p:cNvPr>
          <p:cNvSpPr/>
          <p:nvPr/>
        </p:nvSpPr>
        <p:spPr>
          <a:xfrm>
            <a:off x="353683" y="2569123"/>
            <a:ext cx="8488391" cy="2123658"/>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C. ACTIVIDADES EN ANIMALES (EL REGISTRO ES INDIVIDUAL) </a:t>
            </a:r>
          </a:p>
          <a:p>
            <a:r>
              <a:rPr lang="es-PE" sz="1100" dirty="0">
                <a:latin typeface="Franklin Gothic Medium Cond" panose="020B0606030402020204" pitchFamily="34" charset="0"/>
              </a:rPr>
              <a:t> Registre de la siguiente manera:</a:t>
            </a:r>
          </a:p>
          <a:p>
            <a:r>
              <a:rPr lang="es-PE" sz="1100" dirty="0">
                <a:latin typeface="Franklin Gothic Medium Cond" panose="020B0606030402020204" pitchFamily="34" charset="0"/>
              </a:rPr>
              <a:t>En el ítem: Ficha Familiar o Historia Clínica anote la sigla de acuerdo al tipo de animal </a:t>
            </a:r>
          </a:p>
          <a:p>
            <a:r>
              <a:rPr lang="es-PE" sz="1100" dirty="0">
                <a:latin typeface="Franklin Gothic Medium Cond" panose="020B0606030402020204" pitchFamily="34" charset="0"/>
              </a:rPr>
              <a:t> Murciélagos  AAA02 </a:t>
            </a:r>
          </a:p>
          <a:p>
            <a:r>
              <a:rPr lang="es-PE" sz="1100" dirty="0">
                <a:latin typeface="Franklin Gothic Medium Cond" panose="020B0606030402020204" pitchFamily="34" charset="0"/>
              </a:rPr>
              <a:t> Bovinos           AAA03 </a:t>
            </a:r>
          </a:p>
          <a:p>
            <a:r>
              <a:rPr lang="es-PE" sz="1100" dirty="0">
                <a:latin typeface="Franklin Gothic Medium Cond" panose="020B0606030402020204" pitchFamily="34" charset="0"/>
              </a:rPr>
              <a:t> Otros animales (silvestre) AAA92</a:t>
            </a:r>
          </a:p>
          <a:p>
            <a:r>
              <a:rPr lang="es-PE" sz="1100" dirty="0">
                <a:latin typeface="Franklin Gothic Medium Cond" panose="020B0606030402020204" pitchFamily="34" charset="0"/>
              </a:rPr>
              <a:t>En el ítem: Diagnóstico motivo de consulta y/o Actividad de salud, anote el diagnóstico y/o actividad</a:t>
            </a:r>
          </a:p>
          <a:p>
            <a:r>
              <a:rPr lang="es-PE" sz="1100" dirty="0">
                <a:latin typeface="Franklin Gothic Medium Cond" panose="020B0606030402020204" pitchFamily="34" charset="0"/>
              </a:rPr>
              <a:t>En el ítem: Tipo de Diagnóstico marcar "D" </a:t>
            </a:r>
          </a:p>
          <a:p>
            <a:r>
              <a:rPr lang="es-PE" sz="1100" dirty="0">
                <a:solidFill>
                  <a:srgbClr val="C00000"/>
                </a:solidFill>
                <a:latin typeface="Franklin Gothic Medium Cond" panose="020B0606030402020204" pitchFamily="34" charset="0"/>
              </a:rPr>
              <a:t>MUESTRAS ENCEFÁLICAS REMITIDAS </a:t>
            </a:r>
          </a:p>
          <a:p>
            <a:r>
              <a:rPr lang="es-PE" sz="1100" dirty="0">
                <a:latin typeface="Franklin Gothic Medium Cond" panose="020B0606030402020204" pitchFamily="34" charset="0"/>
              </a:rPr>
              <a:t>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r>
              <a:rPr lang="es-PE" sz="1100" dirty="0">
                <a:latin typeface="Franklin Gothic Medium Cond" panose="020B0606030402020204" pitchFamily="34" charset="0"/>
              </a:rPr>
              <a:t> En el 1ºcasillero el número de muestras 1, 2… según corresponda.</a:t>
            </a:r>
          </a:p>
          <a:p>
            <a:r>
              <a:rPr lang="es-PE" sz="1100" dirty="0">
                <a:latin typeface="Franklin Gothic Medium Cond" panose="020B0606030402020204" pitchFamily="34" charset="0"/>
              </a:rPr>
              <a:t> En el 2º Casillero “MR” de muestras remitidas </a:t>
            </a:r>
          </a:p>
        </p:txBody>
      </p:sp>
      <p:sp>
        <p:nvSpPr>
          <p:cNvPr id="6" name="Rectángulo 5">
            <a:extLst>
              <a:ext uri="{FF2B5EF4-FFF2-40B4-BE49-F238E27FC236}">
                <a16:creationId xmlns:a16="http://schemas.microsoft.com/office/drawing/2014/main" id="{97D0F826-CDDB-4DFD-84A4-CD32CC393C13}"/>
              </a:ext>
            </a:extLst>
          </p:cNvPr>
          <p:cNvSpPr/>
          <p:nvPr/>
        </p:nvSpPr>
        <p:spPr>
          <a:xfrm>
            <a:off x="353682" y="5579697"/>
            <a:ext cx="8488391" cy="769441"/>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MUESTRAS ENCEFÁLICAS PROCESADAS </a:t>
            </a:r>
          </a:p>
          <a:p>
            <a:r>
              <a:rPr lang="es-PE" sz="1100" dirty="0">
                <a:latin typeface="Franklin Gothic Medium Cond" panose="020B0606030402020204" pitchFamily="34" charset="0"/>
              </a:rPr>
              <a:t>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r>
              <a:rPr lang="es-PE" sz="1100" dirty="0">
                <a:latin typeface="Franklin Gothic Medium Cond" panose="020B0606030402020204" pitchFamily="34" charset="0"/>
              </a:rPr>
              <a:t> En el 1ºcasillero el número de muestras 1, 2… según corresponda.</a:t>
            </a:r>
          </a:p>
          <a:p>
            <a:r>
              <a:rPr lang="es-PE" sz="1100" dirty="0">
                <a:latin typeface="Franklin Gothic Medium Cond" panose="020B0606030402020204" pitchFamily="34" charset="0"/>
              </a:rPr>
              <a:t> En el 2º Casillero “MT” de muestras remitidas </a:t>
            </a:r>
          </a:p>
        </p:txBody>
      </p:sp>
      <p:pic>
        <p:nvPicPr>
          <p:cNvPr id="9" name="Imagen 8">
            <a:extLst>
              <a:ext uri="{FF2B5EF4-FFF2-40B4-BE49-F238E27FC236}">
                <a16:creationId xmlns:a16="http://schemas.microsoft.com/office/drawing/2014/main" id="{61B7BC12-B117-482B-B9E5-3CFB0AF01ECB}"/>
              </a:ext>
            </a:extLst>
          </p:cNvPr>
          <p:cNvPicPr>
            <a:picLocks noChangeAspect="1"/>
          </p:cNvPicPr>
          <p:nvPr/>
        </p:nvPicPr>
        <p:blipFill>
          <a:blip r:embed="rId3"/>
          <a:stretch>
            <a:fillRect/>
          </a:stretch>
        </p:blipFill>
        <p:spPr>
          <a:xfrm>
            <a:off x="362309" y="4634528"/>
            <a:ext cx="8488389" cy="958508"/>
          </a:xfrm>
          <a:prstGeom prst="rect">
            <a:avLst/>
          </a:prstGeom>
        </p:spPr>
      </p:pic>
    </p:spTree>
    <p:extLst>
      <p:ext uri="{BB962C8B-B14F-4D97-AF65-F5344CB8AC3E}">
        <p14:creationId xmlns:p14="http://schemas.microsoft.com/office/powerpoint/2010/main" val="2439778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27803" y="258640"/>
            <a:ext cx="4572000" cy="430887"/>
          </a:xfrm>
          <a:prstGeom prst="rect">
            <a:avLst/>
          </a:prstGeom>
        </p:spPr>
        <p:txBody>
          <a:bodyPr>
            <a:spAutoFit/>
          </a:bodyPr>
          <a:lstStyle/>
          <a:p>
            <a:r>
              <a:rPr lang="es-PE" sz="1100" dirty="0">
                <a:solidFill>
                  <a:srgbClr val="C00000"/>
                </a:solidFill>
                <a:latin typeface="Franklin Gothic Medium Cond" panose="020B0606030402020204" pitchFamily="34" charset="0"/>
              </a:rPr>
              <a:t>CASOS DE RABIA ANIMAL </a:t>
            </a:r>
          </a:p>
          <a:p>
            <a:r>
              <a:rPr lang="es-PE" sz="1100" dirty="0">
                <a:latin typeface="Franklin Gothic Medium Cond" panose="020B0606030402020204" pitchFamily="34" charset="0"/>
              </a:rPr>
              <a:t>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 el número de animales con rabia 1, 2… según corresponda. </a:t>
            </a:r>
          </a:p>
        </p:txBody>
      </p:sp>
      <p:pic>
        <p:nvPicPr>
          <p:cNvPr id="6" name="Imagen 5">
            <a:extLst>
              <a:ext uri="{FF2B5EF4-FFF2-40B4-BE49-F238E27FC236}">
                <a16:creationId xmlns:a16="http://schemas.microsoft.com/office/drawing/2014/main" id="{D84AB807-1BA9-4994-A01E-A9475BFF6BE0}"/>
              </a:ext>
            </a:extLst>
          </p:cNvPr>
          <p:cNvPicPr>
            <a:picLocks noChangeAspect="1"/>
          </p:cNvPicPr>
          <p:nvPr/>
        </p:nvPicPr>
        <p:blipFill>
          <a:blip r:embed="rId2"/>
          <a:stretch>
            <a:fillRect/>
          </a:stretch>
        </p:blipFill>
        <p:spPr>
          <a:xfrm>
            <a:off x="327802" y="689527"/>
            <a:ext cx="8488395" cy="958508"/>
          </a:xfrm>
          <a:prstGeom prst="rect">
            <a:avLst/>
          </a:prstGeom>
        </p:spPr>
      </p:pic>
      <p:sp>
        <p:nvSpPr>
          <p:cNvPr id="7" name="Rectángulo 6">
            <a:extLst>
              <a:ext uri="{FF2B5EF4-FFF2-40B4-BE49-F238E27FC236}">
                <a16:creationId xmlns:a16="http://schemas.microsoft.com/office/drawing/2014/main" id="{354485E9-9D86-4C7E-941D-D7678A280D20}"/>
              </a:ext>
            </a:extLst>
          </p:cNvPr>
          <p:cNvSpPr/>
          <p:nvPr/>
        </p:nvSpPr>
        <p:spPr>
          <a:xfrm>
            <a:off x="284673" y="1648035"/>
            <a:ext cx="8531524" cy="2292935"/>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D. VIGILANCIA Y CONTROL DE FOCOS </a:t>
            </a:r>
          </a:p>
          <a:p>
            <a:pPr algn="just"/>
            <a:r>
              <a:rPr lang="es-PE" sz="1100" dirty="0">
                <a:latin typeface="Franklin Gothic Medium Cond" panose="020B0606030402020204" pitchFamily="34" charset="0"/>
              </a:rPr>
              <a:t>Definición Operacional: Es la investigación epidemiológica, la evaluación de las acciones de control con anterioridad a la presentación del caso, la determinación de la extensión focal. </a:t>
            </a:r>
          </a:p>
          <a:p>
            <a:pPr algn="just"/>
            <a:r>
              <a:rPr lang="es-PE" sz="1100" dirty="0">
                <a:latin typeface="Franklin Gothic Medium Cond" panose="020B0606030402020204" pitchFamily="34" charset="0"/>
              </a:rPr>
              <a:t> En el ítem: Ficha Familiar o Historia Clínica anote SIEMPRE el código APP122 Criaderos </a:t>
            </a:r>
          </a:p>
          <a:p>
            <a:pPr algn="just"/>
            <a:r>
              <a:rPr lang="es-PE" sz="1100" dirty="0">
                <a:latin typeface="Franklin Gothic Medium Cond" panose="020B0606030402020204" pitchFamily="34" charset="0"/>
              </a:rPr>
              <a:t> En el ítem: Diagnóstico motivo de consulta y/o Actividad de salud anote:</a:t>
            </a:r>
          </a:p>
          <a:p>
            <a:pPr algn="just"/>
            <a:r>
              <a:rPr lang="es-PE" sz="1100" dirty="0">
                <a:latin typeface="Franklin Gothic Medium Cond" panose="020B0606030402020204" pitchFamily="34" charset="0"/>
              </a:rPr>
              <a:t> En el 1º casillero el tratamiento focal </a:t>
            </a:r>
          </a:p>
          <a:p>
            <a:pPr algn="just"/>
            <a:r>
              <a:rPr lang="es-PE" sz="1100" dirty="0">
                <a:latin typeface="Franklin Gothic Medium Cond" panose="020B0606030402020204" pitchFamily="34" charset="0"/>
              </a:rPr>
              <a:t> En el 2º casillero actividad de Rabia  </a:t>
            </a:r>
          </a:p>
          <a:p>
            <a:pPr algn="just"/>
            <a:r>
              <a:rPr lang="es-PE" sz="1100" dirty="0">
                <a:latin typeface="Franklin Gothic Medium Cond" panose="020B0606030402020204" pitchFamily="34" charset="0"/>
              </a:rPr>
              <a:t> En el ítem: Tipo de Diagnóstico marque "D" en ambos casos. </a:t>
            </a:r>
          </a:p>
          <a:p>
            <a:pPr algn="just"/>
            <a:r>
              <a:rPr lang="es-PE" sz="1100" dirty="0">
                <a:latin typeface="Franklin Gothic Medium Cond" panose="020B0606030402020204" pitchFamily="34" charset="0"/>
              </a:rPr>
              <a:t> 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pPr algn="just"/>
            <a:r>
              <a:rPr lang="es-PE" sz="1100" dirty="0">
                <a:latin typeface="Franklin Gothic Medium Cond" panose="020B0606030402020204" pitchFamily="34" charset="0"/>
              </a:rPr>
              <a:t> En el 1º Casillero el tipo de focos</a:t>
            </a:r>
          </a:p>
          <a:p>
            <a:pPr algn="just"/>
            <a:r>
              <a:rPr lang="es-PE" sz="1100" dirty="0">
                <a:latin typeface="Franklin Gothic Medium Cond" panose="020B0606030402020204" pitchFamily="34" charset="0"/>
              </a:rPr>
              <a:t>o NTR = Notificados 	o IN = Investigados	o CC = Controlados</a:t>
            </a:r>
          </a:p>
          <a:p>
            <a:pPr algn="just"/>
            <a:r>
              <a:rPr lang="es-PE" sz="1100" dirty="0">
                <a:latin typeface="Franklin Gothic Medium Cond" panose="020B0606030402020204" pitchFamily="34" charset="0"/>
              </a:rPr>
              <a:t> En el 2º Casillero el número de focos vigilados</a:t>
            </a:r>
          </a:p>
          <a:p>
            <a:pPr algn="just"/>
            <a:r>
              <a:rPr lang="es-PE" sz="1100" dirty="0">
                <a:solidFill>
                  <a:srgbClr val="C00000"/>
                </a:solidFill>
                <a:latin typeface="Franklin Gothic Medium Cond" panose="020B0606030402020204" pitchFamily="34" charset="0"/>
              </a:rPr>
              <a:t>Focos Notificados</a:t>
            </a:r>
            <a:r>
              <a:rPr lang="es-PE" sz="1100" dirty="0">
                <a:latin typeface="Franklin Gothic Medium Cond" panose="020B0606030402020204" pitchFamily="34" charset="0"/>
              </a:rPr>
              <a:t>: </a:t>
            </a:r>
          </a:p>
        </p:txBody>
      </p:sp>
      <p:pic>
        <p:nvPicPr>
          <p:cNvPr id="8" name="Imagen 7">
            <a:extLst>
              <a:ext uri="{FF2B5EF4-FFF2-40B4-BE49-F238E27FC236}">
                <a16:creationId xmlns:a16="http://schemas.microsoft.com/office/drawing/2014/main" id="{5B53DFFD-0C32-444F-AA88-4CA05AB2B1E8}"/>
              </a:ext>
            </a:extLst>
          </p:cNvPr>
          <p:cNvPicPr>
            <a:picLocks noChangeAspect="1"/>
          </p:cNvPicPr>
          <p:nvPr/>
        </p:nvPicPr>
        <p:blipFill>
          <a:blip r:embed="rId3"/>
          <a:stretch>
            <a:fillRect/>
          </a:stretch>
        </p:blipFill>
        <p:spPr>
          <a:xfrm>
            <a:off x="284673" y="3880533"/>
            <a:ext cx="8531524" cy="958508"/>
          </a:xfrm>
          <a:prstGeom prst="rect">
            <a:avLst/>
          </a:prstGeom>
        </p:spPr>
      </p:pic>
      <p:sp>
        <p:nvSpPr>
          <p:cNvPr id="9" name="Rectángulo 8">
            <a:extLst>
              <a:ext uri="{FF2B5EF4-FFF2-40B4-BE49-F238E27FC236}">
                <a16:creationId xmlns:a16="http://schemas.microsoft.com/office/drawing/2014/main" id="{64BF469A-E947-4E07-B951-0D0634F55982}"/>
              </a:ext>
            </a:extLst>
          </p:cNvPr>
          <p:cNvSpPr/>
          <p:nvPr/>
        </p:nvSpPr>
        <p:spPr>
          <a:xfrm>
            <a:off x="319178" y="4814335"/>
            <a:ext cx="1221809"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Focos Investigados: </a:t>
            </a:r>
          </a:p>
        </p:txBody>
      </p:sp>
      <p:pic>
        <p:nvPicPr>
          <p:cNvPr id="3" name="Imagen 2">
            <a:extLst>
              <a:ext uri="{FF2B5EF4-FFF2-40B4-BE49-F238E27FC236}">
                <a16:creationId xmlns:a16="http://schemas.microsoft.com/office/drawing/2014/main" id="{A35DFC2D-1034-40E7-8704-3632FB46BB9E}"/>
              </a:ext>
            </a:extLst>
          </p:cNvPr>
          <p:cNvPicPr>
            <a:picLocks noChangeAspect="1"/>
          </p:cNvPicPr>
          <p:nvPr/>
        </p:nvPicPr>
        <p:blipFill>
          <a:blip r:embed="rId4"/>
          <a:stretch>
            <a:fillRect/>
          </a:stretch>
        </p:blipFill>
        <p:spPr>
          <a:xfrm>
            <a:off x="284672" y="5050067"/>
            <a:ext cx="8540149" cy="958508"/>
          </a:xfrm>
          <a:prstGeom prst="rect">
            <a:avLst/>
          </a:prstGeom>
        </p:spPr>
      </p:pic>
    </p:spTree>
    <p:extLst>
      <p:ext uri="{BB962C8B-B14F-4D97-AF65-F5344CB8AC3E}">
        <p14:creationId xmlns:p14="http://schemas.microsoft.com/office/powerpoint/2010/main" val="33629681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90066" y="275329"/>
            <a:ext cx="1197764"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Focos Controlados: </a:t>
            </a:r>
          </a:p>
        </p:txBody>
      </p:sp>
      <p:pic>
        <p:nvPicPr>
          <p:cNvPr id="2" name="Imagen 1">
            <a:extLst>
              <a:ext uri="{FF2B5EF4-FFF2-40B4-BE49-F238E27FC236}">
                <a16:creationId xmlns:a16="http://schemas.microsoft.com/office/drawing/2014/main" id="{47434D56-28CC-4902-B1D0-C533A28F2EA4}"/>
              </a:ext>
            </a:extLst>
          </p:cNvPr>
          <p:cNvPicPr>
            <a:picLocks noChangeAspect="1"/>
          </p:cNvPicPr>
          <p:nvPr/>
        </p:nvPicPr>
        <p:blipFill>
          <a:blip r:embed="rId2"/>
          <a:stretch>
            <a:fillRect/>
          </a:stretch>
        </p:blipFill>
        <p:spPr>
          <a:xfrm>
            <a:off x="293298" y="536939"/>
            <a:ext cx="8531525" cy="958508"/>
          </a:xfrm>
          <a:prstGeom prst="rect">
            <a:avLst/>
          </a:prstGeom>
        </p:spPr>
      </p:pic>
      <p:sp>
        <p:nvSpPr>
          <p:cNvPr id="5" name="CuadroTexto 4">
            <a:extLst>
              <a:ext uri="{FF2B5EF4-FFF2-40B4-BE49-F238E27FC236}">
                <a16:creationId xmlns:a16="http://schemas.microsoft.com/office/drawing/2014/main" id="{D9443F52-D6B7-4C60-A577-17DC877F452B}"/>
              </a:ext>
            </a:extLst>
          </p:cNvPr>
          <p:cNvSpPr txBox="1"/>
          <p:nvPr/>
        </p:nvSpPr>
        <p:spPr>
          <a:xfrm>
            <a:off x="290066" y="1495447"/>
            <a:ext cx="8531524" cy="2462213"/>
          </a:xfrm>
          <a:prstGeom prst="rect">
            <a:avLst/>
          </a:prstGeom>
          <a:noFill/>
        </p:spPr>
        <p:txBody>
          <a:bodyPr wrap="square">
            <a:spAutoFit/>
          </a:bodyPr>
          <a:lstStyle/>
          <a:p>
            <a:r>
              <a:rPr lang="es-ES" sz="1100" dirty="0">
                <a:solidFill>
                  <a:srgbClr val="C00000"/>
                </a:solidFill>
                <a:latin typeface="Franklin Gothic Medium Cond" panose="020B0606030402020204" pitchFamily="34" charset="0"/>
              </a:rPr>
              <a:t> RESUMEN DE REGISTRO DE INFORMACION RABIA URBANA / RABIA SILVESTRE </a:t>
            </a:r>
          </a:p>
          <a:p>
            <a:r>
              <a:rPr lang="es-ES" sz="1100" dirty="0">
                <a:latin typeface="Franklin Gothic Medium Cond" panose="020B0606030402020204" pitchFamily="34" charset="0"/>
              </a:rPr>
              <a:t> El registro en la hoja HIS para la persona mordida por animal que es atendida en consulta externa es como sigue: </a:t>
            </a:r>
          </a:p>
          <a:p>
            <a:r>
              <a:rPr lang="es-ES" sz="1100" dirty="0">
                <a:latin typeface="Franklin Gothic Medium Cond" panose="020B0606030402020204" pitchFamily="34" charset="0"/>
              </a:rPr>
              <a:t> Registro del Médico que atiende</a:t>
            </a:r>
          </a:p>
          <a:p>
            <a:r>
              <a:rPr lang="es-ES" sz="1100" dirty="0">
                <a:latin typeface="Franklin Gothic Medium Cond" panose="020B0606030402020204" pitchFamily="34" charset="0"/>
              </a:rPr>
              <a:t>En el ítem: Diagnóstico motivo de consulta y/o Actividad de salud anote:</a:t>
            </a:r>
          </a:p>
          <a:p>
            <a:r>
              <a:rPr lang="es-ES" sz="1100" dirty="0">
                <a:latin typeface="Franklin Gothic Medium Cond" panose="020B0606030402020204" pitchFamily="34" charset="0"/>
              </a:rPr>
              <a:t> En el 1º casillero la morbilidad</a:t>
            </a:r>
          </a:p>
          <a:p>
            <a:r>
              <a:rPr lang="es-ES" sz="1100" dirty="0">
                <a:latin typeface="Franklin Gothic Medium Cond" panose="020B0606030402020204" pitchFamily="34" charset="0"/>
              </a:rPr>
              <a:t> En el 2º casillero la mordedura</a:t>
            </a:r>
          </a:p>
          <a:p>
            <a:r>
              <a:rPr lang="es-ES" sz="1100" dirty="0">
                <a:latin typeface="Franklin Gothic Medium Cond" panose="020B0606030402020204" pitchFamily="34" charset="0"/>
              </a:rPr>
              <a:t> En el 2º casillero el tratamiento </a:t>
            </a:r>
          </a:p>
          <a:p>
            <a:r>
              <a:rPr lang="es-ES" sz="1100" dirty="0">
                <a:latin typeface="Franklin Gothic Medium Cond" panose="020B0606030402020204" pitchFamily="34" charset="0"/>
              </a:rPr>
              <a:t> En el ítem: Tipo de Diagnóstico marque “D” solo la primera vez que se diagnóstica, en los controles “R” </a:t>
            </a:r>
          </a:p>
          <a:p>
            <a:r>
              <a:rPr lang="es-ES" sz="1100" dirty="0">
                <a:latin typeface="Franklin Gothic Medium Cond" panose="020B0606030402020204" pitchFamily="34" charset="0"/>
              </a:rPr>
              <a:t> En el ítem: </a:t>
            </a:r>
            <a:r>
              <a:rPr lang="es-ES" sz="1100" dirty="0" err="1">
                <a:latin typeface="Franklin Gothic Medium Cond" panose="020B0606030402020204" pitchFamily="34" charset="0"/>
              </a:rPr>
              <a:t>Lab</a:t>
            </a:r>
            <a:r>
              <a:rPr lang="es-ES" sz="1100" dirty="0">
                <a:latin typeface="Franklin Gothic Medium Cond" panose="020B0606030402020204" pitchFamily="34" charset="0"/>
              </a:rPr>
              <a:t> anote:</a:t>
            </a:r>
          </a:p>
          <a:p>
            <a:r>
              <a:rPr lang="es-ES" sz="1100" dirty="0">
                <a:latin typeface="Franklin Gothic Medium Cond" panose="020B0606030402020204" pitchFamily="34" charset="0"/>
              </a:rPr>
              <a:t> En el 1º Casillero la severidad de la  mordida:</a:t>
            </a:r>
          </a:p>
          <a:p>
            <a:r>
              <a:rPr lang="es-ES" sz="1100" dirty="0">
                <a:solidFill>
                  <a:srgbClr val="C00000"/>
                </a:solidFill>
                <a:latin typeface="Franklin Gothic Medium Cond" panose="020B0606030402020204" pitchFamily="34" charset="0"/>
              </a:rPr>
              <a:t>o LEV = Leve		o MOD = Moderada		o SEV = Severa</a:t>
            </a:r>
          </a:p>
          <a:p>
            <a:r>
              <a:rPr lang="es-ES" sz="1100" dirty="0">
                <a:latin typeface="Franklin Gothic Medium Cond" panose="020B0606030402020204" pitchFamily="34" charset="0"/>
              </a:rPr>
              <a:t> En el 2º Casillero la identificación del animal mordedor</a:t>
            </a:r>
          </a:p>
          <a:p>
            <a:r>
              <a:rPr lang="es-ES" sz="1100" dirty="0">
                <a:solidFill>
                  <a:srgbClr val="C00000"/>
                </a:solidFill>
                <a:latin typeface="Franklin Gothic Medium Cond" panose="020B0606030402020204" pitchFamily="34" charset="0"/>
              </a:rPr>
              <a:t>o C = Conocido		o DS = Desconocido</a:t>
            </a:r>
          </a:p>
          <a:p>
            <a:r>
              <a:rPr lang="es-ES" sz="1100" dirty="0">
                <a:latin typeface="Franklin Gothic Medium Cond" panose="020B0606030402020204" pitchFamily="34" charset="0"/>
              </a:rPr>
              <a:t> En el 3º Casillero “ZOO” para indicar que es tratamiento de Zoonosis </a:t>
            </a:r>
            <a:endParaRPr lang="es-PE" sz="1100" dirty="0">
              <a:latin typeface="Franklin Gothic Medium Cond" panose="020B0606030402020204" pitchFamily="34" charset="0"/>
            </a:endParaRPr>
          </a:p>
        </p:txBody>
      </p:sp>
      <p:pic>
        <p:nvPicPr>
          <p:cNvPr id="6" name="Imagen 5">
            <a:extLst>
              <a:ext uri="{FF2B5EF4-FFF2-40B4-BE49-F238E27FC236}">
                <a16:creationId xmlns:a16="http://schemas.microsoft.com/office/drawing/2014/main" id="{35B7B1DA-5C72-49C3-A445-6212EEE2FE2C}"/>
              </a:ext>
            </a:extLst>
          </p:cNvPr>
          <p:cNvPicPr>
            <a:picLocks noChangeAspect="1"/>
          </p:cNvPicPr>
          <p:nvPr/>
        </p:nvPicPr>
        <p:blipFill>
          <a:blip r:embed="rId3"/>
          <a:stretch>
            <a:fillRect/>
          </a:stretch>
        </p:blipFill>
        <p:spPr>
          <a:xfrm>
            <a:off x="286832" y="3914530"/>
            <a:ext cx="8534757" cy="958508"/>
          </a:xfrm>
          <a:prstGeom prst="rect">
            <a:avLst/>
          </a:prstGeom>
        </p:spPr>
      </p:pic>
      <p:sp>
        <p:nvSpPr>
          <p:cNvPr id="8" name="CuadroTexto 7">
            <a:extLst>
              <a:ext uri="{FF2B5EF4-FFF2-40B4-BE49-F238E27FC236}">
                <a16:creationId xmlns:a16="http://schemas.microsoft.com/office/drawing/2014/main" id="{62B8A2AF-9F78-4773-85F3-AA721F9230AA}"/>
              </a:ext>
            </a:extLst>
          </p:cNvPr>
          <p:cNvSpPr txBox="1"/>
          <p:nvPr/>
        </p:nvSpPr>
        <p:spPr>
          <a:xfrm>
            <a:off x="286831" y="4873038"/>
            <a:ext cx="8531524" cy="1446550"/>
          </a:xfrm>
          <a:prstGeom prst="rect">
            <a:avLst/>
          </a:prstGeom>
          <a:noFill/>
        </p:spPr>
        <p:txBody>
          <a:bodyPr wrap="square">
            <a:spAutoFit/>
          </a:bodyPr>
          <a:lstStyle/>
          <a:p>
            <a:r>
              <a:rPr lang="es-ES" sz="1100" dirty="0">
                <a:solidFill>
                  <a:srgbClr val="C00000"/>
                </a:solidFill>
                <a:latin typeface="Franklin Gothic Medium Cond" panose="020B0606030402020204" pitchFamily="34" charset="0"/>
              </a:rPr>
              <a:t>REGISTRO DE LA VACUNACIÓN</a:t>
            </a:r>
          </a:p>
          <a:p>
            <a:r>
              <a:rPr lang="es-ES" sz="1100" dirty="0">
                <a:latin typeface="Franklin Gothic Medium Cond" panose="020B0606030402020204" pitchFamily="34" charset="0"/>
              </a:rPr>
              <a:t>En el ítem: Diagnóstico motivo de consulta y/o Actividad de salud anote:</a:t>
            </a:r>
          </a:p>
          <a:p>
            <a:r>
              <a:rPr lang="es-ES" sz="1100" dirty="0">
                <a:latin typeface="Franklin Gothic Medium Cond" panose="020B0606030402020204" pitchFamily="34" charset="0"/>
              </a:rPr>
              <a:t> En el 1º casillero la morbilidad</a:t>
            </a:r>
          </a:p>
          <a:p>
            <a:r>
              <a:rPr lang="es-ES" sz="1100" dirty="0">
                <a:latin typeface="Franklin Gothic Medium Cond" panose="020B0606030402020204" pitchFamily="34" charset="0"/>
              </a:rPr>
              <a:t> En el 2º casillero la vacunación</a:t>
            </a:r>
          </a:p>
          <a:p>
            <a:r>
              <a:rPr lang="es-ES" sz="1100" dirty="0">
                <a:latin typeface="Franklin Gothic Medium Cond" panose="020B0606030402020204" pitchFamily="34" charset="0"/>
              </a:rPr>
              <a:t> En el 3º casillero consejería integral</a:t>
            </a:r>
          </a:p>
          <a:p>
            <a:r>
              <a:rPr lang="es-ES" sz="1100" dirty="0">
                <a:latin typeface="Franklin Gothic Medium Cond" panose="020B0606030402020204" pitchFamily="34" charset="0"/>
              </a:rPr>
              <a:t>En el ítem: Tipo de Diagnóstico marque:</a:t>
            </a:r>
          </a:p>
          <a:p>
            <a:r>
              <a:rPr lang="es-ES" sz="1100" dirty="0">
                <a:latin typeface="Franklin Gothic Medium Cond" panose="020B0606030402020204" pitchFamily="34" charset="0"/>
              </a:rPr>
              <a:t> En el 1º casillero SIEMPRE “R”</a:t>
            </a:r>
          </a:p>
          <a:p>
            <a:r>
              <a:rPr lang="es-ES" sz="1100" dirty="0">
                <a:latin typeface="Franklin Gothic Medium Cond" panose="020B0606030402020204" pitchFamily="34" charset="0"/>
              </a:rPr>
              <a:t> En el 2º y 3º casillero SIEMPRE "D"</a:t>
            </a:r>
          </a:p>
        </p:txBody>
      </p:sp>
    </p:spTree>
    <p:extLst>
      <p:ext uri="{BB962C8B-B14F-4D97-AF65-F5344CB8AC3E}">
        <p14:creationId xmlns:p14="http://schemas.microsoft.com/office/powerpoint/2010/main" val="15020269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41E7155C-91FC-45D4-BB55-F3DF9230F78C}"/>
              </a:ext>
            </a:extLst>
          </p:cNvPr>
          <p:cNvSpPr txBox="1"/>
          <p:nvPr/>
        </p:nvSpPr>
        <p:spPr>
          <a:xfrm>
            <a:off x="310548" y="248584"/>
            <a:ext cx="8497021" cy="938719"/>
          </a:xfrm>
          <a:prstGeom prst="rect">
            <a:avLst/>
          </a:prstGeom>
          <a:noFill/>
        </p:spPr>
        <p:txBody>
          <a:bodyPr wrap="square">
            <a:spAutoFit/>
          </a:bodyPr>
          <a:lstStyle/>
          <a:p>
            <a:r>
              <a:rPr lang="es-ES" sz="1100" dirty="0">
                <a:latin typeface="Franklin Gothic Medium Cond" panose="020B0606030402020204" pitchFamily="34" charset="0"/>
              </a:rPr>
              <a:t>En el ítem: </a:t>
            </a:r>
            <a:r>
              <a:rPr lang="es-ES" sz="1100" dirty="0" err="1">
                <a:latin typeface="Franklin Gothic Medium Cond" panose="020B0606030402020204" pitchFamily="34" charset="0"/>
              </a:rPr>
              <a:t>Lab</a:t>
            </a:r>
            <a:r>
              <a:rPr lang="es-ES" sz="1100" dirty="0">
                <a:latin typeface="Franklin Gothic Medium Cond" panose="020B0606030402020204" pitchFamily="34" charset="0"/>
              </a:rPr>
              <a:t> anote:</a:t>
            </a:r>
          </a:p>
          <a:p>
            <a:r>
              <a:rPr lang="es-ES" sz="1100" dirty="0">
                <a:latin typeface="Franklin Gothic Medium Cond" panose="020B0606030402020204" pitchFamily="34" charset="0"/>
              </a:rPr>
              <a:t> En el 2º Casillero el número de DOSIS aplicada</a:t>
            </a:r>
          </a:p>
          <a:p>
            <a:r>
              <a:rPr lang="es-ES" sz="1100" dirty="0">
                <a:latin typeface="Franklin Gothic Medium Cond" panose="020B0606030402020204" pitchFamily="34" charset="0"/>
              </a:rPr>
              <a:t> En el 3º Casillero:</a:t>
            </a:r>
          </a:p>
          <a:p>
            <a:r>
              <a:rPr lang="es-ES" sz="1100" dirty="0">
                <a:latin typeface="Franklin Gothic Medium Cond" panose="020B0606030402020204" pitchFamily="34" charset="0"/>
              </a:rPr>
              <a:t>o PRE para indicar PRE-EXPOSICIÓN</a:t>
            </a:r>
          </a:p>
          <a:p>
            <a:r>
              <a:rPr lang="es-ES" sz="1100" dirty="0">
                <a:latin typeface="Franklin Gothic Medium Cond" panose="020B0606030402020204" pitchFamily="34" charset="0"/>
              </a:rPr>
              <a:t>o POS para indicar POST-EXPOSICIÓN </a:t>
            </a:r>
          </a:p>
        </p:txBody>
      </p:sp>
      <p:sp>
        <p:nvSpPr>
          <p:cNvPr id="6" name="Rectángulo 5">
            <a:extLst>
              <a:ext uri="{FF2B5EF4-FFF2-40B4-BE49-F238E27FC236}">
                <a16:creationId xmlns:a16="http://schemas.microsoft.com/office/drawing/2014/main" id="{1FDB319F-5F8B-4228-9101-70CDD9BBBF9C}"/>
              </a:ext>
            </a:extLst>
          </p:cNvPr>
          <p:cNvSpPr/>
          <p:nvPr/>
        </p:nvSpPr>
        <p:spPr>
          <a:xfrm>
            <a:off x="258792" y="2145811"/>
            <a:ext cx="8548777" cy="600164"/>
          </a:xfrm>
          <a:prstGeom prst="rect">
            <a:avLst/>
          </a:prstGeom>
        </p:spPr>
        <p:txBody>
          <a:bodyPr wrap="square">
            <a:spAutoFit/>
          </a:bodyPr>
          <a:lstStyle/>
          <a:p>
            <a:pPr algn="just"/>
            <a:r>
              <a:rPr lang="es-PE" sz="1100" dirty="0">
                <a:solidFill>
                  <a:srgbClr val="0033CC"/>
                </a:solidFill>
                <a:latin typeface="Franklin Gothic Medium Cond" panose="020B0606030402020204" pitchFamily="34" charset="0"/>
              </a:rPr>
              <a:t>En el registro para la aplicación de vacuna antirrábica, se diferenciarán los casos de Rabia Urbana y Silvestre por el tipo de mordedura que ya ha sido definida previamente. En el ejemplo vemos que el registro es para la 1º dosis, donde se diferencia claramente la mordedura, y para no generar sobre registro este será con tipo de diagnóstico “R”. </a:t>
            </a:r>
          </a:p>
        </p:txBody>
      </p:sp>
      <p:sp>
        <p:nvSpPr>
          <p:cNvPr id="7" name="Rectángulo 6">
            <a:extLst>
              <a:ext uri="{FF2B5EF4-FFF2-40B4-BE49-F238E27FC236}">
                <a16:creationId xmlns:a16="http://schemas.microsoft.com/office/drawing/2014/main" id="{41D01DC9-0AAD-45EC-988D-1B1B864FB4A9}"/>
              </a:ext>
            </a:extLst>
          </p:cNvPr>
          <p:cNvSpPr/>
          <p:nvPr/>
        </p:nvSpPr>
        <p:spPr>
          <a:xfrm>
            <a:off x="284669" y="3704483"/>
            <a:ext cx="8548777" cy="430887"/>
          </a:xfrm>
          <a:prstGeom prst="rect">
            <a:avLst/>
          </a:prstGeom>
        </p:spPr>
        <p:txBody>
          <a:bodyPr wrap="square">
            <a:spAutoFit/>
          </a:bodyPr>
          <a:lstStyle/>
          <a:p>
            <a:r>
              <a:rPr lang="es-PE" sz="1100" dirty="0">
                <a:solidFill>
                  <a:srgbClr val="0033CC"/>
                </a:solidFill>
                <a:latin typeface="Franklin Gothic Medium Cond" panose="020B0606030402020204" pitchFamily="34" charset="0"/>
              </a:rPr>
              <a:t>Para la 2º dosis y las siguientes se tiene que recalcar el tipo de mordedura causante del tratamiento Antirrábico, para poder diferenciar los tratamientos antirrábicos causados por animales urbanos o silvestres y no perder ese dato. </a:t>
            </a:r>
          </a:p>
        </p:txBody>
      </p:sp>
      <p:pic>
        <p:nvPicPr>
          <p:cNvPr id="8" name="Imagen 7">
            <a:extLst>
              <a:ext uri="{FF2B5EF4-FFF2-40B4-BE49-F238E27FC236}">
                <a16:creationId xmlns:a16="http://schemas.microsoft.com/office/drawing/2014/main" id="{3000B3F5-B40C-453A-989C-2EE97F4877B8}"/>
              </a:ext>
            </a:extLst>
          </p:cNvPr>
          <p:cNvPicPr>
            <a:picLocks noChangeAspect="1"/>
          </p:cNvPicPr>
          <p:nvPr/>
        </p:nvPicPr>
        <p:blipFill>
          <a:blip r:embed="rId2"/>
          <a:stretch>
            <a:fillRect/>
          </a:stretch>
        </p:blipFill>
        <p:spPr>
          <a:xfrm>
            <a:off x="336430" y="1187303"/>
            <a:ext cx="8471139" cy="958508"/>
          </a:xfrm>
          <a:prstGeom prst="rect">
            <a:avLst/>
          </a:prstGeom>
        </p:spPr>
      </p:pic>
      <p:pic>
        <p:nvPicPr>
          <p:cNvPr id="9" name="Imagen 8">
            <a:extLst>
              <a:ext uri="{FF2B5EF4-FFF2-40B4-BE49-F238E27FC236}">
                <a16:creationId xmlns:a16="http://schemas.microsoft.com/office/drawing/2014/main" id="{208895BF-FB30-4433-B029-6C705872182A}"/>
              </a:ext>
            </a:extLst>
          </p:cNvPr>
          <p:cNvPicPr>
            <a:picLocks noChangeAspect="1"/>
          </p:cNvPicPr>
          <p:nvPr/>
        </p:nvPicPr>
        <p:blipFill>
          <a:blip r:embed="rId3"/>
          <a:stretch>
            <a:fillRect/>
          </a:stretch>
        </p:blipFill>
        <p:spPr>
          <a:xfrm>
            <a:off x="336430" y="2728723"/>
            <a:ext cx="8471139" cy="958508"/>
          </a:xfrm>
          <a:prstGeom prst="rect">
            <a:avLst/>
          </a:prstGeom>
        </p:spPr>
      </p:pic>
    </p:spTree>
    <p:extLst>
      <p:ext uri="{BB962C8B-B14F-4D97-AF65-F5344CB8AC3E}">
        <p14:creationId xmlns:p14="http://schemas.microsoft.com/office/powerpoint/2010/main" val="36846693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0417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84671" y="1093509"/>
            <a:ext cx="8540151" cy="938719"/>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CUANDO EL ANIMAL MORDEDOR SEA OTRO ANIMAL DOMÉSTICO DE ZONA URBANA</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t>
            </a:r>
          </a:p>
          <a:p>
            <a:r>
              <a:rPr lang="es-PE" sz="1100" dirty="0">
                <a:latin typeface="Franklin Gothic Medium Cond" panose="020B0606030402020204" pitchFamily="34" charset="0"/>
              </a:rPr>
              <a:t> En el 1º casillero la clasificación de la severidad</a:t>
            </a:r>
          </a:p>
          <a:p>
            <a:r>
              <a:rPr lang="es-PE" sz="1100" dirty="0">
                <a:latin typeface="Franklin Gothic Medium Cond" panose="020B0606030402020204" pitchFamily="34" charset="0"/>
              </a:rPr>
              <a:t>o LEV = Leve</a:t>
            </a:r>
          </a:p>
          <a:p>
            <a:r>
              <a:rPr lang="es-PE" sz="1100" dirty="0">
                <a:latin typeface="Franklin Gothic Medium Cond" panose="020B0606030402020204" pitchFamily="34" charset="0"/>
              </a:rPr>
              <a:t>o SEV = Severo (GRAVE) </a:t>
            </a:r>
          </a:p>
        </p:txBody>
      </p:sp>
      <p:sp>
        <p:nvSpPr>
          <p:cNvPr id="3" name="Rectángulo 2"/>
          <p:cNvSpPr/>
          <p:nvPr/>
        </p:nvSpPr>
        <p:spPr>
          <a:xfrm>
            <a:off x="284670" y="2927124"/>
            <a:ext cx="8540151" cy="1785104"/>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EN EL CASO QUE LA PERSONA MORDIDA SEA UNA GESTANTE:</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t>
            </a:r>
          </a:p>
          <a:p>
            <a:r>
              <a:rPr lang="es-PE" sz="1100" dirty="0">
                <a:latin typeface="Franklin Gothic Medium Cond" panose="020B0606030402020204" pitchFamily="34" charset="0"/>
              </a:rPr>
              <a:t> En el 1º casillero la clasificación de la severidad</a:t>
            </a:r>
          </a:p>
          <a:p>
            <a:r>
              <a:rPr lang="es-PE" sz="1100" dirty="0">
                <a:latin typeface="Franklin Gothic Medium Cond" panose="020B0606030402020204" pitchFamily="34" charset="0"/>
              </a:rPr>
              <a:t>o LEV = Leve</a:t>
            </a:r>
          </a:p>
          <a:p>
            <a:r>
              <a:rPr lang="es-PE" sz="1100" dirty="0">
                <a:latin typeface="Franklin Gothic Medium Cond" panose="020B0606030402020204" pitchFamily="34" charset="0"/>
              </a:rPr>
              <a:t>o SEV = Severo (GRAVE)</a:t>
            </a:r>
          </a:p>
          <a:p>
            <a:r>
              <a:rPr lang="es-PE" sz="1100" dirty="0">
                <a:latin typeface="Franklin Gothic Medium Cond" panose="020B0606030402020204" pitchFamily="34" charset="0"/>
              </a:rPr>
              <a:t> En el 2º casillero la indicación si el animal es:</a:t>
            </a:r>
          </a:p>
          <a:p>
            <a:r>
              <a:rPr lang="es-PE" sz="1100" dirty="0">
                <a:latin typeface="Franklin Gothic Medium Cond" panose="020B0606030402020204" pitchFamily="34" charset="0"/>
              </a:rPr>
              <a:t>o C = Conocido</a:t>
            </a:r>
          </a:p>
          <a:p>
            <a:r>
              <a:rPr lang="es-PE" sz="1100" dirty="0">
                <a:latin typeface="Franklin Gothic Medium Cond" panose="020B0606030402020204" pitchFamily="34" charset="0"/>
              </a:rPr>
              <a:t>o DS = Desconocido</a:t>
            </a:r>
          </a:p>
          <a:p>
            <a:r>
              <a:rPr lang="es-PE" sz="1100" dirty="0">
                <a:latin typeface="Franklin Gothic Medium Cond" panose="020B0606030402020204" pitchFamily="34" charset="0"/>
              </a:rPr>
              <a:t> En el primer casillero que este libre para registro, se considerará “G” si es gestante o “P” si es puérpera. </a:t>
            </a:r>
          </a:p>
          <a:p>
            <a:r>
              <a:rPr lang="es-PE" sz="1100" dirty="0">
                <a:solidFill>
                  <a:srgbClr val="C00000"/>
                </a:solidFill>
                <a:latin typeface="Franklin Gothic Medium Cond" panose="020B0606030402020204" pitchFamily="34" charset="0"/>
              </a:rPr>
              <a:t> Registro para persona mordida por perro </a:t>
            </a:r>
          </a:p>
        </p:txBody>
      </p:sp>
      <p:pic>
        <p:nvPicPr>
          <p:cNvPr id="4" name="Imagen 3"/>
          <p:cNvPicPr>
            <a:picLocks noChangeAspect="1"/>
          </p:cNvPicPr>
          <p:nvPr/>
        </p:nvPicPr>
        <p:blipFill>
          <a:blip r:embed="rId2"/>
          <a:stretch>
            <a:fillRect/>
          </a:stretch>
        </p:blipFill>
        <p:spPr>
          <a:xfrm>
            <a:off x="267418" y="200107"/>
            <a:ext cx="8609164" cy="904077"/>
          </a:xfrm>
          <a:prstGeom prst="rect">
            <a:avLst/>
          </a:prstGeom>
        </p:spPr>
      </p:pic>
      <p:pic>
        <p:nvPicPr>
          <p:cNvPr id="5" name="Imagen 4"/>
          <p:cNvPicPr>
            <a:picLocks noChangeAspect="1"/>
          </p:cNvPicPr>
          <p:nvPr/>
        </p:nvPicPr>
        <p:blipFill>
          <a:blip r:embed="rId3"/>
          <a:stretch>
            <a:fillRect/>
          </a:stretch>
        </p:blipFill>
        <p:spPr>
          <a:xfrm>
            <a:off x="284669" y="2032229"/>
            <a:ext cx="8591913" cy="893402"/>
          </a:xfrm>
          <a:prstGeom prst="rect">
            <a:avLst/>
          </a:prstGeom>
        </p:spPr>
      </p:pic>
      <p:pic>
        <p:nvPicPr>
          <p:cNvPr id="6" name="Imagen 5"/>
          <p:cNvPicPr>
            <a:picLocks noChangeAspect="1"/>
          </p:cNvPicPr>
          <p:nvPr/>
        </p:nvPicPr>
        <p:blipFill>
          <a:blip r:embed="rId4"/>
          <a:stretch>
            <a:fillRect/>
          </a:stretch>
        </p:blipFill>
        <p:spPr>
          <a:xfrm>
            <a:off x="284669" y="4661738"/>
            <a:ext cx="8591914" cy="919557"/>
          </a:xfrm>
          <a:prstGeom prst="rect">
            <a:avLst/>
          </a:prstGeom>
        </p:spPr>
      </p:pic>
      <p:sp>
        <p:nvSpPr>
          <p:cNvPr id="7" name="Rectángulo 6"/>
          <p:cNvSpPr/>
          <p:nvPr/>
        </p:nvSpPr>
        <p:spPr>
          <a:xfrm>
            <a:off x="202440" y="5513073"/>
            <a:ext cx="2247731"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Registro para persona mordida por gato </a:t>
            </a:r>
          </a:p>
        </p:txBody>
      </p:sp>
      <p:pic>
        <p:nvPicPr>
          <p:cNvPr id="8" name="Imagen 7"/>
          <p:cNvPicPr>
            <a:picLocks noChangeAspect="1"/>
          </p:cNvPicPr>
          <p:nvPr/>
        </p:nvPicPr>
        <p:blipFill>
          <a:blip r:embed="rId5"/>
          <a:stretch>
            <a:fillRect/>
          </a:stretch>
        </p:blipFill>
        <p:spPr>
          <a:xfrm>
            <a:off x="284669" y="5758702"/>
            <a:ext cx="8591914" cy="927698"/>
          </a:xfrm>
          <a:prstGeom prst="rect">
            <a:avLst/>
          </a:prstGeom>
        </p:spPr>
      </p:pic>
    </p:spTree>
    <p:extLst>
      <p:ext uri="{BB962C8B-B14F-4D97-AF65-F5344CB8AC3E}">
        <p14:creationId xmlns:p14="http://schemas.microsoft.com/office/powerpoint/2010/main" val="2017409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02440" y="212170"/>
            <a:ext cx="8648262" cy="1107996"/>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En el caso que la persona mordida, por roedores, sea una gestante:</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t>
            </a:r>
          </a:p>
          <a:p>
            <a:r>
              <a:rPr lang="es-PE" sz="1100" dirty="0">
                <a:latin typeface="Franklin Gothic Medium Cond" panose="020B0606030402020204" pitchFamily="34" charset="0"/>
              </a:rPr>
              <a:t> En el 1º casillero la clasificación de la severidad</a:t>
            </a:r>
          </a:p>
          <a:p>
            <a:r>
              <a:rPr lang="es-PE" sz="1100" dirty="0">
                <a:latin typeface="Franklin Gothic Medium Cond" panose="020B0606030402020204" pitchFamily="34" charset="0"/>
              </a:rPr>
              <a:t>o LEV = Leve</a:t>
            </a:r>
          </a:p>
          <a:p>
            <a:r>
              <a:rPr lang="es-PE" sz="1100" dirty="0">
                <a:latin typeface="Franklin Gothic Medium Cond" panose="020B0606030402020204" pitchFamily="34" charset="0"/>
              </a:rPr>
              <a:t>o SEV = Severo</a:t>
            </a:r>
          </a:p>
          <a:p>
            <a:r>
              <a:rPr lang="es-PE" sz="1100" dirty="0">
                <a:latin typeface="Franklin Gothic Medium Cond" panose="020B0606030402020204" pitchFamily="34" charset="0"/>
              </a:rPr>
              <a:t> En el primer casillero que este libre para registro, se considerará “G” si es gestante o “P” si es puérpera. </a:t>
            </a:r>
          </a:p>
        </p:txBody>
      </p:sp>
      <p:sp>
        <p:nvSpPr>
          <p:cNvPr id="4" name="Rectángulo 3"/>
          <p:cNvSpPr/>
          <p:nvPr/>
        </p:nvSpPr>
        <p:spPr>
          <a:xfrm>
            <a:off x="202440" y="2227459"/>
            <a:ext cx="8445260" cy="1107996"/>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En el caso que la persona mordida, por otro animal doméstico de zona urbana, sea una gestante</a:t>
            </a:r>
            <a:r>
              <a:rPr lang="es-PE" sz="1100" dirty="0">
                <a:latin typeface="Franklin Gothic Medium Cond" panose="020B0606030402020204" pitchFamily="34" charset="0"/>
              </a:rPr>
              <a:t>:</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t>
            </a:r>
          </a:p>
          <a:p>
            <a:r>
              <a:rPr lang="es-PE" sz="1100" dirty="0">
                <a:latin typeface="Franklin Gothic Medium Cond" panose="020B0606030402020204" pitchFamily="34" charset="0"/>
              </a:rPr>
              <a:t> En el 1º casillero la clasificación de la severidad:</a:t>
            </a:r>
          </a:p>
          <a:p>
            <a:r>
              <a:rPr lang="es-PE" sz="1100" dirty="0">
                <a:latin typeface="Franklin Gothic Medium Cond" panose="020B0606030402020204" pitchFamily="34" charset="0"/>
              </a:rPr>
              <a:t>o LEV = Leve</a:t>
            </a:r>
          </a:p>
          <a:p>
            <a:r>
              <a:rPr lang="es-PE" sz="1100" dirty="0">
                <a:latin typeface="Franklin Gothic Medium Cond" panose="020B0606030402020204" pitchFamily="34" charset="0"/>
              </a:rPr>
              <a:t>o SEV = Severo</a:t>
            </a:r>
          </a:p>
          <a:p>
            <a:r>
              <a:rPr lang="es-PE" sz="1100" dirty="0">
                <a:latin typeface="Franklin Gothic Medium Cond" panose="020B0606030402020204" pitchFamily="34" charset="0"/>
              </a:rPr>
              <a:t> En el primer casillero que este libre para registro, se considerará “G” si es gestante o “P” si es puérpera. </a:t>
            </a:r>
          </a:p>
        </p:txBody>
      </p:sp>
      <p:pic>
        <p:nvPicPr>
          <p:cNvPr id="5" name="Imagen 4"/>
          <p:cNvPicPr>
            <a:picLocks noChangeAspect="1"/>
          </p:cNvPicPr>
          <p:nvPr/>
        </p:nvPicPr>
        <p:blipFill>
          <a:blip r:embed="rId2"/>
          <a:stretch>
            <a:fillRect/>
          </a:stretch>
        </p:blipFill>
        <p:spPr>
          <a:xfrm>
            <a:off x="202440" y="1320166"/>
            <a:ext cx="8648262" cy="919557"/>
          </a:xfrm>
          <a:prstGeom prst="rect">
            <a:avLst/>
          </a:prstGeom>
        </p:spPr>
      </p:pic>
      <p:pic>
        <p:nvPicPr>
          <p:cNvPr id="6" name="Imagen 5"/>
          <p:cNvPicPr>
            <a:picLocks noChangeAspect="1"/>
          </p:cNvPicPr>
          <p:nvPr/>
        </p:nvPicPr>
        <p:blipFill>
          <a:blip r:embed="rId3"/>
          <a:stretch>
            <a:fillRect/>
          </a:stretch>
        </p:blipFill>
        <p:spPr>
          <a:xfrm>
            <a:off x="202439" y="3288688"/>
            <a:ext cx="8648263" cy="910930"/>
          </a:xfrm>
          <a:prstGeom prst="rect">
            <a:avLst/>
          </a:prstGeom>
        </p:spPr>
      </p:pic>
      <p:sp>
        <p:nvSpPr>
          <p:cNvPr id="7" name="Rectángulo 6"/>
          <p:cNvSpPr/>
          <p:nvPr/>
        </p:nvSpPr>
        <p:spPr>
          <a:xfrm>
            <a:off x="336429" y="4182258"/>
            <a:ext cx="8505645" cy="2462213"/>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B. VACUNACIÓN ANTIRRÁBICA HUMANA </a:t>
            </a:r>
          </a:p>
          <a:p>
            <a:r>
              <a:rPr lang="es-PE" sz="1100" dirty="0">
                <a:latin typeface="Franklin Gothic Medium Cond" panose="020B0606030402020204" pitchFamily="34" charset="0"/>
              </a:rPr>
              <a:t>La vacuna a aplicar es:</a:t>
            </a:r>
          </a:p>
          <a:p>
            <a:r>
              <a:rPr lang="es-PE" sz="1100" dirty="0">
                <a:latin typeface="Franklin Gothic Medium Cond" panose="020B0606030402020204" pitchFamily="34" charset="0"/>
              </a:rPr>
              <a:t> Vacuna Antirrábica de Cultivo Celular  90676</a:t>
            </a:r>
          </a:p>
          <a:p>
            <a:r>
              <a:rPr lang="es-PE" sz="1100" dirty="0">
                <a:latin typeface="Franklin Gothic Medium Cond" panose="020B0606030402020204" pitchFamily="34" charset="0"/>
              </a:rPr>
              <a:t>Los periodos de la vacunación corresponden a dos etapas:</a:t>
            </a:r>
          </a:p>
          <a:p>
            <a:r>
              <a:rPr lang="es-PE" sz="1100" dirty="0">
                <a:latin typeface="Franklin Gothic Medium Cond" panose="020B0606030402020204" pitchFamily="34" charset="0"/>
              </a:rPr>
              <a:t> Pre-exposición PRE	 Post-exposición POST</a:t>
            </a:r>
          </a:p>
          <a:p>
            <a:r>
              <a:rPr lang="es-PE" sz="1100" dirty="0">
                <a:solidFill>
                  <a:srgbClr val="C00000"/>
                </a:solidFill>
                <a:latin typeface="Franklin Gothic Medium Cond" panose="020B0606030402020204" pitchFamily="34" charset="0"/>
              </a:rPr>
              <a:t>VACUNACIÓN PRE – EXPOSICIÓN</a:t>
            </a:r>
          </a:p>
          <a:p>
            <a:r>
              <a:rPr lang="es-PE" sz="1100" dirty="0">
                <a:latin typeface="Franklin Gothic Medium Cond" panose="020B0606030402020204" pitchFamily="34" charset="0"/>
              </a:rPr>
              <a:t>En esta etapa, para la vacunación cultivo celular solo se aplica 3 dosis y el registro se realiza de la siguiente manera:</a:t>
            </a:r>
          </a:p>
          <a:p>
            <a:r>
              <a:rPr lang="es-PE" sz="1100" dirty="0">
                <a:latin typeface="Franklin Gothic Medium Cond" panose="020B0606030402020204" pitchFamily="34" charset="0"/>
              </a:rPr>
              <a:t>En el ítem Diagnóstico motivo de consulta y/o actividad de salud anote:</a:t>
            </a:r>
          </a:p>
          <a:p>
            <a:r>
              <a:rPr lang="es-PE" sz="1100" dirty="0">
                <a:latin typeface="Franklin Gothic Medium Cond" panose="020B0606030402020204" pitchFamily="34" charset="0"/>
              </a:rPr>
              <a:t> En el 1º casillero el tipo de Vacuna Antirrábica Humana</a:t>
            </a:r>
          </a:p>
          <a:p>
            <a:r>
              <a:rPr lang="es-PE" sz="1100" dirty="0">
                <a:latin typeface="Franklin Gothic Medium Cond" panose="020B0606030402020204" pitchFamily="34" charset="0"/>
              </a:rPr>
              <a:t> En el 2º casillero Consejería Integral</a:t>
            </a:r>
          </a:p>
          <a:p>
            <a:r>
              <a:rPr lang="es-PE" sz="1100" dirty="0">
                <a:latin typeface="Franklin Gothic Medium Cond" panose="020B0606030402020204" pitchFamily="34" charset="0"/>
              </a:rPr>
              <a:t>En el ítem Tipo de diagnóstico marque siempre "D" </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r>
              <a:rPr lang="es-PE" sz="1100" dirty="0">
                <a:latin typeface="Franklin Gothic Medium Cond" panose="020B0606030402020204" pitchFamily="34" charset="0"/>
              </a:rPr>
              <a:t> En el 1º casillero el número de dosis 1, 2, 3 o “DA” para dosis de refuerzo según corresponda.</a:t>
            </a:r>
          </a:p>
          <a:p>
            <a:r>
              <a:rPr lang="es-PE" sz="1100" dirty="0">
                <a:latin typeface="Franklin Gothic Medium Cond" panose="020B0606030402020204" pitchFamily="34" charset="0"/>
              </a:rPr>
              <a:t> En el 2º casillero “PRE” para indicar PRE-EXPOSICIÓN </a:t>
            </a:r>
          </a:p>
        </p:txBody>
      </p:sp>
    </p:spTree>
    <p:extLst>
      <p:ext uri="{BB962C8B-B14F-4D97-AF65-F5344CB8AC3E}">
        <p14:creationId xmlns:p14="http://schemas.microsoft.com/office/powerpoint/2010/main" val="3478596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36429" y="326266"/>
            <a:ext cx="8505645" cy="26161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REGISTRO PARA VACUNACIÓN PRE-EXPOSICIÓN REGULAR </a:t>
            </a:r>
          </a:p>
        </p:txBody>
      </p:sp>
      <p:sp>
        <p:nvSpPr>
          <p:cNvPr id="3" name="Rectángulo 2"/>
          <p:cNvSpPr/>
          <p:nvPr/>
        </p:nvSpPr>
        <p:spPr>
          <a:xfrm>
            <a:off x="336429" y="1429798"/>
            <a:ext cx="4572000" cy="261610"/>
          </a:xfrm>
          <a:prstGeom prst="rect">
            <a:avLst/>
          </a:prstGeom>
        </p:spPr>
        <p:txBody>
          <a:bodyPr>
            <a:spAutoFit/>
          </a:bodyPr>
          <a:lstStyle/>
          <a:p>
            <a:r>
              <a:rPr lang="es-PE" sz="1100" dirty="0">
                <a:solidFill>
                  <a:srgbClr val="C00000"/>
                </a:solidFill>
                <a:latin typeface="Franklin Gothic Medium Cond" panose="020B0606030402020204" pitchFamily="34" charset="0"/>
              </a:rPr>
              <a:t>REGISTRO PARA VACUNACIÓN PRE-EXPOSICIÓN DE REFUERZO</a:t>
            </a:r>
          </a:p>
        </p:txBody>
      </p:sp>
      <p:pic>
        <p:nvPicPr>
          <p:cNvPr id="5" name="Imagen 4"/>
          <p:cNvPicPr>
            <a:picLocks noChangeAspect="1"/>
          </p:cNvPicPr>
          <p:nvPr/>
        </p:nvPicPr>
        <p:blipFill>
          <a:blip r:embed="rId2"/>
          <a:stretch>
            <a:fillRect/>
          </a:stretch>
        </p:blipFill>
        <p:spPr>
          <a:xfrm>
            <a:off x="336429" y="544746"/>
            <a:ext cx="8574658" cy="928183"/>
          </a:xfrm>
          <a:prstGeom prst="rect">
            <a:avLst/>
          </a:prstGeom>
        </p:spPr>
      </p:pic>
      <p:pic>
        <p:nvPicPr>
          <p:cNvPr id="6" name="Imagen 5"/>
          <p:cNvPicPr>
            <a:picLocks noChangeAspect="1"/>
          </p:cNvPicPr>
          <p:nvPr/>
        </p:nvPicPr>
        <p:blipFill>
          <a:blip r:embed="rId3"/>
          <a:stretch>
            <a:fillRect/>
          </a:stretch>
        </p:blipFill>
        <p:spPr>
          <a:xfrm>
            <a:off x="336428" y="1665530"/>
            <a:ext cx="8574659" cy="910930"/>
          </a:xfrm>
          <a:prstGeom prst="rect">
            <a:avLst/>
          </a:prstGeom>
        </p:spPr>
      </p:pic>
      <p:pic>
        <p:nvPicPr>
          <p:cNvPr id="7" name="Imagen 6"/>
          <p:cNvPicPr>
            <a:picLocks noChangeAspect="1"/>
          </p:cNvPicPr>
          <p:nvPr/>
        </p:nvPicPr>
        <p:blipFill>
          <a:blip r:embed="rId4"/>
          <a:stretch>
            <a:fillRect/>
          </a:stretch>
        </p:blipFill>
        <p:spPr>
          <a:xfrm>
            <a:off x="336426" y="3114228"/>
            <a:ext cx="8574661" cy="928183"/>
          </a:xfrm>
          <a:prstGeom prst="rect">
            <a:avLst/>
          </a:prstGeom>
        </p:spPr>
      </p:pic>
      <p:sp>
        <p:nvSpPr>
          <p:cNvPr id="8" name="Rectángulo 7"/>
          <p:cNvSpPr/>
          <p:nvPr/>
        </p:nvSpPr>
        <p:spPr>
          <a:xfrm>
            <a:off x="336427" y="2550582"/>
            <a:ext cx="8505646" cy="600164"/>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EN EL CASO QUE LA PERSONA VACUNADA SEA UNA GESTANTE</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r>
              <a:rPr lang="es-PE" sz="1100" dirty="0">
                <a:latin typeface="Franklin Gothic Medium Cond" panose="020B0606030402020204" pitchFamily="34" charset="0"/>
              </a:rPr>
              <a:t> En el 1º casillero libre “G” para indicar gestante o “P” si es puérpera. </a:t>
            </a:r>
          </a:p>
        </p:txBody>
      </p:sp>
      <p:sp>
        <p:nvSpPr>
          <p:cNvPr id="9" name="Rectángulo 8"/>
          <p:cNvSpPr/>
          <p:nvPr/>
        </p:nvSpPr>
        <p:spPr>
          <a:xfrm>
            <a:off x="336425" y="4042411"/>
            <a:ext cx="8574662" cy="1107996"/>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VACUNA ANTIRRÁBICA CULTIVO CELULAR RIESGO SANITARIO MINIMO</a:t>
            </a:r>
          </a:p>
          <a:p>
            <a:pPr algn="just"/>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pPr algn="just"/>
            <a:r>
              <a:rPr lang="es-PE" sz="1100" dirty="0">
                <a:latin typeface="Franklin Gothic Medium Cond" panose="020B0606030402020204" pitchFamily="34" charset="0"/>
              </a:rPr>
              <a:t> En el 1º casillero el número de dosis 1, 2, 3 según corresponda </a:t>
            </a:r>
          </a:p>
          <a:p>
            <a:pPr algn="just"/>
            <a:r>
              <a:rPr lang="es-PE" sz="1100" dirty="0">
                <a:latin typeface="Franklin Gothic Medium Cond" panose="020B0606030402020204" pitchFamily="34" charset="0"/>
              </a:rPr>
              <a:t> En el 2º casillero “PRE” para indicar PRE-EXPOSICIÓN</a:t>
            </a:r>
          </a:p>
          <a:p>
            <a:pPr algn="just"/>
            <a:r>
              <a:rPr lang="es-PE" sz="1100" dirty="0">
                <a:latin typeface="Franklin Gothic Medium Cond" panose="020B0606030402020204" pitchFamily="34" charset="0"/>
              </a:rPr>
              <a:t> En el 3º casillero “RSM” (Riesgo Sanitario Mínimo) para indicar que el vacunado pertenece a una población con exposición mínima (población itinerante, transeúnte, etc.) </a:t>
            </a:r>
          </a:p>
        </p:txBody>
      </p:sp>
      <p:pic>
        <p:nvPicPr>
          <p:cNvPr id="10" name="Imagen 9"/>
          <p:cNvPicPr>
            <a:picLocks noChangeAspect="1"/>
          </p:cNvPicPr>
          <p:nvPr/>
        </p:nvPicPr>
        <p:blipFill>
          <a:blip r:embed="rId5"/>
          <a:stretch>
            <a:fillRect/>
          </a:stretch>
        </p:blipFill>
        <p:spPr>
          <a:xfrm>
            <a:off x="336424" y="5110990"/>
            <a:ext cx="8574663" cy="891665"/>
          </a:xfrm>
          <a:prstGeom prst="rect">
            <a:avLst/>
          </a:prstGeom>
        </p:spPr>
      </p:pic>
      <p:sp>
        <p:nvSpPr>
          <p:cNvPr id="11" name="Rectángulo 10"/>
          <p:cNvSpPr/>
          <p:nvPr/>
        </p:nvSpPr>
        <p:spPr>
          <a:xfrm>
            <a:off x="336423" y="5999077"/>
            <a:ext cx="8574664" cy="430887"/>
          </a:xfrm>
          <a:prstGeom prst="rect">
            <a:avLst/>
          </a:prstGeom>
        </p:spPr>
        <p:txBody>
          <a:bodyPr wrap="square">
            <a:spAutoFit/>
          </a:bodyPr>
          <a:lstStyle/>
          <a:p>
            <a:pPr algn="just"/>
            <a:r>
              <a:rPr lang="es-PE" sz="1100" dirty="0">
                <a:solidFill>
                  <a:srgbClr val="0033CC"/>
                </a:solidFill>
                <a:latin typeface="Franklin Gothic Medium Cond" panose="020B0606030402020204" pitchFamily="34" charset="0"/>
              </a:rPr>
              <a:t>Los casos de PRE – EXPOSICIÓN que se den en poblaciones de manera temporal se diferenciará mediante el registro </a:t>
            </a:r>
            <a:r>
              <a:rPr lang="es-PE" sz="1100" dirty="0" err="1">
                <a:solidFill>
                  <a:srgbClr val="0033CC"/>
                </a:solidFill>
                <a:latin typeface="Franklin Gothic Medium Cond" panose="020B0606030402020204" pitchFamily="34" charset="0"/>
              </a:rPr>
              <a:t>depoblación</a:t>
            </a:r>
            <a:r>
              <a:rPr lang="es-PE" sz="1100" dirty="0">
                <a:solidFill>
                  <a:srgbClr val="0033CC"/>
                </a:solidFill>
                <a:latin typeface="Franklin Gothic Medium Cond" panose="020B0606030402020204" pitchFamily="34" charset="0"/>
              </a:rPr>
              <a:t> con menor riesgo de exposición (exposición temporal). </a:t>
            </a:r>
          </a:p>
        </p:txBody>
      </p:sp>
    </p:spTree>
    <p:extLst>
      <p:ext uri="{BB962C8B-B14F-4D97-AF65-F5344CB8AC3E}">
        <p14:creationId xmlns:p14="http://schemas.microsoft.com/office/powerpoint/2010/main" val="904430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67419" y="219367"/>
            <a:ext cx="8479766" cy="1107996"/>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VACUNA ANTIRRÁBICA CULTIVO CELULAR RIESGO SANITARIO ALTO</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r>
              <a:rPr lang="es-PE" sz="1100" dirty="0">
                <a:latin typeface="Franklin Gothic Medium Cond" panose="020B0606030402020204" pitchFamily="34" charset="0"/>
              </a:rPr>
              <a:t> En el 1º casillero el número de dosis 1, 2, 3 según corresponda </a:t>
            </a:r>
          </a:p>
          <a:p>
            <a:r>
              <a:rPr lang="es-PE" sz="1100" dirty="0">
                <a:latin typeface="Franklin Gothic Medium Cond" panose="020B0606030402020204" pitchFamily="34" charset="0"/>
              </a:rPr>
              <a:t> En el 2º casillero “PRE” para indicar PRE-EXPOSICIÓN</a:t>
            </a:r>
          </a:p>
          <a:p>
            <a:pPr algn="just"/>
            <a:r>
              <a:rPr lang="es-PE" sz="1100" dirty="0">
                <a:latin typeface="Franklin Gothic Medium Cond" panose="020B0606030402020204" pitchFamily="34" charset="0"/>
              </a:rPr>
              <a:t> En el 3º casillero “RSA” (Riesgo Sanitario Alto) para indicar que el vacunado pertenece a una población con exposición permanente (asistenciales, personal que trabaja en laboratorio antirrábico, etc.)  </a:t>
            </a:r>
          </a:p>
        </p:txBody>
      </p:sp>
      <p:pic>
        <p:nvPicPr>
          <p:cNvPr id="3" name="Imagen 2"/>
          <p:cNvPicPr>
            <a:picLocks noChangeAspect="1"/>
          </p:cNvPicPr>
          <p:nvPr/>
        </p:nvPicPr>
        <p:blipFill>
          <a:blip r:embed="rId2"/>
          <a:stretch>
            <a:fillRect/>
          </a:stretch>
        </p:blipFill>
        <p:spPr>
          <a:xfrm>
            <a:off x="267419" y="1327363"/>
            <a:ext cx="8660921" cy="924131"/>
          </a:xfrm>
          <a:prstGeom prst="rect">
            <a:avLst/>
          </a:prstGeom>
        </p:spPr>
      </p:pic>
      <p:sp>
        <p:nvSpPr>
          <p:cNvPr id="4" name="Rectángulo 3"/>
          <p:cNvSpPr/>
          <p:nvPr/>
        </p:nvSpPr>
        <p:spPr>
          <a:xfrm>
            <a:off x="267419" y="2219915"/>
            <a:ext cx="8660921" cy="430887"/>
          </a:xfrm>
          <a:prstGeom prst="rect">
            <a:avLst/>
          </a:prstGeom>
        </p:spPr>
        <p:txBody>
          <a:bodyPr wrap="square">
            <a:spAutoFit/>
          </a:bodyPr>
          <a:lstStyle/>
          <a:p>
            <a:pPr algn="just"/>
            <a:r>
              <a:rPr lang="es-PE" sz="1100" dirty="0">
                <a:solidFill>
                  <a:srgbClr val="0033CC"/>
                </a:solidFill>
                <a:latin typeface="Franklin Gothic Medium Cond" panose="020B0606030402020204" pitchFamily="34" charset="0"/>
              </a:rPr>
              <a:t>Los casos de PRE – EXPOSICIÓN que se den en poblaciones de manera permanente se diferenciará el registro de población con alto riesgo de exposición (exposición permanente). </a:t>
            </a:r>
          </a:p>
        </p:txBody>
      </p:sp>
      <p:sp>
        <p:nvSpPr>
          <p:cNvPr id="5" name="Rectángulo 4"/>
          <p:cNvSpPr/>
          <p:nvPr/>
        </p:nvSpPr>
        <p:spPr>
          <a:xfrm>
            <a:off x="267419" y="2650802"/>
            <a:ext cx="8660921" cy="1785104"/>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VACUNACION POST – EXPOSICIÓN </a:t>
            </a:r>
          </a:p>
          <a:p>
            <a:r>
              <a:rPr lang="es-PE" sz="1100" dirty="0">
                <a:latin typeface="Franklin Gothic Medium Cond" panose="020B0606030402020204" pitchFamily="34" charset="0"/>
              </a:rPr>
              <a:t>En esta etapa, para la vacunación cultivo celular solo se aplica 5 dosis el registro se realiza de la siguiente manera:</a:t>
            </a:r>
          </a:p>
          <a:p>
            <a:r>
              <a:rPr lang="es-PE" sz="1100" dirty="0">
                <a:latin typeface="Franklin Gothic Medium Cond" panose="020B0606030402020204" pitchFamily="34" charset="0"/>
              </a:rPr>
              <a:t>En el ítem Diagnóstico motivo de consulta y/o actividad de salud anote:</a:t>
            </a:r>
          </a:p>
          <a:p>
            <a:r>
              <a:rPr lang="es-PE" sz="1100" dirty="0">
                <a:latin typeface="Franklin Gothic Medium Cond" panose="020B0606030402020204" pitchFamily="34" charset="0"/>
              </a:rPr>
              <a:t> En el 1º casillero el tipo de Vacuna Antirrábica Humana</a:t>
            </a:r>
          </a:p>
          <a:p>
            <a:r>
              <a:rPr lang="es-PE" sz="1100" dirty="0">
                <a:latin typeface="Franklin Gothic Medium Cond" panose="020B0606030402020204" pitchFamily="34" charset="0"/>
              </a:rPr>
              <a:t> En el 2º casillero, de ser el caso, la aplicación de inmunoglobulina, sino el registro de Consejería Integral.</a:t>
            </a:r>
          </a:p>
          <a:p>
            <a:r>
              <a:rPr lang="es-PE" sz="1100" dirty="0">
                <a:latin typeface="Franklin Gothic Medium Cond" panose="020B0606030402020204" pitchFamily="34" charset="0"/>
              </a:rPr>
              <a:t>En el ítem Tipo de diagnóstico marque siempre "D" </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r>
              <a:rPr lang="es-PE" sz="1100" dirty="0">
                <a:latin typeface="Franklin Gothic Medium Cond" panose="020B0606030402020204" pitchFamily="34" charset="0"/>
              </a:rPr>
              <a:t> En el 1º casillero el número de dosis 1, 2, 3, 4, 5 o “DA” para dosis de refuerzo según corresponda </a:t>
            </a:r>
          </a:p>
          <a:p>
            <a:r>
              <a:rPr lang="es-PE" sz="1100" dirty="0">
                <a:latin typeface="Franklin Gothic Medium Cond" panose="020B0606030402020204" pitchFamily="34" charset="0"/>
              </a:rPr>
              <a:t> En el 2º casillero “POS” para indicar POST-EXPOSICIÓN</a:t>
            </a:r>
          </a:p>
          <a:p>
            <a:r>
              <a:rPr lang="es-PE" sz="1100" dirty="0">
                <a:solidFill>
                  <a:srgbClr val="C00000"/>
                </a:solidFill>
                <a:latin typeface="Franklin Gothic Medium Cond" panose="020B0606030402020204" pitchFamily="34" charset="0"/>
              </a:rPr>
              <a:t>CON LA APLICACIÓN DE INMUNOGLOBULINA: </a:t>
            </a:r>
          </a:p>
        </p:txBody>
      </p:sp>
      <p:pic>
        <p:nvPicPr>
          <p:cNvPr id="6" name="Imagen 5"/>
          <p:cNvPicPr>
            <a:picLocks noChangeAspect="1"/>
          </p:cNvPicPr>
          <p:nvPr/>
        </p:nvPicPr>
        <p:blipFill>
          <a:blip r:embed="rId3"/>
          <a:stretch>
            <a:fillRect/>
          </a:stretch>
        </p:blipFill>
        <p:spPr>
          <a:xfrm>
            <a:off x="267419" y="4375435"/>
            <a:ext cx="8660922" cy="919557"/>
          </a:xfrm>
          <a:prstGeom prst="rect">
            <a:avLst/>
          </a:prstGeom>
        </p:spPr>
      </p:pic>
      <p:sp>
        <p:nvSpPr>
          <p:cNvPr id="7" name="Rectángulo 6"/>
          <p:cNvSpPr/>
          <p:nvPr/>
        </p:nvSpPr>
        <p:spPr>
          <a:xfrm>
            <a:off x="267419" y="5269114"/>
            <a:ext cx="2472152"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SIN LA APLICACIÓN DE INMUNOGLOBULINA:</a:t>
            </a:r>
          </a:p>
        </p:txBody>
      </p:sp>
      <p:pic>
        <p:nvPicPr>
          <p:cNvPr id="8" name="Imagen 7"/>
          <p:cNvPicPr>
            <a:picLocks noChangeAspect="1"/>
          </p:cNvPicPr>
          <p:nvPr/>
        </p:nvPicPr>
        <p:blipFill>
          <a:blip r:embed="rId4"/>
          <a:stretch>
            <a:fillRect/>
          </a:stretch>
        </p:blipFill>
        <p:spPr>
          <a:xfrm>
            <a:off x="267418" y="5496220"/>
            <a:ext cx="8660921" cy="928183"/>
          </a:xfrm>
          <a:prstGeom prst="rect">
            <a:avLst/>
          </a:prstGeom>
        </p:spPr>
      </p:pic>
    </p:spTree>
    <p:extLst>
      <p:ext uri="{BB962C8B-B14F-4D97-AF65-F5344CB8AC3E}">
        <p14:creationId xmlns:p14="http://schemas.microsoft.com/office/powerpoint/2010/main" val="1403169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66497" y="190583"/>
            <a:ext cx="1632178"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PARA DOSIS DE REFUERZO: </a:t>
            </a:r>
          </a:p>
        </p:txBody>
      </p:sp>
      <p:pic>
        <p:nvPicPr>
          <p:cNvPr id="3" name="Imagen 2"/>
          <p:cNvPicPr>
            <a:picLocks noChangeAspect="1"/>
          </p:cNvPicPr>
          <p:nvPr/>
        </p:nvPicPr>
        <p:blipFill>
          <a:blip r:embed="rId2"/>
          <a:stretch>
            <a:fillRect/>
          </a:stretch>
        </p:blipFill>
        <p:spPr>
          <a:xfrm>
            <a:off x="266497" y="452193"/>
            <a:ext cx="8644590" cy="919557"/>
          </a:xfrm>
          <a:prstGeom prst="rect">
            <a:avLst/>
          </a:prstGeom>
        </p:spPr>
      </p:pic>
      <p:sp>
        <p:nvSpPr>
          <p:cNvPr id="4" name="Rectángulo 3"/>
          <p:cNvSpPr/>
          <p:nvPr/>
        </p:nvSpPr>
        <p:spPr>
          <a:xfrm>
            <a:off x="266497" y="1371750"/>
            <a:ext cx="8644590" cy="600164"/>
          </a:xfrm>
          <a:prstGeom prst="rect">
            <a:avLst/>
          </a:prstGeom>
        </p:spPr>
        <p:txBody>
          <a:bodyPr wrap="square">
            <a:spAutoFit/>
          </a:bodyPr>
          <a:lstStyle/>
          <a:p>
            <a:r>
              <a:rPr lang="es-PE" sz="1100" dirty="0">
                <a:latin typeface="Franklin Gothic Medium Cond" panose="020B0606030402020204" pitchFamily="34" charset="0"/>
              </a:rPr>
              <a:t>En el caso que la persona vacunada sea una gestante</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r>
              <a:rPr lang="es-PE" sz="1100" dirty="0">
                <a:latin typeface="Franklin Gothic Medium Cond" panose="020B0606030402020204" pitchFamily="34" charset="0"/>
              </a:rPr>
              <a:t> En el 1º casillero libre “G” para indicar gestante o “P” si es puérpera. </a:t>
            </a:r>
          </a:p>
        </p:txBody>
      </p:sp>
      <p:pic>
        <p:nvPicPr>
          <p:cNvPr id="5" name="Imagen 4"/>
          <p:cNvPicPr>
            <a:picLocks noChangeAspect="1"/>
          </p:cNvPicPr>
          <p:nvPr/>
        </p:nvPicPr>
        <p:blipFill>
          <a:blip r:embed="rId3"/>
          <a:stretch>
            <a:fillRect/>
          </a:stretch>
        </p:blipFill>
        <p:spPr>
          <a:xfrm>
            <a:off x="266497" y="1937410"/>
            <a:ext cx="8644590" cy="910930"/>
          </a:xfrm>
          <a:prstGeom prst="rect">
            <a:avLst/>
          </a:prstGeom>
        </p:spPr>
      </p:pic>
      <p:sp>
        <p:nvSpPr>
          <p:cNvPr id="6" name="Rectángulo 5"/>
          <p:cNvSpPr/>
          <p:nvPr/>
        </p:nvSpPr>
        <p:spPr>
          <a:xfrm>
            <a:off x="266497" y="2848340"/>
            <a:ext cx="8644590" cy="769441"/>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CUANDO SE APLICA LA VACUNACIÓN A UN CONTACTO</a:t>
            </a:r>
          </a:p>
          <a:p>
            <a:pPr algn="just"/>
            <a:r>
              <a:rPr lang="es-PE" sz="1100" dirty="0">
                <a:latin typeface="Franklin Gothic Medium Cond" panose="020B0606030402020204" pitchFamily="34" charset="0"/>
              </a:rPr>
              <a:t>Definición Operacional.- Contacto es la persona o animal cuya piel con solución de continuidad o mucosas ha estado en contacto con la saliva de un animal o persona infectada con rabia, lo que conlleva a un riesgo de transmisión.</a:t>
            </a:r>
          </a:p>
          <a:p>
            <a:pPr algn="just"/>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En el 3º casillero anote “CE” de contacto. </a:t>
            </a:r>
          </a:p>
        </p:txBody>
      </p:sp>
      <p:pic>
        <p:nvPicPr>
          <p:cNvPr id="7" name="Imagen 6"/>
          <p:cNvPicPr>
            <a:picLocks noChangeAspect="1"/>
          </p:cNvPicPr>
          <p:nvPr/>
        </p:nvPicPr>
        <p:blipFill>
          <a:blip r:embed="rId4"/>
          <a:stretch>
            <a:fillRect/>
          </a:stretch>
        </p:blipFill>
        <p:spPr>
          <a:xfrm>
            <a:off x="266497" y="3574651"/>
            <a:ext cx="8644590" cy="945593"/>
          </a:xfrm>
          <a:prstGeom prst="rect">
            <a:avLst/>
          </a:prstGeom>
        </p:spPr>
      </p:pic>
      <p:sp>
        <p:nvSpPr>
          <p:cNvPr id="8" name="Rectángulo 7"/>
          <p:cNvSpPr/>
          <p:nvPr/>
        </p:nvSpPr>
        <p:spPr>
          <a:xfrm>
            <a:off x="266497" y="4520244"/>
            <a:ext cx="8644590" cy="938719"/>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CUANDO SE INICIA TRATAMIENTO POR CAUSA DE ANIMAL OBSERVADO SOSPECHOSO DE RABIA O MUERTO POR OTRAS CAUSAS.</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 </a:t>
            </a:r>
          </a:p>
          <a:p>
            <a:r>
              <a:rPr lang="es-PE" sz="1100" dirty="0">
                <a:latin typeface="Franklin Gothic Medium Cond" panose="020B0606030402020204" pitchFamily="34" charset="0"/>
              </a:rPr>
              <a:t> En el 3º casillero el tipo de animal observado sólo</a:t>
            </a:r>
          </a:p>
          <a:p>
            <a:r>
              <a:rPr lang="es-PE" sz="1100" dirty="0">
                <a:latin typeface="Franklin Gothic Medium Cond" panose="020B0606030402020204" pitchFamily="34" charset="0"/>
              </a:rPr>
              <a:t>o SR= Sospechoso de Rabia</a:t>
            </a:r>
          </a:p>
          <a:p>
            <a:r>
              <a:rPr lang="es-PE" sz="1100" dirty="0">
                <a:latin typeface="Franklin Gothic Medium Cond" panose="020B0606030402020204" pitchFamily="34" charset="0"/>
              </a:rPr>
              <a:t>o MOC= Muerto por otras causas </a:t>
            </a:r>
          </a:p>
        </p:txBody>
      </p:sp>
      <p:pic>
        <p:nvPicPr>
          <p:cNvPr id="9" name="Imagen 8"/>
          <p:cNvPicPr>
            <a:picLocks noChangeAspect="1"/>
          </p:cNvPicPr>
          <p:nvPr/>
        </p:nvPicPr>
        <p:blipFill>
          <a:blip r:embed="rId5"/>
          <a:stretch>
            <a:fillRect/>
          </a:stretch>
        </p:blipFill>
        <p:spPr>
          <a:xfrm>
            <a:off x="266497" y="5422707"/>
            <a:ext cx="8644590" cy="938719"/>
          </a:xfrm>
          <a:prstGeom prst="rect">
            <a:avLst/>
          </a:prstGeom>
        </p:spPr>
      </p:pic>
      <p:sp>
        <p:nvSpPr>
          <p:cNvPr id="10" name="Rectángulo 9"/>
          <p:cNvSpPr/>
          <p:nvPr/>
        </p:nvSpPr>
        <p:spPr>
          <a:xfrm>
            <a:off x="2302792" y="6361426"/>
            <a:ext cx="4572000" cy="261610"/>
          </a:xfrm>
          <a:prstGeom prst="rect">
            <a:avLst/>
          </a:prstGeom>
        </p:spPr>
        <p:txBody>
          <a:bodyPr>
            <a:spAutoFit/>
          </a:bodyPr>
          <a:lstStyle/>
          <a:p>
            <a:r>
              <a:rPr lang="es-PE" sz="1100" dirty="0">
                <a:solidFill>
                  <a:srgbClr val="0033CC"/>
                </a:solidFill>
                <a:latin typeface="Franklin Gothic Medium Cond" panose="020B0606030402020204" pitchFamily="34" charset="0"/>
              </a:rPr>
              <a:t>EN EL CASO QUE EL PACIENTE NO SE HAYA VACUNADO CON UNA ANTITETANICA </a:t>
            </a:r>
          </a:p>
        </p:txBody>
      </p:sp>
    </p:spTree>
    <p:extLst>
      <p:ext uri="{BB962C8B-B14F-4D97-AF65-F5344CB8AC3E}">
        <p14:creationId xmlns:p14="http://schemas.microsoft.com/office/powerpoint/2010/main" val="84187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10551" y="335846"/>
            <a:ext cx="8548777" cy="1785104"/>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VACUNA DIFTOTETÁNICA</a:t>
            </a:r>
          </a:p>
          <a:p>
            <a:r>
              <a:rPr lang="es-PE" sz="1100" dirty="0">
                <a:latin typeface="Franklin Gothic Medium Cond" panose="020B0606030402020204" pitchFamily="34" charset="0"/>
              </a:rPr>
              <a:t>En el ítem Diagnóstico motivo de consulta y/o actividad de salud, anote:</a:t>
            </a:r>
          </a:p>
          <a:p>
            <a:r>
              <a:rPr lang="es-PE" sz="1100" dirty="0">
                <a:latin typeface="Franklin Gothic Medium Cond" panose="020B0606030402020204" pitchFamily="34" charset="0"/>
              </a:rPr>
              <a:t> En el 1º casillero Vacuna Antirrábica Cultivo Celular</a:t>
            </a:r>
          </a:p>
          <a:p>
            <a:r>
              <a:rPr lang="es-PE" sz="1100" dirty="0">
                <a:latin typeface="Franklin Gothic Medium Cond" panose="020B0606030402020204" pitchFamily="34" charset="0"/>
              </a:rPr>
              <a:t> En el 2º casillero Vacunación </a:t>
            </a:r>
            <a:r>
              <a:rPr lang="es-PE" sz="1100" dirty="0" err="1">
                <a:latin typeface="Franklin Gothic Medium Cond" panose="020B0606030402020204" pitchFamily="34" charset="0"/>
              </a:rPr>
              <a:t>Diftotetánica</a:t>
            </a:r>
            <a:r>
              <a:rPr lang="es-PE" sz="1100" dirty="0">
                <a:latin typeface="Franklin Gothic Medium Cond" panose="020B0606030402020204" pitchFamily="34" charset="0"/>
              </a:rPr>
              <a:t> (</a:t>
            </a:r>
            <a:r>
              <a:rPr lang="es-PE" sz="1100" dirty="0" err="1">
                <a:latin typeface="Franklin Gothic Medium Cond" panose="020B0606030402020204" pitchFamily="34" charset="0"/>
              </a:rPr>
              <a:t>dT</a:t>
            </a:r>
            <a:r>
              <a:rPr lang="es-PE" sz="1100" dirty="0">
                <a:latin typeface="Franklin Gothic Medium Cond" panose="020B0606030402020204" pitchFamily="34" charset="0"/>
              </a:rPr>
              <a:t>)</a:t>
            </a:r>
          </a:p>
          <a:p>
            <a:r>
              <a:rPr lang="es-PE" sz="1100" dirty="0">
                <a:latin typeface="Franklin Gothic Medium Cond" panose="020B0606030402020204" pitchFamily="34" charset="0"/>
              </a:rPr>
              <a:t> En el 3º casillero Consejería Integral</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t>
            </a:r>
          </a:p>
          <a:p>
            <a:r>
              <a:rPr lang="es-PE" sz="1100" dirty="0">
                <a:latin typeface="Franklin Gothic Medium Cond" panose="020B0606030402020204" pitchFamily="34" charset="0"/>
              </a:rPr>
              <a:t> En el 1º casillero número de dosis 1, 2, 3, 4, 5 o “DA” para dosis de refuerzo según corresponda</a:t>
            </a:r>
          </a:p>
          <a:p>
            <a:r>
              <a:rPr lang="es-PE" sz="1100" dirty="0">
                <a:latin typeface="Franklin Gothic Medium Cond" panose="020B0606030402020204" pitchFamily="34" charset="0"/>
              </a:rPr>
              <a:t> En el 2º casillero el número de dosis 1, 2 </a:t>
            </a:r>
            <a:r>
              <a:rPr lang="es-PE" sz="1100" dirty="0" err="1">
                <a:latin typeface="Franklin Gothic Medium Cond" panose="020B0606030402020204" pitchFamily="34" charset="0"/>
              </a:rPr>
              <a:t>ó</a:t>
            </a:r>
            <a:r>
              <a:rPr lang="es-PE" sz="1100" dirty="0">
                <a:latin typeface="Franklin Gothic Medium Cond" panose="020B0606030402020204" pitchFamily="34" charset="0"/>
              </a:rPr>
              <a:t> 3 según corresponda</a:t>
            </a:r>
          </a:p>
          <a:p>
            <a:r>
              <a:rPr lang="es-PE" sz="1100" dirty="0">
                <a:latin typeface="Franklin Gothic Medium Cond" panose="020B0606030402020204" pitchFamily="34" charset="0"/>
              </a:rPr>
              <a:t> En el 3º casillero “POS” para indicar POST-EXPOSICIÓN</a:t>
            </a:r>
          </a:p>
          <a:p>
            <a:r>
              <a:rPr lang="es-PE" sz="1100" dirty="0">
                <a:latin typeface="Franklin Gothic Medium Cond" panose="020B0606030402020204" pitchFamily="34" charset="0"/>
              </a:rPr>
              <a:t> En el 4º casillero “ZOO” para identificar el uso de la vacuna por parte de la Estrategia Sanitaria de Zoonosis</a:t>
            </a:r>
          </a:p>
        </p:txBody>
      </p:sp>
      <p:pic>
        <p:nvPicPr>
          <p:cNvPr id="3" name="Imagen 2"/>
          <p:cNvPicPr>
            <a:picLocks noChangeAspect="1"/>
          </p:cNvPicPr>
          <p:nvPr/>
        </p:nvPicPr>
        <p:blipFill>
          <a:blip r:embed="rId2"/>
          <a:stretch>
            <a:fillRect/>
          </a:stretch>
        </p:blipFill>
        <p:spPr>
          <a:xfrm>
            <a:off x="310551" y="2086446"/>
            <a:ext cx="8548777" cy="1443911"/>
          </a:xfrm>
          <a:prstGeom prst="rect">
            <a:avLst/>
          </a:prstGeom>
        </p:spPr>
      </p:pic>
      <p:sp>
        <p:nvSpPr>
          <p:cNvPr id="4" name="Rectángulo 3"/>
          <p:cNvSpPr/>
          <p:nvPr/>
        </p:nvSpPr>
        <p:spPr>
          <a:xfrm>
            <a:off x="310550" y="3530357"/>
            <a:ext cx="8548777" cy="938719"/>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SUSPENSIÓN DE VACUNA ANTIRRÁBICA HUMANA</a:t>
            </a:r>
            <a:r>
              <a:rPr lang="es-PE" sz="1100" dirty="0">
                <a:latin typeface="Franklin Gothic Medium Cond" panose="020B0606030402020204" pitchFamily="34" charset="0"/>
              </a:rPr>
              <a:t>.- Es por indicación médica de acuerdo a condición del animal agresor.</a:t>
            </a:r>
          </a:p>
          <a:p>
            <a:r>
              <a:rPr lang="es-PE" sz="1100" dirty="0">
                <a:latin typeface="Franklin Gothic Medium Cond" panose="020B0606030402020204" pitchFamily="34" charset="0"/>
              </a:rPr>
              <a:t>El registro de la suspensión se da solo en casos de accidentes de mordedura por perros o gatos.</a:t>
            </a:r>
          </a:p>
          <a:p>
            <a:r>
              <a:rPr lang="es-PE" sz="1100" dirty="0">
                <a:latin typeface="Franklin Gothic Medium Cond" panose="020B0606030402020204" pitchFamily="34" charset="0"/>
              </a:rPr>
              <a:t>En el ítem Diagnóstico motivo de consulta y/o actividad de salud, anote: </a:t>
            </a:r>
          </a:p>
          <a:p>
            <a:r>
              <a:rPr lang="es-PE" sz="1100" dirty="0">
                <a:latin typeface="Franklin Gothic Medium Cond" panose="020B0606030402020204" pitchFamily="34" charset="0"/>
              </a:rPr>
              <a:t> En el 1º casillero Suspensión de Vacunación Antirrábica </a:t>
            </a:r>
          </a:p>
          <a:p>
            <a:r>
              <a:rPr lang="es-PE" sz="1100" dirty="0">
                <a:latin typeface="Franklin Gothic Medium Cond" panose="020B0606030402020204" pitchFamily="34" charset="0"/>
              </a:rPr>
              <a:t>En el ítem Tipo de diagnóstico marque siempre "D". </a:t>
            </a:r>
          </a:p>
        </p:txBody>
      </p:sp>
      <p:pic>
        <p:nvPicPr>
          <p:cNvPr id="5" name="Imagen 4"/>
          <p:cNvPicPr>
            <a:picLocks noChangeAspect="1"/>
          </p:cNvPicPr>
          <p:nvPr/>
        </p:nvPicPr>
        <p:blipFill>
          <a:blip r:embed="rId3"/>
          <a:stretch>
            <a:fillRect/>
          </a:stretch>
        </p:blipFill>
        <p:spPr>
          <a:xfrm>
            <a:off x="310549" y="4455838"/>
            <a:ext cx="8548778" cy="927043"/>
          </a:xfrm>
          <a:prstGeom prst="rect">
            <a:avLst/>
          </a:prstGeom>
        </p:spPr>
      </p:pic>
      <p:sp>
        <p:nvSpPr>
          <p:cNvPr id="6" name="Rectángulo 5"/>
          <p:cNvSpPr/>
          <p:nvPr/>
        </p:nvSpPr>
        <p:spPr>
          <a:xfrm>
            <a:off x="310549" y="5394557"/>
            <a:ext cx="8548778" cy="1107996"/>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REFERIDO CONFIRMADO </a:t>
            </a:r>
          </a:p>
          <a:p>
            <a:pPr algn="just"/>
            <a:r>
              <a:rPr lang="es-PE" sz="1100" dirty="0">
                <a:latin typeface="Franklin Gothic Medium Cond" panose="020B0606030402020204" pitchFamily="34" charset="0"/>
              </a:rPr>
              <a:t>Definición Operacional.- Paciente que es referido a otro establecimiento para continuar su tratamiento y que ha sido confirmado por el establecimiento que lo ha </a:t>
            </a:r>
            <a:r>
              <a:rPr lang="es-PE" sz="1100" dirty="0" err="1">
                <a:latin typeface="Franklin Gothic Medium Cond" panose="020B0606030402020204" pitchFamily="34" charset="0"/>
              </a:rPr>
              <a:t>recepcionado</a:t>
            </a:r>
            <a:r>
              <a:rPr lang="es-PE" sz="1100" dirty="0">
                <a:latin typeface="Franklin Gothic Medium Cond" panose="020B0606030402020204" pitchFamily="34" charset="0"/>
              </a:rPr>
              <a:t>. </a:t>
            </a:r>
          </a:p>
          <a:p>
            <a:pPr algn="just"/>
            <a:r>
              <a:rPr lang="es-PE" sz="1100" dirty="0">
                <a:latin typeface="Franklin Gothic Medium Cond" panose="020B0606030402020204" pitchFamily="34" charset="0"/>
              </a:rPr>
              <a:t> En el ítem Diagnóstico motivo de consulta y/o actividad de salud, anote </a:t>
            </a:r>
          </a:p>
          <a:p>
            <a:pPr algn="just"/>
            <a:r>
              <a:rPr lang="es-PE" sz="1100" dirty="0">
                <a:latin typeface="Franklin Gothic Medium Cond" panose="020B0606030402020204" pitchFamily="34" charset="0"/>
              </a:rPr>
              <a:t> En el 1º casillero el tipo de vacuna administrada</a:t>
            </a:r>
          </a:p>
          <a:p>
            <a:pPr algn="just"/>
            <a:r>
              <a:rPr lang="es-PE" sz="1100" dirty="0">
                <a:latin typeface="Franklin Gothic Medium Cond" panose="020B0606030402020204" pitchFamily="34" charset="0"/>
              </a:rPr>
              <a:t>En el ítem Tipo de diagnóstico marque  "D" en ambas</a:t>
            </a:r>
          </a:p>
        </p:txBody>
      </p:sp>
    </p:spTree>
    <p:extLst>
      <p:ext uri="{BB962C8B-B14F-4D97-AF65-F5344CB8AC3E}">
        <p14:creationId xmlns:p14="http://schemas.microsoft.com/office/powerpoint/2010/main" val="778791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41539" y="147430"/>
            <a:ext cx="8626415" cy="769441"/>
          </a:xfrm>
          <a:prstGeom prst="rect">
            <a:avLst/>
          </a:prstGeom>
        </p:spPr>
        <p:txBody>
          <a:bodyPr wrap="square">
            <a:spAutoFit/>
          </a:bodyPr>
          <a:lstStyle/>
          <a:p>
            <a:pPr lvl="0" algn="just"/>
            <a:endParaRPr lang="es-PE" sz="1100" dirty="0">
              <a:solidFill>
                <a:srgbClr val="000000"/>
              </a:solidFill>
              <a:latin typeface="Franklin Gothic Medium Cond" panose="020B0606030402020204" pitchFamily="34" charset="0"/>
            </a:endParaRPr>
          </a:p>
          <a:p>
            <a:pPr lvl="0" algn="just"/>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a:t>
            </a:r>
          </a:p>
          <a:p>
            <a:pPr lvl="0" algn="just"/>
            <a:r>
              <a:rPr lang="es-PE" sz="1100" dirty="0">
                <a:solidFill>
                  <a:srgbClr val="000000"/>
                </a:solidFill>
                <a:latin typeface="Franklin Gothic Medium Cond" panose="020B0606030402020204" pitchFamily="34" charset="0"/>
              </a:rPr>
              <a:t> En el 1º casillero el número de dosis 1, 2, 3, 4, 5 según corresponda.</a:t>
            </a:r>
          </a:p>
          <a:p>
            <a:pPr lvl="0" algn="just"/>
            <a:r>
              <a:rPr lang="es-PE" sz="1100" dirty="0">
                <a:solidFill>
                  <a:srgbClr val="000000"/>
                </a:solidFill>
                <a:latin typeface="Franklin Gothic Medium Cond" panose="020B0606030402020204" pitchFamily="34" charset="0"/>
              </a:rPr>
              <a:t> En el 2º casillero “DVR” para indicar Transferencia Realizada. [USADA POR EL EESS QUE TRANSFIERE AL PACIENTE] </a:t>
            </a:r>
          </a:p>
        </p:txBody>
      </p:sp>
      <p:pic>
        <p:nvPicPr>
          <p:cNvPr id="3" name="Imagen 2"/>
          <p:cNvPicPr>
            <a:picLocks noChangeAspect="1"/>
          </p:cNvPicPr>
          <p:nvPr/>
        </p:nvPicPr>
        <p:blipFill>
          <a:blip r:embed="rId2"/>
          <a:stretch>
            <a:fillRect/>
          </a:stretch>
        </p:blipFill>
        <p:spPr>
          <a:xfrm>
            <a:off x="241539" y="916871"/>
            <a:ext cx="8626416" cy="928183"/>
          </a:xfrm>
          <a:prstGeom prst="rect">
            <a:avLst/>
          </a:prstGeom>
        </p:spPr>
      </p:pic>
      <p:sp>
        <p:nvSpPr>
          <p:cNvPr id="4" name="Rectángulo 3"/>
          <p:cNvSpPr/>
          <p:nvPr/>
        </p:nvSpPr>
        <p:spPr>
          <a:xfrm>
            <a:off x="241538" y="1846468"/>
            <a:ext cx="8626415" cy="1277273"/>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RECIBIDO CONTROLADO Y CONFIRMADO </a:t>
            </a:r>
          </a:p>
          <a:p>
            <a:r>
              <a:rPr lang="es-PE" sz="1100" dirty="0">
                <a:latin typeface="Franklin Gothic Medium Cond" panose="020B0606030402020204" pitchFamily="34" charset="0"/>
              </a:rPr>
              <a:t>Definición Operacional.- Paciente que luego de ser referido, tiene la confirmación de continuación de tratamiento por parte del EESS </a:t>
            </a:r>
            <a:r>
              <a:rPr lang="es-PE" sz="1100" dirty="0" err="1">
                <a:latin typeface="Franklin Gothic Medium Cond" panose="020B0606030402020204" pitchFamily="34" charset="0"/>
              </a:rPr>
              <a:t>recepcionante</a:t>
            </a:r>
            <a:r>
              <a:rPr lang="es-PE" sz="1100" dirty="0">
                <a:latin typeface="Franklin Gothic Medium Cond" panose="020B0606030402020204" pitchFamily="34" charset="0"/>
              </a:rPr>
              <a:t> por vía telefónica, fax u otros</a:t>
            </a:r>
          </a:p>
          <a:p>
            <a:r>
              <a:rPr lang="es-PE" sz="1100" dirty="0">
                <a:latin typeface="Franklin Gothic Medium Cond" panose="020B0606030402020204" pitchFamily="34" charset="0"/>
              </a:rPr>
              <a:t>El establecimiento que lo recibe para continuar con el tratamiento, anota:</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r>
              <a:rPr lang="es-PE" sz="1100" dirty="0">
                <a:latin typeface="Franklin Gothic Medium Cond" panose="020B0606030402020204" pitchFamily="34" charset="0"/>
              </a:rPr>
              <a:t> En el 1º casillero el número de dosis 2, 3, 4, 5 según corresponda.</a:t>
            </a:r>
          </a:p>
          <a:p>
            <a:r>
              <a:rPr lang="es-PE" sz="1100" dirty="0">
                <a:latin typeface="Franklin Gothic Medium Cond" panose="020B0606030402020204" pitchFamily="34" charset="0"/>
              </a:rPr>
              <a:t> En el 2º casillero “DVC” para indicar Transferencia controlada. [USADA POR EL EESS QUE RECEPCIONA AL PACIENTE] </a:t>
            </a:r>
          </a:p>
        </p:txBody>
      </p:sp>
      <p:pic>
        <p:nvPicPr>
          <p:cNvPr id="5" name="Imagen 4"/>
          <p:cNvPicPr>
            <a:picLocks noChangeAspect="1"/>
          </p:cNvPicPr>
          <p:nvPr/>
        </p:nvPicPr>
        <p:blipFill>
          <a:blip r:embed="rId3"/>
          <a:stretch>
            <a:fillRect/>
          </a:stretch>
        </p:blipFill>
        <p:spPr>
          <a:xfrm>
            <a:off x="241538" y="3080611"/>
            <a:ext cx="8626415" cy="929597"/>
          </a:xfrm>
          <a:prstGeom prst="rect">
            <a:avLst/>
          </a:prstGeom>
        </p:spPr>
      </p:pic>
      <p:sp>
        <p:nvSpPr>
          <p:cNvPr id="6" name="Rectángulo 5"/>
          <p:cNvSpPr/>
          <p:nvPr/>
        </p:nvSpPr>
        <p:spPr>
          <a:xfrm>
            <a:off x="241537" y="4053338"/>
            <a:ext cx="8626415" cy="1277273"/>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CONTRAREFERENCIA </a:t>
            </a:r>
          </a:p>
          <a:p>
            <a:pPr algn="just"/>
            <a:r>
              <a:rPr lang="es-PE" sz="1100" dirty="0">
                <a:latin typeface="Franklin Gothic Medium Cond" panose="020B0606030402020204" pitchFamily="34" charset="0"/>
              </a:rPr>
              <a:t>Definición Operacional.- Paciente que habiendo sido referido del primer nivel de atención para una atención especializada es devuelto a su establecimiento de origen para continuación de tratamiento antirrábico. </a:t>
            </a:r>
          </a:p>
          <a:p>
            <a:pPr algn="just"/>
            <a:r>
              <a:rPr lang="es-PE" sz="1100" dirty="0">
                <a:latin typeface="Franklin Gothic Medium Cond" panose="020B0606030402020204" pitchFamily="34" charset="0"/>
              </a:rPr>
              <a:t>El establecimiento que lo recibe para continuar con el tratamiento, anota:</a:t>
            </a:r>
          </a:p>
          <a:p>
            <a:pPr algn="just"/>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pPr algn="just"/>
            <a:r>
              <a:rPr lang="es-PE" sz="1100" dirty="0">
                <a:latin typeface="Franklin Gothic Medium Cond" panose="020B0606030402020204" pitchFamily="34" charset="0"/>
              </a:rPr>
              <a:t> En el 1º casillero el número de dosis 2, 3, 4, 5 según corresponda.</a:t>
            </a:r>
          </a:p>
          <a:p>
            <a:pPr algn="just"/>
            <a:r>
              <a:rPr lang="es-PE" sz="1100" dirty="0">
                <a:latin typeface="Franklin Gothic Medium Cond" panose="020B0606030402020204" pitchFamily="34" charset="0"/>
              </a:rPr>
              <a:t> En el 2º casillero “CR” para indicar la </a:t>
            </a:r>
            <a:r>
              <a:rPr lang="es-PE" sz="1100" dirty="0" err="1">
                <a:latin typeface="Franklin Gothic Medium Cond" panose="020B0606030402020204" pitchFamily="34" charset="0"/>
              </a:rPr>
              <a:t>contrareferencia</a:t>
            </a:r>
            <a:r>
              <a:rPr lang="es-PE" sz="1100" dirty="0">
                <a:latin typeface="Franklin Gothic Medium Cond" panose="020B0606030402020204" pitchFamily="34" charset="0"/>
              </a:rPr>
              <a:t>. [USADA POR EL EESS QUE CONTRAREFIERE AL PACIENTE] </a:t>
            </a:r>
          </a:p>
        </p:txBody>
      </p:sp>
      <p:pic>
        <p:nvPicPr>
          <p:cNvPr id="7" name="Imagen 6"/>
          <p:cNvPicPr>
            <a:picLocks noChangeAspect="1"/>
          </p:cNvPicPr>
          <p:nvPr/>
        </p:nvPicPr>
        <p:blipFill>
          <a:blip r:embed="rId4"/>
          <a:stretch>
            <a:fillRect/>
          </a:stretch>
        </p:blipFill>
        <p:spPr>
          <a:xfrm>
            <a:off x="241537" y="5329537"/>
            <a:ext cx="8626416" cy="930672"/>
          </a:xfrm>
          <a:prstGeom prst="rect">
            <a:avLst/>
          </a:prstGeom>
        </p:spPr>
      </p:pic>
    </p:spTree>
    <p:extLst>
      <p:ext uri="{BB962C8B-B14F-4D97-AF65-F5344CB8AC3E}">
        <p14:creationId xmlns:p14="http://schemas.microsoft.com/office/powerpoint/2010/main" val="1814708463"/>
      </p:ext>
    </p:extLst>
  </p:cSld>
  <p:clrMapOvr>
    <a:masterClrMapping/>
  </p:clrMapOvr>
</p:sld>
</file>

<file path=ppt/theme/theme1.xml><?xml version="1.0" encoding="utf-8"?>
<a:theme xmlns:a="http://schemas.openxmlformats.org/drawingml/2006/main" name="Tema1">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ema1" id="{3566C58A-686D-4254-A6BA-F922309840CC}" vid="{AA862DB3-FBB5-4569-9036-B20F39D664F5}"/>
    </a:ext>
  </a:extLst>
</a:theme>
</file>

<file path=docProps/app.xml><?xml version="1.0" encoding="utf-8"?>
<Properties xmlns="http://schemas.openxmlformats.org/officeDocument/2006/extended-properties" xmlns:vt="http://schemas.openxmlformats.org/officeDocument/2006/docPropsVTypes">
  <Template>Tema1</Template>
  <TotalTime>1364</TotalTime>
  <Words>4738</Words>
  <Application>Microsoft Office PowerPoint</Application>
  <PresentationFormat>Presentación en pantalla (4:3)</PresentationFormat>
  <Paragraphs>387</Paragraphs>
  <Slides>25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25</vt:i4>
      </vt:variant>
    </vt:vector>
  </HeadingPairs>
  <TitlesOfParts>
    <vt:vector size="29" baseType="lpstr">
      <vt:lpstr>Albertus Extra Bold</vt:lpstr>
      <vt:lpstr>Arial</vt:lpstr>
      <vt:lpstr>Franklin Gothic Medium Cond</vt:lpstr>
      <vt:lpstr>Tema1</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Drako</dc:creator>
  <cp:lastModifiedBy>Wilmer Vargas Torres</cp:lastModifiedBy>
  <cp:revision>58</cp:revision>
  <dcterms:created xsi:type="dcterms:W3CDTF">2020-05-09T04:08:31Z</dcterms:created>
  <dcterms:modified xsi:type="dcterms:W3CDTF">2020-12-14T17:22:55Z</dcterms:modified>
</cp:coreProperties>
</file>