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308" r:id="rId3"/>
    <p:sldId id="265" r:id="rId4"/>
    <p:sldId id="266" r:id="rId5"/>
    <p:sldId id="267" r:id="rId6"/>
    <p:sldId id="269" r:id="rId7"/>
    <p:sldId id="270" r:id="rId8"/>
    <p:sldId id="271" r:id="rId9"/>
    <p:sldId id="272" r:id="rId10"/>
    <p:sldId id="274" r:id="rId11"/>
    <p:sldId id="275" r:id="rId12"/>
    <p:sldId id="276" r:id="rId13"/>
    <p:sldId id="277" r:id="rId14"/>
    <p:sldId id="278" r:id="rId15"/>
    <p:sldId id="280" r:id="rId16"/>
    <p:sldId id="281" r:id="rId17"/>
    <p:sldId id="282" r:id="rId18"/>
    <p:sldId id="283" r:id="rId19"/>
    <p:sldId id="285" r:id="rId20"/>
    <p:sldId id="286" r:id="rId21"/>
    <p:sldId id="307" r:id="rId22"/>
    <p:sldId id="309" r:id="rId23"/>
    <p:sldId id="310" r:id="rId24"/>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852A11"/>
    <a:srgbClr val="0000FF"/>
    <a:srgbClr val="C7F4FD"/>
    <a:srgbClr val="FBFB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85" d="100"/>
          <a:sy n="85" d="100"/>
        </p:scale>
        <p:origin x="11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26/01/2021</a:t>
            </a:fld>
            <a:endParaRPr lang="es-PE" dirty="0"/>
          </a:p>
        </p:txBody>
      </p:sp>
      <p:sp>
        <p:nvSpPr>
          <p:cNvPr id="5" name="Marcador de pie de página 4"/>
          <p:cNvSpPr>
            <a:spLocks noGrp="1"/>
          </p:cNvSpPr>
          <p:nvPr>
            <p:ph type="ftr" sz="quarter" idx="11"/>
          </p:nvPr>
        </p:nvSpPr>
        <p:spPr/>
        <p:txBody>
          <a:bodyPr/>
          <a:lstStyle>
            <a:lvl1pPr>
              <a:defRPr/>
            </a:lvl1pPr>
          </a:lstStyle>
          <a:p>
            <a:endParaRPr lang="es-PE" dirty="0"/>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2312945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26/01/2021</a:t>
            </a:fld>
            <a:endParaRPr lang="es-PE" dirty="0"/>
          </a:p>
        </p:txBody>
      </p:sp>
      <p:sp>
        <p:nvSpPr>
          <p:cNvPr id="5" name="Marcador de pie de página 4"/>
          <p:cNvSpPr>
            <a:spLocks noGrp="1"/>
          </p:cNvSpPr>
          <p:nvPr>
            <p:ph type="ftr" sz="quarter" idx="11"/>
          </p:nvPr>
        </p:nvSpPr>
        <p:spPr/>
        <p:txBody>
          <a:bodyPr/>
          <a:lstStyle>
            <a:lvl1pPr>
              <a:defRPr/>
            </a:lvl1pPr>
          </a:lstStyle>
          <a:p>
            <a:endParaRPr lang="es-PE" dirty="0"/>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1670071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26/01/2021</a:t>
            </a:fld>
            <a:endParaRPr lang="es-PE" dirty="0"/>
          </a:p>
        </p:txBody>
      </p:sp>
      <p:sp>
        <p:nvSpPr>
          <p:cNvPr id="5" name="Marcador de pie de página 4"/>
          <p:cNvSpPr>
            <a:spLocks noGrp="1"/>
          </p:cNvSpPr>
          <p:nvPr>
            <p:ph type="ftr" sz="quarter" idx="11"/>
          </p:nvPr>
        </p:nvSpPr>
        <p:spPr/>
        <p:txBody>
          <a:bodyPr/>
          <a:lstStyle>
            <a:lvl1pPr>
              <a:defRPr/>
            </a:lvl1pPr>
          </a:lstStyle>
          <a:p>
            <a:endParaRPr lang="es-PE" dirty="0"/>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1693026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26/01/2021</a:t>
            </a:fld>
            <a:endParaRPr lang="es-PE" dirty="0"/>
          </a:p>
        </p:txBody>
      </p:sp>
      <p:sp>
        <p:nvSpPr>
          <p:cNvPr id="5" name="Marcador de pie de página 4"/>
          <p:cNvSpPr>
            <a:spLocks noGrp="1"/>
          </p:cNvSpPr>
          <p:nvPr>
            <p:ph type="ftr" sz="quarter" idx="11"/>
          </p:nvPr>
        </p:nvSpPr>
        <p:spPr/>
        <p:txBody>
          <a:bodyPr/>
          <a:lstStyle>
            <a:lvl1pPr>
              <a:defRPr/>
            </a:lvl1pPr>
          </a:lstStyle>
          <a:p>
            <a:endParaRPr lang="es-PE" dirty="0"/>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5853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26/01/2021</a:t>
            </a:fld>
            <a:endParaRPr lang="es-PE" dirty="0"/>
          </a:p>
        </p:txBody>
      </p:sp>
      <p:sp>
        <p:nvSpPr>
          <p:cNvPr id="5" name="Marcador de pie de página 4"/>
          <p:cNvSpPr>
            <a:spLocks noGrp="1"/>
          </p:cNvSpPr>
          <p:nvPr>
            <p:ph type="ftr" sz="quarter" idx="11"/>
          </p:nvPr>
        </p:nvSpPr>
        <p:spPr/>
        <p:txBody>
          <a:bodyPr/>
          <a:lstStyle>
            <a:lvl1pPr>
              <a:defRPr/>
            </a:lvl1pPr>
          </a:lstStyle>
          <a:p>
            <a:endParaRPr lang="es-PE" dirty="0"/>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1184492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457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648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26/01/2021</a:t>
            </a:fld>
            <a:endParaRPr lang="es-PE" dirty="0"/>
          </a:p>
        </p:txBody>
      </p:sp>
      <p:sp>
        <p:nvSpPr>
          <p:cNvPr id="6" name="Marcador de pie de página 5"/>
          <p:cNvSpPr>
            <a:spLocks noGrp="1"/>
          </p:cNvSpPr>
          <p:nvPr>
            <p:ph type="ftr" sz="quarter" idx="11"/>
          </p:nvPr>
        </p:nvSpPr>
        <p:spPr/>
        <p:txBody>
          <a:bodyPr/>
          <a:lstStyle>
            <a:lvl1pPr>
              <a:defRPr/>
            </a:lvl1pPr>
          </a:lstStyle>
          <a:p>
            <a:endParaRPr lang="es-PE" dirty="0"/>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778525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lvl1pPr>
              <a:defRPr/>
            </a:lvl1pPr>
          </a:lstStyle>
          <a:p>
            <a:fld id="{68C49307-C547-4ACD-8B0B-E3490E29480A}" type="datetimeFigureOut">
              <a:rPr lang="es-PE" smtClean="0"/>
              <a:t>26/01/2021</a:t>
            </a:fld>
            <a:endParaRPr lang="es-PE" dirty="0"/>
          </a:p>
        </p:txBody>
      </p:sp>
      <p:sp>
        <p:nvSpPr>
          <p:cNvPr id="8" name="Marcador de pie de página 7"/>
          <p:cNvSpPr>
            <a:spLocks noGrp="1"/>
          </p:cNvSpPr>
          <p:nvPr>
            <p:ph type="ftr" sz="quarter" idx="11"/>
          </p:nvPr>
        </p:nvSpPr>
        <p:spPr/>
        <p:txBody>
          <a:bodyPr/>
          <a:lstStyle>
            <a:lvl1pPr>
              <a:defRPr/>
            </a:lvl1pPr>
          </a:lstStyle>
          <a:p>
            <a:endParaRPr lang="es-PE" dirty="0"/>
          </a:p>
        </p:txBody>
      </p:sp>
      <p:sp>
        <p:nvSpPr>
          <p:cNvPr id="9" name="Marcador de número de diapositiva 8"/>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839697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lvl1pPr>
              <a:defRPr/>
            </a:lvl1pPr>
          </a:lstStyle>
          <a:p>
            <a:fld id="{68C49307-C547-4ACD-8B0B-E3490E29480A}" type="datetimeFigureOut">
              <a:rPr lang="es-PE" smtClean="0"/>
              <a:t>26/01/2021</a:t>
            </a:fld>
            <a:endParaRPr lang="es-PE" dirty="0"/>
          </a:p>
        </p:txBody>
      </p:sp>
      <p:sp>
        <p:nvSpPr>
          <p:cNvPr id="4" name="Marcador de pie de página 3"/>
          <p:cNvSpPr>
            <a:spLocks noGrp="1"/>
          </p:cNvSpPr>
          <p:nvPr>
            <p:ph type="ftr" sz="quarter" idx="11"/>
          </p:nvPr>
        </p:nvSpPr>
        <p:spPr/>
        <p:txBody>
          <a:bodyPr/>
          <a:lstStyle>
            <a:lvl1pPr>
              <a:defRPr/>
            </a:lvl1pPr>
          </a:lstStyle>
          <a:p>
            <a:endParaRPr lang="es-PE" dirty="0"/>
          </a:p>
        </p:txBody>
      </p:sp>
      <p:sp>
        <p:nvSpPr>
          <p:cNvPr id="5" name="Marcador de número de diapositiva 4"/>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4279183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fld id="{68C49307-C547-4ACD-8B0B-E3490E29480A}" type="datetimeFigureOut">
              <a:rPr lang="es-PE" smtClean="0"/>
              <a:t>26/01/2021</a:t>
            </a:fld>
            <a:endParaRPr lang="es-PE" dirty="0"/>
          </a:p>
        </p:txBody>
      </p:sp>
      <p:sp>
        <p:nvSpPr>
          <p:cNvPr id="3" name="Marcador de pie de página 2"/>
          <p:cNvSpPr>
            <a:spLocks noGrp="1"/>
          </p:cNvSpPr>
          <p:nvPr>
            <p:ph type="ftr" sz="quarter" idx="11"/>
          </p:nvPr>
        </p:nvSpPr>
        <p:spPr/>
        <p:txBody>
          <a:bodyPr/>
          <a:lstStyle>
            <a:lvl1pPr>
              <a:defRPr/>
            </a:lvl1pPr>
          </a:lstStyle>
          <a:p>
            <a:endParaRPr lang="es-PE" dirty="0"/>
          </a:p>
        </p:txBody>
      </p:sp>
      <p:sp>
        <p:nvSpPr>
          <p:cNvPr id="4" name="Marcador de número de diapositiva 3"/>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122082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26/01/2021</a:t>
            </a:fld>
            <a:endParaRPr lang="es-PE" dirty="0"/>
          </a:p>
        </p:txBody>
      </p:sp>
      <p:sp>
        <p:nvSpPr>
          <p:cNvPr id="6" name="Marcador de pie de página 5"/>
          <p:cNvSpPr>
            <a:spLocks noGrp="1"/>
          </p:cNvSpPr>
          <p:nvPr>
            <p:ph type="ftr" sz="quarter" idx="11"/>
          </p:nvPr>
        </p:nvSpPr>
        <p:spPr/>
        <p:txBody>
          <a:bodyPr/>
          <a:lstStyle>
            <a:lvl1pPr>
              <a:defRPr/>
            </a:lvl1pPr>
          </a:lstStyle>
          <a:p>
            <a:endParaRPr lang="es-PE" dirty="0"/>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3016770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s-PE" dirty="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26/01/2021</a:t>
            </a:fld>
            <a:endParaRPr lang="es-PE" dirty="0"/>
          </a:p>
        </p:txBody>
      </p:sp>
      <p:sp>
        <p:nvSpPr>
          <p:cNvPr id="6" name="Marcador de pie de página 5"/>
          <p:cNvSpPr>
            <a:spLocks noGrp="1"/>
          </p:cNvSpPr>
          <p:nvPr>
            <p:ph type="ftr" sz="quarter" idx="11"/>
          </p:nvPr>
        </p:nvSpPr>
        <p:spPr/>
        <p:txBody>
          <a:bodyPr/>
          <a:lstStyle>
            <a:lvl1pPr>
              <a:defRPr/>
            </a:lvl1pPr>
          </a:lstStyle>
          <a:p>
            <a:endParaRPr lang="es-PE" dirty="0"/>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1749170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accent5">
                <a:shade val="45000"/>
                <a:satMod val="135000"/>
              </a:schemeClr>
              <a:prstClr val="white"/>
            </a:duotone>
            <a:extLst>
              <a:ext uri="{BEBA8EAE-BF5A-486C-A8C5-ECC9F3942E4B}">
                <a14:imgProps xmlns:a14="http://schemas.microsoft.com/office/drawing/2010/main">
                  <a14:imgLayer r:embed="rId14">
                    <a14:imgEffect>
                      <a14:saturation sat="0"/>
                    </a14:imgEffect>
                    <a14:imgEffect>
                      <a14:brightnessContrast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68C49307-C547-4ACD-8B0B-E3490E29480A}" type="datetimeFigureOut">
              <a:rPr lang="es-PE" smtClean="0"/>
              <a:t>26/01/2021</a:t>
            </a:fld>
            <a:endParaRPr lang="es-PE"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PE"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274388463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21.emf"/></Relationships>
</file>

<file path=ppt/slides/_rels/slide11.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7.xml"/><Relationship Id="rId4" Type="http://schemas.openxmlformats.org/officeDocument/2006/relationships/image" Target="../media/image25.emf"/></Relationships>
</file>

<file path=ppt/slides/_rels/slide12.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7.xml"/><Relationship Id="rId4" Type="http://schemas.openxmlformats.org/officeDocument/2006/relationships/image" Target="../media/image28.emf"/></Relationships>
</file>

<file path=ppt/slides/_rels/slide13.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7.xml"/><Relationship Id="rId5" Type="http://schemas.openxmlformats.org/officeDocument/2006/relationships/image" Target="../media/image32.emf"/><Relationship Id="rId4" Type="http://schemas.openxmlformats.org/officeDocument/2006/relationships/image" Target="../media/image31.emf"/></Relationships>
</file>

<file path=ppt/slides/_rels/slide14.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image" Target="../media/image35.emf"/><Relationship Id="rId1" Type="http://schemas.openxmlformats.org/officeDocument/2006/relationships/slideLayout" Target="../slideLayouts/slideLayout7.xml"/><Relationship Id="rId6" Type="http://schemas.openxmlformats.org/officeDocument/2006/relationships/image" Target="../media/image39.emf"/><Relationship Id="rId5" Type="http://schemas.openxmlformats.org/officeDocument/2006/relationships/image" Target="../media/image38.emf"/><Relationship Id="rId4" Type="http://schemas.openxmlformats.org/officeDocument/2006/relationships/image" Target="../media/image37.emf"/></Relationships>
</file>

<file path=ppt/slides/_rels/slide16.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image" Target="../media/image40.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5.emf"/><Relationship Id="rId2" Type="http://schemas.openxmlformats.org/officeDocument/2006/relationships/image" Target="../media/image44.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image" Target="../media/image4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9.emf"/><Relationship Id="rId2" Type="http://schemas.openxmlformats.org/officeDocument/2006/relationships/image" Target="../media/image48.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image" Target="../media/image50.emf"/><Relationship Id="rId1" Type="http://schemas.openxmlformats.org/officeDocument/2006/relationships/slideLayout" Target="../slideLayouts/slideLayout7.xml"/><Relationship Id="rId4" Type="http://schemas.openxmlformats.org/officeDocument/2006/relationships/image" Target="../media/image52.emf"/></Relationships>
</file>

<file path=ppt/slides/_rels/slide22.xml.rels><?xml version="1.0" encoding="UTF-8" standalone="yes"?>
<Relationships xmlns="http://schemas.openxmlformats.org/package/2006/relationships"><Relationship Id="rId3" Type="http://schemas.openxmlformats.org/officeDocument/2006/relationships/image" Target="../media/image54.emf"/><Relationship Id="rId2" Type="http://schemas.openxmlformats.org/officeDocument/2006/relationships/image" Target="../media/image53.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6.emf"/><Relationship Id="rId2" Type="http://schemas.openxmlformats.org/officeDocument/2006/relationships/image" Target="../media/image55.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 Id="rId4" Type="http://schemas.openxmlformats.org/officeDocument/2006/relationships/image" Target="../media/image1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7.xml"/><Relationship Id="rId5" Type="http://schemas.openxmlformats.org/officeDocument/2006/relationships/image" Target="../media/image18.emf"/><Relationship Id="rId4" Type="http://schemas.openxmlformats.org/officeDocument/2006/relationships/image" Target="../media/image1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8928847" cy="6819633"/>
          </a:xfrm>
          <a:prstGeom prst="rect">
            <a:avLst/>
          </a:prstGeom>
        </p:spPr>
      </p:pic>
      <p:sp>
        <p:nvSpPr>
          <p:cNvPr id="4" name="CuadroTexto 3"/>
          <p:cNvSpPr txBox="1"/>
          <p:nvPr/>
        </p:nvSpPr>
        <p:spPr>
          <a:xfrm>
            <a:off x="189186" y="187217"/>
            <a:ext cx="7315200" cy="1938992"/>
          </a:xfrm>
          <a:prstGeom prst="rect">
            <a:avLst/>
          </a:prstGeom>
          <a:noFill/>
        </p:spPr>
        <p:txBody>
          <a:bodyPr wrap="square" rtlCol="0">
            <a:spAutoFit/>
          </a:bodyPr>
          <a:lstStyle/>
          <a:p>
            <a:r>
              <a:rPr lang="es-PE" sz="4000" dirty="0">
                <a:solidFill>
                  <a:srgbClr val="CC6600"/>
                </a:solidFill>
                <a:latin typeface="Franklin Gothic Medium Cond" panose="020B0606030402020204" pitchFamily="34" charset="0"/>
              </a:rPr>
              <a:t>MANUAL DE REGISTRO Y CODIFICACION DE LA ATENCION EN LA CONSULTA EXTERNA</a:t>
            </a:r>
          </a:p>
        </p:txBody>
      </p:sp>
      <p:sp>
        <p:nvSpPr>
          <p:cNvPr id="15" name="CuadroTexto 14"/>
          <p:cNvSpPr txBox="1"/>
          <p:nvPr/>
        </p:nvSpPr>
        <p:spPr>
          <a:xfrm>
            <a:off x="953321" y="5896303"/>
            <a:ext cx="4753796" cy="923330"/>
          </a:xfrm>
          <a:prstGeom prst="rect">
            <a:avLst/>
          </a:prstGeom>
          <a:noFill/>
        </p:spPr>
        <p:txBody>
          <a:bodyPr wrap="square" rtlCol="0">
            <a:spAutoFit/>
          </a:bodyPr>
          <a:lstStyle/>
          <a:p>
            <a:r>
              <a:rPr lang="es-PE" sz="5400" dirty="0">
                <a:solidFill>
                  <a:srgbClr val="FFFF00"/>
                </a:solidFill>
                <a:latin typeface="Franklin Gothic Medium Cond" panose="020B0606030402020204" pitchFamily="34" charset="0"/>
              </a:rPr>
              <a:t>SALUD BUCAL</a:t>
            </a:r>
          </a:p>
        </p:txBody>
      </p:sp>
      <p:sp>
        <p:nvSpPr>
          <p:cNvPr id="16" name="CuadroTexto 15"/>
          <p:cNvSpPr txBox="1"/>
          <p:nvPr/>
        </p:nvSpPr>
        <p:spPr>
          <a:xfrm>
            <a:off x="8056179" y="6357968"/>
            <a:ext cx="945931" cy="400110"/>
          </a:xfrm>
          <a:prstGeom prst="rect">
            <a:avLst/>
          </a:prstGeom>
          <a:noFill/>
        </p:spPr>
        <p:txBody>
          <a:bodyPr wrap="square" rtlCol="0">
            <a:spAutoFit/>
          </a:bodyPr>
          <a:lstStyle/>
          <a:p>
            <a:r>
              <a:rPr lang="es-PE" sz="2000" dirty="0">
                <a:solidFill>
                  <a:srgbClr val="FFFF00"/>
                </a:solidFill>
                <a:latin typeface="Franklin Gothic Demi Cond" panose="020B0706030402020204" pitchFamily="34" charset="0"/>
              </a:rPr>
              <a:t>2020</a:t>
            </a:r>
          </a:p>
        </p:txBody>
      </p:sp>
    </p:spTree>
    <p:extLst>
      <p:ext uri="{BB962C8B-B14F-4D97-AF65-F5344CB8AC3E}">
        <p14:creationId xmlns:p14="http://schemas.microsoft.com/office/powerpoint/2010/main" val="3551548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0059" y="278911"/>
            <a:ext cx="3757760"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2.2 Para los siguientes procedimientos recuperativos y especializado:</a:t>
            </a:r>
          </a:p>
        </p:txBody>
      </p:sp>
      <p:pic>
        <p:nvPicPr>
          <p:cNvPr id="4" name="Imagen 3"/>
          <p:cNvPicPr>
            <a:picLocks noChangeAspect="1"/>
          </p:cNvPicPr>
          <p:nvPr/>
        </p:nvPicPr>
        <p:blipFill>
          <a:blip r:embed="rId2"/>
          <a:stretch>
            <a:fillRect/>
          </a:stretch>
        </p:blipFill>
        <p:spPr>
          <a:xfrm>
            <a:off x="1311214" y="555910"/>
            <a:ext cx="6431937" cy="809033"/>
          </a:xfrm>
          <a:prstGeom prst="rect">
            <a:avLst/>
          </a:prstGeom>
        </p:spPr>
      </p:pic>
      <p:sp>
        <p:nvSpPr>
          <p:cNvPr id="5" name="Rectángulo 4"/>
          <p:cNvSpPr/>
          <p:nvPr/>
        </p:nvSpPr>
        <p:spPr>
          <a:xfrm>
            <a:off x="340059" y="1350853"/>
            <a:ext cx="8425569" cy="1654299"/>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Para el caso de estos tres procedimientos, se registraran en el casillero del campo Lab la sigla “FIN” cuando se ha cumplido con la frecuencia de la actividad establecida en las definiciones operacionales del PpR.  </a:t>
            </a:r>
          </a:p>
          <a:p>
            <a:pPr algn="just"/>
            <a:r>
              <a:rPr lang="es-PE" sz="1100" dirty="0">
                <a:solidFill>
                  <a:srgbClr val="000000"/>
                </a:solidFill>
                <a:latin typeface="Franklin Gothic Medium Cond" panose="020B0606030402020204" pitchFamily="34" charset="0"/>
              </a:rPr>
              <a:t>De forma excepcional si el paciente presenta luego de su evaluación una frecuencia inferior a la establecida, esta frecuencia del procedimiento realizado se registrara en el casillero del campo Lab  y en el casillero inferior se anotara la sigla “FIN”.   </a:t>
            </a:r>
          </a:p>
          <a:p>
            <a:pPr algn="just"/>
            <a:r>
              <a:rPr lang="es-PE" sz="1100" dirty="0">
                <a:solidFill>
                  <a:srgbClr val="000000"/>
                </a:solidFill>
                <a:latin typeface="Franklin Gothic Medium Cond" panose="020B0606030402020204" pitchFamily="34" charset="0"/>
              </a:rPr>
              <a:t>Por otro lado Si luego de cumplir con la frecuencia establecida el paciente requiere más atenciones, estas deberán realizarse hasta que se culmine con el plan de tratamiento establecido. </a:t>
            </a:r>
          </a:p>
          <a:p>
            <a:pPr algn="just"/>
            <a:r>
              <a:rPr lang="es-PE" sz="1100" dirty="0">
                <a:solidFill>
                  <a:srgbClr val="000000"/>
                </a:solidFill>
                <a:latin typeface="Franklin Gothic Medium Cond" panose="020B0606030402020204" pitchFamily="34" charset="0"/>
              </a:rPr>
              <a:t>Importante: Para los procedimientos que son realizados de forma específica e individual en los dientes, se deberán registrar en el casillero del campo Lab la cantidad de dientes tratados en cada sesión.</a:t>
            </a:r>
          </a:p>
          <a:p>
            <a:pPr algn="just">
              <a:spcBef>
                <a:spcPts val="300"/>
              </a:spcBef>
            </a:pPr>
            <a:r>
              <a:rPr lang="es-PE" sz="1100" dirty="0">
                <a:solidFill>
                  <a:srgbClr val="C00000"/>
                </a:solidFill>
                <a:latin typeface="Franklin Gothic Medium Cond" panose="020B0606030402020204" pitchFamily="34" charset="0"/>
              </a:rPr>
              <a:t>Ejemplo 9:</a:t>
            </a:r>
            <a:r>
              <a:rPr lang="es-PE" sz="1100" dirty="0">
                <a:solidFill>
                  <a:srgbClr val="000000"/>
                </a:solidFill>
                <a:latin typeface="Franklin Gothic Medium Cond" panose="020B0606030402020204" pitchFamily="34" charset="0"/>
              </a:rPr>
              <a:t> Para el caso propuesto se registra el procedimiento de Pulpotomía a dos piezas dentarias para el cumplimiento de la frecuencia establecida:</a:t>
            </a:r>
          </a:p>
        </p:txBody>
      </p:sp>
      <p:sp>
        <p:nvSpPr>
          <p:cNvPr id="6" name="Rectángulo 5"/>
          <p:cNvSpPr/>
          <p:nvPr/>
        </p:nvSpPr>
        <p:spPr>
          <a:xfrm>
            <a:off x="355825" y="2950619"/>
            <a:ext cx="7022438"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a) Primera Sesión: </a:t>
            </a:r>
            <a:r>
              <a:rPr lang="es-PE" sz="1100" dirty="0">
                <a:solidFill>
                  <a:srgbClr val="000000"/>
                </a:solidFill>
                <a:latin typeface="Franklin Gothic Medium Cond" panose="020B0606030402020204" pitchFamily="34" charset="0"/>
              </a:rPr>
              <a:t>se inicia con el procedimiento y se registra la primera pulpotomía.</a:t>
            </a:r>
            <a:endParaRPr lang="es-PE" sz="1100" dirty="0">
              <a:latin typeface="Franklin Gothic Medium Cond" panose="020B0606030402020204" pitchFamily="34" charset="0"/>
            </a:endParaRPr>
          </a:p>
        </p:txBody>
      </p:sp>
      <p:pic>
        <p:nvPicPr>
          <p:cNvPr id="8" name="Imagen 7"/>
          <p:cNvPicPr>
            <a:picLocks noChangeAspect="1"/>
          </p:cNvPicPr>
          <p:nvPr/>
        </p:nvPicPr>
        <p:blipFill>
          <a:blip r:embed="rId3"/>
          <a:stretch>
            <a:fillRect/>
          </a:stretch>
        </p:blipFill>
        <p:spPr>
          <a:xfrm>
            <a:off x="340059" y="3183902"/>
            <a:ext cx="8425569" cy="956777"/>
          </a:xfrm>
          <a:prstGeom prst="rect">
            <a:avLst/>
          </a:prstGeom>
        </p:spPr>
      </p:pic>
      <p:sp>
        <p:nvSpPr>
          <p:cNvPr id="9" name="Rectángulo 8"/>
          <p:cNvSpPr/>
          <p:nvPr/>
        </p:nvSpPr>
        <p:spPr>
          <a:xfrm>
            <a:off x="340058" y="4133254"/>
            <a:ext cx="8425569"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b) Segunda Sesión:</a:t>
            </a:r>
            <a:r>
              <a:rPr lang="es-PE" sz="1100" dirty="0">
                <a:solidFill>
                  <a:srgbClr val="000000"/>
                </a:solidFill>
                <a:latin typeface="Franklin Gothic Medium Cond" panose="020B0606030402020204" pitchFamily="34" charset="0"/>
              </a:rPr>
              <a:t> se registra la segunda pulpotomía realizada, se cumple con la frecuencia y se coloca FIN para determinar el caso tratado </a:t>
            </a:r>
            <a:endParaRPr lang="es-PE" sz="1100" dirty="0">
              <a:latin typeface="Franklin Gothic Medium Cond" panose="020B0606030402020204" pitchFamily="34" charset="0"/>
            </a:endParaRPr>
          </a:p>
        </p:txBody>
      </p:sp>
      <p:pic>
        <p:nvPicPr>
          <p:cNvPr id="10" name="Imagen 9"/>
          <p:cNvPicPr>
            <a:picLocks noChangeAspect="1"/>
          </p:cNvPicPr>
          <p:nvPr/>
        </p:nvPicPr>
        <p:blipFill>
          <a:blip r:embed="rId4"/>
          <a:stretch>
            <a:fillRect/>
          </a:stretch>
        </p:blipFill>
        <p:spPr>
          <a:xfrm>
            <a:off x="340058" y="4357821"/>
            <a:ext cx="8425569" cy="962711"/>
          </a:xfrm>
          <a:prstGeom prst="rect">
            <a:avLst/>
          </a:prstGeom>
        </p:spPr>
      </p:pic>
      <p:sp>
        <p:nvSpPr>
          <p:cNvPr id="3" name="Rectángulo 2">
            <a:extLst>
              <a:ext uri="{FF2B5EF4-FFF2-40B4-BE49-F238E27FC236}">
                <a16:creationId xmlns:a16="http://schemas.microsoft.com/office/drawing/2014/main" id="{1B7B8AB0-282E-44BC-8090-F7907515D3D7}"/>
              </a:ext>
            </a:extLst>
          </p:cNvPr>
          <p:cNvSpPr/>
          <p:nvPr/>
        </p:nvSpPr>
        <p:spPr>
          <a:xfrm>
            <a:off x="283779" y="5316332"/>
            <a:ext cx="8434551" cy="43088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Ejemplo 10:</a:t>
            </a:r>
            <a:r>
              <a:rPr lang="es-PE" sz="1100" dirty="0">
                <a:solidFill>
                  <a:srgbClr val="000000"/>
                </a:solidFill>
                <a:latin typeface="Franklin Gothic Medium Cond" panose="020B0606030402020204" pitchFamily="34" charset="0"/>
              </a:rPr>
              <a:t> Cuando el paciente requiere solo una exodoncia dental, se coloca “1” en el casillero del campo Lab y la sigla “FIN” en el casillero inferior para determinar el caso tratado.</a:t>
            </a:r>
            <a:endParaRPr lang="es-PE" sz="1100" dirty="0">
              <a:latin typeface="Franklin Gothic Medium Cond" panose="020B0606030402020204" pitchFamily="34" charset="0"/>
            </a:endParaRPr>
          </a:p>
        </p:txBody>
      </p:sp>
      <p:pic>
        <p:nvPicPr>
          <p:cNvPr id="12" name="Imagen 11">
            <a:extLst>
              <a:ext uri="{FF2B5EF4-FFF2-40B4-BE49-F238E27FC236}">
                <a16:creationId xmlns:a16="http://schemas.microsoft.com/office/drawing/2014/main" id="{573DA854-FA24-468C-9261-C22F313D6A10}"/>
              </a:ext>
            </a:extLst>
          </p:cNvPr>
          <p:cNvPicPr>
            <a:picLocks noChangeAspect="1"/>
          </p:cNvPicPr>
          <p:nvPr/>
        </p:nvPicPr>
        <p:blipFill>
          <a:blip r:embed="rId5"/>
          <a:stretch>
            <a:fillRect/>
          </a:stretch>
        </p:blipFill>
        <p:spPr>
          <a:xfrm>
            <a:off x="310479" y="5705436"/>
            <a:ext cx="8431499" cy="963251"/>
          </a:xfrm>
          <a:prstGeom prst="rect">
            <a:avLst/>
          </a:prstGeom>
        </p:spPr>
      </p:pic>
    </p:spTree>
    <p:extLst>
      <p:ext uri="{BB962C8B-B14F-4D97-AF65-F5344CB8AC3E}">
        <p14:creationId xmlns:p14="http://schemas.microsoft.com/office/powerpoint/2010/main" val="626592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18282" y="400583"/>
            <a:ext cx="8434551" cy="430887"/>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3. En los siguientes procedimientos para determinar el cumplimiento de la frecuencia establecida en las definiciones operacionales del PpR  se deberá registrar en el casillero del campo Lab la sigla “FIN”  </a:t>
            </a:r>
          </a:p>
        </p:txBody>
      </p:sp>
      <p:pic>
        <p:nvPicPr>
          <p:cNvPr id="5" name="Imagen 4"/>
          <p:cNvPicPr>
            <a:picLocks noChangeAspect="1"/>
          </p:cNvPicPr>
          <p:nvPr/>
        </p:nvPicPr>
        <p:blipFill>
          <a:blip r:embed="rId2"/>
          <a:stretch>
            <a:fillRect/>
          </a:stretch>
        </p:blipFill>
        <p:spPr>
          <a:xfrm>
            <a:off x="1414729" y="830716"/>
            <a:ext cx="6544227" cy="1026392"/>
          </a:xfrm>
          <a:prstGeom prst="rect">
            <a:avLst/>
          </a:prstGeom>
        </p:spPr>
      </p:pic>
      <p:sp>
        <p:nvSpPr>
          <p:cNvPr id="6" name="Rectángulo 5"/>
          <p:cNvSpPr/>
          <p:nvPr/>
        </p:nvSpPr>
        <p:spPr>
          <a:xfrm>
            <a:off x="318281" y="1890238"/>
            <a:ext cx="8434552" cy="1615827"/>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De forma excepcional si el paciente presenta luego de su evaluación una frecuencia inferior a la establecida en las definiciones operacionales PpR, esta frecuencia del procedimiento realizado se registrara en el casillero del campo Lab  y en el casillero inferior se anotara la sigla “FIN” para determinar el caso tratado.   </a:t>
            </a:r>
          </a:p>
          <a:p>
            <a:pPr algn="just"/>
            <a:r>
              <a:rPr lang="es-PE" sz="1100" dirty="0">
                <a:solidFill>
                  <a:srgbClr val="000000"/>
                </a:solidFill>
                <a:latin typeface="Franklin Gothic Medium Cond" panose="020B0606030402020204" pitchFamily="34" charset="0"/>
              </a:rPr>
              <a:t>Por otro lado si luego de cumplir con la frecuencia establecida el paciente requiere más atenciones, estas deberán realizarse hasta que se culmine con el plan de tratamiento establecido. </a:t>
            </a:r>
          </a:p>
          <a:p>
            <a:pPr algn="just"/>
            <a:r>
              <a:rPr lang="es-PE" sz="1100" dirty="0">
                <a:solidFill>
                  <a:srgbClr val="000000"/>
                </a:solidFill>
                <a:latin typeface="Franklin Gothic Medium Cond" panose="020B0606030402020204" pitchFamily="34" charset="0"/>
              </a:rPr>
              <a:t>Importante: los procedimientos descritos en este cuadro  son realizados de forma específica e individual en los dientes, por lo tanto se deberán registrar en el casillero del campo Lab la cantidad de dientes tratados en cada sesión. </a:t>
            </a:r>
          </a:p>
          <a:p>
            <a:pPr algn="just"/>
            <a:r>
              <a:rPr lang="es-PE" sz="1100" dirty="0">
                <a:solidFill>
                  <a:srgbClr val="C00000"/>
                </a:solidFill>
                <a:latin typeface="Franklin Gothic Medium Cond" panose="020B0606030402020204" pitchFamily="34" charset="0"/>
              </a:rPr>
              <a:t>Ejemplo 11</a:t>
            </a:r>
            <a:r>
              <a:rPr lang="es-PE" sz="1100" dirty="0">
                <a:solidFill>
                  <a:srgbClr val="000000"/>
                </a:solidFill>
                <a:latin typeface="Franklin Gothic Medium Cond" panose="020B0606030402020204" pitchFamily="34" charset="0"/>
              </a:rPr>
              <a:t>: El caso propuesto presenta a un paciente que de acuerdo a su plan de tratamiento requiere solo dos Restauraciones con Ionomero de Vidrio; se registra el procedimiento, se anota la frecuencia y la sigla FIN en los casilleros del campo Lab para determinar el caso tratado. </a:t>
            </a:r>
            <a:endParaRPr lang="es-PE" sz="1100" dirty="0">
              <a:latin typeface="Franklin Gothic Medium Cond" panose="020B0606030402020204" pitchFamily="34" charset="0"/>
            </a:endParaRPr>
          </a:p>
        </p:txBody>
      </p:sp>
      <p:pic>
        <p:nvPicPr>
          <p:cNvPr id="7" name="Imagen 6"/>
          <p:cNvPicPr>
            <a:picLocks noChangeAspect="1"/>
          </p:cNvPicPr>
          <p:nvPr/>
        </p:nvPicPr>
        <p:blipFill>
          <a:blip r:embed="rId3"/>
          <a:stretch>
            <a:fillRect/>
          </a:stretch>
        </p:blipFill>
        <p:spPr>
          <a:xfrm>
            <a:off x="318281" y="3471642"/>
            <a:ext cx="8434552" cy="1093191"/>
          </a:xfrm>
          <a:prstGeom prst="rect">
            <a:avLst/>
          </a:prstGeom>
        </p:spPr>
      </p:pic>
      <p:sp>
        <p:nvSpPr>
          <p:cNvPr id="9" name="Rectángulo 8">
            <a:extLst>
              <a:ext uri="{FF2B5EF4-FFF2-40B4-BE49-F238E27FC236}">
                <a16:creationId xmlns:a16="http://schemas.microsoft.com/office/drawing/2014/main" id="{E9969FB5-5F2F-4022-8B4A-69926F8B2E40}"/>
              </a:ext>
            </a:extLst>
          </p:cNvPr>
          <p:cNvSpPr/>
          <p:nvPr/>
        </p:nvSpPr>
        <p:spPr>
          <a:xfrm>
            <a:off x="349815" y="4535375"/>
            <a:ext cx="8466082" cy="46935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Ejemplo 12:</a:t>
            </a:r>
            <a:r>
              <a:rPr lang="es-PE" sz="1100" dirty="0">
                <a:solidFill>
                  <a:srgbClr val="000000"/>
                </a:solidFill>
                <a:latin typeface="Franklin Gothic Medium Cond" panose="020B0606030402020204" pitchFamily="34" charset="0"/>
              </a:rPr>
              <a:t> El caso propuesto presenta a un paciente que requiere cinco Restauraciones con Resina.</a:t>
            </a:r>
          </a:p>
          <a:p>
            <a:pPr>
              <a:spcBef>
                <a:spcPts val="300"/>
              </a:spcBef>
            </a:pPr>
            <a:r>
              <a:rPr lang="es-PE" sz="1100" dirty="0">
                <a:solidFill>
                  <a:srgbClr val="C00000"/>
                </a:solidFill>
                <a:latin typeface="Franklin Gothic Medium Cond" panose="020B0606030402020204" pitchFamily="34" charset="0"/>
              </a:rPr>
              <a:t>a) Primera sesión:</a:t>
            </a:r>
            <a:r>
              <a:rPr lang="es-PE" sz="1100" dirty="0">
                <a:solidFill>
                  <a:srgbClr val="000000"/>
                </a:solidFill>
                <a:latin typeface="Franklin Gothic Medium Cond" panose="020B0606030402020204" pitchFamily="34" charset="0"/>
              </a:rPr>
              <a:t> Se le realiza las restauraciones con resina en dos piezas dentarias y se registra. </a:t>
            </a:r>
            <a:endParaRPr lang="es-PE" sz="1100" dirty="0">
              <a:latin typeface="Franklin Gothic Medium Cond" panose="020B0606030402020204" pitchFamily="34" charset="0"/>
            </a:endParaRPr>
          </a:p>
        </p:txBody>
      </p:sp>
      <p:pic>
        <p:nvPicPr>
          <p:cNvPr id="11" name="Imagen 10">
            <a:extLst>
              <a:ext uri="{FF2B5EF4-FFF2-40B4-BE49-F238E27FC236}">
                <a16:creationId xmlns:a16="http://schemas.microsoft.com/office/drawing/2014/main" id="{826341D6-F3D8-4114-9101-FB556CE84231}"/>
              </a:ext>
            </a:extLst>
          </p:cNvPr>
          <p:cNvPicPr>
            <a:picLocks noChangeAspect="1"/>
          </p:cNvPicPr>
          <p:nvPr/>
        </p:nvPicPr>
        <p:blipFill>
          <a:blip r:embed="rId4"/>
          <a:stretch>
            <a:fillRect/>
          </a:stretch>
        </p:blipFill>
        <p:spPr>
          <a:xfrm>
            <a:off x="349815" y="5031099"/>
            <a:ext cx="8466082" cy="1093630"/>
          </a:xfrm>
          <a:prstGeom prst="rect">
            <a:avLst/>
          </a:prstGeom>
        </p:spPr>
      </p:pic>
    </p:spTree>
    <p:extLst>
      <p:ext uri="{BB962C8B-B14F-4D97-AF65-F5344CB8AC3E}">
        <p14:creationId xmlns:p14="http://schemas.microsoft.com/office/powerpoint/2010/main" val="3452007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15311" y="316562"/>
            <a:ext cx="8466082" cy="43088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b) Segunda sesión:</a:t>
            </a:r>
            <a:r>
              <a:rPr lang="es-PE" sz="1100" dirty="0">
                <a:solidFill>
                  <a:srgbClr val="000000"/>
                </a:solidFill>
                <a:latin typeface="Franklin Gothic Medium Cond" panose="020B0606030402020204" pitchFamily="34" charset="0"/>
              </a:rPr>
              <a:t> Se continúa con las restauraciones con resina en dos piezas dentarias más. Al llegar a cuatro piezas restauradas se cumple con la frecuencia establecida y se registra en el casillero inferior del campo Lab la sigla “FIN” para determinar el caso tratado. </a:t>
            </a:r>
            <a:endParaRPr lang="es-PE" sz="1100" dirty="0">
              <a:latin typeface="Franklin Gothic Medium Cond" panose="020B0606030402020204" pitchFamily="34" charset="0"/>
            </a:endParaRPr>
          </a:p>
        </p:txBody>
      </p:sp>
      <p:pic>
        <p:nvPicPr>
          <p:cNvPr id="6" name="Imagen 5"/>
          <p:cNvPicPr>
            <a:picLocks noChangeAspect="1"/>
          </p:cNvPicPr>
          <p:nvPr/>
        </p:nvPicPr>
        <p:blipFill>
          <a:blip r:embed="rId2"/>
          <a:stretch>
            <a:fillRect/>
          </a:stretch>
        </p:blipFill>
        <p:spPr>
          <a:xfrm>
            <a:off x="315312" y="757025"/>
            <a:ext cx="8466082" cy="1093630"/>
          </a:xfrm>
          <a:prstGeom prst="rect">
            <a:avLst/>
          </a:prstGeom>
        </p:spPr>
      </p:pic>
      <p:sp>
        <p:nvSpPr>
          <p:cNvPr id="7" name="Rectángulo 6"/>
          <p:cNvSpPr/>
          <p:nvPr/>
        </p:nvSpPr>
        <p:spPr>
          <a:xfrm>
            <a:off x="315311" y="1838945"/>
            <a:ext cx="8466082" cy="60016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 Tercera sesión:</a:t>
            </a:r>
            <a:r>
              <a:rPr lang="es-PE" sz="1100" dirty="0">
                <a:solidFill>
                  <a:srgbClr val="000000"/>
                </a:solidFill>
                <a:latin typeface="Franklin Gothic Medium Cond" panose="020B0606030402020204" pitchFamily="34" charset="0"/>
              </a:rPr>
              <a:t> Una vez cumplida la frecuencia de atención establecida por PpR para la determinación de caso tratado, si el paciente requiere más atenciones están se realizaran y se registraran de manera habitual. Para el ejemplo propuesto, en esta sesión se le realiza una restauración con resina, sumando en total cinco piezas dentarias restauradas y cumpliendo con lo establecido en el plan de tratamiento </a:t>
            </a:r>
            <a:endParaRPr lang="es-PE" sz="1100" dirty="0">
              <a:latin typeface="Franklin Gothic Medium Cond" panose="020B0606030402020204" pitchFamily="34" charset="0"/>
            </a:endParaRPr>
          </a:p>
        </p:txBody>
      </p:sp>
      <p:pic>
        <p:nvPicPr>
          <p:cNvPr id="8" name="Imagen 7"/>
          <p:cNvPicPr>
            <a:picLocks noChangeAspect="1"/>
          </p:cNvPicPr>
          <p:nvPr/>
        </p:nvPicPr>
        <p:blipFill>
          <a:blip r:embed="rId3"/>
          <a:stretch>
            <a:fillRect/>
          </a:stretch>
        </p:blipFill>
        <p:spPr>
          <a:xfrm>
            <a:off x="315312" y="2415056"/>
            <a:ext cx="8466082" cy="1093630"/>
          </a:xfrm>
          <a:prstGeom prst="rect">
            <a:avLst/>
          </a:prstGeom>
        </p:spPr>
      </p:pic>
      <p:sp>
        <p:nvSpPr>
          <p:cNvPr id="5" name="Rectángulo 4">
            <a:extLst>
              <a:ext uri="{FF2B5EF4-FFF2-40B4-BE49-F238E27FC236}">
                <a16:creationId xmlns:a16="http://schemas.microsoft.com/office/drawing/2014/main" id="{52301A39-36E9-404B-B32B-294107BDAF91}"/>
              </a:ext>
            </a:extLst>
          </p:cNvPr>
          <p:cNvSpPr/>
          <p:nvPr/>
        </p:nvSpPr>
        <p:spPr>
          <a:xfrm>
            <a:off x="315311" y="3484974"/>
            <a:ext cx="8466082" cy="938719"/>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4. los siguientes procedimientos tienen establecido en las definiciones operacionales de PpR la frecuencia de atención de “1” para la determinación de caso tratado, sin embargo estos procedimientos requieren varias sesiones para culminar el tratamiento en cada pieza dentaria, por lo que para su registro se utilizan las siglas “IA”, “CA” y ”TA” para determinar el avance del procedimiento realizado.</a:t>
            </a:r>
          </a:p>
          <a:p>
            <a:pPr algn="just"/>
            <a:r>
              <a:rPr lang="es-PE" sz="1100" dirty="0">
                <a:solidFill>
                  <a:srgbClr val="000000"/>
                </a:solidFill>
                <a:latin typeface="Franklin Gothic Medium Cond" panose="020B0606030402020204" pitchFamily="34" charset="0"/>
              </a:rPr>
              <a:t>El caso tratado para este grupo de procedimientos se establece registrando la frecuencia de “1” en el casillero del campo Lab y debajo en el casillero inferior se anota la sigla “TA”, lo cual indicaría que se ha culminado con el procedimiento en una pieza dentaria. </a:t>
            </a:r>
          </a:p>
        </p:txBody>
      </p:sp>
      <p:pic>
        <p:nvPicPr>
          <p:cNvPr id="11" name="Imagen 10">
            <a:extLst>
              <a:ext uri="{FF2B5EF4-FFF2-40B4-BE49-F238E27FC236}">
                <a16:creationId xmlns:a16="http://schemas.microsoft.com/office/drawing/2014/main" id="{05BC35DC-7A3B-42DD-A7F3-40AEE73E3A87}"/>
              </a:ext>
            </a:extLst>
          </p:cNvPr>
          <p:cNvPicPr>
            <a:picLocks noChangeAspect="1"/>
          </p:cNvPicPr>
          <p:nvPr/>
        </p:nvPicPr>
        <p:blipFill>
          <a:blip r:embed="rId4"/>
          <a:stretch>
            <a:fillRect/>
          </a:stretch>
        </p:blipFill>
        <p:spPr>
          <a:xfrm>
            <a:off x="759126" y="4411868"/>
            <a:ext cx="7582618" cy="2109687"/>
          </a:xfrm>
          <a:prstGeom prst="rect">
            <a:avLst/>
          </a:prstGeom>
        </p:spPr>
      </p:pic>
    </p:spTree>
    <p:extLst>
      <p:ext uri="{BB962C8B-B14F-4D97-AF65-F5344CB8AC3E}">
        <p14:creationId xmlns:p14="http://schemas.microsoft.com/office/powerpoint/2010/main" val="475054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394136" y="299837"/>
            <a:ext cx="8403021" cy="1184940"/>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Importante:       </a:t>
            </a:r>
          </a:p>
          <a:p>
            <a:r>
              <a:rPr lang="es-PE" sz="1100" dirty="0">
                <a:solidFill>
                  <a:srgbClr val="000000"/>
                </a:solidFill>
                <a:latin typeface="Franklin Gothic Medium Cond" panose="020B0606030402020204" pitchFamily="34" charset="0"/>
              </a:rPr>
              <a:t>•  IA Cuando se inicia el procedimiento en una pieza dental </a:t>
            </a:r>
          </a:p>
          <a:p>
            <a:r>
              <a:rPr lang="es-PE" sz="1100" dirty="0">
                <a:solidFill>
                  <a:srgbClr val="000000"/>
                </a:solidFill>
                <a:latin typeface="Franklin Gothic Medium Cond" panose="020B0606030402020204" pitchFamily="34" charset="0"/>
              </a:rPr>
              <a:t>• CA Cuando se continúa el procedimiento en la misma pieza dental</a:t>
            </a:r>
          </a:p>
          <a:p>
            <a:r>
              <a:rPr lang="es-PE" sz="1100" dirty="0">
                <a:solidFill>
                  <a:srgbClr val="000000"/>
                </a:solidFill>
                <a:latin typeface="Franklin Gothic Medium Cond" panose="020B0606030402020204" pitchFamily="34" charset="0"/>
              </a:rPr>
              <a:t>• TA Cuando termina el procedimiento en la misma pieza dental </a:t>
            </a:r>
          </a:p>
          <a:p>
            <a:pPr>
              <a:spcBef>
                <a:spcPts val="300"/>
              </a:spcBef>
            </a:pPr>
            <a:r>
              <a:rPr lang="es-PE" sz="1100" dirty="0">
                <a:solidFill>
                  <a:srgbClr val="000000"/>
                </a:solidFill>
                <a:latin typeface="Franklin Gothic Medium Cond" panose="020B0606030402020204" pitchFamily="34" charset="0"/>
              </a:rPr>
              <a:t> </a:t>
            </a:r>
            <a:r>
              <a:rPr lang="es-PE" sz="1100" dirty="0">
                <a:solidFill>
                  <a:srgbClr val="C00000"/>
                </a:solidFill>
                <a:latin typeface="Franklin Gothic Medium Cond" panose="020B0606030402020204" pitchFamily="34" charset="0"/>
              </a:rPr>
              <a:t>Ejemplo 13: </a:t>
            </a:r>
            <a:r>
              <a:rPr lang="es-PE" sz="1100" dirty="0">
                <a:solidFill>
                  <a:srgbClr val="000000"/>
                </a:solidFill>
                <a:latin typeface="Franklin Gothic Medium Cond" panose="020B0606030402020204" pitchFamily="34" charset="0"/>
              </a:rPr>
              <a:t>El caso propuesto indica el registro de un procedimiento de Endodoncia uniradicular hasta determinar el caso tratado.</a:t>
            </a:r>
          </a:p>
          <a:p>
            <a:pPr>
              <a:spcBef>
                <a:spcPts val="300"/>
              </a:spcBef>
            </a:pPr>
            <a:r>
              <a:rPr lang="es-PE" sz="1100" dirty="0">
                <a:solidFill>
                  <a:srgbClr val="C00000"/>
                </a:solidFill>
                <a:latin typeface="Franklin Gothic Medium Cond" panose="020B0606030402020204" pitchFamily="34" charset="0"/>
              </a:rPr>
              <a:t>a) Primera sesión:</a:t>
            </a:r>
            <a:r>
              <a:rPr lang="es-PE" sz="1100" dirty="0">
                <a:latin typeface="Franklin Gothic Medium Cond" panose="020B0606030402020204" pitchFamily="34" charset="0"/>
              </a:rPr>
              <a:t> Registro de  IA = Cuando se inicia el procedimiento para una  Endodoncia Uniradicular </a:t>
            </a:r>
            <a:endParaRPr lang="es-PE" sz="1100" dirty="0">
              <a:solidFill>
                <a:srgbClr val="000000"/>
              </a:solidFill>
              <a:latin typeface="Franklin Gothic Medium Cond" panose="020B0606030402020204" pitchFamily="34" charset="0"/>
            </a:endParaRPr>
          </a:p>
        </p:txBody>
      </p:sp>
      <p:pic>
        <p:nvPicPr>
          <p:cNvPr id="6" name="Imagen 5"/>
          <p:cNvPicPr>
            <a:picLocks noChangeAspect="1"/>
          </p:cNvPicPr>
          <p:nvPr/>
        </p:nvPicPr>
        <p:blipFill>
          <a:blip r:embed="rId2"/>
          <a:stretch>
            <a:fillRect/>
          </a:stretch>
        </p:blipFill>
        <p:spPr>
          <a:xfrm>
            <a:off x="394136" y="1464972"/>
            <a:ext cx="8403021" cy="1019448"/>
          </a:xfrm>
          <a:prstGeom prst="rect">
            <a:avLst/>
          </a:prstGeom>
        </p:spPr>
      </p:pic>
      <p:sp>
        <p:nvSpPr>
          <p:cNvPr id="3" name="Rectángulo 2">
            <a:extLst>
              <a:ext uri="{FF2B5EF4-FFF2-40B4-BE49-F238E27FC236}">
                <a16:creationId xmlns:a16="http://schemas.microsoft.com/office/drawing/2014/main" id="{38A5C3C4-DA51-4D3B-AC5B-E6EBE5716591}"/>
              </a:ext>
            </a:extLst>
          </p:cNvPr>
          <p:cNvSpPr/>
          <p:nvPr/>
        </p:nvSpPr>
        <p:spPr>
          <a:xfrm>
            <a:off x="362606" y="2485278"/>
            <a:ext cx="6574221"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b) Segunda Sesión: </a:t>
            </a:r>
            <a:r>
              <a:rPr lang="es-PE" sz="1100" dirty="0">
                <a:solidFill>
                  <a:srgbClr val="000000"/>
                </a:solidFill>
                <a:latin typeface="Franklin Gothic Medium Cond" panose="020B0606030402020204" pitchFamily="34" charset="0"/>
              </a:rPr>
              <a:t>Registro de CA = Cuando se continúa el procedimiento en la misma pieza dental </a:t>
            </a:r>
            <a:endParaRPr lang="es-PE" sz="1100" dirty="0">
              <a:latin typeface="Franklin Gothic Medium Cond" panose="020B0606030402020204" pitchFamily="34" charset="0"/>
            </a:endParaRPr>
          </a:p>
        </p:txBody>
      </p:sp>
      <p:pic>
        <p:nvPicPr>
          <p:cNvPr id="9" name="Imagen 8">
            <a:extLst>
              <a:ext uri="{FF2B5EF4-FFF2-40B4-BE49-F238E27FC236}">
                <a16:creationId xmlns:a16="http://schemas.microsoft.com/office/drawing/2014/main" id="{959630DD-5275-4953-A7F3-FD53FA8C34CC}"/>
              </a:ext>
            </a:extLst>
          </p:cNvPr>
          <p:cNvPicPr>
            <a:picLocks noChangeAspect="1"/>
          </p:cNvPicPr>
          <p:nvPr/>
        </p:nvPicPr>
        <p:blipFill>
          <a:blip r:embed="rId3"/>
          <a:stretch>
            <a:fillRect/>
          </a:stretch>
        </p:blipFill>
        <p:spPr>
          <a:xfrm>
            <a:off x="362606" y="2710522"/>
            <a:ext cx="8403022" cy="964320"/>
          </a:xfrm>
          <a:prstGeom prst="rect">
            <a:avLst/>
          </a:prstGeom>
        </p:spPr>
      </p:pic>
      <p:sp>
        <p:nvSpPr>
          <p:cNvPr id="11" name="Rectángulo 10">
            <a:extLst>
              <a:ext uri="{FF2B5EF4-FFF2-40B4-BE49-F238E27FC236}">
                <a16:creationId xmlns:a16="http://schemas.microsoft.com/office/drawing/2014/main" id="{59CDFC21-215B-4E24-B7AC-99AA8E91A9C6}"/>
              </a:ext>
            </a:extLst>
          </p:cNvPr>
          <p:cNvSpPr/>
          <p:nvPr/>
        </p:nvSpPr>
        <p:spPr>
          <a:xfrm>
            <a:off x="362606" y="3649568"/>
            <a:ext cx="8403022"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 Tercera sesión:</a:t>
            </a:r>
            <a:r>
              <a:rPr lang="es-PE" sz="1100" dirty="0">
                <a:solidFill>
                  <a:srgbClr val="000000"/>
                </a:solidFill>
                <a:latin typeface="Franklin Gothic Medium Cond" panose="020B0606030402020204" pitchFamily="34" charset="0"/>
              </a:rPr>
              <a:t>  Registro de TA = Cuando termina el procedimiento en la misma pieza dental (caso Tratado) </a:t>
            </a:r>
            <a:endParaRPr lang="es-PE" sz="1100" dirty="0">
              <a:latin typeface="Franklin Gothic Medium Cond" panose="020B0606030402020204" pitchFamily="34" charset="0"/>
            </a:endParaRPr>
          </a:p>
        </p:txBody>
      </p:sp>
      <p:pic>
        <p:nvPicPr>
          <p:cNvPr id="13" name="Imagen 12">
            <a:extLst>
              <a:ext uri="{FF2B5EF4-FFF2-40B4-BE49-F238E27FC236}">
                <a16:creationId xmlns:a16="http://schemas.microsoft.com/office/drawing/2014/main" id="{9B716E5E-D69E-41FB-B69D-D71B91D1FF18}"/>
              </a:ext>
            </a:extLst>
          </p:cNvPr>
          <p:cNvPicPr>
            <a:picLocks noChangeAspect="1"/>
          </p:cNvPicPr>
          <p:nvPr/>
        </p:nvPicPr>
        <p:blipFill>
          <a:blip r:embed="rId4"/>
          <a:stretch>
            <a:fillRect/>
          </a:stretch>
        </p:blipFill>
        <p:spPr>
          <a:xfrm>
            <a:off x="362607" y="3869156"/>
            <a:ext cx="8403022" cy="964320"/>
          </a:xfrm>
          <a:prstGeom prst="rect">
            <a:avLst/>
          </a:prstGeom>
        </p:spPr>
      </p:pic>
      <p:sp>
        <p:nvSpPr>
          <p:cNvPr id="15" name="Rectángulo 14">
            <a:extLst>
              <a:ext uri="{FF2B5EF4-FFF2-40B4-BE49-F238E27FC236}">
                <a16:creationId xmlns:a16="http://schemas.microsoft.com/office/drawing/2014/main" id="{39FF84E2-4BCE-4498-AA41-33DF0B3E62BB}"/>
              </a:ext>
            </a:extLst>
          </p:cNvPr>
          <p:cNvSpPr/>
          <p:nvPr/>
        </p:nvSpPr>
        <p:spPr>
          <a:xfrm>
            <a:off x="362606" y="4819475"/>
            <a:ext cx="8403022" cy="938719"/>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5. El procedimiento de pulpectomía también se realiza en varias sesiones por lo que se utilizan las siglas “IA”, “CA” y “TA” para determinar el avance del tratamiento en las pieza dentaria, pero a diferencia de los procedimientos descritos en el cuadro anterior tiene establecido en las definiciones operacionales del PpR la frecuencia es de “2” piezas dentarias para la determinación de caso tratado. </a:t>
            </a:r>
          </a:p>
          <a:p>
            <a:pPr algn="just"/>
            <a:r>
              <a:rPr lang="es-PE" sz="1100" dirty="0">
                <a:solidFill>
                  <a:srgbClr val="000000"/>
                </a:solidFill>
                <a:latin typeface="Franklin Gothic Medium Cond" panose="020B0606030402020204" pitchFamily="34" charset="0"/>
              </a:rPr>
              <a:t>El caso tratado para el procedimiento de pulpectomía se determina con el registro del término del procedimiento (TA) de la segunda pulpectomia, la frecuencia establecida se registra en el casillero del campo Lab y debajo en el casillero inferior se anota la sigla “TA. </a:t>
            </a:r>
            <a:endParaRPr lang="es-PE" sz="1100" dirty="0">
              <a:latin typeface="Franklin Gothic Medium Cond" panose="020B0606030402020204" pitchFamily="34" charset="0"/>
            </a:endParaRPr>
          </a:p>
        </p:txBody>
      </p:sp>
      <p:pic>
        <p:nvPicPr>
          <p:cNvPr id="17" name="Imagen 16">
            <a:extLst>
              <a:ext uri="{FF2B5EF4-FFF2-40B4-BE49-F238E27FC236}">
                <a16:creationId xmlns:a16="http://schemas.microsoft.com/office/drawing/2014/main" id="{6CA82452-37E0-400C-8797-61A05EA43816}"/>
              </a:ext>
            </a:extLst>
          </p:cNvPr>
          <p:cNvPicPr>
            <a:picLocks noChangeAspect="1"/>
          </p:cNvPicPr>
          <p:nvPr/>
        </p:nvPicPr>
        <p:blipFill>
          <a:blip r:embed="rId5"/>
          <a:stretch>
            <a:fillRect/>
          </a:stretch>
        </p:blipFill>
        <p:spPr>
          <a:xfrm>
            <a:off x="1311216" y="5757504"/>
            <a:ext cx="6607834" cy="457313"/>
          </a:xfrm>
          <a:prstGeom prst="rect">
            <a:avLst/>
          </a:prstGeom>
        </p:spPr>
      </p:pic>
    </p:spTree>
    <p:extLst>
      <p:ext uri="{BB962C8B-B14F-4D97-AF65-F5344CB8AC3E}">
        <p14:creationId xmlns:p14="http://schemas.microsoft.com/office/powerpoint/2010/main" val="2543184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362606" y="323236"/>
            <a:ext cx="8403022" cy="60016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Ejemplo 14</a:t>
            </a:r>
            <a:r>
              <a:rPr lang="es-PE" sz="1100" dirty="0">
                <a:solidFill>
                  <a:srgbClr val="000000"/>
                </a:solidFill>
                <a:latin typeface="Franklin Gothic Medium Cond" panose="020B0606030402020204" pitchFamily="34" charset="0"/>
              </a:rPr>
              <a:t>: El caso propuesto indica el registro del término del procedimiento (TA) de dos pulpectomías, y el registro del caso tratado en el término de la segunda pulpectomía cumpliendo con la Frecuencia establecida por PpR.                                              </a:t>
            </a:r>
          </a:p>
          <a:p>
            <a:pPr algn="just"/>
            <a:r>
              <a:rPr lang="es-PE" sz="1100" dirty="0">
                <a:solidFill>
                  <a:srgbClr val="000000"/>
                </a:solidFill>
                <a:latin typeface="Franklin Gothic Medium Cond" panose="020B0606030402020204" pitchFamily="34" charset="0"/>
              </a:rPr>
              <a:t>a) Registro del término de la primera pulpectomía </a:t>
            </a:r>
            <a:endParaRPr lang="es-PE" sz="1100" dirty="0">
              <a:latin typeface="Franklin Gothic Medium Cond" panose="020B0606030402020204" pitchFamily="34" charset="0"/>
            </a:endParaRPr>
          </a:p>
        </p:txBody>
      </p:sp>
      <p:pic>
        <p:nvPicPr>
          <p:cNvPr id="10" name="Imagen 9"/>
          <p:cNvPicPr>
            <a:picLocks noChangeAspect="1"/>
          </p:cNvPicPr>
          <p:nvPr/>
        </p:nvPicPr>
        <p:blipFill>
          <a:blip r:embed="rId2"/>
          <a:stretch>
            <a:fillRect/>
          </a:stretch>
        </p:blipFill>
        <p:spPr>
          <a:xfrm>
            <a:off x="362606" y="932163"/>
            <a:ext cx="8403022" cy="922525"/>
          </a:xfrm>
          <a:prstGeom prst="rect">
            <a:avLst/>
          </a:prstGeom>
        </p:spPr>
      </p:pic>
      <p:sp>
        <p:nvSpPr>
          <p:cNvPr id="3" name="Rectángulo 2">
            <a:extLst>
              <a:ext uri="{FF2B5EF4-FFF2-40B4-BE49-F238E27FC236}">
                <a16:creationId xmlns:a16="http://schemas.microsoft.com/office/drawing/2014/main" id="{41737982-903B-4F1B-B9C1-30C178FC02B1}"/>
              </a:ext>
            </a:extLst>
          </p:cNvPr>
          <p:cNvSpPr/>
          <p:nvPr/>
        </p:nvSpPr>
        <p:spPr>
          <a:xfrm>
            <a:off x="390266" y="1879655"/>
            <a:ext cx="7236373" cy="261610"/>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b) Registro del termino de la segunda pulpectomía y cumplimiento del Caso Tratado </a:t>
            </a:r>
            <a:endParaRPr lang="es-PE" sz="1100" dirty="0">
              <a:latin typeface="Franklin Gothic Medium Cond" panose="020B0606030402020204" pitchFamily="34" charset="0"/>
            </a:endParaRPr>
          </a:p>
        </p:txBody>
      </p:sp>
      <p:pic>
        <p:nvPicPr>
          <p:cNvPr id="13" name="Imagen 12">
            <a:extLst>
              <a:ext uri="{FF2B5EF4-FFF2-40B4-BE49-F238E27FC236}">
                <a16:creationId xmlns:a16="http://schemas.microsoft.com/office/drawing/2014/main" id="{FCADBC8A-AD93-466B-906C-885AC046EDAD}"/>
              </a:ext>
            </a:extLst>
          </p:cNvPr>
          <p:cNvPicPr>
            <a:picLocks noChangeAspect="1"/>
          </p:cNvPicPr>
          <p:nvPr/>
        </p:nvPicPr>
        <p:blipFill>
          <a:blip r:embed="rId2"/>
          <a:stretch>
            <a:fillRect/>
          </a:stretch>
        </p:blipFill>
        <p:spPr>
          <a:xfrm>
            <a:off x="362608" y="2156655"/>
            <a:ext cx="8403020" cy="905733"/>
          </a:xfrm>
          <a:prstGeom prst="rect">
            <a:avLst/>
          </a:prstGeom>
        </p:spPr>
      </p:pic>
      <p:sp>
        <p:nvSpPr>
          <p:cNvPr id="15" name="Rectángulo 14">
            <a:extLst>
              <a:ext uri="{FF2B5EF4-FFF2-40B4-BE49-F238E27FC236}">
                <a16:creationId xmlns:a16="http://schemas.microsoft.com/office/drawing/2014/main" id="{4CADA8E3-178A-43EE-A96C-E31E34EA1E38}"/>
              </a:ext>
            </a:extLst>
          </p:cNvPr>
          <p:cNvSpPr/>
          <p:nvPr/>
        </p:nvSpPr>
        <p:spPr>
          <a:xfrm>
            <a:off x="390266" y="3087943"/>
            <a:ext cx="8403020" cy="2031325"/>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6. Para el procedimiento de Rehabilitación Protésica, el registro vigente contempla el siguiente grupo de siglas para el registro en el casillero del campo Lab y que son utilizadas para identificar cada una de las fases de este procedimiento:  </a:t>
            </a:r>
          </a:p>
          <a:p>
            <a:pPr algn="just"/>
            <a:r>
              <a:rPr lang="es-PE" sz="1100" dirty="0">
                <a:solidFill>
                  <a:srgbClr val="000000"/>
                </a:solidFill>
                <a:latin typeface="Franklin Gothic Medium Cond" panose="020B0606030402020204" pitchFamily="34" charset="0"/>
              </a:rPr>
              <a:t>• IP = Impresión Primaria		• ID = Impresión Definitiva</a:t>
            </a:r>
          </a:p>
          <a:p>
            <a:pPr algn="just"/>
            <a:r>
              <a:rPr lang="es-PE" sz="1100" dirty="0">
                <a:solidFill>
                  <a:srgbClr val="000000"/>
                </a:solidFill>
                <a:latin typeface="Franklin Gothic Medium Cond" panose="020B0606030402020204" pitchFamily="34" charset="0"/>
              </a:rPr>
              <a:t>• RI = Relación Intermaxilar		• PEN = Prueba de Enfilado</a:t>
            </a:r>
          </a:p>
          <a:p>
            <a:pPr algn="just"/>
            <a:r>
              <a:rPr lang="es-PE" sz="1100" dirty="0">
                <a:solidFill>
                  <a:srgbClr val="000000"/>
                </a:solidFill>
                <a:latin typeface="Franklin Gothic Medium Cond" panose="020B0606030402020204" pitchFamily="34" charset="0"/>
              </a:rPr>
              <a:t>• IN = Instalación de Prótesis		• 1C= 1º Control (determina caso tratado)</a:t>
            </a:r>
          </a:p>
          <a:p>
            <a:pPr algn="just"/>
            <a:r>
              <a:rPr lang="es-PE" sz="1100" dirty="0">
                <a:solidFill>
                  <a:srgbClr val="000000"/>
                </a:solidFill>
                <a:latin typeface="Franklin Gothic Medium Cond" panose="020B0606030402020204" pitchFamily="34" charset="0"/>
              </a:rPr>
              <a:t>• 2C= 2º Control  </a:t>
            </a:r>
          </a:p>
          <a:p>
            <a:pPr algn="just"/>
            <a:r>
              <a:rPr lang="es-PE" sz="1100" dirty="0">
                <a:solidFill>
                  <a:srgbClr val="000000"/>
                </a:solidFill>
                <a:latin typeface="Franklin Gothic Medium Cond" panose="020B0606030402020204" pitchFamily="34" charset="0"/>
              </a:rPr>
              <a:t>Para el cumplimiento de la frecuencia establecida en las definiciones operacionales del PpR para el cumplimiento de caso tratado se establece; registrar la sigla “1C” en el casillero del campo Lab cuando se haya efectuado el primer control después de la instalación de la prótesis.</a:t>
            </a:r>
          </a:p>
          <a:p>
            <a:pPr algn="just"/>
            <a:r>
              <a:rPr lang="es-PE" sz="1100" dirty="0">
                <a:solidFill>
                  <a:srgbClr val="000000"/>
                </a:solidFill>
                <a:latin typeface="Franklin Gothic Medium Cond" panose="020B0606030402020204" pitchFamily="34" charset="0"/>
              </a:rPr>
              <a:t>Observación: Es importante precisar que los controles posteriores se realizan en función a la necesidad que presente el paciente y a la valoración del profesional. </a:t>
            </a:r>
          </a:p>
          <a:p>
            <a:pPr algn="just">
              <a:spcBef>
                <a:spcPts val="300"/>
              </a:spcBef>
            </a:pPr>
            <a:r>
              <a:rPr lang="es-PE" sz="1100" dirty="0">
                <a:solidFill>
                  <a:srgbClr val="C00000"/>
                </a:solidFill>
                <a:latin typeface="Franklin Gothic Medium Cond" panose="020B0606030402020204" pitchFamily="34" charset="0"/>
              </a:rPr>
              <a:t>Ejemplo 15: </a:t>
            </a:r>
            <a:r>
              <a:rPr lang="es-PE" sz="1100" dirty="0">
                <a:solidFill>
                  <a:srgbClr val="000000"/>
                </a:solidFill>
                <a:latin typeface="Franklin Gothic Medium Cond" panose="020B0606030402020204" pitchFamily="34" charset="0"/>
              </a:rPr>
              <a:t>Para el caso propuesto se registran todas las fases del procedimiento de Rehabilitación Protésica  </a:t>
            </a:r>
          </a:p>
          <a:p>
            <a:pPr algn="just">
              <a:spcBef>
                <a:spcPts val="300"/>
              </a:spcBef>
            </a:pPr>
            <a:r>
              <a:rPr lang="es-PE" sz="1100" dirty="0">
                <a:solidFill>
                  <a:srgbClr val="C00000"/>
                </a:solidFill>
                <a:latin typeface="Franklin Gothic Medium Cond" panose="020B0606030402020204" pitchFamily="34" charset="0"/>
              </a:rPr>
              <a:t>a) Primera sesión: </a:t>
            </a:r>
            <a:r>
              <a:rPr lang="es-PE" sz="1100" dirty="0">
                <a:solidFill>
                  <a:srgbClr val="000000"/>
                </a:solidFill>
                <a:latin typeface="Franklin Gothic Medium Cond" panose="020B0606030402020204" pitchFamily="34" charset="0"/>
              </a:rPr>
              <a:t>Registro de la impresión preliminar </a:t>
            </a:r>
            <a:endParaRPr lang="es-PE" sz="1100" dirty="0">
              <a:latin typeface="Franklin Gothic Medium Cond" panose="020B0606030402020204" pitchFamily="34" charset="0"/>
            </a:endParaRPr>
          </a:p>
        </p:txBody>
      </p:sp>
      <p:pic>
        <p:nvPicPr>
          <p:cNvPr id="17" name="Imagen 16">
            <a:extLst>
              <a:ext uri="{FF2B5EF4-FFF2-40B4-BE49-F238E27FC236}">
                <a16:creationId xmlns:a16="http://schemas.microsoft.com/office/drawing/2014/main" id="{85FE2435-2828-4642-A9D0-90260C04A48F}"/>
              </a:ext>
            </a:extLst>
          </p:cNvPr>
          <p:cNvPicPr>
            <a:picLocks noChangeAspect="1"/>
          </p:cNvPicPr>
          <p:nvPr/>
        </p:nvPicPr>
        <p:blipFill>
          <a:blip r:embed="rId3"/>
          <a:stretch>
            <a:fillRect/>
          </a:stretch>
        </p:blipFill>
        <p:spPr>
          <a:xfrm>
            <a:off x="390266" y="5116462"/>
            <a:ext cx="8481848" cy="905733"/>
          </a:xfrm>
          <a:prstGeom prst="rect">
            <a:avLst/>
          </a:prstGeom>
        </p:spPr>
      </p:pic>
    </p:spTree>
    <p:extLst>
      <p:ext uri="{BB962C8B-B14F-4D97-AF65-F5344CB8AC3E}">
        <p14:creationId xmlns:p14="http://schemas.microsoft.com/office/powerpoint/2010/main" val="584179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7721" y="341973"/>
            <a:ext cx="3271345" cy="276999"/>
          </a:xfrm>
          <a:prstGeom prst="rect">
            <a:avLst/>
          </a:prstGeom>
        </p:spPr>
        <p:txBody>
          <a:bodyPr wrap="none">
            <a:spAutoFit/>
          </a:bodyPr>
          <a:lstStyle/>
          <a:p>
            <a:r>
              <a:rPr lang="es-PE" sz="1200" dirty="0">
                <a:solidFill>
                  <a:srgbClr val="C00000"/>
                </a:solidFill>
                <a:latin typeface="Franklin Gothic Medium Cond" panose="020B0606030402020204" pitchFamily="34" charset="0"/>
              </a:rPr>
              <a:t>b) Segunda sesión: </a:t>
            </a:r>
            <a:r>
              <a:rPr lang="es-PE" sz="1200" dirty="0">
                <a:solidFill>
                  <a:srgbClr val="000000"/>
                </a:solidFill>
                <a:latin typeface="Franklin Gothic Medium Cond" panose="020B0606030402020204" pitchFamily="34" charset="0"/>
              </a:rPr>
              <a:t>Registro de la impresión definitiva. </a:t>
            </a:r>
            <a:endParaRPr lang="es-PE" sz="1200" dirty="0">
              <a:latin typeface="Franklin Gothic Medium Cond" panose="020B0606030402020204" pitchFamily="34" charset="0"/>
            </a:endParaRPr>
          </a:p>
        </p:txBody>
      </p:sp>
      <p:pic>
        <p:nvPicPr>
          <p:cNvPr id="3" name="Imagen 2"/>
          <p:cNvPicPr>
            <a:picLocks noChangeAspect="1"/>
          </p:cNvPicPr>
          <p:nvPr/>
        </p:nvPicPr>
        <p:blipFill>
          <a:blip r:embed="rId2"/>
          <a:stretch>
            <a:fillRect/>
          </a:stretch>
        </p:blipFill>
        <p:spPr>
          <a:xfrm>
            <a:off x="467721" y="618973"/>
            <a:ext cx="8360969" cy="917064"/>
          </a:xfrm>
          <a:prstGeom prst="rect">
            <a:avLst/>
          </a:prstGeom>
        </p:spPr>
      </p:pic>
      <p:sp>
        <p:nvSpPr>
          <p:cNvPr id="4" name="Rectángulo 3"/>
          <p:cNvSpPr/>
          <p:nvPr/>
        </p:nvSpPr>
        <p:spPr>
          <a:xfrm>
            <a:off x="467721" y="1545328"/>
            <a:ext cx="3140475" cy="276999"/>
          </a:xfrm>
          <a:prstGeom prst="rect">
            <a:avLst/>
          </a:prstGeom>
        </p:spPr>
        <p:txBody>
          <a:bodyPr wrap="none">
            <a:spAutoFit/>
          </a:bodyPr>
          <a:lstStyle/>
          <a:p>
            <a:r>
              <a:rPr lang="es-PE" sz="1200" dirty="0">
                <a:solidFill>
                  <a:srgbClr val="C00000"/>
                </a:solidFill>
                <a:latin typeface="Franklin Gothic Medium Cond" panose="020B0606030402020204" pitchFamily="34" charset="0"/>
              </a:rPr>
              <a:t>c) Tercera sesión:</a:t>
            </a:r>
            <a:r>
              <a:rPr lang="es-PE" sz="1200" dirty="0">
                <a:solidFill>
                  <a:srgbClr val="000000"/>
                </a:solidFill>
                <a:latin typeface="Franklin Gothic Medium Cond" panose="020B0606030402020204" pitchFamily="34" charset="0"/>
              </a:rPr>
              <a:t> Registro de la relación intermaxilar</a:t>
            </a:r>
            <a:endParaRPr lang="es-PE" sz="1200" dirty="0">
              <a:latin typeface="Franklin Gothic Medium Cond" panose="020B0606030402020204" pitchFamily="34" charset="0"/>
            </a:endParaRPr>
          </a:p>
        </p:txBody>
      </p:sp>
      <p:pic>
        <p:nvPicPr>
          <p:cNvPr id="5" name="Imagen 4"/>
          <p:cNvPicPr>
            <a:picLocks noChangeAspect="1"/>
          </p:cNvPicPr>
          <p:nvPr/>
        </p:nvPicPr>
        <p:blipFill>
          <a:blip r:embed="rId3"/>
          <a:stretch>
            <a:fillRect/>
          </a:stretch>
        </p:blipFill>
        <p:spPr>
          <a:xfrm>
            <a:off x="467721" y="1790796"/>
            <a:ext cx="8360969" cy="1021424"/>
          </a:xfrm>
          <a:prstGeom prst="rect">
            <a:avLst/>
          </a:prstGeom>
        </p:spPr>
      </p:pic>
      <p:sp>
        <p:nvSpPr>
          <p:cNvPr id="6" name="Rectángulo 5"/>
          <p:cNvSpPr/>
          <p:nvPr/>
        </p:nvSpPr>
        <p:spPr>
          <a:xfrm>
            <a:off x="467721" y="2809059"/>
            <a:ext cx="3069238" cy="276999"/>
          </a:xfrm>
          <a:prstGeom prst="rect">
            <a:avLst/>
          </a:prstGeom>
        </p:spPr>
        <p:txBody>
          <a:bodyPr wrap="none">
            <a:spAutoFit/>
          </a:bodyPr>
          <a:lstStyle/>
          <a:p>
            <a:r>
              <a:rPr lang="es-PE" sz="1200" dirty="0">
                <a:solidFill>
                  <a:srgbClr val="C00000"/>
                </a:solidFill>
                <a:latin typeface="Franklin Gothic Medium Cond" panose="020B0606030402020204" pitchFamily="34" charset="0"/>
              </a:rPr>
              <a:t>d)  Cuarta sesión</a:t>
            </a:r>
            <a:r>
              <a:rPr lang="es-PE" sz="1200" dirty="0">
                <a:solidFill>
                  <a:srgbClr val="000000"/>
                </a:solidFill>
                <a:latin typeface="Franklin Gothic Medium Cond" panose="020B0606030402020204" pitchFamily="34" charset="0"/>
              </a:rPr>
              <a:t>: Registro de la prueba de enfilado</a:t>
            </a:r>
            <a:endParaRPr lang="es-PE" sz="1200" dirty="0">
              <a:latin typeface="Franklin Gothic Medium Cond" panose="020B0606030402020204" pitchFamily="34" charset="0"/>
            </a:endParaRPr>
          </a:p>
        </p:txBody>
      </p:sp>
      <p:pic>
        <p:nvPicPr>
          <p:cNvPr id="7" name="Imagen 6"/>
          <p:cNvPicPr>
            <a:picLocks noChangeAspect="1"/>
          </p:cNvPicPr>
          <p:nvPr/>
        </p:nvPicPr>
        <p:blipFill>
          <a:blip r:embed="rId4"/>
          <a:stretch>
            <a:fillRect/>
          </a:stretch>
        </p:blipFill>
        <p:spPr>
          <a:xfrm>
            <a:off x="467721" y="3086059"/>
            <a:ext cx="8360969" cy="951112"/>
          </a:xfrm>
          <a:prstGeom prst="rect">
            <a:avLst/>
          </a:prstGeom>
        </p:spPr>
      </p:pic>
      <p:sp>
        <p:nvSpPr>
          <p:cNvPr id="8" name="Rectángulo 7"/>
          <p:cNvSpPr/>
          <p:nvPr/>
        </p:nvSpPr>
        <p:spPr>
          <a:xfrm>
            <a:off x="467721" y="4035689"/>
            <a:ext cx="3428952" cy="276999"/>
          </a:xfrm>
          <a:prstGeom prst="rect">
            <a:avLst/>
          </a:prstGeom>
        </p:spPr>
        <p:txBody>
          <a:bodyPr wrap="none">
            <a:spAutoFit/>
          </a:bodyPr>
          <a:lstStyle/>
          <a:p>
            <a:r>
              <a:rPr lang="es-PE" sz="1200" dirty="0">
                <a:solidFill>
                  <a:srgbClr val="C00000"/>
                </a:solidFill>
                <a:latin typeface="Franklin Gothic Medium Cond" panose="020B0606030402020204" pitchFamily="34" charset="0"/>
              </a:rPr>
              <a:t>e)  Quinta sesión: </a:t>
            </a:r>
            <a:r>
              <a:rPr lang="es-PE" sz="1200" dirty="0">
                <a:solidFill>
                  <a:srgbClr val="000000"/>
                </a:solidFill>
                <a:latin typeface="Franklin Gothic Medium Cond" panose="020B0606030402020204" pitchFamily="34" charset="0"/>
              </a:rPr>
              <a:t>Registro de la instalación de la prótesis </a:t>
            </a:r>
            <a:endParaRPr lang="es-PE" sz="1200" dirty="0">
              <a:latin typeface="Franklin Gothic Medium Cond" panose="020B0606030402020204" pitchFamily="34" charset="0"/>
            </a:endParaRPr>
          </a:p>
        </p:txBody>
      </p:sp>
      <p:pic>
        <p:nvPicPr>
          <p:cNvPr id="9" name="Imagen 8"/>
          <p:cNvPicPr>
            <a:picLocks noChangeAspect="1"/>
          </p:cNvPicPr>
          <p:nvPr/>
        </p:nvPicPr>
        <p:blipFill>
          <a:blip r:embed="rId5"/>
          <a:stretch>
            <a:fillRect/>
          </a:stretch>
        </p:blipFill>
        <p:spPr>
          <a:xfrm>
            <a:off x="467721" y="4265390"/>
            <a:ext cx="8360969" cy="1039871"/>
          </a:xfrm>
          <a:prstGeom prst="rect">
            <a:avLst/>
          </a:prstGeom>
        </p:spPr>
      </p:pic>
      <p:sp>
        <p:nvSpPr>
          <p:cNvPr id="11" name="Rectángulo 10">
            <a:extLst>
              <a:ext uri="{FF2B5EF4-FFF2-40B4-BE49-F238E27FC236}">
                <a16:creationId xmlns:a16="http://schemas.microsoft.com/office/drawing/2014/main" id="{25AF1A36-0144-4461-87B7-DFC0BD48A78D}"/>
              </a:ext>
            </a:extLst>
          </p:cNvPr>
          <p:cNvSpPr/>
          <p:nvPr/>
        </p:nvSpPr>
        <p:spPr>
          <a:xfrm>
            <a:off x="467721" y="5275082"/>
            <a:ext cx="4104279" cy="276999"/>
          </a:xfrm>
          <a:prstGeom prst="rect">
            <a:avLst/>
          </a:prstGeom>
        </p:spPr>
        <p:txBody>
          <a:bodyPr wrap="square">
            <a:spAutoFit/>
          </a:bodyPr>
          <a:lstStyle/>
          <a:p>
            <a:r>
              <a:rPr lang="es-PE" sz="1200" dirty="0">
                <a:solidFill>
                  <a:srgbClr val="C00000"/>
                </a:solidFill>
                <a:latin typeface="Franklin Gothic Medium Cond" panose="020B0606030402020204" pitchFamily="34" charset="0"/>
              </a:rPr>
              <a:t>f)  Sexta sesión</a:t>
            </a:r>
            <a:r>
              <a:rPr lang="es-PE" sz="1200" dirty="0">
                <a:solidFill>
                  <a:srgbClr val="000000"/>
                </a:solidFill>
                <a:latin typeface="Franklin Gothic Medium Cond" panose="020B0606030402020204" pitchFamily="34" charset="0"/>
              </a:rPr>
              <a:t>: Registro del primer control (caso tratado). </a:t>
            </a:r>
            <a:endParaRPr lang="es-PE" sz="1200" dirty="0">
              <a:latin typeface="Franklin Gothic Medium Cond" panose="020B0606030402020204" pitchFamily="34" charset="0"/>
            </a:endParaRPr>
          </a:p>
        </p:txBody>
      </p:sp>
      <p:pic>
        <p:nvPicPr>
          <p:cNvPr id="13" name="Imagen 12">
            <a:extLst>
              <a:ext uri="{FF2B5EF4-FFF2-40B4-BE49-F238E27FC236}">
                <a16:creationId xmlns:a16="http://schemas.microsoft.com/office/drawing/2014/main" id="{EFD6F07A-3D9F-44CE-B07F-62A7F05805B3}"/>
              </a:ext>
            </a:extLst>
          </p:cNvPr>
          <p:cNvPicPr>
            <a:picLocks noChangeAspect="1"/>
          </p:cNvPicPr>
          <p:nvPr/>
        </p:nvPicPr>
        <p:blipFill>
          <a:blip r:embed="rId6"/>
          <a:stretch>
            <a:fillRect/>
          </a:stretch>
        </p:blipFill>
        <p:spPr>
          <a:xfrm>
            <a:off x="469197" y="5525271"/>
            <a:ext cx="8205606" cy="986730"/>
          </a:xfrm>
          <a:prstGeom prst="rect">
            <a:avLst/>
          </a:prstGeom>
        </p:spPr>
      </p:pic>
    </p:spTree>
    <p:extLst>
      <p:ext uri="{BB962C8B-B14F-4D97-AF65-F5344CB8AC3E}">
        <p14:creationId xmlns:p14="http://schemas.microsoft.com/office/powerpoint/2010/main" val="4272402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328789" y="241539"/>
            <a:ext cx="8547197" cy="263149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7. RESTAURACIÓN DENTAL CON AMALGAMA </a:t>
            </a:r>
          </a:p>
          <a:p>
            <a:pPr algn="just"/>
            <a:r>
              <a:rPr lang="es-PE" sz="1100" dirty="0">
                <a:solidFill>
                  <a:srgbClr val="000000"/>
                </a:solidFill>
                <a:latin typeface="Franklin Gothic Medium Cond" panose="020B0606030402020204" pitchFamily="34" charset="0"/>
              </a:rPr>
              <a:t>Definición Operacional.- Restaurar las superficies de las estructuras dentarias con el fin de devolver la función normal y mejorar la capacidad masticatoria mediante la utilización de amalgama. Realizado por el Cirujano Dentista asistido por la Asistente Dental y/o personal de apoyo. Frecuencia de 03 piezas dentarias al año (Caso Tratado). </a:t>
            </a:r>
          </a:p>
          <a:p>
            <a:pPr algn="just"/>
            <a:r>
              <a:rPr lang="es-PE" sz="1100" dirty="0">
                <a:solidFill>
                  <a:srgbClr val="000000"/>
                </a:solidFill>
                <a:latin typeface="Franklin Gothic Medium Cond" panose="020B0606030402020204" pitchFamily="34" charset="0"/>
              </a:rPr>
              <a:t>• Restauración de Una Superficie con Amalgama en Piezas Dentarias, Primarias o Permanentes               D2140 </a:t>
            </a:r>
          </a:p>
          <a:p>
            <a:pPr algn="just"/>
            <a:r>
              <a:rPr lang="es-PE" sz="1100" dirty="0">
                <a:solidFill>
                  <a:srgbClr val="000000"/>
                </a:solidFill>
                <a:latin typeface="Franklin Gothic Medium Cond" panose="020B0606030402020204" pitchFamily="34" charset="0"/>
              </a:rPr>
              <a:t>• Restauración de Dos Superficies con Amalgama en Piezas Dentarias, Primarias o Permanentes              D2150</a:t>
            </a:r>
          </a:p>
          <a:p>
            <a:pPr algn="just"/>
            <a:r>
              <a:rPr lang="es-PE" sz="1100" dirty="0">
                <a:solidFill>
                  <a:srgbClr val="000000"/>
                </a:solidFill>
                <a:latin typeface="Franklin Gothic Medium Cond" panose="020B0606030402020204" pitchFamily="34" charset="0"/>
              </a:rPr>
              <a:t>• Restauración de Tres Superficies con Amalgama en Piezas Dentarias, Primarias o Permanentes             D2160 </a:t>
            </a:r>
          </a:p>
          <a:p>
            <a:pPr algn="just"/>
            <a:r>
              <a:rPr lang="es-PE" sz="1100" dirty="0">
                <a:solidFill>
                  <a:srgbClr val="000000"/>
                </a:solidFill>
                <a:latin typeface="Franklin Gothic Medium Cond" panose="020B0606030402020204" pitchFamily="34" charset="0"/>
              </a:rPr>
              <a:t>• Restauración de Cuatro Superficies con Amalgama en Piezas Dentarias, Primarias o Permanentes         D2161</a:t>
            </a:r>
          </a:p>
          <a:p>
            <a:pPr algn="just"/>
            <a:r>
              <a:rPr lang="es-PE" sz="1100" dirty="0">
                <a:solidFill>
                  <a:srgbClr val="000000"/>
                </a:solidFill>
                <a:latin typeface="Franklin Gothic Medium Cond" panose="020B0606030402020204" pitchFamily="34" charset="0"/>
              </a:rPr>
              <a:t>En Diagnóstico motivo de consulta y/o actividad de salud, anote claramente:</a:t>
            </a:r>
          </a:p>
          <a:p>
            <a:pPr algn="just"/>
            <a:r>
              <a:rPr lang="es-PE" sz="1100" dirty="0">
                <a:solidFill>
                  <a:srgbClr val="000000"/>
                </a:solidFill>
                <a:latin typeface="Franklin Gothic Medium Cond" panose="020B0606030402020204" pitchFamily="34" charset="0"/>
              </a:rPr>
              <a:t>• En el 1º casillero se registra el procedimiento.</a:t>
            </a:r>
          </a:p>
          <a:p>
            <a:pPr algn="just"/>
            <a:r>
              <a:rPr lang="es-PE" sz="1100" dirty="0">
                <a:solidFill>
                  <a:srgbClr val="000000"/>
                </a:solidFill>
                <a:latin typeface="Franklin Gothic Medium Cond" panose="020B0606030402020204" pitchFamily="34" charset="0"/>
              </a:rPr>
              <a:t>• En  el Tipo de diagnóstico marque con aspa en el casillero "D". </a:t>
            </a:r>
          </a:p>
          <a:p>
            <a:pPr algn="just"/>
            <a:r>
              <a:rPr lang="es-PE" sz="1100" dirty="0">
                <a:solidFill>
                  <a:srgbClr val="000000"/>
                </a:solidFill>
                <a:latin typeface="Franklin Gothic Medium Cond" panose="020B0606030402020204" pitchFamily="34" charset="0"/>
              </a:rPr>
              <a:t>En el casillero del campo LAB anote la frecuencia de la intervención.</a:t>
            </a:r>
          </a:p>
          <a:p>
            <a:pPr algn="just"/>
            <a:r>
              <a:rPr lang="es-PE" sz="1100" dirty="0">
                <a:solidFill>
                  <a:srgbClr val="000000"/>
                </a:solidFill>
                <a:latin typeface="Franklin Gothic Medium Cond" panose="020B0606030402020204" pitchFamily="34" charset="0"/>
              </a:rPr>
              <a:t>Ejemplo 16: En el caso propuesto se registra el procedimiento de restauración con amalgama realizado a tres</a:t>
            </a:r>
          </a:p>
          <a:p>
            <a:pPr algn="just"/>
            <a:r>
              <a:rPr lang="es-PE" sz="1100" dirty="0">
                <a:solidFill>
                  <a:srgbClr val="000000"/>
                </a:solidFill>
                <a:latin typeface="Franklin Gothic Medium Cond" panose="020B0606030402020204" pitchFamily="34" charset="0"/>
              </a:rPr>
              <a:t>piezas dentarias en dos sesiones. </a:t>
            </a:r>
          </a:p>
          <a:p>
            <a:pPr algn="just"/>
            <a:r>
              <a:rPr lang="es-PE" sz="1100" dirty="0">
                <a:solidFill>
                  <a:srgbClr val="C00000"/>
                </a:solidFill>
                <a:latin typeface="Franklin Gothic Medium Cond" panose="020B0606030402020204" pitchFamily="34" charset="0"/>
              </a:rPr>
              <a:t>a) Primera Sesión</a:t>
            </a:r>
            <a:r>
              <a:rPr lang="es-PE" sz="1100" dirty="0">
                <a:solidFill>
                  <a:srgbClr val="000000"/>
                </a:solidFill>
                <a:latin typeface="Franklin Gothic Medium Cond" panose="020B0606030402020204" pitchFamily="34" charset="0"/>
              </a:rPr>
              <a:t>: Se registra la restauración con amalgama de dos piezas dentarias.  </a:t>
            </a:r>
            <a:endParaRPr lang="es-PE" sz="1100" dirty="0">
              <a:latin typeface="Franklin Gothic Medium Cond" panose="020B0606030402020204" pitchFamily="34" charset="0"/>
            </a:endParaRPr>
          </a:p>
        </p:txBody>
      </p:sp>
      <p:pic>
        <p:nvPicPr>
          <p:cNvPr id="6" name="Imagen 5"/>
          <p:cNvPicPr>
            <a:picLocks noChangeAspect="1"/>
          </p:cNvPicPr>
          <p:nvPr/>
        </p:nvPicPr>
        <p:blipFill>
          <a:blip r:embed="rId2"/>
          <a:stretch>
            <a:fillRect/>
          </a:stretch>
        </p:blipFill>
        <p:spPr>
          <a:xfrm>
            <a:off x="328789" y="2827815"/>
            <a:ext cx="8547197" cy="1114455"/>
          </a:xfrm>
          <a:prstGeom prst="rect">
            <a:avLst/>
          </a:prstGeom>
        </p:spPr>
      </p:pic>
      <p:sp>
        <p:nvSpPr>
          <p:cNvPr id="3" name="Rectángulo 2">
            <a:extLst>
              <a:ext uri="{FF2B5EF4-FFF2-40B4-BE49-F238E27FC236}">
                <a16:creationId xmlns:a16="http://schemas.microsoft.com/office/drawing/2014/main" id="{26698A27-11CE-471B-8060-3CC9249034A8}"/>
              </a:ext>
            </a:extLst>
          </p:cNvPr>
          <p:cNvSpPr/>
          <p:nvPr/>
        </p:nvSpPr>
        <p:spPr>
          <a:xfrm>
            <a:off x="315309" y="3919641"/>
            <a:ext cx="8403021" cy="43088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b) Última Sesión</a:t>
            </a:r>
            <a:r>
              <a:rPr lang="es-PE" sz="1100" dirty="0">
                <a:solidFill>
                  <a:srgbClr val="000000"/>
                </a:solidFill>
                <a:latin typeface="Franklin Gothic Medium Cond" panose="020B0606030402020204" pitchFamily="34" charset="0"/>
              </a:rPr>
              <a:t>: Se registra la restauración con amalgama de una pieza dentaria más, en total son tres piezas dentarias tratadas y cumpliendo con la frecuencia establecida para caso tratado se registra la sigla “FIN” en el casillero del campo Lab.</a:t>
            </a:r>
          </a:p>
        </p:txBody>
      </p:sp>
      <p:pic>
        <p:nvPicPr>
          <p:cNvPr id="9" name="Imagen 8">
            <a:extLst>
              <a:ext uri="{FF2B5EF4-FFF2-40B4-BE49-F238E27FC236}">
                <a16:creationId xmlns:a16="http://schemas.microsoft.com/office/drawing/2014/main" id="{CB2828FA-2850-4375-AFFD-ABB9E6289B5C}"/>
              </a:ext>
            </a:extLst>
          </p:cNvPr>
          <p:cNvPicPr>
            <a:picLocks noChangeAspect="1"/>
          </p:cNvPicPr>
          <p:nvPr/>
        </p:nvPicPr>
        <p:blipFill>
          <a:blip r:embed="rId3"/>
          <a:stretch>
            <a:fillRect/>
          </a:stretch>
        </p:blipFill>
        <p:spPr>
          <a:xfrm>
            <a:off x="315309" y="4312298"/>
            <a:ext cx="8529146" cy="1105082"/>
          </a:xfrm>
          <a:prstGeom prst="rect">
            <a:avLst/>
          </a:prstGeom>
        </p:spPr>
      </p:pic>
      <p:sp>
        <p:nvSpPr>
          <p:cNvPr id="11" name="Rectángulo 10">
            <a:extLst>
              <a:ext uri="{FF2B5EF4-FFF2-40B4-BE49-F238E27FC236}">
                <a16:creationId xmlns:a16="http://schemas.microsoft.com/office/drawing/2014/main" id="{BB1B2765-C782-42BB-B258-3CA98A401DFB}"/>
              </a:ext>
            </a:extLst>
          </p:cNvPr>
          <p:cNvSpPr/>
          <p:nvPr/>
        </p:nvSpPr>
        <p:spPr>
          <a:xfrm>
            <a:off x="315309" y="5393979"/>
            <a:ext cx="8529146" cy="938719"/>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8. AJUSTE OCLUSAL</a:t>
            </a:r>
          </a:p>
          <a:p>
            <a:pPr algn="just"/>
            <a:r>
              <a:rPr lang="es-PE" sz="1100" dirty="0">
                <a:solidFill>
                  <a:srgbClr val="000000"/>
                </a:solidFill>
                <a:latin typeface="Franklin Gothic Medium Cond" panose="020B0606030402020204" pitchFamily="34" charset="0"/>
              </a:rPr>
              <a:t>Definición  Operacional: Desgaste selectivo de las superficies oclusales de los dientes para eliminar los contactos prematuros y las interferencias oclusales; a fin de establecer la efectividad masticatoria, relaciones oclusales estables,  redistribuir la dirección de las principales fuerzas oclusales para mejorar las relaciones funcionales e inducir la estimulación fisiológica del sistema masticatorio; y así eliminar el trauma oclusal, la  </a:t>
            </a:r>
            <a:r>
              <a:rPr lang="es-PE" sz="1100" dirty="0">
                <a:latin typeface="Franklin Gothic Medium Cond" panose="020B0606030402020204" pitchFamily="34" charset="0"/>
              </a:rPr>
              <a:t>tensión muscular anormal, ayudar en la estabilización de los resultados ortodónticos, tratar problemas periodontales y de la articulación temporomandibular y en procedimientos de restauración.</a:t>
            </a:r>
          </a:p>
        </p:txBody>
      </p:sp>
    </p:spTree>
    <p:extLst>
      <p:ext uri="{BB962C8B-B14F-4D97-AF65-F5344CB8AC3E}">
        <p14:creationId xmlns:p14="http://schemas.microsoft.com/office/powerpoint/2010/main" val="3466880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stretch>
            <a:fillRect/>
          </a:stretch>
        </p:blipFill>
        <p:spPr>
          <a:xfrm>
            <a:off x="362607" y="1148517"/>
            <a:ext cx="8529146" cy="934324"/>
          </a:xfrm>
          <a:prstGeom prst="rect">
            <a:avLst/>
          </a:prstGeom>
        </p:spPr>
      </p:pic>
      <p:sp>
        <p:nvSpPr>
          <p:cNvPr id="7" name="Rectángulo 6"/>
          <p:cNvSpPr/>
          <p:nvPr/>
        </p:nvSpPr>
        <p:spPr>
          <a:xfrm>
            <a:off x="315308" y="2062509"/>
            <a:ext cx="8529147" cy="144655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9. EXCISIÓN DE TUMOR BENIGNO </a:t>
            </a:r>
          </a:p>
          <a:p>
            <a:pPr algn="just"/>
            <a:r>
              <a:rPr lang="es-PE" sz="1100" dirty="0">
                <a:solidFill>
                  <a:srgbClr val="000000"/>
                </a:solidFill>
                <a:latin typeface="Franklin Gothic Medium Cond" panose="020B0606030402020204" pitchFamily="34" charset="0"/>
              </a:rPr>
              <a:t> Definición Operacional.-  Remoción quirúrgica de un tumor benigno de la cavidad bucal. Realizado por el Cirujano Dentista o especialista asistido por la Asistenta Dental y/o de personal de apoyo. Frecuencia de 01 vez al año (Caso Tratado).</a:t>
            </a:r>
          </a:p>
          <a:p>
            <a:pPr algn="just"/>
            <a:r>
              <a:rPr lang="es-PE" sz="1100" dirty="0">
                <a:solidFill>
                  <a:srgbClr val="000000"/>
                </a:solidFill>
                <a:latin typeface="Franklin Gothic Medium Cond" panose="020B0606030402020204" pitchFamily="34" charset="0"/>
              </a:rPr>
              <a:t>En Diagnóstico motivo de consulta y/o actividad de salud, anote claramente:</a:t>
            </a:r>
          </a:p>
          <a:p>
            <a:pPr algn="just"/>
            <a:r>
              <a:rPr lang="es-PE" sz="1100" dirty="0">
                <a:solidFill>
                  <a:srgbClr val="000000"/>
                </a:solidFill>
                <a:latin typeface="Franklin Gothic Medium Cond" panose="020B0606030402020204" pitchFamily="34" charset="0"/>
              </a:rPr>
              <a:t> En el 1º casillero se registra el procedimiento.</a:t>
            </a:r>
          </a:p>
          <a:p>
            <a:pPr algn="just"/>
            <a:r>
              <a:rPr lang="es-PE" sz="1100" dirty="0">
                <a:solidFill>
                  <a:srgbClr val="000000"/>
                </a:solidFill>
                <a:latin typeface="Franklin Gothic Medium Cond" panose="020B0606030402020204" pitchFamily="34" charset="0"/>
              </a:rPr>
              <a:t> En el Tipo de diagnóstico marque en el casillero "D".</a:t>
            </a:r>
          </a:p>
          <a:p>
            <a:pPr algn="just"/>
            <a:r>
              <a:rPr lang="es-PE" sz="1100" dirty="0">
                <a:solidFill>
                  <a:srgbClr val="000000"/>
                </a:solidFill>
                <a:latin typeface="Franklin Gothic Medium Cond" panose="020B0606030402020204" pitchFamily="34" charset="0"/>
              </a:rPr>
              <a:t>   En el casillero del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la frecuencia de la intervención. </a:t>
            </a:r>
          </a:p>
          <a:p>
            <a:pPr algn="just"/>
            <a:r>
              <a:rPr lang="es-PE" sz="1100" dirty="0">
                <a:solidFill>
                  <a:srgbClr val="C00000"/>
                </a:solidFill>
                <a:latin typeface="Franklin Gothic Medium Cond" panose="020B0606030402020204" pitchFamily="34" charset="0"/>
              </a:rPr>
              <a:t> Ejemplo 18: </a:t>
            </a:r>
            <a:r>
              <a:rPr lang="es-PE" sz="1100" dirty="0">
                <a:solidFill>
                  <a:srgbClr val="000000"/>
                </a:solidFill>
                <a:latin typeface="Franklin Gothic Medium Cond" panose="020B0606030402020204" pitchFamily="34" charset="0"/>
              </a:rPr>
              <a:t>En el caso propuesto se registra el procedimiento de </a:t>
            </a:r>
            <a:r>
              <a:rPr lang="es-PE" sz="1100" dirty="0" err="1">
                <a:solidFill>
                  <a:srgbClr val="000000"/>
                </a:solidFill>
                <a:latin typeface="Franklin Gothic Medium Cond" panose="020B0606030402020204" pitchFamily="34" charset="0"/>
              </a:rPr>
              <a:t>excisión</a:t>
            </a:r>
            <a:r>
              <a:rPr lang="es-PE" sz="1100" dirty="0">
                <a:solidFill>
                  <a:srgbClr val="000000"/>
                </a:solidFill>
                <a:latin typeface="Franklin Gothic Medium Cond" panose="020B0606030402020204" pitchFamily="34" charset="0"/>
              </a:rPr>
              <a:t> de tumor benigno, siendo “1” la frecuencia establecida para caso tratado.</a:t>
            </a:r>
          </a:p>
        </p:txBody>
      </p:sp>
      <p:pic>
        <p:nvPicPr>
          <p:cNvPr id="3" name="Imagen 2">
            <a:extLst>
              <a:ext uri="{FF2B5EF4-FFF2-40B4-BE49-F238E27FC236}">
                <a16:creationId xmlns:a16="http://schemas.microsoft.com/office/drawing/2014/main" id="{65FE9F27-D47A-411C-B72B-7378D268CA10}"/>
              </a:ext>
            </a:extLst>
          </p:cNvPr>
          <p:cNvPicPr>
            <a:picLocks noChangeAspect="1"/>
          </p:cNvPicPr>
          <p:nvPr/>
        </p:nvPicPr>
        <p:blipFill>
          <a:blip r:embed="rId3"/>
          <a:stretch>
            <a:fillRect/>
          </a:stretch>
        </p:blipFill>
        <p:spPr>
          <a:xfrm>
            <a:off x="362607" y="3460486"/>
            <a:ext cx="8418787" cy="947603"/>
          </a:xfrm>
          <a:prstGeom prst="rect">
            <a:avLst/>
          </a:prstGeom>
        </p:spPr>
      </p:pic>
      <p:sp>
        <p:nvSpPr>
          <p:cNvPr id="10" name="CuadroTexto 9">
            <a:extLst>
              <a:ext uri="{FF2B5EF4-FFF2-40B4-BE49-F238E27FC236}">
                <a16:creationId xmlns:a16="http://schemas.microsoft.com/office/drawing/2014/main" id="{2158CD71-0C37-4DE6-B078-62EBE6AD7A7F}"/>
              </a:ext>
            </a:extLst>
          </p:cNvPr>
          <p:cNvSpPr txBox="1"/>
          <p:nvPr/>
        </p:nvSpPr>
        <p:spPr>
          <a:xfrm>
            <a:off x="315308" y="188578"/>
            <a:ext cx="8466085" cy="977191"/>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En Diagnóstico motivo de consulta y/o actividad de salud, anote claramente: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En el 1º casillero se registra el procedimiento.</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En  el Tipo de diagnóstico marque en el casillero "D".</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En el casillero del campo </a:t>
            </a:r>
            <a:r>
              <a:rPr kumimoji="0" lang="es-PE" sz="1100" b="0" i="0" u="none" strike="noStrike" kern="1200" cap="none" spc="0" normalizeH="0" baseline="0" noProof="0" dirty="0" err="1">
                <a:ln>
                  <a:noFill/>
                </a:ln>
                <a:solidFill>
                  <a:srgbClr val="000000"/>
                </a:solidFill>
                <a:effectLst/>
                <a:uLnTx/>
                <a:uFillTx/>
                <a:latin typeface="Franklin Gothic Medium Cond" panose="020B0606030402020204" pitchFamily="34" charset="0"/>
                <a:ea typeface="+mn-ea"/>
                <a:cs typeface="Arial"/>
              </a:rPr>
              <a:t>Lab</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anote la frecuencia de la intervención.</a:t>
            </a:r>
          </a:p>
          <a:p>
            <a:pPr marL="0" marR="0" lvl="0" indent="0" algn="just" defTabSz="914400" rtl="0" eaLnBrk="1" fontAlgn="auto" latinLnBrk="0" hangingPunct="1">
              <a:lnSpc>
                <a:spcPct val="100000"/>
              </a:lnSpc>
              <a:spcBef>
                <a:spcPts val="300"/>
              </a:spcBef>
              <a:spcAft>
                <a:spcPts val="0"/>
              </a:spcAft>
              <a:buClrTx/>
              <a:buSzTx/>
              <a:buFontTx/>
              <a:buNone/>
              <a:tabLst/>
              <a:defRPr/>
            </a:pPr>
            <a:r>
              <a:rPr kumimoji="0" lang="es-PE" sz="1100" b="0" i="0" u="none" strike="noStrike" kern="1200" cap="none" spc="0" normalizeH="0" baseline="0" noProof="0" dirty="0">
                <a:ln>
                  <a:noFill/>
                </a:ln>
                <a:solidFill>
                  <a:srgbClr val="C00000"/>
                </a:solidFill>
                <a:effectLst/>
                <a:uLnTx/>
                <a:uFillTx/>
                <a:latin typeface="Franklin Gothic Medium Cond" panose="020B0606030402020204" pitchFamily="34" charset="0"/>
                <a:ea typeface="+mn-ea"/>
                <a:cs typeface="Arial"/>
              </a:rPr>
              <a:t>Ejemplo 17: </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En el caso propuesto se registra el procedimiento de ajuste oclusal.  </a:t>
            </a:r>
          </a:p>
        </p:txBody>
      </p:sp>
      <p:sp>
        <p:nvSpPr>
          <p:cNvPr id="12" name="Rectángulo 11">
            <a:extLst>
              <a:ext uri="{FF2B5EF4-FFF2-40B4-BE49-F238E27FC236}">
                <a16:creationId xmlns:a16="http://schemas.microsoft.com/office/drawing/2014/main" id="{DC0D4928-6F74-4B4D-96B4-943FAE0953A1}"/>
              </a:ext>
            </a:extLst>
          </p:cNvPr>
          <p:cNvSpPr/>
          <p:nvPr/>
        </p:nvSpPr>
        <p:spPr>
          <a:xfrm>
            <a:off x="315308" y="4357315"/>
            <a:ext cx="8418786" cy="2292935"/>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10. BIOPSIA </a:t>
            </a:r>
          </a:p>
          <a:p>
            <a:pPr algn="just"/>
            <a:r>
              <a:rPr lang="es-PE" sz="1100" dirty="0">
                <a:solidFill>
                  <a:srgbClr val="000000"/>
                </a:solidFill>
                <a:latin typeface="Franklin Gothic Medium Cond" panose="020B0606030402020204" pitchFamily="34" charset="0"/>
              </a:rPr>
              <a:t> Definición Operacional.-  Procedimiento realizado por el Cirujano Dentista mediante; el cual se obtiene una muestra de un tejido de la cavidad bucal, a fin de realizar el análisis patológico y establecer un diagnóstico de forma precisa de una lesión sospechosa. Realizado por el Cirujano Dentista o especialista  asistido por la Asistenta Dental y/o de personal de apoyo. Frecuencia de 01 vez al año (Caso Tratado).</a:t>
            </a:r>
          </a:p>
          <a:p>
            <a:pPr algn="just"/>
            <a:r>
              <a:rPr lang="es-PE" sz="1100" dirty="0">
                <a:solidFill>
                  <a:srgbClr val="000000"/>
                </a:solidFill>
                <a:latin typeface="Franklin Gothic Medium Cond" panose="020B0606030402020204" pitchFamily="34" charset="0"/>
              </a:rPr>
              <a:t>• Biopsia de Tejido Oral - Duro (hueso, dientes)                        D7285 </a:t>
            </a:r>
          </a:p>
          <a:p>
            <a:pPr algn="just"/>
            <a:r>
              <a:rPr lang="es-PE" sz="1100" dirty="0">
                <a:solidFill>
                  <a:srgbClr val="000000"/>
                </a:solidFill>
                <a:latin typeface="Franklin Gothic Medium Cond" panose="020B0606030402020204" pitchFamily="34" charset="0"/>
              </a:rPr>
              <a:t>• Biopsia de Tejido Oral - Tejidos Blandos                                   D7286 </a:t>
            </a:r>
          </a:p>
          <a:p>
            <a:pPr algn="just"/>
            <a:r>
              <a:rPr lang="pt-BR" sz="1100" dirty="0">
                <a:solidFill>
                  <a:srgbClr val="000000"/>
                </a:solidFill>
                <a:latin typeface="Franklin Gothic Medium Cond" panose="020B0606030402020204" pitchFamily="34" charset="0"/>
              </a:rPr>
              <a:t>• Biopsia de Tejidos Duros Extraoral                                             E7274 </a:t>
            </a:r>
          </a:p>
          <a:p>
            <a:r>
              <a:rPr lang="pt-BR" sz="1100" dirty="0">
                <a:latin typeface="Franklin Gothic Medium Cond" panose="020B0606030402020204" pitchFamily="34" charset="0"/>
              </a:rPr>
              <a:t>Biopsia de Tejidos Blandos Extraoral                                         E7275</a:t>
            </a:r>
          </a:p>
          <a:p>
            <a:r>
              <a:rPr lang="es-PE" sz="1100" dirty="0">
                <a:latin typeface="Franklin Gothic Medium Cond" panose="020B0606030402020204" pitchFamily="34" charset="0"/>
              </a:rPr>
              <a:t>En Diagnóstico motivo de consulta y/o actividad de salud, anote claramente:</a:t>
            </a:r>
          </a:p>
          <a:p>
            <a:r>
              <a:rPr lang="es-PE" sz="1100" dirty="0">
                <a:latin typeface="Franklin Gothic Medium Cond" panose="020B0606030402020204" pitchFamily="34" charset="0"/>
              </a:rPr>
              <a:t> En el 1º casillero se registra el procedimiento.</a:t>
            </a:r>
          </a:p>
          <a:p>
            <a:r>
              <a:rPr lang="es-PE" sz="1100" dirty="0">
                <a:latin typeface="Franklin Gothic Medium Cond" panose="020B0606030402020204" pitchFamily="34" charset="0"/>
              </a:rPr>
              <a:t> En el Tipo de diagnóstico marque en el casillero "D".</a:t>
            </a:r>
          </a:p>
          <a:p>
            <a:r>
              <a:rPr lang="es-PE" sz="1100" dirty="0">
                <a:latin typeface="Franklin Gothic Medium Cond" panose="020B0606030402020204" pitchFamily="34" charset="0"/>
              </a:rPr>
              <a:t>   En el casillero del campo Lab anote la frecuencia de la intervención.</a:t>
            </a:r>
          </a:p>
          <a:p>
            <a:r>
              <a:rPr lang="es-PE" sz="1100" dirty="0">
                <a:solidFill>
                  <a:srgbClr val="C00000"/>
                </a:solidFill>
                <a:latin typeface="Franklin Gothic Medium Cond" panose="020B0606030402020204" pitchFamily="34" charset="0"/>
              </a:rPr>
              <a:t>Ejemplo 19: </a:t>
            </a:r>
            <a:r>
              <a:rPr lang="es-PE" sz="1100" dirty="0">
                <a:latin typeface="Franklin Gothic Medium Cond" panose="020B0606030402020204" pitchFamily="34" charset="0"/>
              </a:rPr>
              <a:t>En el caso propuesto se registra el procedimiento de biopsia de tejido oral, siendo “1” la frecuencia establecida para caso tratado.</a:t>
            </a:r>
          </a:p>
        </p:txBody>
      </p:sp>
    </p:spTree>
    <p:extLst>
      <p:ext uri="{BB962C8B-B14F-4D97-AF65-F5344CB8AC3E}">
        <p14:creationId xmlns:p14="http://schemas.microsoft.com/office/powerpoint/2010/main" val="3678032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393846" y="475607"/>
            <a:ext cx="8418786" cy="939125"/>
          </a:xfrm>
          <a:prstGeom prst="rect">
            <a:avLst/>
          </a:prstGeom>
        </p:spPr>
      </p:pic>
      <p:sp>
        <p:nvSpPr>
          <p:cNvPr id="7" name="CuadroTexto 6">
            <a:extLst>
              <a:ext uri="{FF2B5EF4-FFF2-40B4-BE49-F238E27FC236}">
                <a16:creationId xmlns:a16="http://schemas.microsoft.com/office/drawing/2014/main" id="{A6ED4055-3FE7-43E8-9CA4-C7B0A5DDD931}"/>
              </a:ext>
            </a:extLst>
          </p:cNvPr>
          <p:cNvSpPr txBox="1"/>
          <p:nvPr/>
        </p:nvSpPr>
        <p:spPr>
          <a:xfrm>
            <a:off x="393846" y="235666"/>
            <a:ext cx="4572000" cy="261610"/>
          </a:xfrm>
          <a:prstGeom prst="rect">
            <a:avLst/>
          </a:prstGeom>
          <a:noFill/>
        </p:spPr>
        <p:txBody>
          <a:bodyPr wrap="square">
            <a:spAutoFit/>
          </a:bodyPr>
          <a:lstStyle/>
          <a:p>
            <a:pPr>
              <a:spcBef>
                <a:spcPts val="300"/>
              </a:spcBef>
            </a:pPr>
            <a:r>
              <a:rPr lang="es-PE" sz="1100" dirty="0">
                <a:solidFill>
                  <a:srgbClr val="C00000"/>
                </a:solidFill>
                <a:latin typeface="Franklin Gothic Medium Cond" panose="020B0606030402020204" pitchFamily="34" charset="0"/>
              </a:rPr>
              <a:t>Caso Tratado </a:t>
            </a:r>
          </a:p>
        </p:txBody>
      </p:sp>
      <p:sp>
        <p:nvSpPr>
          <p:cNvPr id="9" name="Rectángulo 8">
            <a:extLst>
              <a:ext uri="{FF2B5EF4-FFF2-40B4-BE49-F238E27FC236}">
                <a16:creationId xmlns:a16="http://schemas.microsoft.com/office/drawing/2014/main" id="{1953D6FB-40E8-4FC0-B191-9919F3E5005E}"/>
              </a:ext>
            </a:extLst>
          </p:cNvPr>
          <p:cNvSpPr/>
          <p:nvPr/>
        </p:nvSpPr>
        <p:spPr>
          <a:xfrm>
            <a:off x="393845" y="1390022"/>
            <a:ext cx="8340253" cy="2669962"/>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11. MARSUPIALIZACIÓN EN EL SISTEMA ESTOMATOGNÁTICO </a:t>
            </a:r>
          </a:p>
          <a:p>
            <a:pPr algn="just"/>
            <a:r>
              <a:rPr lang="es-PE" sz="1100" dirty="0">
                <a:solidFill>
                  <a:srgbClr val="000000"/>
                </a:solidFill>
                <a:latin typeface="Franklin Gothic Medium Cond" panose="020B0606030402020204" pitchFamily="34" charset="0"/>
              </a:rPr>
              <a:t>Definición Operacional.- Procedimiento quirúrgico que tiene por objeto abrir una ventana en la pared externa del quiste retirando una porción de la cortical externa y cápsula quística, comunicando la cavidad quística con el medio oral. Con este procedimiento se obtiene básicamente la detención inmediata del crecimiento de la lesión y la neo formación ósea casi completa, en un período determinado de tiempo, conservando las estructuras vitales que regresan a su localización y función normal, además la migración de estructuras dentarias causales a posiciones más favorables dentro del maxilar, así como la reducción del tamaño del quiste que facilita la enucleación y la posterior exodoncia del diente.</a:t>
            </a:r>
          </a:p>
          <a:p>
            <a:r>
              <a:rPr lang="es-PE" sz="1100" dirty="0">
                <a:solidFill>
                  <a:srgbClr val="000000"/>
                </a:solidFill>
                <a:latin typeface="Franklin Gothic Medium Cond" panose="020B0606030402020204" pitchFamily="34" charset="0"/>
              </a:rPr>
              <a:t>Realizado por el Cirujano Dentista o especialista asistido por la Asistenta Dental y/o de personal de apoyo.</a:t>
            </a:r>
          </a:p>
          <a:p>
            <a:r>
              <a:rPr lang="es-PE" sz="1100" dirty="0">
                <a:solidFill>
                  <a:srgbClr val="000000"/>
                </a:solidFill>
                <a:latin typeface="Franklin Gothic Medium Cond" panose="020B0606030402020204" pitchFamily="34" charset="0"/>
              </a:rPr>
              <a:t>Frecuencia de 01 vez al año (Caso Tratado).</a:t>
            </a:r>
          </a:p>
          <a:p>
            <a:r>
              <a:rPr lang="es-PE" sz="1100" dirty="0">
                <a:solidFill>
                  <a:srgbClr val="000000"/>
                </a:solidFill>
                <a:latin typeface="Franklin Gothic Medium Cond" panose="020B0606030402020204" pitchFamily="34" charset="0"/>
              </a:rPr>
              <a:t>En Diagnóstico motivo de consulta y/o actividad de salud, anote claramente:</a:t>
            </a:r>
          </a:p>
          <a:p>
            <a:r>
              <a:rPr lang="es-PE" sz="1100" dirty="0">
                <a:solidFill>
                  <a:srgbClr val="000000"/>
                </a:solidFill>
                <a:latin typeface="Franklin Gothic Medium Cond" panose="020B0606030402020204" pitchFamily="34" charset="0"/>
              </a:rPr>
              <a:t> En el 1º casillero se registra el procedimiento.</a:t>
            </a:r>
          </a:p>
          <a:p>
            <a:r>
              <a:rPr lang="es-PE" sz="1100" dirty="0">
                <a:solidFill>
                  <a:srgbClr val="000000"/>
                </a:solidFill>
                <a:latin typeface="Franklin Gothic Medium Cond" panose="020B0606030402020204" pitchFamily="34" charset="0"/>
              </a:rPr>
              <a:t> En el Tipo de diagnóstico marque en el casillero "P", porque el diagnostico será definitivo en función a los resultados de un estudio anatomopatológico.</a:t>
            </a:r>
          </a:p>
          <a:p>
            <a:r>
              <a:rPr lang="es-PE" sz="1100" dirty="0">
                <a:solidFill>
                  <a:srgbClr val="000000"/>
                </a:solidFill>
                <a:latin typeface="Franklin Gothic Medium Cond" panose="020B0606030402020204" pitchFamily="34" charset="0"/>
              </a:rPr>
              <a:t>   En el casillero del campo Lab anote la frecuencia de la intervención.</a:t>
            </a:r>
          </a:p>
          <a:p>
            <a:r>
              <a:rPr lang="es-PE" sz="1100" dirty="0">
                <a:solidFill>
                  <a:srgbClr val="C00000"/>
                </a:solidFill>
                <a:latin typeface="Franklin Gothic Medium Cond" panose="020B0606030402020204" pitchFamily="34" charset="0"/>
              </a:rPr>
              <a:t>Ejemplo 20:</a:t>
            </a:r>
            <a:r>
              <a:rPr lang="es-PE" sz="1100" dirty="0">
                <a:solidFill>
                  <a:srgbClr val="000000"/>
                </a:solidFill>
                <a:latin typeface="Franklin Gothic Medium Cond" panose="020B0606030402020204" pitchFamily="34" charset="0"/>
              </a:rPr>
              <a:t> En el caso propuesto se registra el diagnóstico y luego se registra el procedimiento de marsupialización en el sistema estomatognático, siendo “1” la frecuencia establecida para caso tratado.</a:t>
            </a:r>
          </a:p>
          <a:p>
            <a:pPr>
              <a:spcBef>
                <a:spcPts val="300"/>
              </a:spcBef>
            </a:pPr>
            <a:r>
              <a:rPr lang="es-PE" sz="1100" dirty="0">
                <a:solidFill>
                  <a:srgbClr val="C00000"/>
                </a:solidFill>
                <a:latin typeface="Franklin Gothic Medium Cond" panose="020B0606030402020204" pitchFamily="34" charset="0"/>
              </a:rPr>
              <a:t>Caso Tratado </a:t>
            </a:r>
          </a:p>
        </p:txBody>
      </p:sp>
      <p:pic>
        <p:nvPicPr>
          <p:cNvPr id="11" name="Imagen 10">
            <a:extLst>
              <a:ext uri="{FF2B5EF4-FFF2-40B4-BE49-F238E27FC236}">
                <a16:creationId xmlns:a16="http://schemas.microsoft.com/office/drawing/2014/main" id="{8EA18C1B-82CF-4884-A321-21B79E55FB4B}"/>
              </a:ext>
            </a:extLst>
          </p:cNvPr>
          <p:cNvPicPr>
            <a:picLocks noChangeAspect="1"/>
          </p:cNvPicPr>
          <p:nvPr/>
        </p:nvPicPr>
        <p:blipFill>
          <a:blip r:embed="rId3"/>
          <a:stretch>
            <a:fillRect/>
          </a:stretch>
        </p:blipFill>
        <p:spPr>
          <a:xfrm>
            <a:off x="464117" y="3990976"/>
            <a:ext cx="8309248" cy="1109979"/>
          </a:xfrm>
          <a:prstGeom prst="rect">
            <a:avLst/>
          </a:prstGeom>
        </p:spPr>
      </p:pic>
    </p:spTree>
    <p:extLst>
      <p:ext uri="{BB962C8B-B14F-4D97-AF65-F5344CB8AC3E}">
        <p14:creationId xmlns:p14="http://schemas.microsoft.com/office/powerpoint/2010/main" val="1925536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6841" y="190953"/>
            <a:ext cx="8450318" cy="144655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G.  REGISTRO DE LOS PROCEDIMIENTOS ESTOMATOLÓGICOS REALIZADOS A GESTANTES</a:t>
            </a:r>
          </a:p>
          <a:p>
            <a:pPr algn="just"/>
            <a:r>
              <a:rPr lang="es-PE" sz="1100" dirty="0">
                <a:solidFill>
                  <a:srgbClr val="000000"/>
                </a:solidFill>
                <a:latin typeface="Franklin Gothic Medium Cond" panose="020B0606030402020204" pitchFamily="34" charset="0"/>
              </a:rPr>
              <a:t>1. Para el registro de los procedimientos estomatológicos realizados a gestantes se deberá anotar la sigla “G” en el casillero del campo Lab,  debajo del registro de la frecuencia  anotada para el procedimiento efectuado.</a:t>
            </a:r>
          </a:p>
          <a:p>
            <a:pPr algn="just"/>
            <a:r>
              <a:rPr lang="es-PE" sz="1100" dirty="0">
                <a:solidFill>
                  <a:srgbClr val="000000"/>
                </a:solidFill>
                <a:latin typeface="Franklin Gothic Medium Cond" panose="020B0606030402020204" pitchFamily="34" charset="0"/>
              </a:rPr>
              <a:t>Para aquellos procedimientos en los que se registra el cumplimiento de la frecuencia PpR con la sigla “FIN”, en GESTANTES se reemplazará la sigla “FIN” por la sigla “FIG” </a:t>
            </a:r>
          </a:p>
          <a:p>
            <a:pPr algn="just"/>
            <a:r>
              <a:rPr lang="es-PE" sz="1100" dirty="0">
                <a:solidFill>
                  <a:srgbClr val="C00000"/>
                </a:solidFill>
                <a:latin typeface="Franklin Gothic Medium Cond" panose="020B0606030402020204" pitchFamily="34" charset="0"/>
              </a:rPr>
              <a:t>Ejemplo 21:</a:t>
            </a:r>
            <a:r>
              <a:rPr lang="es-PE" sz="1100" dirty="0">
                <a:solidFill>
                  <a:srgbClr val="000000"/>
                </a:solidFill>
                <a:latin typeface="Franklin Gothic Medium Cond" panose="020B0606030402020204" pitchFamily="34" charset="0"/>
              </a:rPr>
              <a:t> El caso propuesto presenta a un paciente gestante que de acuerdo a su plan de tratamiento requiere cuatro restauraciones con resina. </a:t>
            </a:r>
          </a:p>
          <a:p>
            <a:pPr algn="just"/>
            <a:r>
              <a:rPr lang="es-PE" sz="1100" dirty="0">
                <a:solidFill>
                  <a:srgbClr val="C00000"/>
                </a:solidFill>
                <a:latin typeface="Franklin Gothic Medium Cond" panose="020B0606030402020204" pitchFamily="34" charset="0"/>
              </a:rPr>
              <a:t>a) Primera sesión: </a:t>
            </a:r>
            <a:r>
              <a:rPr lang="es-PE" sz="1100" dirty="0">
                <a:solidFill>
                  <a:srgbClr val="000000"/>
                </a:solidFill>
                <a:latin typeface="Franklin Gothic Medium Cond" panose="020B0606030402020204" pitchFamily="34" charset="0"/>
              </a:rPr>
              <a:t>Se realizan los procedimientos de restauración con resina a dos piezas dentarias, se registra la frecuencia en el casillero del campo Lab y en el casillero inferior se registra La sigla “G”. con este registro se determina que las atenciones son realizadas a una gestante </a:t>
            </a:r>
            <a:endParaRPr lang="es-PE" sz="1100" dirty="0">
              <a:latin typeface="Franklin Gothic Medium Cond" panose="020B0606030402020204" pitchFamily="34" charset="0"/>
            </a:endParaRPr>
          </a:p>
        </p:txBody>
      </p:sp>
      <p:pic>
        <p:nvPicPr>
          <p:cNvPr id="3" name="Imagen 2"/>
          <p:cNvPicPr>
            <a:picLocks noChangeAspect="1"/>
          </p:cNvPicPr>
          <p:nvPr/>
        </p:nvPicPr>
        <p:blipFill>
          <a:blip r:embed="rId2"/>
          <a:stretch>
            <a:fillRect/>
          </a:stretch>
        </p:blipFill>
        <p:spPr>
          <a:xfrm>
            <a:off x="346841" y="1588089"/>
            <a:ext cx="8450318" cy="1120617"/>
          </a:xfrm>
          <a:prstGeom prst="rect">
            <a:avLst/>
          </a:prstGeom>
        </p:spPr>
      </p:pic>
      <p:sp>
        <p:nvSpPr>
          <p:cNvPr id="4" name="Rectángulo 3"/>
          <p:cNvSpPr/>
          <p:nvPr/>
        </p:nvSpPr>
        <p:spPr>
          <a:xfrm>
            <a:off x="346841" y="2708733"/>
            <a:ext cx="8450318" cy="60016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b) Segunda sesión:</a:t>
            </a:r>
            <a:r>
              <a:rPr lang="es-PE" sz="1100" dirty="0">
                <a:solidFill>
                  <a:srgbClr val="000000"/>
                </a:solidFill>
                <a:latin typeface="Franklin Gothic Medium Cond" panose="020B0606030402020204" pitchFamily="34" charset="0"/>
              </a:rPr>
              <a:t> Se realizan las otras dos restauraciones con resina y  siendo en total cuatro las piezas dentarias tratadas se cumple con la frecuencia de atención establecida por el PPR. Dado que la paciente es gestante se registra la frecuencia en el casillero del campo Lab y en el casillero inferior se anota la sigla “FIG” para determinar el caso tratado. </a:t>
            </a:r>
            <a:endParaRPr lang="es-PE" sz="1100" dirty="0">
              <a:latin typeface="Franklin Gothic Medium Cond" panose="020B0606030402020204" pitchFamily="34" charset="0"/>
            </a:endParaRPr>
          </a:p>
        </p:txBody>
      </p:sp>
      <p:pic>
        <p:nvPicPr>
          <p:cNvPr id="5" name="Imagen 4"/>
          <p:cNvPicPr>
            <a:picLocks noChangeAspect="1"/>
          </p:cNvPicPr>
          <p:nvPr/>
        </p:nvPicPr>
        <p:blipFill>
          <a:blip r:embed="rId3"/>
          <a:stretch>
            <a:fillRect/>
          </a:stretch>
        </p:blipFill>
        <p:spPr>
          <a:xfrm>
            <a:off x="346842" y="3260165"/>
            <a:ext cx="8450318" cy="1107996"/>
          </a:xfrm>
          <a:prstGeom prst="rect">
            <a:avLst/>
          </a:prstGeom>
        </p:spPr>
      </p:pic>
      <p:sp>
        <p:nvSpPr>
          <p:cNvPr id="6" name="Rectángulo 5"/>
          <p:cNvSpPr/>
          <p:nvPr/>
        </p:nvSpPr>
        <p:spPr>
          <a:xfrm>
            <a:off x="346841" y="4346309"/>
            <a:ext cx="8450318" cy="1107996"/>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IV. ACTIVIDADES PREVENTIVO PROMOCIONALES (APP)</a:t>
            </a:r>
          </a:p>
          <a:p>
            <a:r>
              <a:rPr lang="es-PE" sz="1100" dirty="0">
                <a:solidFill>
                  <a:srgbClr val="C00000"/>
                </a:solidFill>
                <a:latin typeface="Franklin Gothic Medium Cond" panose="020B0606030402020204" pitchFamily="34" charset="0"/>
              </a:rPr>
              <a:t>1. SESIÓN EDUCATIVA (C0009)</a:t>
            </a:r>
          </a:p>
          <a:p>
            <a:pPr algn="just"/>
            <a:r>
              <a:rPr lang="es-PE" sz="1100" dirty="0">
                <a:solidFill>
                  <a:srgbClr val="000000"/>
                </a:solidFill>
                <a:latin typeface="Franklin Gothic Medium Cond" panose="020B0606030402020204" pitchFamily="34" charset="0"/>
              </a:rPr>
              <a:t>Definición Operacional.- Enseñanza impartida mediante metodología comunicacional a la población que incluye material audiovisual y técnicas grupales (sociodrama) fomentando así el análisis, el diálogo y la reflexión sobre un tema identificado (correcta técnica de higiene oral, importancia del uso cepillo e hilo dental, alimentación y nutrición) con el fin de orientar a los involucrados sobre el cuidado de la Salud Bucal. Esta actividad se dirige a niños, adolescentes, joven, adultos, adultos mayores y gestantes. </a:t>
            </a:r>
            <a:endParaRPr lang="es-PE" sz="1100" dirty="0">
              <a:latin typeface="Franklin Gothic Medium Cond" panose="020B0606030402020204" pitchFamily="34" charset="0"/>
            </a:endParaRPr>
          </a:p>
        </p:txBody>
      </p:sp>
      <p:sp>
        <p:nvSpPr>
          <p:cNvPr id="8" name="CuadroTexto 7">
            <a:extLst>
              <a:ext uri="{FF2B5EF4-FFF2-40B4-BE49-F238E27FC236}">
                <a16:creationId xmlns:a16="http://schemas.microsoft.com/office/drawing/2014/main" id="{BECD5495-7692-4A90-A8B2-05423F1BC6A9}"/>
              </a:ext>
            </a:extLst>
          </p:cNvPr>
          <p:cNvSpPr txBox="1"/>
          <p:nvPr/>
        </p:nvSpPr>
        <p:spPr>
          <a:xfrm>
            <a:off x="346839" y="5354477"/>
            <a:ext cx="7977651" cy="138499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2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En el ítem: Historia Clínica / Ficha Familiar puede utilizar: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2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APP144 Actividades con docentes 		• APP145 Actividades con alumnos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2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APP140 Actividades con niños 		• APP141 Actividades con adolescentes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2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APP162 Actividades con jóvenes 		• APP142 Actividades con adultos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2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APP143 Actividades con adulto mayor 		• APP151 Actividades en mujeres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2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APP152 Actividades en gestantes 		• APP153 Actividades en puérperas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2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APP157 Trabajadores en general</a:t>
            </a:r>
          </a:p>
        </p:txBody>
      </p:sp>
    </p:spTree>
    <p:extLst>
      <p:ext uri="{BB962C8B-B14F-4D97-AF65-F5344CB8AC3E}">
        <p14:creationId xmlns:p14="http://schemas.microsoft.com/office/powerpoint/2010/main" val="184203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8167" y="148274"/>
            <a:ext cx="8471647" cy="6694140"/>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 </a:t>
            </a:r>
          </a:p>
          <a:p>
            <a:pPr algn="just"/>
            <a:r>
              <a:rPr lang="es-PE" sz="1100" dirty="0">
                <a:solidFill>
                  <a:srgbClr val="C00000"/>
                </a:solidFill>
                <a:latin typeface="Franklin Gothic Medium Cond" panose="020B0606030402020204" pitchFamily="34" charset="0"/>
              </a:rPr>
              <a:t>INSTRUCCIONES PARA EL REGISTRO Y CODIFICACIÓN DE LAS ACTIVIDADES DE LA DIRECCION NACIONAL DE SALUD BUCAL </a:t>
            </a:r>
          </a:p>
          <a:p>
            <a:pPr algn="just"/>
            <a:r>
              <a:rPr lang="es-PE" sz="1100" dirty="0">
                <a:solidFill>
                  <a:srgbClr val="000000"/>
                </a:solidFill>
                <a:latin typeface="Franklin Gothic Medium Cond" panose="020B0606030402020204" pitchFamily="34" charset="0"/>
              </a:rPr>
              <a:t>Esta Dirección desarrolla actividades de Salud orientadas a la promoción, prevención y control de daños relacionados con la Salud Bucal.  </a:t>
            </a:r>
          </a:p>
          <a:p>
            <a:pPr algn="just"/>
            <a:r>
              <a:rPr lang="es-PE" sz="1100" dirty="0">
                <a:solidFill>
                  <a:srgbClr val="000000"/>
                </a:solidFill>
                <a:latin typeface="Franklin Gothic Medium Cond" panose="020B0606030402020204" pitchFamily="34" charset="0"/>
              </a:rPr>
              <a:t>El registro de los datos generales se hace siguiendo las indicaciones pertinentes y no presenta características especiales.  </a:t>
            </a:r>
          </a:p>
          <a:p>
            <a:pPr algn="just"/>
            <a:r>
              <a:rPr lang="es-PE" sz="1100" dirty="0">
                <a:solidFill>
                  <a:srgbClr val="000000"/>
                </a:solidFill>
                <a:latin typeface="Franklin Gothic Medium Cond" panose="020B0606030402020204" pitchFamily="34" charset="0"/>
              </a:rPr>
              <a:t>Los ítems diagnóstico motivo de consulta, tipo de diagnóstico y laboratorio presentan algunas particularidades que se revisará en detalle a continuación.  </a:t>
            </a:r>
          </a:p>
          <a:p>
            <a:pPr algn="just"/>
            <a:r>
              <a:rPr lang="es-PE" sz="1100" dirty="0">
                <a:solidFill>
                  <a:srgbClr val="C00000"/>
                </a:solidFill>
                <a:latin typeface="Franklin Gothic Medium Cond" panose="020B0606030402020204" pitchFamily="34" charset="0"/>
              </a:rPr>
              <a:t>A. ATENCIÓN DE SALUD</a:t>
            </a:r>
          </a:p>
          <a:p>
            <a:pPr algn="just"/>
            <a:r>
              <a:rPr lang="es-PE" sz="1100" dirty="0">
                <a:solidFill>
                  <a:srgbClr val="000000"/>
                </a:solidFill>
                <a:latin typeface="Franklin Gothic Medium Cond" panose="020B0606030402020204" pitchFamily="34" charset="0"/>
              </a:rPr>
              <a:t>Los ítems referidos al día, Historia Clínica, DNI, financiador, pertenencia étnica, distrito de procedencia, edad, sexo, establecimiento y servicio se registran siguiendo las indicaciones planteadas en el capítulo de Aspectos Generales del presente Documento Técnico. </a:t>
            </a:r>
          </a:p>
          <a:p>
            <a:pPr algn="just"/>
            <a:r>
              <a:rPr lang="es-PE" sz="1100" dirty="0">
                <a:solidFill>
                  <a:srgbClr val="000000"/>
                </a:solidFill>
                <a:latin typeface="Franklin Gothic Medium Cond" panose="020B0606030402020204" pitchFamily="34" charset="0"/>
              </a:rPr>
              <a:t>En el ítem tipo de diagnóstico se debe tener en cuenta las siguientes consideraciones al momento de registrar: Marcar con un aspa (X) </a:t>
            </a:r>
          </a:p>
          <a:p>
            <a:pPr algn="just"/>
            <a:r>
              <a:rPr lang="es-PE" sz="1100" dirty="0">
                <a:solidFill>
                  <a:srgbClr val="C00000"/>
                </a:solidFill>
                <a:latin typeface="Franklin Gothic Medium Cond" panose="020B0606030402020204" pitchFamily="34" charset="0"/>
              </a:rPr>
              <a:t>P: </a:t>
            </a:r>
            <a:r>
              <a:rPr lang="es-PE" sz="1100" dirty="0">
                <a:solidFill>
                  <a:srgbClr val="000000"/>
                </a:solidFill>
                <a:latin typeface="Franklin Gothic Medium Cond" panose="020B0606030402020204" pitchFamily="34" charset="0"/>
              </a:rPr>
              <a:t>(Diagnóstico Presuntivo) Únicamente cuando no existe una certeza del diagnóstico y/o éste requiere de algún resultado de laboratorio. Su carácter es provisional. </a:t>
            </a:r>
          </a:p>
          <a:p>
            <a:pPr algn="just"/>
            <a:r>
              <a:rPr lang="es-PE" sz="1100" dirty="0">
                <a:solidFill>
                  <a:srgbClr val="C00000"/>
                </a:solidFill>
                <a:latin typeface="Franklin Gothic Medium Cond" panose="020B0606030402020204" pitchFamily="34" charset="0"/>
              </a:rPr>
              <a:t>D: </a:t>
            </a:r>
            <a:r>
              <a:rPr lang="es-PE" sz="1100" dirty="0">
                <a:solidFill>
                  <a:srgbClr val="000000"/>
                </a:solidFill>
                <a:latin typeface="Franklin Gothic Medium Cond" panose="020B0606030402020204" pitchFamily="34" charset="0"/>
              </a:rPr>
              <a:t>(Diagnóstico Definitivo) Únicamente la primera vez que existe la certeza de diagnóstico por clínica y/o por exámenes auxiliares y debe ser escrito una sola vez para el mismo proceso de la misma morbilidad en un mismo paciente. </a:t>
            </a:r>
          </a:p>
          <a:p>
            <a:pPr algn="just"/>
            <a:r>
              <a:rPr lang="es-PE" sz="1100" dirty="0">
                <a:solidFill>
                  <a:srgbClr val="C00000"/>
                </a:solidFill>
                <a:latin typeface="Franklin Gothic Medium Cond" panose="020B0606030402020204" pitchFamily="34" charset="0"/>
              </a:rPr>
              <a:t>R</a:t>
            </a:r>
            <a:r>
              <a:rPr lang="es-PE" sz="1100" dirty="0">
                <a:solidFill>
                  <a:srgbClr val="000000"/>
                </a:solidFill>
                <a:latin typeface="Franklin Gothic Medium Cond" panose="020B0606030402020204" pitchFamily="34" charset="0"/>
              </a:rPr>
              <a:t>: (Diagnóstico Repetido) Cuando el paciente vuelve a ser atendido por el seguimiento de un mismo proceso o evento en cualquier otra oportunidad posterior a aquella en que estableció el diagnóstico definitivo. </a:t>
            </a:r>
          </a:p>
          <a:p>
            <a:pPr algn="just"/>
            <a:r>
              <a:rPr lang="es-PE" sz="1100" dirty="0">
                <a:solidFill>
                  <a:srgbClr val="000000"/>
                </a:solidFill>
                <a:latin typeface="Franklin Gothic Medium Cond" panose="020B0606030402020204" pitchFamily="34" charset="0"/>
              </a:rPr>
              <a:t>Todos los diagnósticos deberán ser registrados como definitivos (D) durante la primera evaluación con el primer examen estomatológico y la formulación del plan de tratamiento, para las siguientes sesiones de tratamiento, solo deberán registrarse los procedimientos, salvo el caso de que durante el tratamiento se presentase un diagnóstico nuevo este se registrará como definitivo y debajo se registrara el procedimiento. </a:t>
            </a:r>
          </a:p>
          <a:p>
            <a:pPr algn="just"/>
            <a:r>
              <a:rPr lang="es-PE" sz="1100" dirty="0">
                <a:solidFill>
                  <a:srgbClr val="000000"/>
                </a:solidFill>
                <a:latin typeface="Franklin Gothic Medium Cond" panose="020B0606030402020204" pitchFamily="34" charset="0"/>
              </a:rPr>
              <a:t>Si son más de tres (03) los diagnósticos y/o actividades los que se van a registrar, continúe en el siguiente registro y trace una línea oblicua entre los casilleros de los ítems Día y Servicio y utilice los siguientes tres (03) ítems del campo “diagnósticos y/o actividades” para completar el registro de la atención. </a:t>
            </a:r>
          </a:p>
          <a:p>
            <a:pPr algn="just"/>
            <a:r>
              <a:rPr lang="es-PE" sz="1100" dirty="0">
                <a:solidFill>
                  <a:srgbClr val="000000"/>
                </a:solidFill>
                <a:latin typeface="Franklin Gothic Medium Cond" panose="020B0606030402020204" pitchFamily="34" charset="0"/>
              </a:rPr>
              <a:t>Los ítems diagnóstico motivo de consulta, tipo de diagnóstico y laboratorio presentan algunas particularidades que se revisará en detalle a continuación. </a:t>
            </a:r>
          </a:p>
          <a:p>
            <a:pPr algn="just"/>
            <a:r>
              <a:rPr lang="es-PE" sz="1100" dirty="0">
                <a:solidFill>
                  <a:srgbClr val="C00000"/>
                </a:solidFill>
                <a:latin typeface="Franklin Gothic Medium Cond" panose="020B0606030402020204" pitchFamily="34" charset="0"/>
              </a:rPr>
              <a:t>B. INSTRUCCIÓN GENERAL DEL REGISTRO </a:t>
            </a:r>
          </a:p>
          <a:p>
            <a:pPr algn="just"/>
            <a:r>
              <a:rPr lang="es-PE" sz="1100" dirty="0">
                <a:solidFill>
                  <a:srgbClr val="000000"/>
                </a:solidFill>
                <a:latin typeface="Franklin Gothic Medium Cond" panose="020B0606030402020204" pitchFamily="34" charset="0"/>
              </a:rPr>
              <a:t>1. En todos los establecimientos de salud, independientemente de que existan o no profesionales Cirujano Dentista, el personal de salud profesional o técnico capacitado en Salud Bucal puede realizar actividades extramurales, tales como: Sesiones Demostrativas y Sesiones Educativas. </a:t>
            </a:r>
          </a:p>
          <a:p>
            <a:pPr algn="just"/>
            <a:r>
              <a:rPr lang="es-PE" sz="1100" dirty="0">
                <a:solidFill>
                  <a:srgbClr val="000000"/>
                </a:solidFill>
                <a:latin typeface="Franklin Gothic Medium Cond" panose="020B0606030402020204" pitchFamily="34" charset="0"/>
              </a:rPr>
              <a:t>2. El Cirujano Dentista que se desplace a los establecimientos de salud donde no cuenten con este profesional deberá realizar el registro HIS y dejar las hojas en establecimiento de salud donde realiza la prestación, para ello el personal de la oficina de estadística o quien haga sus veces deberá informar a la Oficina General de Tecnologías de la Información (OGTI) del Ministerio de Salud para que se pueda realizar la habilitación del servicio en estos establecimientos. </a:t>
            </a:r>
          </a:p>
          <a:p>
            <a:pPr algn="just"/>
            <a:r>
              <a:rPr lang="es-PE" sz="1100" dirty="0">
                <a:solidFill>
                  <a:srgbClr val="000000"/>
                </a:solidFill>
                <a:latin typeface="Franklin Gothic Medium Cond" panose="020B0606030402020204" pitchFamily="34" charset="0"/>
              </a:rPr>
              <a:t>3. Todos los Diagnósticos serán registrados durante el primer examen estomatológico como definitivo “D” y en las siguientes sesiones del plan de tratamiento solo se registrarán los procedimientos marcando también el casillero “D”. </a:t>
            </a:r>
          </a:p>
          <a:p>
            <a:pPr algn="just"/>
            <a:r>
              <a:rPr lang="es-PE" sz="1100" dirty="0">
                <a:solidFill>
                  <a:srgbClr val="000000"/>
                </a:solidFill>
                <a:latin typeface="Franklin Gothic Medium Cond" panose="020B0606030402020204" pitchFamily="34" charset="0"/>
              </a:rPr>
              <a:t>4. Excepcionalmente cuando en el desarrollo del plan de tratamiento el paciente presentara un diagnóstico nuevo que no haya sido registrado en el primer examen estomatológico, este se registrara como definitivo (D) y luego se registrará el procedimiento a realizar.</a:t>
            </a:r>
          </a:p>
          <a:p>
            <a:pPr algn="just"/>
            <a:r>
              <a:rPr lang="es-PE" sz="1100" dirty="0">
                <a:solidFill>
                  <a:srgbClr val="000000"/>
                </a:solidFill>
                <a:latin typeface="Franklin Gothic Medium Cond" panose="020B0606030402020204" pitchFamily="34" charset="0"/>
              </a:rPr>
              <a:t>5. En el registro HIS se deben incluir todas las actividades de Salud Bucal intramurales realizadas por el Cirujano Dentista y personal de salud capacitado, independientemente de su condición laboral, modalidad de contrato y fuente de financiamiento. </a:t>
            </a:r>
          </a:p>
          <a:p>
            <a:pPr algn="just"/>
            <a:r>
              <a:rPr lang="es-PE" sz="1100" dirty="0">
                <a:solidFill>
                  <a:srgbClr val="000000"/>
                </a:solidFill>
                <a:latin typeface="Franklin Gothic Medium Cond" panose="020B0606030402020204" pitchFamily="34" charset="0"/>
              </a:rPr>
              <a:t>6. La gestante reenfocada será identificada a través del servicio de Salud Sexual y Reproductiva. </a:t>
            </a:r>
          </a:p>
          <a:p>
            <a:pPr algn="just"/>
            <a:r>
              <a:rPr lang="es-PE" sz="1100" dirty="0">
                <a:solidFill>
                  <a:srgbClr val="000000"/>
                </a:solidFill>
                <a:latin typeface="Franklin Gothic Medium Cond" panose="020B0606030402020204" pitchFamily="34" charset="0"/>
              </a:rPr>
              <a:t>7. Los ejemplos están orientados a las actividades descritas, esto no implica que se den otras condiciones en los pacientes que deban ser registradas. </a:t>
            </a:r>
          </a:p>
          <a:p>
            <a:pPr algn="just"/>
            <a:r>
              <a:rPr lang="es-PE" sz="1100" dirty="0">
                <a:solidFill>
                  <a:srgbClr val="000000"/>
                </a:solidFill>
                <a:latin typeface="Franklin Gothic Medium Cond" panose="020B0606030402020204" pitchFamily="34" charset="0"/>
              </a:rPr>
              <a:t>8. En el caso del cumplimiento de las atenciones Estomatológicas con la unidad de medida caso tratado o caso controlado, se registrará de acuerdo a los parámetros que se establecen en el presente manual para cada procedimiento y cuando se halla cumplido la frecuencia según lo establecido en las definiciones operacionales. </a:t>
            </a:r>
          </a:p>
        </p:txBody>
      </p:sp>
    </p:spTree>
    <p:extLst>
      <p:ext uri="{BB962C8B-B14F-4D97-AF65-F5344CB8AC3E}">
        <p14:creationId xmlns:p14="http://schemas.microsoft.com/office/powerpoint/2010/main" val="9839603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5313" y="283165"/>
            <a:ext cx="8371490" cy="1107996"/>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En Diagnóstico motivo de consulta y/o actividad de salud, anote claramente: </a:t>
            </a:r>
          </a:p>
          <a:p>
            <a:r>
              <a:rPr lang="es-PE" sz="1100" dirty="0">
                <a:solidFill>
                  <a:srgbClr val="000000"/>
                </a:solidFill>
                <a:latin typeface="Franklin Gothic Medium Cond" panose="020B0606030402020204" pitchFamily="34" charset="0"/>
              </a:rPr>
              <a:t>• En el 1º casillero Sesión Educativa </a:t>
            </a:r>
          </a:p>
          <a:p>
            <a:r>
              <a:rPr lang="es-PE" sz="1100" dirty="0">
                <a:solidFill>
                  <a:srgbClr val="000000"/>
                </a:solidFill>
                <a:latin typeface="Franklin Gothic Medium Cond" panose="020B0606030402020204" pitchFamily="34" charset="0"/>
              </a:rPr>
              <a:t>• En el siguiente casillero Actividades de Salud Bucal </a:t>
            </a:r>
          </a:p>
          <a:p>
            <a:r>
              <a:rPr lang="es-PE" sz="1100" dirty="0">
                <a:solidFill>
                  <a:srgbClr val="000000"/>
                </a:solidFill>
                <a:latin typeface="Franklin Gothic Medium Cond" panose="020B0606030402020204" pitchFamily="34" charset="0"/>
              </a:rPr>
              <a:t>En Tipo de diagnóstico marque “D” en ambos casilleros </a:t>
            </a:r>
          </a:p>
          <a:p>
            <a:r>
              <a:rPr lang="es-PE" sz="1100" dirty="0">
                <a:solidFill>
                  <a:srgbClr val="000000"/>
                </a:solidFill>
                <a:latin typeface="Franklin Gothic Medium Cond" panose="020B0606030402020204" pitchFamily="34" charset="0"/>
              </a:rPr>
              <a:t>En el campo Lab anote: </a:t>
            </a:r>
          </a:p>
          <a:p>
            <a:r>
              <a:rPr lang="es-PE" sz="1100" dirty="0">
                <a:solidFill>
                  <a:srgbClr val="000000"/>
                </a:solidFill>
                <a:latin typeface="Franklin Gothic Medium Cond" panose="020B0606030402020204" pitchFamily="34" charset="0"/>
              </a:rPr>
              <a:t>• En el 1º casillero el número de personas que participan de la actividad</a:t>
            </a:r>
          </a:p>
        </p:txBody>
      </p:sp>
      <p:pic>
        <p:nvPicPr>
          <p:cNvPr id="3" name="Imagen 2"/>
          <p:cNvPicPr>
            <a:picLocks noChangeAspect="1"/>
          </p:cNvPicPr>
          <p:nvPr/>
        </p:nvPicPr>
        <p:blipFill>
          <a:blip r:embed="rId2"/>
          <a:stretch>
            <a:fillRect/>
          </a:stretch>
        </p:blipFill>
        <p:spPr>
          <a:xfrm>
            <a:off x="315313" y="1345478"/>
            <a:ext cx="8529142" cy="969841"/>
          </a:xfrm>
          <a:prstGeom prst="rect">
            <a:avLst/>
          </a:prstGeom>
        </p:spPr>
      </p:pic>
      <p:sp>
        <p:nvSpPr>
          <p:cNvPr id="4" name="Rectángulo 3"/>
          <p:cNvSpPr/>
          <p:nvPr/>
        </p:nvSpPr>
        <p:spPr>
          <a:xfrm>
            <a:off x="315313" y="2311806"/>
            <a:ext cx="8529142" cy="3139321"/>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2. SESIÓN DEMOSTRATIVA (C0010)</a:t>
            </a:r>
          </a:p>
          <a:p>
            <a:pPr algn="just"/>
            <a:r>
              <a:rPr lang="es-PE" sz="1100" dirty="0">
                <a:solidFill>
                  <a:srgbClr val="000000"/>
                </a:solidFill>
                <a:latin typeface="Franklin Gothic Medium Cond" panose="020B0606030402020204" pitchFamily="34" charset="0"/>
              </a:rPr>
              <a:t>Definición Operacional.- La enseñanza que se imparte mediante metodología comunicacional dirigida a la población para que aprenda dialogando, practicando y mostrando el cómo hace. Es conducida por facilitadores capacitados haciendo uso de una guía metodológica que incluye el uso de material tipo maquetas y otros elementos útiles para la demostración directa y explicativa de las técnicas de cepillado y utilización del hilo dental.</a:t>
            </a:r>
          </a:p>
          <a:p>
            <a:r>
              <a:rPr lang="es-PE" sz="1100" dirty="0">
                <a:solidFill>
                  <a:srgbClr val="000000"/>
                </a:solidFill>
                <a:latin typeface="Franklin Gothic Medium Cond" panose="020B0606030402020204" pitchFamily="34" charset="0"/>
              </a:rPr>
              <a:t>Esta actividad se dirige a niños, adolescentes, adultos, adultos mayores y gestantes.</a:t>
            </a:r>
          </a:p>
          <a:p>
            <a:r>
              <a:rPr lang="es-PE" sz="1100" dirty="0">
                <a:solidFill>
                  <a:srgbClr val="000000"/>
                </a:solidFill>
                <a:latin typeface="Franklin Gothic Medium Cond" panose="020B0606030402020204" pitchFamily="34" charset="0"/>
              </a:rPr>
              <a:t>En el ítem: Historia Clínica / Ficha Familiar puede utilizar:</a:t>
            </a:r>
          </a:p>
          <a:p>
            <a:r>
              <a:rPr lang="es-PE" sz="1100" dirty="0">
                <a:solidFill>
                  <a:srgbClr val="000000"/>
                </a:solidFill>
                <a:latin typeface="Franklin Gothic Medium Cond" panose="020B0606030402020204" pitchFamily="34" charset="0"/>
              </a:rPr>
              <a:t>• APP144 Actividades con docentes 		• APP145 Actividades con alumnos </a:t>
            </a:r>
          </a:p>
          <a:p>
            <a:r>
              <a:rPr lang="es-PE" sz="1100" dirty="0">
                <a:solidFill>
                  <a:srgbClr val="000000"/>
                </a:solidFill>
                <a:latin typeface="Franklin Gothic Medium Cond" panose="020B0606030402020204" pitchFamily="34" charset="0"/>
              </a:rPr>
              <a:t>• APP140 Actividades con niños 			• APP141 Actividades con adolescentes </a:t>
            </a:r>
          </a:p>
          <a:p>
            <a:r>
              <a:rPr lang="es-PE" sz="1100" dirty="0">
                <a:solidFill>
                  <a:srgbClr val="000000"/>
                </a:solidFill>
                <a:latin typeface="Franklin Gothic Medium Cond" panose="020B0606030402020204" pitchFamily="34" charset="0"/>
              </a:rPr>
              <a:t>• APP162 Actividades con jóvenes 			• APP142 Actividades con adultos </a:t>
            </a:r>
          </a:p>
          <a:p>
            <a:r>
              <a:rPr lang="es-PE" sz="1100" dirty="0">
                <a:solidFill>
                  <a:srgbClr val="000000"/>
                </a:solidFill>
                <a:latin typeface="Franklin Gothic Medium Cond" panose="020B0606030402020204" pitchFamily="34" charset="0"/>
              </a:rPr>
              <a:t>• APP143 Actividades con adulto mayor 		• APP151 Actividades en mujeres </a:t>
            </a:r>
          </a:p>
          <a:p>
            <a:r>
              <a:rPr lang="es-PE" sz="1100" dirty="0">
                <a:solidFill>
                  <a:srgbClr val="000000"/>
                </a:solidFill>
                <a:latin typeface="Franklin Gothic Medium Cond" panose="020B0606030402020204" pitchFamily="34" charset="0"/>
              </a:rPr>
              <a:t>• APP152 Actividades en gestantes		</a:t>
            </a:r>
            <a:r>
              <a:rPr lang="es-PE" sz="1100" dirty="0">
                <a:latin typeface="Franklin Gothic Medium Cond" panose="020B0606030402020204" pitchFamily="34" charset="0"/>
              </a:rPr>
              <a:t>• APP153 Actividades en puérperas </a:t>
            </a:r>
          </a:p>
          <a:p>
            <a:r>
              <a:rPr lang="es-PE" sz="1100" dirty="0">
                <a:latin typeface="Franklin Gothic Medium Cond" panose="020B0606030402020204" pitchFamily="34" charset="0"/>
              </a:rPr>
              <a:t>• APP157 Trabajadores en general</a:t>
            </a:r>
          </a:p>
          <a:p>
            <a:r>
              <a:rPr lang="es-PE" sz="1100" dirty="0">
                <a:latin typeface="Franklin Gothic Medium Cond" panose="020B0606030402020204" pitchFamily="34" charset="0"/>
              </a:rPr>
              <a:t>En Diagnóstico motivo de consulta y/o actividad de salud, anote claramente: </a:t>
            </a:r>
          </a:p>
          <a:p>
            <a:r>
              <a:rPr lang="es-PE" sz="1100" dirty="0">
                <a:latin typeface="Franklin Gothic Medium Cond" panose="020B0606030402020204" pitchFamily="34" charset="0"/>
              </a:rPr>
              <a:t>• En el 1º casillero Sesión Demostrativa </a:t>
            </a:r>
          </a:p>
          <a:p>
            <a:r>
              <a:rPr lang="es-PE" sz="1100" dirty="0">
                <a:latin typeface="Franklin Gothic Medium Cond" panose="020B0606030402020204" pitchFamily="34" charset="0"/>
              </a:rPr>
              <a:t>• En el siguiente casillero Actividades de Salud Bucal </a:t>
            </a:r>
          </a:p>
          <a:p>
            <a:r>
              <a:rPr lang="es-PE" sz="1100" dirty="0">
                <a:latin typeface="Franklin Gothic Medium Cond" panose="020B0606030402020204" pitchFamily="34" charset="0"/>
              </a:rPr>
              <a:t>En Tipo de diagnóstico marque “D” en ambos casilleros </a:t>
            </a:r>
          </a:p>
          <a:p>
            <a:r>
              <a:rPr lang="es-PE" sz="1100" dirty="0">
                <a:latin typeface="Franklin Gothic Medium Cond" panose="020B0606030402020204" pitchFamily="34" charset="0"/>
              </a:rPr>
              <a:t>En el campo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t>
            </a:r>
          </a:p>
          <a:p>
            <a:r>
              <a:rPr lang="es-PE" sz="1100" dirty="0">
                <a:latin typeface="Franklin Gothic Medium Cond" panose="020B0606030402020204" pitchFamily="34" charset="0"/>
              </a:rPr>
              <a:t>• En el 1º casillero el número de personas que participan de la actividad</a:t>
            </a:r>
            <a:endParaRPr lang="es-PE" sz="1100" dirty="0">
              <a:solidFill>
                <a:srgbClr val="000000"/>
              </a:solidFill>
              <a:latin typeface="Franklin Gothic Medium Cond" panose="020B0606030402020204" pitchFamily="34" charset="0"/>
            </a:endParaRPr>
          </a:p>
        </p:txBody>
      </p:sp>
      <p:pic>
        <p:nvPicPr>
          <p:cNvPr id="6" name="Imagen 5">
            <a:extLst>
              <a:ext uri="{FF2B5EF4-FFF2-40B4-BE49-F238E27FC236}">
                <a16:creationId xmlns:a16="http://schemas.microsoft.com/office/drawing/2014/main" id="{5F702F59-DCED-415E-9A6A-BCC59002BE73}"/>
              </a:ext>
            </a:extLst>
          </p:cNvPr>
          <p:cNvPicPr>
            <a:picLocks noChangeAspect="1"/>
          </p:cNvPicPr>
          <p:nvPr/>
        </p:nvPicPr>
        <p:blipFill>
          <a:blip r:embed="rId3"/>
          <a:stretch>
            <a:fillRect/>
          </a:stretch>
        </p:blipFill>
        <p:spPr>
          <a:xfrm>
            <a:off x="394137" y="5405664"/>
            <a:ext cx="8434553" cy="951997"/>
          </a:xfrm>
          <a:prstGeom prst="rect">
            <a:avLst/>
          </a:prstGeom>
        </p:spPr>
      </p:pic>
    </p:spTree>
    <p:extLst>
      <p:ext uri="{BB962C8B-B14F-4D97-AF65-F5344CB8AC3E}">
        <p14:creationId xmlns:p14="http://schemas.microsoft.com/office/powerpoint/2010/main" val="3591111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5057" y="455612"/>
            <a:ext cx="8462513" cy="430887"/>
          </a:xfrm>
          <a:prstGeom prst="rect">
            <a:avLst/>
          </a:prstGeom>
        </p:spPr>
        <p:txBody>
          <a:bodyPr wrap="square">
            <a:spAutoFit/>
          </a:bodyPr>
          <a:lstStyle/>
          <a:p>
            <a:pPr algn="ctr"/>
            <a:r>
              <a:rPr lang="es-PE" sz="1100" dirty="0">
                <a:solidFill>
                  <a:srgbClr val="C00000"/>
                </a:solidFill>
                <a:latin typeface="Franklin Gothic Medium Cond" panose="020B0606030402020204" pitchFamily="34" charset="0"/>
              </a:rPr>
              <a:t>INSTRUCCIONES PARA EL REGISTRO Y CODIFICACIÓN DE LAS ACTIVIDADES DE LA DIRECCIÓN NACIONAL DE SALUD BUCAL A TRAVÉS DE TELEORIENTACIÓN, TELEMONITOREO Y TELECONSULTA</a:t>
            </a:r>
          </a:p>
        </p:txBody>
      </p:sp>
      <p:sp>
        <p:nvSpPr>
          <p:cNvPr id="3" name="Rectángulo 2"/>
          <p:cNvSpPr/>
          <p:nvPr/>
        </p:nvSpPr>
        <p:spPr>
          <a:xfrm>
            <a:off x="345056" y="917277"/>
            <a:ext cx="8462513" cy="1277273"/>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A. TELEORIENTACIÓN SÍNCRONA  (CODIGO 99499.08) :</a:t>
            </a:r>
          </a:p>
          <a:p>
            <a:pPr algn="just"/>
            <a:r>
              <a:rPr lang="es-PE" sz="1100" dirty="0">
                <a:latin typeface="Franklin Gothic Medium Cond" panose="020B0606030402020204" pitchFamily="34" charset="0"/>
              </a:rPr>
              <a:t>Se realiza cuando el tele orientador del servicio de Tele orientación que usa las TIC, tiene comunicación directa con el paciente en tiempo real a través de una TIC.</a:t>
            </a:r>
          </a:p>
          <a:p>
            <a:pPr algn="just"/>
            <a:r>
              <a:rPr lang="es-PE" sz="1100" dirty="0">
                <a:latin typeface="Franklin Gothic Medium Cond" panose="020B0606030402020204" pitchFamily="34" charset="0"/>
              </a:rPr>
              <a:t>I. Cuando realizada la tele orientación síncrona el usuario requiere una atención de urgencia odontológica en un establecimiento de salud.</a:t>
            </a:r>
          </a:p>
          <a:p>
            <a:pPr algn="just"/>
            <a:r>
              <a:rPr lang="es-PE" sz="1100" dirty="0">
                <a:latin typeface="Franklin Gothic Medium Cond" panose="020B0606030402020204" pitchFamily="34" charset="0"/>
              </a:rPr>
              <a:t>1. En el primer casillero del ítem (diagnóstico, motivo de consulta y/o actividad de salud), se registra el diagnóstico presuntivo al cual se concluyó durante la tele orientación, y  se marca con un aspa "X" en el casillero "P" del ítem (tipo de diagnóstico).</a:t>
            </a:r>
          </a:p>
          <a:p>
            <a:pPr algn="just"/>
            <a:r>
              <a:rPr lang="es-PE" sz="1100" dirty="0">
                <a:latin typeface="Franklin Gothic Medium Cond" panose="020B0606030402020204" pitchFamily="34" charset="0"/>
              </a:rPr>
              <a:t>2. Se realiza las coordinaciones para que el usuario acuda al establecimiento de salud y reciba la atención de urgencia odontológica. </a:t>
            </a:r>
          </a:p>
          <a:p>
            <a:pPr algn="just"/>
            <a:r>
              <a:rPr lang="es-PE" sz="1100" dirty="0">
                <a:latin typeface="Franklin Gothic Medium Cond" panose="020B0606030402020204" pitchFamily="34" charset="0"/>
              </a:rPr>
              <a:t>3. En el segundo casillero se registra como tele orientación síncrona, si la tele orientación se realizó a través de una comunicación directa con el usuario.</a:t>
            </a:r>
          </a:p>
        </p:txBody>
      </p:sp>
      <p:pic>
        <p:nvPicPr>
          <p:cNvPr id="4" name="Imagen 3"/>
          <p:cNvPicPr>
            <a:picLocks noChangeAspect="1"/>
          </p:cNvPicPr>
          <p:nvPr/>
        </p:nvPicPr>
        <p:blipFill>
          <a:blip r:embed="rId2"/>
          <a:stretch>
            <a:fillRect/>
          </a:stretch>
        </p:blipFill>
        <p:spPr>
          <a:xfrm>
            <a:off x="345056" y="2163170"/>
            <a:ext cx="8462514" cy="974036"/>
          </a:xfrm>
          <a:prstGeom prst="rect">
            <a:avLst/>
          </a:prstGeom>
        </p:spPr>
      </p:pic>
      <p:pic>
        <p:nvPicPr>
          <p:cNvPr id="5" name="Imagen 4"/>
          <p:cNvPicPr>
            <a:picLocks noChangeAspect="1"/>
          </p:cNvPicPr>
          <p:nvPr/>
        </p:nvPicPr>
        <p:blipFill>
          <a:blip r:embed="rId3"/>
          <a:stretch>
            <a:fillRect/>
          </a:stretch>
        </p:blipFill>
        <p:spPr>
          <a:xfrm>
            <a:off x="345056" y="3154469"/>
            <a:ext cx="8462513" cy="977895"/>
          </a:xfrm>
          <a:prstGeom prst="rect">
            <a:avLst/>
          </a:prstGeom>
        </p:spPr>
      </p:pic>
      <p:sp>
        <p:nvSpPr>
          <p:cNvPr id="6" name="Rectángulo 5"/>
          <p:cNvSpPr/>
          <p:nvPr/>
        </p:nvSpPr>
        <p:spPr>
          <a:xfrm>
            <a:off x="345056" y="4132355"/>
            <a:ext cx="8462513" cy="1107996"/>
          </a:xfrm>
          <a:prstGeom prst="rect">
            <a:avLst/>
          </a:prstGeom>
        </p:spPr>
        <p:txBody>
          <a:bodyPr wrap="square">
            <a:spAutoFit/>
          </a:bodyPr>
          <a:lstStyle/>
          <a:p>
            <a:r>
              <a:rPr lang="es-PE" sz="1100" dirty="0">
                <a:latin typeface="Franklin Gothic Medium Cond" panose="020B0606030402020204" pitchFamily="34" charset="0"/>
              </a:rPr>
              <a:t>II. Cuando realizada la tele orientación síncrona se le brinda  al usuario instrucción y asesoría para la prevención de las enfermedades de la cavidad bucal, de las glándulas salivales y del maxilar.</a:t>
            </a:r>
          </a:p>
          <a:p>
            <a:r>
              <a:rPr lang="es-PE" sz="1100" dirty="0">
                <a:latin typeface="Franklin Gothic Medium Cond" panose="020B0606030402020204" pitchFamily="34" charset="0"/>
              </a:rPr>
              <a:t>1. En los primeros casilleros del ítem (diagnóstico, motivo de consulta y/o actividad de salud), se registran los procedimientos preventivos brindados por tele orientación y se marca con un aspa "X"</a:t>
            </a:r>
          </a:p>
          <a:p>
            <a:r>
              <a:rPr lang="es-PE" sz="1100" dirty="0">
                <a:latin typeface="Franklin Gothic Medium Cond" panose="020B0606030402020204" pitchFamily="34" charset="0"/>
              </a:rPr>
              <a:t>en el casillero "D" del ítem (tipo de diagnóstico).</a:t>
            </a:r>
          </a:p>
          <a:p>
            <a:r>
              <a:rPr lang="es-PE" sz="1100" dirty="0">
                <a:latin typeface="Franklin Gothic Medium Cond" panose="020B0606030402020204" pitchFamily="34" charset="0"/>
              </a:rPr>
              <a:t>2. En el casillero subsiguiente se registra tele orientación síncrona, si la tele orientación se realizó a través de una comunicación directa con el usuario.</a:t>
            </a:r>
          </a:p>
        </p:txBody>
      </p:sp>
      <p:pic>
        <p:nvPicPr>
          <p:cNvPr id="7" name="Imagen 6"/>
          <p:cNvPicPr>
            <a:picLocks noChangeAspect="1"/>
          </p:cNvPicPr>
          <p:nvPr/>
        </p:nvPicPr>
        <p:blipFill>
          <a:blip r:embed="rId4"/>
          <a:stretch>
            <a:fillRect/>
          </a:stretch>
        </p:blipFill>
        <p:spPr>
          <a:xfrm>
            <a:off x="345056" y="5205173"/>
            <a:ext cx="8462513" cy="988590"/>
          </a:xfrm>
          <a:prstGeom prst="rect">
            <a:avLst/>
          </a:prstGeom>
        </p:spPr>
      </p:pic>
    </p:spTree>
    <p:extLst>
      <p:ext uri="{BB962C8B-B14F-4D97-AF65-F5344CB8AC3E}">
        <p14:creationId xmlns:p14="http://schemas.microsoft.com/office/powerpoint/2010/main" val="2236159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22693" y="342092"/>
            <a:ext cx="8367623" cy="161582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B. TELEORIENTACIÓN ASÍNCRONA  (CODIGO 99499.09) :</a:t>
            </a:r>
          </a:p>
          <a:p>
            <a:pPr algn="just"/>
            <a:r>
              <a:rPr lang="es-PE" sz="1100" dirty="0">
                <a:latin typeface="Franklin Gothic Medium Cond" panose="020B0606030402020204" pitchFamily="34" charset="0"/>
              </a:rPr>
              <a:t>Se realiza cuando el tele orientador del servicio de Tele orientación que usa las TIC, en tiempo diferido no se encuentra en comunicación directa con el paciente, quiere decir que no esta en línea (off line).</a:t>
            </a:r>
          </a:p>
          <a:p>
            <a:pPr algn="just"/>
            <a:r>
              <a:rPr lang="es-PE" sz="1100" dirty="0">
                <a:latin typeface="Franklin Gothic Medium Cond" panose="020B0606030402020204" pitchFamily="34" charset="0"/>
              </a:rPr>
              <a:t>I. Cuando realizada la tele orientación asíncrona se le brinda  al usuario instrucción y asesoría para la promoción de la salud bucal y prevención de las enfermedades de la cavidad bucal, de las glándulas salivales y del maxilar.</a:t>
            </a:r>
          </a:p>
          <a:p>
            <a:pPr algn="just"/>
            <a:r>
              <a:rPr lang="es-PE" sz="1100" dirty="0">
                <a:latin typeface="Franklin Gothic Medium Cond" panose="020B0606030402020204" pitchFamily="34" charset="0"/>
              </a:rPr>
              <a:t>1. En los primeros casilleros del ítem (diagnóstico, motivo de consulta y/o actividad de salud), se registran los procedimientos preventivos brindados por tele orientación y se marca con un aspa "X“ en el casillero "D" del ítem tipo de diagnóstico.</a:t>
            </a:r>
          </a:p>
          <a:p>
            <a:pPr algn="just"/>
            <a:r>
              <a:rPr lang="es-PE" sz="1100" dirty="0">
                <a:latin typeface="Franklin Gothic Medium Cond" panose="020B0606030402020204" pitchFamily="34" charset="0"/>
              </a:rPr>
              <a:t>2. En el casillero subsiguiente se registra tele orientación asíncrona, si la tele orientación se realizó en tiempo diferido, no existiendo una  comunicación directa entre el tele orientador (cirujano dentista) y el usuario.</a:t>
            </a:r>
          </a:p>
        </p:txBody>
      </p:sp>
      <p:pic>
        <p:nvPicPr>
          <p:cNvPr id="3" name="Imagen 2"/>
          <p:cNvPicPr>
            <a:picLocks noChangeAspect="1"/>
          </p:cNvPicPr>
          <p:nvPr/>
        </p:nvPicPr>
        <p:blipFill>
          <a:blip r:embed="rId2"/>
          <a:stretch>
            <a:fillRect/>
          </a:stretch>
        </p:blipFill>
        <p:spPr>
          <a:xfrm>
            <a:off x="422693" y="1903338"/>
            <a:ext cx="8367623" cy="960642"/>
          </a:xfrm>
          <a:prstGeom prst="rect">
            <a:avLst/>
          </a:prstGeom>
        </p:spPr>
      </p:pic>
      <p:sp>
        <p:nvSpPr>
          <p:cNvPr id="4" name="Rectángulo 3"/>
          <p:cNvSpPr/>
          <p:nvPr/>
        </p:nvSpPr>
        <p:spPr>
          <a:xfrm>
            <a:off x="422692" y="2855353"/>
            <a:ext cx="8367623" cy="178510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TELEMONITOREO  (CODIGO 99499.10): </a:t>
            </a:r>
          </a:p>
          <a:p>
            <a:pPr algn="just"/>
            <a:r>
              <a:rPr lang="es-PE" sz="1100" dirty="0">
                <a:latin typeface="Franklin Gothic Medium Cond" panose="020B0606030402020204" pitchFamily="34" charset="0"/>
              </a:rPr>
              <a:t>Es la transmisión de información del paciente (datos clínicos, radiografías, ecografías, datos bioquímicos, etc.) como medio de controlar a distancia la situación de salud del paciente y diferentes funciones vitales; es la monitorización remota de parámetros biométricos de un paciente. Suele utilizarse en salas de vigilancia intensiva o también en casos de cuidados domiciliario a pacientes crónicos o paciente continuadores.</a:t>
            </a:r>
          </a:p>
          <a:p>
            <a:pPr algn="just"/>
            <a:r>
              <a:rPr lang="es-PE" sz="1100" dirty="0">
                <a:latin typeface="Franklin Gothic Medium Cond" panose="020B0606030402020204" pitchFamily="34" charset="0"/>
              </a:rPr>
              <a:t>I. Cuando se realiza el </a:t>
            </a:r>
            <a:r>
              <a:rPr lang="es-PE" sz="1100" dirty="0" err="1">
                <a:latin typeface="Franklin Gothic Medium Cond" panose="020B0606030402020204" pitchFamily="34" charset="0"/>
              </a:rPr>
              <a:t>telemonitoreo</a:t>
            </a:r>
            <a:r>
              <a:rPr lang="es-PE" sz="1100" dirty="0">
                <a:latin typeface="Franklin Gothic Medium Cond" panose="020B0606030402020204" pitchFamily="34" charset="0"/>
              </a:rPr>
              <a:t> a un paciente continuador a quien previamente se le efectuó una atención de urgencia odontológica en el establecimiento de salud.</a:t>
            </a:r>
          </a:p>
          <a:p>
            <a:pPr algn="just"/>
            <a:r>
              <a:rPr lang="es-PE" sz="1100" dirty="0">
                <a:latin typeface="Franklin Gothic Medium Cond" panose="020B0606030402020204" pitchFamily="34" charset="0"/>
              </a:rPr>
              <a:t>1. En el primer casillero del </a:t>
            </a:r>
            <a:r>
              <a:rPr lang="es-PE" sz="1100" dirty="0" err="1">
                <a:latin typeface="Franklin Gothic Medium Cond" panose="020B0606030402020204" pitchFamily="34" charset="0"/>
              </a:rPr>
              <a:t>item</a:t>
            </a:r>
            <a:r>
              <a:rPr lang="es-PE" sz="1100" dirty="0">
                <a:latin typeface="Franklin Gothic Medium Cond" panose="020B0606030402020204" pitchFamily="34" charset="0"/>
              </a:rPr>
              <a:t> (diagnóstico, motivo de consulta y/o actividad de salud), se registra el diagnóstico concluyente de la urgencia odontológica atendida en el establecimiento de salud y se marca con un aspa "X" en el casillero del </a:t>
            </a:r>
            <a:r>
              <a:rPr lang="es-PE" sz="1100" dirty="0" err="1">
                <a:latin typeface="Franklin Gothic Medium Cond" panose="020B0606030402020204" pitchFamily="34" charset="0"/>
              </a:rPr>
              <a:t>item</a:t>
            </a:r>
            <a:r>
              <a:rPr lang="es-PE" sz="1100" dirty="0">
                <a:latin typeface="Franklin Gothic Medium Cond" panose="020B0606030402020204" pitchFamily="34" charset="0"/>
              </a:rPr>
              <a:t> (tipo de diagnóstico) como repetido "R".</a:t>
            </a:r>
          </a:p>
          <a:p>
            <a:pPr algn="just"/>
            <a:r>
              <a:rPr lang="es-PE" sz="1100" dirty="0">
                <a:latin typeface="Franklin Gothic Medium Cond" panose="020B0606030402020204" pitchFamily="34" charset="0"/>
              </a:rPr>
              <a:t>2. Luego de realizado el </a:t>
            </a:r>
            <a:r>
              <a:rPr lang="es-PE" sz="1100" dirty="0" err="1">
                <a:latin typeface="Franklin Gothic Medium Cond" panose="020B0606030402020204" pitchFamily="34" charset="0"/>
              </a:rPr>
              <a:t>telemonitoreo</a:t>
            </a:r>
            <a:r>
              <a:rPr lang="es-PE" sz="1100" dirty="0">
                <a:latin typeface="Franklin Gothic Medium Cond" panose="020B0606030402020204" pitchFamily="34" charset="0"/>
              </a:rPr>
              <a:t> al paciente, se registra en el segundo casillero y se marca con un aspa "X" en el campo "D" del </a:t>
            </a:r>
            <a:r>
              <a:rPr lang="es-PE" sz="1100" dirty="0" err="1">
                <a:latin typeface="Franklin Gothic Medium Cond" panose="020B0606030402020204" pitchFamily="34" charset="0"/>
              </a:rPr>
              <a:t>item</a:t>
            </a:r>
            <a:r>
              <a:rPr lang="es-PE" sz="1100" dirty="0">
                <a:latin typeface="Franklin Gothic Medium Cond" panose="020B0606030402020204" pitchFamily="34" charset="0"/>
              </a:rPr>
              <a:t> (tipo de diagnóstico).</a:t>
            </a:r>
          </a:p>
        </p:txBody>
      </p:sp>
      <p:pic>
        <p:nvPicPr>
          <p:cNvPr id="5" name="Imagen 4"/>
          <p:cNvPicPr>
            <a:picLocks noChangeAspect="1"/>
          </p:cNvPicPr>
          <p:nvPr/>
        </p:nvPicPr>
        <p:blipFill>
          <a:blip r:embed="rId3"/>
          <a:stretch>
            <a:fillRect/>
          </a:stretch>
        </p:blipFill>
        <p:spPr>
          <a:xfrm>
            <a:off x="422692" y="4607900"/>
            <a:ext cx="8367623" cy="974552"/>
          </a:xfrm>
          <a:prstGeom prst="rect">
            <a:avLst/>
          </a:prstGeom>
        </p:spPr>
      </p:pic>
      <p:sp>
        <p:nvSpPr>
          <p:cNvPr id="7" name="CuadroTexto 6">
            <a:extLst>
              <a:ext uri="{FF2B5EF4-FFF2-40B4-BE49-F238E27FC236}">
                <a16:creationId xmlns:a16="http://schemas.microsoft.com/office/drawing/2014/main" id="{6036365C-EB7C-44F7-A944-0ED62BB8FB95}"/>
              </a:ext>
            </a:extLst>
          </p:cNvPr>
          <p:cNvSpPr txBox="1"/>
          <p:nvPr/>
        </p:nvSpPr>
        <p:spPr>
          <a:xfrm>
            <a:off x="431331" y="5588565"/>
            <a:ext cx="8367623" cy="1107996"/>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C00000"/>
                </a:solidFill>
                <a:effectLst/>
                <a:uLnTx/>
                <a:uFillTx/>
                <a:latin typeface="Franklin Gothic Medium Cond" panose="020B0606030402020204" pitchFamily="34" charset="0"/>
                <a:ea typeface="+mn-ea"/>
                <a:cs typeface="Arial"/>
              </a:rPr>
              <a:t>TELECONSULTA</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Es la consulta mediante el uso de las TIC,  que realiza un </a:t>
            </a:r>
            <a:r>
              <a:rPr kumimoji="0" lang="es-PE" sz="1100" b="0" i="0" u="none" strike="noStrike" kern="1200" cap="none" spc="0" normalizeH="0" baseline="0" noProof="0" dirty="0" err="1">
                <a:ln>
                  <a:noFill/>
                </a:ln>
                <a:solidFill>
                  <a:srgbClr val="000000"/>
                </a:solidFill>
                <a:effectLst/>
                <a:uLnTx/>
                <a:uFillTx/>
                <a:latin typeface="Franklin Gothic Medium Cond" panose="020B0606030402020204" pitchFamily="34" charset="0"/>
                <a:ea typeface="+mn-ea"/>
                <a:cs typeface="Arial"/>
              </a:rPr>
              <a:t>teleconsultante</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a un </a:t>
            </a:r>
            <a:r>
              <a:rPr kumimoji="0" lang="es-PE" sz="1100" b="0" i="0" u="none" strike="noStrike" kern="1200" cap="none" spc="0" normalizeH="0" baseline="0" noProof="0" dirty="0" err="1">
                <a:ln>
                  <a:noFill/>
                </a:ln>
                <a:solidFill>
                  <a:srgbClr val="000000"/>
                </a:solidFill>
                <a:effectLst/>
                <a:uLnTx/>
                <a:uFillTx/>
                <a:latin typeface="Franklin Gothic Medium Cond" panose="020B0606030402020204" pitchFamily="34" charset="0"/>
                <a:ea typeface="+mn-ea"/>
                <a:cs typeface="Arial"/>
              </a:rPr>
              <a:t>teleconsultor</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para el manejo de un paciente que puede estar o no estar presente. Bajo la modalidad de </a:t>
            </a:r>
            <a:r>
              <a:rPr kumimoji="0" lang="es-PE" sz="1100" b="0" i="0" u="none" strike="noStrike" kern="1200" cap="none" spc="0" normalizeH="0" baseline="0" noProof="0" dirty="0" err="1">
                <a:ln>
                  <a:noFill/>
                </a:ln>
                <a:solidFill>
                  <a:srgbClr val="000000"/>
                </a:solidFill>
                <a:effectLst/>
                <a:uLnTx/>
                <a:uFillTx/>
                <a:latin typeface="Franklin Gothic Medium Cond" panose="020B0606030402020204" pitchFamily="34" charset="0"/>
                <a:ea typeface="+mn-ea"/>
                <a:cs typeface="Arial"/>
              </a:rPr>
              <a:t>teleconsulta</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en línea (Síncrona) o </a:t>
            </a:r>
            <a:r>
              <a:rPr kumimoji="0" lang="es-PE" sz="1100" b="0" i="0" u="none" strike="noStrike" kern="1200" cap="none" spc="0" normalizeH="0" baseline="0" noProof="0" dirty="0" err="1">
                <a:ln>
                  <a:noFill/>
                </a:ln>
                <a:solidFill>
                  <a:srgbClr val="000000"/>
                </a:solidFill>
                <a:effectLst/>
                <a:uLnTx/>
                <a:uFillTx/>
                <a:latin typeface="Franklin Gothic Medium Cond" panose="020B0606030402020204" pitchFamily="34" charset="0"/>
                <a:ea typeface="+mn-ea"/>
                <a:cs typeface="Arial"/>
              </a:rPr>
              <a:t>teleconsulta</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fuera de línea (Asíncrona).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C00000"/>
                </a:solidFill>
                <a:effectLst/>
                <a:uLnTx/>
                <a:uFillTx/>
                <a:latin typeface="Franklin Gothic Medium Cond" panose="020B0606030402020204" pitchFamily="34" charset="0"/>
                <a:ea typeface="+mn-ea"/>
                <a:cs typeface="Arial"/>
              </a:rPr>
              <a:t>TELECONSULTANTE: </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Profesional de la Salud que labora  en una IPRESS consultante, quien solicita la provisión de servicios de salud a distancia en los componentes de promoción, prevención, diagnóstico, recuperación o rehabilitación mediante el uso de las TIC, a uno o más </a:t>
            </a:r>
            <a:r>
              <a:rPr kumimoji="0" lang="es-PE" sz="1100" b="0" i="0" u="none" strike="noStrike" kern="1200" cap="none" spc="0" normalizeH="0" baseline="0" noProof="0" dirty="0" err="1">
                <a:ln>
                  <a:noFill/>
                </a:ln>
                <a:solidFill>
                  <a:srgbClr val="000000"/>
                </a:solidFill>
                <a:effectLst/>
                <a:uLnTx/>
                <a:uFillTx/>
                <a:latin typeface="Franklin Gothic Medium Cond" panose="020B0606030402020204" pitchFamily="34" charset="0"/>
                <a:ea typeface="+mn-ea"/>
                <a:cs typeface="Arial"/>
              </a:rPr>
              <a:t>teleconsultores</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de una IPRESS consultora.</a:t>
            </a:r>
          </a:p>
        </p:txBody>
      </p:sp>
    </p:spTree>
    <p:extLst>
      <p:ext uri="{BB962C8B-B14F-4D97-AF65-F5344CB8AC3E}">
        <p14:creationId xmlns:p14="http://schemas.microsoft.com/office/powerpoint/2010/main" val="3218329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76044" y="232373"/>
            <a:ext cx="8436635" cy="161582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TELECONSULTOR:</a:t>
            </a:r>
            <a:r>
              <a:rPr lang="es-PE" sz="1100" dirty="0">
                <a:latin typeface="Franklin Gothic Medium Cond" panose="020B0606030402020204" pitchFamily="34" charset="0"/>
              </a:rPr>
              <a:t> Profesional de la Salud que labora  en una IPRESS consultora,  y  brinda servicios de salud a distancia en los componentes de promoción, prevención, diagnóstico, recuperación o rehabilitación mediante el uso de las TIC, a uno o más </a:t>
            </a:r>
            <a:r>
              <a:rPr lang="es-PE" sz="1100" dirty="0" err="1">
                <a:latin typeface="Franklin Gothic Medium Cond" panose="020B0606030402020204" pitchFamily="34" charset="0"/>
              </a:rPr>
              <a:t>teleconsultantes</a:t>
            </a:r>
            <a:r>
              <a:rPr lang="es-PE" sz="1100" dirty="0">
                <a:latin typeface="Franklin Gothic Medium Cond" panose="020B0606030402020204" pitchFamily="34" charset="0"/>
              </a:rPr>
              <a:t>.</a:t>
            </a:r>
          </a:p>
          <a:p>
            <a:pPr algn="just"/>
            <a:r>
              <a:rPr lang="es-PE" sz="1100" dirty="0" err="1">
                <a:latin typeface="Franklin Gothic Medium Cond" panose="020B0606030402020204" pitchFamily="34" charset="0"/>
              </a:rPr>
              <a:t>Teleconsulta</a:t>
            </a:r>
            <a:r>
              <a:rPr lang="es-PE" sz="1100" dirty="0">
                <a:latin typeface="Franklin Gothic Medium Cond" panose="020B0606030402020204" pitchFamily="34" charset="0"/>
              </a:rPr>
              <a:t> en línea o síncrona.: CODIGO 99499.01</a:t>
            </a:r>
          </a:p>
          <a:p>
            <a:pPr algn="just"/>
            <a:r>
              <a:rPr lang="es-PE" sz="1100" dirty="0" err="1">
                <a:latin typeface="Franklin Gothic Medium Cond" panose="020B0606030402020204" pitchFamily="34" charset="0"/>
              </a:rPr>
              <a:t>Teleconsulta</a:t>
            </a:r>
            <a:r>
              <a:rPr lang="es-PE" sz="1100" dirty="0">
                <a:latin typeface="Franklin Gothic Medium Cond" panose="020B0606030402020204" pitchFamily="34" charset="0"/>
              </a:rPr>
              <a:t> fuera de línea o asíncrona : CODIGO 99499.03</a:t>
            </a:r>
          </a:p>
          <a:p>
            <a:pPr algn="just"/>
            <a:r>
              <a:rPr lang="es-PE" sz="1100" dirty="0">
                <a:latin typeface="Franklin Gothic Medium Cond" panose="020B0606030402020204" pitchFamily="34" charset="0"/>
              </a:rPr>
              <a:t>En el HIS para diferenciar el registro de la actividad realizada por el </a:t>
            </a:r>
            <a:r>
              <a:rPr lang="es-PE" sz="1100" dirty="0" err="1">
                <a:latin typeface="Franklin Gothic Medium Cond" panose="020B0606030402020204" pitchFamily="34" charset="0"/>
              </a:rPr>
              <a:t>teleconsultor</a:t>
            </a:r>
            <a:r>
              <a:rPr lang="es-PE" sz="1100" dirty="0">
                <a:latin typeface="Franklin Gothic Medium Cond" panose="020B0606030402020204" pitchFamily="34" charset="0"/>
              </a:rPr>
              <a:t> o </a:t>
            </a:r>
            <a:r>
              <a:rPr lang="es-PE" sz="1100" dirty="0" err="1">
                <a:latin typeface="Franklin Gothic Medium Cond" panose="020B0606030402020204" pitchFamily="34" charset="0"/>
              </a:rPr>
              <a:t>teleconsultante</a:t>
            </a:r>
            <a:r>
              <a:rPr lang="es-PE" sz="1100" dirty="0">
                <a:latin typeface="Franklin Gothic Medium Cond" panose="020B0606030402020204" pitchFamily="34" charset="0"/>
              </a:rPr>
              <a:t> se deberá registrar en el campo del </a:t>
            </a:r>
            <a:r>
              <a:rPr lang="es-PE" sz="1100" dirty="0" err="1">
                <a:latin typeface="Franklin Gothic Medium Cond" panose="020B0606030402020204" pitchFamily="34" charset="0"/>
              </a:rPr>
              <a:t>item</a:t>
            </a:r>
            <a:r>
              <a:rPr lang="es-PE" sz="1100" dirty="0">
                <a:latin typeface="Franklin Gothic Medium Cond" panose="020B0606030402020204" pitchFamily="34" charset="0"/>
              </a:rPr>
              <a:t> LAB la siguiente consideración: </a:t>
            </a:r>
          </a:p>
          <a:p>
            <a:pPr algn="just"/>
            <a:r>
              <a:rPr lang="es-PE" sz="1100" dirty="0">
                <a:latin typeface="Franklin Gothic Medium Cond" panose="020B0606030402020204" pitchFamily="34" charset="0"/>
              </a:rPr>
              <a:t>LAB =  1 para el </a:t>
            </a:r>
            <a:r>
              <a:rPr lang="es-PE" sz="1100" dirty="0" err="1">
                <a:latin typeface="Franklin Gothic Medium Cond" panose="020B0606030402020204" pitchFamily="34" charset="0"/>
              </a:rPr>
              <a:t>Teleconsultante</a:t>
            </a:r>
            <a:endParaRPr lang="es-PE" sz="1100" dirty="0">
              <a:latin typeface="Franklin Gothic Medium Cond" panose="020B0606030402020204" pitchFamily="34" charset="0"/>
            </a:endParaRPr>
          </a:p>
          <a:p>
            <a:pPr algn="just"/>
            <a:r>
              <a:rPr lang="es-PE" sz="1100" dirty="0">
                <a:latin typeface="Franklin Gothic Medium Cond" panose="020B0606030402020204" pitchFamily="34" charset="0"/>
              </a:rPr>
              <a:t>LAB =  2 para el </a:t>
            </a:r>
            <a:r>
              <a:rPr lang="es-PE" sz="1100" dirty="0" err="1">
                <a:latin typeface="Franklin Gothic Medium Cond" panose="020B0606030402020204" pitchFamily="34" charset="0"/>
              </a:rPr>
              <a:t>Teleconsultor</a:t>
            </a:r>
            <a:endParaRPr lang="es-PE" sz="1100" dirty="0">
              <a:latin typeface="Franklin Gothic Medium Cond" panose="020B0606030402020204" pitchFamily="34" charset="0"/>
            </a:endParaRPr>
          </a:p>
          <a:p>
            <a:pPr algn="just"/>
            <a:r>
              <a:rPr lang="es-PE" sz="1100" dirty="0">
                <a:solidFill>
                  <a:srgbClr val="C00000"/>
                </a:solidFill>
                <a:latin typeface="Franklin Gothic Medium Cond" panose="020B0606030402020204" pitchFamily="34" charset="0"/>
              </a:rPr>
              <a:t>I. Registro de la actividad realizada por el </a:t>
            </a:r>
            <a:r>
              <a:rPr lang="es-PE" sz="1100" dirty="0" err="1">
                <a:solidFill>
                  <a:srgbClr val="C00000"/>
                </a:solidFill>
                <a:latin typeface="Franklin Gothic Medium Cond" panose="020B0606030402020204" pitchFamily="34" charset="0"/>
              </a:rPr>
              <a:t>teleconsultante</a:t>
            </a:r>
            <a:r>
              <a:rPr lang="es-PE" sz="1100" dirty="0">
                <a:solidFill>
                  <a:srgbClr val="C00000"/>
                </a:solidFill>
                <a:latin typeface="Franklin Gothic Medium Cond" panose="020B0606030402020204" pitchFamily="34" charset="0"/>
              </a:rPr>
              <a:t>, en  una </a:t>
            </a:r>
            <a:r>
              <a:rPr lang="es-PE" sz="1100" dirty="0" err="1">
                <a:solidFill>
                  <a:srgbClr val="C00000"/>
                </a:solidFill>
                <a:latin typeface="Franklin Gothic Medium Cond" panose="020B0606030402020204" pitchFamily="34" charset="0"/>
              </a:rPr>
              <a:t>teleconsulta</a:t>
            </a:r>
            <a:r>
              <a:rPr lang="es-PE" sz="1100" dirty="0">
                <a:solidFill>
                  <a:srgbClr val="C00000"/>
                </a:solidFill>
                <a:latin typeface="Franklin Gothic Medium Cond" panose="020B0606030402020204" pitchFamily="34" charset="0"/>
              </a:rPr>
              <a:t> Síncrona</a:t>
            </a:r>
          </a:p>
        </p:txBody>
      </p:sp>
      <p:pic>
        <p:nvPicPr>
          <p:cNvPr id="4" name="Imagen 3"/>
          <p:cNvPicPr>
            <a:picLocks noChangeAspect="1"/>
          </p:cNvPicPr>
          <p:nvPr/>
        </p:nvPicPr>
        <p:blipFill>
          <a:blip r:embed="rId2"/>
          <a:stretch>
            <a:fillRect/>
          </a:stretch>
        </p:blipFill>
        <p:spPr>
          <a:xfrm>
            <a:off x="276044" y="1808450"/>
            <a:ext cx="8436636" cy="960642"/>
          </a:xfrm>
          <a:prstGeom prst="rect">
            <a:avLst/>
          </a:prstGeom>
        </p:spPr>
      </p:pic>
      <p:sp>
        <p:nvSpPr>
          <p:cNvPr id="5" name="Rectángulo 4"/>
          <p:cNvSpPr/>
          <p:nvPr/>
        </p:nvSpPr>
        <p:spPr>
          <a:xfrm>
            <a:off x="276043" y="2769092"/>
            <a:ext cx="8505647"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II. Registro de la actividad realizada por el </a:t>
            </a:r>
            <a:r>
              <a:rPr lang="es-PE" sz="1100" dirty="0" err="1">
                <a:solidFill>
                  <a:srgbClr val="C00000"/>
                </a:solidFill>
                <a:latin typeface="Franklin Gothic Medium Cond" panose="020B0606030402020204" pitchFamily="34" charset="0"/>
              </a:rPr>
              <a:t>teleconsultor</a:t>
            </a:r>
            <a:r>
              <a:rPr lang="es-PE" sz="1100" dirty="0">
                <a:solidFill>
                  <a:srgbClr val="C00000"/>
                </a:solidFill>
                <a:latin typeface="Franklin Gothic Medium Cond" panose="020B0606030402020204" pitchFamily="34" charset="0"/>
              </a:rPr>
              <a:t>, en  una </a:t>
            </a:r>
            <a:r>
              <a:rPr lang="es-PE" sz="1100" dirty="0" err="1">
                <a:solidFill>
                  <a:srgbClr val="C00000"/>
                </a:solidFill>
                <a:latin typeface="Franklin Gothic Medium Cond" panose="020B0606030402020204" pitchFamily="34" charset="0"/>
              </a:rPr>
              <a:t>teleconsulta</a:t>
            </a:r>
            <a:r>
              <a:rPr lang="es-PE" sz="1100" dirty="0">
                <a:solidFill>
                  <a:srgbClr val="C00000"/>
                </a:solidFill>
                <a:latin typeface="Franklin Gothic Medium Cond" panose="020B0606030402020204" pitchFamily="34" charset="0"/>
              </a:rPr>
              <a:t> Síncrona</a:t>
            </a:r>
          </a:p>
        </p:txBody>
      </p:sp>
      <p:pic>
        <p:nvPicPr>
          <p:cNvPr id="6" name="Imagen 5"/>
          <p:cNvPicPr>
            <a:picLocks noChangeAspect="1"/>
          </p:cNvPicPr>
          <p:nvPr/>
        </p:nvPicPr>
        <p:blipFill>
          <a:blip r:embed="rId3"/>
          <a:stretch>
            <a:fillRect/>
          </a:stretch>
        </p:blipFill>
        <p:spPr>
          <a:xfrm>
            <a:off x="276042" y="3046092"/>
            <a:ext cx="8436637" cy="960642"/>
          </a:xfrm>
          <a:prstGeom prst="rect">
            <a:avLst/>
          </a:prstGeom>
        </p:spPr>
      </p:pic>
    </p:spTree>
    <p:extLst>
      <p:ext uri="{BB962C8B-B14F-4D97-AF65-F5344CB8AC3E}">
        <p14:creationId xmlns:p14="http://schemas.microsoft.com/office/powerpoint/2010/main" val="3572735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63070" y="459525"/>
            <a:ext cx="8431306" cy="1954381"/>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9. Una vez cumplida la frecuencia si el paciente requiere más procedimientos, estas se continuaran realizando hasta culminar el plan de tratamiento establecido.</a:t>
            </a:r>
          </a:p>
          <a:p>
            <a:pPr algn="just"/>
            <a:r>
              <a:rPr lang="es-PE" sz="1100" dirty="0">
                <a:solidFill>
                  <a:srgbClr val="000000"/>
                </a:solidFill>
                <a:latin typeface="Franklin Gothic Medium Cond" panose="020B0606030402020204" pitchFamily="34" charset="0"/>
              </a:rPr>
              <a:t>C. CONSIDERACIONES EN LA ATENCIÓN DEL PACIENTE CON RIESGO</a:t>
            </a:r>
          </a:p>
          <a:p>
            <a:pPr algn="just"/>
            <a:r>
              <a:rPr lang="es-PE" sz="1100" dirty="0">
                <a:solidFill>
                  <a:srgbClr val="000000"/>
                </a:solidFill>
                <a:latin typeface="Franklin Gothic Medium Cond" panose="020B0606030402020204" pitchFamily="34" charset="0"/>
              </a:rPr>
              <a:t>Es importante poder contar con la diferenciación de ciertas patologías asociadas a los pacientes que se atienden en los Servicios de Estomatología, así tenemos que para el registro HIS se establecen los siguientes grupos de riesgo los cuales serán diferenciados a través del registro en el campo LAB utilizando las siguientes siglas: </a:t>
            </a:r>
          </a:p>
          <a:p>
            <a:pPr algn="just"/>
            <a:r>
              <a:rPr lang="es-PE" sz="1100" dirty="0">
                <a:solidFill>
                  <a:srgbClr val="000000"/>
                </a:solidFill>
                <a:latin typeface="Franklin Gothic Medium Cond" panose="020B0606030402020204" pitchFamily="34" charset="0"/>
              </a:rPr>
              <a:t>• VIH  : Virus de Inmunodeficiencia humana			• TBC  : Tuberculosis </a:t>
            </a:r>
          </a:p>
          <a:p>
            <a:pPr algn="just"/>
            <a:r>
              <a:rPr lang="es-PE" sz="1100" dirty="0">
                <a:solidFill>
                  <a:srgbClr val="000000"/>
                </a:solidFill>
                <a:latin typeface="Franklin Gothic Medium Cond" panose="020B0606030402020204" pitchFamily="34" charset="0"/>
              </a:rPr>
              <a:t>• HB    : Hepatitis B  				• DBT  : Diabetes mellitus </a:t>
            </a:r>
          </a:p>
          <a:p>
            <a:pPr algn="just"/>
            <a:r>
              <a:rPr lang="es-PE" sz="1100" dirty="0">
                <a:solidFill>
                  <a:srgbClr val="000000"/>
                </a:solidFill>
                <a:latin typeface="Franklin Gothic Medium Cond" panose="020B0606030402020204" pitchFamily="34" charset="0"/>
              </a:rPr>
              <a:t>• HTA : Hipertensión Arterial 				• HPT : Hepatopatías</a:t>
            </a:r>
          </a:p>
          <a:p>
            <a:pPr algn="just"/>
            <a:r>
              <a:rPr lang="es-PE" sz="1100" dirty="0">
                <a:solidFill>
                  <a:srgbClr val="000000"/>
                </a:solidFill>
                <a:latin typeface="Franklin Gothic Medium Cond" panose="020B0606030402020204" pitchFamily="34" charset="0"/>
              </a:rPr>
              <a:t>En el Casillero del campo Lab correspondiente al diagnóstico registrado durante el primer examen se anotara la sigla que corresponda a la condición de riesgo que presente el paciente. Para la población en general que no presenta ninguna condición de riesgo se deja en blanco el casillero del campo Lab.</a:t>
            </a:r>
          </a:p>
          <a:p>
            <a:pPr algn="just"/>
            <a:r>
              <a:rPr lang="es-PE" sz="1100" dirty="0">
                <a:solidFill>
                  <a:srgbClr val="C00000"/>
                </a:solidFill>
                <a:latin typeface="Franklin Gothic Medium Cond" panose="020B0606030402020204" pitchFamily="34" charset="0"/>
              </a:rPr>
              <a:t>Ejemplo 1: Registro de un paciente con Riesgo </a:t>
            </a:r>
          </a:p>
        </p:txBody>
      </p:sp>
      <p:pic>
        <p:nvPicPr>
          <p:cNvPr id="3" name="Imagen 2">
            <a:extLst>
              <a:ext uri="{FF2B5EF4-FFF2-40B4-BE49-F238E27FC236}">
                <a16:creationId xmlns:a16="http://schemas.microsoft.com/office/drawing/2014/main" id="{67A2A421-2AD3-4DDD-A164-823EA887E615}"/>
              </a:ext>
            </a:extLst>
          </p:cNvPr>
          <p:cNvPicPr>
            <a:picLocks noChangeAspect="1"/>
          </p:cNvPicPr>
          <p:nvPr/>
        </p:nvPicPr>
        <p:blipFill>
          <a:blip r:embed="rId2"/>
          <a:stretch>
            <a:fillRect/>
          </a:stretch>
        </p:blipFill>
        <p:spPr>
          <a:xfrm>
            <a:off x="363070" y="2413906"/>
            <a:ext cx="8431306" cy="945397"/>
          </a:xfrm>
          <a:prstGeom prst="rect">
            <a:avLst/>
          </a:prstGeom>
        </p:spPr>
      </p:pic>
      <p:pic>
        <p:nvPicPr>
          <p:cNvPr id="5" name="Imagen 4">
            <a:extLst>
              <a:ext uri="{FF2B5EF4-FFF2-40B4-BE49-F238E27FC236}">
                <a16:creationId xmlns:a16="http://schemas.microsoft.com/office/drawing/2014/main" id="{DA3347F2-AE42-41C5-8317-1CE48592C969}"/>
              </a:ext>
            </a:extLst>
          </p:cNvPr>
          <p:cNvPicPr>
            <a:picLocks noChangeAspect="1"/>
          </p:cNvPicPr>
          <p:nvPr/>
        </p:nvPicPr>
        <p:blipFill>
          <a:blip r:embed="rId3"/>
          <a:stretch>
            <a:fillRect/>
          </a:stretch>
        </p:blipFill>
        <p:spPr>
          <a:xfrm>
            <a:off x="349623" y="3603274"/>
            <a:ext cx="8444753" cy="945397"/>
          </a:xfrm>
          <a:prstGeom prst="rect">
            <a:avLst/>
          </a:prstGeom>
        </p:spPr>
      </p:pic>
      <p:sp>
        <p:nvSpPr>
          <p:cNvPr id="7" name="CuadroTexto 6">
            <a:extLst>
              <a:ext uri="{FF2B5EF4-FFF2-40B4-BE49-F238E27FC236}">
                <a16:creationId xmlns:a16="http://schemas.microsoft.com/office/drawing/2014/main" id="{7F75650E-EA59-4783-8317-3C0CF2E25702}"/>
              </a:ext>
            </a:extLst>
          </p:cNvPr>
          <p:cNvSpPr txBox="1"/>
          <p:nvPr/>
        </p:nvSpPr>
        <p:spPr>
          <a:xfrm>
            <a:off x="349624" y="3359303"/>
            <a:ext cx="4576312"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200" b="0" i="0" u="none" strike="noStrike" kern="1200" cap="none" spc="0" normalizeH="0" baseline="0" noProof="0" dirty="0">
                <a:ln>
                  <a:noFill/>
                </a:ln>
                <a:solidFill>
                  <a:srgbClr val="C00000"/>
                </a:solidFill>
                <a:effectLst/>
                <a:uLnTx/>
                <a:uFillTx/>
                <a:latin typeface="Franklin Gothic Medium Cond" panose="020B0606030402020204" pitchFamily="34" charset="0"/>
                <a:ea typeface="+mn-ea"/>
                <a:cs typeface="Arial"/>
              </a:rPr>
              <a:t>Ejemplo 2: Registro de un paciente sin Riesgo </a:t>
            </a:r>
          </a:p>
        </p:txBody>
      </p:sp>
      <p:sp>
        <p:nvSpPr>
          <p:cNvPr id="9" name="Rectángulo 8">
            <a:extLst>
              <a:ext uri="{FF2B5EF4-FFF2-40B4-BE49-F238E27FC236}">
                <a16:creationId xmlns:a16="http://schemas.microsoft.com/office/drawing/2014/main" id="{75764636-EA98-4A05-B4BF-942FEFDDB368}"/>
              </a:ext>
            </a:extLst>
          </p:cNvPr>
          <p:cNvSpPr/>
          <p:nvPr/>
        </p:nvSpPr>
        <p:spPr>
          <a:xfrm>
            <a:off x="351942" y="4552953"/>
            <a:ext cx="8458200" cy="178510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D. CONSIDERACIONES PARA EL REGISTRO DE LA MORBILIDAD</a:t>
            </a:r>
          </a:p>
          <a:p>
            <a:pPr algn="just"/>
            <a:r>
              <a:rPr lang="es-PE" sz="1100" dirty="0">
                <a:solidFill>
                  <a:srgbClr val="000000"/>
                </a:solidFill>
                <a:latin typeface="Franklin Gothic Medium Cond" panose="020B0606030402020204" pitchFamily="34" charset="0"/>
              </a:rPr>
              <a:t>Durante el primer Examen Estomatológico se registrarán todos los diagnósticos identificados y se marcarán con aspa (X) en el casillero “D” del campo correspondiente a “Tipo de Diagnóstico”; este registro determinará la morbilidad que presenta el paciente,  para el caso de las patologías que afecten a los dientes en forma específica, se registran además del diagnóstico el número de dientes afectados en el casillero del campo Lab.</a:t>
            </a:r>
          </a:p>
          <a:p>
            <a:pPr algn="just"/>
            <a:r>
              <a:rPr lang="es-PE" sz="1100" dirty="0">
                <a:solidFill>
                  <a:srgbClr val="000000"/>
                </a:solidFill>
                <a:latin typeface="Franklin Gothic Medium Cond" panose="020B0606030402020204" pitchFamily="34" charset="0"/>
              </a:rPr>
              <a:t>Los procedimientos que se realicen durante la ejecución del plan de tratamiento serán registrados de acuerdo a lo efectuado en cada sesión y marcando con un aspa (X) en el casillero “D” del campo correspondiente a “Tipo de Diagnóstico”.</a:t>
            </a:r>
          </a:p>
          <a:p>
            <a:pPr algn="just"/>
            <a:r>
              <a:rPr lang="es-PE" sz="1100" dirty="0">
                <a:solidFill>
                  <a:srgbClr val="C00000"/>
                </a:solidFill>
                <a:latin typeface="Franklin Gothic Medium Cond" panose="020B0606030402020204" pitchFamily="34" charset="0"/>
              </a:rPr>
              <a:t> Ejemplo 3: Registro de la morbilidad durante el primer examen y registro de los procedimientos realizados en las sesiones sucesivas.</a:t>
            </a:r>
          </a:p>
          <a:p>
            <a:pPr algn="just"/>
            <a:r>
              <a:rPr lang="es-PE" sz="1100" dirty="0">
                <a:solidFill>
                  <a:srgbClr val="C00000"/>
                </a:solidFill>
                <a:latin typeface="Franklin Gothic Medium Cond" panose="020B0606030402020204" pitchFamily="34" charset="0"/>
              </a:rPr>
              <a:t>Primera Atención:</a:t>
            </a:r>
            <a:r>
              <a:rPr lang="es-PE" sz="1100" dirty="0">
                <a:solidFill>
                  <a:srgbClr val="000000"/>
                </a:solidFill>
                <a:latin typeface="Franklin Gothic Medium Cond" panose="020B0606030402020204" pitchFamily="34" charset="0"/>
              </a:rPr>
              <a:t> Lucia de 31 años acude por primera vez al servicio de odontología, se le realiza el examen estomatológico, se le diagnostica caries de la dentina en  6 piezas dentales, se le brinda la instrucción de higiene oral y la asesoría nutricional para el control de enfermedades dentales y se le realiza una restauración con resina fotocurable.</a:t>
            </a:r>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1280891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1942" y="360527"/>
            <a:ext cx="8458200" cy="178510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D. CONSIDERACIONES PARA EL REGISTRO DE LA MORBILIDAD</a:t>
            </a:r>
          </a:p>
          <a:p>
            <a:pPr algn="just"/>
            <a:r>
              <a:rPr lang="es-PE" sz="1100" dirty="0">
                <a:solidFill>
                  <a:srgbClr val="000000"/>
                </a:solidFill>
                <a:latin typeface="Franklin Gothic Medium Cond" panose="020B0606030402020204" pitchFamily="34" charset="0"/>
              </a:rPr>
              <a:t>Durante el primer Examen Estomatológico se registrarán todos los diagnósticos identificados y se marcarán con aspa (X) en el casillero “D” del campo correspondiente a “Tipo de Diagnóstico”; este registro determinará la morbilidad que presenta el paciente,  para el caso de las patologías que afecten a los dientes en forma específica, se registran además del diagnóstico el número de dientes afectados en el casillero del campo Lab.</a:t>
            </a:r>
          </a:p>
          <a:p>
            <a:pPr algn="just"/>
            <a:r>
              <a:rPr lang="es-PE" sz="1100" dirty="0">
                <a:solidFill>
                  <a:srgbClr val="000000"/>
                </a:solidFill>
                <a:latin typeface="Franklin Gothic Medium Cond" panose="020B0606030402020204" pitchFamily="34" charset="0"/>
              </a:rPr>
              <a:t>Los procedimientos que se realicen durante la ejecución del plan de tratamiento serán registrados de acuerdo a lo efectuado en cada sesión y marcando con un aspa (X) en el casillero “D” del campo correspondiente a “Tipo de Diagnóstico”.</a:t>
            </a:r>
          </a:p>
          <a:p>
            <a:pPr algn="just"/>
            <a:r>
              <a:rPr lang="es-PE" sz="1100" dirty="0">
                <a:solidFill>
                  <a:srgbClr val="C00000"/>
                </a:solidFill>
                <a:latin typeface="Franklin Gothic Medium Cond" panose="020B0606030402020204" pitchFamily="34" charset="0"/>
              </a:rPr>
              <a:t> Ejemplo 3: Registro de la morbilidad durante el primer examen y registro de los procedimientos realizados en las sesiones sucesivas.</a:t>
            </a:r>
          </a:p>
          <a:p>
            <a:pPr algn="just"/>
            <a:r>
              <a:rPr lang="es-PE" sz="1100" dirty="0">
                <a:solidFill>
                  <a:srgbClr val="C00000"/>
                </a:solidFill>
                <a:latin typeface="Franklin Gothic Medium Cond" panose="020B0606030402020204" pitchFamily="34" charset="0"/>
              </a:rPr>
              <a:t>Primera Atención:</a:t>
            </a:r>
            <a:r>
              <a:rPr lang="es-PE" sz="1100" dirty="0">
                <a:solidFill>
                  <a:srgbClr val="000000"/>
                </a:solidFill>
                <a:latin typeface="Franklin Gothic Medium Cond" panose="020B0606030402020204" pitchFamily="34" charset="0"/>
              </a:rPr>
              <a:t> Lucia de 31 años acude por primera vez al servicio de odontología, se le realiza el examen estomatológico, se le diagnostica caries de la dentina en  6 piezas dentales, se le brinda la instrucción de higiene oral y la asesoría nutricional para el control de enfermedades dentales y se le realiza una restauración con resina fotocurable.</a:t>
            </a:r>
            <a:endParaRPr lang="es-PE" sz="1100" dirty="0">
              <a:latin typeface="Franklin Gothic Medium Cond" panose="020B0606030402020204" pitchFamily="34" charset="0"/>
            </a:endParaRPr>
          </a:p>
        </p:txBody>
      </p:sp>
      <p:sp>
        <p:nvSpPr>
          <p:cNvPr id="6" name="Rectángulo 5">
            <a:extLst>
              <a:ext uri="{FF2B5EF4-FFF2-40B4-BE49-F238E27FC236}">
                <a16:creationId xmlns:a16="http://schemas.microsoft.com/office/drawing/2014/main" id="{F3011ECC-574C-4BB0-A8F1-8C71CE5AE680}"/>
              </a:ext>
            </a:extLst>
          </p:cNvPr>
          <p:cNvSpPr/>
          <p:nvPr/>
        </p:nvSpPr>
        <p:spPr>
          <a:xfrm>
            <a:off x="326535" y="3723105"/>
            <a:ext cx="8487876" cy="646331"/>
          </a:xfrm>
          <a:prstGeom prst="rect">
            <a:avLst/>
          </a:prstGeom>
        </p:spPr>
        <p:txBody>
          <a:bodyPr wrap="square">
            <a:spAutoFit/>
          </a:bodyPr>
          <a:lstStyle/>
          <a:p>
            <a:pPr algn="just"/>
            <a:r>
              <a:rPr lang="es-PE" sz="1200" dirty="0">
                <a:solidFill>
                  <a:srgbClr val="000000"/>
                </a:solidFill>
                <a:latin typeface="Franklin Gothic Medium Cond" panose="020B0606030402020204" pitchFamily="34" charset="0"/>
              </a:rPr>
              <a:t>Segunda Atención: Lucia de 31 años acude a la segunda sesión y se le realiza otra restauración dental con resina; en esta oportunidad solo se registra el procedimiento efectuado, el diagnóstico para este procedimiento es caries de la dentina y ya se registró como definitivo en la primera sesión. Si la registra nuevamente se duplicará la morbilidad elevando los índices epidemiológicos</a:t>
            </a:r>
            <a:endParaRPr lang="es-PE" sz="1200" dirty="0">
              <a:latin typeface="Franklin Gothic Medium Cond" panose="020B0606030402020204" pitchFamily="34" charset="0"/>
            </a:endParaRPr>
          </a:p>
        </p:txBody>
      </p:sp>
      <p:sp>
        <p:nvSpPr>
          <p:cNvPr id="11" name="CuadroTexto 10">
            <a:extLst>
              <a:ext uri="{FF2B5EF4-FFF2-40B4-BE49-F238E27FC236}">
                <a16:creationId xmlns:a16="http://schemas.microsoft.com/office/drawing/2014/main" id="{79937E94-63FF-4F84-A340-ABAE115DF41D}"/>
              </a:ext>
            </a:extLst>
          </p:cNvPr>
          <p:cNvSpPr txBox="1"/>
          <p:nvPr/>
        </p:nvSpPr>
        <p:spPr>
          <a:xfrm>
            <a:off x="326533" y="5417679"/>
            <a:ext cx="8490930" cy="1277273"/>
          </a:xfrm>
          <a:prstGeom prst="rect">
            <a:avLst/>
          </a:prstGeom>
          <a:noFill/>
        </p:spPr>
        <p:txBody>
          <a:bodyPr wrap="square">
            <a:spAutoFit/>
          </a:bodyPr>
          <a:lstStyle/>
          <a:p>
            <a:pPr algn="just"/>
            <a:r>
              <a:rPr lang="es-ES" sz="1100" dirty="0">
                <a:latin typeface="Franklin Gothic Medium Cond" panose="020B0606030402020204" pitchFamily="34" charset="0"/>
              </a:rPr>
              <a:t>En las atenciones sucesivas se continuaran registrando los procedimientos hasta culminar con el plan de tratamiento establecido en el primer examen estomatológico. </a:t>
            </a:r>
          </a:p>
          <a:p>
            <a:pPr algn="just"/>
            <a:r>
              <a:rPr lang="es-PE" sz="1100" dirty="0">
                <a:solidFill>
                  <a:srgbClr val="C00000"/>
                </a:solidFill>
                <a:latin typeface="Franklin Gothic Medium Cond" panose="020B0606030402020204" pitchFamily="34" charset="0"/>
              </a:rPr>
              <a:t>E. CONSIDERACIONES PARA EL REGISTRO DE ALTA BASICA ODONTOLÓGICA (ABO) </a:t>
            </a:r>
          </a:p>
          <a:p>
            <a:pPr algn="just"/>
            <a:r>
              <a:rPr lang="es-PE" sz="1100" dirty="0">
                <a:solidFill>
                  <a:srgbClr val="000000"/>
                </a:solidFill>
                <a:latin typeface="Franklin Gothic Medium Cond" panose="020B0606030402020204" pitchFamily="34" charset="0"/>
              </a:rPr>
              <a:t>Alta Básica Odontológica (ABO) se registra cuando toda persona se encuentra libre foco séptico  y se presenta bajo dos consideraciones: </a:t>
            </a:r>
          </a:p>
          <a:p>
            <a:pPr algn="just"/>
            <a:r>
              <a:rPr lang="es-PE" sz="1100" dirty="0">
                <a:solidFill>
                  <a:srgbClr val="000000"/>
                </a:solidFill>
                <a:latin typeface="Franklin Gothic Medium Cond" panose="020B0606030402020204" pitchFamily="34" charset="0"/>
              </a:rPr>
              <a:t>1. Se registra Alta Básica Odontológica (ABO) en el primer examen; a todo paciente que realizado el examen estomatológico se  le diagnostique persona sana. </a:t>
            </a:r>
          </a:p>
          <a:p>
            <a:pPr algn="just"/>
            <a:r>
              <a:rPr lang="es-PE" sz="1100" dirty="0">
                <a:solidFill>
                  <a:srgbClr val="000000"/>
                </a:solidFill>
                <a:latin typeface="Franklin Gothic Medium Cond" panose="020B0606030402020204" pitchFamily="34" charset="0"/>
              </a:rPr>
              <a:t>Importante: se considera PERSONA SANA a todo paciente que no presenta antecedentes de enfermedades de la cavidad bucal.</a:t>
            </a:r>
          </a:p>
          <a:p>
            <a:pPr algn="just"/>
            <a:endParaRPr lang="es-PE" sz="1100" dirty="0">
              <a:latin typeface="Franklin Gothic Medium Cond" panose="020B0606030402020204" pitchFamily="34" charset="0"/>
            </a:endParaRPr>
          </a:p>
        </p:txBody>
      </p:sp>
      <p:pic>
        <p:nvPicPr>
          <p:cNvPr id="12" name="Imagen 11">
            <a:extLst>
              <a:ext uri="{FF2B5EF4-FFF2-40B4-BE49-F238E27FC236}">
                <a16:creationId xmlns:a16="http://schemas.microsoft.com/office/drawing/2014/main" id="{DAA37B32-A857-4270-B2F8-012F6F888AAD}"/>
              </a:ext>
            </a:extLst>
          </p:cNvPr>
          <p:cNvPicPr>
            <a:picLocks noChangeAspect="1"/>
          </p:cNvPicPr>
          <p:nvPr/>
        </p:nvPicPr>
        <p:blipFill>
          <a:blip r:embed="rId2"/>
          <a:stretch>
            <a:fillRect/>
          </a:stretch>
        </p:blipFill>
        <p:spPr>
          <a:xfrm>
            <a:off x="351942" y="2064974"/>
            <a:ext cx="8458200" cy="1689315"/>
          </a:xfrm>
          <a:prstGeom prst="rect">
            <a:avLst/>
          </a:prstGeom>
        </p:spPr>
      </p:pic>
      <p:pic>
        <p:nvPicPr>
          <p:cNvPr id="13" name="Imagen 12">
            <a:extLst>
              <a:ext uri="{FF2B5EF4-FFF2-40B4-BE49-F238E27FC236}">
                <a16:creationId xmlns:a16="http://schemas.microsoft.com/office/drawing/2014/main" id="{3B3B580A-270A-4098-841F-8148835CBC39}"/>
              </a:ext>
            </a:extLst>
          </p:cNvPr>
          <p:cNvPicPr>
            <a:picLocks noChangeAspect="1"/>
          </p:cNvPicPr>
          <p:nvPr/>
        </p:nvPicPr>
        <p:blipFill>
          <a:blip r:embed="rId3"/>
          <a:stretch>
            <a:fillRect/>
          </a:stretch>
        </p:blipFill>
        <p:spPr>
          <a:xfrm>
            <a:off x="351942" y="4364665"/>
            <a:ext cx="8465521" cy="1061634"/>
          </a:xfrm>
          <a:prstGeom prst="rect">
            <a:avLst/>
          </a:prstGeom>
        </p:spPr>
      </p:pic>
    </p:spTree>
    <p:extLst>
      <p:ext uri="{BB962C8B-B14F-4D97-AF65-F5344CB8AC3E}">
        <p14:creationId xmlns:p14="http://schemas.microsoft.com/office/powerpoint/2010/main" val="2705573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9283" y="409903"/>
            <a:ext cx="8487876" cy="26161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Ejemplo 4: Cuando se registra Alta Básica Odontológica a una niña de 6 meses de edad (persona sana), que acude por primera vez al consultorio. </a:t>
            </a:r>
          </a:p>
        </p:txBody>
      </p:sp>
      <p:pic>
        <p:nvPicPr>
          <p:cNvPr id="3" name="Imagen 2">
            <a:extLst>
              <a:ext uri="{FF2B5EF4-FFF2-40B4-BE49-F238E27FC236}">
                <a16:creationId xmlns:a16="http://schemas.microsoft.com/office/drawing/2014/main" id="{5AF4ADE2-CCBB-416D-85E6-78C9574472C3}"/>
              </a:ext>
            </a:extLst>
          </p:cNvPr>
          <p:cNvPicPr>
            <a:picLocks noChangeAspect="1"/>
          </p:cNvPicPr>
          <p:nvPr/>
        </p:nvPicPr>
        <p:blipFill>
          <a:blip r:embed="rId2"/>
          <a:stretch>
            <a:fillRect/>
          </a:stretch>
        </p:blipFill>
        <p:spPr>
          <a:xfrm>
            <a:off x="309283" y="686902"/>
            <a:ext cx="8487876" cy="1534332"/>
          </a:xfrm>
          <a:prstGeom prst="rect">
            <a:avLst/>
          </a:prstGeom>
        </p:spPr>
      </p:pic>
      <p:sp>
        <p:nvSpPr>
          <p:cNvPr id="5" name="Rectángulo 4">
            <a:extLst>
              <a:ext uri="{FF2B5EF4-FFF2-40B4-BE49-F238E27FC236}">
                <a16:creationId xmlns:a16="http://schemas.microsoft.com/office/drawing/2014/main" id="{6D9615A7-F5F0-4143-BF13-8C2FB14F20D4}"/>
              </a:ext>
            </a:extLst>
          </p:cNvPr>
          <p:cNvSpPr/>
          <p:nvPr/>
        </p:nvSpPr>
        <p:spPr>
          <a:xfrm>
            <a:off x="309283" y="2221234"/>
            <a:ext cx="8390964" cy="1277273"/>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2. Se registra Alta Básica Odontológica (ABO) cuando  la  persona se encuentra  libre  de  foco  séptico,  independientemente del segundo examen.</a:t>
            </a:r>
          </a:p>
          <a:p>
            <a:pPr algn="just"/>
            <a:r>
              <a:rPr lang="es-PE" sz="1100" dirty="0">
                <a:solidFill>
                  <a:srgbClr val="000000"/>
                </a:solidFill>
                <a:latin typeface="Franklin Gothic Medium Cond" panose="020B0606030402020204" pitchFamily="34" charset="0"/>
              </a:rPr>
              <a:t>Importante: El segundo examen se realiza cuando se ha culminado el plan de tratamiento. </a:t>
            </a:r>
          </a:p>
          <a:p>
            <a:pPr algn="just"/>
            <a:r>
              <a:rPr lang="es-PE" sz="1100" dirty="0">
                <a:solidFill>
                  <a:srgbClr val="C00000"/>
                </a:solidFill>
                <a:latin typeface="Franklin Gothic Medium Cond" panose="020B0606030402020204" pitchFamily="34" charset="0"/>
              </a:rPr>
              <a:t>Ejemplo 5: Cuando se registra Alta Básica Odontológica a una paciente de 18 años, a quien se le inicia, desarrolla y culmina un plan de tratamiento. </a:t>
            </a:r>
          </a:p>
          <a:p>
            <a:pPr algn="just"/>
            <a:r>
              <a:rPr lang="es-PE" sz="1100" dirty="0">
                <a:solidFill>
                  <a:srgbClr val="C00000"/>
                </a:solidFill>
                <a:latin typeface="Franklin Gothic Medium Cond" panose="020B0606030402020204" pitchFamily="34" charset="0"/>
              </a:rPr>
              <a:t>Primera Sesión</a:t>
            </a:r>
            <a:r>
              <a:rPr lang="es-PE" sz="1100" dirty="0">
                <a:solidFill>
                  <a:srgbClr val="000000"/>
                </a:solidFill>
                <a:latin typeface="Franklin Gothic Medium Cond" panose="020B0606030402020204" pitchFamily="34" charset="0"/>
              </a:rPr>
              <a:t>, María de 18 años acude por primera vez al servicio de Odontología, se le realiza el examen estomatológico, se le diagnostica gingivitis aguda y caries de la dentina en 4 piezas dentales, de acuerdo a la evaluación presenta un alto riesgo cariogénico, se le brinda la instrucción de higiene oral y la asesoría nutricional para el control de enfermedades dentales; se inicia con su plan de tratamiento realizándole una</a:t>
            </a:r>
          </a:p>
          <a:p>
            <a:pPr algn="just"/>
            <a:r>
              <a:rPr lang="es-PE" sz="1100" dirty="0">
                <a:solidFill>
                  <a:srgbClr val="000000"/>
                </a:solidFill>
                <a:latin typeface="Franklin Gothic Medium Cond" panose="020B0606030402020204" pitchFamily="34" charset="0"/>
              </a:rPr>
              <a:t>profilaxis dental.</a:t>
            </a:r>
          </a:p>
        </p:txBody>
      </p:sp>
      <p:pic>
        <p:nvPicPr>
          <p:cNvPr id="6" name="Imagen 5">
            <a:extLst>
              <a:ext uri="{FF2B5EF4-FFF2-40B4-BE49-F238E27FC236}">
                <a16:creationId xmlns:a16="http://schemas.microsoft.com/office/drawing/2014/main" id="{B38A007D-9748-49CC-95E1-9CCB83E6253B}"/>
              </a:ext>
            </a:extLst>
          </p:cNvPr>
          <p:cNvPicPr>
            <a:picLocks noChangeAspect="1"/>
          </p:cNvPicPr>
          <p:nvPr/>
        </p:nvPicPr>
        <p:blipFill>
          <a:blip r:embed="rId3"/>
          <a:stretch>
            <a:fillRect/>
          </a:stretch>
        </p:blipFill>
        <p:spPr>
          <a:xfrm>
            <a:off x="309282" y="3479528"/>
            <a:ext cx="8525435" cy="1534332"/>
          </a:xfrm>
          <a:prstGeom prst="rect">
            <a:avLst/>
          </a:prstGeom>
        </p:spPr>
      </p:pic>
      <p:pic>
        <p:nvPicPr>
          <p:cNvPr id="8" name="Imagen 7">
            <a:extLst>
              <a:ext uri="{FF2B5EF4-FFF2-40B4-BE49-F238E27FC236}">
                <a16:creationId xmlns:a16="http://schemas.microsoft.com/office/drawing/2014/main" id="{791341B3-3C2B-4AAB-B929-15B3F819274E}"/>
              </a:ext>
            </a:extLst>
          </p:cNvPr>
          <p:cNvPicPr>
            <a:picLocks noChangeAspect="1"/>
          </p:cNvPicPr>
          <p:nvPr/>
        </p:nvPicPr>
        <p:blipFill>
          <a:blip r:embed="rId4"/>
          <a:stretch>
            <a:fillRect/>
          </a:stretch>
        </p:blipFill>
        <p:spPr>
          <a:xfrm>
            <a:off x="309280" y="5283609"/>
            <a:ext cx="8525437" cy="1084881"/>
          </a:xfrm>
          <a:prstGeom prst="rect">
            <a:avLst/>
          </a:prstGeom>
        </p:spPr>
      </p:pic>
      <p:sp>
        <p:nvSpPr>
          <p:cNvPr id="12" name="CuadroTexto 11">
            <a:extLst>
              <a:ext uri="{FF2B5EF4-FFF2-40B4-BE49-F238E27FC236}">
                <a16:creationId xmlns:a16="http://schemas.microsoft.com/office/drawing/2014/main" id="{6D7C95B9-A87B-4988-8AE0-D1FC59920A6B}"/>
              </a:ext>
            </a:extLst>
          </p:cNvPr>
          <p:cNvSpPr txBox="1"/>
          <p:nvPr/>
        </p:nvSpPr>
        <p:spPr>
          <a:xfrm>
            <a:off x="309281" y="5039736"/>
            <a:ext cx="4727274" cy="261610"/>
          </a:xfrm>
          <a:prstGeom prst="rect">
            <a:avLst/>
          </a:prstGeom>
          <a:noFill/>
        </p:spPr>
        <p:txBody>
          <a:bodyPr wrap="square">
            <a:spAutoFit/>
          </a:bodyPr>
          <a:lstStyle/>
          <a:p>
            <a:r>
              <a:rPr lang="es-PE" sz="1100" dirty="0">
                <a:solidFill>
                  <a:srgbClr val="C00000"/>
                </a:solidFill>
                <a:latin typeface="Franklin Gothic Medium Cond" panose="020B0606030402020204" pitchFamily="34" charset="0"/>
              </a:rPr>
              <a:t>Segunda Sesión</a:t>
            </a:r>
            <a:r>
              <a:rPr lang="es-PE" sz="1100" dirty="0">
                <a:latin typeface="Franklin Gothic Medium Cond" panose="020B0606030402020204" pitchFamily="34" charset="0"/>
              </a:rPr>
              <a:t>: Se realizan dos restauraciones con resina. </a:t>
            </a:r>
          </a:p>
        </p:txBody>
      </p:sp>
    </p:spTree>
    <p:extLst>
      <p:ext uri="{BB962C8B-B14F-4D97-AF65-F5344CB8AC3E}">
        <p14:creationId xmlns:p14="http://schemas.microsoft.com/office/powerpoint/2010/main" val="251010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5310" y="191851"/>
            <a:ext cx="8450318" cy="43088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Tercera Sesión</a:t>
            </a:r>
            <a:r>
              <a:rPr lang="es-PE" sz="1100" dirty="0">
                <a:solidFill>
                  <a:srgbClr val="000000"/>
                </a:solidFill>
                <a:latin typeface="Franklin Gothic Medium Cond" panose="020B0606030402020204" pitchFamily="34" charset="0"/>
              </a:rPr>
              <a:t>: Se realizan dos restauraciones con resina, se cumple con la frecuencia establecida en las definiciones operacionales del PPR para este procedimiento, se registra la cantidad de piezas dentarias tratadas en el casillero del campo lab y en el casillero inferior se anota la sigla “FIN”. </a:t>
            </a:r>
            <a:endParaRPr lang="es-PE" sz="1100" dirty="0">
              <a:latin typeface="Franklin Gothic Medium Cond" panose="020B0606030402020204" pitchFamily="34" charset="0"/>
            </a:endParaRPr>
          </a:p>
        </p:txBody>
      </p:sp>
      <p:sp>
        <p:nvSpPr>
          <p:cNvPr id="5" name="Rectángulo 4"/>
          <p:cNvSpPr/>
          <p:nvPr/>
        </p:nvSpPr>
        <p:spPr>
          <a:xfrm>
            <a:off x="254925" y="1695961"/>
            <a:ext cx="8450318" cy="60016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Cuarta sesión</a:t>
            </a:r>
            <a:r>
              <a:rPr lang="es-PE" sz="1100" dirty="0">
                <a:solidFill>
                  <a:srgbClr val="000000"/>
                </a:solidFill>
                <a:latin typeface="Franklin Gothic Medium Cond" panose="020B0606030402020204" pitchFamily="34" charset="0"/>
              </a:rPr>
              <a:t>: Se le realiza La profilaxis dental, se le brinda la segunda Instrucción de higiene oral y asesoría nutricional, al encontrarse libre de foco séptico se registra alta básica odontológica y se coloca la sigla “ABO” en el casillero del campo Lab. Sin embargo aún no se ha culminado con el plan de tratamiento para María ya que debido al riesgo de caries que presenta, se le cita para una última sesión. </a:t>
            </a:r>
            <a:endParaRPr lang="es-PE" sz="1100" dirty="0">
              <a:latin typeface="Franklin Gothic Medium Cond" panose="020B0606030402020204" pitchFamily="34" charset="0"/>
            </a:endParaRPr>
          </a:p>
        </p:txBody>
      </p:sp>
      <p:sp>
        <p:nvSpPr>
          <p:cNvPr id="7" name="Rectángulo 6"/>
          <p:cNvSpPr/>
          <p:nvPr/>
        </p:nvSpPr>
        <p:spPr>
          <a:xfrm>
            <a:off x="315310" y="3862465"/>
            <a:ext cx="8450318" cy="43088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Última sesión</a:t>
            </a:r>
            <a:r>
              <a:rPr lang="es-PE" sz="1100" dirty="0">
                <a:solidFill>
                  <a:srgbClr val="000000"/>
                </a:solidFill>
                <a:latin typeface="Franklin Gothic Medium Cond" panose="020B0606030402020204" pitchFamily="34" charset="0"/>
              </a:rPr>
              <a:t>: Se concluye con el plan de tratamiento, se registra el segundo examen estomatológico, se le brinda una tercera Instrucción de higiene oral y una tercera asesoría nutricional para el control de enfermedades dentales. </a:t>
            </a:r>
            <a:endParaRPr lang="es-PE" sz="1100" dirty="0">
              <a:latin typeface="Franklin Gothic Medium Cond" panose="020B0606030402020204" pitchFamily="34" charset="0"/>
            </a:endParaRPr>
          </a:p>
        </p:txBody>
      </p:sp>
      <p:pic>
        <p:nvPicPr>
          <p:cNvPr id="3" name="Imagen 2">
            <a:extLst>
              <a:ext uri="{FF2B5EF4-FFF2-40B4-BE49-F238E27FC236}">
                <a16:creationId xmlns:a16="http://schemas.microsoft.com/office/drawing/2014/main" id="{65DFA617-AB9A-4B82-9AF4-799D5564FF71}"/>
              </a:ext>
            </a:extLst>
          </p:cNvPr>
          <p:cNvPicPr>
            <a:picLocks noChangeAspect="1"/>
          </p:cNvPicPr>
          <p:nvPr/>
        </p:nvPicPr>
        <p:blipFill>
          <a:blip r:embed="rId2"/>
          <a:stretch>
            <a:fillRect/>
          </a:stretch>
        </p:blipFill>
        <p:spPr>
          <a:xfrm>
            <a:off x="315310" y="626449"/>
            <a:ext cx="8450318" cy="1084881"/>
          </a:xfrm>
          <a:prstGeom prst="rect">
            <a:avLst/>
          </a:prstGeom>
        </p:spPr>
      </p:pic>
      <p:pic>
        <p:nvPicPr>
          <p:cNvPr id="9" name="Imagen 8">
            <a:extLst>
              <a:ext uri="{FF2B5EF4-FFF2-40B4-BE49-F238E27FC236}">
                <a16:creationId xmlns:a16="http://schemas.microsoft.com/office/drawing/2014/main" id="{A14E1252-36A5-4925-894B-A3D3E079E17D}"/>
              </a:ext>
            </a:extLst>
          </p:cNvPr>
          <p:cNvPicPr>
            <a:picLocks noChangeAspect="1"/>
          </p:cNvPicPr>
          <p:nvPr/>
        </p:nvPicPr>
        <p:blipFill>
          <a:blip r:embed="rId3"/>
          <a:stretch>
            <a:fillRect/>
          </a:stretch>
        </p:blipFill>
        <p:spPr>
          <a:xfrm>
            <a:off x="315310" y="2333666"/>
            <a:ext cx="8450318" cy="1534332"/>
          </a:xfrm>
          <a:prstGeom prst="rect">
            <a:avLst/>
          </a:prstGeom>
        </p:spPr>
      </p:pic>
      <p:pic>
        <p:nvPicPr>
          <p:cNvPr id="10" name="Imagen 9">
            <a:extLst>
              <a:ext uri="{FF2B5EF4-FFF2-40B4-BE49-F238E27FC236}">
                <a16:creationId xmlns:a16="http://schemas.microsoft.com/office/drawing/2014/main" id="{F731C441-486B-4AF0-9884-B882630B838E}"/>
              </a:ext>
            </a:extLst>
          </p:cNvPr>
          <p:cNvPicPr>
            <a:picLocks noChangeAspect="1"/>
          </p:cNvPicPr>
          <p:nvPr/>
        </p:nvPicPr>
        <p:blipFill>
          <a:blip r:embed="rId4"/>
          <a:stretch>
            <a:fillRect/>
          </a:stretch>
        </p:blipFill>
        <p:spPr>
          <a:xfrm>
            <a:off x="254925" y="4315504"/>
            <a:ext cx="8510703" cy="937647"/>
          </a:xfrm>
          <a:prstGeom prst="rect">
            <a:avLst/>
          </a:prstGeom>
        </p:spPr>
      </p:pic>
      <p:sp>
        <p:nvSpPr>
          <p:cNvPr id="12" name="CuadroTexto 11">
            <a:extLst>
              <a:ext uri="{FF2B5EF4-FFF2-40B4-BE49-F238E27FC236}">
                <a16:creationId xmlns:a16="http://schemas.microsoft.com/office/drawing/2014/main" id="{88D9F19E-80ED-4C74-A3E6-52CDB917E51B}"/>
              </a:ext>
            </a:extLst>
          </p:cNvPr>
          <p:cNvSpPr txBox="1"/>
          <p:nvPr/>
        </p:nvSpPr>
        <p:spPr>
          <a:xfrm>
            <a:off x="163902" y="5216525"/>
            <a:ext cx="8601726" cy="1328569"/>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C00000"/>
                </a:solidFill>
                <a:effectLst/>
                <a:uLnTx/>
                <a:uFillTx/>
                <a:latin typeface="Franklin Gothic Medium Cond" panose="020B0606030402020204" pitchFamily="34" charset="0"/>
                <a:ea typeface="+mn-ea"/>
                <a:cs typeface="Arial"/>
              </a:rPr>
              <a:t>F. REGISTRO DE LAS ATENCIONES ESTOMATOLÓGICAS:</a:t>
            </a:r>
          </a:p>
          <a:p>
            <a:pPr marL="0" marR="0" lvl="0" indent="0" algn="just" defTabSz="914400" rtl="0" eaLnBrk="1" fontAlgn="auto" latinLnBrk="0" hangingPunct="1">
              <a:lnSpc>
                <a:spcPct val="100000"/>
              </a:lnSpc>
              <a:spcBef>
                <a:spcPts val="200"/>
              </a:spcBef>
              <a:spcAft>
                <a:spcPts val="200"/>
              </a:spcAft>
              <a:buClrTx/>
              <a:buSzTx/>
              <a:buFontTx/>
              <a:buNone/>
              <a:tabLst/>
              <a:defRPr/>
            </a:pPr>
            <a:r>
              <a:rPr kumimoji="0" lang="es-PE" sz="1100" b="0" i="0" u="none" strike="noStrike" kern="1200" cap="none" spc="0" normalizeH="0" baseline="0" noProof="0" dirty="0">
                <a:ln>
                  <a:noFill/>
                </a:ln>
                <a:solidFill>
                  <a:srgbClr val="C00000"/>
                </a:solidFill>
                <a:effectLst/>
                <a:uLnTx/>
                <a:uFillTx/>
                <a:latin typeface="Franklin Gothic Medium Cond" panose="020B0606030402020204" pitchFamily="34" charset="0"/>
                <a:ea typeface="+mn-ea"/>
                <a:cs typeface="Arial"/>
              </a:rPr>
              <a:t>I. ATENCIÓN ESTOMATOLÓGICA PREVENTIVA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Definición Operacional.- Conjunto de procedimientos estomatológicos dirigidos a la población con la finalidad de prevenir la aparición de enfermedades en el sistema Estomatognático, actuando sobre los factores de riesgo.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Comprende las siguientes intervenciones: </a:t>
            </a:r>
          </a:p>
          <a:p>
            <a:pPr marL="0" marR="0" lvl="0" indent="0" algn="just" defTabSz="790575"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Examen Estomatológico                                                                                      		(D0120)</a:t>
            </a:r>
          </a:p>
          <a:p>
            <a:pPr marL="0" marR="0" lvl="0" indent="0" algn="just" defTabSz="790575"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Instrucción de Higiene Oral                                                                                		(D1330)</a:t>
            </a:r>
          </a:p>
        </p:txBody>
      </p:sp>
    </p:spTree>
    <p:extLst>
      <p:ext uri="{BB962C8B-B14F-4D97-AF65-F5344CB8AC3E}">
        <p14:creationId xmlns:p14="http://schemas.microsoft.com/office/powerpoint/2010/main" val="1255209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9544" y="215106"/>
            <a:ext cx="8418787" cy="3529171"/>
          </a:xfrm>
          <a:prstGeom prst="rect">
            <a:avLst/>
          </a:prstGeom>
        </p:spPr>
        <p:txBody>
          <a:bodyPr wrap="square">
            <a:spAutoFit/>
          </a:bodyPr>
          <a:lstStyle/>
          <a:p>
            <a:pPr algn="just" defTabSz="790575"/>
            <a:r>
              <a:rPr lang="es-PE" sz="1100" dirty="0">
                <a:solidFill>
                  <a:srgbClr val="000000"/>
                </a:solidFill>
                <a:latin typeface="Franklin Gothic Medium Cond" panose="020B0606030402020204" pitchFamily="34" charset="0"/>
              </a:rPr>
              <a:t>• Aplicación de Sellantes                                                                                        		(D1351)</a:t>
            </a:r>
          </a:p>
          <a:p>
            <a:pPr algn="just" defTabSz="790575"/>
            <a:r>
              <a:rPr lang="es-PE" sz="1100" dirty="0">
                <a:solidFill>
                  <a:srgbClr val="000000"/>
                </a:solidFill>
                <a:latin typeface="Franklin Gothic Medium Cond" panose="020B0606030402020204" pitchFamily="34" charset="0"/>
              </a:rPr>
              <a:t>• Aplicación de Flúor Barniz                                                                                		(D1206)</a:t>
            </a:r>
          </a:p>
          <a:p>
            <a:pPr algn="just" defTabSz="790575"/>
            <a:r>
              <a:rPr lang="es-PE" sz="1100" dirty="0">
                <a:solidFill>
                  <a:srgbClr val="000000"/>
                </a:solidFill>
                <a:latin typeface="Franklin Gothic Medium Cond" panose="020B0606030402020204" pitchFamily="34" charset="0"/>
              </a:rPr>
              <a:t>• Aplicación de Flúor Gel                                                                                        		(D1204) </a:t>
            </a:r>
          </a:p>
          <a:p>
            <a:pPr algn="just" defTabSz="790575"/>
            <a:r>
              <a:rPr lang="es-PE" sz="1100" dirty="0">
                <a:solidFill>
                  <a:srgbClr val="000000"/>
                </a:solidFill>
                <a:latin typeface="Franklin Gothic Medium Cond" panose="020B0606030402020204" pitchFamily="34" charset="0"/>
              </a:rPr>
              <a:t>• Profilaxis Dental                                                                                                    		(D1110)</a:t>
            </a:r>
          </a:p>
          <a:p>
            <a:pPr algn="just" defTabSz="790575">
              <a:spcBef>
                <a:spcPts val="200"/>
              </a:spcBef>
              <a:spcAft>
                <a:spcPts val="200"/>
              </a:spcAft>
            </a:pPr>
            <a:r>
              <a:rPr lang="es-PE" sz="1100" dirty="0">
                <a:solidFill>
                  <a:srgbClr val="C00000"/>
                </a:solidFill>
                <a:latin typeface="Franklin Gothic Medium Cond" panose="020B0606030402020204" pitchFamily="34" charset="0"/>
              </a:rPr>
              <a:t>II. ATENCIÓN ESTOMATOLÓGICA RECUPERATIVA </a:t>
            </a:r>
          </a:p>
          <a:p>
            <a:pPr algn="just" defTabSz="790575"/>
            <a:r>
              <a:rPr lang="es-PE" sz="1100" dirty="0">
                <a:solidFill>
                  <a:srgbClr val="000000"/>
                </a:solidFill>
                <a:latin typeface="Franklin Gothic Medium Cond" panose="020B0606030402020204" pitchFamily="34" charset="0"/>
              </a:rPr>
              <a:t>Definición Operacional.- Es un conjunto de procedimientos dirigidos a la población con la finalidad de recuperar el sistema estomatognático para contribuir al bienestar de la población. Comprende las siguientes actividades: </a:t>
            </a:r>
          </a:p>
          <a:p>
            <a:pPr algn="just" defTabSz="790575"/>
            <a:r>
              <a:rPr lang="es-PE" sz="1100" dirty="0">
                <a:solidFill>
                  <a:srgbClr val="000000"/>
                </a:solidFill>
                <a:latin typeface="Franklin Gothic Medium Cond" panose="020B0606030402020204" pitchFamily="34" charset="0"/>
              </a:rPr>
              <a:t>• Raspaje Dental                                                                           			(E1311)  </a:t>
            </a:r>
          </a:p>
          <a:p>
            <a:pPr algn="just" defTabSz="790575"/>
            <a:r>
              <a:rPr lang="es-PE" sz="1100" dirty="0">
                <a:solidFill>
                  <a:srgbClr val="000000"/>
                </a:solidFill>
                <a:latin typeface="Franklin Gothic Medium Cond" panose="020B0606030402020204" pitchFamily="34" charset="0"/>
              </a:rPr>
              <a:t>• Técnica de Restauración Atraumática (PRAT – TRA)       			(E1352)  </a:t>
            </a:r>
          </a:p>
          <a:p>
            <a:pPr algn="just" defTabSz="790575"/>
            <a:r>
              <a:rPr lang="es-PE" sz="1100" dirty="0">
                <a:solidFill>
                  <a:srgbClr val="000000"/>
                </a:solidFill>
                <a:latin typeface="Franklin Gothic Medium Cond" panose="020B0606030402020204" pitchFamily="34" charset="0"/>
              </a:rPr>
              <a:t>• Debridación de Procesos Infecciosos Bucodentales      			(D3221, D7152, D7154, D7156, D7510, D7511, D7520, 						D7521)</a:t>
            </a:r>
          </a:p>
          <a:p>
            <a:pPr algn="just" defTabSz="790575"/>
            <a:r>
              <a:rPr lang="es-PE" sz="1100" dirty="0">
                <a:solidFill>
                  <a:srgbClr val="000000"/>
                </a:solidFill>
                <a:latin typeface="Franklin Gothic Medium Cond" panose="020B0606030402020204" pitchFamily="34" charset="0"/>
              </a:rPr>
              <a:t>• Consulta Estomatológica No Especializada                       		(D0140)  </a:t>
            </a:r>
          </a:p>
          <a:p>
            <a:pPr algn="just" defTabSz="790575"/>
            <a:r>
              <a:rPr lang="es-PE" sz="1100" dirty="0">
                <a:solidFill>
                  <a:srgbClr val="000000"/>
                </a:solidFill>
                <a:latin typeface="Franklin Gothic Medium Cond" panose="020B0606030402020204" pitchFamily="34" charset="0"/>
              </a:rPr>
              <a:t>• Consulta Estomatológica Especializada                              		(D0160)  </a:t>
            </a:r>
          </a:p>
          <a:p>
            <a:pPr algn="just" defTabSz="790575"/>
            <a:r>
              <a:rPr lang="es-PE" sz="1100" dirty="0">
                <a:solidFill>
                  <a:srgbClr val="000000"/>
                </a:solidFill>
                <a:latin typeface="Franklin Gothic Medium Cond" panose="020B0606030402020204" pitchFamily="34" charset="0"/>
              </a:rPr>
              <a:t>• Extracción Dental Simple                                                        	  		(D7111, D7140)  </a:t>
            </a:r>
          </a:p>
          <a:p>
            <a:pPr algn="just" defTabSz="790575"/>
            <a:r>
              <a:rPr lang="es-PE" sz="1100" dirty="0">
                <a:solidFill>
                  <a:srgbClr val="000000"/>
                </a:solidFill>
                <a:latin typeface="Franklin Gothic Medium Cond" panose="020B0606030402020204" pitchFamily="34" charset="0"/>
              </a:rPr>
              <a:t>• Restauración Dental con Ionómero de Vidrio                      		(E2395, E2396, E2397, E2398, E2399, E2400)</a:t>
            </a:r>
          </a:p>
          <a:p>
            <a:pPr algn="just" defTabSz="790575"/>
            <a:r>
              <a:rPr lang="es-PE" sz="1100" dirty="0">
                <a:solidFill>
                  <a:srgbClr val="000000"/>
                </a:solidFill>
                <a:latin typeface="Franklin Gothic Medium Cond" panose="020B0606030402020204" pitchFamily="34" charset="0"/>
              </a:rPr>
              <a:t>• Restauración Dental con Resina Fotopolimerizable         		(D2330, D2331, D2332, D2335, D2390, D2391, D2392, 						D2393, D2394, E2336, E2337, E2340, E2341, E2342, 							E2343)</a:t>
            </a:r>
          </a:p>
          <a:p>
            <a:pPr algn="just" defTabSz="790575"/>
            <a:r>
              <a:rPr lang="es-PE" sz="1100" dirty="0">
                <a:solidFill>
                  <a:srgbClr val="000000"/>
                </a:solidFill>
                <a:latin typeface="Franklin Gothic Medium Cond" panose="020B0606030402020204" pitchFamily="34" charset="0"/>
              </a:rPr>
              <a:t>• Restauración Dental con Amalgama                                      		(D2140, D2150, D2160, D2161) </a:t>
            </a:r>
          </a:p>
          <a:p>
            <a:pPr algn="just" defTabSz="790575"/>
            <a:r>
              <a:rPr lang="es-PE" sz="1100" dirty="0">
                <a:solidFill>
                  <a:srgbClr val="000000"/>
                </a:solidFill>
                <a:latin typeface="Franklin Gothic Medium Cond" panose="020B0606030402020204" pitchFamily="34" charset="0"/>
              </a:rPr>
              <a:t>• Ajuste Oclusal                                                                                		(D9951, D9952) </a:t>
            </a:r>
          </a:p>
        </p:txBody>
      </p:sp>
      <p:sp>
        <p:nvSpPr>
          <p:cNvPr id="4" name="CuadroTexto 3">
            <a:extLst>
              <a:ext uri="{FF2B5EF4-FFF2-40B4-BE49-F238E27FC236}">
                <a16:creationId xmlns:a16="http://schemas.microsoft.com/office/drawing/2014/main" id="{021D3C28-6F71-4F80-9CB4-13C6E5261EC9}"/>
              </a:ext>
            </a:extLst>
          </p:cNvPr>
          <p:cNvSpPr txBox="1"/>
          <p:nvPr/>
        </p:nvSpPr>
        <p:spPr>
          <a:xfrm>
            <a:off x="425669" y="3836404"/>
            <a:ext cx="8292662" cy="263149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C00000"/>
                </a:solidFill>
                <a:effectLst/>
                <a:uLnTx/>
                <a:uFillTx/>
                <a:latin typeface="Franklin Gothic Medium Cond" panose="020B0606030402020204" pitchFamily="34" charset="0"/>
                <a:ea typeface="+mn-ea"/>
                <a:cs typeface="Arial"/>
              </a:rPr>
              <a:t>III. ATENCIÓN ESTOMATOLÓGICA ESPECIALIZADA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Definición Operacional.- Es un conjunto de procedimientos Estomatológicos complejos destinados a contribuir en el buen funcionamiento del Sistema Estomatognático y en la salud general. Comprende los siguientes procedimientos: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Pulpotomía					(D3220, D3222)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Pulpectomía                                 				(D3230, D3240)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Terapia Endodóntica en Piezas Dentarias Anteriores y </a:t>
            </a:r>
            <a:r>
              <a:rPr kumimoji="0" lang="es-PE" sz="1100" b="0" i="0" u="none" strike="noStrike" kern="1200" cap="none" spc="0" normalizeH="0" baseline="0" noProof="0" dirty="0" err="1">
                <a:ln>
                  <a:noFill/>
                </a:ln>
                <a:solidFill>
                  <a:srgbClr val="000000"/>
                </a:solidFill>
                <a:effectLst/>
                <a:uLnTx/>
                <a:uFillTx/>
                <a:latin typeface="Franklin Gothic Medium Cond" panose="020B0606030402020204" pitchFamily="34" charset="0"/>
                <a:ea typeface="+mn-ea"/>
                <a:cs typeface="Arial"/>
              </a:rPr>
              <a:t>Bicuspídea</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(D3310, E3319, D3320, E3321)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Terapia Endodóntica en Piezas Dentarias Posteriores		(D3330, D3322, D3348)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a:t>
            </a:r>
            <a:r>
              <a:rPr kumimoji="0" lang="es-PE" sz="1100" b="0" i="0" u="none" strike="noStrike" kern="1200" cap="none" spc="0" normalizeH="0" baseline="0" noProof="0" dirty="0" err="1">
                <a:ln>
                  <a:noFill/>
                </a:ln>
                <a:solidFill>
                  <a:srgbClr val="000000"/>
                </a:solidFill>
                <a:effectLst/>
                <a:uLnTx/>
                <a:uFillTx/>
                <a:latin typeface="Franklin Gothic Medium Cond" panose="020B0606030402020204" pitchFamily="34" charset="0"/>
                <a:ea typeface="+mn-ea"/>
                <a:cs typeface="Arial"/>
              </a:rPr>
              <a:t>Apexogénesis</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(D3353)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a:t>
            </a:r>
            <a:r>
              <a:rPr kumimoji="0" lang="es-PE" sz="1100" b="0" i="0" u="none" strike="noStrike" kern="1200" cap="none" spc="0" normalizeH="0" baseline="0" noProof="0" dirty="0" err="1">
                <a:ln>
                  <a:noFill/>
                </a:ln>
                <a:solidFill>
                  <a:srgbClr val="000000"/>
                </a:solidFill>
                <a:effectLst/>
                <a:uLnTx/>
                <a:uFillTx/>
                <a:latin typeface="Franklin Gothic Medium Cond" panose="020B0606030402020204" pitchFamily="34" charset="0"/>
                <a:ea typeface="+mn-ea"/>
                <a:cs typeface="Arial"/>
              </a:rPr>
              <a:t>Apexificación</a:t>
            </a: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(D3351, D3352)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Curetaje Subgingival – Periodontal (			E4130)                         </a:t>
            </a:r>
          </a:p>
          <a:p>
            <a:r>
              <a:rPr lang="es-PE" sz="1100" dirty="0">
                <a:solidFill>
                  <a:srgbClr val="000000"/>
                </a:solidFill>
                <a:latin typeface="Franklin Gothic Medium Cond" panose="020B0606030402020204" pitchFamily="34" charset="0"/>
              </a:rPr>
              <a:t>• Cirugía Periodontal 				(D4210, D4211, D4240, D4241, D4245)                           </a:t>
            </a:r>
          </a:p>
          <a:p>
            <a:r>
              <a:rPr lang="es-PE" sz="1100" dirty="0">
                <a:solidFill>
                  <a:srgbClr val="000000"/>
                </a:solidFill>
                <a:latin typeface="Franklin Gothic Medium Cond" panose="020B0606030402020204" pitchFamily="34" charset="0"/>
              </a:rPr>
              <a:t>• Frenectomía 					(D7960)     </a:t>
            </a:r>
          </a:p>
          <a:p>
            <a:r>
              <a:rPr lang="es-PE" sz="1100" dirty="0">
                <a:solidFill>
                  <a:srgbClr val="000000"/>
                </a:solidFill>
                <a:latin typeface="Franklin Gothic Medium Cond" panose="020B0606030402020204" pitchFamily="34" charset="0"/>
              </a:rPr>
              <a:t>• Fijación y/o Ferulización Dentaria con Resina 			(E4320, E4321, D3420, D7182, D7246, D7260, D7296)                                                                      • Exodoncia Compleja   				(D7210, D7220, D7230, D7240, D7241, D7250)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PE" sz="1100" b="0" i="0" u="none" strike="noStrike" kern="1200" cap="none" spc="0" normalizeH="0" baseline="0" noProof="0" dirty="0">
                <a:ln>
                  <a:noFill/>
                </a:ln>
                <a:solidFill>
                  <a:srgbClr val="000000"/>
                </a:solidFill>
                <a:effectLst/>
                <a:uLnTx/>
                <a:uFillTx/>
                <a:latin typeface="Franklin Gothic Medium Cond" panose="020B0606030402020204" pitchFamily="34" charset="0"/>
                <a:ea typeface="+mn-ea"/>
                <a:cs typeface="Arial"/>
              </a:rPr>
              <a:t>                                       </a:t>
            </a:r>
          </a:p>
        </p:txBody>
      </p:sp>
    </p:spTree>
    <p:extLst>
      <p:ext uri="{BB962C8B-B14F-4D97-AF65-F5344CB8AC3E}">
        <p14:creationId xmlns:p14="http://schemas.microsoft.com/office/powerpoint/2010/main" val="2708006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3778" y="353944"/>
            <a:ext cx="8387256" cy="1785104"/>
          </a:xfrm>
          <a:prstGeom prst="rect">
            <a:avLst/>
          </a:prstGeom>
        </p:spPr>
        <p:txBody>
          <a:bodyPr wrap="square">
            <a:spAutoFit/>
          </a:bodyPr>
          <a:lstStyle/>
          <a:p>
            <a:r>
              <a:rPr lang="es-PE" sz="1100" dirty="0">
                <a:solidFill>
                  <a:srgbClr val="000000"/>
                </a:solidFill>
                <a:latin typeface="Franklin Gothic Medium Cond" panose="020B0606030402020204" pitchFamily="34" charset="0"/>
              </a:rPr>
              <a:t>• Apicectomía 					(D3410, D3421, D3425, D3430, D7118)                           </a:t>
            </a:r>
          </a:p>
          <a:p>
            <a:r>
              <a:rPr lang="es-PE" sz="1100" dirty="0">
                <a:solidFill>
                  <a:srgbClr val="000000"/>
                </a:solidFill>
                <a:latin typeface="Franklin Gothic Medium Cond" panose="020B0606030402020204" pitchFamily="34" charset="0"/>
              </a:rPr>
              <a:t>• Rehabilitación Protésica                                                                              	(D5110, D5120, D5211, D5212, D5211, D5212, D5820)                      </a:t>
            </a:r>
          </a:p>
          <a:p>
            <a:pPr marL="95250" indent="-95250"/>
            <a:r>
              <a:rPr lang="es-PE" sz="1100" dirty="0">
                <a:solidFill>
                  <a:srgbClr val="000000"/>
                </a:solidFill>
                <a:latin typeface="Franklin Gothic Medium Cond" panose="020B0606030402020204" pitchFamily="34" charset="0"/>
              </a:rPr>
              <a:t>• Tratamiento con Aparatología Fija y Ortodoncia                                        	(D1515, D1510, D1550, D8010, D8020, D8030, D8040, y              Ortopedia Maxilar				D8680, D8660, D8670, D8999, D8690, D8070, D8080, 					D8090)                           </a:t>
            </a:r>
          </a:p>
          <a:p>
            <a:r>
              <a:rPr lang="es-PE" sz="1100" dirty="0">
                <a:solidFill>
                  <a:srgbClr val="000000"/>
                </a:solidFill>
                <a:latin typeface="Franklin Gothic Medium Cond" panose="020B0606030402020204" pitchFamily="34" charset="0"/>
              </a:rPr>
              <a:t>• Tratamiento con Aparatología Removible y 			(D1520, D1525, D8050, D8060, D8210, </a:t>
            </a:r>
          </a:p>
          <a:p>
            <a:r>
              <a:rPr lang="es-PE" sz="1100" dirty="0">
                <a:solidFill>
                  <a:srgbClr val="000000"/>
                </a:solidFill>
                <a:latin typeface="Franklin Gothic Medium Cond" panose="020B0606030402020204" pitchFamily="34" charset="0"/>
              </a:rPr>
              <a:t>   Ortodoncia y Ortopedia Maxilar 			D8691, D8692)                                                                     </a:t>
            </a:r>
          </a:p>
          <a:p>
            <a:r>
              <a:rPr lang="es-PE" sz="1100" dirty="0">
                <a:solidFill>
                  <a:srgbClr val="000000"/>
                </a:solidFill>
                <a:latin typeface="Franklin Gothic Medium Cond" panose="020B0606030402020204" pitchFamily="34" charset="0"/>
              </a:rPr>
              <a:t>• Exéresis de Tumor Benigno                                                                             	(D7410, D7411, D7412, D7451, D7461,   D7469)                                                                                   </a:t>
            </a:r>
          </a:p>
          <a:p>
            <a:r>
              <a:rPr lang="es-PE" sz="1100" dirty="0">
                <a:solidFill>
                  <a:srgbClr val="000000"/>
                </a:solidFill>
                <a:latin typeface="Franklin Gothic Medium Cond" panose="020B0606030402020204" pitchFamily="34" charset="0"/>
              </a:rPr>
              <a:t>• Biopsia                                                                                                                 	(D7285, D7286, E7274, E7275)               </a:t>
            </a:r>
          </a:p>
          <a:p>
            <a:r>
              <a:rPr lang="es-PE" sz="1100" dirty="0">
                <a:solidFill>
                  <a:srgbClr val="000000"/>
                </a:solidFill>
                <a:latin typeface="Franklin Gothic Medium Cond" panose="020B0606030402020204" pitchFamily="34" charset="0"/>
              </a:rPr>
              <a:t>• Marsupialización en el Sistema Estomatognático		 (E7998) </a:t>
            </a:r>
          </a:p>
        </p:txBody>
      </p:sp>
      <p:sp>
        <p:nvSpPr>
          <p:cNvPr id="4" name="Rectángulo 3">
            <a:extLst>
              <a:ext uri="{FF2B5EF4-FFF2-40B4-BE49-F238E27FC236}">
                <a16:creationId xmlns:a16="http://schemas.microsoft.com/office/drawing/2014/main" id="{E7014F96-68CE-4CBC-9DE5-19959B6A98CC}"/>
              </a:ext>
            </a:extLst>
          </p:cNvPr>
          <p:cNvSpPr/>
          <p:nvPr/>
        </p:nvSpPr>
        <p:spPr>
          <a:xfrm>
            <a:off x="283778" y="2292936"/>
            <a:ext cx="8187848" cy="461665"/>
          </a:xfrm>
          <a:prstGeom prst="rect">
            <a:avLst/>
          </a:prstGeom>
        </p:spPr>
        <p:txBody>
          <a:bodyPr wrap="square">
            <a:spAutoFit/>
          </a:bodyPr>
          <a:lstStyle/>
          <a:p>
            <a:pPr algn="just"/>
            <a:r>
              <a:rPr lang="es-PE" sz="1200" dirty="0">
                <a:solidFill>
                  <a:srgbClr val="000000"/>
                </a:solidFill>
                <a:latin typeface="Franklin Gothic Medium Cond" panose="020B0606030402020204" pitchFamily="34" charset="0"/>
              </a:rPr>
              <a:t>1. Para los siguientes procedimientos la frecuencia establecida en las definiciones operacionales del PpR  para “Caso Tratado” es igual a “1”, registrándose en el casillero  del campo Lab:</a:t>
            </a:r>
          </a:p>
        </p:txBody>
      </p:sp>
      <p:pic>
        <p:nvPicPr>
          <p:cNvPr id="6" name="Imagen 5">
            <a:extLst>
              <a:ext uri="{FF2B5EF4-FFF2-40B4-BE49-F238E27FC236}">
                <a16:creationId xmlns:a16="http://schemas.microsoft.com/office/drawing/2014/main" id="{1CD5036A-3212-4574-8954-2D3523B67EE0}"/>
              </a:ext>
            </a:extLst>
          </p:cNvPr>
          <p:cNvPicPr>
            <a:picLocks noChangeAspect="1"/>
          </p:cNvPicPr>
          <p:nvPr/>
        </p:nvPicPr>
        <p:blipFill>
          <a:blip r:embed="rId2"/>
          <a:stretch>
            <a:fillRect/>
          </a:stretch>
        </p:blipFill>
        <p:spPr>
          <a:xfrm>
            <a:off x="957532" y="2754602"/>
            <a:ext cx="6998986" cy="1922150"/>
          </a:xfrm>
          <a:prstGeom prst="rect">
            <a:avLst/>
          </a:prstGeom>
        </p:spPr>
      </p:pic>
      <p:sp>
        <p:nvSpPr>
          <p:cNvPr id="8" name="Rectángulo 7">
            <a:extLst>
              <a:ext uri="{FF2B5EF4-FFF2-40B4-BE49-F238E27FC236}">
                <a16:creationId xmlns:a16="http://schemas.microsoft.com/office/drawing/2014/main" id="{7F4B0A9A-65F2-47E5-8C53-AF910B559A02}"/>
              </a:ext>
            </a:extLst>
          </p:cNvPr>
          <p:cNvSpPr/>
          <p:nvPr/>
        </p:nvSpPr>
        <p:spPr>
          <a:xfrm>
            <a:off x="467421" y="4628506"/>
            <a:ext cx="8187848" cy="276999"/>
          </a:xfrm>
          <a:prstGeom prst="rect">
            <a:avLst/>
          </a:prstGeom>
        </p:spPr>
        <p:txBody>
          <a:bodyPr wrap="square">
            <a:spAutoFit/>
          </a:bodyPr>
          <a:lstStyle/>
          <a:p>
            <a:r>
              <a:rPr lang="es-PE" sz="1200" dirty="0">
                <a:solidFill>
                  <a:srgbClr val="C00000"/>
                </a:solidFill>
                <a:latin typeface="Franklin Gothic Medium Cond" panose="020B0606030402020204" pitchFamily="34" charset="0"/>
              </a:rPr>
              <a:t>Ejemplo 6</a:t>
            </a:r>
            <a:r>
              <a:rPr lang="es-PE" sz="1200" dirty="0">
                <a:solidFill>
                  <a:srgbClr val="000000"/>
                </a:solidFill>
                <a:latin typeface="Franklin Gothic Medium Cond" panose="020B0606030402020204" pitchFamily="34" charset="0"/>
              </a:rPr>
              <a:t>: Se registra el procedimiento y la frecuencia se anota en el casillero del campo Lab. </a:t>
            </a:r>
            <a:endParaRPr lang="es-PE" sz="1200" dirty="0">
              <a:latin typeface="Franklin Gothic Medium Cond" panose="020B0606030402020204" pitchFamily="34" charset="0"/>
            </a:endParaRPr>
          </a:p>
        </p:txBody>
      </p:sp>
      <p:pic>
        <p:nvPicPr>
          <p:cNvPr id="10" name="Imagen 9">
            <a:extLst>
              <a:ext uri="{FF2B5EF4-FFF2-40B4-BE49-F238E27FC236}">
                <a16:creationId xmlns:a16="http://schemas.microsoft.com/office/drawing/2014/main" id="{7296C5A8-7B4A-4BD2-B3C4-BCE2B39898E5}"/>
              </a:ext>
            </a:extLst>
          </p:cNvPr>
          <p:cNvPicPr>
            <a:picLocks noChangeAspect="1"/>
          </p:cNvPicPr>
          <p:nvPr/>
        </p:nvPicPr>
        <p:blipFill>
          <a:blip r:embed="rId3"/>
          <a:stretch>
            <a:fillRect/>
          </a:stretch>
        </p:blipFill>
        <p:spPr>
          <a:xfrm>
            <a:off x="283778" y="4905505"/>
            <a:ext cx="8387256" cy="937647"/>
          </a:xfrm>
          <a:prstGeom prst="rect">
            <a:avLst/>
          </a:prstGeom>
        </p:spPr>
      </p:pic>
      <p:sp>
        <p:nvSpPr>
          <p:cNvPr id="3" name="Rectángulo 2">
            <a:extLst>
              <a:ext uri="{FF2B5EF4-FFF2-40B4-BE49-F238E27FC236}">
                <a16:creationId xmlns:a16="http://schemas.microsoft.com/office/drawing/2014/main" id="{78D3DF08-5D98-44FE-85AD-DF0C99CAFD19}"/>
              </a:ext>
            </a:extLst>
          </p:cNvPr>
          <p:cNvSpPr/>
          <p:nvPr/>
        </p:nvSpPr>
        <p:spPr>
          <a:xfrm>
            <a:off x="283778" y="5860932"/>
            <a:ext cx="8371491" cy="646331"/>
          </a:xfrm>
          <a:prstGeom prst="rect">
            <a:avLst/>
          </a:prstGeom>
        </p:spPr>
        <p:txBody>
          <a:bodyPr wrap="square">
            <a:spAutoFit/>
          </a:bodyPr>
          <a:lstStyle/>
          <a:p>
            <a:pPr algn="just"/>
            <a:r>
              <a:rPr lang="es-PE" sz="1200" dirty="0">
                <a:solidFill>
                  <a:srgbClr val="C00000"/>
                </a:solidFill>
                <a:latin typeface="Franklin Gothic Medium Cond" panose="020B0606030402020204" pitchFamily="34" charset="0"/>
              </a:rPr>
              <a:t>Ejemplo 7:</a:t>
            </a:r>
            <a:r>
              <a:rPr lang="es-PE" sz="1200" dirty="0">
                <a:solidFill>
                  <a:srgbClr val="000000"/>
                </a:solidFill>
                <a:latin typeface="Franklin Gothic Medium Cond" panose="020B0606030402020204" pitchFamily="34" charset="0"/>
              </a:rPr>
              <a:t> Para el caso propuesto, el paciente es continuador y con un plan de tratamiento en curso, el diagnostico descrito no se evidencio durante el primer examen estomatológico, siendo un diagnostico nuevo se registra y se marca “X” en el casillero “D”. Luego se registra el procedimiento y se coloca la frecuencia en el casillero del campo Lab. </a:t>
            </a:r>
            <a:endParaRPr lang="es-PE" sz="1200" dirty="0">
              <a:latin typeface="Franklin Gothic Medium Cond" panose="020B0606030402020204" pitchFamily="34" charset="0"/>
            </a:endParaRPr>
          </a:p>
        </p:txBody>
      </p:sp>
    </p:spTree>
    <p:extLst>
      <p:ext uri="{BB962C8B-B14F-4D97-AF65-F5344CB8AC3E}">
        <p14:creationId xmlns:p14="http://schemas.microsoft.com/office/powerpoint/2010/main" val="668668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p:cNvPicPr>
            <a:picLocks noChangeAspect="1"/>
          </p:cNvPicPr>
          <p:nvPr/>
        </p:nvPicPr>
        <p:blipFill>
          <a:blip r:embed="rId2"/>
          <a:stretch>
            <a:fillRect/>
          </a:stretch>
        </p:blipFill>
        <p:spPr>
          <a:xfrm>
            <a:off x="467420" y="464044"/>
            <a:ext cx="8313973" cy="944962"/>
          </a:xfrm>
          <a:prstGeom prst="rect">
            <a:avLst/>
          </a:prstGeom>
        </p:spPr>
      </p:pic>
      <p:sp>
        <p:nvSpPr>
          <p:cNvPr id="5" name="Rectángulo 4">
            <a:extLst>
              <a:ext uri="{FF2B5EF4-FFF2-40B4-BE49-F238E27FC236}">
                <a16:creationId xmlns:a16="http://schemas.microsoft.com/office/drawing/2014/main" id="{BDACCDCB-7FE6-482B-9AD6-FA720B3B0150}"/>
              </a:ext>
            </a:extLst>
          </p:cNvPr>
          <p:cNvSpPr/>
          <p:nvPr/>
        </p:nvSpPr>
        <p:spPr>
          <a:xfrm>
            <a:off x="467420" y="1397408"/>
            <a:ext cx="8313973" cy="600164"/>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2. En los  procedimientos donde la frecuencia establecida en las definiciones operacionales del PpR para caso tratado y/o controlado es igual a “2”, se presentan dos modalidades de registro la cuales se describen a continuación:</a:t>
            </a:r>
          </a:p>
          <a:p>
            <a:pPr algn="just"/>
            <a:r>
              <a:rPr lang="es-PE" sz="1100" dirty="0">
                <a:solidFill>
                  <a:srgbClr val="C00000"/>
                </a:solidFill>
                <a:latin typeface="Franklin Gothic Medium Cond" panose="020B0606030402020204" pitchFamily="34" charset="0"/>
              </a:rPr>
              <a:t>2.1 Para los siguientes procedimientos:</a:t>
            </a:r>
            <a:r>
              <a:rPr lang="es-PE" sz="1100" dirty="0">
                <a:solidFill>
                  <a:srgbClr val="000000"/>
                </a:solidFill>
                <a:latin typeface="Franklin Gothic Medium Cond" panose="020B0606030402020204" pitchFamily="34" charset="0"/>
              </a:rPr>
              <a:t>  </a:t>
            </a:r>
            <a:endParaRPr lang="es-PE" sz="1100" dirty="0">
              <a:latin typeface="Franklin Gothic Medium Cond" panose="020B0606030402020204" pitchFamily="34" charset="0"/>
            </a:endParaRPr>
          </a:p>
        </p:txBody>
      </p:sp>
      <p:pic>
        <p:nvPicPr>
          <p:cNvPr id="7" name="Imagen 6">
            <a:extLst>
              <a:ext uri="{FF2B5EF4-FFF2-40B4-BE49-F238E27FC236}">
                <a16:creationId xmlns:a16="http://schemas.microsoft.com/office/drawing/2014/main" id="{60EBB3DD-47F4-444D-BC80-65FE818DA20F}"/>
              </a:ext>
            </a:extLst>
          </p:cNvPr>
          <p:cNvPicPr>
            <a:picLocks noChangeAspect="1"/>
          </p:cNvPicPr>
          <p:nvPr/>
        </p:nvPicPr>
        <p:blipFill>
          <a:blip r:embed="rId3"/>
          <a:stretch>
            <a:fillRect/>
          </a:stretch>
        </p:blipFill>
        <p:spPr>
          <a:xfrm>
            <a:off x="1048411" y="1986329"/>
            <a:ext cx="7172868" cy="1464241"/>
          </a:xfrm>
          <a:prstGeom prst="rect">
            <a:avLst/>
          </a:prstGeom>
        </p:spPr>
      </p:pic>
      <p:sp>
        <p:nvSpPr>
          <p:cNvPr id="9" name="Rectángulo 8">
            <a:extLst>
              <a:ext uri="{FF2B5EF4-FFF2-40B4-BE49-F238E27FC236}">
                <a16:creationId xmlns:a16="http://schemas.microsoft.com/office/drawing/2014/main" id="{9B1DA71B-E931-41A4-A507-7F8C3FFA933B}"/>
              </a:ext>
            </a:extLst>
          </p:cNvPr>
          <p:cNvSpPr/>
          <p:nvPr/>
        </p:nvSpPr>
        <p:spPr>
          <a:xfrm>
            <a:off x="483186" y="3452380"/>
            <a:ext cx="8313973" cy="820738"/>
          </a:xfrm>
          <a:prstGeom prst="rect">
            <a:avLst/>
          </a:prstGeom>
        </p:spPr>
        <p:txBody>
          <a:bodyPr wrap="square">
            <a:spAutoFit/>
          </a:bodyPr>
          <a:lstStyle/>
          <a:p>
            <a:pPr algn="just"/>
            <a:r>
              <a:rPr lang="es-PE" sz="1100" dirty="0">
                <a:solidFill>
                  <a:srgbClr val="000000"/>
                </a:solidFill>
                <a:latin typeface="Franklin Gothic Medium Cond" panose="020B0606030402020204" pitchFamily="34" charset="0"/>
              </a:rPr>
              <a:t>Se registra la frecuencia del procedimiento realizado en el casillero del campo Lab, se anota “1”  cuando se realiza la primera sesión y “2” cuando se realiza la segunda sesión, de esta forma se determina el caso tratado y/o controlado según el procedimiento efectuado.</a:t>
            </a:r>
          </a:p>
          <a:p>
            <a:pPr algn="just">
              <a:spcBef>
                <a:spcPts val="200"/>
              </a:spcBef>
            </a:pPr>
            <a:r>
              <a:rPr lang="es-PE" sz="1100" dirty="0">
                <a:solidFill>
                  <a:srgbClr val="C00000"/>
                </a:solidFill>
                <a:latin typeface="Franklin Gothic Medium Cond" panose="020B0606030402020204" pitchFamily="34" charset="0"/>
              </a:rPr>
              <a:t>Ejemplo 8:</a:t>
            </a:r>
            <a:r>
              <a:rPr lang="es-PE" sz="1100" dirty="0">
                <a:solidFill>
                  <a:srgbClr val="000000"/>
                </a:solidFill>
                <a:latin typeface="Franklin Gothic Medium Cond" panose="020B0606030402020204" pitchFamily="34" charset="0"/>
              </a:rPr>
              <a:t> Registro del procedimiento de profilaxis dental durante dos sesiones para el cumplimiento de la frecuencia establecida.</a:t>
            </a:r>
          </a:p>
          <a:p>
            <a:pPr algn="just">
              <a:spcBef>
                <a:spcPts val="200"/>
              </a:spcBef>
            </a:pPr>
            <a:r>
              <a:rPr lang="es-PE" sz="1100" dirty="0">
                <a:solidFill>
                  <a:srgbClr val="C00000"/>
                </a:solidFill>
                <a:latin typeface="Franklin Gothic Medium Cond" panose="020B0606030402020204" pitchFamily="34" charset="0"/>
              </a:rPr>
              <a:t>a. Primera sesión de profilaxis dental: </a:t>
            </a:r>
          </a:p>
        </p:txBody>
      </p:sp>
      <p:pic>
        <p:nvPicPr>
          <p:cNvPr id="13" name="Imagen 12">
            <a:extLst>
              <a:ext uri="{FF2B5EF4-FFF2-40B4-BE49-F238E27FC236}">
                <a16:creationId xmlns:a16="http://schemas.microsoft.com/office/drawing/2014/main" id="{44434CCF-25DE-4EA1-BE02-59AD4677F3BC}"/>
              </a:ext>
            </a:extLst>
          </p:cNvPr>
          <p:cNvPicPr>
            <a:picLocks noChangeAspect="1"/>
          </p:cNvPicPr>
          <p:nvPr/>
        </p:nvPicPr>
        <p:blipFill>
          <a:blip r:embed="rId4"/>
          <a:stretch>
            <a:fillRect/>
          </a:stretch>
        </p:blipFill>
        <p:spPr>
          <a:xfrm>
            <a:off x="467420" y="4207835"/>
            <a:ext cx="8329739" cy="1009109"/>
          </a:xfrm>
          <a:prstGeom prst="rect">
            <a:avLst/>
          </a:prstGeom>
        </p:spPr>
      </p:pic>
      <p:sp>
        <p:nvSpPr>
          <p:cNvPr id="15" name="Rectángulo 14">
            <a:extLst>
              <a:ext uri="{FF2B5EF4-FFF2-40B4-BE49-F238E27FC236}">
                <a16:creationId xmlns:a16="http://schemas.microsoft.com/office/drawing/2014/main" id="{C8514E48-5175-4847-9DDA-4236DA616FD1}"/>
              </a:ext>
            </a:extLst>
          </p:cNvPr>
          <p:cNvSpPr/>
          <p:nvPr/>
        </p:nvSpPr>
        <p:spPr>
          <a:xfrm>
            <a:off x="467420" y="5185150"/>
            <a:ext cx="2162772"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b. Segunda sesión de profilaxis dental </a:t>
            </a:r>
          </a:p>
        </p:txBody>
      </p:sp>
      <p:pic>
        <p:nvPicPr>
          <p:cNvPr id="18" name="Imagen 17">
            <a:extLst>
              <a:ext uri="{FF2B5EF4-FFF2-40B4-BE49-F238E27FC236}">
                <a16:creationId xmlns:a16="http://schemas.microsoft.com/office/drawing/2014/main" id="{C55443F0-C022-4A6A-B794-C763343A6897}"/>
              </a:ext>
            </a:extLst>
          </p:cNvPr>
          <p:cNvPicPr>
            <a:picLocks noChangeAspect="1"/>
          </p:cNvPicPr>
          <p:nvPr/>
        </p:nvPicPr>
        <p:blipFill>
          <a:blip r:embed="rId5"/>
          <a:stretch>
            <a:fillRect/>
          </a:stretch>
        </p:blipFill>
        <p:spPr>
          <a:xfrm>
            <a:off x="467420" y="5417590"/>
            <a:ext cx="8329739" cy="898902"/>
          </a:xfrm>
          <a:prstGeom prst="rect">
            <a:avLst/>
          </a:prstGeom>
        </p:spPr>
      </p:pic>
    </p:spTree>
    <p:extLst>
      <p:ext uri="{BB962C8B-B14F-4D97-AF65-F5344CB8AC3E}">
        <p14:creationId xmlns:p14="http://schemas.microsoft.com/office/powerpoint/2010/main" val="350007621"/>
      </p:ext>
    </p:extLst>
  </p:cSld>
  <p:clrMapOvr>
    <a:masterClrMapping/>
  </p:clrMapOvr>
</p:sld>
</file>

<file path=ppt/theme/theme1.xml><?xml version="1.0" encoding="utf-8"?>
<a:theme xmlns:a="http://schemas.openxmlformats.org/drawingml/2006/main" name="Tema1">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ma1" id="{3566C58A-686D-4254-A6BA-F922309840CC}" vid="{AA862DB3-FBB5-4569-9036-B20F39D664F5}"/>
    </a:ext>
  </a:extLst>
</a:theme>
</file>

<file path=docProps/app.xml><?xml version="1.0" encoding="utf-8"?>
<Properties xmlns="http://schemas.openxmlformats.org/officeDocument/2006/extended-properties" xmlns:vt="http://schemas.openxmlformats.org/officeDocument/2006/docPropsVTypes">
  <Template>Tema1</Template>
  <TotalTime>1001</TotalTime>
  <Words>5795</Words>
  <Application>Microsoft Office PowerPoint</Application>
  <PresentationFormat>Presentación en pantalla (4:3)</PresentationFormat>
  <Paragraphs>280</Paragraphs>
  <Slides>23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23</vt:i4>
      </vt:variant>
    </vt:vector>
  </HeadingPairs>
  <TitlesOfParts>
    <vt:vector size="27" baseType="lpstr">
      <vt:lpstr>Arial</vt:lpstr>
      <vt:lpstr>Franklin Gothic Demi Cond</vt:lpstr>
      <vt:lpstr>Franklin Gothic Medium Cond</vt:lpstr>
      <vt:lpstr>Tema1</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Heidy Susan</dc:creator>
  <cp:lastModifiedBy>usuario</cp:lastModifiedBy>
  <cp:revision>95</cp:revision>
  <dcterms:created xsi:type="dcterms:W3CDTF">2016-07-25T09:13:53Z</dcterms:created>
  <dcterms:modified xsi:type="dcterms:W3CDTF">2021-01-26T16:09:07Z</dcterms:modified>
</cp:coreProperties>
</file>