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8" r:id="rId78"/>
    <p:sldId id="334" r:id="rId79"/>
    <p:sldId id="335" r:id="rId80"/>
    <p:sldId id="336" r:id="rId81"/>
    <p:sldId id="337" r:id="rId8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1" d="100"/>
          <a:sy n="111" d="100"/>
        </p:scale>
        <p:origin x="13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93684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28826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11768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40497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1624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22698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8" name="Marcador de pie de página 7"/>
          <p:cNvSpPr>
            <a:spLocks noGrp="1"/>
          </p:cNvSpPr>
          <p:nvPr>
            <p:ph type="ftr" sz="quarter" idx="11"/>
          </p:nvPr>
        </p:nvSpPr>
        <p:spPr/>
        <p:txBody>
          <a:bodyPr/>
          <a:lstStyle>
            <a:lvl1pPr>
              <a:defRPr/>
            </a:lvl1pPr>
          </a:lstStyle>
          <a:p>
            <a:endParaRPr lang="es-PE"/>
          </a:p>
        </p:txBody>
      </p:sp>
      <p:sp>
        <p:nvSpPr>
          <p:cNvPr id="9" name="Marcador de número de diapositiva 8"/>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8218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4" name="Marcador de pie de página 3"/>
          <p:cNvSpPr>
            <a:spLocks noGrp="1"/>
          </p:cNvSpPr>
          <p:nvPr>
            <p:ph type="ftr" sz="quarter" idx="11"/>
          </p:nvPr>
        </p:nvSpPr>
        <p:spPr/>
        <p:txBody>
          <a:bodyPr/>
          <a:lstStyle>
            <a:lvl1pPr>
              <a:defRPr/>
            </a:lvl1pPr>
          </a:lstStyle>
          <a:p>
            <a:endParaRPr lang="es-PE"/>
          </a:p>
        </p:txBody>
      </p:sp>
      <p:sp>
        <p:nvSpPr>
          <p:cNvPr id="5" name="Marcador de número de diapositiva 4"/>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08022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3" name="Marcador de pie de página 2"/>
          <p:cNvSpPr>
            <a:spLocks noGrp="1"/>
          </p:cNvSpPr>
          <p:nvPr>
            <p:ph type="ftr" sz="quarter" idx="11"/>
          </p:nvPr>
        </p:nvSpPr>
        <p:spPr/>
        <p:txBody>
          <a:bodyPr/>
          <a:lstStyle>
            <a:lvl1pPr>
              <a:defRPr/>
            </a:lvl1pPr>
          </a:lstStyle>
          <a:p>
            <a:endParaRPr lang="es-PE"/>
          </a:p>
        </p:txBody>
      </p:sp>
      <p:sp>
        <p:nvSpPr>
          <p:cNvPr id="4" name="Marcador de número de diapositiva 3"/>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193362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105260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16/12/2020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86585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accent5">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8C49307-C547-4ACD-8B0B-E3490E29480A}" type="datetimeFigureOut">
              <a:rPr lang="es-PE" smtClean="0"/>
              <a:t>16/12/2020</a:t>
            </a:fld>
            <a:endParaRPr lang="es-P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P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8201368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package" Target="../embeddings/Microsoft_Excel_Worksheet3.xlsx"/></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4.xlsx"/><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5.xlsx"/><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6.xlsx"/><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Excel_Worksheet7.xlsx"/><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package" Target="../embeddings/Microsoft_Excel_Worksheet8.xls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Excel_Worksheet9.xlsx"/><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10.xlsx"/><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11.xlsx"/><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7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7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31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88189" y="1041703"/>
            <a:ext cx="8305561" cy="3647152"/>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El paquete de atención  para esta actividad, es el siguiente: </a:t>
            </a:r>
          </a:p>
          <a:p>
            <a:pPr algn="just"/>
            <a:r>
              <a:rPr lang="es-PE" sz="1100" dirty="0">
                <a:solidFill>
                  <a:srgbClr val="000000"/>
                </a:solidFill>
                <a:latin typeface="Franklin Gothic Medium Cond" panose="020B0606030402020204" pitchFamily="34" charset="0"/>
              </a:rPr>
              <a:t> Consulta de Salud Mental: Actividad realizada en el establecimiento de salud por un profesional de la salud con competencias, para la evaluación de un paciente con tamizaje positivo. En esta actividad se valora la complejidad del problema presentado y se elabora el plan de intervención. Es desarrollada en establecimientos de salud del primer nivel de atención (I-3 y I-4), tiene una duración de 30 minutos y es realizada en 01 sesión como mínimo.</a:t>
            </a:r>
          </a:p>
          <a:p>
            <a:pPr algn="just"/>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 Intervención Individual: Procedimiento terapéutico realizado por un profesional de la salud con competencias (enfermera, obstetra, etc.), tiene por objetivo abordar los problemas identificados de salud mental. Esta actividad es desarrollada en el primer nivel de atención (I-3 y I-4), tiene una duración de 30 minutos y es realizada en 05 sesiones como mínimo.</a:t>
            </a:r>
          </a:p>
          <a:p>
            <a:pPr algn="just"/>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 Psicoterapia Individual: Intervención terapéutica realizada por un psicólogo o profesional de la salud con formación psicoterapéutica y está dirigida a abordar los casos que requieran mayor capacidad resolutiva como: abuso sexual y casos con comorbilidad. Esta actividad se realiza en 05 sesiones como mínimo, tiene una duración de 45 minutos cada sesión y se desarrolla en establecimientos de salud (I-3, I-4, II-1, II-2, III-1, III-2, INEN).</a:t>
            </a:r>
          </a:p>
          <a:p>
            <a:pPr algn="just"/>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 Visita Domiciliaria: Actividad dirigida a la familia del paciente, para mejorar la dinámica familiar y favorecer la adherencia al tratamiento. Esta actividad es realizada una vez como mínimo, con un tiempo de 90 minutos y es realizada por un personal de salud con competencias (I-3, I-4, II-1, II-2, III-1, III-2, INEN). </a:t>
            </a:r>
          </a:p>
          <a:p>
            <a:pPr algn="just"/>
            <a:r>
              <a:rPr lang="es-PE" sz="1100" dirty="0">
                <a:solidFill>
                  <a:srgbClr val="000000"/>
                </a:solidFill>
                <a:latin typeface="Franklin Gothic Medium Cond" panose="020B0606030402020204" pitchFamily="34" charset="0"/>
              </a:rPr>
              <a:t> </a:t>
            </a:r>
          </a:p>
          <a:p>
            <a:pPr algn="just"/>
            <a:r>
              <a:rPr lang="es-PE" sz="1100" dirty="0">
                <a:solidFill>
                  <a:srgbClr val="FF0000"/>
                </a:solidFill>
                <a:latin typeface="Franklin Gothic Medium Cond" panose="020B0606030402020204" pitchFamily="34" charset="0"/>
              </a:rPr>
              <a:t>CONSULTA DE SALUD MENTAL </a:t>
            </a:r>
          </a:p>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El diagnóstico de la morbilidad presentada. </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Tipo de diagnóstico marque “D”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1082139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p:cNvGraphicFramePr>
            <a:graphicFrameLocks noChangeAspect="1"/>
          </p:cNvGraphicFramePr>
          <p:nvPr>
            <p:extLst>
              <p:ext uri="{D42A27DB-BD31-4B8C-83A1-F6EECF244321}">
                <p14:modId xmlns:p14="http://schemas.microsoft.com/office/powerpoint/2010/main" val="794247166"/>
              </p:ext>
            </p:extLst>
          </p:nvPr>
        </p:nvGraphicFramePr>
        <p:xfrm>
          <a:off x="1095555" y="407548"/>
          <a:ext cx="7308772" cy="990346"/>
        </p:xfrm>
        <a:graphic>
          <a:graphicData uri="http://schemas.openxmlformats.org/presentationml/2006/ole">
            <mc:AlternateContent xmlns:mc="http://schemas.openxmlformats.org/markup-compatibility/2006">
              <mc:Choice xmlns:v="urn:schemas-microsoft-com:vml" Requires="v">
                <p:oleObj name="Hoja de cálculo" r:id="rId2" imgW="7096082" imgH="847591" progId="Excel.Sheet.12">
                  <p:embed/>
                </p:oleObj>
              </mc:Choice>
              <mc:Fallback>
                <p:oleObj name="Hoja de cálculo" r:id="rId2" imgW="7096082" imgH="847591" progId="Excel.Sheet.12">
                  <p:embed/>
                  <p:pic>
                    <p:nvPicPr>
                      <p:cNvPr id="0" name=""/>
                      <p:cNvPicPr/>
                      <p:nvPr/>
                    </p:nvPicPr>
                    <p:blipFill>
                      <a:blip r:embed="rId3"/>
                      <a:stretch>
                        <a:fillRect/>
                      </a:stretch>
                    </p:blipFill>
                    <p:spPr>
                      <a:xfrm>
                        <a:off x="1095555" y="407548"/>
                        <a:ext cx="7308772" cy="990346"/>
                      </a:xfrm>
                      <a:prstGeom prst="rect">
                        <a:avLst/>
                      </a:prstGeom>
                    </p:spPr>
                  </p:pic>
                </p:oleObj>
              </mc:Fallback>
            </mc:AlternateContent>
          </a:graphicData>
        </a:graphic>
      </p:graphicFrame>
      <p:sp>
        <p:nvSpPr>
          <p:cNvPr id="8" name="Rectángulo 7"/>
          <p:cNvSpPr/>
          <p:nvPr/>
        </p:nvSpPr>
        <p:spPr>
          <a:xfrm>
            <a:off x="379563" y="2225080"/>
            <a:ext cx="8352568" cy="1954381"/>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En el ítem: Diagnóstico motivo de consulta y/o actividad de salud anote: El problema de salud mental. </a:t>
            </a:r>
          </a:p>
          <a:p>
            <a:r>
              <a:rPr lang="es-PE" sz="1100" dirty="0">
                <a:solidFill>
                  <a:srgbClr val="000000"/>
                </a:solidFill>
                <a:latin typeface="Franklin Gothic Medium Cond" panose="020B0606030402020204" pitchFamily="34" charset="0"/>
              </a:rPr>
              <a:t> En el 1º casillero el diagnóstico del Problema de Salud Mental encontrado</a:t>
            </a:r>
          </a:p>
          <a:p>
            <a:r>
              <a:rPr lang="es-PE" sz="1100" dirty="0">
                <a:solidFill>
                  <a:srgbClr val="000000"/>
                </a:solidFill>
                <a:latin typeface="Franklin Gothic Medium Cond" panose="020B0606030402020204" pitchFamily="34" charset="0"/>
              </a:rPr>
              <a:t> En el 2º casillero Psicoterapia Individual o Intervención Individual en Salud Mental según corresponda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Tipo de diagnóstico marque:</a:t>
            </a:r>
          </a:p>
          <a:p>
            <a:r>
              <a:rPr lang="es-PE" sz="1100" dirty="0">
                <a:solidFill>
                  <a:srgbClr val="000000"/>
                </a:solidFill>
                <a:latin typeface="Franklin Gothic Medium Cond" panose="020B0606030402020204" pitchFamily="34" charset="0"/>
              </a:rPr>
              <a:t> En el 1º casillero el diagnóstico se registra con “R”</a:t>
            </a:r>
          </a:p>
          <a:p>
            <a:r>
              <a:rPr lang="es-PE" sz="1100" dirty="0">
                <a:solidFill>
                  <a:srgbClr val="000000"/>
                </a:solidFill>
                <a:latin typeface="Franklin Gothic Medium Cond" panose="020B0606030402020204" pitchFamily="34" charset="0"/>
              </a:rPr>
              <a:t> En el 2º casillero el diagnóstico se registra con “D”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Lab anote:</a:t>
            </a:r>
          </a:p>
          <a:p>
            <a:r>
              <a:rPr lang="es-PE" sz="1100" dirty="0">
                <a:solidFill>
                  <a:srgbClr val="000000"/>
                </a:solidFill>
                <a:latin typeface="Franklin Gothic Medium Cond" panose="020B0606030402020204" pitchFamily="34" charset="0"/>
              </a:rPr>
              <a:t> En el 1º casillero va en blanco</a:t>
            </a:r>
          </a:p>
          <a:p>
            <a:r>
              <a:rPr lang="es-PE" sz="1100" dirty="0">
                <a:solidFill>
                  <a:srgbClr val="000000"/>
                </a:solidFill>
                <a:latin typeface="Franklin Gothic Medium Cond" panose="020B0606030402020204" pitchFamily="34" charset="0"/>
              </a:rPr>
              <a:t> En el 2º casillero se </a:t>
            </a:r>
            <a:endParaRPr lang="es-PE" sz="1100" dirty="0">
              <a:latin typeface="Franklin Gothic Medium Cond" panose="020B0606030402020204" pitchFamily="34" charset="0"/>
            </a:endParaRPr>
          </a:p>
        </p:txBody>
      </p:sp>
      <p:sp>
        <p:nvSpPr>
          <p:cNvPr id="11" name="Rectángulo 10"/>
          <p:cNvSpPr/>
          <p:nvPr/>
        </p:nvSpPr>
        <p:spPr>
          <a:xfrm>
            <a:off x="379562" y="5849149"/>
            <a:ext cx="8352568" cy="769441"/>
          </a:xfrm>
          <a:prstGeom prst="rect">
            <a:avLst/>
          </a:prstGeom>
        </p:spPr>
        <p:txBody>
          <a:bodyPr wrap="square">
            <a:spAutoFit/>
          </a:bodyPr>
          <a:lstStyle/>
          <a:p>
            <a:r>
              <a:rPr lang="it-IT" sz="1100" dirty="0">
                <a:solidFill>
                  <a:srgbClr val="FF0000"/>
                </a:solidFill>
                <a:latin typeface="Franklin Gothic Medium Cond" panose="020B0606030402020204" pitchFamily="34" charset="0"/>
              </a:rPr>
              <a:t>VISITA DOMICILIARIA (VISITA FAMILIAR INTEGRAL) </a:t>
            </a:r>
          </a:p>
          <a:p>
            <a:r>
              <a:rPr lang="es-PE" sz="1100" dirty="0">
                <a:solidFill>
                  <a:srgbClr val="000000"/>
                </a:solidFill>
                <a:latin typeface="Franklin Gothic Medium Cond" panose="020B0606030402020204" pitchFamily="34" charset="0"/>
              </a:rPr>
              <a:t>En el ítem: Diagnóstico motivo de consulta y/o actividad de salud anote:</a:t>
            </a:r>
          </a:p>
          <a:p>
            <a:r>
              <a:rPr lang="es-PE" sz="1100" dirty="0">
                <a:solidFill>
                  <a:srgbClr val="000000"/>
                </a:solidFill>
                <a:latin typeface="Franklin Gothic Medium Cond" panose="020B0606030402020204" pitchFamily="34" charset="0"/>
              </a:rPr>
              <a:t> En el 1º casillero el problema de salud mental que motiva la visita </a:t>
            </a:r>
          </a:p>
          <a:p>
            <a:r>
              <a:rPr lang="es-PE" sz="1100" dirty="0">
                <a:solidFill>
                  <a:srgbClr val="000000"/>
                </a:solidFill>
                <a:latin typeface="Franklin Gothic Medium Cond" panose="020B0606030402020204" pitchFamily="34" charset="0"/>
              </a:rPr>
              <a:t> En el 2º casillero Visita Domiciliaria </a:t>
            </a:r>
            <a:endParaRPr lang="es-PE" sz="1100" dirty="0">
              <a:latin typeface="Franklin Gothic Medium Cond" panose="020B0606030402020204" pitchFamily="34" charset="0"/>
            </a:endParaRPr>
          </a:p>
        </p:txBody>
      </p:sp>
      <p:sp>
        <p:nvSpPr>
          <p:cNvPr id="13" name="CuadroTexto 12">
            <a:extLst>
              <a:ext uri="{FF2B5EF4-FFF2-40B4-BE49-F238E27FC236}">
                <a16:creationId xmlns:a16="http://schemas.microsoft.com/office/drawing/2014/main" id="{EA4928FD-03A9-42B5-A7EE-3454F9B9D04A}"/>
              </a:ext>
            </a:extLst>
          </p:cNvPr>
          <p:cNvSpPr txBox="1"/>
          <p:nvPr/>
        </p:nvSpPr>
        <p:spPr>
          <a:xfrm>
            <a:off x="379563" y="4156589"/>
            <a:ext cx="8231544" cy="93871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Para el caso de la atención de problemas de salud mental (Violencia familiar/maltrato infantil,  consumo de alcohol y otras drogas) a usuarios considerados como víctimas de violencia política y están registrados en el Registro Único de Víctimas, se adicionará el código Z654, de igual forma para el usuario que es considerado víctima de desastre, se adicionará el código  Z655 (Exposición a desastre, guerra u otras hostilidades), la primera vez se registrará con tipo de diagnóstico “D” y en los controles o cuando se refiera a la condición como riesgo, se debe registrar con tipo de diagnóstico “R” (repetido) para evitar duplicar los casos. </a:t>
            </a:r>
          </a:p>
        </p:txBody>
      </p:sp>
    </p:spTree>
    <p:extLst>
      <p:ext uri="{BB962C8B-B14F-4D97-AF65-F5344CB8AC3E}">
        <p14:creationId xmlns:p14="http://schemas.microsoft.com/office/powerpoint/2010/main" val="2100614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44667" y="1116204"/>
            <a:ext cx="5573273" cy="938719"/>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En el ítem: Tipo de diagnóstico marque: </a:t>
            </a:r>
          </a:p>
          <a:p>
            <a:pPr algn="just"/>
            <a:r>
              <a:rPr lang="es-PE" sz="1100" dirty="0">
                <a:solidFill>
                  <a:srgbClr val="000000"/>
                </a:solidFill>
                <a:latin typeface="Franklin Gothic Medium Cond" panose="020B0606030402020204" pitchFamily="34" charset="0"/>
              </a:rPr>
              <a:t> En el 1º casillero SIEMPRE “R”</a:t>
            </a:r>
          </a:p>
          <a:p>
            <a:pPr algn="just"/>
            <a:r>
              <a:rPr lang="es-PE" sz="1100" dirty="0">
                <a:solidFill>
                  <a:srgbClr val="000000"/>
                </a:solidFill>
                <a:latin typeface="Franklin Gothic Medium Cond" panose="020B0606030402020204" pitchFamily="34" charset="0"/>
              </a:rPr>
              <a:t> En el 2º casillero SIEMPRE “D” </a:t>
            </a:r>
          </a:p>
          <a:p>
            <a:pPr algn="just"/>
            <a:r>
              <a:rPr lang="es-PE" sz="1100" dirty="0">
                <a:solidFill>
                  <a:srgbClr val="000000"/>
                </a:solidFill>
                <a:latin typeface="Franklin Gothic Medium Cond" panose="020B0606030402020204" pitchFamily="34" charset="0"/>
              </a:rPr>
              <a:t>En el ítem: Lab anote:  </a:t>
            </a:r>
          </a:p>
          <a:p>
            <a:pPr algn="just"/>
            <a:r>
              <a:rPr lang="es-PE" sz="1100" dirty="0">
                <a:solidFill>
                  <a:srgbClr val="000000"/>
                </a:solidFill>
                <a:latin typeface="Franklin Gothic Medium Cond" panose="020B0606030402020204" pitchFamily="34" charset="0"/>
              </a:rPr>
              <a:t> En el 2º casillero el número de la visita 1, 2… según corresponda.</a:t>
            </a:r>
            <a:endParaRPr lang="es-PE" sz="1100" dirty="0">
              <a:latin typeface="Franklin Gothic Medium Cond" panose="020B0606030402020204" pitchFamily="34" charset="0"/>
            </a:endParaRPr>
          </a:p>
        </p:txBody>
      </p:sp>
      <p:sp>
        <p:nvSpPr>
          <p:cNvPr id="12" name="Rectángulo 11"/>
          <p:cNvSpPr/>
          <p:nvPr/>
        </p:nvSpPr>
        <p:spPr>
          <a:xfrm>
            <a:off x="379562" y="5826868"/>
            <a:ext cx="8291269" cy="769441"/>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PERSONAS CON TRASTORNOS AFECTIVOS Y DE ANSIEDAD TRATADAS OPORTUNAMENTE (3000700) </a:t>
            </a:r>
          </a:p>
          <a:p>
            <a:pPr algn="just"/>
            <a:r>
              <a:rPr lang="es-PE" sz="1100" dirty="0">
                <a:solidFill>
                  <a:srgbClr val="000000"/>
                </a:solidFill>
                <a:latin typeface="Franklin Gothic Medium Cond" panose="020B0606030402020204" pitchFamily="34" charset="0"/>
              </a:rPr>
              <a:t>Definición Operacional.- Atención que se brinda a personas con tamizaje positivo en trastornos afectivos (depresión y conducta suicida) y de ansiedad, según lo establecido en las guías de práctica clínica. Esta actividad es desarrollada por un profesional de salud con competencias, a partir de los establecimientos de salud que cuenten con profesional psicólogo  y se aplica el paquete de atención una vez al año. </a:t>
            </a:r>
            <a:endParaRPr lang="es-PE" sz="1100" dirty="0">
              <a:latin typeface="Franklin Gothic Medium Cond" panose="020B0606030402020204" pitchFamily="34" charset="0"/>
            </a:endParaRPr>
          </a:p>
        </p:txBody>
      </p:sp>
      <p:sp>
        <p:nvSpPr>
          <p:cNvPr id="14" name="CuadroTexto 13">
            <a:extLst>
              <a:ext uri="{FF2B5EF4-FFF2-40B4-BE49-F238E27FC236}">
                <a16:creationId xmlns:a16="http://schemas.microsoft.com/office/drawing/2014/main" id="{E9E5EB16-E280-403D-AD91-6AE3456FC536}"/>
              </a:ext>
            </a:extLst>
          </p:cNvPr>
          <p:cNvSpPr txBox="1"/>
          <p:nvPr/>
        </p:nvSpPr>
        <p:spPr>
          <a:xfrm>
            <a:off x="379562" y="2413338"/>
            <a:ext cx="8291268" cy="430887"/>
          </a:xfrm>
          <a:prstGeom prst="rect">
            <a:avLst/>
          </a:prstGeom>
          <a:noFill/>
        </p:spPr>
        <p:txBody>
          <a:bodyPr wrap="square">
            <a:spAutoFit/>
          </a:bodyPr>
          <a:lstStyle/>
          <a:p>
            <a:pPr algn="just"/>
            <a:r>
              <a:rPr lang="es-PE" sz="1100" dirty="0">
                <a:solidFill>
                  <a:srgbClr val="000000"/>
                </a:solidFill>
                <a:latin typeface="Franklin Gothic Medium Cond" panose="020B0606030402020204" pitchFamily="34" charset="0"/>
              </a:rPr>
              <a:t>Dado que el paquete de atención consta de varias actividades, es necesario garantizar el registro del paquete completo, para dicho fin el personal de salud que realice la ÚLTIMA ACTIVIDAD del paquete deberá registrar  en el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del diagnóstico la sigla “TA”. </a:t>
            </a:r>
            <a:endParaRPr lang="es-PE" sz="1100" dirty="0">
              <a:latin typeface="Franklin Gothic Medium Cond" panose="020B0606030402020204" pitchFamily="34" charset="0"/>
            </a:endParaRPr>
          </a:p>
        </p:txBody>
      </p:sp>
      <p:sp>
        <p:nvSpPr>
          <p:cNvPr id="15" name="CuadroTexto 14">
            <a:extLst>
              <a:ext uri="{FF2B5EF4-FFF2-40B4-BE49-F238E27FC236}">
                <a16:creationId xmlns:a16="http://schemas.microsoft.com/office/drawing/2014/main" id="{4B10EBD3-716C-4C27-B626-16C25A771285}"/>
              </a:ext>
            </a:extLst>
          </p:cNvPr>
          <p:cNvSpPr txBox="1"/>
          <p:nvPr/>
        </p:nvSpPr>
        <p:spPr>
          <a:xfrm>
            <a:off x="379562" y="3995597"/>
            <a:ext cx="8291268" cy="110799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Se considera Persona Tratada por problemas Psicosociales cuando el paciente INICIA cualquiera de las siguientes atenciones: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 01 Consulta de Salud Mental (diagnóstico)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 05 Intervención Individual en Salud Mental (profesional de la salud con competencias) </a:t>
            </a:r>
            <a:r>
              <a:rPr kumimoji="0" lang="es-PE" sz="1100" i="0" u="none" strike="noStrike" kern="1200" cap="none" spc="0" normalizeH="0" baseline="0" noProof="0" dirty="0" err="1">
                <a:ln>
                  <a:noFill/>
                </a:ln>
                <a:solidFill>
                  <a:srgbClr val="000000"/>
                </a:solidFill>
                <a:effectLst/>
                <a:uLnTx/>
                <a:uFillTx/>
                <a:latin typeface="Franklin Gothic Medium Cond" panose="020B0606030402020204" pitchFamily="34" charset="0"/>
                <a:cs typeface="Arial"/>
              </a:rPr>
              <a:t>ó</a:t>
            </a: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 05 Psicoterapia    Individual  por Profesional Especializado (Psicólogo y/o Psiquiatra)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 01 Visita Domiciliaria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Y cuando termine con todas las actividades se considera PERSONA CON PAQUETE COMPLETO  </a:t>
            </a:r>
          </a:p>
        </p:txBody>
      </p:sp>
    </p:spTree>
    <p:extLst>
      <p:ext uri="{BB962C8B-B14F-4D97-AF65-F5344CB8AC3E}">
        <p14:creationId xmlns:p14="http://schemas.microsoft.com/office/powerpoint/2010/main" val="2937761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48575" y="1077707"/>
            <a:ext cx="8197884" cy="1831271"/>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TRATAMIENTO AMBULATORIO DE SALUD MENTAL DE LOS TRASTORNOS AFECTIVOS (DEPRESIÓN Y CONDUCTA SUICIDA) Y DE ANSIEDAD </a:t>
            </a:r>
          </a:p>
          <a:p>
            <a:pPr algn="just"/>
            <a:r>
              <a:rPr lang="es-PE" sz="1100" dirty="0">
                <a:solidFill>
                  <a:srgbClr val="000000"/>
                </a:solidFill>
                <a:latin typeface="Franklin Gothic Medium Cond" panose="020B0606030402020204" pitchFamily="34" charset="0"/>
              </a:rPr>
              <a:t>Definición Operacional.- Atención que se brinda ambulatoriamente a personas con tamizaje positivo en episodio depresivo (CIE10: F32, F33, F34 y F38), conducta suicida (ClE10: X60 al X84) y el trastornos de ansiedad (CIE10: F40 al F48). Esta actividad es desarrollada por un profesional de la salud con competencias a partir de los establecimientos de salud del nivel </a:t>
            </a:r>
            <a:r>
              <a:rPr lang="nn-NO" sz="1100" dirty="0">
                <a:solidFill>
                  <a:srgbClr val="000000"/>
                </a:solidFill>
                <a:latin typeface="Franklin Gothic Medium Cond" panose="020B0606030402020204" pitchFamily="34" charset="0"/>
              </a:rPr>
              <a:t>(I-3, I-4, II-1, II-2, III-1, III-2, INEN).</a:t>
            </a:r>
          </a:p>
          <a:p>
            <a:pPr algn="just"/>
            <a:endParaRPr lang="es-PE" sz="3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Incluye (según nivel de atención):</a:t>
            </a:r>
          </a:p>
          <a:p>
            <a:pPr algn="just"/>
            <a:r>
              <a:rPr lang="es-PE" sz="1100" dirty="0">
                <a:solidFill>
                  <a:srgbClr val="000000"/>
                </a:solidFill>
                <a:latin typeface="Franklin Gothic Medium Cond" panose="020B0606030402020204" pitchFamily="34" charset="0"/>
              </a:rPr>
              <a:t> Consulta médica</a:t>
            </a:r>
          </a:p>
          <a:p>
            <a:pPr algn="just"/>
            <a:r>
              <a:rPr lang="es-PE" sz="1100" dirty="0">
                <a:solidFill>
                  <a:srgbClr val="000000"/>
                </a:solidFill>
                <a:latin typeface="Franklin Gothic Medium Cond" panose="020B0606030402020204" pitchFamily="34" charset="0"/>
              </a:rPr>
              <a:t> Intervención individual</a:t>
            </a:r>
          </a:p>
          <a:p>
            <a:pPr algn="just"/>
            <a:r>
              <a:rPr lang="es-PE" sz="1100" dirty="0">
                <a:solidFill>
                  <a:srgbClr val="000000"/>
                </a:solidFill>
                <a:latin typeface="Franklin Gothic Medium Cond" panose="020B0606030402020204" pitchFamily="34" charset="0"/>
              </a:rPr>
              <a:t> Intervención familiar</a:t>
            </a:r>
          </a:p>
          <a:p>
            <a:pPr algn="just"/>
            <a:r>
              <a:rPr lang="es-PE" sz="1100" dirty="0">
                <a:solidFill>
                  <a:srgbClr val="000000"/>
                </a:solidFill>
                <a:latin typeface="Franklin Gothic Medium Cond" panose="020B0606030402020204" pitchFamily="34" charset="0"/>
              </a:rPr>
              <a:t> Psicoterapia individual</a:t>
            </a:r>
          </a:p>
          <a:p>
            <a:pPr algn="just"/>
            <a:r>
              <a:rPr lang="es-PE" sz="1100" dirty="0">
                <a:solidFill>
                  <a:srgbClr val="000000"/>
                </a:solidFill>
                <a:latin typeface="Franklin Gothic Medium Cond" panose="020B0606030402020204" pitchFamily="34" charset="0"/>
              </a:rPr>
              <a:t> Visita Domiciliaria </a:t>
            </a:r>
            <a:endParaRPr lang="es-PE" sz="1100" dirty="0">
              <a:latin typeface="Franklin Gothic Medium Cond" panose="020B0606030402020204" pitchFamily="34" charset="0"/>
            </a:endParaRPr>
          </a:p>
        </p:txBody>
      </p:sp>
      <p:graphicFrame>
        <p:nvGraphicFramePr>
          <p:cNvPr id="12" name="Objeto 11"/>
          <p:cNvGraphicFramePr>
            <a:graphicFrameLocks noChangeAspect="1"/>
          </p:cNvGraphicFramePr>
          <p:nvPr>
            <p:extLst>
              <p:ext uri="{D42A27DB-BD31-4B8C-83A1-F6EECF244321}">
                <p14:modId xmlns:p14="http://schemas.microsoft.com/office/powerpoint/2010/main" val="1753883801"/>
              </p:ext>
            </p:extLst>
          </p:nvPr>
        </p:nvGraphicFramePr>
        <p:xfrm>
          <a:off x="1570331" y="2908978"/>
          <a:ext cx="5705475" cy="1610358"/>
        </p:xfrm>
        <a:graphic>
          <a:graphicData uri="http://schemas.openxmlformats.org/presentationml/2006/ole">
            <mc:AlternateContent xmlns:mc="http://schemas.openxmlformats.org/markup-compatibility/2006">
              <mc:Choice xmlns:v="urn:schemas-microsoft-com:vml" Requires="v">
                <p:oleObj name="Hoja de cálculo" r:id="rId2" imgW="5705451" imgH="1524045" progId="Excel.Sheet.12">
                  <p:embed/>
                </p:oleObj>
              </mc:Choice>
              <mc:Fallback>
                <p:oleObj name="Hoja de cálculo" r:id="rId2" imgW="5705451" imgH="1524045" progId="Excel.Sheet.12">
                  <p:embed/>
                  <p:pic>
                    <p:nvPicPr>
                      <p:cNvPr id="0" name=""/>
                      <p:cNvPicPr/>
                      <p:nvPr/>
                    </p:nvPicPr>
                    <p:blipFill>
                      <a:blip r:embed="rId3"/>
                      <a:stretch>
                        <a:fillRect/>
                      </a:stretch>
                    </p:blipFill>
                    <p:spPr>
                      <a:xfrm>
                        <a:off x="1570331" y="2908978"/>
                        <a:ext cx="5705475" cy="1610358"/>
                      </a:xfrm>
                      <a:prstGeom prst="rect">
                        <a:avLst/>
                      </a:prstGeom>
                    </p:spPr>
                  </p:pic>
                </p:oleObj>
              </mc:Fallback>
            </mc:AlternateContent>
          </a:graphicData>
        </a:graphic>
      </p:graphicFrame>
      <p:graphicFrame>
        <p:nvGraphicFramePr>
          <p:cNvPr id="18" name="Objeto 17"/>
          <p:cNvGraphicFramePr>
            <a:graphicFrameLocks noChangeAspect="1"/>
          </p:cNvGraphicFramePr>
          <p:nvPr>
            <p:extLst>
              <p:ext uri="{D42A27DB-BD31-4B8C-83A1-F6EECF244321}">
                <p14:modId xmlns:p14="http://schemas.microsoft.com/office/powerpoint/2010/main" val="1788793096"/>
              </p:ext>
            </p:extLst>
          </p:nvPr>
        </p:nvGraphicFramePr>
        <p:xfrm>
          <a:off x="1987363" y="5080186"/>
          <a:ext cx="5388222" cy="1162050"/>
        </p:xfrm>
        <a:graphic>
          <a:graphicData uri="http://schemas.openxmlformats.org/presentationml/2006/ole">
            <mc:AlternateContent xmlns:mc="http://schemas.openxmlformats.org/markup-compatibility/2006">
              <mc:Choice xmlns:v="urn:schemas-microsoft-com:vml" Requires="v">
                <p:oleObj name="Hoja de cálculo" r:id="rId4" imgW="6648389" imgH="1162064" progId="Excel.Sheet.12">
                  <p:embed/>
                </p:oleObj>
              </mc:Choice>
              <mc:Fallback>
                <p:oleObj name="Hoja de cálculo" r:id="rId4" imgW="6648389" imgH="1162064" progId="Excel.Sheet.12">
                  <p:embed/>
                  <p:pic>
                    <p:nvPicPr>
                      <p:cNvPr id="0" name=""/>
                      <p:cNvPicPr/>
                      <p:nvPr/>
                    </p:nvPicPr>
                    <p:blipFill>
                      <a:blip r:embed="rId5"/>
                      <a:stretch>
                        <a:fillRect/>
                      </a:stretch>
                    </p:blipFill>
                    <p:spPr>
                      <a:xfrm>
                        <a:off x="1987363" y="5080186"/>
                        <a:ext cx="5388222" cy="1162050"/>
                      </a:xfrm>
                      <a:prstGeom prst="rect">
                        <a:avLst/>
                      </a:prstGeom>
                    </p:spPr>
                  </p:pic>
                </p:oleObj>
              </mc:Fallback>
            </mc:AlternateContent>
          </a:graphicData>
        </a:graphic>
      </p:graphicFrame>
    </p:spTree>
    <p:extLst>
      <p:ext uri="{BB962C8B-B14F-4D97-AF65-F5344CB8AC3E}">
        <p14:creationId xmlns:p14="http://schemas.microsoft.com/office/powerpoint/2010/main" val="414229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o 8"/>
          <p:cNvGraphicFramePr>
            <a:graphicFrameLocks noChangeAspect="1"/>
          </p:cNvGraphicFramePr>
          <p:nvPr>
            <p:extLst>
              <p:ext uri="{D42A27DB-BD31-4B8C-83A1-F6EECF244321}">
                <p14:modId xmlns:p14="http://schemas.microsoft.com/office/powerpoint/2010/main" val="699379654"/>
              </p:ext>
            </p:extLst>
          </p:nvPr>
        </p:nvGraphicFramePr>
        <p:xfrm>
          <a:off x="1792288" y="1233488"/>
          <a:ext cx="6813550" cy="5382465"/>
        </p:xfrm>
        <a:graphic>
          <a:graphicData uri="http://schemas.openxmlformats.org/presentationml/2006/ole">
            <mc:AlternateContent xmlns:mc="http://schemas.openxmlformats.org/markup-compatibility/2006">
              <mc:Choice xmlns:v="urn:schemas-microsoft-com:vml" Requires="v">
                <p:oleObj name="Hoja de cálculo" r:id="rId2" imgW="5962665" imgH="4095702" progId="Excel.Sheet.12">
                  <p:embed/>
                </p:oleObj>
              </mc:Choice>
              <mc:Fallback>
                <p:oleObj name="Hoja de cálculo" r:id="rId2" imgW="5962665" imgH="4095702" progId="Excel.Sheet.12">
                  <p:embed/>
                  <p:pic>
                    <p:nvPicPr>
                      <p:cNvPr id="0" name=""/>
                      <p:cNvPicPr/>
                      <p:nvPr/>
                    </p:nvPicPr>
                    <p:blipFill>
                      <a:blip r:embed="rId3"/>
                      <a:stretch>
                        <a:fillRect/>
                      </a:stretch>
                    </p:blipFill>
                    <p:spPr>
                      <a:xfrm>
                        <a:off x="1792288" y="1233488"/>
                        <a:ext cx="6813550" cy="5382465"/>
                      </a:xfrm>
                      <a:prstGeom prst="rect">
                        <a:avLst/>
                      </a:prstGeom>
                    </p:spPr>
                  </p:pic>
                </p:oleObj>
              </mc:Fallback>
            </mc:AlternateContent>
          </a:graphicData>
        </a:graphic>
      </p:graphicFrame>
    </p:spTree>
    <p:extLst>
      <p:ext uri="{BB962C8B-B14F-4D97-AF65-F5344CB8AC3E}">
        <p14:creationId xmlns:p14="http://schemas.microsoft.com/office/powerpoint/2010/main" val="935789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p:cNvGraphicFramePr>
            <a:graphicFrameLocks noChangeAspect="1"/>
          </p:cNvGraphicFramePr>
          <p:nvPr>
            <p:extLst>
              <p:ext uri="{D42A27DB-BD31-4B8C-83A1-F6EECF244321}">
                <p14:modId xmlns:p14="http://schemas.microsoft.com/office/powerpoint/2010/main" val="1407099467"/>
              </p:ext>
            </p:extLst>
          </p:nvPr>
        </p:nvGraphicFramePr>
        <p:xfrm>
          <a:off x="1721224" y="1152073"/>
          <a:ext cx="6858000" cy="1954197"/>
        </p:xfrm>
        <a:graphic>
          <a:graphicData uri="http://schemas.openxmlformats.org/presentationml/2006/ole">
            <mc:AlternateContent xmlns:mc="http://schemas.openxmlformats.org/markup-compatibility/2006">
              <mc:Choice xmlns:v="urn:schemas-microsoft-com:vml" Requires="v">
                <p:oleObj name="Hoja de cálculo" r:id="rId2" imgW="5962665" imgH="1657392" progId="Excel.Sheet.12">
                  <p:embed/>
                </p:oleObj>
              </mc:Choice>
              <mc:Fallback>
                <p:oleObj name="Hoja de cálculo" r:id="rId2" imgW="5962665" imgH="1657392" progId="Excel.Sheet.12">
                  <p:embed/>
                  <p:pic>
                    <p:nvPicPr>
                      <p:cNvPr id="0" name=""/>
                      <p:cNvPicPr/>
                      <p:nvPr/>
                    </p:nvPicPr>
                    <p:blipFill>
                      <a:blip r:embed="rId3"/>
                      <a:stretch>
                        <a:fillRect/>
                      </a:stretch>
                    </p:blipFill>
                    <p:spPr>
                      <a:xfrm>
                        <a:off x="1721224" y="1152073"/>
                        <a:ext cx="6858000" cy="1954197"/>
                      </a:xfrm>
                      <a:prstGeom prst="rect">
                        <a:avLst/>
                      </a:prstGeom>
                    </p:spPr>
                  </p:pic>
                </p:oleObj>
              </mc:Fallback>
            </mc:AlternateContent>
          </a:graphicData>
        </a:graphic>
      </p:graphicFrame>
      <p:sp>
        <p:nvSpPr>
          <p:cNvPr id="8" name="Rectángulo 7"/>
          <p:cNvSpPr/>
          <p:nvPr/>
        </p:nvSpPr>
        <p:spPr>
          <a:xfrm>
            <a:off x="431321" y="3079376"/>
            <a:ext cx="8147903" cy="2462213"/>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El tratamiento ambulatorio de salud mental de los trastornos afectivos y ansiedad incluye las siguientes actividades: </a:t>
            </a:r>
          </a:p>
          <a:p>
            <a:pPr algn="just"/>
            <a:r>
              <a:rPr lang="es-PE" sz="1100" dirty="0">
                <a:solidFill>
                  <a:srgbClr val="C00000"/>
                </a:solidFill>
                <a:latin typeface="Franklin Gothic Medium Cond" panose="020B0606030402020204" pitchFamily="34" charset="0"/>
              </a:rPr>
              <a:t> 04 Consultas médica ambulatoria de Salud Mental: </a:t>
            </a:r>
            <a:r>
              <a:rPr lang="es-PE" sz="1100" dirty="0">
                <a:solidFill>
                  <a:srgbClr val="000000"/>
                </a:solidFill>
                <a:latin typeface="Franklin Gothic Medium Cond" panose="020B0606030402020204" pitchFamily="34" charset="0"/>
              </a:rPr>
              <a:t>Realizada en el establecimiento de salud por un médico psiquiatra o médico capacitado para la evaluación, diagnóstico, tratamiento y seguimiento de un paciente que presenta un trastorno afectivo (depresión o conducta suicida) o de un trastorno de ansiedad. Esta actividad se realiza en 04 sesiones con una duración de 40 minutos la primera consulta y las 03 restantes de una duración de 20 minutos cada una.</a:t>
            </a:r>
          </a:p>
          <a:p>
            <a:pPr algn="just"/>
            <a:r>
              <a:rPr lang="es-PE" sz="1100" dirty="0">
                <a:solidFill>
                  <a:srgbClr val="C00000"/>
                </a:solidFill>
                <a:latin typeface="Franklin Gothic Medium Cond" panose="020B0606030402020204" pitchFamily="34" charset="0"/>
              </a:rPr>
              <a:t> 03 Intervenciones Individuales (solo en 1º nivel de atención): </a:t>
            </a:r>
            <a:r>
              <a:rPr lang="es-PE" sz="1100" dirty="0">
                <a:solidFill>
                  <a:srgbClr val="000000"/>
                </a:solidFill>
                <a:latin typeface="Franklin Gothic Medium Cond" panose="020B0606030402020204" pitchFamily="34" charset="0"/>
              </a:rPr>
              <a:t>Procedimiento terapéutico realizado por un profesional de la salud con competencias (enfermera, obstetra, etc.), tiene por objetivo abordar los problemas identificados de salud mental. Esta actividad es desarrollada en establecimientos de Salud de 1º nivel de atención y tiene una duración de 30 minutos y es realizada en 03 sesiones como mínimo.</a:t>
            </a:r>
          </a:p>
          <a:p>
            <a:pPr algn="just"/>
            <a:r>
              <a:rPr lang="es-PE" sz="1100" dirty="0">
                <a:solidFill>
                  <a:srgbClr val="000000"/>
                </a:solidFill>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 01 Intervención Familiar:</a:t>
            </a:r>
            <a:r>
              <a:rPr lang="es-PE" sz="1100" dirty="0">
                <a:solidFill>
                  <a:srgbClr val="000000"/>
                </a:solidFill>
                <a:latin typeface="Franklin Gothic Medium Cond" panose="020B0606030402020204" pitchFamily="34" charset="0"/>
              </a:rPr>
              <a:t> Realizada solo en casos de intento suicida. Está dirigida a la familia con el objetivo de sensibilizar a sus miembros y comprometerlos en el proceso de recuperación. Esta actividad es desarrollada por un</a:t>
            </a:r>
          </a:p>
          <a:p>
            <a:pPr algn="just"/>
            <a:r>
              <a:rPr lang="es-PE" sz="1100" dirty="0">
                <a:solidFill>
                  <a:srgbClr val="000000"/>
                </a:solidFill>
                <a:latin typeface="Franklin Gothic Medium Cond" panose="020B0606030402020204" pitchFamily="34" charset="0"/>
              </a:rPr>
              <a:t>profesional de la salud en todos los establecimientos de Salud y tiene una duración de 30 minutos. </a:t>
            </a:r>
          </a:p>
          <a:p>
            <a:pPr algn="just"/>
            <a:r>
              <a:rPr lang="es-PE" sz="1100" dirty="0">
                <a:solidFill>
                  <a:srgbClr val="C00000"/>
                </a:solidFill>
                <a:latin typeface="Franklin Gothic Medium Cond" panose="020B0606030402020204" pitchFamily="34" charset="0"/>
              </a:rPr>
              <a:t> 06 Psicoterapias Individuales (1º y 2º nivel de atención): </a:t>
            </a:r>
            <a:r>
              <a:rPr lang="es-PE" sz="1100" dirty="0">
                <a:solidFill>
                  <a:srgbClr val="000000"/>
                </a:solidFill>
                <a:latin typeface="Franklin Gothic Medium Cond" panose="020B0606030402020204" pitchFamily="34" charset="0"/>
              </a:rPr>
              <a:t>Intervención terapéutica realizada por un psicólogo o profesional de la salud con formación psicoterapéutica y con competencia en el tratamiento de los trastornos afectivos (depresión y conducta suicida) y el trastorno de ansiedad. Esta actividad se realiza en 06 sesiones, tiene una duración de 45 minutos cada sesión y se desarrolla en el establecimiento de salud del II nivel de atención en adelante.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178837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88189" y="1077707"/>
            <a:ext cx="8271717" cy="2123658"/>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 01 Visita Domiciliaria: Actividad dirigida a la familia del paciente, para mejorar la dinámica familiar y favorecer la adherencia al tratamiento. Esta actividad es realizada una vez como mínimo, con un tiempo de 90 minutos y es realizada por un personal de salud con competencias en todos los niveles de atención. </a:t>
            </a:r>
          </a:p>
          <a:p>
            <a:r>
              <a:rPr lang="es-PE" sz="1100" dirty="0">
                <a:solidFill>
                  <a:srgbClr val="000000"/>
                </a:solidFill>
                <a:latin typeface="Franklin Gothic Medium Cond" panose="020B0606030402020204" pitchFamily="34" charset="0"/>
              </a:rPr>
              <a:t> </a:t>
            </a:r>
          </a:p>
          <a:p>
            <a:r>
              <a:rPr lang="es-PE" sz="1100" dirty="0">
                <a:solidFill>
                  <a:srgbClr val="FF0000"/>
                </a:solidFill>
                <a:latin typeface="Franklin Gothic Medium Cond" panose="020B0606030402020204" pitchFamily="34" charset="0"/>
              </a:rPr>
              <a:t>CONSULTA MÉDICA AMBULATORIA DE SALUD MENTAL</a:t>
            </a:r>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Diagnóstico motivo de consulta y/o actividad de salud anote:  </a:t>
            </a:r>
          </a:p>
          <a:p>
            <a:r>
              <a:rPr lang="es-PE" sz="1100" dirty="0">
                <a:solidFill>
                  <a:srgbClr val="000000"/>
                </a:solidFill>
                <a:latin typeface="Franklin Gothic Medium Cond" panose="020B0606030402020204" pitchFamily="34" charset="0"/>
              </a:rPr>
              <a:t> En el 1º casillero el diagnóstico de trastornos afectivos, episodio depresivo, conducta suicida o trastornos de ansiedad </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Tipo de diagnóstico marque: </a:t>
            </a:r>
          </a:p>
          <a:p>
            <a:r>
              <a:rPr lang="es-PE" sz="1100" dirty="0">
                <a:solidFill>
                  <a:srgbClr val="000000"/>
                </a:solidFill>
                <a:latin typeface="Franklin Gothic Medium Cond" panose="020B0606030402020204" pitchFamily="34" charset="0"/>
              </a:rPr>
              <a:t> En el 1º casillero el tipo de diagnóstico se registra con “D”</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Lab anote: </a:t>
            </a:r>
          </a:p>
          <a:p>
            <a:r>
              <a:rPr lang="es-PE" sz="1100" dirty="0">
                <a:solidFill>
                  <a:srgbClr val="000000"/>
                </a:solidFill>
                <a:latin typeface="Franklin Gothic Medium Cond" panose="020B0606030402020204" pitchFamily="34" charset="0"/>
              </a:rPr>
              <a:t> En el 2º casillero el número de la consulta médica ambulatoria en salud mental  1, 2, 3 ó 4, según corresponda. </a:t>
            </a:r>
            <a:endParaRPr lang="es-PE" sz="1100" dirty="0">
              <a:latin typeface="Franklin Gothic Medium Cond" panose="020B0606030402020204" pitchFamily="34" charset="0"/>
            </a:endParaRPr>
          </a:p>
        </p:txBody>
      </p:sp>
      <p:sp>
        <p:nvSpPr>
          <p:cNvPr id="11" name="Rectángulo 10"/>
          <p:cNvSpPr/>
          <p:nvPr/>
        </p:nvSpPr>
        <p:spPr>
          <a:xfrm>
            <a:off x="1444510" y="4420928"/>
            <a:ext cx="1179472" cy="261610"/>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En los controles</a:t>
            </a:r>
            <a:endParaRPr lang="es-PE" sz="1100" dirty="0">
              <a:latin typeface="Franklin Gothic Medium Cond" panose="020B0606030402020204" pitchFamily="34" charset="0"/>
            </a:endParaRPr>
          </a:p>
        </p:txBody>
      </p:sp>
      <p:sp>
        <p:nvSpPr>
          <p:cNvPr id="12" name="Rectángulo 11"/>
          <p:cNvSpPr/>
          <p:nvPr/>
        </p:nvSpPr>
        <p:spPr>
          <a:xfrm>
            <a:off x="451594" y="5338482"/>
            <a:ext cx="8026586" cy="1615827"/>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PSICOTERAPIA INDIVIDUAL O INTERVENCIÓN INDIVIDUAL  </a:t>
            </a:r>
          </a:p>
          <a:p>
            <a:r>
              <a:rPr lang="es-PE" sz="1100" dirty="0">
                <a:solidFill>
                  <a:srgbClr val="000000"/>
                </a:solidFill>
                <a:latin typeface="Franklin Gothic Medium Cond" panose="020B0606030402020204" pitchFamily="34" charset="0"/>
              </a:rPr>
              <a:t>En el ítem: Diagnóstico motivo de consulta y/o actividad de salud anote:  </a:t>
            </a:r>
          </a:p>
          <a:p>
            <a:r>
              <a:rPr lang="es-PE" sz="1100" dirty="0">
                <a:solidFill>
                  <a:srgbClr val="000000"/>
                </a:solidFill>
                <a:latin typeface="Franklin Gothic Medium Cond" panose="020B0606030402020204" pitchFamily="34" charset="0"/>
              </a:rPr>
              <a:t> En el 1º casillero el diagnóstico del trastorno afectivo</a:t>
            </a:r>
          </a:p>
          <a:p>
            <a:r>
              <a:rPr lang="es-PE" sz="1100" dirty="0">
                <a:solidFill>
                  <a:srgbClr val="000000"/>
                </a:solidFill>
                <a:latin typeface="Franklin Gothic Medium Cond" panose="020B0606030402020204" pitchFamily="34" charset="0"/>
              </a:rPr>
              <a:t> En el 2º casillero el procedimiento de psicoterapia individual / intervención individual </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Tipo de diagnóstico marque: </a:t>
            </a:r>
          </a:p>
          <a:p>
            <a:r>
              <a:rPr lang="es-PE" sz="1100" dirty="0">
                <a:solidFill>
                  <a:srgbClr val="000000"/>
                </a:solidFill>
                <a:latin typeface="Franklin Gothic Medium Cond" panose="020B0606030402020204" pitchFamily="34" charset="0"/>
              </a:rPr>
              <a:t> En el 1º casillero “R” SIEMPRE, dado que el diagnóstico ya fue determinado antes</a:t>
            </a:r>
          </a:p>
          <a:p>
            <a:r>
              <a:rPr lang="es-PE" sz="1100" dirty="0">
                <a:solidFill>
                  <a:srgbClr val="000000"/>
                </a:solidFill>
                <a:latin typeface="Franklin Gothic Medium Cond" panose="020B0606030402020204" pitchFamily="34" charset="0"/>
              </a:rPr>
              <a:t> En el 2º casillero “D” SIEMPRE por ser procedimiento  </a:t>
            </a:r>
          </a:p>
          <a:p>
            <a:endParaRPr lang="es-PE" sz="1100" dirty="0">
              <a:solidFill>
                <a:srgbClr val="000000"/>
              </a:solidFill>
              <a:latin typeface="Franklin Gothic Medium Cond" panose="020B0606030402020204" pitchFamily="34" charset="0"/>
            </a:endParaRPr>
          </a:p>
        </p:txBody>
      </p:sp>
      <p:sp>
        <p:nvSpPr>
          <p:cNvPr id="14" name="CuadroTexto 13">
            <a:extLst>
              <a:ext uri="{FF2B5EF4-FFF2-40B4-BE49-F238E27FC236}">
                <a16:creationId xmlns:a16="http://schemas.microsoft.com/office/drawing/2014/main" id="{2BE69742-FB16-49A9-AFDF-3189F80139EA}"/>
              </a:ext>
            </a:extLst>
          </p:cNvPr>
          <p:cNvSpPr txBox="1"/>
          <p:nvPr/>
        </p:nvSpPr>
        <p:spPr>
          <a:xfrm>
            <a:off x="435119" y="3926763"/>
            <a:ext cx="8137189" cy="43088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Para poder realizar el seguimiento efectivo de las consultas médicas se deben numerar estas de manera correlativa.</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A partir de la segunda consulta debe registrarse con tipo de diagnóstico “R”</a:t>
            </a:r>
          </a:p>
        </p:txBody>
      </p:sp>
    </p:spTree>
    <p:extLst>
      <p:ext uri="{BB962C8B-B14F-4D97-AF65-F5344CB8AC3E}">
        <p14:creationId xmlns:p14="http://schemas.microsoft.com/office/powerpoint/2010/main" val="74559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21424" y="1116204"/>
            <a:ext cx="8284694" cy="600164"/>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En el ítem: Lab anote: </a:t>
            </a:r>
          </a:p>
          <a:p>
            <a:r>
              <a:rPr lang="es-PE" sz="1100" dirty="0">
                <a:solidFill>
                  <a:srgbClr val="000000"/>
                </a:solidFill>
                <a:latin typeface="Franklin Gothic Medium Cond" panose="020B0606030402020204" pitchFamily="34" charset="0"/>
              </a:rPr>
              <a:t> En el 2º casillero el número de sesión de psicoterapia 1, 2…6 o el número de intervención individual 1, 2 ó 3, según</a:t>
            </a:r>
          </a:p>
          <a:p>
            <a:r>
              <a:rPr lang="es-PE" sz="1100" dirty="0">
                <a:solidFill>
                  <a:srgbClr val="000000"/>
                </a:solidFill>
                <a:latin typeface="Franklin Gothic Medium Cond" panose="020B0606030402020204" pitchFamily="34" charset="0"/>
              </a:rPr>
              <a:t>corresponda. </a:t>
            </a:r>
            <a:endParaRPr lang="es-PE" sz="1100" dirty="0">
              <a:latin typeface="Franklin Gothic Medium Cond" panose="020B0606030402020204" pitchFamily="34" charset="0"/>
            </a:endParaRPr>
          </a:p>
        </p:txBody>
      </p:sp>
      <p:sp>
        <p:nvSpPr>
          <p:cNvPr id="9" name="Rectángulo 8"/>
          <p:cNvSpPr/>
          <p:nvPr/>
        </p:nvSpPr>
        <p:spPr>
          <a:xfrm>
            <a:off x="457201" y="2617349"/>
            <a:ext cx="8148918" cy="1446550"/>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INTERVENCIÓN FAMILIAR  </a:t>
            </a:r>
          </a:p>
          <a:p>
            <a:r>
              <a:rPr lang="es-PE" sz="1100" dirty="0">
                <a:solidFill>
                  <a:srgbClr val="000000"/>
                </a:solidFill>
                <a:latin typeface="Franklin Gothic Medium Cond" panose="020B0606030402020204" pitchFamily="34" charset="0"/>
              </a:rPr>
              <a:t>Este procedimiento es grupal y por excepción se registra con la Historia Clínica del paciente.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Diagnóstico motivo de consulta y/o actividad de salud anote: </a:t>
            </a:r>
          </a:p>
          <a:p>
            <a:r>
              <a:rPr lang="es-PE" sz="1100" dirty="0">
                <a:solidFill>
                  <a:srgbClr val="000000"/>
                </a:solidFill>
                <a:latin typeface="Franklin Gothic Medium Cond" panose="020B0606030402020204" pitchFamily="34" charset="0"/>
              </a:rPr>
              <a:t> En el 1º casillero el diagnóstico del Trastorno Afectivo o de Ansiedad</a:t>
            </a:r>
          </a:p>
          <a:p>
            <a:r>
              <a:rPr lang="es-PE" sz="1100" dirty="0">
                <a:solidFill>
                  <a:srgbClr val="000000"/>
                </a:solidFill>
                <a:latin typeface="Franklin Gothic Medium Cond" panose="020B0606030402020204" pitchFamily="34" charset="0"/>
              </a:rPr>
              <a:t> En el 2º casillero Intervención Familiar  </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Para el registro de esta actividad se deberá tener la siguiente consideración:</a:t>
            </a:r>
            <a:endParaRPr lang="es-PE" sz="1100" dirty="0">
              <a:latin typeface="Franklin Gothic Medium Cond" panose="020B0606030402020204" pitchFamily="34" charset="0"/>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1650779190"/>
              </p:ext>
            </p:extLst>
          </p:nvPr>
        </p:nvGraphicFramePr>
        <p:xfrm>
          <a:off x="1682081" y="4755509"/>
          <a:ext cx="5930291" cy="623315"/>
        </p:xfrm>
        <a:graphic>
          <a:graphicData uri="http://schemas.openxmlformats.org/presentationml/2006/ole">
            <mc:AlternateContent xmlns:mc="http://schemas.openxmlformats.org/markup-compatibility/2006">
              <mc:Choice xmlns:v="urn:schemas-microsoft-com:vml" Requires="v">
                <p:oleObj name="Hoja de cálculo" r:id="rId2" imgW="5000544" imgH="390594" progId="Excel.Sheet.12">
                  <p:embed/>
                </p:oleObj>
              </mc:Choice>
              <mc:Fallback>
                <p:oleObj name="Hoja de cálculo" r:id="rId2" imgW="5000544" imgH="390594" progId="Excel.Sheet.12">
                  <p:embed/>
                  <p:pic>
                    <p:nvPicPr>
                      <p:cNvPr id="0" name=""/>
                      <p:cNvPicPr/>
                      <p:nvPr/>
                    </p:nvPicPr>
                    <p:blipFill>
                      <a:blip r:embed="rId3"/>
                      <a:stretch>
                        <a:fillRect/>
                      </a:stretch>
                    </p:blipFill>
                    <p:spPr>
                      <a:xfrm>
                        <a:off x="1682081" y="4755509"/>
                        <a:ext cx="5930291" cy="623315"/>
                      </a:xfrm>
                      <a:prstGeom prst="rect">
                        <a:avLst/>
                      </a:prstGeom>
                      <a:ln>
                        <a:solidFill>
                          <a:schemeClr val="accent5">
                            <a:lumMod val="40000"/>
                            <a:lumOff val="60000"/>
                          </a:schemeClr>
                        </a:solidFill>
                      </a:ln>
                    </p:spPr>
                  </p:pic>
                </p:oleObj>
              </mc:Fallback>
            </mc:AlternateContent>
          </a:graphicData>
        </a:graphic>
      </p:graphicFrame>
      <p:sp>
        <p:nvSpPr>
          <p:cNvPr id="12" name="Rectángulo 11"/>
          <p:cNvSpPr/>
          <p:nvPr/>
        </p:nvSpPr>
        <p:spPr>
          <a:xfrm>
            <a:off x="594697" y="5490211"/>
            <a:ext cx="7271832" cy="1107996"/>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En el ítem: Tipo de diagnóstico marque:</a:t>
            </a:r>
          </a:p>
          <a:p>
            <a:r>
              <a:rPr lang="es-PE" sz="1100" dirty="0">
                <a:solidFill>
                  <a:srgbClr val="000000"/>
                </a:solidFill>
                <a:latin typeface="Franklin Gothic Medium Cond" panose="020B0606030402020204" pitchFamily="34" charset="0"/>
              </a:rPr>
              <a:t> En el 1º casillero SIEMPRE “R”</a:t>
            </a:r>
          </a:p>
          <a:p>
            <a:r>
              <a:rPr lang="es-PE" sz="1100" dirty="0">
                <a:solidFill>
                  <a:srgbClr val="000000"/>
                </a:solidFill>
                <a:latin typeface="Franklin Gothic Medium Cond" panose="020B0606030402020204" pitchFamily="34" charset="0"/>
              </a:rPr>
              <a:t> En el 2º casillero SIEMPRE “D”  </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Lab anote: </a:t>
            </a:r>
          </a:p>
          <a:p>
            <a:r>
              <a:rPr lang="es-PE" sz="1100" dirty="0">
                <a:solidFill>
                  <a:srgbClr val="000000"/>
                </a:solidFill>
                <a:latin typeface="Franklin Gothic Medium Cond" panose="020B0606030402020204" pitchFamily="34" charset="0"/>
              </a:rPr>
              <a:t> En el 2º casillero el número de Intervención Familiar en Salud Mental 1, 2… según corresponda.</a:t>
            </a:r>
          </a:p>
        </p:txBody>
      </p:sp>
    </p:spTree>
    <p:extLst>
      <p:ext uri="{BB962C8B-B14F-4D97-AF65-F5344CB8AC3E}">
        <p14:creationId xmlns:p14="http://schemas.microsoft.com/office/powerpoint/2010/main" val="469082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405442" y="1963270"/>
            <a:ext cx="8211601" cy="2046714"/>
          </a:xfrm>
          <a:prstGeom prst="rect">
            <a:avLst/>
          </a:prstGeom>
        </p:spPr>
        <p:txBody>
          <a:bodyPr wrap="square">
            <a:spAutoFit/>
          </a:bodyPr>
          <a:lstStyle/>
          <a:p>
            <a:r>
              <a:rPr lang="it-IT" sz="1100" b="1" i="1" dirty="0">
                <a:solidFill>
                  <a:srgbClr val="FF0000"/>
                </a:solidFill>
                <a:latin typeface="Calibri" panose="020F0502020204030204" pitchFamily="34" charset="0"/>
              </a:rPr>
              <a:t>VISITA DOMICILIARIA (VISITA FAMILIAR INTEGRAL) </a:t>
            </a:r>
          </a:p>
          <a:p>
            <a:r>
              <a:rPr lang="es-PE" sz="1100" b="1" dirty="0">
                <a:solidFill>
                  <a:srgbClr val="000000"/>
                </a:solidFill>
                <a:latin typeface="Calibri" panose="020F0502020204030204" pitchFamily="34" charset="0"/>
              </a:rPr>
              <a:t>En el ítem: Diagnóstico motivo de consulta y/o actividad de salud anote:</a:t>
            </a:r>
          </a:p>
          <a:p>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1º casillero el trastorno afectivo que motiva la Visita </a:t>
            </a:r>
          </a:p>
          <a:p>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2º casillero Consejería en Salud Mental </a:t>
            </a:r>
          </a:p>
          <a:p>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los siguientes casilleros actividades propias de la atención y por  último Visita Domiciliaria </a:t>
            </a:r>
          </a:p>
          <a:p>
            <a:endParaRPr lang="es-PE" sz="300" b="1" dirty="0">
              <a:solidFill>
                <a:srgbClr val="000000"/>
              </a:solidFill>
              <a:latin typeface="Calibri" panose="020F0502020204030204" pitchFamily="34" charset="0"/>
            </a:endParaRPr>
          </a:p>
          <a:p>
            <a:r>
              <a:rPr lang="es-PE" sz="1100" b="1" dirty="0">
                <a:solidFill>
                  <a:srgbClr val="000000"/>
                </a:solidFill>
                <a:latin typeface="Calibri" panose="020F0502020204030204" pitchFamily="34" charset="0"/>
              </a:rPr>
              <a:t>En el ítem: Tipo de diagnóstico marque: </a:t>
            </a:r>
          </a:p>
          <a:p>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1º casillero SIEMPRE “R” </a:t>
            </a:r>
          </a:p>
          <a:p>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2º casilleros SIEMPRE “D” </a:t>
            </a:r>
          </a:p>
          <a:p>
            <a:endParaRPr lang="es-PE" sz="300" b="1" dirty="0">
              <a:solidFill>
                <a:srgbClr val="000000"/>
              </a:solidFill>
              <a:latin typeface="Calibri" panose="020F0502020204030204" pitchFamily="34" charset="0"/>
            </a:endParaRPr>
          </a:p>
          <a:p>
            <a:r>
              <a:rPr lang="es-PE" sz="1100" b="1" dirty="0">
                <a:solidFill>
                  <a:srgbClr val="000000"/>
                </a:solidFill>
                <a:latin typeface="Calibri" panose="020F0502020204030204" pitchFamily="34" charset="0"/>
              </a:rPr>
              <a:t>En el ítem: Lab anote:  </a:t>
            </a:r>
          </a:p>
          <a:p>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2º casillero el número de consejería 2, 3… según corresponda.</a:t>
            </a:r>
          </a:p>
          <a:p>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casillero de la visita el número 1, 2… según corresponda. </a:t>
            </a:r>
            <a:endParaRPr lang="es-PE" sz="1100" b="1" dirty="0"/>
          </a:p>
        </p:txBody>
      </p:sp>
      <p:sp>
        <p:nvSpPr>
          <p:cNvPr id="17" name="CuadroTexto 16">
            <a:extLst>
              <a:ext uri="{FF2B5EF4-FFF2-40B4-BE49-F238E27FC236}">
                <a16:creationId xmlns:a16="http://schemas.microsoft.com/office/drawing/2014/main" id="{B26E7A08-0A10-4BE7-884E-001EF94F77FF}"/>
              </a:ext>
            </a:extLst>
          </p:cNvPr>
          <p:cNvSpPr txBox="1"/>
          <p:nvPr/>
        </p:nvSpPr>
        <p:spPr>
          <a:xfrm>
            <a:off x="405439" y="4505394"/>
            <a:ext cx="8211600" cy="6001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Para el caso de la atención de problemas de salud mental (Violencia familiar/maltrato infantil,  consumo de alcohol y otras drogas) a usuarios considerados como víctimas de violencia política y están registrados en el Registro Único de Víctimas, se adicionará el código Z654, de igual forma para el usuario que es considerado víctima de desastre, se adicionará el código Z655 (Exposición a desastre, guerra u otras hostilidades).</a:t>
            </a:r>
          </a:p>
        </p:txBody>
      </p:sp>
    </p:spTree>
    <p:extLst>
      <p:ext uri="{BB962C8B-B14F-4D97-AF65-F5344CB8AC3E}">
        <p14:creationId xmlns:p14="http://schemas.microsoft.com/office/powerpoint/2010/main" val="79038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27804" y="3676858"/>
            <a:ext cx="8436634" cy="2800767"/>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TRATAMIENTO CON INTERNAMIENTO DE SALUD MENTAL DE LOS TRASTORNOSCONDUCTA SUICIDA) Y DE ANSIEDAD </a:t>
            </a:r>
          </a:p>
          <a:p>
            <a:pPr algn="just"/>
            <a:r>
              <a:rPr lang="es-PE" sz="1100" dirty="0">
                <a:solidFill>
                  <a:srgbClr val="000000"/>
                </a:solidFill>
                <a:latin typeface="Franklin Gothic Medium Cond" panose="020B0606030402020204" pitchFamily="34" charset="0"/>
              </a:rPr>
              <a:t>Definición Operacional: Atención con internamiento para pacientes agudos con trastornos INTERNAMI (CIE10: F32, F33, F34 y F38); Conducta Suicida (ClE10: X60 al X84) y el trastorno que requieren de internamiento en un establecimiento de salud a partir del segundo nivel aplicada una vez por año.</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Incluye (según nivel de atención):</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Consulta médica de salud mental [Fuente: Egresos (SEEM)]</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Intervención individual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Intervención familiar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Psicoterapia individual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Visita Domiciliaria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Tratamiento psicofarmacológico de casos leves y moderados.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Manejo de contingencia: [Fuente: HIS] </a:t>
            </a:r>
          </a:p>
          <a:p>
            <a:pPr algn="just"/>
            <a:r>
              <a:rPr lang="es-PE" sz="1100" dirty="0">
                <a:solidFill>
                  <a:srgbClr val="000000"/>
                </a:solidFill>
                <a:latin typeface="Franklin Gothic Medium Cond" panose="020B0606030402020204" pitchFamily="34" charset="0"/>
              </a:rPr>
              <a:t> Grupos de auto-ayuda: Los grupos que siguen los principios con evidencia científica en el abordaje de los trastornos afectivos y de ansiedad. </a:t>
            </a:r>
          </a:p>
          <a:p>
            <a:pPr algn="just"/>
            <a:r>
              <a:rPr lang="es-PE" sz="1100" dirty="0">
                <a:solidFill>
                  <a:srgbClr val="000000"/>
                </a:solidFill>
                <a:latin typeface="Franklin Gothic Medium Cond" panose="020B0606030402020204" pitchFamily="34" charset="0"/>
              </a:rPr>
              <a:t> Referencia a niveles superiores de casos de mayor complejidad.</a:t>
            </a:r>
          </a:p>
          <a:p>
            <a:pPr algn="just"/>
            <a:r>
              <a:rPr lang="es-PE" sz="1100" dirty="0">
                <a:solidFill>
                  <a:srgbClr val="000000"/>
                </a:solidFill>
                <a:latin typeface="Franklin Gothic Medium Cond" panose="020B0606030402020204" pitchFamily="34" charset="0"/>
              </a:rPr>
              <a:t> Control y seguimiento de los casos contra-referidos desde los niveles superiores </a:t>
            </a:r>
          </a:p>
          <a:p>
            <a:pPr algn="just"/>
            <a:r>
              <a:rPr lang="es-PE" sz="1100" dirty="0">
                <a:solidFill>
                  <a:srgbClr val="000000"/>
                </a:solidFill>
                <a:latin typeface="Franklin Gothic Medium Cond" panose="020B0606030402020204" pitchFamily="34" charset="0"/>
              </a:rPr>
              <a:t> </a:t>
            </a:r>
            <a:endParaRPr lang="es-PE" sz="1100" dirty="0">
              <a:latin typeface="Franklin Gothic Medium Cond" panose="020B0606030402020204" pitchFamily="34" charset="0"/>
            </a:endParaRPr>
          </a:p>
        </p:txBody>
      </p:sp>
      <p:sp>
        <p:nvSpPr>
          <p:cNvPr id="11" name="CuadroTexto 10">
            <a:extLst>
              <a:ext uri="{FF2B5EF4-FFF2-40B4-BE49-F238E27FC236}">
                <a16:creationId xmlns:a16="http://schemas.microsoft.com/office/drawing/2014/main" id="{4FEF2E91-E926-4B29-8DE7-F3C3DCE2A427}"/>
              </a:ext>
            </a:extLst>
          </p:cNvPr>
          <p:cNvSpPr txBox="1"/>
          <p:nvPr/>
        </p:nvSpPr>
        <p:spPr>
          <a:xfrm>
            <a:off x="414041" y="952374"/>
            <a:ext cx="8348051" cy="4308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Dado que el paquete de atención consta de varias actividades, es necesario garantizar el registro del paquete completo, para dicho fin el personal de salud que realice la ÚLTIMA ACTIVIDAD del paquete deberá registrar en el campo </a:t>
            </a:r>
            <a:r>
              <a:rPr kumimoji="0" lang="es-PE" sz="1100" u="none" strike="noStrike" kern="1200" cap="none" spc="0" normalizeH="0" baseline="0" noProof="0" dirty="0" err="1">
                <a:ln>
                  <a:noFill/>
                </a:ln>
                <a:solidFill>
                  <a:srgbClr val="000000"/>
                </a:solidFill>
                <a:effectLst/>
                <a:uLnTx/>
                <a:uFillTx/>
                <a:latin typeface="Franklin Gothic Medium Cond" panose="020B0606030402020204" pitchFamily="34" charset="0"/>
                <a:cs typeface="Arial"/>
              </a:rPr>
              <a:t>Lab</a:t>
            </a:r>
            <a:r>
              <a:rPr kumimoji="0" lang="es-PE" sz="110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 del diagnóstico la sigla “TA”. </a:t>
            </a:r>
          </a:p>
        </p:txBody>
      </p:sp>
      <p:sp>
        <p:nvSpPr>
          <p:cNvPr id="13" name="CuadroTexto 12">
            <a:extLst>
              <a:ext uri="{FF2B5EF4-FFF2-40B4-BE49-F238E27FC236}">
                <a16:creationId xmlns:a16="http://schemas.microsoft.com/office/drawing/2014/main" id="{91014F6C-6691-49DB-AB73-2B07C0015A36}"/>
              </a:ext>
            </a:extLst>
          </p:cNvPr>
          <p:cNvSpPr txBox="1"/>
          <p:nvPr/>
        </p:nvSpPr>
        <p:spPr>
          <a:xfrm>
            <a:off x="431268" y="1722477"/>
            <a:ext cx="8240811" cy="161582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Se considera Persona Tratada por Trastornos Afectivos (depresión y conducta suicida) y ansiedad cuando el paciente INICIA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cualquiera de las siguientes atenciones: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 04 Consulta Médica Ambulatoria de Salud Mental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 03 Intervención Individual (solo en 1º nivel de atención)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 01 Intervención Familiar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 06 Psicoterapia Individual (1º Y 2º nivel de atención)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 01 Visita Domiciliaria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Con cualquier actividad dentro del paquete de atención.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Y cuando termine con todas las actividades se considera PERSONA CON PAQUETE COMPLETO </a:t>
            </a:r>
          </a:p>
        </p:txBody>
      </p:sp>
    </p:spTree>
    <p:extLst>
      <p:ext uri="{BB962C8B-B14F-4D97-AF65-F5344CB8AC3E}">
        <p14:creationId xmlns:p14="http://schemas.microsoft.com/office/powerpoint/2010/main" val="69515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97541" y="298610"/>
            <a:ext cx="8169315" cy="3308598"/>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ACOMPAÑAMIENTO CLÍNICO PSICOSOCIAL (0518501)</a:t>
            </a:r>
            <a:r>
              <a:rPr lang="es-PE" sz="1100" dirty="0">
                <a:solidFill>
                  <a:srgbClr val="FF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Definición Operacional.- Implican un conjunto de actividades realizada por equipos de servicios especializados del nivel nacional y regional, dirigidas a los equipos interdisciplinarios  de los EESS categoría I-3 y I-4, con el propósito de brindar la asistencia técnica necesaria para el manejo clínico, psicosocial y comunitario de los problemas psicosociales y trastornos mentales. </a:t>
            </a:r>
          </a:p>
          <a:p>
            <a:pPr algn="just"/>
            <a:r>
              <a:rPr lang="es-PE" sz="1100" dirty="0">
                <a:solidFill>
                  <a:srgbClr val="000000"/>
                </a:solidFill>
                <a:latin typeface="Franklin Gothic Medium Cond" panose="020B0606030402020204" pitchFamily="34" charset="0"/>
              </a:rPr>
              <a:t>Comprende:</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La atención de personas que demandan atención por el profesional de establecimiento con el asesoramiento del profesional especializado.</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Desarrollo de asistencias técnicas en la atención de casos.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La presentación y discusión de casos clínicos o de los programas de promoción y prevención. </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Asistencia técnica para el  registro clínicos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Asistencia técnica para el  registro estadísticos </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Asistencia técnica para la vigilancia epidemiológica</a:t>
            </a:r>
          </a:p>
          <a:p>
            <a:pPr algn="just"/>
            <a:r>
              <a:rPr lang="es-PE" sz="1100" dirty="0">
                <a:solidFill>
                  <a:srgbClr val="000000"/>
                </a:solidFill>
                <a:latin typeface="Franklin Gothic Medium Cond" panose="020B0606030402020204" pitchFamily="34" charset="0"/>
              </a:rPr>
              <a:t>Corresponde al equipo técnico del nivel nacional y al regional según su capacidad, formular un plan de acompañamiento clínico coordinado con el nivel regional.</a:t>
            </a:r>
          </a:p>
          <a:p>
            <a:pPr algn="just"/>
            <a:r>
              <a:rPr lang="es-PE" sz="1100" dirty="0">
                <a:solidFill>
                  <a:srgbClr val="000000"/>
                </a:solidFill>
                <a:latin typeface="Franklin Gothic Medium Cond" panose="020B0606030402020204" pitchFamily="34" charset="0"/>
              </a:rPr>
              <a:t>En el ítem: HC / FF registre: SIEMPRE APP100 Actividad en el Establecimiento de Salud</a:t>
            </a:r>
          </a:p>
          <a:p>
            <a:pPr algn="just"/>
            <a:r>
              <a:rPr lang="es-PE" sz="1100" dirty="0">
                <a:solidFill>
                  <a:srgbClr val="000000"/>
                </a:solidFill>
                <a:latin typeface="Franklin Gothic Medium Cond" panose="020B0606030402020204" pitchFamily="34" charset="0"/>
              </a:rPr>
              <a:t>En el ítem: Tipo de diagnóstico marque siempre “D” para ambas</a:t>
            </a:r>
          </a:p>
          <a:p>
            <a:pPr algn="just"/>
            <a:r>
              <a:rPr lang="es-PE" sz="1100" dirty="0">
                <a:solidFill>
                  <a:srgbClr val="000000"/>
                </a:solidFill>
                <a:latin typeface="Franklin Gothic Medium Cond" panose="020B0606030402020204" pitchFamily="34" charset="0"/>
              </a:rPr>
              <a:t>En el ítem: Lab, anote: </a:t>
            </a:r>
          </a:p>
          <a:p>
            <a:pPr algn="just"/>
            <a:r>
              <a:rPr lang="es-PE" sz="1100" dirty="0">
                <a:solidFill>
                  <a:srgbClr val="000000"/>
                </a:solidFill>
                <a:latin typeface="Franklin Gothic Medium Cond" panose="020B0606030402020204" pitchFamily="34" charset="0"/>
              </a:rPr>
              <a:t> En el 1º casillero el número de participantes</a:t>
            </a:r>
          </a:p>
          <a:p>
            <a:pPr algn="just"/>
            <a:r>
              <a:rPr lang="es-PE" sz="1100" dirty="0">
                <a:solidFill>
                  <a:srgbClr val="000000"/>
                </a:solidFill>
                <a:latin typeface="Franklin Gothic Medium Cond" panose="020B0606030402020204" pitchFamily="34" charset="0"/>
              </a:rPr>
              <a:t> En el 2º casillero la sigla “ACP” de Acompañamiento Clínico Psicosocial</a:t>
            </a:r>
          </a:p>
          <a:p>
            <a:pPr algn="just"/>
            <a:r>
              <a:rPr lang="es-PE" sz="1100" dirty="0">
                <a:solidFill>
                  <a:srgbClr val="000000"/>
                </a:solidFill>
                <a:latin typeface="Franklin Gothic Medium Cond" panose="020B0606030402020204" pitchFamily="34" charset="0"/>
              </a:rPr>
              <a:t> En el 3º casillero el número de sesión de acompañamiento 1, 2...5 según corresponda </a:t>
            </a:r>
            <a:endParaRPr lang="es-PE" sz="1100" dirty="0">
              <a:latin typeface="Franklin Gothic Medium Cond" panose="020B0606030402020204" pitchFamily="34" charset="0"/>
            </a:endParaRPr>
          </a:p>
        </p:txBody>
      </p:sp>
      <p:pic>
        <p:nvPicPr>
          <p:cNvPr id="3" name="Imagen 2">
            <a:extLst>
              <a:ext uri="{FF2B5EF4-FFF2-40B4-BE49-F238E27FC236}">
                <a16:creationId xmlns:a16="http://schemas.microsoft.com/office/drawing/2014/main" id="{82194501-C667-4503-B0A6-CCE4542E337B}"/>
              </a:ext>
            </a:extLst>
          </p:cNvPr>
          <p:cNvPicPr>
            <a:picLocks noChangeAspect="1"/>
          </p:cNvPicPr>
          <p:nvPr/>
        </p:nvPicPr>
        <p:blipFill>
          <a:blip r:embed="rId2"/>
          <a:stretch>
            <a:fillRect/>
          </a:stretch>
        </p:blipFill>
        <p:spPr>
          <a:xfrm>
            <a:off x="497541" y="3536343"/>
            <a:ext cx="8169316" cy="958508"/>
          </a:xfrm>
          <a:prstGeom prst="rect">
            <a:avLst/>
          </a:prstGeom>
        </p:spPr>
      </p:pic>
      <p:sp>
        <p:nvSpPr>
          <p:cNvPr id="4" name="Rectángulo 3"/>
          <p:cNvSpPr/>
          <p:nvPr/>
        </p:nvSpPr>
        <p:spPr>
          <a:xfrm>
            <a:off x="497541" y="4494851"/>
            <a:ext cx="8169315"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PERSONAS CON TRASTORNOS MENTALES Y PROBLEMAS PSICOSOCIALES DETECTADAS (3000698) </a:t>
            </a:r>
          </a:p>
          <a:p>
            <a:pPr algn="just"/>
            <a:r>
              <a:rPr lang="es-PE" sz="1100" dirty="0">
                <a:solidFill>
                  <a:srgbClr val="000000"/>
                </a:solidFill>
                <a:latin typeface="Franklin Gothic Medium Cond" panose="020B0606030402020204" pitchFamily="34" charset="0"/>
              </a:rPr>
              <a:t>Definición Operacional.- Conjunto de actividades desarrollado por personal capacitado e implica la observación de</a:t>
            </a:r>
          </a:p>
          <a:p>
            <a:pPr algn="just"/>
            <a:r>
              <a:rPr lang="es-PE" sz="1100" dirty="0">
                <a:solidFill>
                  <a:srgbClr val="000000"/>
                </a:solidFill>
                <a:latin typeface="Franklin Gothic Medium Cond" panose="020B0606030402020204" pitchFamily="34" charset="0"/>
              </a:rPr>
              <a:t>indicadores, entrevista y aplicación de un cuestionario breve de preguntas (tamizaje) con la finalidad de identificar signos, síntomas y comportamientos de problemas psicosociales y trastornos mentales en las personas atendidas en el establecimiento de salud, especialmente en los servicios de medicina, salud sexual y reproductiva, crecimiento y desarrollo, TBC-SIDA). Concluye con la consejería de acuerdo a los hallazgos en el tamizaje y la derivación al servicio medicina o psicología si corresponde.</a:t>
            </a:r>
          </a:p>
          <a:p>
            <a:pPr algn="just"/>
            <a:r>
              <a:rPr lang="es-PE" sz="1100" dirty="0">
                <a:solidFill>
                  <a:srgbClr val="000000"/>
                </a:solidFill>
                <a:latin typeface="Franklin Gothic Medium Cond" panose="020B0606030402020204" pitchFamily="34" charset="0"/>
              </a:rPr>
              <a:t>Esta actividad es desarrollada en los establecimientos de salud en todos los niveles de atención por un personal de salud capacitado.</a:t>
            </a:r>
          </a:p>
          <a:p>
            <a:pPr algn="just"/>
            <a:r>
              <a:rPr lang="es-PE" sz="1100" dirty="0">
                <a:solidFill>
                  <a:srgbClr val="C00000"/>
                </a:solidFill>
                <a:latin typeface="Franklin Gothic Medium Cond" panose="020B0606030402020204" pitchFamily="34" charset="0"/>
              </a:rPr>
              <a:t>ADOLESCENTE DE 12 A 17 AÑOS IDENTIFICADO CON DÉFICIT EN SUS HABILIDADES SOCIALES (5005186) </a:t>
            </a:r>
          </a:p>
          <a:p>
            <a:pPr algn="just"/>
            <a:r>
              <a:rPr lang="es-PE" sz="1100" dirty="0">
                <a:solidFill>
                  <a:srgbClr val="000000"/>
                </a:solidFill>
                <a:latin typeface="Franklin Gothic Medium Cond" panose="020B0606030402020204" pitchFamily="34" charset="0"/>
              </a:rPr>
              <a:t>Definición Operacional.- Actividad desarrollada por el personal de salud capacitado del primer nivel de atención (I-1, I-2, I-3, I-4 y II-1), una vez al año, con el objetivo de detectar a los/las adolescentes de 12 a 17 años con problemas relacionados con habilidades sociales inadecuadas y poder incluirlos en las sesiones de entrenamiento. La actividad es desarrollada en el establecimiento de salud, institución educativa y/o comunidad y tiene una duración de 45 minutos por cada aplicación y calificación.</a:t>
            </a:r>
          </a:p>
        </p:txBody>
      </p:sp>
    </p:spTree>
    <p:extLst>
      <p:ext uri="{BB962C8B-B14F-4D97-AF65-F5344CB8AC3E}">
        <p14:creationId xmlns:p14="http://schemas.microsoft.com/office/powerpoint/2010/main" val="3942847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620180" y="2244352"/>
            <a:ext cx="7039726" cy="1277273"/>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El proceso para el registro de estos pacientes será el siguiente: </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El ingreso al internamiento u hospitalización será por emergencia o consulta externa.</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La fuente de datos para el diagnóstico (casos tratados) será el SEEM (Sistema Integrado de Egresos y Emergencias).</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Las demás actividades señaladas en el paquete de atención, de acuerdo al diagnóstico, serán registrados en HIS de </a:t>
            </a:r>
          </a:p>
          <a:p>
            <a:r>
              <a:rPr lang="es-PE" sz="1100" dirty="0">
                <a:solidFill>
                  <a:srgbClr val="000000"/>
                </a:solidFill>
                <a:latin typeface="Franklin Gothic Medium Cond" panose="020B0606030402020204" pitchFamily="34" charset="0"/>
              </a:rPr>
              <a:t>manera individual en la fecha en que se realizan, inclusive si estas son realizadas mientras el (la) paciente estuviera en el internamiento (Intervención individual, Intervención familiar, Psicoterapia individual, Visita Domiciliaria, Tratamiento Psicofarmacológico, Referencia, entre otros.) </a:t>
            </a:r>
            <a:endParaRPr lang="es-PE" sz="1100" dirty="0">
              <a:latin typeface="Franklin Gothic Medium Cond" panose="020B0606030402020204" pitchFamily="34" charset="0"/>
            </a:endParaRPr>
          </a:p>
        </p:txBody>
      </p:sp>
      <p:pic>
        <p:nvPicPr>
          <p:cNvPr id="11" name="Imagen 10"/>
          <p:cNvPicPr>
            <a:picLocks noChangeAspect="1"/>
          </p:cNvPicPr>
          <p:nvPr/>
        </p:nvPicPr>
        <p:blipFill>
          <a:blip r:embed="rId2"/>
          <a:stretch>
            <a:fillRect/>
          </a:stretch>
        </p:blipFill>
        <p:spPr>
          <a:xfrm>
            <a:off x="3827079" y="3545553"/>
            <a:ext cx="4160474" cy="3077856"/>
          </a:xfrm>
          <a:prstGeom prst="rect">
            <a:avLst/>
          </a:prstGeom>
        </p:spPr>
      </p:pic>
      <p:sp>
        <p:nvSpPr>
          <p:cNvPr id="12" name="Rectángulo 11"/>
          <p:cNvSpPr/>
          <p:nvPr/>
        </p:nvSpPr>
        <p:spPr>
          <a:xfrm>
            <a:off x="1620180" y="3726443"/>
            <a:ext cx="2206899" cy="600164"/>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Flujo de Información de Pacientes en la atención del Internamiento por Salud Mental</a:t>
            </a:r>
            <a:endParaRPr lang="es-PE" sz="1100" dirty="0">
              <a:latin typeface="Franklin Gothic Medium Cond" panose="020B0606030402020204" pitchFamily="34" charset="0"/>
            </a:endParaRPr>
          </a:p>
        </p:txBody>
      </p:sp>
      <p:sp>
        <p:nvSpPr>
          <p:cNvPr id="13" name="CuadroTexto 12">
            <a:extLst>
              <a:ext uri="{FF2B5EF4-FFF2-40B4-BE49-F238E27FC236}">
                <a16:creationId xmlns:a16="http://schemas.microsoft.com/office/drawing/2014/main" id="{E8F07594-6D5C-42B3-8660-4BFD37E26B67}"/>
              </a:ext>
            </a:extLst>
          </p:cNvPr>
          <p:cNvSpPr txBox="1"/>
          <p:nvPr/>
        </p:nvSpPr>
        <p:spPr>
          <a:xfrm>
            <a:off x="1620179" y="811502"/>
            <a:ext cx="7039725" cy="4462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Estas personas con trastornos afectivos y de ansiedad corresponden a las que han recibido el paquete completo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de tratamiento ambulatorio y que requieren de internamiento en un establecimiento de salud. </a:t>
            </a:r>
          </a:p>
        </p:txBody>
      </p:sp>
      <p:sp>
        <p:nvSpPr>
          <p:cNvPr id="15" name="CuadroTexto 14">
            <a:extLst>
              <a:ext uri="{FF2B5EF4-FFF2-40B4-BE49-F238E27FC236}">
                <a16:creationId xmlns:a16="http://schemas.microsoft.com/office/drawing/2014/main" id="{F52373BA-28B0-49A2-BF53-15F43AAB7A2F}"/>
              </a:ext>
            </a:extLst>
          </p:cNvPr>
          <p:cNvSpPr txBox="1"/>
          <p:nvPr/>
        </p:nvSpPr>
        <p:spPr>
          <a:xfrm>
            <a:off x="1620178" y="1314224"/>
            <a:ext cx="7101127" cy="6001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La fuente de información para el TRATAMIENTO CON INTERNAMIENTO DE SALUD MENTAL es el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Aplicativo SEEM (Sistema Integrado de Egresos y Emergencias).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Las otras actividades del paquete de atención deberán ser registradas en HIS </a:t>
            </a:r>
          </a:p>
        </p:txBody>
      </p:sp>
    </p:spTree>
    <p:extLst>
      <p:ext uri="{BB962C8B-B14F-4D97-AF65-F5344CB8AC3E}">
        <p14:creationId xmlns:p14="http://schemas.microsoft.com/office/powerpoint/2010/main" val="236064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01507" y="1077707"/>
            <a:ext cx="8418057" cy="769441"/>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TRATAMIENTO PSICOFARMACOLÓGICO (CASOS LEVES Y MODERADOS) </a:t>
            </a:r>
          </a:p>
          <a:p>
            <a:pPr algn="just"/>
            <a:r>
              <a:rPr lang="es-PE" sz="1100" dirty="0">
                <a:solidFill>
                  <a:srgbClr val="000000"/>
                </a:solidFill>
                <a:latin typeface="Franklin Gothic Medium Cond" panose="020B0606030402020204" pitchFamily="34" charset="0"/>
              </a:rPr>
              <a:t>En el ítem: Diagnóstico motivo de consulta y/o actividad de salud anote:</a:t>
            </a:r>
          </a:p>
          <a:p>
            <a:pPr algn="just"/>
            <a:r>
              <a:rPr lang="es-PE" sz="1100" dirty="0">
                <a:solidFill>
                  <a:srgbClr val="000000"/>
                </a:solidFill>
                <a:latin typeface="Franklin Gothic Medium Cond" panose="020B0606030402020204" pitchFamily="34" charset="0"/>
              </a:rPr>
              <a:t> En el 1º casillero el diagnóstico de trastornos afectivos, episodio depresivo, conducta suicida o trastornos de ansiedad</a:t>
            </a:r>
          </a:p>
          <a:p>
            <a:pPr algn="just"/>
            <a:r>
              <a:rPr lang="es-PE" sz="1100" dirty="0">
                <a:solidFill>
                  <a:srgbClr val="000000"/>
                </a:solidFill>
                <a:latin typeface="Franklin Gothic Medium Cond" panose="020B0606030402020204" pitchFamily="34" charset="0"/>
              </a:rPr>
              <a:t> En el 2º casillero Administración de Tratamiento </a:t>
            </a:r>
            <a:endParaRPr lang="es-PE" sz="1100" dirty="0">
              <a:latin typeface="Franklin Gothic Medium Cond" panose="020B0606030402020204" pitchFamily="34" charset="0"/>
            </a:endParaRPr>
          </a:p>
        </p:txBody>
      </p:sp>
      <p:sp>
        <p:nvSpPr>
          <p:cNvPr id="9" name="Rectángulo 8"/>
          <p:cNvSpPr/>
          <p:nvPr/>
        </p:nvSpPr>
        <p:spPr>
          <a:xfrm>
            <a:off x="341194" y="2278036"/>
            <a:ext cx="7975221" cy="1154162"/>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En el ítem: Tipo de diagnóstico marque: </a:t>
            </a:r>
          </a:p>
          <a:p>
            <a:r>
              <a:rPr lang="es-PE" sz="1100" dirty="0">
                <a:solidFill>
                  <a:srgbClr val="000000"/>
                </a:solidFill>
                <a:latin typeface="Franklin Gothic Medium Cond" panose="020B0606030402020204" pitchFamily="34" charset="0"/>
              </a:rPr>
              <a:t> En el 1º casillero SIEMPRE “R” [El diagnóstico fue determinado en el internamiento, no puede ser “D”]</a:t>
            </a:r>
          </a:p>
          <a:p>
            <a:r>
              <a:rPr lang="es-PE" sz="1100" dirty="0">
                <a:solidFill>
                  <a:srgbClr val="000000"/>
                </a:solidFill>
                <a:latin typeface="Franklin Gothic Medium Cond" panose="020B0606030402020204" pitchFamily="34" charset="0"/>
              </a:rPr>
              <a:t> En el 2º casilleros SIEMPRE “D” por ser actividad </a:t>
            </a:r>
          </a:p>
          <a:p>
            <a:endParaRPr lang="es-PE" sz="3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Lab anote:  </a:t>
            </a:r>
          </a:p>
          <a:p>
            <a:r>
              <a:rPr lang="es-PE" sz="1100" dirty="0">
                <a:solidFill>
                  <a:srgbClr val="000000"/>
                </a:solidFill>
                <a:latin typeface="Franklin Gothic Medium Cond" panose="020B0606030402020204" pitchFamily="34" charset="0"/>
              </a:rPr>
              <a:t> En el 1º casillero la sigla “HOS” para la indicación de procedencia del internamiento u hospitalización</a:t>
            </a:r>
          </a:p>
          <a:p>
            <a:r>
              <a:rPr lang="es-PE" sz="1100" dirty="0">
                <a:solidFill>
                  <a:srgbClr val="000000"/>
                </a:solidFill>
                <a:latin typeface="Franklin Gothic Medium Cond" panose="020B0606030402020204" pitchFamily="34" charset="0"/>
              </a:rPr>
              <a:t> En el 2º casillero el número de tratamiento administrado 1, 2, 3… según corresponda. </a:t>
            </a:r>
            <a:endParaRPr lang="es-PE" sz="1100" dirty="0">
              <a:latin typeface="Franklin Gothic Medium Cond" panose="020B0606030402020204" pitchFamily="34" charset="0"/>
            </a:endParaRPr>
          </a:p>
        </p:txBody>
      </p:sp>
      <p:sp>
        <p:nvSpPr>
          <p:cNvPr id="14" name="Rectángulo 13"/>
          <p:cNvSpPr/>
          <p:nvPr/>
        </p:nvSpPr>
        <p:spPr>
          <a:xfrm>
            <a:off x="50270" y="1986111"/>
            <a:ext cx="8569292" cy="261610"/>
          </a:xfrm>
          <a:prstGeom prst="rect">
            <a:avLst/>
          </a:prstGeom>
        </p:spPr>
        <p:txBody>
          <a:bodyPr wrap="square">
            <a:spAutoFit/>
          </a:bodyPr>
          <a:lstStyle/>
          <a:p>
            <a:pPr lvl="0" algn="ctr"/>
            <a:r>
              <a:rPr lang="es-PE" sz="1100" dirty="0">
                <a:solidFill>
                  <a:srgbClr val="000000"/>
                </a:solidFill>
                <a:latin typeface="Franklin Gothic Medium Cond" panose="020B0606030402020204" pitchFamily="34" charset="0"/>
              </a:rPr>
              <a:t>En los siguientes ítems puede describir otras actividades propias de la atención que se realicen durante sesión </a:t>
            </a:r>
          </a:p>
        </p:txBody>
      </p:sp>
      <p:sp>
        <p:nvSpPr>
          <p:cNvPr id="15" name="Rectángulo 14"/>
          <p:cNvSpPr/>
          <p:nvPr/>
        </p:nvSpPr>
        <p:spPr>
          <a:xfrm>
            <a:off x="279751" y="4165697"/>
            <a:ext cx="8339810" cy="430887"/>
          </a:xfrm>
          <a:prstGeom prst="rect">
            <a:avLst/>
          </a:prstGeom>
        </p:spPr>
        <p:txBody>
          <a:bodyPr wrap="square">
            <a:spAutoFit/>
          </a:bodyPr>
          <a:lstStyle/>
          <a:p>
            <a:r>
              <a:rPr lang="es-PE" sz="1100" dirty="0">
                <a:latin typeface="Franklin Gothic Medium Cond" panose="020B0606030402020204" pitchFamily="34" charset="0"/>
              </a:rPr>
              <a:t>Dado que el paquete de atención consta de varias actividades, es necesario garantizar el registro del paquete completo, para dicho fin el personal de salud que realice la ÚLTIMA ACTIVIDAD del paquete deberá registrar en el campo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del diagnóstico la sigla “TA”. </a:t>
            </a:r>
          </a:p>
        </p:txBody>
      </p:sp>
      <p:sp>
        <p:nvSpPr>
          <p:cNvPr id="16" name="Rectángulo 15"/>
          <p:cNvSpPr/>
          <p:nvPr/>
        </p:nvSpPr>
        <p:spPr>
          <a:xfrm>
            <a:off x="272974" y="5682186"/>
            <a:ext cx="8380014" cy="600164"/>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caso que el paciente requiera ser REFERIDO a un establecimiento de nivel resolutivo diferente deberá registrar en cualquier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la sigla “DVR” para indicar Derivación Realizada; en el establecimiento de salud que recibe al paciente debe registrar el diagnóstico con tipo de diagnóstico “R” y en el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del diagnóstico la sigla “DVC” para indicar Derivación Confirmada. </a:t>
            </a:r>
          </a:p>
        </p:txBody>
      </p:sp>
    </p:spTree>
    <p:extLst>
      <p:ext uri="{BB962C8B-B14F-4D97-AF65-F5344CB8AC3E}">
        <p14:creationId xmlns:p14="http://schemas.microsoft.com/office/powerpoint/2010/main" val="429453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230268" y="1116204"/>
            <a:ext cx="2766405" cy="261610"/>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Registro del Establecimiento que REFIERE </a:t>
            </a:r>
            <a:endParaRPr lang="es-PE" sz="1100" dirty="0">
              <a:latin typeface="Franklin Gothic Medium Cond" panose="020B0606030402020204" pitchFamily="34" charset="0"/>
            </a:endParaRPr>
          </a:p>
        </p:txBody>
      </p:sp>
      <p:sp>
        <p:nvSpPr>
          <p:cNvPr id="9" name="Rectángulo 8"/>
          <p:cNvSpPr/>
          <p:nvPr/>
        </p:nvSpPr>
        <p:spPr>
          <a:xfrm>
            <a:off x="1218267" y="2166784"/>
            <a:ext cx="2852145" cy="261610"/>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Registro del Establecimiento que lo RECIBE </a:t>
            </a:r>
            <a:endParaRPr lang="es-PE" sz="1100" dirty="0">
              <a:latin typeface="Franklin Gothic Medium Cond" panose="020B0606030402020204" pitchFamily="34" charset="0"/>
            </a:endParaRPr>
          </a:p>
        </p:txBody>
      </p:sp>
      <p:sp>
        <p:nvSpPr>
          <p:cNvPr id="12" name="Rectángulo 11"/>
          <p:cNvSpPr/>
          <p:nvPr/>
        </p:nvSpPr>
        <p:spPr>
          <a:xfrm>
            <a:off x="477672" y="3809615"/>
            <a:ext cx="8273841" cy="1446550"/>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PERSONAS CON TRASTORNOS MENTALES Y DEL COMPORTAMIENTO DEBIDO AL CONSUMO DEL ALCOHOL TRATADAS OPORTUNAMENTE (3000701) </a:t>
            </a:r>
          </a:p>
          <a:p>
            <a:r>
              <a:rPr lang="es-PE" sz="1100" dirty="0">
                <a:solidFill>
                  <a:srgbClr val="000000"/>
                </a:solidFill>
                <a:latin typeface="Franklin Gothic Medium Cond" panose="020B0606030402020204" pitchFamily="34" charset="0"/>
              </a:rPr>
              <a:t>Definición Operacional.- Atención que se brinda a personas con tamizaje positivo en trastornos mentales y del</a:t>
            </a:r>
          </a:p>
          <a:p>
            <a:r>
              <a:rPr lang="es-PE" sz="1100" dirty="0">
                <a:solidFill>
                  <a:srgbClr val="000000"/>
                </a:solidFill>
                <a:latin typeface="Franklin Gothic Medium Cond" panose="020B0606030402020204" pitchFamily="34" charset="0"/>
              </a:rPr>
              <a:t>comportamiento debido al uso de alcohol. Esta actividad es desarrollada por un profesional de salud con competencias.</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Incluye (según nivel de atención):</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Consulta Médica		</a:t>
            </a:r>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Intervención Individual</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Intervención Familiar 		</a:t>
            </a:r>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Psicoterapia Individual</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Visita Domiciliaria </a:t>
            </a:r>
            <a:endParaRPr lang="es-PE" sz="1100" dirty="0">
              <a:latin typeface="Franklin Gothic Medium Cond" panose="020B0606030402020204" pitchFamily="34" charset="0"/>
            </a:endParaRPr>
          </a:p>
        </p:txBody>
      </p:sp>
      <p:sp>
        <p:nvSpPr>
          <p:cNvPr id="13" name="Rectángulo 12"/>
          <p:cNvSpPr/>
          <p:nvPr/>
        </p:nvSpPr>
        <p:spPr>
          <a:xfrm>
            <a:off x="456383" y="5302331"/>
            <a:ext cx="8295129" cy="938719"/>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TRATAMIENTO AMBULATORIO DE PERSONAS CON TRASTORNO DEL COMPORTAMIENTO DEBIDO AL CONSUMO</a:t>
            </a:r>
          </a:p>
          <a:p>
            <a:r>
              <a:rPr lang="es-PE" sz="1100" dirty="0">
                <a:solidFill>
                  <a:srgbClr val="FF0000"/>
                </a:solidFill>
                <a:latin typeface="Franklin Gothic Medium Cond" panose="020B0606030402020204" pitchFamily="34" charset="0"/>
              </a:rPr>
              <a:t>DE ALCOHOL </a:t>
            </a:r>
          </a:p>
          <a:p>
            <a:r>
              <a:rPr lang="es-PE" sz="1100" dirty="0">
                <a:solidFill>
                  <a:srgbClr val="000000"/>
                </a:solidFill>
                <a:latin typeface="Franklin Gothic Medium Cond" panose="020B0606030402020204" pitchFamily="34" charset="0"/>
              </a:rPr>
              <a:t>Definición Operacional.- Atención ambulatoria que se brinda a pacientes con trastornos del comportamiento debido al</a:t>
            </a:r>
          </a:p>
          <a:p>
            <a:r>
              <a:rPr lang="es-PE" sz="1100" dirty="0">
                <a:solidFill>
                  <a:srgbClr val="000000"/>
                </a:solidFill>
                <a:latin typeface="Franklin Gothic Medium Cond" panose="020B0606030402020204" pitchFamily="34" charset="0"/>
              </a:rPr>
              <a:t>consumo de alcohol (se considera la clasificación del CIE10-:F10). Esta actividad es desarrollada por un profesional de salud con competencias, a partir de los establecimientos de salud del nivel I-2 en adelante.</a:t>
            </a:r>
          </a:p>
        </p:txBody>
      </p:sp>
      <p:sp>
        <p:nvSpPr>
          <p:cNvPr id="14" name="Rectángulo 13"/>
          <p:cNvSpPr/>
          <p:nvPr/>
        </p:nvSpPr>
        <p:spPr>
          <a:xfrm>
            <a:off x="477672" y="3044280"/>
            <a:ext cx="8273840" cy="430887"/>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Cuando se realice la ÚLTIMA ACTIVIDAD del paquete deberá registrar en el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del diagnóstico la sigla “TA”, sea en el nivel especializado o 1º nivel de atención, donde se cumpla con la última actividad del paquete de atención. </a:t>
            </a:r>
          </a:p>
        </p:txBody>
      </p:sp>
    </p:spTree>
    <p:extLst>
      <p:ext uri="{BB962C8B-B14F-4D97-AF65-F5344CB8AC3E}">
        <p14:creationId xmlns:p14="http://schemas.microsoft.com/office/powerpoint/2010/main" val="323798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32263" y="1041703"/>
            <a:ext cx="5659917" cy="1107996"/>
          </a:xfrm>
          <a:prstGeom prst="rect">
            <a:avLst/>
          </a:prstGeom>
        </p:spPr>
        <p:txBody>
          <a:bodyPr wrap="square">
            <a:spAutoFit/>
          </a:bodyPr>
          <a:lstStyle/>
          <a:p>
            <a:r>
              <a:rPr lang="es-PE" sz="1100" b="1" dirty="0">
                <a:solidFill>
                  <a:srgbClr val="000000"/>
                </a:solidFill>
                <a:latin typeface="Calibri" panose="020F0502020204030204" pitchFamily="34" charset="0"/>
              </a:rPr>
              <a:t>Incluye:</a:t>
            </a:r>
          </a:p>
          <a:p>
            <a:r>
              <a:rPr lang="es-PE" sz="1100" b="1" dirty="0">
                <a:solidFill>
                  <a:srgbClr val="000000"/>
                </a:solidFill>
                <a:latin typeface="Wingdings" panose="05000000000000000000" pitchFamily="2"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Consulta médica de Salud Mental</a:t>
            </a:r>
          </a:p>
          <a:p>
            <a:r>
              <a:rPr lang="es-PE" sz="1100" b="1" dirty="0">
                <a:solidFill>
                  <a:srgbClr val="000000"/>
                </a:solidFill>
                <a:latin typeface="Wingdings" panose="05000000000000000000" pitchFamily="2"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Intervención individual</a:t>
            </a:r>
          </a:p>
          <a:p>
            <a:r>
              <a:rPr lang="es-PE" sz="1100" b="1" dirty="0">
                <a:solidFill>
                  <a:srgbClr val="000000"/>
                </a:solidFill>
                <a:latin typeface="Wingdings" panose="05000000000000000000" pitchFamily="2"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Intervención familiar</a:t>
            </a:r>
          </a:p>
          <a:p>
            <a:r>
              <a:rPr lang="es-PE" sz="1100" b="1" dirty="0">
                <a:solidFill>
                  <a:srgbClr val="000000"/>
                </a:solidFill>
                <a:latin typeface="Wingdings" panose="05000000000000000000" pitchFamily="2"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Psicoterapia individual</a:t>
            </a:r>
          </a:p>
          <a:p>
            <a:r>
              <a:rPr lang="es-PE" sz="1100" b="1" dirty="0">
                <a:solidFill>
                  <a:srgbClr val="000000"/>
                </a:solidFill>
                <a:latin typeface="Wingdings" panose="05000000000000000000" pitchFamily="2"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Visita Domiciliaria</a:t>
            </a:r>
          </a:p>
        </p:txBody>
      </p:sp>
      <p:graphicFrame>
        <p:nvGraphicFramePr>
          <p:cNvPr id="9" name="Objeto 8"/>
          <p:cNvGraphicFramePr>
            <a:graphicFrameLocks noChangeAspect="1"/>
          </p:cNvGraphicFramePr>
          <p:nvPr>
            <p:extLst>
              <p:ext uri="{D42A27DB-BD31-4B8C-83A1-F6EECF244321}">
                <p14:modId xmlns:p14="http://schemas.microsoft.com/office/powerpoint/2010/main" val="3902420279"/>
              </p:ext>
            </p:extLst>
          </p:nvPr>
        </p:nvGraphicFramePr>
        <p:xfrm>
          <a:off x="696037" y="2190040"/>
          <a:ext cx="7464594" cy="1600480"/>
        </p:xfrm>
        <a:graphic>
          <a:graphicData uri="http://schemas.openxmlformats.org/presentationml/2006/ole">
            <mc:AlternateContent xmlns:mc="http://schemas.openxmlformats.org/markup-compatibility/2006">
              <mc:Choice xmlns:v="urn:schemas-microsoft-com:vml" Requires="v">
                <p:oleObj name="Hoja de cálculo" r:id="rId2" imgW="5953208" imgH="1533493" progId="Excel.Sheet.12">
                  <p:embed/>
                </p:oleObj>
              </mc:Choice>
              <mc:Fallback>
                <p:oleObj name="Hoja de cálculo" r:id="rId2" imgW="5953208" imgH="1533493" progId="Excel.Sheet.12">
                  <p:embed/>
                  <p:pic>
                    <p:nvPicPr>
                      <p:cNvPr id="0" name=""/>
                      <p:cNvPicPr/>
                      <p:nvPr/>
                    </p:nvPicPr>
                    <p:blipFill>
                      <a:blip r:embed="rId3"/>
                      <a:stretch>
                        <a:fillRect/>
                      </a:stretch>
                    </p:blipFill>
                    <p:spPr>
                      <a:xfrm>
                        <a:off x="696037" y="2190040"/>
                        <a:ext cx="7464594" cy="1600480"/>
                      </a:xfrm>
                      <a:prstGeom prst="rect">
                        <a:avLst/>
                      </a:prstGeom>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4102041053"/>
              </p:ext>
            </p:extLst>
          </p:nvPr>
        </p:nvGraphicFramePr>
        <p:xfrm>
          <a:off x="696037" y="3986492"/>
          <a:ext cx="7620379" cy="2266389"/>
        </p:xfrm>
        <a:graphic>
          <a:graphicData uri="http://schemas.openxmlformats.org/presentationml/2006/ole">
            <mc:AlternateContent xmlns:mc="http://schemas.openxmlformats.org/markup-compatibility/2006">
              <mc:Choice xmlns:v="urn:schemas-microsoft-com:vml" Requires="v">
                <p:oleObj name="Hoja de cálculo" r:id="rId4" imgW="6457910" imgH="1924087" progId="Excel.Sheet.12">
                  <p:embed/>
                </p:oleObj>
              </mc:Choice>
              <mc:Fallback>
                <p:oleObj name="Hoja de cálculo" r:id="rId4" imgW="6457910" imgH="1924087" progId="Excel.Sheet.12">
                  <p:embed/>
                  <p:pic>
                    <p:nvPicPr>
                      <p:cNvPr id="0" name=""/>
                      <p:cNvPicPr/>
                      <p:nvPr/>
                    </p:nvPicPr>
                    <p:blipFill>
                      <a:blip r:embed="rId5"/>
                      <a:stretch>
                        <a:fillRect/>
                      </a:stretch>
                    </p:blipFill>
                    <p:spPr>
                      <a:xfrm>
                        <a:off x="696037" y="3986492"/>
                        <a:ext cx="7620379" cy="2266389"/>
                      </a:xfrm>
                      <a:prstGeom prst="rect">
                        <a:avLst/>
                      </a:prstGeom>
                    </p:spPr>
                  </p:pic>
                </p:oleObj>
              </mc:Fallback>
            </mc:AlternateContent>
          </a:graphicData>
        </a:graphic>
      </p:graphicFrame>
    </p:spTree>
    <p:extLst>
      <p:ext uri="{BB962C8B-B14F-4D97-AF65-F5344CB8AC3E}">
        <p14:creationId xmlns:p14="http://schemas.microsoft.com/office/powerpoint/2010/main" val="2407467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50377" y="973629"/>
            <a:ext cx="8083960" cy="3647152"/>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El tratamiento ambulatorio del trastorno del comportamiento debido al consumo d alcohol incluye el desarrollo de las siguientes actividades: </a:t>
            </a:r>
          </a:p>
          <a:p>
            <a:pPr algn="just"/>
            <a:r>
              <a:rPr lang="es-PE" sz="1100" dirty="0">
                <a:solidFill>
                  <a:srgbClr val="FF0000"/>
                </a:solidFill>
                <a:latin typeface="Franklin Gothic Medium Cond" panose="020B0606030402020204" pitchFamily="34" charset="0"/>
              </a:rPr>
              <a:t></a:t>
            </a:r>
            <a:r>
              <a:rPr lang="es-PE" sz="1100" dirty="0">
                <a:solidFill>
                  <a:srgbClr val="000000"/>
                </a:solidFill>
                <a:latin typeface="Franklin Gothic Medium Cond" panose="020B0606030402020204" pitchFamily="34" charset="0"/>
              </a:rPr>
              <a:t> 04 Consultas Médicas Ambulatorias de Salud Mental: Realizada en el establecimiento de salud por un médico psiquiatra o médico capacitado para la evaluación, diagnóstico, tratamiento y seguimiento de un paciente que presenta trastorno del comportamiento debido al consumo de alcohol. Esta actividad se realiza en 04 sesiones con una duración de 40 minutos la primera consulta y las 03 restantes de una duración de 20 minutos cada una.</a:t>
            </a:r>
          </a:p>
          <a:p>
            <a:pPr algn="just"/>
            <a:r>
              <a:rPr lang="es-PE" sz="1100" dirty="0">
                <a:solidFill>
                  <a:srgbClr val="000000"/>
                </a:solidFill>
                <a:latin typeface="Franklin Gothic Medium Cond" panose="020B0606030402020204" pitchFamily="34" charset="0"/>
              </a:rPr>
              <a:t> </a:t>
            </a:r>
            <a:r>
              <a:rPr lang="es-PE" sz="1100" dirty="0">
                <a:solidFill>
                  <a:srgbClr val="FF0000"/>
                </a:solidFill>
                <a:latin typeface="Franklin Gothic Medium Cond" panose="020B0606030402020204" pitchFamily="34" charset="0"/>
              </a:rPr>
              <a:t></a:t>
            </a:r>
            <a:r>
              <a:rPr lang="es-PE" sz="1100" dirty="0">
                <a:solidFill>
                  <a:srgbClr val="000000"/>
                </a:solidFill>
                <a:latin typeface="Franklin Gothic Medium Cond" panose="020B0606030402020204" pitchFamily="34" charset="0"/>
              </a:rPr>
              <a:t> 06 Intervenciones Individuales (solo en 1º nivel de atención): Procedimiento terapéutico realizado por un profesional de la salud con competencias (enfermera, obstetra, etc.), tiene por objetivo abordar los problemas identificados de salud mental. Esta actividad es desarrollada en establecimientos de Salud de 1º nivel de atención y tiene una duración de 30 minutos y es realizada en 06 sesiones como mínimo. </a:t>
            </a:r>
          </a:p>
          <a:p>
            <a:pPr algn="just"/>
            <a:r>
              <a:rPr lang="es-PE" sz="1100" dirty="0">
                <a:solidFill>
                  <a:srgbClr val="FF0000"/>
                </a:solidFill>
                <a:latin typeface="Franklin Gothic Medium Cond" panose="020B0606030402020204" pitchFamily="34" charset="0"/>
              </a:rPr>
              <a:t></a:t>
            </a:r>
            <a:r>
              <a:rPr lang="es-PE" sz="1100" dirty="0">
                <a:latin typeface="Franklin Gothic Medium Cond" panose="020B0606030402020204" pitchFamily="34" charset="0"/>
              </a:rPr>
              <a:t> 10 Psicoterapias Individuales (CSMC, módulo de adicciones y  2º nivel de atención): Intervención terapéutica realizada por un psicólogo o profesional de la salud con formación psicoterapéutica y con competencia en el tratamiento de los trastornos del comportamiento debido al consumo de alcohol. Esta actividad se realiza en 10 sesiones, tiene una duración de 45 minutos cada sesión y se desarrolla en el establecimiento de salud que cuente con psicólogo.</a:t>
            </a:r>
          </a:p>
          <a:p>
            <a:pPr algn="just"/>
            <a:r>
              <a:rPr lang="es-PE" sz="1100" dirty="0">
                <a:latin typeface="Franklin Gothic Medium Cond" panose="020B0606030402020204" pitchFamily="34" charset="0"/>
              </a:rPr>
              <a:t> </a:t>
            </a:r>
            <a:r>
              <a:rPr lang="es-PE" sz="1100" dirty="0">
                <a:solidFill>
                  <a:srgbClr val="FF0000"/>
                </a:solidFill>
                <a:latin typeface="Franklin Gothic Medium Cond" panose="020B0606030402020204" pitchFamily="34" charset="0"/>
              </a:rPr>
              <a:t></a:t>
            </a:r>
            <a:r>
              <a:rPr lang="es-PE" sz="1100" dirty="0">
                <a:latin typeface="Franklin Gothic Medium Cond" panose="020B0606030402020204" pitchFamily="34" charset="0"/>
              </a:rPr>
              <a:t> 06 Psicoterapias Individuales (EESS de 1º nivel que cuentan con Psicólogo): Intervención terapéutica realizada por un psicólogo y con competencia en el tratamiento de los trastornos del comportamiento debido al consumo de alcohol.</a:t>
            </a:r>
          </a:p>
          <a:p>
            <a:pPr algn="just"/>
            <a:r>
              <a:rPr lang="es-PE" sz="1100" dirty="0">
                <a:latin typeface="Franklin Gothic Medium Cond" panose="020B0606030402020204" pitchFamily="34" charset="0"/>
              </a:rPr>
              <a:t>Esta actividad se realiza en 06 sesiones, tiene una duración de 45 minutos cada sesión y se desarrolla en el establecimiento de salud del II nivel de atención en adelante. </a:t>
            </a:r>
          </a:p>
          <a:p>
            <a:pPr algn="just"/>
            <a:r>
              <a:rPr lang="es-PE" sz="1100" dirty="0">
                <a:solidFill>
                  <a:srgbClr val="FF0000"/>
                </a:solidFill>
                <a:latin typeface="Franklin Gothic Medium Cond" panose="020B0606030402020204" pitchFamily="34" charset="0"/>
              </a:rPr>
              <a:t></a:t>
            </a:r>
            <a:r>
              <a:rPr lang="es-PE" sz="1100" dirty="0">
                <a:latin typeface="Franklin Gothic Medium Cond" panose="020B0606030402020204" pitchFamily="34" charset="0"/>
              </a:rPr>
              <a:t> 02 Intervenciones Familiares: Actividad dirigida a la familia con el objetivo de mejorar las relaciones entre los integrantes, sensibilizar a sus miembros y comprometerlos en el proceso de recuperación. Esta actividad es desarrollada por un profesional de la salud en todos los establecimientos de Salud y tiene una duración de 30 minutos y es realizada en 02 sesiones como mínimo. </a:t>
            </a:r>
          </a:p>
          <a:p>
            <a:pPr algn="just"/>
            <a:r>
              <a:rPr lang="es-PE" sz="1100" dirty="0">
                <a:solidFill>
                  <a:srgbClr val="FF0000"/>
                </a:solidFill>
                <a:latin typeface="Franklin Gothic Medium Cond" panose="020B0606030402020204" pitchFamily="34" charset="0"/>
              </a:rPr>
              <a:t></a:t>
            </a:r>
            <a:r>
              <a:rPr lang="es-PE" sz="1100" dirty="0">
                <a:latin typeface="Franklin Gothic Medium Cond" panose="020B0606030402020204" pitchFamily="34" charset="0"/>
              </a:rPr>
              <a:t> 01 Visita Domiciliaria: Actividad dirigida a la familia del paciente, para mejorar la dinámica familiar y favorecer la </a:t>
            </a:r>
          </a:p>
          <a:p>
            <a:pPr algn="just"/>
            <a:r>
              <a:rPr lang="es-PE" sz="1100" dirty="0">
                <a:latin typeface="Franklin Gothic Medium Cond" panose="020B0606030402020204" pitchFamily="34" charset="0"/>
              </a:rPr>
              <a:t>adherencia al tratamiento. Esta actividad es realizada una vez como mínimo, con un tiempo de 90 minutos y es realizada por un personal de salud con competencias.  </a:t>
            </a:r>
          </a:p>
          <a:p>
            <a:pPr algn="just"/>
            <a:endParaRPr lang="es-PE" sz="1100" dirty="0">
              <a:latin typeface="Franklin Gothic Medium Cond" panose="020B0606030402020204" pitchFamily="34" charset="0"/>
            </a:endParaRPr>
          </a:p>
        </p:txBody>
      </p:sp>
      <p:sp>
        <p:nvSpPr>
          <p:cNvPr id="8" name="Rectángulo 7"/>
          <p:cNvSpPr/>
          <p:nvPr/>
        </p:nvSpPr>
        <p:spPr>
          <a:xfrm>
            <a:off x="471181" y="5497871"/>
            <a:ext cx="7948266" cy="1107996"/>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CONSULTA MÉDICA AMBULATORIA DE SALUD MENTAL </a:t>
            </a:r>
          </a:p>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Trastornos mentales y del comportamiento debidos al uso nocivo de alcohol según clasificación CIE10 </a:t>
            </a:r>
          </a:p>
          <a:p>
            <a:pPr algn="just"/>
            <a:r>
              <a:rPr lang="es-PE" sz="1100" dirty="0">
                <a:solidFill>
                  <a:srgbClr val="000000"/>
                </a:solidFill>
                <a:latin typeface="Franklin Gothic Medium Cond" panose="020B0606030402020204" pitchFamily="34" charset="0"/>
              </a:rPr>
              <a:t>En el ítem: Tipo de diagnóstico marque “D”</a:t>
            </a:r>
          </a:p>
          <a:p>
            <a:pPr algn="just"/>
            <a:r>
              <a:rPr lang="es-PE" sz="1100" dirty="0">
                <a:solidFill>
                  <a:srgbClr val="000000"/>
                </a:solidFill>
                <a:latin typeface="Franklin Gothic Medium Cond" panose="020B0606030402020204" pitchFamily="34" charset="0"/>
              </a:rPr>
              <a:t> En el ítem: Lab anote:</a:t>
            </a:r>
          </a:p>
          <a:p>
            <a:pPr algn="just"/>
            <a:r>
              <a:rPr lang="es-PE" sz="1100" dirty="0">
                <a:solidFill>
                  <a:srgbClr val="000000"/>
                </a:solidFill>
                <a:latin typeface="Franklin Gothic Medium Cond" panose="020B0606030402020204" pitchFamily="34" charset="0"/>
              </a:rPr>
              <a:t>  En el 2º casillero el número de consulta médica ambulatoria 1, 2, 3 o 4 según corresponda.</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1420916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95305" y="1836785"/>
            <a:ext cx="1629945" cy="259680"/>
          </a:xfrm>
          <a:prstGeom prst="rect">
            <a:avLst/>
          </a:prstGeom>
          <a:noFill/>
        </p:spPr>
        <p:txBody>
          <a:bodyPr wrap="square" rtlCol="0">
            <a:spAutoFit/>
          </a:bodyPr>
          <a:lstStyle/>
          <a:p>
            <a:r>
              <a:rPr lang="es-PE" sz="1100" dirty="0">
                <a:latin typeface="Franklin Gothic Medium Cond" panose="020B0606030402020204" pitchFamily="34" charset="0"/>
              </a:rPr>
              <a:t>En los Controles</a:t>
            </a:r>
          </a:p>
        </p:txBody>
      </p:sp>
      <p:sp>
        <p:nvSpPr>
          <p:cNvPr id="10" name="Rectángulo 9"/>
          <p:cNvSpPr/>
          <p:nvPr/>
        </p:nvSpPr>
        <p:spPr>
          <a:xfrm>
            <a:off x="477673" y="2906973"/>
            <a:ext cx="8147582" cy="1785104"/>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PSICOTERAPIA INDIVIDUAL O INTERVENCIÓN INDIVIDUAL  </a:t>
            </a:r>
          </a:p>
          <a:p>
            <a:r>
              <a:rPr lang="es-PE" sz="1100" dirty="0">
                <a:solidFill>
                  <a:srgbClr val="000000"/>
                </a:solidFill>
                <a:latin typeface="Franklin Gothic Medium Cond" panose="020B0606030402020204" pitchFamily="34" charset="0"/>
              </a:rPr>
              <a:t>En el ítem: Diagnóstico motivo de consulta y/o actividad de salud anote:</a:t>
            </a:r>
          </a:p>
          <a:p>
            <a:r>
              <a:rPr lang="es-PE" sz="1100" dirty="0">
                <a:solidFill>
                  <a:srgbClr val="000000"/>
                </a:solidFill>
                <a:latin typeface="Franklin Gothic Medium Cond" panose="020B0606030402020204" pitchFamily="34" charset="0"/>
              </a:rPr>
              <a:t> En el 1º casillero Trastornos mentales y del comportamiento debidos al uso nocivo de alcohol según clasificación CIE10</a:t>
            </a:r>
          </a:p>
          <a:p>
            <a:r>
              <a:rPr lang="es-PE" sz="1100" dirty="0">
                <a:solidFill>
                  <a:srgbClr val="000000"/>
                </a:solidFill>
                <a:latin typeface="Franklin Gothic Medium Cond" panose="020B0606030402020204" pitchFamily="34" charset="0"/>
              </a:rPr>
              <a:t> En el 2º casillero Psicoterapia Individual / Intervención Individual </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Tipo de diagnóstico marque: </a:t>
            </a:r>
          </a:p>
          <a:p>
            <a:r>
              <a:rPr lang="es-PE" sz="1100" dirty="0">
                <a:solidFill>
                  <a:srgbClr val="000000"/>
                </a:solidFill>
                <a:latin typeface="Franklin Gothic Medium Cond" panose="020B0606030402020204" pitchFamily="34" charset="0"/>
              </a:rPr>
              <a:t> En el 1º casillero SIEMPRE “R”, dado que el diagnóstico ya fue determinado antes</a:t>
            </a:r>
          </a:p>
          <a:p>
            <a:pPr marL="171450" indent="-171450">
              <a:buFont typeface="Symbol" panose="05050102010706020507" pitchFamily="18" charset="2"/>
              <a:buChar char="·"/>
            </a:pPr>
            <a:r>
              <a:rPr lang="es-PE" sz="1100" dirty="0">
                <a:solidFill>
                  <a:srgbClr val="000000"/>
                </a:solidFill>
                <a:latin typeface="Franklin Gothic Medium Cond" panose="020B0606030402020204" pitchFamily="34" charset="0"/>
              </a:rPr>
              <a:t>En el 2º casillero SIEMPRE “D” por ser procedimiento </a:t>
            </a:r>
          </a:p>
          <a:p>
            <a:r>
              <a:rPr lang="es-PE" sz="1100" dirty="0">
                <a:latin typeface="Franklin Gothic Medium Cond" panose="020B0606030402020204" pitchFamily="34" charset="0"/>
              </a:rPr>
              <a:t>En el ítem: Lab anote:</a:t>
            </a:r>
          </a:p>
          <a:p>
            <a:pPr algn="just"/>
            <a:r>
              <a:rPr lang="es-PE" sz="1100" dirty="0">
                <a:latin typeface="Franklin Gothic Medium Cond" panose="020B0606030402020204" pitchFamily="34" charset="0"/>
              </a:rPr>
              <a:t> En el 2º casillero el número de sesión de psicoterapia 1, 2…10 o el número de intervención individual 1, 2… 6 según corresponda. </a:t>
            </a:r>
          </a:p>
        </p:txBody>
      </p:sp>
      <p:sp>
        <p:nvSpPr>
          <p:cNvPr id="12" name="Rectángulo 11"/>
          <p:cNvSpPr/>
          <p:nvPr/>
        </p:nvSpPr>
        <p:spPr>
          <a:xfrm>
            <a:off x="543393" y="5762265"/>
            <a:ext cx="8364250" cy="931795"/>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INTERVENCIÓN FAMILIAR </a:t>
            </a:r>
          </a:p>
          <a:p>
            <a:r>
              <a:rPr lang="es-PE" sz="1100" dirty="0">
                <a:solidFill>
                  <a:srgbClr val="000000"/>
                </a:solidFill>
                <a:latin typeface="Franklin Gothic Medium Cond" panose="020B0606030402020204" pitchFamily="34" charset="0"/>
              </a:rPr>
              <a:t>Este procedimiento es grupal y por excepción se registra con la Historia Clínica del paciente.  </a:t>
            </a:r>
          </a:p>
          <a:p>
            <a:r>
              <a:rPr lang="es-PE" sz="1100" dirty="0">
                <a:solidFill>
                  <a:srgbClr val="000000"/>
                </a:solidFill>
                <a:latin typeface="Franklin Gothic Medium Cond" panose="020B0606030402020204" pitchFamily="34" charset="0"/>
              </a:rPr>
              <a:t>En el ítem: Diagnóstico motivo de consulta y/o actividad de salud anote:  </a:t>
            </a:r>
          </a:p>
          <a:p>
            <a:r>
              <a:rPr lang="es-PE" sz="1100" dirty="0">
                <a:solidFill>
                  <a:srgbClr val="000000"/>
                </a:solidFill>
                <a:latin typeface="Franklin Gothic Medium Cond" panose="020B0606030402020204" pitchFamily="34" charset="0"/>
              </a:rPr>
              <a:t> En el 1º casillero Trastornos mentales y del comportamiento debidos al uso nocivo de alcohol según clasificación </a:t>
            </a:r>
          </a:p>
          <a:p>
            <a:r>
              <a:rPr lang="es-PE" sz="1100" dirty="0">
                <a:solidFill>
                  <a:srgbClr val="000000"/>
                </a:solidFill>
                <a:latin typeface="Franklin Gothic Medium Cond" panose="020B0606030402020204" pitchFamily="34" charset="0"/>
              </a:rPr>
              <a:t> En el 2º casillero Intervención Familiar  </a:t>
            </a:r>
          </a:p>
        </p:txBody>
      </p:sp>
    </p:spTree>
    <p:extLst>
      <p:ext uri="{BB962C8B-B14F-4D97-AF65-F5344CB8AC3E}">
        <p14:creationId xmlns:p14="http://schemas.microsoft.com/office/powerpoint/2010/main" val="179285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25216" y="1041703"/>
            <a:ext cx="6836196" cy="1107996"/>
          </a:xfrm>
          <a:prstGeom prst="rect">
            <a:avLst/>
          </a:prstGeom>
        </p:spPr>
        <p:txBody>
          <a:bodyPr wrap="square">
            <a:spAutoFit/>
          </a:bodyPr>
          <a:lstStyle/>
          <a:p>
            <a:r>
              <a:rPr lang="es-ES_tradnl" sz="1100" dirty="0">
                <a:solidFill>
                  <a:srgbClr val="000000"/>
                </a:solidFill>
                <a:latin typeface="Franklin Gothic Medium Cond" panose="020B0606030402020204" pitchFamily="34" charset="0"/>
              </a:rPr>
              <a:t>En</a:t>
            </a:r>
            <a:r>
              <a:rPr lang="pt-BR" sz="1100" dirty="0">
                <a:solidFill>
                  <a:srgbClr val="000000"/>
                </a:solidFill>
                <a:latin typeface="Franklin Gothic Medium Cond" panose="020B0606030402020204" pitchFamily="34" charset="0"/>
              </a:rPr>
              <a:t> </a:t>
            </a:r>
            <a:r>
              <a:rPr lang="es-ES_tradnl" sz="1100" dirty="0">
                <a:solidFill>
                  <a:srgbClr val="000000"/>
                </a:solidFill>
                <a:latin typeface="Franklin Gothic Medium Cond" panose="020B0606030402020204" pitchFamily="34" charset="0"/>
              </a:rPr>
              <a:t>el</a:t>
            </a:r>
            <a:r>
              <a:rPr lang="pt-BR" sz="1100" dirty="0">
                <a:solidFill>
                  <a:srgbClr val="000000"/>
                </a:solidFill>
                <a:latin typeface="Franklin Gothic Medium Cond" panose="020B0606030402020204" pitchFamily="34" charset="0"/>
              </a:rPr>
              <a:t> ítem: Tipo de diagnóstico marque: </a:t>
            </a:r>
          </a:p>
          <a:p>
            <a:r>
              <a:rPr lang="es-PE" sz="1100" dirty="0">
                <a:solidFill>
                  <a:srgbClr val="000000"/>
                </a:solidFill>
                <a:latin typeface="Franklin Gothic Medium Cond" panose="020B0606030402020204" pitchFamily="34" charset="0"/>
              </a:rPr>
              <a:t> En el 1º casillero SIEMPRE “R”, dado que el diagnóstico ya fue determinado antes</a:t>
            </a:r>
          </a:p>
          <a:p>
            <a:r>
              <a:rPr lang="es-PE" sz="1100" dirty="0">
                <a:solidFill>
                  <a:srgbClr val="000000"/>
                </a:solidFill>
                <a:latin typeface="Franklin Gothic Medium Cond" panose="020B0606030402020204" pitchFamily="34" charset="0"/>
              </a:rPr>
              <a:t> En el 2º casillero SIEMPRE “D” </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Lab anote: </a:t>
            </a:r>
          </a:p>
          <a:p>
            <a:r>
              <a:rPr lang="es-PE" sz="1100" dirty="0">
                <a:solidFill>
                  <a:srgbClr val="000000"/>
                </a:solidFill>
                <a:latin typeface="Franklin Gothic Medium Cond" panose="020B0606030402020204" pitchFamily="34" charset="0"/>
              </a:rPr>
              <a:t> En el 2º casillero el número de Intervención Familiar 1 ó 2 según corresponda. </a:t>
            </a:r>
            <a:endParaRPr lang="es-PE" sz="1100" dirty="0">
              <a:latin typeface="Franklin Gothic Medium Cond" panose="020B0606030402020204" pitchFamily="34" charset="0"/>
            </a:endParaRPr>
          </a:p>
        </p:txBody>
      </p:sp>
      <p:sp>
        <p:nvSpPr>
          <p:cNvPr id="2" name="Rectángulo 1"/>
          <p:cNvSpPr/>
          <p:nvPr/>
        </p:nvSpPr>
        <p:spPr>
          <a:xfrm>
            <a:off x="425215" y="4914023"/>
            <a:ext cx="8299405" cy="430887"/>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Dado que el paquete de atención consta de varias actividades, es necesario garantizar el registro del paquete completo, para dicho fin el personal de salud que realice la ÚLTIMA ACTIVIDAD del paquete deberá registrar en el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del diagnóstico la sigla “TA”. </a:t>
            </a:r>
          </a:p>
        </p:txBody>
      </p:sp>
      <p:sp>
        <p:nvSpPr>
          <p:cNvPr id="3" name="Rectángulo 2"/>
          <p:cNvSpPr/>
          <p:nvPr/>
        </p:nvSpPr>
        <p:spPr>
          <a:xfrm>
            <a:off x="425215" y="2875002"/>
            <a:ext cx="8299405" cy="600164"/>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Para el caso de la atención de problemas de salud mental (Violencia familiar/maltrato infantil,  consumo de alcohol y otras drogas) a usuarios considerados como víctimas de violencia política y están registrados en el Registro Único de Víctimas, se adicionará el código Z654, de igual forma para el usuario que es considerado víctima de desastre, se adicionará el código Z655 (Exposición a desastre, guerra u otras hostilidades). </a:t>
            </a:r>
          </a:p>
        </p:txBody>
      </p:sp>
    </p:spTree>
    <p:extLst>
      <p:ext uri="{BB962C8B-B14F-4D97-AF65-F5344CB8AC3E}">
        <p14:creationId xmlns:p14="http://schemas.microsoft.com/office/powerpoint/2010/main" val="92067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566292" y="2705570"/>
            <a:ext cx="8079078" cy="3308598"/>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TRATAMIENTO CON INTERNAMIENTO DE PACIENTES CON TRASTORNO DEL COMPORTAMIENTO DEBIDO AL CONSUMO DE ALCOHOL </a:t>
            </a:r>
          </a:p>
          <a:p>
            <a:pPr algn="just"/>
            <a:r>
              <a:rPr lang="es-PE" sz="1100" dirty="0">
                <a:solidFill>
                  <a:srgbClr val="000000"/>
                </a:solidFill>
                <a:latin typeface="Franklin Gothic Medium Cond" panose="020B0606030402020204" pitchFamily="34" charset="0"/>
              </a:rPr>
              <a:t>Definición Operacional.- Atención que se brinda a pacientes agudos con trastornos del comportamiento debido al consumo de sustancias psicoactivas (se considera la clasificación del CIE10 del F10 que requieren de internamiento en un establecimiento de salud. Esta actividad es realizada a partir del segundo nivel de atención.</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Incluye:</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Consulta médica [Fuente: Egresos (SEEM)]		</a:t>
            </a:r>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Intervención individual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Terapia y/o Entrevista Motivacional [Fuente: HIS]	</a:t>
            </a:r>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Intervención familiar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Psicoterapia individual [Fuente: HIS]		</a:t>
            </a:r>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Terapia cognitivo-conductual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Visita Domiciliaria [Fuente: HIS]		</a:t>
            </a:r>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Desintoxicación de casos leves y moderados.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Intervención breve para personas que presentan consumo perjudicial de alcohol y sustancias psicótropas. [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Detección de casos en riesgo de recaída. [Fuente: HIS]	</a:t>
            </a:r>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Detección de casos de Dependencia.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Tratamiento psicofarmacológico de casos leves y moderados de adicción.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Implementar medidas integrales para reducir los efectos perjudiciales del consumo de sustancias psicótropas. </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Implementación de programas de motivación para que los pacientes sigan tratamiento en niveles de mayor complejidad asistencial.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Organización de grupos de soporte público (casas de medio camino, etc.) o privado. [Fuente: HIS]</a:t>
            </a:r>
          </a:p>
          <a:p>
            <a:pPr algn="just"/>
            <a:r>
              <a:rPr lang="es-PE" sz="1100" dirty="0">
                <a:latin typeface="Franklin Gothic Medium Cond" panose="020B0606030402020204" pitchFamily="34" charset="0"/>
              </a:rPr>
              <a:t> Manejo de contingencia: Forma parte de las terapias conductuales, mediante la cual se busca aumentar la  Abstinencia a base de refuerzos tangibles asociados al logro de mayores tiempos de abstinencia. Así, se monitorea con frecuencia si el paciente se mantiene libre de consumo y se le dan refuerzos positivos cada vez que se comprueba que el estado de abstinencia se mantiene. [Fuente: HIS] </a:t>
            </a:r>
          </a:p>
        </p:txBody>
      </p:sp>
      <p:sp>
        <p:nvSpPr>
          <p:cNvPr id="2" name="Rectángulo 1"/>
          <p:cNvSpPr/>
          <p:nvPr/>
        </p:nvSpPr>
        <p:spPr>
          <a:xfrm>
            <a:off x="423082" y="407397"/>
            <a:ext cx="8222288" cy="1446550"/>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Se considera Persona Tratada por Trastorno del Comportamiento debido al Consumo de Alcohol cuando el paciente INICIA</a:t>
            </a:r>
          </a:p>
          <a:p>
            <a:pPr lvl="0" algn="just"/>
            <a:r>
              <a:rPr lang="es-PE" sz="1100" dirty="0">
                <a:solidFill>
                  <a:srgbClr val="000000"/>
                </a:solidFill>
                <a:latin typeface="Franklin Gothic Medium Cond" panose="020B0606030402020204" pitchFamily="34" charset="0"/>
              </a:rPr>
              <a:t>cualquiera de las siguientes atenciones:</a:t>
            </a:r>
          </a:p>
          <a:p>
            <a:pPr lvl="0" algn="just"/>
            <a:r>
              <a:rPr lang="es-PE" sz="1100" dirty="0">
                <a:solidFill>
                  <a:srgbClr val="000000"/>
                </a:solidFill>
                <a:latin typeface="Franklin Gothic Medium Cond" panose="020B0606030402020204" pitchFamily="34" charset="0"/>
              </a:rPr>
              <a:t>- 04 Consultas Médicas</a:t>
            </a:r>
          </a:p>
          <a:p>
            <a:pPr lvl="0" algn="just"/>
            <a:r>
              <a:rPr lang="es-PE" sz="1100" dirty="0">
                <a:solidFill>
                  <a:srgbClr val="000000"/>
                </a:solidFill>
                <a:latin typeface="Franklin Gothic Medium Cond" panose="020B0606030402020204" pitchFamily="34" charset="0"/>
              </a:rPr>
              <a:t>- 02 Intervenciones Familiares </a:t>
            </a:r>
          </a:p>
          <a:p>
            <a:pPr lvl="0" algn="just"/>
            <a:r>
              <a:rPr lang="es-PE" sz="1100" dirty="0">
                <a:solidFill>
                  <a:srgbClr val="000000"/>
                </a:solidFill>
                <a:latin typeface="Franklin Gothic Medium Cond" panose="020B0606030402020204" pitchFamily="34" charset="0"/>
              </a:rPr>
              <a:t>- 06 Intervenciones Individuales o 06 Psicoterapias Individuales</a:t>
            </a:r>
          </a:p>
          <a:p>
            <a:pPr lvl="0" algn="just"/>
            <a:r>
              <a:rPr lang="es-PE" sz="1100" dirty="0">
                <a:solidFill>
                  <a:srgbClr val="000000"/>
                </a:solidFill>
                <a:latin typeface="Franklin Gothic Medium Cond" panose="020B0606030402020204" pitchFamily="34" charset="0"/>
              </a:rPr>
              <a:t>- 10 Psicoterapias Individuales (CSMC y Módulos de Adicciones)</a:t>
            </a:r>
          </a:p>
          <a:p>
            <a:pPr lvl="0" algn="just"/>
            <a:r>
              <a:rPr lang="es-PE" sz="1100" dirty="0">
                <a:solidFill>
                  <a:srgbClr val="000000"/>
                </a:solidFill>
                <a:latin typeface="Franklin Gothic Medium Cond" panose="020B0606030402020204" pitchFamily="34" charset="0"/>
              </a:rPr>
              <a:t>- 01 Visita Domiciliaria</a:t>
            </a:r>
          </a:p>
          <a:p>
            <a:pPr lvl="0" algn="just"/>
            <a:r>
              <a:rPr lang="es-PE" sz="1100" dirty="0">
                <a:solidFill>
                  <a:srgbClr val="000000"/>
                </a:solidFill>
                <a:latin typeface="Franklin Gothic Medium Cond" panose="020B0606030402020204" pitchFamily="34" charset="0"/>
              </a:rPr>
              <a:t>Y cuando termine con todas las actividades se considera PERSONA CON PAQUETE COMPLETO </a:t>
            </a:r>
          </a:p>
        </p:txBody>
      </p:sp>
    </p:spTree>
    <p:extLst>
      <p:ext uri="{BB962C8B-B14F-4D97-AF65-F5344CB8AC3E}">
        <p14:creationId xmlns:p14="http://schemas.microsoft.com/office/powerpoint/2010/main" val="1432415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79851" y="1009593"/>
            <a:ext cx="8193501" cy="1446550"/>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 Grupos de auto-ayuda: Los grupos que siguen los principios con evidencia científica constituyen un eje importante</a:t>
            </a:r>
          </a:p>
          <a:p>
            <a:pPr algn="just"/>
            <a:r>
              <a:rPr lang="es-PE" sz="1100" dirty="0">
                <a:solidFill>
                  <a:srgbClr val="000000"/>
                </a:solidFill>
                <a:latin typeface="Franklin Gothic Medium Cond" panose="020B0606030402020204" pitchFamily="34" charset="0"/>
              </a:rPr>
              <a:t>en el abordaje contemporáneo del tratamiento de las adicciones. </a:t>
            </a:r>
          </a:p>
          <a:p>
            <a:pPr algn="just"/>
            <a:r>
              <a:rPr lang="es-PE" sz="1100" dirty="0">
                <a:solidFill>
                  <a:srgbClr val="000000"/>
                </a:solidFill>
                <a:latin typeface="Franklin Gothic Medium Cond" panose="020B0606030402020204" pitchFamily="34" charset="0"/>
              </a:rPr>
              <a:t> Terapia de prevención de recaídas: Generalmente se ofrece en grupos con una duración hasta 90 minutos siguiendo una estructura definida que incluye ejercicios de interacciones y discusiones. El formato puede adecuarse a tratamientos individuales en citas más cortas. Una meta primaria de esta forma de intervención es estabilizar al paciente desde el punto de vista físico, psicológico y social </a:t>
            </a:r>
          </a:p>
          <a:p>
            <a:pPr algn="just"/>
            <a:r>
              <a:rPr lang="es-PE" sz="1100" dirty="0">
                <a:latin typeface="Franklin Gothic Medium Cond" panose="020B0606030402020204" pitchFamily="34" charset="0"/>
              </a:rPr>
              <a:t> Referencia a niveles superiores de casos de mayor complejidad. Por ejemplo, pacientes con múltiples recaídas, con comorbilidad psiquiátrica severa, múltiples adicciones, adicciones atípicas y situaciones especiales como gestación/lactancia. </a:t>
            </a:r>
          </a:p>
          <a:p>
            <a:pPr algn="just"/>
            <a:r>
              <a:rPr lang="es-PE" sz="1100" dirty="0">
                <a:latin typeface="Franklin Gothic Medium Cond" panose="020B0606030402020204" pitchFamily="34" charset="0"/>
              </a:rPr>
              <a:t> Control y seguimiento de los casos contra-referidos desde los niveles superiores. </a:t>
            </a:r>
          </a:p>
        </p:txBody>
      </p:sp>
      <p:sp>
        <p:nvSpPr>
          <p:cNvPr id="15" name="Rectángulo 14"/>
          <p:cNvSpPr/>
          <p:nvPr/>
        </p:nvSpPr>
        <p:spPr>
          <a:xfrm>
            <a:off x="499417" y="4258854"/>
            <a:ext cx="8052911" cy="1107996"/>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REHABILITACIÓN PSICOSOCIAL DE PERSONAS CON TRASTORNOS DEL COMPORTAMIENTO DEBIDO AL CONSUMO DE ALCOHOL (5005194) </a:t>
            </a:r>
          </a:p>
          <a:p>
            <a:pPr algn="just"/>
            <a:r>
              <a:rPr lang="es-PE" sz="1100" dirty="0">
                <a:solidFill>
                  <a:srgbClr val="000000"/>
                </a:solidFill>
                <a:latin typeface="Franklin Gothic Medium Cond" panose="020B0606030402020204" pitchFamily="34" charset="0"/>
              </a:rPr>
              <a:t>Definición Operacional.- Conjunto de actividades que atienden a las diferentes necesidades psicosociales de las personas afectadas con trastorno del comportamiento debido al consumo de alcohol desde la valoración del funcionamiento global hasta el desarrollo de sesiones periódicas de intervención múltiple e interdisciplinaria para la mejora del funcionamiento psicosocial de la persona. En dichas sesiones semanales se incorporan intervenciones psicoeducativas individuales y familiares, entrenamiento en habilidades sociales y comunicacionales, prevención de recaídas y manejo de autocontrol, así como orientación para el proceso de reinserción socio laboral, se desarrolla en establecimientos de salud I-3, I-4, II-1, II-2, III1, III-2.</a:t>
            </a:r>
            <a:endParaRPr lang="es-PE" sz="1100" dirty="0">
              <a:latin typeface="Franklin Gothic Medium Cond" panose="020B0606030402020204" pitchFamily="34" charset="0"/>
            </a:endParaRPr>
          </a:p>
        </p:txBody>
      </p:sp>
      <p:sp>
        <p:nvSpPr>
          <p:cNvPr id="2" name="Rectángulo 1"/>
          <p:cNvSpPr/>
          <p:nvPr/>
        </p:nvSpPr>
        <p:spPr>
          <a:xfrm>
            <a:off x="641445" y="2875002"/>
            <a:ext cx="7830201" cy="600164"/>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La fuente de información para el TRATAMIENTO CON INTERNAMIENTO DE PERSONAS CON TRASTORNOS DEL COMPORTAMIENTO DEBIDO AL CONSUMO DE ALCOHOL se MENTAL es el Aplicativo SEEM (Sistema Integrado de Egresos y Emergencias), CIE10: F10</a:t>
            </a:r>
          </a:p>
          <a:p>
            <a:pPr lvl="0" algn="just"/>
            <a:r>
              <a:rPr lang="es-PE" sz="1100" dirty="0">
                <a:solidFill>
                  <a:srgbClr val="000000"/>
                </a:solidFill>
                <a:latin typeface="Franklin Gothic Medium Cond" panose="020B0606030402020204" pitchFamily="34" charset="0"/>
              </a:rPr>
              <a:t>Las otras actividades del paquete de atención deberán ser registradas en HIS. </a:t>
            </a:r>
          </a:p>
        </p:txBody>
      </p:sp>
      <p:sp>
        <p:nvSpPr>
          <p:cNvPr id="3" name="Rectángulo 2"/>
          <p:cNvSpPr/>
          <p:nvPr/>
        </p:nvSpPr>
        <p:spPr>
          <a:xfrm>
            <a:off x="609960" y="3632221"/>
            <a:ext cx="7923927" cy="600164"/>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Dado que el paquete de atención consta de varias actividades, es necesario garantizar el registro del paquete completo, para dicho fin el personal de salud que realice la ÚLTIMA ACTIVIDAD SEGÚN CRITERIO DEL MÉDICO TRATANTE del paquete  deberá registrar en el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del diagnóstico la sigla “TA”. </a:t>
            </a:r>
          </a:p>
        </p:txBody>
      </p:sp>
      <p:sp>
        <p:nvSpPr>
          <p:cNvPr id="4" name="Rectángulo 3"/>
          <p:cNvSpPr/>
          <p:nvPr/>
        </p:nvSpPr>
        <p:spPr>
          <a:xfrm>
            <a:off x="609959" y="5846367"/>
            <a:ext cx="7923927" cy="600164"/>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Las actividades que determinan la Rehabilitación Psicosocial de Personas con Trastornos del Comportamiento debido al Consumo de Alcohol se registran secuencialmente de acuerdo al tipo de actividad que se vaya desarrollando, durante el proceso acompañar el registro con “Rehabilitación del Alcohólico Z502” </a:t>
            </a:r>
          </a:p>
        </p:txBody>
      </p:sp>
    </p:spTree>
    <p:extLst>
      <p:ext uri="{BB962C8B-B14F-4D97-AF65-F5344CB8AC3E}">
        <p14:creationId xmlns:p14="http://schemas.microsoft.com/office/powerpoint/2010/main" val="3350392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660938" y="1029160"/>
            <a:ext cx="7046259" cy="2123658"/>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CONSULTA MÉDICA AMBULATORIA DE SALUD MENTAL: CONTROLES </a:t>
            </a:r>
          </a:p>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Trastornos mentales y del comportamiento debidos al uso nocivo de alcohol según clasificación CIE10</a:t>
            </a:r>
          </a:p>
          <a:p>
            <a:pPr algn="just"/>
            <a:r>
              <a:rPr lang="es-PE" sz="1100" dirty="0">
                <a:solidFill>
                  <a:srgbClr val="000000"/>
                </a:solidFill>
                <a:latin typeface="Franklin Gothic Medium Cond" panose="020B0606030402020204" pitchFamily="34" charset="0"/>
              </a:rPr>
              <a:t> En los siguiente casilleros las actividades realizadas en las sesión</a:t>
            </a:r>
          </a:p>
          <a:p>
            <a:pPr algn="just"/>
            <a:r>
              <a:rPr lang="es-PE" sz="1100" dirty="0">
                <a:solidFill>
                  <a:srgbClr val="000000"/>
                </a:solidFill>
                <a:latin typeface="Franklin Gothic Medium Cond" panose="020B0606030402020204" pitchFamily="34" charset="0"/>
              </a:rPr>
              <a:t> En el último casillero Rehabilitación del Alcohólico </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Tipo de diagnóstico marque: </a:t>
            </a:r>
          </a:p>
          <a:p>
            <a:pPr algn="just"/>
            <a:r>
              <a:rPr lang="es-PE" sz="1100" dirty="0">
                <a:solidFill>
                  <a:srgbClr val="000000"/>
                </a:solidFill>
                <a:latin typeface="Franklin Gothic Medium Cond" panose="020B0606030402020204" pitchFamily="34" charset="0"/>
              </a:rPr>
              <a:t> En el 1º casillero SIEMPRE “R” [en todos los controles]</a:t>
            </a:r>
          </a:p>
          <a:p>
            <a:pPr algn="just"/>
            <a:r>
              <a:rPr lang="es-PE" sz="1100" dirty="0">
                <a:solidFill>
                  <a:srgbClr val="000000"/>
                </a:solidFill>
                <a:latin typeface="Franklin Gothic Medium Cond" panose="020B0606030402020204" pitchFamily="34" charset="0"/>
              </a:rPr>
              <a:t> En los casilleros de las actividades SIEMPRE “D” </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Lab registre:  </a:t>
            </a:r>
          </a:p>
          <a:p>
            <a:pPr algn="just"/>
            <a:r>
              <a:rPr lang="es-PE" sz="1100" dirty="0">
                <a:solidFill>
                  <a:srgbClr val="000000"/>
                </a:solidFill>
                <a:latin typeface="Franklin Gothic Medium Cond" panose="020B0606030402020204" pitchFamily="34" charset="0"/>
              </a:rPr>
              <a:t> En el casillero de Rehabilitación del Alcohólico secuenciar la sesión de atención 1, 2, 3… según corresponda </a:t>
            </a:r>
            <a:endParaRPr lang="es-PE" sz="1100" dirty="0">
              <a:latin typeface="Franklin Gothic Medium Cond" panose="020B0606030402020204" pitchFamily="34" charset="0"/>
            </a:endParaRPr>
          </a:p>
        </p:txBody>
      </p:sp>
      <p:sp>
        <p:nvSpPr>
          <p:cNvPr id="9" name="Rectángulo 8"/>
          <p:cNvSpPr/>
          <p:nvPr/>
        </p:nvSpPr>
        <p:spPr>
          <a:xfrm>
            <a:off x="1660937" y="5083301"/>
            <a:ext cx="7046259" cy="261610"/>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Cuando el proceso haya concluido registrar “TA” para determinar el cumplimiento de la </a:t>
            </a:r>
            <a:r>
              <a:rPr lang="es-PE" sz="1100" dirty="0" err="1">
                <a:solidFill>
                  <a:srgbClr val="000000"/>
                </a:solidFill>
                <a:latin typeface="Franklin Gothic Medium Cond" panose="020B0606030402020204" pitchFamily="34" charset="0"/>
              </a:rPr>
              <a:t>subfinalidad</a:t>
            </a:r>
            <a:r>
              <a:rPr lang="es-PE" sz="1100" dirty="0">
                <a:solidFill>
                  <a:srgbClr val="000000"/>
                </a:solidFill>
                <a:latin typeface="Franklin Gothic Medium Cond" panose="020B0606030402020204" pitchFamily="34" charset="0"/>
              </a:rPr>
              <a:t> del producto </a:t>
            </a:r>
          </a:p>
        </p:txBody>
      </p:sp>
    </p:spTree>
    <p:extLst>
      <p:ext uri="{BB962C8B-B14F-4D97-AF65-F5344CB8AC3E}">
        <p14:creationId xmlns:p14="http://schemas.microsoft.com/office/powerpoint/2010/main" val="223198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73146" y="341863"/>
            <a:ext cx="8534424" cy="600164"/>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Incluye:</a:t>
            </a:r>
          </a:p>
          <a:p>
            <a:pPr algn="just"/>
            <a:r>
              <a:rPr lang="es-PE" sz="1100" dirty="0">
                <a:solidFill>
                  <a:srgbClr val="000000"/>
                </a:solidFill>
                <a:latin typeface="Franklin Gothic Medium Cond" panose="020B0606030402020204" pitchFamily="34" charset="0"/>
              </a:rPr>
              <a:t> Aplicación de Cuestionario de Habilidades U100</a:t>
            </a:r>
          </a:p>
          <a:p>
            <a:pPr algn="just"/>
            <a:r>
              <a:rPr lang="es-PE" sz="1100" dirty="0">
                <a:solidFill>
                  <a:srgbClr val="000000"/>
                </a:solidFill>
                <a:latin typeface="Franklin Gothic Medium Cond" panose="020B0606030402020204" pitchFamily="34" charset="0"/>
              </a:rPr>
              <a:t> Consejería en Salud Mental   99404</a:t>
            </a:r>
          </a:p>
        </p:txBody>
      </p:sp>
      <p:sp>
        <p:nvSpPr>
          <p:cNvPr id="10" name="Rectángulo 9"/>
          <p:cNvSpPr/>
          <p:nvPr/>
        </p:nvSpPr>
        <p:spPr>
          <a:xfrm>
            <a:off x="273146" y="1111600"/>
            <a:ext cx="8534424" cy="769441"/>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En el ítem: Diagnóstico motivo de consulta y/o actividad de salud anote: </a:t>
            </a:r>
          </a:p>
          <a:p>
            <a:r>
              <a:rPr lang="es-PE" sz="1100" dirty="0">
                <a:solidFill>
                  <a:srgbClr val="000000"/>
                </a:solidFill>
                <a:latin typeface="Franklin Gothic Medium Cond" panose="020B0606030402020204" pitchFamily="34" charset="0"/>
              </a:rPr>
              <a:t> En el 1º casillero Aplicación de Cuestionario de Habilidades Sociales</a:t>
            </a:r>
          </a:p>
          <a:p>
            <a:r>
              <a:rPr lang="es-PE" sz="1100" dirty="0">
                <a:solidFill>
                  <a:srgbClr val="000000"/>
                </a:solidFill>
                <a:latin typeface="Franklin Gothic Medium Cond" panose="020B0606030402020204" pitchFamily="34" charset="0"/>
              </a:rPr>
              <a:t> En el 2º casillero Consejería en Salud Mental </a:t>
            </a:r>
          </a:p>
          <a:p>
            <a:r>
              <a:rPr lang="es-PE" sz="1100" dirty="0">
                <a:solidFill>
                  <a:srgbClr val="000000"/>
                </a:solidFill>
                <a:latin typeface="Franklin Gothic Medium Cond" panose="020B0606030402020204" pitchFamily="34" charset="0"/>
              </a:rPr>
              <a:t>En el ítem: Tipo de diagnóstico marque siempre “D” </a:t>
            </a:r>
            <a:endParaRPr lang="es-PE" sz="1100" dirty="0">
              <a:latin typeface="Franklin Gothic Medium Cond" panose="020B0606030402020204" pitchFamily="34" charset="0"/>
            </a:endParaRPr>
          </a:p>
        </p:txBody>
      </p:sp>
      <p:sp>
        <p:nvSpPr>
          <p:cNvPr id="13" name="CuadroTexto 12">
            <a:extLst>
              <a:ext uri="{FF2B5EF4-FFF2-40B4-BE49-F238E27FC236}">
                <a16:creationId xmlns:a16="http://schemas.microsoft.com/office/drawing/2014/main" id="{03664BF9-3601-4DE0-999E-6DF73E4567DB}"/>
              </a:ext>
            </a:extLst>
          </p:cNvPr>
          <p:cNvSpPr txBox="1"/>
          <p:nvPr/>
        </p:nvSpPr>
        <p:spPr>
          <a:xfrm>
            <a:off x="273146" y="869234"/>
            <a:ext cx="8575333"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i="0" u="none" strike="noStrike" kern="1200" cap="none" spc="0" normalizeH="0" baseline="0" noProof="0" dirty="0">
                <a:ln>
                  <a:noFill/>
                </a:ln>
                <a:solidFill>
                  <a:srgbClr val="333399"/>
                </a:solidFill>
                <a:effectLst/>
                <a:uLnTx/>
                <a:uFillTx/>
                <a:latin typeface="Franklin Gothic Medium Cond" panose="020B0606030402020204" pitchFamily="34" charset="0"/>
                <a:cs typeface="Arial"/>
              </a:rPr>
              <a:t>El registro de la aplicación del cuestionario de Habilidades Sociales debe ser individual.</a:t>
            </a:r>
            <a:endParaRPr kumimoji="0" lang="es-PE" sz="1800" i="0" u="none" strike="noStrike" kern="1200" cap="none" spc="0" normalizeH="0" baseline="0" noProof="0" dirty="0">
              <a:ln>
                <a:noFill/>
              </a:ln>
              <a:solidFill>
                <a:srgbClr val="333399"/>
              </a:solidFill>
              <a:effectLst/>
              <a:uLnTx/>
              <a:uFillTx/>
              <a:latin typeface="Franklin Gothic Medium Cond" panose="020B0606030402020204" pitchFamily="34" charset="0"/>
              <a:cs typeface="Arial"/>
            </a:endParaRPr>
          </a:p>
        </p:txBody>
      </p:sp>
      <p:pic>
        <p:nvPicPr>
          <p:cNvPr id="14" name="Imagen 13">
            <a:extLst>
              <a:ext uri="{FF2B5EF4-FFF2-40B4-BE49-F238E27FC236}">
                <a16:creationId xmlns:a16="http://schemas.microsoft.com/office/drawing/2014/main" id="{6F221837-154A-480C-83EB-55913192B9FA}"/>
              </a:ext>
            </a:extLst>
          </p:cNvPr>
          <p:cNvPicPr>
            <a:picLocks noChangeAspect="1"/>
          </p:cNvPicPr>
          <p:nvPr/>
        </p:nvPicPr>
        <p:blipFill>
          <a:blip r:embed="rId2"/>
          <a:stretch>
            <a:fillRect/>
          </a:stretch>
        </p:blipFill>
        <p:spPr>
          <a:xfrm>
            <a:off x="273146" y="1850503"/>
            <a:ext cx="8597708" cy="958508"/>
          </a:xfrm>
          <a:prstGeom prst="rect">
            <a:avLst/>
          </a:prstGeom>
        </p:spPr>
      </p:pic>
      <p:sp>
        <p:nvSpPr>
          <p:cNvPr id="15" name="Rectángulo 14">
            <a:extLst>
              <a:ext uri="{FF2B5EF4-FFF2-40B4-BE49-F238E27FC236}">
                <a16:creationId xmlns:a16="http://schemas.microsoft.com/office/drawing/2014/main" id="{0A7ECC92-23DA-48C9-9DCE-9D65966E08FF}"/>
              </a:ext>
            </a:extLst>
          </p:cNvPr>
          <p:cNvSpPr/>
          <p:nvPr/>
        </p:nvSpPr>
        <p:spPr>
          <a:xfrm>
            <a:off x="273146" y="2788976"/>
            <a:ext cx="8597708" cy="1015663"/>
          </a:xfrm>
          <a:prstGeom prst="rect">
            <a:avLst/>
          </a:prstGeom>
        </p:spPr>
        <p:txBody>
          <a:bodyPr wrap="square">
            <a:spAutoFit/>
          </a:bodyPr>
          <a:lstStyle/>
          <a:p>
            <a:r>
              <a:rPr lang="es-PE" sz="1000" dirty="0">
                <a:solidFill>
                  <a:srgbClr val="C00000"/>
                </a:solidFill>
                <a:latin typeface="Franklin Gothic Medium Cond" panose="020B0606030402020204" pitchFamily="34" charset="0"/>
              </a:rPr>
              <a:t> SI LA APLICACIÓN DEL CUESTIONARIO DE HABILIDADES SOCIALES FUERA POSITIVO:</a:t>
            </a:r>
          </a:p>
          <a:p>
            <a:r>
              <a:rPr lang="es-PE" sz="1000" dirty="0">
                <a:solidFill>
                  <a:srgbClr val="000000"/>
                </a:solidFill>
                <a:latin typeface="Franklin Gothic Medium Cond" panose="020B0606030402020204" pitchFamily="34" charset="0"/>
              </a:rPr>
              <a:t>En el ítem: Diagnóstico motivo de consulta y/o actividad de salud anote:  </a:t>
            </a:r>
          </a:p>
          <a:p>
            <a:r>
              <a:rPr lang="es-PE" sz="1000" dirty="0">
                <a:solidFill>
                  <a:srgbClr val="000000"/>
                </a:solidFill>
                <a:latin typeface="Franklin Gothic Medium Cond" panose="020B0606030402020204" pitchFamily="34" charset="0"/>
              </a:rPr>
              <a:t> En el 1º casillero Aplicación de Cuestionario de Habilidades Sociales</a:t>
            </a:r>
          </a:p>
          <a:p>
            <a:r>
              <a:rPr lang="es-PE" sz="1000" dirty="0">
                <a:solidFill>
                  <a:srgbClr val="000000"/>
                </a:solidFill>
                <a:latin typeface="Franklin Gothic Medium Cond" panose="020B0606030402020204" pitchFamily="34" charset="0"/>
              </a:rPr>
              <a:t> En el 2º casillero Problemas relacionados con habilidades Sociales inadecuadas</a:t>
            </a:r>
          </a:p>
          <a:p>
            <a:r>
              <a:rPr lang="es-PE" sz="1000" dirty="0">
                <a:solidFill>
                  <a:srgbClr val="000000"/>
                </a:solidFill>
                <a:latin typeface="Franklin Gothic Medium Cond" panose="020B0606030402020204" pitchFamily="34" charset="0"/>
              </a:rPr>
              <a:t> En el 3º casillero Consejería en Salud Mental </a:t>
            </a:r>
          </a:p>
          <a:p>
            <a:r>
              <a:rPr lang="es-PE" sz="1000" dirty="0">
                <a:solidFill>
                  <a:srgbClr val="000000"/>
                </a:solidFill>
                <a:latin typeface="Franklin Gothic Medium Cond" panose="020B0606030402020204" pitchFamily="34" charset="0"/>
              </a:rPr>
              <a:t> En el ítem: Tipo de diagnóstico marque siempre “D” para todas las actividades  </a:t>
            </a:r>
            <a:endParaRPr lang="es-PE" sz="1000" dirty="0">
              <a:latin typeface="Franklin Gothic Medium Cond" panose="020B0606030402020204" pitchFamily="34" charset="0"/>
            </a:endParaRPr>
          </a:p>
        </p:txBody>
      </p:sp>
      <p:pic>
        <p:nvPicPr>
          <p:cNvPr id="16" name="Imagen 15">
            <a:extLst>
              <a:ext uri="{FF2B5EF4-FFF2-40B4-BE49-F238E27FC236}">
                <a16:creationId xmlns:a16="http://schemas.microsoft.com/office/drawing/2014/main" id="{630C4ABC-6454-410C-9FA9-239EAAF224B4}"/>
              </a:ext>
            </a:extLst>
          </p:cNvPr>
          <p:cNvPicPr>
            <a:picLocks noChangeAspect="1"/>
          </p:cNvPicPr>
          <p:nvPr/>
        </p:nvPicPr>
        <p:blipFill>
          <a:blip r:embed="rId3"/>
          <a:stretch>
            <a:fillRect/>
          </a:stretch>
        </p:blipFill>
        <p:spPr>
          <a:xfrm>
            <a:off x="273145" y="3789233"/>
            <a:ext cx="8597709" cy="958508"/>
          </a:xfrm>
          <a:prstGeom prst="rect">
            <a:avLst/>
          </a:prstGeom>
        </p:spPr>
      </p:pic>
      <p:sp>
        <p:nvSpPr>
          <p:cNvPr id="11" name="Rectángulo 10"/>
          <p:cNvSpPr/>
          <p:nvPr/>
        </p:nvSpPr>
        <p:spPr>
          <a:xfrm>
            <a:off x="273144" y="4721999"/>
            <a:ext cx="8255479" cy="60016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EN EL ESTABLECIMIENTO DE SALUD: ETAPA DE VIDA ADOLESCENTE</a:t>
            </a:r>
          </a:p>
          <a:p>
            <a:r>
              <a:rPr lang="es-PE" sz="1100" dirty="0">
                <a:solidFill>
                  <a:srgbClr val="000000"/>
                </a:solidFill>
                <a:latin typeface="Franklin Gothic Medium Cond" panose="020B0606030402020204" pitchFamily="34" charset="0"/>
              </a:rPr>
              <a:t>En el ítem: Lab anote: </a:t>
            </a:r>
          </a:p>
          <a:p>
            <a:r>
              <a:rPr lang="es-PE" sz="1100" dirty="0">
                <a:solidFill>
                  <a:srgbClr val="000000"/>
                </a:solidFill>
                <a:latin typeface="Franklin Gothic Medium Cond" panose="020B0606030402020204" pitchFamily="34" charset="0"/>
              </a:rPr>
              <a:t> En el 1º casillero el número “2” para indica el Examen del Estado del Desarrollo del Adolescente </a:t>
            </a:r>
            <a:endParaRPr lang="es-PE" sz="1100" dirty="0">
              <a:latin typeface="Franklin Gothic Medium Cond" panose="020B0606030402020204" pitchFamily="34" charset="0"/>
            </a:endParaRPr>
          </a:p>
        </p:txBody>
      </p:sp>
      <p:pic>
        <p:nvPicPr>
          <p:cNvPr id="3" name="Imagen 2"/>
          <p:cNvPicPr>
            <a:picLocks noChangeAspect="1"/>
          </p:cNvPicPr>
          <p:nvPr/>
        </p:nvPicPr>
        <p:blipFill>
          <a:blip r:embed="rId4"/>
          <a:stretch>
            <a:fillRect/>
          </a:stretch>
        </p:blipFill>
        <p:spPr>
          <a:xfrm>
            <a:off x="273144" y="5298081"/>
            <a:ext cx="8597710" cy="927970"/>
          </a:xfrm>
          <a:prstGeom prst="rect">
            <a:avLst/>
          </a:prstGeom>
        </p:spPr>
      </p:pic>
    </p:spTree>
    <p:extLst>
      <p:ext uri="{BB962C8B-B14F-4D97-AF65-F5344CB8AC3E}">
        <p14:creationId xmlns:p14="http://schemas.microsoft.com/office/powerpoint/2010/main" val="363946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4024" y="1062416"/>
            <a:ext cx="8192842" cy="1615827"/>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PERSONAS CON TRASTORNOS Y SINDROMES PSICÓTICOS TRATADAS OPORTUNAMENTE (3000702</a:t>
            </a:r>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Definición Operacional.- Atención que se brinda a personas con trastornos o síndromes psicóticos con tamizaje positivo. Esta actividad es desarrollada por un profesional de salud especializado.</a:t>
            </a:r>
          </a:p>
          <a:p>
            <a:r>
              <a:rPr lang="es-PE" sz="1100" dirty="0">
                <a:solidFill>
                  <a:srgbClr val="000000"/>
                </a:solidFill>
                <a:latin typeface="Franklin Gothic Medium Cond" panose="020B0606030402020204" pitchFamily="34" charset="0"/>
              </a:rPr>
              <a:t>Incluye:</a:t>
            </a:r>
          </a:p>
          <a:p>
            <a:r>
              <a:rPr lang="es-PE" sz="1100" dirty="0">
                <a:solidFill>
                  <a:srgbClr val="000000"/>
                </a:solidFill>
                <a:latin typeface="Franklin Gothic Medium Cond" panose="020B0606030402020204" pitchFamily="34" charset="0"/>
              </a:rPr>
              <a:t> Consulta médica</a:t>
            </a:r>
          </a:p>
          <a:p>
            <a:r>
              <a:rPr lang="es-PE" sz="1100" dirty="0">
                <a:solidFill>
                  <a:srgbClr val="000000"/>
                </a:solidFill>
                <a:latin typeface="Franklin Gothic Medium Cond" panose="020B0606030402020204" pitchFamily="34" charset="0"/>
              </a:rPr>
              <a:t> Intervención individual</a:t>
            </a:r>
          </a:p>
          <a:p>
            <a:r>
              <a:rPr lang="es-PE" sz="1100" dirty="0">
                <a:solidFill>
                  <a:srgbClr val="000000"/>
                </a:solidFill>
                <a:latin typeface="Franklin Gothic Medium Cond" panose="020B0606030402020204" pitchFamily="34" charset="0"/>
              </a:rPr>
              <a:t> Intervención familiar</a:t>
            </a:r>
          </a:p>
          <a:p>
            <a:r>
              <a:rPr lang="es-PE" sz="1100" dirty="0">
                <a:solidFill>
                  <a:srgbClr val="000000"/>
                </a:solidFill>
                <a:latin typeface="Franklin Gothic Medium Cond" panose="020B0606030402020204" pitchFamily="34" charset="0"/>
              </a:rPr>
              <a:t> Psicoterapia individual</a:t>
            </a:r>
          </a:p>
          <a:p>
            <a:r>
              <a:rPr lang="es-PE" sz="1100" dirty="0">
                <a:solidFill>
                  <a:srgbClr val="000000"/>
                </a:solidFill>
                <a:latin typeface="Franklin Gothic Medium Cond" panose="020B0606030402020204" pitchFamily="34" charset="0"/>
              </a:rPr>
              <a:t> Visita Domiciliaria </a:t>
            </a:r>
            <a:endParaRPr lang="es-PE" sz="1100" dirty="0">
              <a:latin typeface="Franklin Gothic Medium Cond" panose="020B0606030402020204" pitchFamily="34" charset="0"/>
            </a:endParaRPr>
          </a:p>
        </p:txBody>
      </p:sp>
      <p:sp>
        <p:nvSpPr>
          <p:cNvPr id="8" name="Rectángulo 7"/>
          <p:cNvSpPr/>
          <p:nvPr/>
        </p:nvSpPr>
        <p:spPr>
          <a:xfrm>
            <a:off x="504920" y="2586789"/>
            <a:ext cx="8151946" cy="600164"/>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TRATAMIENTO AMBULATORIO DE PERSONAS CON SÍNDROME O TRASTORNO PSICÓTICO (5005195) </a:t>
            </a:r>
          </a:p>
          <a:p>
            <a:pPr algn="just"/>
            <a:r>
              <a:rPr lang="es-PE" sz="1100" dirty="0">
                <a:solidFill>
                  <a:srgbClr val="000000"/>
                </a:solidFill>
                <a:latin typeface="Franklin Gothic Medium Cond" panose="020B0606030402020204" pitchFamily="34" charset="0"/>
              </a:rPr>
              <a:t>Definición Operacional.- Es la atención por consultorio externo que se brinda a personas con síndrome o trastorno psicótico (esquizofrenia) con tamizaje positivo, Esta actividad es desarrollada por un profesional de salud con competencias, a partir de los establecimientos de salud del nivel I-1 en adelante</a:t>
            </a:r>
            <a:endParaRPr lang="es-PE" sz="1100" dirty="0">
              <a:latin typeface="Franklin Gothic Medium Cond" panose="020B0606030402020204" pitchFamily="34" charset="0"/>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379632645"/>
              </p:ext>
            </p:extLst>
          </p:nvPr>
        </p:nvGraphicFramePr>
        <p:xfrm>
          <a:off x="1054333" y="3356230"/>
          <a:ext cx="7168210" cy="1162050"/>
        </p:xfrm>
        <a:graphic>
          <a:graphicData uri="http://schemas.openxmlformats.org/presentationml/2006/ole">
            <mc:AlternateContent xmlns:mc="http://schemas.openxmlformats.org/markup-compatibility/2006">
              <mc:Choice xmlns:v="urn:schemas-microsoft-com:vml" Requires="v">
                <p:oleObj name="Hoja de cálculo" r:id="rId2" imgW="6076952" imgH="1162064" progId="Excel.Sheet.12">
                  <p:embed/>
                </p:oleObj>
              </mc:Choice>
              <mc:Fallback>
                <p:oleObj name="Hoja de cálculo" r:id="rId2" imgW="6076952" imgH="1162064" progId="Excel.Sheet.12">
                  <p:embed/>
                  <p:pic>
                    <p:nvPicPr>
                      <p:cNvPr id="0" name=""/>
                      <p:cNvPicPr/>
                      <p:nvPr/>
                    </p:nvPicPr>
                    <p:blipFill>
                      <a:blip r:embed="rId3"/>
                      <a:stretch>
                        <a:fillRect/>
                      </a:stretch>
                    </p:blipFill>
                    <p:spPr>
                      <a:xfrm>
                        <a:off x="1054333" y="3356230"/>
                        <a:ext cx="7168210" cy="1162050"/>
                      </a:xfrm>
                      <a:prstGeom prst="rect">
                        <a:avLst/>
                      </a:prstGeom>
                    </p:spPr>
                  </p:pic>
                </p:oleObj>
              </mc:Fallback>
            </mc:AlternateContent>
          </a:graphicData>
        </a:graphic>
      </p:graphicFrame>
      <p:sp>
        <p:nvSpPr>
          <p:cNvPr id="12" name="Rectángulo 11"/>
          <p:cNvSpPr/>
          <p:nvPr/>
        </p:nvSpPr>
        <p:spPr>
          <a:xfrm>
            <a:off x="504920" y="4538607"/>
            <a:ext cx="8151946" cy="2123658"/>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Incluye el desarrollo de las siguientes actividades en nivel I-1 y I-2:</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Promoción de estilos de vida saludables.</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Prevención de los determinantes y vulnerabilidad.</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Detección temprana de casos.</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Aplicación de programas psicoeducativos.</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Atención de las referencias y contrareferencias.</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El paquete de atención ambulatorio de pacientes con Síndrome o Trastorno Psicótico (Esquizofrenia) incluye el desarrollo</a:t>
            </a:r>
          </a:p>
          <a:p>
            <a:r>
              <a:rPr lang="es-PE" sz="1100" dirty="0">
                <a:solidFill>
                  <a:srgbClr val="000000"/>
                </a:solidFill>
                <a:latin typeface="Franklin Gothic Medium Cond" panose="020B0606030402020204" pitchFamily="34" charset="0"/>
              </a:rPr>
              <a:t>de las siguientes actividades en el nivel I-3, I-4 y II-1:</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06 Consulta médica</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03 Intervención familiar</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02 Visita Domiciliaria</a:t>
            </a:r>
          </a:p>
        </p:txBody>
      </p:sp>
    </p:spTree>
    <p:extLst>
      <p:ext uri="{BB962C8B-B14F-4D97-AF65-F5344CB8AC3E}">
        <p14:creationId xmlns:p14="http://schemas.microsoft.com/office/powerpoint/2010/main" val="556905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504967" y="666631"/>
            <a:ext cx="8062987" cy="1785104"/>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El paquete de atención ambulatorio de pacientes con Síndrome o Trastorno Psicótico (Esquizofrenia) incluye el desarrollo de las siguientes actividades en el nivel II-2 en adelante:</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06 Consulta médica especializada</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03 Intervención familiar</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03 Visita Domiciliaria</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Organización de grupos de soporte público (casas de medio camino, etc.) o privado. Clubes sociales. </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Implementación de actividades de rehabilitación psicosocial y entrenamiento en habilidades sociales. </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Referencia y Contrareferencia.</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La atención ambulatoria para pacientes con síndrome o trastorno psicótico incluye el desarrollo de las siguientes actividades: </a:t>
            </a:r>
            <a:endParaRPr lang="es-PE" sz="1100" dirty="0">
              <a:latin typeface="Franklin Gothic Medium Cond" panose="020B0606030402020204" pitchFamily="34" charset="0"/>
            </a:endParaRPr>
          </a:p>
        </p:txBody>
      </p:sp>
      <p:graphicFrame>
        <p:nvGraphicFramePr>
          <p:cNvPr id="12" name="Objeto 11"/>
          <p:cNvGraphicFramePr>
            <a:graphicFrameLocks noChangeAspect="1"/>
          </p:cNvGraphicFramePr>
          <p:nvPr>
            <p:extLst>
              <p:ext uri="{D42A27DB-BD31-4B8C-83A1-F6EECF244321}">
                <p14:modId xmlns:p14="http://schemas.microsoft.com/office/powerpoint/2010/main" val="815409242"/>
              </p:ext>
            </p:extLst>
          </p:nvPr>
        </p:nvGraphicFramePr>
        <p:xfrm>
          <a:off x="2569455" y="2684650"/>
          <a:ext cx="5471886" cy="3931303"/>
        </p:xfrm>
        <a:graphic>
          <a:graphicData uri="http://schemas.openxmlformats.org/presentationml/2006/ole">
            <mc:AlternateContent xmlns:mc="http://schemas.openxmlformats.org/markup-compatibility/2006">
              <mc:Choice xmlns:v="urn:schemas-microsoft-com:vml" Requires="v">
                <p:oleObj name="Hoja de cálculo" r:id="rId2" imgW="5229118" imgH="3667048" progId="Excel.Sheet.12">
                  <p:embed/>
                </p:oleObj>
              </mc:Choice>
              <mc:Fallback>
                <p:oleObj name="Hoja de cálculo" r:id="rId2" imgW="5229118" imgH="3667048" progId="Excel.Sheet.12">
                  <p:embed/>
                  <p:pic>
                    <p:nvPicPr>
                      <p:cNvPr id="0" name=""/>
                      <p:cNvPicPr/>
                      <p:nvPr/>
                    </p:nvPicPr>
                    <p:blipFill>
                      <a:blip r:embed="rId3"/>
                      <a:stretch>
                        <a:fillRect/>
                      </a:stretch>
                    </p:blipFill>
                    <p:spPr>
                      <a:xfrm>
                        <a:off x="2569455" y="2684650"/>
                        <a:ext cx="5471886" cy="3931303"/>
                      </a:xfrm>
                      <a:prstGeom prst="rect">
                        <a:avLst/>
                      </a:prstGeom>
                    </p:spPr>
                  </p:pic>
                </p:oleObj>
              </mc:Fallback>
            </mc:AlternateContent>
          </a:graphicData>
        </a:graphic>
      </p:graphicFrame>
    </p:spTree>
    <p:extLst>
      <p:ext uri="{BB962C8B-B14F-4D97-AF65-F5344CB8AC3E}">
        <p14:creationId xmlns:p14="http://schemas.microsoft.com/office/powerpoint/2010/main" val="2691102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04967" y="1077707"/>
            <a:ext cx="8141491" cy="2631490"/>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La atención ambulatoria para pacientes con síndrome o trastorno psicótico incluye el desarrollo de las siguientes actividades: </a:t>
            </a:r>
          </a:p>
          <a:p>
            <a:pPr marL="174625" indent="-174625" algn="just"/>
            <a:r>
              <a:rPr lang="es-PE" sz="1100" dirty="0">
                <a:solidFill>
                  <a:srgbClr val="000000"/>
                </a:solidFill>
                <a:latin typeface="Franklin Gothic Medium Cond" panose="020B0606030402020204" pitchFamily="34" charset="0"/>
              </a:rPr>
              <a:t> 06 Consultas médicas ambulatorias especializadas: Realizada en el establecimiento de salud por un médico      psiquiatra o médico capacitado para la evaluación, diagnóstico, tratamiento y seguimiento de un paciente que presenta un síndrome o trastorno psicótico. Esta actividad se realiza en 06 sesiones con una duración de 40 minutos la primera consulta y las 05 restantes de una duración de 20 minutos cada una. </a:t>
            </a:r>
          </a:p>
          <a:p>
            <a:pPr algn="just"/>
            <a:r>
              <a:rPr lang="es-PE" sz="1100" dirty="0">
                <a:solidFill>
                  <a:srgbClr val="000000"/>
                </a:solidFill>
                <a:latin typeface="Franklin Gothic Medium Cond" panose="020B0606030402020204" pitchFamily="34" charset="0"/>
              </a:rPr>
              <a:t> 03 Intervenciones Familiares: Actividad realizada en los establecimientos de salud. Está dirigida a la familia con el objetivo de sensibilizar a sus miembros y comprometerlos en el proceso de recuperación. Esta actividad es desarrollada por un profesional de la salud en los establecimientos de Salud I-3 y I-4 y tiene una duración de 30 minutos y es realizada en 02 sesiones como mínimo. </a:t>
            </a:r>
          </a:p>
          <a:p>
            <a:pPr marL="174625" indent="-174625" algn="just"/>
            <a:r>
              <a:rPr lang="es-PE" sz="1100" dirty="0">
                <a:latin typeface="Franklin Gothic Medium Cond" panose="020B0606030402020204" pitchFamily="34" charset="0"/>
              </a:rPr>
              <a:t>    03 Visitas Domiciliarias: Actividad dirigida a la familia del paciente, para mejorar la dinámica familiar y favorecer la adherencia al tratamiento. Esta actividad es realizada una vez como mínimo, con un tiempo de 90 minutos y es realizada por un personal de salud con competencias.  </a:t>
            </a:r>
          </a:p>
          <a:p>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CONSULTA MÉDICA AMBULATORIA DE SALUD MENTAL </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Trastornos mentales y del comportamiento debidos síndrome o trastorno psicótico CIE10 </a:t>
            </a:r>
          </a:p>
          <a:p>
            <a:r>
              <a:rPr lang="es-PE" sz="1100" dirty="0">
                <a:latin typeface="Franklin Gothic Medium Cond" panose="020B0606030402020204" pitchFamily="34" charset="0"/>
              </a:rPr>
              <a:t>En el ítem: Tipo de diagnóstico marque “D”</a:t>
            </a:r>
          </a:p>
          <a:p>
            <a:r>
              <a:rPr lang="es-PE" sz="1100" dirty="0">
                <a:latin typeface="Franklin Gothic Medium Cond" panose="020B0606030402020204" pitchFamily="34" charset="0"/>
              </a:rPr>
              <a:t> En el ítem: Lab anote: </a:t>
            </a:r>
          </a:p>
          <a:p>
            <a:r>
              <a:rPr lang="es-PE" sz="1100" dirty="0">
                <a:latin typeface="Franklin Gothic Medium Cond" panose="020B0606030402020204" pitchFamily="34" charset="0"/>
              </a:rPr>
              <a:t> En el 1º casillero el número de consulta médica ambulatoria 1, 2,… ó 6 según corresponda. </a:t>
            </a:r>
          </a:p>
        </p:txBody>
      </p:sp>
      <p:sp>
        <p:nvSpPr>
          <p:cNvPr id="9" name="Rectángulo 8"/>
          <p:cNvSpPr/>
          <p:nvPr/>
        </p:nvSpPr>
        <p:spPr>
          <a:xfrm>
            <a:off x="521005" y="5575689"/>
            <a:ext cx="8024408" cy="938719"/>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INTERVENCIÓN FAMILIAR </a:t>
            </a:r>
          </a:p>
          <a:p>
            <a:r>
              <a:rPr lang="es-PE" sz="1100" dirty="0">
                <a:solidFill>
                  <a:srgbClr val="000000"/>
                </a:solidFill>
                <a:latin typeface="Franklin Gothic Medium Cond" panose="020B0606030402020204" pitchFamily="34" charset="0"/>
              </a:rPr>
              <a:t>En el ítem: Diagnóstico motivo de consulta y/o actividad de salud anote: El síndrome o trastorno psicótico.</a:t>
            </a:r>
          </a:p>
          <a:p>
            <a:r>
              <a:rPr lang="es-PE" sz="1100" dirty="0">
                <a:solidFill>
                  <a:srgbClr val="000000"/>
                </a:solidFill>
                <a:latin typeface="Franklin Gothic Medium Cond" panose="020B0606030402020204" pitchFamily="34" charset="0"/>
              </a:rPr>
              <a:t> En el 1º casillero el diagnóstico del Trastorno Psicótico</a:t>
            </a:r>
          </a:p>
          <a:p>
            <a:r>
              <a:rPr lang="es-PE" sz="1100" dirty="0">
                <a:solidFill>
                  <a:srgbClr val="000000"/>
                </a:solidFill>
                <a:latin typeface="Franklin Gothic Medium Cond" panose="020B0606030402020204" pitchFamily="34" charset="0"/>
              </a:rPr>
              <a:t> En el 2º casillero Intervención Familiar </a:t>
            </a:r>
          </a:p>
          <a:p>
            <a:endParaRPr lang="es-PE" sz="1100" dirty="0">
              <a:solidFill>
                <a:srgbClr val="000000"/>
              </a:solidFill>
              <a:latin typeface="Franklin Gothic Medium Cond" panose="020B0606030402020204" pitchFamily="34" charset="0"/>
            </a:endParaRPr>
          </a:p>
        </p:txBody>
      </p:sp>
    </p:spTree>
    <p:extLst>
      <p:ext uri="{BB962C8B-B14F-4D97-AF65-F5344CB8AC3E}">
        <p14:creationId xmlns:p14="http://schemas.microsoft.com/office/powerpoint/2010/main" val="632612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09433" y="2004102"/>
            <a:ext cx="8153821" cy="2123658"/>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En los niveles II-2 en adelante:</a:t>
            </a:r>
          </a:p>
          <a:p>
            <a:pPr algn="just"/>
            <a:r>
              <a:rPr lang="es-PE" sz="1100" dirty="0">
                <a:solidFill>
                  <a:srgbClr val="FF0000"/>
                </a:solidFill>
                <a:latin typeface="Franklin Gothic Medium Cond" panose="020B0606030402020204" pitchFamily="34" charset="0"/>
              </a:rPr>
              <a:t>SESIONES DE CLUB PSICOSOCIAL </a:t>
            </a:r>
          </a:p>
          <a:p>
            <a:pPr algn="just"/>
            <a:r>
              <a:rPr lang="es-PE" sz="1100" dirty="0">
                <a:solidFill>
                  <a:srgbClr val="000000"/>
                </a:solidFill>
                <a:latin typeface="Franklin Gothic Medium Cond" panose="020B0606030402020204" pitchFamily="34" charset="0"/>
              </a:rPr>
              <a:t>Los ítems: Documento de Identidad, Financiador, Pertenencia Étnica, Edad, Sexo, Establecimiento y Servicio, NO SE REGISTRAN, por lo que se traza una línea oblicua sobre ellos.</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HC/FF registre: APP100 Actividades en Establecimiento de Salud</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Sesión de Club Psicosocial</a:t>
            </a:r>
          </a:p>
          <a:p>
            <a:pPr algn="just"/>
            <a:r>
              <a:rPr lang="es-PE" sz="1100" dirty="0">
                <a:solidFill>
                  <a:srgbClr val="000000"/>
                </a:solidFill>
                <a:latin typeface="Franklin Gothic Medium Cond" panose="020B0606030402020204" pitchFamily="34" charset="0"/>
              </a:rPr>
              <a:t> En el 2º casillero Actividades de Estrategia Sanitaria Nacional de Salud Mental </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Tipo de diagnóstico marque SIEMPRE "D" para ambos casilleros </a:t>
            </a:r>
            <a:endParaRPr lang="es-PE" sz="1100" dirty="0">
              <a:latin typeface="Franklin Gothic Medium Cond" panose="020B0606030402020204" pitchFamily="34" charset="0"/>
            </a:endParaRPr>
          </a:p>
        </p:txBody>
      </p:sp>
      <p:sp>
        <p:nvSpPr>
          <p:cNvPr id="11" name="Rectángulo 10"/>
          <p:cNvSpPr/>
          <p:nvPr/>
        </p:nvSpPr>
        <p:spPr>
          <a:xfrm>
            <a:off x="409432" y="4518214"/>
            <a:ext cx="8153821" cy="2123658"/>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TRATAMIENTO CON INTERNAMIENTO DE PERSONAS CON SÍNDROME O TRASTORNO PSICÓTICO (5005196) </a:t>
            </a:r>
          </a:p>
          <a:p>
            <a:pPr algn="just"/>
            <a:r>
              <a:rPr lang="es-PE" sz="1100" dirty="0">
                <a:solidFill>
                  <a:srgbClr val="000000"/>
                </a:solidFill>
                <a:latin typeface="Franklin Gothic Medium Cond" panose="020B0606030402020204" pitchFamily="34" charset="0"/>
              </a:rPr>
              <a:t>Definición Operacional.- Atención con internamiento que se brinda a personas con síndrome o trastorno psicótico</a:t>
            </a:r>
          </a:p>
          <a:p>
            <a:pPr algn="just"/>
            <a:r>
              <a:rPr lang="es-PE" sz="1100" dirty="0">
                <a:solidFill>
                  <a:srgbClr val="000000"/>
                </a:solidFill>
                <a:latin typeface="Franklin Gothic Medium Cond" panose="020B0606030402020204" pitchFamily="34" charset="0"/>
              </a:rPr>
              <a:t>(esquizofrenia). Esta actividad es desarrollada por un profesional de salud con competencias, a partir de los establecimientos de salud del nivel II-1 en adelante.</a:t>
            </a:r>
          </a:p>
          <a:p>
            <a:pPr algn="just"/>
            <a:r>
              <a:rPr lang="es-PE" sz="1100" dirty="0">
                <a:solidFill>
                  <a:srgbClr val="000000"/>
                </a:solidFill>
                <a:latin typeface="Franklin Gothic Medium Cond" panose="020B0606030402020204" pitchFamily="34" charset="0"/>
              </a:rPr>
              <a:t>Incluye:</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Consulta médica y/o especializada [Fuente: Egresos (SEEM)]</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Internamiento</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Intervención</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Visita Domiciliaria [Fuente: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Organización de grupos de soporte público (casas de medio camino, etc.) o privado. Clubes sociales [Fte: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Implementación de actividades de rehabilitación psicosocial y entrenamiento en habilidades sociales [Fte: HIS]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Referencia y Contrareferencia</a:t>
            </a:r>
          </a:p>
        </p:txBody>
      </p:sp>
    </p:spTree>
    <p:extLst>
      <p:ext uri="{BB962C8B-B14F-4D97-AF65-F5344CB8AC3E}">
        <p14:creationId xmlns:p14="http://schemas.microsoft.com/office/powerpoint/2010/main" val="3904072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689782" y="2844210"/>
            <a:ext cx="6844553" cy="1277273"/>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REHABILITACIÓN PSICOSOCIAL DE PERSONAS CON SÍNDROME O TRASTORNO PSICÓTICO (5005197) </a:t>
            </a:r>
          </a:p>
          <a:p>
            <a:pPr algn="just"/>
            <a:r>
              <a:rPr lang="es-PE" sz="1100" dirty="0">
                <a:solidFill>
                  <a:srgbClr val="000000"/>
                </a:solidFill>
                <a:latin typeface="Franklin Gothic Medium Cond" panose="020B0606030402020204" pitchFamily="34" charset="0"/>
              </a:rPr>
              <a:t>Definición Operacional.- Conjunto de intervenciones que atienden a las diferentes necesidades psicosociales de las personas afectadas con trastorno psicótico desde la valoración y desarrollo del funcionamiento global mediante sesiones periódicas de intervención múltiple e interdisciplinaria, incidiendo en el autocuidado, mejora del autocontrol y relaciones interpersonales, funcionamiento cognoscitivo y autonomía social y laboral. En dichas sesiones semanales se incorpora intervenciones psicoeducativas individuales y familiares, entrenamiento en habilidades sociales, rehabilitación cognitiva y socio laboral. Se considera un periodo mínimo de dos años.</a:t>
            </a:r>
          </a:p>
        </p:txBody>
      </p:sp>
      <p:sp>
        <p:nvSpPr>
          <p:cNvPr id="12" name="Rectángulo 11"/>
          <p:cNvSpPr/>
          <p:nvPr/>
        </p:nvSpPr>
        <p:spPr>
          <a:xfrm>
            <a:off x="2006605" y="401662"/>
            <a:ext cx="6264696" cy="1107996"/>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La fuente de información para el TRATAMIENTO CON INTERNAMIENTO DE PERSONAS CON SÍNDROME O</a:t>
            </a:r>
          </a:p>
          <a:p>
            <a:pPr lvl="0" algn="just"/>
            <a:r>
              <a:rPr lang="es-PE" sz="1100" dirty="0">
                <a:solidFill>
                  <a:srgbClr val="000000"/>
                </a:solidFill>
                <a:latin typeface="Franklin Gothic Medium Cond" panose="020B0606030402020204" pitchFamily="34" charset="0"/>
              </a:rPr>
              <a:t>TRASTORNO PSICÓTICO es el Aplicativo SEEM (Sistema Integrado de Egresos y Emergencias), </a:t>
            </a:r>
          </a:p>
          <a:p>
            <a:pPr lvl="0" algn="just"/>
            <a:r>
              <a:rPr lang="es-PE" sz="1100" dirty="0">
                <a:solidFill>
                  <a:srgbClr val="000000"/>
                </a:solidFill>
                <a:latin typeface="Franklin Gothic Medium Cond" panose="020B0606030402020204" pitchFamily="34" charset="0"/>
              </a:rPr>
              <a:t>utilizando los códigos CIE 10: F062, F105, F115, F125, F135, F145, F155, F165, F175, F185, F195, F20, F22, F23, F24, F25, F28, F29, F312. Cada paciente egresado será considerado como paciente tratado que cumple con el paquete de atención. </a:t>
            </a:r>
          </a:p>
          <a:p>
            <a:pPr lvl="0" algn="just"/>
            <a:r>
              <a:rPr lang="es-PE" sz="1100" dirty="0">
                <a:solidFill>
                  <a:srgbClr val="000000"/>
                </a:solidFill>
                <a:latin typeface="Franklin Gothic Medium Cond" panose="020B0606030402020204" pitchFamily="34" charset="0"/>
              </a:rPr>
              <a:t>Las otras actividades del paquete de atención deberán ser registradas en HIS. </a:t>
            </a:r>
          </a:p>
        </p:txBody>
      </p:sp>
      <p:sp>
        <p:nvSpPr>
          <p:cNvPr id="13" name="Rectángulo 12"/>
          <p:cNvSpPr/>
          <p:nvPr/>
        </p:nvSpPr>
        <p:spPr>
          <a:xfrm>
            <a:off x="2006605" y="2034443"/>
            <a:ext cx="6264696" cy="600164"/>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Dado que el paquete de atención consta de varias actividades, es necesario garantizar el registro del paquete completo, para dicho fin el personal de salud que realice la ÚLTIMA ACTIVIDAD del paquete deberá registrar en el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del diagnóstico la sigla “TA”. </a:t>
            </a:r>
          </a:p>
        </p:txBody>
      </p:sp>
      <p:sp>
        <p:nvSpPr>
          <p:cNvPr id="14" name="Rectángulo 13"/>
          <p:cNvSpPr/>
          <p:nvPr/>
        </p:nvSpPr>
        <p:spPr>
          <a:xfrm>
            <a:off x="1689781" y="4091991"/>
            <a:ext cx="6844553" cy="769441"/>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Las actividades que determinan la Rehabilitación Psicosocial de Personas con Síndrome o Trastorno Psicótico se registran secuencialmente de acuerdo al tipo de actividad que se vaya desarrollando, al término del proceso, cuando se determine la condición de REHABILITADO se debe registrar el diagnóstico con tipo de dx “R” y en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=“REH” para indicar el fin del proceso, NO SE UTILIZA “TA” para este proceso. </a:t>
            </a:r>
          </a:p>
        </p:txBody>
      </p:sp>
    </p:spTree>
    <p:extLst>
      <p:ext uri="{BB962C8B-B14F-4D97-AF65-F5344CB8AC3E}">
        <p14:creationId xmlns:p14="http://schemas.microsoft.com/office/powerpoint/2010/main" val="1210780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09433" y="1077707"/>
            <a:ext cx="8243976" cy="1446550"/>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PERSONAS CON TRASTORNOS  MENTALES JUDICIALIZADAS TRATADAS (3000703) </a:t>
            </a:r>
          </a:p>
          <a:p>
            <a:pPr algn="just"/>
            <a:r>
              <a:rPr lang="es-PE" sz="1100" dirty="0">
                <a:solidFill>
                  <a:srgbClr val="000000"/>
                </a:solidFill>
                <a:latin typeface="Franklin Gothic Medium Cond" panose="020B0606030402020204" pitchFamily="34" charset="0"/>
              </a:rPr>
              <a:t>Definición Operacional.- Atención que se brinda a personas judicializadas (inimputables) con trastornos psicóticos que acceden a servicios de tratamiento y rehabilitación de salud mental. Esta actividad es desarrollada por profesionales especializados de salud mental.</a:t>
            </a:r>
          </a:p>
          <a:p>
            <a:r>
              <a:rPr lang="es-PE" sz="1100" dirty="0">
                <a:solidFill>
                  <a:srgbClr val="000000"/>
                </a:solidFill>
                <a:latin typeface="Franklin Gothic Medium Cond" panose="020B0606030402020204" pitchFamily="34" charset="0"/>
              </a:rPr>
              <a:t>Incluye (según el caso):</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Consulta psiquiátrica</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Intervención psicológica</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Terapia Familiar</a:t>
            </a:r>
          </a:p>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Talleres de rehabilitación psicosocial </a:t>
            </a:r>
            <a:endParaRPr lang="es-PE" sz="1100" dirty="0">
              <a:latin typeface="Franklin Gothic Medium Cond" panose="020B0606030402020204" pitchFamily="34" charset="0"/>
            </a:endParaRPr>
          </a:p>
        </p:txBody>
      </p:sp>
      <p:sp>
        <p:nvSpPr>
          <p:cNvPr id="8" name="Rectángulo 7"/>
          <p:cNvSpPr/>
          <p:nvPr/>
        </p:nvSpPr>
        <p:spPr>
          <a:xfrm>
            <a:off x="446517" y="2693535"/>
            <a:ext cx="8206891" cy="3816429"/>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TRATAMIENTO DE PERSONAS CON TRASTORNOS MENTALES JUDICIALIZADAS </a:t>
            </a:r>
          </a:p>
          <a:p>
            <a:pPr algn="just"/>
            <a:r>
              <a:rPr lang="es-PE" sz="1100" dirty="0">
                <a:solidFill>
                  <a:srgbClr val="000000"/>
                </a:solidFill>
                <a:latin typeface="Franklin Gothic Medium Cond" panose="020B0606030402020204" pitchFamily="34" charset="0"/>
              </a:rPr>
              <a:t>Definición Operacional.- El tratamiento de personas judicializadas (inimputables) con trastornos psicóticos comprende la detección, evaluación y diagnóstico, tratamiento y la rehabilitación de salud mental.</a:t>
            </a:r>
          </a:p>
          <a:p>
            <a:pPr algn="just"/>
            <a:r>
              <a:rPr lang="es-PE" sz="1100" dirty="0">
                <a:solidFill>
                  <a:srgbClr val="000000"/>
                </a:solidFill>
                <a:latin typeface="Franklin Gothic Medium Cond" panose="020B0606030402020204" pitchFamily="34" charset="0"/>
              </a:rPr>
              <a:t>Incluye:</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Evaluación, diagnóstico</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Evaluación psicológica </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Terapia Familiar </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Talleres de rehabilitación psicosocial.  Comprende:  </a:t>
            </a:r>
          </a:p>
          <a:p>
            <a:pPr algn="just"/>
            <a:r>
              <a:rPr lang="es-PE" sz="1100" dirty="0">
                <a:solidFill>
                  <a:srgbClr val="000000"/>
                </a:solidFill>
                <a:latin typeface="Franklin Gothic Medium Cond" panose="020B0606030402020204" pitchFamily="34" charset="0"/>
              </a:rPr>
              <a:t>o Sesiones de actividades para la vida diaria, autocuidado y manejo de la medicación. </a:t>
            </a:r>
          </a:p>
          <a:p>
            <a:pPr algn="just"/>
            <a:r>
              <a:rPr lang="es-PE" sz="1100" dirty="0">
                <a:solidFill>
                  <a:srgbClr val="000000"/>
                </a:solidFill>
                <a:latin typeface="Franklin Gothic Medium Cond" panose="020B0606030402020204" pitchFamily="34" charset="0"/>
              </a:rPr>
              <a:t>o Sesiones de entrenamiento de habilidades sociales emocionales. </a:t>
            </a:r>
          </a:p>
          <a:p>
            <a:pPr algn="just"/>
            <a:r>
              <a:rPr lang="es-PE" sz="1100" dirty="0">
                <a:solidFill>
                  <a:srgbClr val="000000"/>
                </a:solidFill>
                <a:latin typeface="Franklin Gothic Medium Cond" panose="020B0606030402020204" pitchFamily="34" charset="0"/>
              </a:rPr>
              <a:t>o Sesiones de entrenamiento en actividades socio laboral. </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el diagnóstico o diagnósticos identificados</a:t>
            </a:r>
          </a:p>
          <a:p>
            <a:pPr algn="just"/>
            <a:r>
              <a:rPr lang="es-PE" sz="1100" dirty="0">
                <a:solidFill>
                  <a:srgbClr val="000000"/>
                </a:solidFill>
                <a:latin typeface="Franklin Gothic Medium Cond" panose="020B0606030402020204" pitchFamily="34" charset="0"/>
              </a:rPr>
              <a:t> En los siguientes casilleros Consejería en Salud Mental, entre otras. </a:t>
            </a:r>
          </a:p>
          <a:p>
            <a:pPr algn="just"/>
            <a:r>
              <a:rPr lang="es-PE" sz="1100" dirty="0">
                <a:solidFill>
                  <a:srgbClr val="000000"/>
                </a:solidFill>
                <a:latin typeface="Franklin Gothic Medium Cond" panose="020B0606030402020204" pitchFamily="34" charset="0"/>
              </a:rPr>
              <a:t>En el ítem: Tipo de diagnóstico marque:</a:t>
            </a:r>
          </a:p>
          <a:p>
            <a:pPr algn="just"/>
            <a:r>
              <a:rPr lang="es-PE" sz="1100" dirty="0">
                <a:solidFill>
                  <a:srgbClr val="000000"/>
                </a:solidFill>
                <a:latin typeface="Franklin Gothic Medium Cond" panose="020B0606030402020204" pitchFamily="34" charset="0"/>
              </a:rPr>
              <a:t> En el 1º casillero "D" cuando se diagnóstica y “R” para los controles</a:t>
            </a:r>
          </a:p>
          <a:p>
            <a:pPr algn="just"/>
            <a:r>
              <a:rPr lang="es-PE" sz="1100" dirty="0">
                <a:solidFill>
                  <a:srgbClr val="000000"/>
                </a:solidFill>
                <a:latin typeface="Franklin Gothic Medium Cond" panose="020B0606030402020204" pitchFamily="34" charset="0"/>
              </a:rPr>
              <a:t> En los casilleros de actividades siempre “D” </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Lab anote: </a:t>
            </a:r>
          </a:p>
          <a:p>
            <a:pPr algn="just"/>
            <a:r>
              <a:rPr lang="es-PE" sz="1100" dirty="0">
                <a:solidFill>
                  <a:srgbClr val="000000"/>
                </a:solidFill>
                <a:latin typeface="Franklin Gothic Medium Cond" panose="020B0606030402020204" pitchFamily="34" charset="0"/>
              </a:rPr>
              <a:t> En el 1º casillero la sigla “JUD” para indicar judicializado </a:t>
            </a:r>
          </a:p>
          <a:p>
            <a:pPr algn="just"/>
            <a:r>
              <a:rPr lang="es-PE" sz="1100" dirty="0">
                <a:solidFill>
                  <a:srgbClr val="000000"/>
                </a:solidFill>
                <a:latin typeface="Franklin Gothic Medium Cond" panose="020B0606030402020204" pitchFamily="34" charset="0"/>
              </a:rPr>
              <a:t> En los siguientes casilleros de acuerdo a la actividad realizada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346222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694329" y="1662088"/>
            <a:ext cx="6895821" cy="1615827"/>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POBLACION EN RIESGO QUE ACCEDEN A PROGRAMAS DE PREVENCION EN SALUD MENTAL (3000705</a:t>
            </a:r>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Definición Operacional.- Es el desarrollo de sesiones de entrenamiento en habilidades sociales dirigido a niñas, niños y adolescentes identificadas en las instituciones educativas o establecimiento de salud con problemas relacionados con habilidades sociales inadecuadas con la finalidad de prevenir problemas de salud mental; es desarrollada por personal de salud capacitado en el primer nivel de atención (I-3 y I-4), comprende:</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Sesiones de entrenamiento en habilidades sociales para niñas y niños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Sesiones de entrenamiento en habilidades sociales para adolescentes</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Programa de prevención familiar de conductas de riesgo en adolescentes familias fuertes: amor y límites</a:t>
            </a:r>
          </a:p>
        </p:txBody>
      </p:sp>
      <p:sp>
        <p:nvSpPr>
          <p:cNvPr id="9" name="Rectángulo 8"/>
          <p:cNvSpPr/>
          <p:nvPr/>
        </p:nvSpPr>
        <p:spPr>
          <a:xfrm>
            <a:off x="1664149" y="3399259"/>
            <a:ext cx="6895821" cy="1954381"/>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PREVENCIÓN FAMILIAR DE CONDUCTAS DE RIESGO EN ADOLESCENTES FAMILIAS FUERTES: AMOR Y LÍMITES </a:t>
            </a:r>
          </a:p>
          <a:p>
            <a:pPr algn="just"/>
            <a:r>
              <a:rPr lang="es-PE" sz="1100" dirty="0">
                <a:solidFill>
                  <a:srgbClr val="000000"/>
                </a:solidFill>
                <a:latin typeface="Franklin Gothic Medium Cond" panose="020B0606030402020204" pitchFamily="34" charset="0"/>
              </a:rPr>
              <a:t>Definición Operacional.- Sesiones dirigidas a mejorar la salud y el desarrollo de las y los adolescentes entre 10 y 14 años, desarrolla en un grupo máximo de 15 adolescentes y sus respectivos padres (madre o padre) y tiene una duración 120 minutos cada sesión aproximadamente. Esta actividad es realizado en los espacios de la comunidad y/o las instituciones educativas públicas y en los establecimientos de salud I-3 y I-4.</a:t>
            </a:r>
          </a:p>
          <a:p>
            <a:pPr algn="just"/>
            <a:r>
              <a:rPr lang="es-PE" sz="1100" dirty="0">
                <a:solidFill>
                  <a:srgbClr val="000000"/>
                </a:solidFill>
                <a:latin typeface="Franklin Gothic Medium Cond" panose="020B0606030402020204" pitchFamily="34" charset="0"/>
              </a:rPr>
              <a:t>Incluye:</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07 sesiones dirigidas a los adolescentes:  </a:t>
            </a:r>
          </a:p>
          <a:p>
            <a:pPr algn="just" defTabSz="808038"/>
            <a:r>
              <a:rPr lang="es-PE" sz="1100" dirty="0">
                <a:solidFill>
                  <a:srgbClr val="000000"/>
                </a:solidFill>
                <a:latin typeface="Franklin Gothic Medium Cond" panose="020B0606030402020204" pitchFamily="34" charset="0"/>
              </a:rPr>
              <a:t> 1º amor y límites: estilos de crianza 		 5º establecer vínculos</a:t>
            </a:r>
          </a:p>
          <a:p>
            <a:pPr algn="just" defTabSz="1074738"/>
            <a:r>
              <a:rPr lang="es-PE" sz="1100" dirty="0">
                <a:solidFill>
                  <a:srgbClr val="000000"/>
                </a:solidFill>
                <a:latin typeface="Franklin Gothic Medium Cond" panose="020B0606030402020204" pitchFamily="34" charset="0"/>
              </a:rPr>
              <a:t> 2º establecer reglas en la casa 		 6º protección sobre los comportamientos de riesgo</a:t>
            </a:r>
          </a:p>
          <a:p>
            <a:pPr algn="just">
              <a:tabLst>
                <a:tab pos="3227388" algn="l"/>
              </a:tabLst>
            </a:pPr>
            <a:r>
              <a:rPr lang="es-PE" sz="1100" dirty="0">
                <a:solidFill>
                  <a:srgbClr val="000000"/>
                </a:solidFill>
                <a:latin typeface="Franklin Gothic Medium Cond" panose="020B0606030402020204" pitchFamily="34" charset="0"/>
              </a:rPr>
              <a:t> 3º estimular el buen comportamiento	 7º conexiones con la comunidad </a:t>
            </a:r>
          </a:p>
          <a:p>
            <a:pPr algn="just"/>
            <a:r>
              <a:rPr lang="es-PE" sz="1100" dirty="0">
                <a:solidFill>
                  <a:srgbClr val="000000"/>
                </a:solidFill>
                <a:latin typeface="Franklin Gothic Medium Cond" panose="020B0606030402020204" pitchFamily="34" charset="0"/>
              </a:rPr>
              <a:t> 4º utilización de las sanciones </a:t>
            </a:r>
          </a:p>
        </p:txBody>
      </p:sp>
      <p:sp>
        <p:nvSpPr>
          <p:cNvPr id="10" name="Rectángulo 9"/>
          <p:cNvSpPr/>
          <p:nvPr/>
        </p:nvSpPr>
        <p:spPr>
          <a:xfrm>
            <a:off x="1664149" y="5357140"/>
            <a:ext cx="6388030" cy="1107996"/>
          </a:xfrm>
          <a:prstGeom prst="rect">
            <a:avLst/>
          </a:prstGeom>
        </p:spPr>
        <p:txBody>
          <a:bodyPr wrap="square">
            <a:spAutoFit/>
          </a:bodyPr>
          <a:lstStyle/>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07 sesiones dirigidas a los padres:  </a:t>
            </a:r>
          </a:p>
          <a:p>
            <a:pPr lvl="0"/>
            <a:r>
              <a:rPr lang="es-PE" sz="1100" dirty="0">
                <a:solidFill>
                  <a:srgbClr val="000000"/>
                </a:solidFill>
                <a:latin typeface="Franklin Gothic Medium Cond" panose="020B0606030402020204" pitchFamily="34" charset="0"/>
              </a:rPr>
              <a:t> 1º tener objetivos y sueños		 5º hacer frente a la presión de los compañeros</a:t>
            </a:r>
          </a:p>
          <a:p>
            <a:r>
              <a:rPr lang="es-PE" sz="1100" dirty="0">
                <a:solidFill>
                  <a:srgbClr val="000000"/>
                </a:solidFill>
                <a:latin typeface="Franklin Gothic Medium Cond" panose="020B0606030402020204" pitchFamily="34" charset="0"/>
              </a:rPr>
              <a:t> 2º apreciar a los padres		 6º la presión del grupo y los buenos amigos </a:t>
            </a:r>
          </a:p>
          <a:p>
            <a:r>
              <a:rPr lang="es-PE" sz="1100" dirty="0">
                <a:solidFill>
                  <a:srgbClr val="000000"/>
                </a:solidFill>
                <a:latin typeface="Franklin Gothic Medium Cond" panose="020B0606030402020204" pitchFamily="34" charset="0"/>
              </a:rPr>
              <a:t> 3º hacer frente al estrés 		 7º ayudar a otros </a:t>
            </a:r>
            <a:endParaRPr lang="es-PE" sz="1100" dirty="0">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 4º obedecer las reglas </a:t>
            </a:r>
          </a:p>
          <a:p>
            <a:endParaRPr lang="es-PE" sz="1100" dirty="0">
              <a:solidFill>
                <a:srgbClr val="000000"/>
              </a:solidFill>
              <a:latin typeface="Franklin Gothic Medium Cond" panose="020B0606030402020204" pitchFamily="34" charset="0"/>
            </a:endParaRPr>
          </a:p>
        </p:txBody>
      </p:sp>
      <p:sp>
        <p:nvSpPr>
          <p:cNvPr id="11" name="Rectángulo 10"/>
          <p:cNvSpPr/>
          <p:nvPr/>
        </p:nvSpPr>
        <p:spPr>
          <a:xfrm>
            <a:off x="4877427" y="5514351"/>
            <a:ext cx="210314" cy="261610"/>
          </a:xfrm>
          <a:prstGeom prst="rect">
            <a:avLst/>
          </a:prstGeom>
        </p:spPr>
        <p:txBody>
          <a:bodyPr wrap="none">
            <a:spAutoFit/>
          </a:bodyPr>
          <a:lstStyle/>
          <a:p>
            <a:pPr lvl="0"/>
            <a:r>
              <a:rPr lang="es-PE" sz="1100" dirty="0">
                <a:solidFill>
                  <a:srgbClr val="000000"/>
                </a:solidFill>
                <a:latin typeface="Franklin Gothic Medium Cond" panose="020B0606030402020204" pitchFamily="34" charset="0"/>
              </a:rPr>
              <a:t> </a:t>
            </a:r>
          </a:p>
        </p:txBody>
      </p:sp>
    </p:spTree>
    <p:extLst>
      <p:ext uri="{BB962C8B-B14F-4D97-AF65-F5344CB8AC3E}">
        <p14:creationId xmlns:p14="http://schemas.microsoft.com/office/powerpoint/2010/main" val="3119198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694067" y="439070"/>
            <a:ext cx="3216771" cy="1785104"/>
          </a:xfrm>
          <a:prstGeom prst="rect">
            <a:avLst/>
          </a:prstGeom>
        </p:spPr>
        <p:txBody>
          <a:bodyPr wrap="square">
            <a:spAutoFit/>
          </a:bodyPr>
          <a:lstStyle/>
          <a:p>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07 sesiones dirigidas al trabajo en familia:  </a:t>
            </a:r>
          </a:p>
          <a:p>
            <a:r>
              <a:rPr lang="es-PE" sz="1100" dirty="0">
                <a:solidFill>
                  <a:srgbClr val="000000"/>
                </a:solidFill>
                <a:latin typeface="Franklin Gothic Medium Cond" panose="020B0606030402020204" pitchFamily="34" charset="0"/>
              </a:rPr>
              <a:t>Padres e Hijos: </a:t>
            </a:r>
          </a:p>
          <a:p>
            <a:r>
              <a:rPr lang="es-PE" sz="1100" dirty="0">
                <a:solidFill>
                  <a:srgbClr val="000000"/>
                </a:solidFill>
                <a:latin typeface="Franklin Gothic Medium Cond" panose="020B0606030402020204" pitchFamily="34" charset="0"/>
              </a:rPr>
              <a:t> 1º Apoyar los objetivos y sueños</a:t>
            </a:r>
          </a:p>
          <a:p>
            <a:r>
              <a:rPr lang="es-PE" sz="1100" dirty="0">
                <a:solidFill>
                  <a:srgbClr val="000000"/>
                </a:solidFill>
                <a:latin typeface="Franklin Gothic Medium Cond" panose="020B0606030402020204" pitchFamily="34" charset="0"/>
              </a:rPr>
              <a:t> 2º Promover la comunicación en la familia</a:t>
            </a:r>
          </a:p>
          <a:p>
            <a:r>
              <a:rPr lang="es-PE" sz="1100" dirty="0">
                <a:solidFill>
                  <a:srgbClr val="000000"/>
                </a:solidFill>
                <a:latin typeface="Franklin Gothic Medium Cond" panose="020B0606030402020204" pitchFamily="34" charset="0"/>
              </a:rPr>
              <a:t> 3º Aprecio a los miembros de la familia</a:t>
            </a:r>
          </a:p>
          <a:p>
            <a:r>
              <a:rPr lang="es-PE" sz="1100" dirty="0">
                <a:solidFill>
                  <a:srgbClr val="000000"/>
                </a:solidFill>
                <a:latin typeface="Franklin Gothic Medium Cond" panose="020B0606030402020204" pitchFamily="34" charset="0"/>
              </a:rPr>
              <a:t> 4º Empleo de las reuniones familiares </a:t>
            </a:r>
          </a:p>
          <a:p>
            <a:pPr lvl="0"/>
            <a:r>
              <a:rPr lang="es-PE" sz="1100" dirty="0">
                <a:solidFill>
                  <a:srgbClr val="000000"/>
                </a:solidFill>
                <a:latin typeface="Franklin Gothic Medium Cond" panose="020B0606030402020204" pitchFamily="34" charset="0"/>
              </a:rPr>
              <a:t> 5º Comprender los principios de la familia</a:t>
            </a:r>
          </a:p>
          <a:p>
            <a:pPr lvl="0"/>
            <a:r>
              <a:rPr lang="es-PE" sz="1100" dirty="0">
                <a:solidFill>
                  <a:srgbClr val="000000"/>
                </a:solidFill>
                <a:latin typeface="Franklin Gothic Medium Cond" panose="020B0606030402020204" pitchFamily="34" charset="0"/>
              </a:rPr>
              <a:t> 6º Las familias y la presión de los compañeros </a:t>
            </a:r>
          </a:p>
          <a:p>
            <a:pPr lvl="0"/>
            <a:r>
              <a:rPr lang="es-PE" sz="1100" dirty="0">
                <a:solidFill>
                  <a:srgbClr val="000000"/>
                </a:solidFill>
                <a:latin typeface="Franklin Gothic Medium Cond" panose="020B0606030402020204" pitchFamily="34" charset="0"/>
              </a:rPr>
              <a:t> 7º La recapitulación de todo lo trabajado </a:t>
            </a:r>
          </a:p>
          <a:p>
            <a:endParaRPr lang="es-PE" sz="1100" dirty="0">
              <a:solidFill>
                <a:srgbClr val="000000"/>
              </a:solidFill>
              <a:latin typeface="Franklin Gothic Medium Cond" panose="020B0606030402020204" pitchFamily="34" charset="0"/>
            </a:endParaRPr>
          </a:p>
        </p:txBody>
      </p:sp>
      <p:sp>
        <p:nvSpPr>
          <p:cNvPr id="9" name="Rectángulo 8"/>
          <p:cNvSpPr/>
          <p:nvPr/>
        </p:nvSpPr>
        <p:spPr>
          <a:xfrm>
            <a:off x="1745939" y="2173160"/>
            <a:ext cx="7034321" cy="3308598"/>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SESIÓN DE ENTRENAMIENTO EN FAMILIAS FUERTES </a:t>
            </a:r>
          </a:p>
          <a:p>
            <a:pPr algn="just"/>
            <a:r>
              <a:rPr lang="es-PE" sz="1100" dirty="0">
                <a:solidFill>
                  <a:srgbClr val="000000"/>
                </a:solidFill>
                <a:latin typeface="Franklin Gothic Medium Cond" panose="020B0606030402020204" pitchFamily="34" charset="0"/>
              </a:rPr>
              <a:t>Si bien es cierto esta actividad tiene tres fases, la primera, las sesiones dirigidas a los adolescentes se realiza de manera individual, es decir, adolescente por adolescente; el segundo grupo de sesiones que se realizan con los padres es registro grupal.</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FF0000"/>
                </a:solidFill>
                <a:latin typeface="Franklin Gothic Medium Cond" panose="020B0606030402020204" pitchFamily="34" charset="0"/>
              </a:rPr>
              <a:t>SESIONES DIRIGIDAS A LOS ADOLESCENTES, registre de la siguiente manera</a:t>
            </a:r>
            <a:r>
              <a:rPr lang="es-PE" sz="1100" dirty="0">
                <a:solidFill>
                  <a:srgbClr val="000000"/>
                </a:solidFill>
                <a:latin typeface="Franklin Gothic Medium Cond" panose="020B0606030402020204" pitchFamily="34" charset="0"/>
              </a:rPr>
              <a:t>:</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Diagnóstico motivo de consulta y/o actividad de salud:  </a:t>
            </a:r>
          </a:p>
          <a:p>
            <a:pPr algn="just"/>
            <a:r>
              <a:rPr lang="es-PE" sz="1100" dirty="0">
                <a:solidFill>
                  <a:srgbClr val="000000"/>
                </a:solidFill>
                <a:latin typeface="Franklin Gothic Medium Cond" panose="020B0606030402020204" pitchFamily="34" charset="0"/>
              </a:rPr>
              <a:t> En el 1º casillero Sesión de Entrenamiento en Familias Fuertes</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anote:</a:t>
            </a:r>
          </a:p>
          <a:p>
            <a:r>
              <a:rPr lang="es-PE" sz="1100" dirty="0">
                <a:latin typeface="Franklin Gothic Medium Cond" panose="020B0606030402020204" pitchFamily="34" charset="0"/>
              </a:rPr>
              <a:t> En el 1º casillero el número de sesión 1, 2… 7 según corresponda:  </a:t>
            </a:r>
          </a:p>
          <a:p>
            <a:r>
              <a:rPr lang="es-PE" sz="1100" dirty="0">
                <a:latin typeface="Franklin Gothic Medium Cond" panose="020B0606030402020204" pitchFamily="34" charset="0"/>
              </a:rPr>
              <a:t>o 1 = Amor y límites: Estilos de crianza</a:t>
            </a:r>
          </a:p>
          <a:p>
            <a:r>
              <a:rPr lang="es-PE" sz="1100" dirty="0">
                <a:latin typeface="Franklin Gothic Medium Cond" panose="020B0606030402020204" pitchFamily="34" charset="0"/>
              </a:rPr>
              <a:t>o 2 = Establecer reglas en la casa</a:t>
            </a:r>
          </a:p>
          <a:p>
            <a:r>
              <a:rPr lang="es-PE" sz="1100" dirty="0">
                <a:latin typeface="Franklin Gothic Medium Cond" panose="020B0606030402020204" pitchFamily="34" charset="0"/>
              </a:rPr>
              <a:t>o 3 = Estimular el buen comportamiento</a:t>
            </a:r>
          </a:p>
          <a:p>
            <a:r>
              <a:rPr lang="es-PE" sz="1100" dirty="0">
                <a:latin typeface="Franklin Gothic Medium Cond" panose="020B0606030402020204" pitchFamily="34" charset="0"/>
              </a:rPr>
              <a:t>o 4 = Utilización de las sanciones </a:t>
            </a:r>
          </a:p>
          <a:p>
            <a:pPr lvl="0"/>
            <a:r>
              <a:rPr lang="es-PE" sz="1100" dirty="0">
                <a:solidFill>
                  <a:prstClr val="black"/>
                </a:solidFill>
                <a:latin typeface="Franklin Gothic Medium Cond" panose="020B0606030402020204" pitchFamily="34" charset="0"/>
              </a:rPr>
              <a:t>o 6 = Protección sobre los comportamientos de riesgo</a:t>
            </a:r>
          </a:p>
          <a:p>
            <a:pPr lvl="0"/>
            <a:r>
              <a:rPr lang="es-PE" sz="1100" dirty="0">
                <a:solidFill>
                  <a:prstClr val="black"/>
                </a:solidFill>
                <a:latin typeface="Franklin Gothic Medium Cond" panose="020B0606030402020204" pitchFamily="34" charset="0"/>
              </a:rPr>
              <a:t>o 7 = Conexiones con la comunidad </a:t>
            </a:r>
            <a:endParaRPr lang="es-PE" sz="1100" dirty="0">
              <a:solidFill>
                <a:srgbClr val="000000"/>
              </a:solidFill>
              <a:latin typeface="Franklin Gothic Medium Cond" panose="020B0606030402020204" pitchFamily="34" charset="0"/>
            </a:endParaRPr>
          </a:p>
          <a:p>
            <a:endParaRPr lang="es-PE" sz="1100" dirty="0">
              <a:latin typeface="Franklin Gothic Medium Cond" panose="020B0606030402020204" pitchFamily="34" charset="0"/>
            </a:endParaRPr>
          </a:p>
        </p:txBody>
      </p:sp>
      <p:sp>
        <p:nvSpPr>
          <p:cNvPr id="10" name="Rectángulo 9"/>
          <p:cNvSpPr/>
          <p:nvPr/>
        </p:nvSpPr>
        <p:spPr>
          <a:xfrm>
            <a:off x="4959783" y="4002977"/>
            <a:ext cx="3661105" cy="261610"/>
          </a:xfrm>
          <a:prstGeom prst="rect">
            <a:avLst/>
          </a:prstGeom>
        </p:spPr>
        <p:txBody>
          <a:bodyPr wrap="square">
            <a:spAutoFit/>
          </a:bodyPr>
          <a:lstStyle/>
          <a:p>
            <a:pPr lvl="0"/>
            <a:r>
              <a:rPr lang="es-PE" sz="1100" dirty="0">
                <a:solidFill>
                  <a:prstClr val="black"/>
                </a:solidFill>
                <a:latin typeface="Franklin Gothic Medium Cond" panose="020B0606030402020204" pitchFamily="34" charset="0"/>
              </a:rPr>
              <a:t>o 5 = Establecer vínculos</a:t>
            </a:r>
          </a:p>
        </p:txBody>
      </p:sp>
      <p:sp>
        <p:nvSpPr>
          <p:cNvPr id="12" name="Rectángulo 11"/>
          <p:cNvSpPr/>
          <p:nvPr/>
        </p:nvSpPr>
        <p:spPr>
          <a:xfrm>
            <a:off x="1758124" y="5433795"/>
            <a:ext cx="6762401" cy="1446550"/>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SESIONES DIRIGIDAS A LOS PADRES, registre de la siguiente manera: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HC/FF registre: APP146 Actividades con Padres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Diagnóstico motivo de consulta y/o actividad de salud: </a:t>
            </a:r>
          </a:p>
          <a:p>
            <a:r>
              <a:rPr lang="es-PE" sz="1100" dirty="0">
                <a:solidFill>
                  <a:srgbClr val="000000"/>
                </a:solidFill>
                <a:latin typeface="Franklin Gothic Medium Cond" panose="020B0606030402020204" pitchFamily="34" charset="0"/>
              </a:rPr>
              <a:t> En el 1º casillero Sesión Educativa</a:t>
            </a:r>
          </a:p>
          <a:p>
            <a:r>
              <a:rPr lang="es-PE" sz="1100" dirty="0">
                <a:solidFill>
                  <a:srgbClr val="000000"/>
                </a:solidFill>
                <a:latin typeface="Franklin Gothic Medium Cond" panose="020B0606030402020204" pitchFamily="34" charset="0"/>
              </a:rPr>
              <a:t> En el 2º casillero Actividades de Salud Mental </a:t>
            </a:r>
          </a:p>
          <a:p>
            <a:r>
              <a:rPr lang="es-PE" sz="1100" dirty="0">
                <a:solidFill>
                  <a:srgbClr val="000000"/>
                </a:solidFill>
                <a:latin typeface="Franklin Gothic Medium Cond" panose="020B0606030402020204" pitchFamily="34" charset="0"/>
              </a:rPr>
              <a:t>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127014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620180" y="1077707"/>
            <a:ext cx="4572000" cy="1785104"/>
          </a:xfrm>
          <a:prstGeom prst="rect">
            <a:avLst/>
          </a:prstGeom>
        </p:spPr>
        <p:txBody>
          <a:bodyPr>
            <a:spAutoFit/>
          </a:bodyPr>
          <a:lstStyle/>
          <a:p>
            <a:r>
              <a:rPr lang="es-PE" sz="1100" dirty="0">
                <a:solidFill>
                  <a:srgbClr val="000000"/>
                </a:solidFill>
                <a:latin typeface="Franklin Gothic Medium Cond" panose="020B0606030402020204" pitchFamily="34" charset="0"/>
              </a:rPr>
              <a:t>En el ítem: Tipo de diagnóstico marque SIEMPRE “D” para ambas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Lab anote:</a:t>
            </a:r>
          </a:p>
          <a:p>
            <a:r>
              <a:rPr lang="es-PE" sz="1100" dirty="0">
                <a:solidFill>
                  <a:srgbClr val="000000"/>
                </a:solidFill>
                <a:latin typeface="Franklin Gothic Medium Cond" panose="020B0606030402020204" pitchFamily="34" charset="0"/>
              </a:rPr>
              <a:t> En el 1º casillero el número de padres participantes de la sesión</a:t>
            </a:r>
          </a:p>
          <a:p>
            <a:r>
              <a:rPr lang="es-PE" sz="1100" dirty="0">
                <a:solidFill>
                  <a:srgbClr val="000000"/>
                </a:solidFill>
                <a:latin typeface="Franklin Gothic Medium Cond" panose="020B0606030402020204" pitchFamily="34" charset="0"/>
              </a:rPr>
              <a:t> En el 2º casillero “FF” para indicar “Familias Fuertes”</a:t>
            </a:r>
          </a:p>
          <a:p>
            <a:r>
              <a:rPr lang="es-PE" sz="1100" dirty="0">
                <a:solidFill>
                  <a:srgbClr val="000000"/>
                </a:solidFill>
                <a:latin typeface="Franklin Gothic Medium Cond" panose="020B0606030402020204" pitchFamily="34" charset="0"/>
              </a:rPr>
              <a:t> En el 3º casillero el número de sesión 1, 2… 7 según corresponda: </a:t>
            </a:r>
          </a:p>
          <a:p>
            <a:r>
              <a:rPr lang="es-PE" sz="1100" dirty="0">
                <a:solidFill>
                  <a:srgbClr val="000000"/>
                </a:solidFill>
                <a:latin typeface="Franklin Gothic Medium Cond" panose="020B0606030402020204" pitchFamily="34" charset="0"/>
              </a:rPr>
              <a:t>o 1 = Tener objetivos y sueños</a:t>
            </a:r>
          </a:p>
          <a:p>
            <a:r>
              <a:rPr lang="es-PE" sz="1100" dirty="0">
                <a:solidFill>
                  <a:srgbClr val="000000"/>
                </a:solidFill>
                <a:latin typeface="Franklin Gothic Medium Cond" panose="020B0606030402020204" pitchFamily="34" charset="0"/>
              </a:rPr>
              <a:t>o 2 = Apreciar a los padres</a:t>
            </a:r>
          </a:p>
          <a:p>
            <a:r>
              <a:rPr lang="es-PE" sz="1100" dirty="0">
                <a:solidFill>
                  <a:srgbClr val="000000"/>
                </a:solidFill>
                <a:latin typeface="Franklin Gothic Medium Cond" panose="020B0606030402020204" pitchFamily="34" charset="0"/>
              </a:rPr>
              <a:t>o 3 = Hacer frente al estrés </a:t>
            </a:r>
          </a:p>
          <a:p>
            <a:r>
              <a:rPr lang="es-PE" sz="1100" dirty="0">
                <a:solidFill>
                  <a:srgbClr val="000000"/>
                </a:solidFill>
                <a:latin typeface="Franklin Gothic Medium Cond" panose="020B0606030402020204" pitchFamily="34" charset="0"/>
              </a:rPr>
              <a:t>o 4 = Obedecer las reglas </a:t>
            </a:r>
          </a:p>
        </p:txBody>
      </p:sp>
      <p:sp>
        <p:nvSpPr>
          <p:cNvPr id="8" name="Rectángulo 7"/>
          <p:cNvSpPr/>
          <p:nvPr/>
        </p:nvSpPr>
        <p:spPr>
          <a:xfrm>
            <a:off x="4161870" y="2112617"/>
            <a:ext cx="3288001" cy="600164"/>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o 5 = Hacer frente a la presión de los compañeros </a:t>
            </a:r>
          </a:p>
          <a:p>
            <a:pPr lvl="0"/>
            <a:r>
              <a:rPr lang="es-PE" sz="1100" dirty="0">
                <a:solidFill>
                  <a:srgbClr val="000000"/>
                </a:solidFill>
                <a:latin typeface="Franklin Gothic Medium Cond" panose="020B0606030402020204" pitchFamily="34" charset="0"/>
              </a:rPr>
              <a:t>o 6 = La presión del grupo y los buenos amigos </a:t>
            </a:r>
          </a:p>
          <a:p>
            <a:pPr lvl="0"/>
            <a:r>
              <a:rPr lang="es-PE" sz="1100" dirty="0">
                <a:solidFill>
                  <a:srgbClr val="000000"/>
                </a:solidFill>
                <a:latin typeface="Franklin Gothic Medium Cond" panose="020B0606030402020204" pitchFamily="34" charset="0"/>
              </a:rPr>
              <a:t>o 7 = Ayudar a otros </a:t>
            </a:r>
            <a:endParaRPr lang="es-PE" sz="1100" dirty="0">
              <a:solidFill>
                <a:prstClr val="black"/>
              </a:solidFill>
              <a:latin typeface="Franklin Gothic Medium Cond" panose="020B0606030402020204" pitchFamily="34" charset="0"/>
            </a:endParaRPr>
          </a:p>
        </p:txBody>
      </p:sp>
      <p:sp>
        <p:nvSpPr>
          <p:cNvPr id="10" name="Rectángulo 9"/>
          <p:cNvSpPr/>
          <p:nvPr/>
        </p:nvSpPr>
        <p:spPr>
          <a:xfrm>
            <a:off x="1620180" y="3501227"/>
            <a:ext cx="4861302" cy="2462213"/>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SESIONES DIRIGIDAS AL TRABAJO EN FAMILIA, registre de la siguiente manera</a:t>
            </a:r>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HC/FF registre: APP136 Actividades con Familia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Tipo de diagnóstico marque SIEMPRE “D” para ambas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Lab anote:</a:t>
            </a:r>
          </a:p>
          <a:p>
            <a:r>
              <a:rPr lang="es-PE" sz="1100" dirty="0">
                <a:solidFill>
                  <a:srgbClr val="000000"/>
                </a:solidFill>
                <a:latin typeface="Franklin Gothic Medium Cond" panose="020B0606030402020204" pitchFamily="34" charset="0"/>
              </a:rPr>
              <a:t> En el 1º casillero el número de participantes de la sesión (padres e hijos)</a:t>
            </a:r>
          </a:p>
          <a:p>
            <a:r>
              <a:rPr lang="es-PE" sz="1100" dirty="0">
                <a:solidFill>
                  <a:srgbClr val="000000"/>
                </a:solidFill>
                <a:latin typeface="Franklin Gothic Medium Cond" panose="020B0606030402020204" pitchFamily="34" charset="0"/>
              </a:rPr>
              <a:t> En el 2º casillero “FF” para indicar “Familias Fuertes”</a:t>
            </a:r>
          </a:p>
          <a:p>
            <a:r>
              <a:rPr lang="es-PE" sz="1100" dirty="0">
                <a:solidFill>
                  <a:srgbClr val="000000"/>
                </a:solidFill>
                <a:latin typeface="Franklin Gothic Medium Cond" panose="020B0606030402020204" pitchFamily="34" charset="0"/>
              </a:rPr>
              <a:t> En el 3º casillero el número de sesión </a:t>
            </a:r>
          </a:p>
          <a:p>
            <a:r>
              <a:rPr lang="es-PE" sz="1100" dirty="0">
                <a:solidFill>
                  <a:srgbClr val="000000"/>
                </a:solidFill>
                <a:latin typeface="Franklin Gothic Medium Cond" panose="020B0606030402020204" pitchFamily="34" charset="0"/>
              </a:rPr>
              <a:t>o 1 = Apoyar los objetivos y sueños</a:t>
            </a:r>
          </a:p>
          <a:p>
            <a:r>
              <a:rPr lang="es-PE" sz="1100" dirty="0">
                <a:solidFill>
                  <a:srgbClr val="000000"/>
                </a:solidFill>
                <a:latin typeface="Franklin Gothic Medium Cond" panose="020B0606030402020204" pitchFamily="34" charset="0"/>
              </a:rPr>
              <a:t>o 2 = Promover la comunicación en la familia</a:t>
            </a:r>
          </a:p>
          <a:p>
            <a:r>
              <a:rPr lang="es-PE" sz="1100" dirty="0">
                <a:solidFill>
                  <a:srgbClr val="000000"/>
                </a:solidFill>
                <a:latin typeface="Franklin Gothic Medium Cond" panose="020B0606030402020204" pitchFamily="34" charset="0"/>
              </a:rPr>
              <a:t>o 3 = Aprecio a los miembros de la familia</a:t>
            </a:r>
          </a:p>
          <a:p>
            <a:r>
              <a:rPr lang="es-PE" sz="1100" dirty="0">
                <a:solidFill>
                  <a:srgbClr val="000000"/>
                </a:solidFill>
                <a:latin typeface="Franklin Gothic Medium Cond" panose="020B0606030402020204" pitchFamily="34" charset="0"/>
              </a:rPr>
              <a:t>o 4 = Empleo de las reuniones familiares </a:t>
            </a:r>
          </a:p>
        </p:txBody>
      </p:sp>
      <p:sp>
        <p:nvSpPr>
          <p:cNvPr id="11" name="Rectángulo 10"/>
          <p:cNvSpPr/>
          <p:nvPr/>
        </p:nvSpPr>
        <p:spPr>
          <a:xfrm>
            <a:off x="5076065" y="4814469"/>
            <a:ext cx="3409029" cy="600164"/>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o 5 = Comprender los principios de la familia </a:t>
            </a:r>
          </a:p>
          <a:p>
            <a:pPr lvl="0"/>
            <a:r>
              <a:rPr lang="es-PE" sz="1100" dirty="0">
                <a:solidFill>
                  <a:srgbClr val="000000"/>
                </a:solidFill>
                <a:latin typeface="Franklin Gothic Medium Cond" panose="020B0606030402020204" pitchFamily="34" charset="0"/>
              </a:rPr>
              <a:t>o 6 = Las familias y la presión de los compañeros </a:t>
            </a:r>
          </a:p>
          <a:p>
            <a:pPr lvl="0"/>
            <a:r>
              <a:rPr lang="es-PE" sz="1100" dirty="0">
                <a:solidFill>
                  <a:srgbClr val="000000"/>
                </a:solidFill>
                <a:latin typeface="Franklin Gothic Medium Cond" panose="020B0606030402020204" pitchFamily="34" charset="0"/>
              </a:rPr>
              <a:t>o 7 = La recapitulación de todo lo trabajado </a:t>
            </a:r>
            <a:endParaRPr lang="es-PE" sz="1100" dirty="0">
              <a:solidFill>
                <a:prstClr val="black"/>
              </a:solidFill>
              <a:latin typeface="Franklin Gothic Medium Cond" panose="020B0606030402020204" pitchFamily="34" charset="0"/>
            </a:endParaRPr>
          </a:p>
        </p:txBody>
      </p:sp>
    </p:spTree>
    <p:extLst>
      <p:ext uri="{BB962C8B-B14F-4D97-AF65-F5344CB8AC3E}">
        <p14:creationId xmlns:p14="http://schemas.microsoft.com/office/powerpoint/2010/main" val="3631187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23081" y="324634"/>
            <a:ext cx="8216077" cy="4893647"/>
          </a:xfrm>
          <a:prstGeom prst="rect">
            <a:avLst/>
          </a:prstGeom>
        </p:spPr>
        <p:txBody>
          <a:bodyPr wrap="square">
            <a:spAutoFit/>
          </a:bodyPr>
          <a:lstStyle/>
          <a:p>
            <a:pPr algn="just"/>
            <a:r>
              <a:rPr lang="es-PE" sz="1100" b="1" i="1" dirty="0">
                <a:solidFill>
                  <a:srgbClr val="FF0000"/>
                </a:solidFill>
                <a:latin typeface="Calibri" panose="020F0502020204030204" pitchFamily="34" charset="0"/>
              </a:rPr>
              <a:t>SESIONES DE ENTRENAMIENTO EN HABILIDADES SOCIALES PARA ADOLESCENTES (12 A 17 AÑOS) </a:t>
            </a:r>
          </a:p>
          <a:p>
            <a:pPr algn="just"/>
            <a:r>
              <a:rPr lang="es-PE" sz="1100" b="1" dirty="0">
                <a:solidFill>
                  <a:srgbClr val="000000"/>
                </a:solidFill>
                <a:latin typeface="Calibri" panose="020F0502020204030204" pitchFamily="34" charset="0"/>
              </a:rPr>
              <a:t>Definición Operacional: Actividad desarrollada por el personal de salud capacitado del primer nivel de atención (I-3, I-4, II-1) con el objetivo de desarrollar habilidades sociales en relacionadas en comunicación, autoestima, control de la ira y toma de decisiones, con una duración de 45 minutos por cada sesión. Esta actividad es desarrollada en el establecimiento de salud y/o la comunidad. Esta actividad será registrada de manera individual.</a:t>
            </a:r>
          </a:p>
          <a:p>
            <a:pPr algn="just"/>
            <a:endParaRPr lang="es-PE" sz="300" b="1" dirty="0">
              <a:solidFill>
                <a:srgbClr val="000000"/>
              </a:solidFill>
              <a:latin typeface="Calibri" panose="020F0502020204030204" pitchFamily="34" charset="0"/>
            </a:endParaRPr>
          </a:p>
          <a:p>
            <a:pPr algn="just"/>
            <a:r>
              <a:rPr lang="es-PE" sz="1100" b="1" dirty="0">
                <a:solidFill>
                  <a:srgbClr val="000000"/>
                </a:solidFill>
                <a:latin typeface="Calibri" panose="020F0502020204030204" pitchFamily="34" charset="0"/>
              </a:rPr>
              <a:t>Incluye 10 sesiones denominadas:</a:t>
            </a:r>
          </a:p>
          <a:p>
            <a:pPr algn="just"/>
            <a:r>
              <a:rPr lang="es-PE" sz="1100" dirty="0">
                <a:latin typeface="Franklin Gothic Medium Cond" panose="020B0606030402020204" pitchFamily="34" charset="0"/>
              </a:rPr>
              <a:t>Incluye 10 sesiones denominadas:</a:t>
            </a:r>
          </a:p>
          <a:p>
            <a:pPr algn="just"/>
            <a:r>
              <a:rPr lang="es-PE" sz="1100" dirty="0">
                <a:latin typeface="Franklin Gothic Medium Cond" panose="020B0606030402020204" pitchFamily="34" charset="0"/>
              </a:rPr>
              <a:t>1. Utilizando mensajes claros y precisos	6. Identificando pensamientos que anteceden a la ira</a:t>
            </a:r>
          </a:p>
          <a:p>
            <a:pPr algn="just"/>
            <a:r>
              <a:rPr lang="es-PE" sz="1100" dirty="0">
                <a:latin typeface="Franklin Gothic Medium Cond" panose="020B0606030402020204" pitchFamily="34" charset="0"/>
              </a:rPr>
              <a:t>2. Estilos de comunicación		7. </a:t>
            </a:r>
            <a:r>
              <a:rPr lang="es-PE" sz="1100" dirty="0" err="1">
                <a:latin typeface="Franklin Gothic Medium Cond" panose="020B0606030402020204" pitchFamily="34" charset="0"/>
              </a:rPr>
              <a:t>Autoinstrucciones</a:t>
            </a:r>
            <a:endParaRPr lang="es-PE" sz="1100" dirty="0">
              <a:latin typeface="Franklin Gothic Medium Cond" panose="020B0606030402020204" pitchFamily="34" charset="0"/>
            </a:endParaRPr>
          </a:p>
          <a:p>
            <a:pPr algn="just"/>
            <a:r>
              <a:rPr lang="es-PE" sz="1100" dirty="0">
                <a:latin typeface="Franklin Gothic Medium Cond" panose="020B0606030402020204" pitchFamily="34" charset="0"/>
              </a:rPr>
              <a:t>3. Expresión y aceptación positiva		8. Pensamientos saludables</a:t>
            </a:r>
          </a:p>
          <a:p>
            <a:pPr algn="just"/>
            <a:r>
              <a:rPr lang="es-PE" sz="1100" dirty="0">
                <a:latin typeface="Franklin Gothic Medium Cond" panose="020B0606030402020204" pitchFamily="34" charset="0"/>
              </a:rPr>
              <a:t>4. Conociéndonos		9. La mejor </a:t>
            </a:r>
            <a:r>
              <a:rPr lang="es-PE" sz="1100" dirty="0" err="1">
                <a:latin typeface="Franklin Gothic Medium Cond" panose="020B0606030402020204" pitchFamily="34" charset="0"/>
              </a:rPr>
              <a:t>decision</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5. Orgulloso de mis logros 		10. Proyecto de vida</a:t>
            </a:r>
          </a:p>
          <a:p>
            <a:pPr algn="just"/>
            <a:r>
              <a:rPr lang="es-PE" sz="1100" b="1" dirty="0">
                <a:solidFill>
                  <a:srgbClr val="000000"/>
                </a:solidFill>
                <a:latin typeface="Calibri" panose="020F0502020204030204" pitchFamily="34" charset="0"/>
              </a:rPr>
              <a:t>El paquete de atención  para esta actividad, es el siguiente: </a:t>
            </a:r>
          </a:p>
          <a:p>
            <a:pPr algn="just"/>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Aplicación de Cuestionario de Habilidades Sociales, para determinar niveles de las habilidades, aplicado por un personal de la salud capacitado, con una duración de 45 minutos realizado en el establecimiento de salud e institución educativa y/o comunidad. </a:t>
            </a:r>
          </a:p>
          <a:p>
            <a:pPr algn="just"/>
            <a:r>
              <a:rPr lang="es-PE" sz="300" b="1" dirty="0">
                <a:solidFill>
                  <a:srgbClr val="000000"/>
                </a:solidFill>
                <a:latin typeface="Calibri" panose="020F0502020204030204" pitchFamily="34" charset="0"/>
              </a:rPr>
              <a:t> </a:t>
            </a:r>
          </a:p>
          <a:p>
            <a:pPr algn="just"/>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Sesión de Entrenamiento en Habilidades Sociales, para grupos de 08 a 17 participantes en los temas: comunicación, autoestima, control de la ira y toma de decisiones, con una duración de 45 minutos por sesión, desarrollado por un personal de salud capacitado. Es realizado en el establecimiento de salud y/o la comunidad. Esta actividad será registrada de manera individual. </a:t>
            </a:r>
          </a:p>
          <a:p>
            <a:pPr algn="just"/>
            <a:r>
              <a:rPr lang="es-PE" sz="300" b="1" dirty="0">
                <a:solidFill>
                  <a:srgbClr val="000000"/>
                </a:solidFill>
                <a:latin typeface="Calibri" panose="020F0502020204030204" pitchFamily="34" charset="0"/>
              </a:rPr>
              <a:t> </a:t>
            </a:r>
          </a:p>
          <a:p>
            <a:pPr algn="just"/>
            <a:r>
              <a:rPr lang="es-PE" sz="1100" b="1" dirty="0">
                <a:solidFill>
                  <a:srgbClr val="000000"/>
                </a:solidFill>
                <a:latin typeface="Calibri" panose="020F0502020204030204" pitchFamily="34" charset="0"/>
              </a:rPr>
              <a:t>En el ítem: Diagnóstico motivo de consulta y/o actividad de salud registre: </a:t>
            </a:r>
          </a:p>
          <a:p>
            <a:pPr algn="just"/>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1º casillero Problemas relacionados con habilidades sociales inadecuadas</a:t>
            </a:r>
          </a:p>
          <a:p>
            <a:pPr algn="just"/>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2º casillero Sesión de Entrenamiento en Habilidades Sociales </a:t>
            </a:r>
          </a:p>
          <a:p>
            <a:pPr algn="just"/>
            <a:endParaRPr lang="es-PE" sz="300" b="1" dirty="0">
              <a:solidFill>
                <a:srgbClr val="000000"/>
              </a:solidFill>
              <a:latin typeface="Calibri" panose="020F0502020204030204" pitchFamily="34" charset="0"/>
            </a:endParaRPr>
          </a:p>
          <a:p>
            <a:pPr algn="just"/>
            <a:r>
              <a:rPr lang="es-PE" sz="1100" b="1" dirty="0">
                <a:solidFill>
                  <a:srgbClr val="000000"/>
                </a:solidFill>
                <a:latin typeface="Calibri" panose="020F0502020204030204" pitchFamily="34" charset="0"/>
              </a:rPr>
              <a:t>En el ítem: Tipo de diagnóstico marque: </a:t>
            </a:r>
          </a:p>
          <a:p>
            <a:pPr algn="just"/>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1º casillero SIEMPRE “R” por haberse determinado antes los Problemas relacionados con habilidades Sociales inadecuadas. </a:t>
            </a:r>
          </a:p>
          <a:p>
            <a:pPr algn="just"/>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2º casillero SIEMPRE “D” por ser actividad</a:t>
            </a:r>
          </a:p>
          <a:p>
            <a:pPr algn="just"/>
            <a:endParaRPr lang="es-PE" sz="300" b="1" dirty="0">
              <a:solidFill>
                <a:srgbClr val="000000"/>
              </a:solidFill>
              <a:latin typeface="Calibri" panose="020F0502020204030204" pitchFamily="34" charset="0"/>
            </a:endParaRPr>
          </a:p>
          <a:p>
            <a:pPr algn="just"/>
            <a:r>
              <a:rPr lang="es-PE" sz="1100" b="1" dirty="0">
                <a:solidFill>
                  <a:srgbClr val="000000"/>
                </a:solidFill>
                <a:latin typeface="Calibri" panose="020F0502020204030204" pitchFamily="34" charset="0"/>
              </a:rPr>
              <a:t>En el ítem: Lab anote: </a:t>
            </a:r>
          </a:p>
          <a:p>
            <a:pPr algn="just"/>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2º casillero el número de Sesión de Entrenamiento en Habilidades Sociales 1, 2… 10 según corresponda </a:t>
            </a:r>
            <a:endParaRPr lang="es-PE" sz="1100" b="1" dirty="0"/>
          </a:p>
        </p:txBody>
      </p:sp>
    </p:spTree>
    <p:extLst>
      <p:ext uri="{BB962C8B-B14F-4D97-AF65-F5344CB8AC3E}">
        <p14:creationId xmlns:p14="http://schemas.microsoft.com/office/powerpoint/2010/main" val="804922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26077" y="198223"/>
            <a:ext cx="8419380" cy="1107996"/>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SI LA APLICACIÓN DEL CUESTIONARIO DE HABILIDADES SOCIALES FUERA POSITIVO DENTRO DEL CONTROL DE ESTADO DEL DESARROLLO DEL ADOLESCENTE</a:t>
            </a:r>
          </a:p>
          <a:p>
            <a:r>
              <a:rPr lang="es-PE" sz="1100" dirty="0">
                <a:solidFill>
                  <a:srgbClr val="000000"/>
                </a:solidFill>
                <a:latin typeface="Franklin Gothic Medium Cond" panose="020B0606030402020204" pitchFamily="34" charset="0"/>
              </a:rPr>
              <a:t>En el ítem: Diagnóstico motivo de consulta y/o actividad de salud anote:  </a:t>
            </a:r>
          </a:p>
          <a:p>
            <a:r>
              <a:rPr lang="es-PE" sz="1100" dirty="0">
                <a:solidFill>
                  <a:srgbClr val="000000"/>
                </a:solidFill>
                <a:latin typeface="Franklin Gothic Medium Cond" panose="020B0606030402020204" pitchFamily="34" charset="0"/>
              </a:rPr>
              <a:t> En el 1º casillero Aplicación de Cuestionario de Habilidades Sociales</a:t>
            </a:r>
          </a:p>
          <a:p>
            <a:r>
              <a:rPr lang="es-PE" sz="1100" dirty="0">
                <a:solidFill>
                  <a:srgbClr val="000000"/>
                </a:solidFill>
                <a:latin typeface="Franklin Gothic Medium Cond" panose="020B0606030402020204" pitchFamily="34" charset="0"/>
              </a:rPr>
              <a:t> En el 2º casillero Problemas relacionados con habilidades Sociales inadecuadas</a:t>
            </a:r>
          </a:p>
          <a:p>
            <a:r>
              <a:rPr lang="es-PE" sz="1100" dirty="0">
                <a:solidFill>
                  <a:srgbClr val="000000"/>
                </a:solidFill>
                <a:latin typeface="Franklin Gothic Medium Cond" panose="020B0606030402020204" pitchFamily="34" charset="0"/>
              </a:rPr>
              <a:t> En el 3º casillero Consejería en Salud Mental </a:t>
            </a:r>
          </a:p>
          <a:p>
            <a:r>
              <a:rPr lang="es-PE" sz="1100" dirty="0">
                <a:solidFill>
                  <a:srgbClr val="000000"/>
                </a:solidFill>
                <a:latin typeface="Franklin Gothic Medium Cond" panose="020B0606030402020204" pitchFamily="34" charset="0"/>
              </a:rPr>
              <a:t> En el ítem: Tipo de diagnóstico marque siempre “D” </a:t>
            </a:r>
          </a:p>
        </p:txBody>
      </p:sp>
      <p:sp>
        <p:nvSpPr>
          <p:cNvPr id="4" name="CuadroTexto 3">
            <a:extLst>
              <a:ext uri="{FF2B5EF4-FFF2-40B4-BE49-F238E27FC236}">
                <a16:creationId xmlns:a16="http://schemas.microsoft.com/office/drawing/2014/main" id="{B47D3410-AF0F-4F14-9B78-55FDEDC06F73}"/>
              </a:ext>
            </a:extLst>
          </p:cNvPr>
          <p:cNvSpPr txBox="1"/>
          <p:nvPr/>
        </p:nvSpPr>
        <p:spPr>
          <a:xfrm>
            <a:off x="326077" y="1212826"/>
            <a:ext cx="8419381" cy="93871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srgbClr val="333399"/>
                </a:solidFill>
                <a:effectLst/>
                <a:uLnTx/>
                <a:uFillTx/>
                <a:latin typeface="Calibri" panose="020F0502020204030204" pitchFamily="34" charset="0"/>
                <a:ea typeface="+mn-ea"/>
                <a:cs typeface="Arial"/>
              </a:rPr>
              <a:t>Si no se cuenta con especialista el Adolescente debe ser Referido.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srgbClr val="333399"/>
                </a:solidFill>
                <a:effectLst/>
                <a:uLnTx/>
                <a:uFillTx/>
                <a:latin typeface="Calibri" panose="020F0502020204030204" pitchFamily="34" charset="0"/>
                <a:ea typeface="+mn-ea"/>
                <a:cs typeface="Arial"/>
              </a:rPr>
              <a:t>Por convención para los casos de Salud Mental se utilizarán las siglas “DVR” (derivación realizada) para el establecimiento que deriva al Adolescente, siempre debe indicar el diagnóstico o hallazgo identificado motivo de la derivación, ya sea con tipo de diagnóstico “D” o “P”; el establecimiento que recibe al Adolescente registra “DVC” (derivación confirmada) y el diagnóstico motivo de la referencia con tipo de diagnóstico “R” (si el diagnóstico con el que se derivó fue “D”); para evitar duplicar la morbilidad. </a:t>
            </a:r>
            <a:endParaRPr kumimoji="0" lang="es-PE" sz="1100" b="0" i="0" u="none" strike="noStrike" kern="1200" cap="none" spc="0" normalizeH="0" baseline="0" noProof="0" dirty="0">
              <a:ln>
                <a:noFill/>
              </a:ln>
              <a:solidFill>
                <a:srgbClr val="333399"/>
              </a:solidFill>
              <a:effectLst/>
              <a:uLnTx/>
              <a:uFillTx/>
              <a:latin typeface="Arial"/>
              <a:ea typeface="+mn-ea"/>
              <a:cs typeface="Arial"/>
            </a:endParaRPr>
          </a:p>
        </p:txBody>
      </p:sp>
      <p:sp>
        <p:nvSpPr>
          <p:cNvPr id="5" name="Rectángulo 4"/>
          <p:cNvSpPr/>
          <p:nvPr/>
        </p:nvSpPr>
        <p:spPr>
          <a:xfrm>
            <a:off x="326076" y="2061684"/>
            <a:ext cx="8419381" cy="600164"/>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En el ítem: Lab anote:  </a:t>
            </a:r>
          </a:p>
          <a:p>
            <a:r>
              <a:rPr lang="es-PE" sz="1100" dirty="0">
                <a:solidFill>
                  <a:srgbClr val="000000"/>
                </a:solidFill>
                <a:latin typeface="Franklin Gothic Medium Cond" panose="020B0606030402020204" pitchFamily="34" charset="0"/>
              </a:rPr>
              <a:t> En el 3º casillero “DVC” de Referido [de ser el caso]</a:t>
            </a:r>
          </a:p>
          <a:p>
            <a:endParaRPr lang="es-PE" sz="1100" dirty="0">
              <a:solidFill>
                <a:srgbClr val="000000"/>
              </a:solidFill>
              <a:latin typeface="Franklin Gothic Medium Cond" panose="020B0606030402020204" pitchFamily="34" charset="0"/>
            </a:endParaRPr>
          </a:p>
        </p:txBody>
      </p:sp>
      <p:pic>
        <p:nvPicPr>
          <p:cNvPr id="7" name="Imagen 6"/>
          <p:cNvPicPr>
            <a:picLocks noChangeAspect="1"/>
          </p:cNvPicPr>
          <p:nvPr/>
        </p:nvPicPr>
        <p:blipFill>
          <a:blip r:embed="rId2"/>
          <a:stretch>
            <a:fillRect/>
          </a:stretch>
        </p:blipFill>
        <p:spPr>
          <a:xfrm>
            <a:off x="326076" y="2494736"/>
            <a:ext cx="8419381" cy="1845153"/>
          </a:xfrm>
          <a:prstGeom prst="rect">
            <a:avLst/>
          </a:prstGeom>
        </p:spPr>
      </p:pic>
      <p:sp>
        <p:nvSpPr>
          <p:cNvPr id="8" name="Rectángulo 7"/>
          <p:cNvSpPr/>
          <p:nvPr/>
        </p:nvSpPr>
        <p:spPr>
          <a:xfrm>
            <a:off x="326076" y="4339889"/>
            <a:ext cx="2018501"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En el Establecimiento que lo recibe </a:t>
            </a:r>
            <a:endParaRPr lang="es-PE" dirty="0">
              <a:solidFill>
                <a:srgbClr val="C00000"/>
              </a:solidFill>
              <a:latin typeface="Franklin Gothic Medium Cond" panose="020B0606030402020204" pitchFamily="34" charset="0"/>
            </a:endParaRPr>
          </a:p>
        </p:txBody>
      </p:sp>
      <p:pic>
        <p:nvPicPr>
          <p:cNvPr id="3" name="Imagen 2"/>
          <p:cNvPicPr>
            <a:picLocks noChangeAspect="1"/>
          </p:cNvPicPr>
          <p:nvPr/>
        </p:nvPicPr>
        <p:blipFill>
          <a:blip r:embed="rId3"/>
          <a:stretch>
            <a:fillRect/>
          </a:stretch>
        </p:blipFill>
        <p:spPr>
          <a:xfrm>
            <a:off x="326076" y="4601499"/>
            <a:ext cx="8419381" cy="1120661"/>
          </a:xfrm>
          <a:prstGeom prst="rect">
            <a:avLst/>
          </a:prstGeom>
        </p:spPr>
      </p:pic>
    </p:spTree>
    <p:extLst>
      <p:ext uri="{BB962C8B-B14F-4D97-AF65-F5344CB8AC3E}">
        <p14:creationId xmlns:p14="http://schemas.microsoft.com/office/powerpoint/2010/main" val="3076968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64025" y="2299447"/>
            <a:ext cx="8154506" cy="3308598"/>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SESIONES DE ENTRENAMIENTO EN HABILIDADES SOCIALES PARA NIÑAS, NIÑOS DE 8 A 11 AÑOS </a:t>
            </a:r>
          </a:p>
          <a:p>
            <a:pPr algn="just"/>
            <a:r>
              <a:rPr lang="es-PE" sz="1100" dirty="0">
                <a:solidFill>
                  <a:srgbClr val="000000"/>
                </a:solidFill>
                <a:latin typeface="Franklin Gothic Medium Cond" panose="020B0606030402020204" pitchFamily="34" charset="0"/>
              </a:rPr>
              <a:t>Definición Operacional.- Actividad desarrollada por el personal de salud capacitado del primer nivel de atención (I-3 y I-4) con el objetivo de desarrollar habilidades sociales relacionadas a derechos y deberes de los niños, habilidades básicas relacionadas a la comunicación, habilidades relacionadas a los sentimientos, habilidades alternativas a la agresión y manejo del estrés en niñas y niños de 08 a 11 años, con una duración de 45 minutos por cada sesión. Esta actividad es desarrollada en el establecimiento de salud y/o la comunidad con grupos. De niños, niñas en un número mínimo de 8 a 17 participantes</a:t>
            </a:r>
          </a:p>
          <a:p>
            <a:pPr algn="just"/>
            <a:r>
              <a:rPr lang="es-PE" sz="1100" dirty="0">
                <a:solidFill>
                  <a:srgbClr val="000000"/>
                </a:solidFill>
                <a:latin typeface="Franklin Gothic Medium Cond" panose="020B0606030402020204" pitchFamily="34" charset="0"/>
              </a:rPr>
              <a:t>Incluye 10 sesiones denominadas:</a:t>
            </a:r>
          </a:p>
          <a:p>
            <a:pPr algn="just"/>
            <a:r>
              <a:rPr lang="es-PE" sz="1100" dirty="0">
                <a:solidFill>
                  <a:srgbClr val="000000"/>
                </a:solidFill>
                <a:latin typeface="Franklin Gothic Medium Cond" panose="020B0606030402020204" pitchFamily="34" charset="0"/>
              </a:rPr>
              <a:t>1. Conociendo y defendiendo mis derechos 	6. Aprendiendo a valorarme </a:t>
            </a:r>
          </a:p>
          <a:p>
            <a:pPr algn="just"/>
            <a:r>
              <a:rPr lang="es-PE" sz="1100" dirty="0">
                <a:solidFill>
                  <a:srgbClr val="000000"/>
                </a:solidFill>
                <a:latin typeface="Franklin Gothic Medium Cond" panose="020B0606030402020204" pitchFamily="34" charset="0"/>
              </a:rPr>
              <a:t>2. Conociendo y practicando mis deberes 	7. Reconociendo las consecuencias de una conducta agresiva </a:t>
            </a:r>
          </a:p>
          <a:p>
            <a:pPr algn="just"/>
            <a:r>
              <a:rPr lang="es-PE" sz="1100" dirty="0">
                <a:solidFill>
                  <a:srgbClr val="000000"/>
                </a:solidFill>
                <a:latin typeface="Franklin Gothic Medium Cond" panose="020B0606030402020204" pitchFamily="34" charset="0"/>
              </a:rPr>
              <a:t>3. Identificando estilos de comunicación	 8. Mensajes internos para calmar la ira</a:t>
            </a:r>
          </a:p>
          <a:p>
            <a:pPr algn="just"/>
            <a:r>
              <a:rPr lang="es-PE" sz="1100" dirty="0">
                <a:solidFill>
                  <a:srgbClr val="000000"/>
                </a:solidFill>
                <a:latin typeface="Franklin Gothic Medium Cond" panose="020B0606030402020204" pitchFamily="34" charset="0"/>
              </a:rPr>
              <a:t>4. Practicando mi comunicación asertiva	 9. Identificando situaciones que me producen estrés</a:t>
            </a:r>
          </a:p>
          <a:p>
            <a:pPr algn="just"/>
            <a:r>
              <a:rPr lang="es-PE" sz="1100" dirty="0">
                <a:solidFill>
                  <a:srgbClr val="000000"/>
                </a:solidFill>
                <a:latin typeface="Franklin Gothic Medium Cond" panose="020B0606030402020204" pitchFamily="34" charset="0"/>
              </a:rPr>
              <a:t>5. Identificando y expresando mis emociones	 10. Enfrentando la presión de grupo. </a:t>
            </a:r>
          </a:p>
          <a:p>
            <a:pPr algn="just"/>
            <a:r>
              <a:rPr lang="es-PE" sz="1100" dirty="0">
                <a:solidFill>
                  <a:srgbClr val="000000"/>
                </a:solidFill>
                <a:latin typeface="Franklin Gothic Medium Cond" panose="020B0606030402020204" pitchFamily="34" charset="0"/>
              </a:rPr>
              <a:t> En el ítem: Diagnóstico motivo de consulta y/o actividad de salud registre: </a:t>
            </a:r>
          </a:p>
          <a:p>
            <a:pPr algn="just"/>
            <a:r>
              <a:rPr lang="es-PE" sz="1100" dirty="0">
                <a:solidFill>
                  <a:srgbClr val="000000"/>
                </a:solidFill>
                <a:latin typeface="Franklin Gothic Medium Cond" panose="020B0606030402020204" pitchFamily="34" charset="0"/>
              </a:rPr>
              <a:t> En el 1º casillero Problemas relacionados con habilidades sociales inadecuadas</a:t>
            </a:r>
          </a:p>
          <a:p>
            <a:pPr algn="just"/>
            <a:r>
              <a:rPr lang="es-PE" sz="1100" dirty="0">
                <a:solidFill>
                  <a:srgbClr val="000000"/>
                </a:solidFill>
                <a:latin typeface="Franklin Gothic Medium Cond" panose="020B0606030402020204" pitchFamily="34" charset="0"/>
              </a:rPr>
              <a:t> En el 2º casillero Sesión de Entrenamiento en Habilidades Sociales </a:t>
            </a:r>
          </a:p>
          <a:p>
            <a:r>
              <a:rPr lang="es-PE" sz="1100" dirty="0">
                <a:solidFill>
                  <a:srgbClr val="000000"/>
                </a:solidFill>
                <a:latin typeface="Franklin Gothic Medium Cond" panose="020B0606030402020204" pitchFamily="34" charset="0"/>
              </a:rPr>
              <a:t> En el ítem: Tipo de diagnóstico marque:</a:t>
            </a:r>
          </a:p>
          <a:p>
            <a:r>
              <a:rPr lang="es-PE" sz="1100" dirty="0">
                <a:solidFill>
                  <a:srgbClr val="000000"/>
                </a:solidFill>
                <a:latin typeface="Franklin Gothic Medium Cond" panose="020B0606030402020204" pitchFamily="34" charset="0"/>
              </a:rPr>
              <a:t> En el 1º casillero SIEMPRE “R” por haberse determinado antes los Problemas relacionados con habilidades Sociales inadecuadas.</a:t>
            </a:r>
          </a:p>
          <a:p>
            <a:r>
              <a:rPr lang="es-PE" sz="1100" dirty="0">
                <a:solidFill>
                  <a:srgbClr val="000000"/>
                </a:solidFill>
                <a:latin typeface="Franklin Gothic Medium Cond" panose="020B0606030402020204" pitchFamily="34" charset="0"/>
              </a:rPr>
              <a:t> En el 2º casillero SIEMPRE “D” por ser actividad </a:t>
            </a:r>
          </a:p>
          <a:p>
            <a:pPr algn="just"/>
            <a:r>
              <a:rPr lang="es-PE" sz="1100" dirty="0">
                <a:solidFill>
                  <a:srgbClr val="000000"/>
                </a:solidFill>
                <a:latin typeface="Franklin Gothic Medium Cond" panose="020B0606030402020204" pitchFamily="34" charset="0"/>
              </a:rPr>
              <a:t> En el ítem: Lab anote:</a:t>
            </a:r>
          </a:p>
          <a:p>
            <a:r>
              <a:rPr lang="es-PE" sz="1100" dirty="0">
                <a:solidFill>
                  <a:srgbClr val="000000"/>
                </a:solidFill>
                <a:latin typeface="Franklin Gothic Medium Cond" panose="020B0606030402020204" pitchFamily="34" charset="0"/>
              </a:rPr>
              <a:t> En el 2º casillero el número de Sesión de Entrenamiento en Habilidades Sociales 1, 2… 10 según corresponda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4065033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23081" y="2093929"/>
            <a:ext cx="8274645" cy="3139321"/>
          </a:xfrm>
          <a:prstGeom prst="rect">
            <a:avLst/>
          </a:prstGeom>
        </p:spPr>
        <p:txBody>
          <a:bodyPr wrap="square">
            <a:spAutoFit/>
          </a:bodyPr>
          <a:lstStyle/>
          <a:p>
            <a:pPr algn="just"/>
            <a:r>
              <a:rPr lang="es-PE" sz="1100" i="1" dirty="0">
                <a:solidFill>
                  <a:srgbClr val="FF0000"/>
                </a:solidFill>
                <a:latin typeface="Franklin Gothic Medium Cond" panose="020B0606030402020204" pitchFamily="34" charset="0"/>
              </a:rPr>
              <a:t>SESIONES EDUCATIVAS DE PAUTAS DE CRIANZA PARA LA PREVENCIÓN DEL MALTRATO INFANTIL  </a:t>
            </a:r>
          </a:p>
          <a:p>
            <a:pPr algn="just"/>
            <a:r>
              <a:rPr lang="es-PE" sz="1100" dirty="0">
                <a:solidFill>
                  <a:srgbClr val="000000"/>
                </a:solidFill>
                <a:latin typeface="Franklin Gothic Medium Cond" panose="020B0606030402020204" pitchFamily="34" charset="0"/>
              </a:rPr>
              <a:t>Definición Operacional: Es el desarrollo de sesiones que buscan favorecer en los padres de familia vulnerables con niños entre 05 a 11 años mediante la práctica de pautas adecuadas de crianza de sus hijos. Esta actividad es realizada por un personal de salud debidamente capacitado. Esta actividad se desarrolla en grupos de máximo 30 padres de familia y tiene una duración de 60 minutos cada sesión y es realizado en los espacios de la comunidad y/o las instituciones educativas públicas. Esta actividad es desarrollada en los establecimientos de salud del nivel  I-3 y I-4. </a:t>
            </a:r>
          </a:p>
          <a:p>
            <a:pPr algn="just"/>
            <a:r>
              <a:rPr lang="es-PE" sz="1100" dirty="0">
                <a:solidFill>
                  <a:srgbClr val="000000"/>
                </a:solidFill>
                <a:latin typeface="Franklin Gothic Medium Cond" panose="020B0606030402020204" pitchFamily="34" charset="0"/>
              </a:rPr>
              <a:t> Unidad de medida: Padres Fortalecidos </a:t>
            </a:r>
          </a:p>
          <a:p>
            <a:pPr algn="just"/>
            <a:r>
              <a:rPr lang="es-PE" sz="1100" dirty="0">
                <a:solidFill>
                  <a:srgbClr val="000000"/>
                </a:solidFill>
                <a:latin typeface="Franklin Gothic Medium Cond" panose="020B0606030402020204" pitchFamily="34" charset="0"/>
              </a:rPr>
              <a:t> Este paquete consiste en la ejecución de: </a:t>
            </a:r>
          </a:p>
          <a:p>
            <a:pPr algn="just"/>
            <a:r>
              <a:rPr lang="es-PE" sz="1100" dirty="0">
                <a:solidFill>
                  <a:srgbClr val="000000"/>
                </a:solidFill>
                <a:latin typeface="Franklin Gothic Medium Cond" panose="020B0606030402020204" pitchFamily="34" charset="0"/>
              </a:rPr>
              <a:t> Aplicación del inventario de "Pautas de Crianza" a los  padres de familia (Pre-test).</a:t>
            </a:r>
          </a:p>
          <a:p>
            <a:pPr algn="just"/>
            <a:r>
              <a:rPr lang="es-PE" sz="1100" dirty="0">
                <a:solidFill>
                  <a:srgbClr val="000000"/>
                </a:solidFill>
                <a:latin typeface="Franklin Gothic Medium Cond" panose="020B0606030402020204" pitchFamily="34" charset="0"/>
              </a:rPr>
              <a:t> 07 Sesiones Educativas con los padres en las que se desarrollaran los siete módulos de la Guía Educativa Pautas de </a:t>
            </a:r>
          </a:p>
          <a:p>
            <a:pPr algn="just"/>
            <a:r>
              <a:rPr lang="es-PE" sz="1100" dirty="0">
                <a:solidFill>
                  <a:srgbClr val="000000"/>
                </a:solidFill>
                <a:latin typeface="Franklin Gothic Medium Cond" panose="020B0606030402020204" pitchFamily="34" charset="0"/>
              </a:rPr>
              <a:t>Crianza para la prevención del maltrato infantil:</a:t>
            </a:r>
          </a:p>
          <a:p>
            <a:pPr algn="just"/>
            <a:r>
              <a:rPr lang="it-IT" sz="1100" dirty="0">
                <a:solidFill>
                  <a:srgbClr val="000000"/>
                </a:solidFill>
                <a:latin typeface="Franklin Gothic Medium Cond" panose="020B0606030402020204" pitchFamily="34" charset="0"/>
              </a:rPr>
              <a:t>o Módulo I: Maltrato infantil </a:t>
            </a:r>
          </a:p>
          <a:p>
            <a:pPr algn="just"/>
            <a:r>
              <a:rPr lang="es-PE" sz="1100" dirty="0">
                <a:solidFill>
                  <a:srgbClr val="000000"/>
                </a:solidFill>
                <a:latin typeface="Franklin Gothic Medium Cond" panose="020B0606030402020204" pitchFamily="34" charset="0"/>
              </a:rPr>
              <a:t>o Módulo II: Los padres y sus funciones en el desarrollo integral de sus hijos</a:t>
            </a:r>
          </a:p>
          <a:p>
            <a:pPr algn="just"/>
            <a:r>
              <a:rPr lang="es-PE" sz="1100" dirty="0">
                <a:solidFill>
                  <a:srgbClr val="000000"/>
                </a:solidFill>
                <a:latin typeface="Franklin Gothic Medium Cond" panose="020B0606030402020204" pitchFamily="34" charset="0"/>
              </a:rPr>
              <a:t>o Módulo III: La comunicación con los hijos</a:t>
            </a:r>
          </a:p>
          <a:p>
            <a:pPr algn="just"/>
            <a:r>
              <a:rPr lang="es-PE" sz="1100" dirty="0">
                <a:solidFill>
                  <a:srgbClr val="000000"/>
                </a:solidFill>
                <a:latin typeface="Franklin Gothic Medium Cond" panose="020B0606030402020204" pitchFamily="34" charset="0"/>
              </a:rPr>
              <a:t>o Módulo IV: Los padres y el desarrollo de la autoestima de los hijos.</a:t>
            </a:r>
          </a:p>
          <a:p>
            <a:pPr algn="just"/>
            <a:r>
              <a:rPr lang="es-PE" sz="1100" dirty="0">
                <a:solidFill>
                  <a:srgbClr val="000000"/>
                </a:solidFill>
                <a:latin typeface="Franklin Gothic Medium Cond" panose="020B0606030402020204" pitchFamily="34" charset="0"/>
              </a:rPr>
              <a:t>o Módulo V: Los derechos de mis hijos.</a:t>
            </a:r>
          </a:p>
          <a:p>
            <a:pPr algn="just"/>
            <a:r>
              <a:rPr lang="es-PE" sz="1100" dirty="0">
                <a:solidFill>
                  <a:srgbClr val="000000"/>
                </a:solidFill>
                <a:latin typeface="Franklin Gothic Medium Cond" panose="020B0606030402020204" pitchFamily="34" charset="0"/>
              </a:rPr>
              <a:t>o Módulo VI: Educación y disciplina de los hijos.</a:t>
            </a:r>
          </a:p>
          <a:p>
            <a:pPr algn="just"/>
            <a:r>
              <a:rPr lang="es-PE" sz="1100" dirty="0">
                <a:solidFill>
                  <a:srgbClr val="000000"/>
                </a:solidFill>
                <a:latin typeface="Franklin Gothic Medium Cond" panose="020B0606030402020204" pitchFamily="34" charset="0"/>
              </a:rPr>
              <a:t>o Módulo VII: Trabajando nuestras emociones.</a:t>
            </a:r>
          </a:p>
          <a:p>
            <a:pPr algn="just"/>
            <a:r>
              <a:rPr lang="es-PE" sz="1100" dirty="0">
                <a:solidFill>
                  <a:srgbClr val="000000"/>
                </a:solidFill>
                <a:latin typeface="Franklin Gothic Medium Cond" panose="020B0606030402020204" pitchFamily="34" charset="0"/>
              </a:rPr>
              <a:t>o Aplicación del inventario de "Pautas de Crianza" a los  padres de familia (Post-test).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554365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745939" y="1077707"/>
            <a:ext cx="6873625" cy="1785104"/>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SESIÓN EDUCATIVA PARA PAUTAS DE CRIANZA </a:t>
            </a:r>
          </a:p>
          <a:p>
            <a:r>
              <a:rPr lang="es-PE" sz="1100" dirty="0">
                <a:solidFill>
                  <a:srgbClr val="000000"/>
                </a:solidFill>
                <a:latin typeface="Franklin Gothic Medium Cond" panose="020B0606030402020204" pitchFamily="34" charset="0"/>
              </a:rPr>
              <a:t>En el ítem: HC / FF registre: SIEMPRE APP146 de Actividad con Padres</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Tipo de diagnóstico marque siempre “D” para ambas</a:t>
            </a:r>
          </a:p>
          <a:p>
            <a:r>
              <a:rPr lang="es-PE" sz="1100" dirty="0">
                <a:solidFill>
                  <a:srgbClr val="000000"/>
                </a:solidFill>
                <a:latin typeface="Franklin Gothic Medium Cond" panose="020B0606030402020204" pitchFamily="34" charset="0"/>
              </a:rPr>
              <a:t>En el ítem: Lab, anote: </a:t>
            </a:r>
          </a:p>
          <a:p>
            <a:r>
              <a:rPr lang="es-PE" sz="1100" dirty="0">
                <a:solidFill>
                  <a:srgbClr val="000000"/>
                </a:solidFill>
                <a:latin typeface="Franklin Gothic Medium Cond" panose="020B0606030402020204" pitchFamily="34" charset="0"/>
              </a:rPr>
              <a:t> En el 1º casillero anote el número de padres participantes</a:t>
            </a:r>
          </a:p>
          <a:p>
            <a:r>
              <a:rPr lang="es-PE" sz="1100" dirty="0">
                <a:solidFill>
                  <a:srgbClr val="000000"/>
                </a:solidFill>
                <a:latin typeface="Franklin Gothic Medium Cond" panose="020B0606030402020204" pitchFamily="34" charset="0"/>
              </a:rPr>
              <a:t> En el 2º casillero registre según corresponda: </a:t>
            </a:r>
          </a:p>
          <a:p>
            <a:r>
              <a:rPr lang="es-PE" sz="1100" dirty="0">
                <a:solidFill>
                  <a:srgbClr val="000000"/>
                </a:solidFill>
                <a:latin typeface="Franklin Gothic Medium Cond" panose="020B0606030402020204" pitchFamily="34" charset="0"/>
              </a:rPr>
              <a:t>IA = Los que inician la 1º sesión</a:t>
            </a:r>
          </a:p>
          <a:p>
            <a:r>
              <a:rPr lang="es-PE" sz="1100" dirty="0">
                <a:solidFill>
                  <a:srgbClr val="000000"/>
                </a:solidFill>
                <a:latin typeface="Franklin Gothic Medium Cond" panose="020B0606030402020204" pitchFamily="34" charset="0"/>
              </a:rPr>
              <a:t>CA = Las sesiones intermedias (entre la sesión 2º y 6º)</a:t>
            </a:r>
          </a:p>
          <a:p>
            <a:r>
              <a:rPr lang="es-PE" sz="1100" dirty="0">
                <a:solidFill>
                  <a:srgbClr val="000000"/>
                </a:solidFill>
                <a:latin typeface="Franklin Gothic Medium Cond" panose="020B0606030402020204" pitchFamily="34" charset="0"/>
              </a:rPr>
              <a:t>TA = Los que terminan la 7º sesión </a:t>
            </a:r>
            <a:endParaRPr lang="es-PE" sz="1100" dirty="0">
              <a:latin typeface="Franklin Gothic Medium Cond" panose="020B0606030402020204" pitchFamily="34" charset="0"/>
            </a:endParaRPr>
          </a:p>
        </p:txBody>
      </p:sp>
      <p:sp>
        <p:nvSpPr>
          <p:cNvPr id="13" name="Rectángulo 12"/>
          <p:cNvSpPr/>
          <p:nvPr/>
        </p:nvSpPr>
        <p:spPr>
          <a:xfrm>
            <a:off x="1936375" y="4691913"/>
            <a:ext cx="6763869" cy="2123658"/>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CAPACITACIÓN AL PERSONAL DE SALUD </a:t>
            </a:r>
          </a:p>
          <a:p>
            <a:pPr algn="just"/>
            <a:r>
              <a:rPr lang="es-PE" sz="1100" dirty="0">
                <a:solidFill>
                  <a:srgbClr val="000000"/>
                </a:solidFill>
                <a:latin typeface="Franklin Gothic Medium Cond" panose="020B0606030402020204" pitchFamily="34" charset="0"/>
              </a:rPr>
              <a:t>Definición Operacional: Es la actividad que vincula la teoría  con la práctica, donde los participantes contribuyen al análisis de un tema específico.  Es el dirigido al personal de salud.</a:t>
            </a:r>
          </a:p>
          <a:p>
            <a:pPr algn="just"/>
            <a:r>
              <a:rPr lang="es-PE" sz="1100" dirty="0">
                <a:solidFill>
                  <a:srgbClr val="000000"/>
                </a:solidFill>
                <a:latin typeface="Franklin Gothic Medium Cond" panose="020B0606030402020204" pitchFamily="34" charset="0"/>
              </a:rPr>
              <a:t>Este registro incluye las capacitaciones que se realizan al personal de salud en temas como Familias Fuertes, Violencia, Adicciones, etc.</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Capacitación</a:t>
            </a:r>
          </a:p>
          <a:p>
            <a:pPr algn="just"/>
            <a:r>
              <a:rPr lang="es-PE" sz="1100" dirty="0">
                <a:solidFill>
                  <a:srgbClr val="000000"/>
                </a:solidFill>
                <a:latin typeface="Franklin Gothic Medium Cond" panose="020B0606030402020204" pitchFamily="34" charset="0"/>
              </a:rPr>
              <a:t> En el 2º casillero Estrategia Sanitaria Nacional de Salud Mental </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Tipo de diagnóstico marque siempre "D" para ambos casilleros</a:t>
            </a:r>
          </a:p>
          <a:p>
            <a:pPr algn="just"/>
            <a:endParaRPr lang="es-PE" sz="1100" dirty="0">
              <a:solidFill>
                <a:srgbClr val="000000"/>
              </a:solidFill>
              <a:latin typeface="Franklin Gothic Medium Cond" panose="020B0606030402020204" pitchFamily="34" charset="0"/>
            </a:endParaRPr>
          </a:p>
        </p:txBody>
      </p:sp>
      <p:sp>
        <p:nvSpPr>
          <p:cNvPr id="11" name="Rectángulo 10"/>
          <p:cNvSpPr/>
          <p:nvPr/>
        </p:nvSpPr>
        <p:spPr>
          <a:xfrm>
            <a:off x="1936374" y="3775220"/>
            <a:ext cx="6497941" cy="261610"/>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Para identificar el número de Padres Fortalecidos en Pautas de Crianza se consideran todos los que terminan el 7º sesión</a:t>
            </a:r>
          </a:p>
        </p:txBody>
      </p:sp>
      <p:sp>
        <p:nvSpPr>
          <p:cNvPr id="12" name="Rectángulo 11"/>
          <p:cNvSpPr/>
          <p:nvPr/>
        </p:nvSpPr>
        <p:spPr>
          <a:xfrm>
            <a:off x="2513166" y="4353359"/>
            <a:ext cx="3236399" cy="338554"/>
          </a:xfrm>
          <a:prstGeom prst="rect">
            <a:avLst/>
          </a:prstGeom>
        </p:spPr>
        <p:txBody>
          <a:bodyPr wrap="none">
            <a:spAutoFit/>
          </a:bodyPr>
          <a:lstStyle/>
          <a:p>
            <a:pPr lvl="0" algn="ctr"/>
            <a:r>
              <a:rPr lang="es-PE" sz="1600" dirty="0">
                <a:solidFill>
                  <a:srgbClr val="000000"/>
                </a:solidFill>
                <a:latin typeface="Franklin Gothic Medium Cond" panose="020B0606030402020204" pitchFamily="34" charset="0"/>
              </a:rPr>
              <a:t>OTRAS ACTIVIDADES DE SALUD MENTAL </a:t>
            </a:r>
          </a:p>
        </p:txBody>
      </p:sp>
    </p:spTree>
    <p:extLst>
      <p:ext uri="{BB962C8B-B14F-4D97-AF65-F5344CB8AC3E}">
        <p14:creationId xmlns:p14="http://schemas.microsoft.com/office/powerpoint/2010/main" val="684793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683060" y="1116204"/>
            <a:ext cx="6858000" cy="1277273"/>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En el ítem Lab anote: </a:t>
            </a:r>
          </a:p>
          <a:p>
            <a:r>
              <a:rPr lang="es-PE" sz="1100" dirty="0">
                <a:solidFill>
                  <a:srgbClr val="000000"/>
                </a:solidFill>
                <a:latin typeface="Franklin Gothic Medium Cond" panose="020B0606030402020204" pitchFamily="34" charset="0"/>
              </a:rPr>
              <a:t> En el 1º casillero el número de personas participantes</a:t>
            </a:r>
          </a:p>
          <a:p>
            <a:r>
              <a:rPr lang="es-PE" sz="1100" dirty="0">
                <a:solidFill>
                  <a:srgbClr val="000000"/>
                </a:solidFill>
                <a:latin typeface="Franklin Gothic Medium Cond" panose="020B0606030402020204" pitchFamily="34" charset="0"/>
              </a:rPr>
              <a:t> En el 2º casillero la sigla según corresponda al tipo de taller: </a:t>
            </a:r>
          </a:p>
          <a:p>
            <a:r>
              <a:rPr lang="es-PE" sz="1100" dirty="0">
                <a:solidFill>
                  <a:srgbClr val="000000"/>
                </a:solidFill>
                <a:latin typeface="Franklin Gothic Medium Cond" panose="020B0606030402020204" pitchFamily="34" charset="0"/>
              </a:rPr>
              <a:t>o FF = Si es sobre Familias Fuentes	o EP = Si es sobre Psicosis</a:t>
            </a:r>
          </a:p>
          <a:p>
            <a:r>
              <a:rPr lang="es-PE" sz="1100" dirty="0">
                <a:solidFill>
                  <a:srgbClr val="000000"/>
                </a:solidFill>
                <a:latin typeface="Franklin Gothic Medium Cond" panose="020B0606030402020204" pitchFamily="34" charset="0"/>
              </a:rPr>
              <a:t>o AD = Si es sobre Alcohol y Drogas	o VIF = Si es sobre Violencia Intrafamiliar y Maltrato Infantil </a:t>
            </a:r>
          </a:p>
          <a:p>
            <a:r>
              <a:rPr lang="es-PE" sz="1100" dirty="0">
                <a:solidFill>
                  <a:srgbClr val="000000"/>
                </a:solidFill>
                <a:latin typeface="Franklin Gothic Medium Cond" panose="020B0606030402020204" pitchFamily="34" charset="0"/>
              </a:rPr>
              <a:t>o TD = Si es sobre Trastornos Depresivos	o IS = Si es sobre Intento de Suicidio</a:t>
            </a:r>
          </a:p>
          <a:p>
            <a:r>
              <a:rPr lang="es-PE" sz="1100" dirty="0">
                <a:solidFill>
                  <a:srgbClr val="000000"/>
                </a:solidFill>
                <a:latin typeface="Franklin Gothic Medium Cond" panose="020B0606030402020204" pitchFamily="34" charset="0"/>
              </a:rPr>
              <a:t>o PC = Si es sobre Pautas de Crianza	o OTR = Si es por Otros motivos </a:t>
            </a:r>
            <a:endParaRPr lang="es-PE" sz="1100" dirty="0">
              <a:latin typeface="Franklin Gothic Medium Cond" panose="020B0606030402020204" pitchFamily="34" charset="0"/>
            </a:endParaRPr>
          </a:p>
        </p:txBody>
      </p:sp>
      <p:sp>
        <p:nvSpPr>
          <p:cNvPr id="11" name="Rectángulo 10"/>
          <p:cNvSpPr/>
          <p:nvPr/>
        </p:nvSpPr>
        <p:spPr>
          <a:xfrm>
            <a:off x="1683059" y="3509682"/>
            <a:ext cx="6930007" cy="938719"/>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TAMIZAJE POSITIVO EN VÍCTIMAS DE VIOLENCIA POLÍTICA </a:t>
            </a:r>
          </a:p>
          <a:p>
            <a:pPr algn="just"/>
            <a:r>
              <a:rPr lang="es-PE" sz="1100" dirty="0">
                <a:solidFill>
                  <a:srgbClr val="000000"/>
                </a:solidFill>
                <a:latin typeface="Franklin Gothic Medium Cond" panose="020B0606030402020204" pitchFamily="34" charset="0"/>
              </a:rPr>
              <a:t>Para el caso del tamizaje de problemas o trastornos de salud mental (Violencia, depresión, adicciones y psicosis) a usuarios considerados como víctimas de violencia política y están registrados en el Registro Único de Víctimas, se adicionará el código Z654, De igual forma para el usuario que es considerado víctima de desastre, se adicionará el código  Z655 (Exposición a desastre, guerra u otras hostilidades). </a:t>
            </a:r>
            <a:endParaRPr lang="es-PE" sz="1100" dirty="0">
              <a:latin typeface="Franklin Gothic Medium Cond" panose="020B0606030402020204" pitchFamily="34" charset="0"/>
            </a:endParaRPr>
          </a:p>
        </p:txBody>
      </p:sp>
      <p:sp>
        <p:nvSpPr>
          <p:cNvPr id="7" name="Rectángulo 6"/>
          <p:cNvSpPr/>
          <p:nvPr/>
        </p:nvSpPr>
        <p:spPr>
          <a:xfrm>
            <a:off x="1576316" y="2367821"/>
            <a:ext cx="4572000" cy="261610"/>
          </a:xfrm>
          <a:prstGeom prst="rect">
            <a:avLst/>
          </a:prstGeom>
        </p:spPr>
        <p:txBody>
          <a:bodyPr>
            <a:spAutoFit/>
          </a:bodyPr>
          <a:lstStyle/>
          <a:p>
            <a:pPr lvl="0" algn="ctr"/>
            <a:r>
              <a:rPr lang="es-PE" sz="1100" dirty="0">
                <a:solidFill>
                  <a:srgbClr val="000000"/>
                </a:solidFill>
                <a:latin typeface="Franklin Gothic Medium Cond" panose="020B0606030402020204" pitchFamily="34" charset="0"/>
              </a:rPr>
              <a:t>Siempre que la capacitación es realizada al personal de salud se debe utilizar APP100 </a:t>
            </a:r>
          </a:p>
        </p:txBody>
      </p:sp>
      <p:sp>
        <p:nvSpPr>
          <p:cNvPr id="14" name="Rectángulo 13"/>
          <p:cNvSpPr/>
          <p:nvPr/>
        </p:nvSpPr>
        <p:spPr>
          <a:xfrm>
            <a:off x="1683058" y="6065939"/>
            <a:ext cx="6858001" cy="261610"/>
          </a:xfrm>
          <a:prstGeom prst="rect">
            <a:avLst/>
          </a:prstGeom>
        </p:spPr>
        <p:txBody>
          <a:bodyPr wrap="square">
            <a:spAutoFit/>
          </a:bodyPr>
          <a:lstStyle/>
          <a:p>
            <a:pPr lvl="0" algn="ctr"/>
            <a:r>
              <a:rPr lang="es-PE" sz="1100" dirty="0">
                <a:solidFill>
                  <a:srgbClr val="000000"/>
                </a:solidFill>
                <a:latin typeface="Franklin Gothic Medium Cond" panose="020B0606030402020204" pitchFamily="34" charset="0"/>
              </a:rPr>
              <a:t>Las consejerías por tamizaje no serán secuenciadas por ser únicas para esta actividad </a:t>
            </a:r>
          </a:p>
        </p:txBody>
      </p:sp>
    </p:spTree>
    <p:extLst>
      <p:ext uri="{BB962C8B-B14F-4D97-AF65-F5344CB8AC3E}">
        <p14:creationId xmlns:p14="http://schemas.microsoft.com/office/powerpoint/2010/main" val="1501254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18615" y="1094464"/>
            <a:ext cx="8081006" cy="5339923"/>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TAMIZAJE EN SALUD MENTAL ESCOLAR </a:t>
            </a:r>
          </a:p>
          <a:p>
            <a:pPr algn="just"/>
            <a:r>
              <a:rPr lang="es-PE" sz="1100" dirty="0">
                <a:solidFill>
                  <a:srgbClr val="FF0000"/>
                </a:solidFill>
                <a:latin typeface="Franklin Gothic Medium Cond" panose="020B0606030402020204" pitchFamily="34" charset="0"/>
              </a:rPr>
              <a:t>ACTIVIDADES CON PADRES DE FAMILIA</a:t>
            </a:r>
          </a:p>
          <a:p>
            <a:pPr algn="just"/>
            <a:endParaRPr lang="es-PE" sz="1100" dirty="0">
              <a:solidFill>
                <a:srgbClr val="FF0000"/>
              </a:solidFill>
              <a:latin typeface="Franklin Gothic Medium Cond" panose="020B0606030402020204" pitchFamily="34" charset="0"/>
            </a:endParaRPr>
          </a:p>
          <a:p>
            <a:pPr algn="just"/>
            <a:r>
              <a:rPr lang="es-PE" sz="1100" dirty="0">
                <a:solidFill>
                  <a:srgbClr val="FF0000"/>
                </a:solidFill>
                <a:latin typeface="Franklin Gothic Medium Cond" panose="020B0606030402020204" pitchFamily="34" charset="0"/>
              </a:rPr>
              <a:t>TAMIZAJE EN SALUD MENTAL </a:t>
            </a:r>
          </a:p>
          <a:p>
            <a:pPr algn="just"/>
            <a:r>
              <a:rPr lang="es-PE" sz="1100" dirty="0">
                <a:solidFill>
                  <a:srgbClr val="000000"/>
                </a:solidFill>
                <a:latin typeface="Franklin Gothic Medium Cond" panose="020B0606030402020204" pitchFamily="34" charset="0"/>
              </a:rPr>
              <a:t>Definición Operacional.- Es un procedimiento que se realiza mediante la aplicación de una lista de descarte, administrado al padre, madre o cuidador por un personal de salud a fin de identificar oportunamente niños o niñas en riesgo de presentar problemas y/o trastornos de salud mental, en las instituciones educativas. El tiempo de aplicación es aproximadamente de 30 minutos. </a:t>
            </a:r>
          </a:p>
          <a:p>
            <a:pPr algn="just"/>
            <a:r>
              <a:rPr lang="es-PE" sz="1100" dirty="0">
                <a:solidFill>
                  <a:srgbClr val="000000"/>
                </a:solidFill>
                <a:latin typeface="Franklin Gothic Medium Cond" panose="020B0606030402020204" pitchFamily="34" charset="0"/>
              </a:rPr>
              <a:t> </a:t>
            </a:r>
          </a:p>
          <a:p>
            <a:pPr algn="just"/>
            <a:r>
              <a:rPr lang="es-PE" sz="1100" dirty="0">
                <a:solidFill>
                  <a:srgbClr val="FF0000"/>
                </a:solidFill>
                <a:latin typeface="Franklin Gothic Medium Cond" panose="020B0606030402020204" pitchFamily="34" charset="0"/>
              </a:rPr>
              <a:t>CONSEJERÍA EN SALUD MENTAL ESCOLAR </a:t>
            </a:r>
          </a:p>
          <a:p>
            <a:pPr algn="just"/>
            <a:r>
              <a:rPr lang="es-PE" sz="1100" dirty="0">
                <a:solidFill>
                  <a:srgbClr val="000000"/>
                </a:solidFill>
                <a:latin typeface="Franklin Gothic Medium Cond" panose="020B0606030402020204" pitchFamily="34" charset="0"/>
              </a:rPr>
              <a:t>Definición Operacional.- Es un proceso de interacción entre el personal de salud y una madre, padre o cuidador con el propósito de informar acerca del perfil socioemocional del niño o niña y ayudar tomar decisiones sobre la situación de salud mental del mismo, fortaleciendo factores protectores y orientando para que corrijan los factores de riesgo y así asegurar el cuidado  de su salud. </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De detectarse problemas de salud mental se procederá a la derivación del caso al establecimiento de salud más cercano que cuente con servicio de psicología para que reciba el paquete de atención que incluye: consulta médica (2), intervención individual en Salud Mental (2), intervención familiar en Salud Mental (3) y Visita Domiciliaria (1).</a:t>
            </a:r>
          </a:p>
          <a:p>
            <a:pPr algn="just"/>
            <a:r>
              <a:rPr lang="es-PE" sz="1100" dirty="0">
                <a:solidFill>
                  <a:srgbClr val="000000"/>
                </a:solidFill>
                <a:latin typeface="Franklin Gothic Medium Cond" panose="020B0606030402020204" pitchFamily="34" charset="0"/>
              </a:rPr>
              <a:t>La consejería en salud mental tiene una duración de 20 minutos y se realiza en la institución educativa </a:t>
            </a:r>
          </a:p>
          <a:p>
            <a:pPr algn="just"/>
            <a:r>
              <a:rPr lang="es-PE" sz="1100" dirty="0">
                <a:solidFill>
                  <a:srgbClr val="000000"/>
                </a:solidFill>
                <a:latin typeface="Franklin Gothic Medium Cond" panose="020B0606030402020204" pitchFamily="34" charset="0"/>
              </a:rPr>
              <a:t> </a:t>
            </a:r>
          </a:p>
          <a:p>
            <a:pPr algn="just"/>
            <a:r>
              <a:rPr lang="es-PE" sz="1100" dirty="0">
                <a:solidFill>
                  <a:srgbClr val="FF0000"/>
                </a:solidFill>
                <a:latin typeface="Franklin Gothic Medium Cond" panose="020B0606030402020204" pitchFamily="34" charset="0"/>
              </a:rPr>
              <a:t>ACTIVIDADES CON DOCENTES</a:t>
            </a:r>
          </a:p>
          <a:p>
            <a:pPr algn="just"/>
            <a:r>
              <a:rPr lang="es-PE" sz="1100" dirty="0">
                <a:solidFill>
                  <a:srgbClr val="FF0000"/>
                </a:solidFill>
                <a:latin typeface="Franklin Gothic Medium Cond" panose="020B0606030402020204" pitchFamily="34" charset="0"/>
              </a:rPr>
              <a:t>TAMIZAJE EN SALUD MENTAL </a:t>
            </a:r>
          </a:p>
          <a:p>
            <a:pPr algn="just"/>
            <a:r>
              <a:rPr lang="es-PE" sz="1100" dirty="0">
                <a:solidFill>
                  <a:srgbClr val="000000"/>
                </a:solidFill>
                <a:latin typeface="Franklin Gothic Medium Cond" panose="020B0606030402020204" pitchFamily="34" charset="0"/>
              </a:rPr>
              <a:t>Definición Operacional.- Es un procedimiento que se realiza mediante la aplicación de una lista de descarte, administrado al docente del niño a evaluar, por un personal de salud a fin de identificar oportunamente niños o niñas en riesgo de presentar problemas y/o trastornos de salud mental, en las instituciones educativas. El tiempo de aplicación es aproximadamente de 30 minutos. </a:t>
            </a:r>
          </a:p>
          <a:p>
            <a:r>
              <a:rPr lang="es-PE" sz="1100" dirty="0">
                <a:solidFill>
                  <a:srgbClr val="FF0000"/>
                </a:solidFill>
                <a:latin typeface="Franklin Gothic Medium Cond" panose="020B0606030402020204" pitchFamily="34" charset="0"/>
              </a:rPr>
              <a:t>CONSEJERIA EN SALUD MENTAL </a:t>
            </a:r>
          </a:p>
          <a:p>
            <a:pPr algn="just"/>
            <a:r>
              <a:rPr lang="es-PE" sz="1100" dirty="0">
                <a:latin typeface="Franklin Gothic Medium Cond" panose="020B0606030402020204" pitchFamily="34" charset="0"/>
              </a:rPr>
              <a:t>Definición Operacional.- Es un proceso de interacción entre el personal de salud y el docente del niño evaluado con el propósito de informar acerca del perfil socioemocional del niño o niña y ayudar tomar decisiones sobre la situación de salud mental del mismo, fortaleciendo factores protectores y orientando para que corrijan los factores de riesgo y así asegurar el cuidado de su salud. </a:t>
            </a:r>
          </a:p>
          <a:p>
            <a:pPr algn="just"/>
            <a:r>
              <a:rPr lang="es-PE" sz="1100" dirty="0">
                <a:latin typeface="Franklin Gothic Medium Cond" panose="020B0606030402020204" pitchFamily="34" charset="0"/>
              </a:rPr>
              <a:t>De detectarse problemas de salud mental se procederá a la derivación del caso al establecimiento de salud más cercano que cuente con servicio de psicología para que reciba el paquete de atención que incluye: consulta médica (2), intervención individual en Salud Mental (2), intervención familiar en Salud Mental (3) y Visita Domiciliaria (1).</a:t>
            </a:r>
          </a:p>
        </p:txBody>
      </p:sp>
    </p:spTree>
    <p:extLst>
      <p:ext uri="{BB962C8B-B14F-4D97-AF65-F5344CB8AC3E}">
        <p14:creationId xmlns:p14="http://schemas.microsoft.com/office/powerpoint/2010/main" val="243908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26562" y="1077707"/>
            <a:ext cx="7570272" cy="261610"/>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La consejería en salud mental tiene una duración de 20 minutos y se realiza en la institución educativa</a:t>
            </a:r>
          </a:p>
        </p:txBody>
      </p:sp>
      <p:sp>
        <p:nvSpPr>
          <p:cNvPr id="9" name="Rectángulo 8"/>
          <p:cNvSpPr/>
          <p:nvPr/>
        </p:nvSpPr>
        <p:spPr>
          <a:xfrm>
            <a:off x="709685" y="1939481"/>
            <a:ext cx="7806754" cy="2123658"/>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SI EL TAMIZAJE ES NEGATIVO</a:t>
            </a:r>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Diagnóstico Motivo de Consulta y/o Actividad de Salud, anote:</a:t>
            </a:r>
          </a:p>
          <a:p>
            <a:r>
              <a:rPr lang="es-PE" sz="1100" dirty="0">
                <a:solidFill>
                  <a:srgbClr val="000000"/>
                </a:solidFill>
                <a:latin typeface="Franklin Gothic Medium Cond" panose="020B0606030402020204" pitchFamily="34" charset="0"/>
              </a:rPr>
              <a:t> En el 1º casillero Tamizaje de Salud Mental</a:t>
            </a:r>
          </a:p>
          <a:p>
            <a:r>
              <a:rPr lang="es-PE" sz="1100" dirty="0">
                <a:solidFill>
                  <a:srgbClr val="000000"/>
                </a:solidFill>
                <a:latin typeface="Franklin Gothic Medium Cond" panose="020B0606030402020204" pitchFamily="34" charset="0"/>
              </a:rPr>
              <a:t> En el 2º casillero Consejería en Salud Mental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Tipo de diagnóstico marque siempre "D" para ambos casilleros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Lab anote:</a:t>
            </a:r>
          </a:p>
          <a:p>
            <a:r>
              <a:rPr lang="es-PE" sz="1100" dirty="0">
                <a:solidFill>
                  <a:srgbClr val="000000"/>
                </a:solidFill>
                <a:latin typeface="Franklin Gothic Medium Cond" panose="020B0606030402020204" pitchFamily="34" charset="0"/>
              </a:rPr>
              <a:t> En el 1º casillero la sigla “ESC” de para indicar que es en el marco del Plan de Salud Escolar</a:t>
            </a:r>
          </a:p>
          <a:p>
            <a:r>
              <a:rPr lang="es-PE" sz="1100" dirty="0">
                <a:solidFill>
                  <a:srgbClr val="000000"/>
                </a:solidFill>
                <a:latin typeface="Franklin Gothic Medium Cond" panose="020B0606030402020204" pitchFamily="34" charset="0"/>
              </a:rPr>
              <a:t> En el 2º casillero la sigla: </a:t>
            </a:r>
          </a:p>
          <a:p>
            <a:r>
              <a:rPr lang="es-PE" sz="1100" dirty="0">
                <a:solidFill>
                  <a:srgbClr val="000000"/>
                </a:solidFill>
                <a:latin typeface="Franklin Gothic Medium Cond" panose="020B0606030402020204" pitchFamily="34" charset="0"/>
              </a:rPr>
              <a:t>o PAD = Cuando el tamizaje se haya realizado al padre de familia o cuidador</a:t>
            </a:r>
          </a:p>
          <a:p>
            <a:r>
              <a:rPr lang="es-PE" sz="1100" dirty="0">
                <a:solidFill>
                  <a:srgbClr val="000000"/>
                </a:solidFill>
                <a:latin typeface="Franklin Gothic Medium Cond" panose="020B0606030402020204" pitchFamily="34" charset="0"/>
              </a:rPr>
              <a:t>o DOC = Cuando el tamizaje se haya realizado al docente o tutor </a:t>
            </a:r>
            <a:endParaRPr lang="es-PE" sz="1100" dirty="0">
              <a:latin typeface="Franklin Gothic Medium Cond" panose="020B0606030402020204" pitchFamily="34" charset="0"/>
            </a:endParaRPr>
          </a:p>
        </p:txBody>
      </p:sp>
      <p:sp>
        <p:nvSpPr>
          <p:cNvPr id="11" name="Rectángulo 10"/>
          <p:cNvSpPr/>
          <p:nvPr/>
        </p:nvSpPr>
        <p:spPr>
          <a:xfrm>
            <a:off x="738435" y="4598894"/>
            <a:ext cx="7881130" cy="430887"/>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SI EL TAMIZAJE ES POSITIVO </a:t>
            </a:r>
          </a:p>
          <a:p>
            <a:pPr algn="just"/>
            <a:r>
              <a:rPr lang="es-PE" sz="1100" dirty="0">
                <a:solidFill>
                  <a:srgbClr val="000000"/>
                </a:solidFill>
                <a:latin typeface="Franklin Gothic Medium Cond" panose="020B0606030402020204" pitchFamily="34" charset="0"/>
              </a:rPr>
              <a:t>Cuando el tamizaje es positivo utilice las siguientes siglas en el campo Lab,  de acuerdo a la clasificación de los resultados:</a:t>
            </a:r>
            <a:endParaRPr lang="es-PE" sz="1100" dirty="0">
              <a:latin typeface="Franklin Gothic Medium Cond" panose="020B0606030402020204" pitchFamily="34" charset="0"/>
            </a:endParaRPr>
          </a:p>
        </p:txBody>
      </p:sp>
      <p:graphicFrame>
        <p:nvGraphicFramePr>
          <p:cNvPr id="12" name="Objeto 11"/>
          <p:cNvGraphicFramePr>
            <a:graphicFrameLocks noChangeAspect="1"/>
          </p:cNvGraphicFramePr>
          <p:nvPr>
            <p:extLst>
              <p:ext uri="{D42A27DB-BD31-4B8C-83A1-F6EECF244321}">
                <p14:modId xmlns:p14="http://schemas.microsoft.com/office/powerpoint/2010/main" val="613456349"/>
              </p:ext>
            </p:extLst>
          </p:nvPr>
        </p:nvGraphicFramePr>
        <p:xfrm>
          <a:off x="2444666" y="4995948"/>
          <a:ext cx="4978110" cy="1552769"/>
        </p:xfrm>
        <a:graphic>
          <a:graphicData uri="http://schemas.openxmlformats.org/presentationml/2006/ole">
            <mc:AlternateContent xmlns:mc="http://schemas.openxmlformats.org/markup-compatibility/2006">
              <mc:Choice xmlns:v="urn:schemas-microsoft-com:vml" Requires="v">
                <p:oleObj name="Hoja de cálculo" r:id="rId2" imgW="3829031" imgH="1342920" progId="Excel.Sheet.12">
                  <p:embed/>
                </p:oleObj>
              </mc:Choice>
              <mc:Fallback>
                <p:oleObj name="Hoja de cálculo" r:id="rId2" imgW="3829031" imgH="1342920" progId="Excel.Sheet.12">
                  <p:embed/>
                  <p:pic>
                    <p:nvPicPr>
                      <p:cNvPr id="0" name=""/>
                      <p:cNvPicPr/>
                      <p:nvPr/>
                    </p:nvPicPr>
                    <p:blipFill>
                      <a:blip r:embed="rId3"/>
                      <a:stretch>
                        <a:fillRect/>
                      </a:stretch>
                    </p:blipFill>
                    <p:spPr>
                      <a:xfrm>
                        <a:off x="2444666" y="4995948"/>
                        <a:ext cx="4978110" cy="1552769"/>
                      </a:xfrm>
                      <a:prstGeom prst="rect">
                        <a:avLst/>
                      </a:prstGeom>
                    </p:spPr>
                  </p:pic>
                </p:oleObj>
              </mc:Fallback>
            </mc:AlternateContent>
          </a:graphicData>
        </a:graphic>
      </p:graphicFrame>
    </p:spTree>
    <p:extLst>
      <p:ext uri="{BB962C8B-B14F-4D97-AF65-F5344CB8AC3E}">
        <p14:creationId xmlns:p14="http://schemas.microsoft.com/office/powerpoint/2010/main" val="3808435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91319" y="1116204"/>
            <a:ext cx="8141693" cy="3139321"/>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Tamizaje de Salud Mental</a:t>
            </a:r>
          </a:p>
          <a:p>
            <a:pPr algn="just"/>
            <a:r>
              <a:rPr lang="es-PE" sz="1100" dirty="0">
                <a:solidFill>
                  <a:srgbClr val="000000"/>
                </a:solidFill>
                <a:latin typeface="Franklin Gothic Medium Cond" panose="020B0606030402020204" pitchFamily="34" charset="0"/>
              </a:rPr>
              <a:t> En el 2º casillero el Diagnóstico resultante de la evaluación</a:t>
            </a:r>
          </a:p>
          <a:p>
            <a:pPr algn="just"/>
            <a:r>
              <a:rPr lang="es-PE" sz="1100" dirty="0">
                <a:solidFill>
                  <a:srgbClr val="000000"/>
                </a:solidFill>
                <a:latin typeface="Franklin Gothic Medium Cond" panose="020B0606030402020204" pitchFamily="34" charset="0"/>
              </a:rPr>
              <a:t> En el 3º casillero Consejería en Salud Mental  </a:t>
            </a:r>
          </a:p>
          <a:p>
            <a:pPr algn="just"/>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En el ítem: Tipo de diagnóstico marque:</a:t>
            </a:r>
          </a:p>
          <a:p>
            <a:pPr algn="just"/>
            <a:r>
              <a:rPr lang="es-PE" sz="1100" dirty="0">
                <a:solidFill>
                  <a:srgbClr val="000000"/>
                </a:solidFill>
                <a:latin typeface="Franklin Gothic Medium Cond" panose="020B0606030402020204" pitchFamily="34" charset="0"/>
              </a:rPr>
              <a:t> En el 1º y 3º casillero SIEMPRE "D" por ser actividades</a:t>
            </a:r>
          </a:p>
          <a:p>
            <a:pPr algn="just"/>
            <a:r>
              <a:rPr lang="es-PE" sz="1100" dirty="0">
                <a:solidFill>
                  <a:srgbClr val="000000"/>
                </a:solidFill>
                <a:latin typeface="Franklin Gothic Medium Cond" panose="020B0606030402020204" pitchFamily="34" charset="0"/>
              </a:rPr>
              <a:t> En el 2º casillero SIEMPRE "P" </a:t>
            </a:r>
          </a:p>
          <a:p>
            <a:pPr algn="just"/>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En el ítem Lab anote:</a:t>
            </a:r>
          </a:p>
          <a:p>
            <a:pPr algn="just"/>
            <a:r>
              <a:rPr lang="es-PE" sz="1100" dirty="0">
                <a:solidFill>
                  <a:srgbClr val="000000"/>
                </a:solidFill>
                <a:latin typeface="Franklin Gothic Medium Cond" panose="020B0606030402020204" pitchFamily="34" charset="0"/>
              </a:rPr>
              <a:t> En el 1º casillero la sigla “ESC” de para indicar que es en el marco del Plan de Salud Escolar</a:t>
            </a:r>
          </a:p>
          <a:p>
            <a:pPr algn="just"/>
            <a:r>
              <a:rPr lang="es-PE" sz="1100" dirty="0">
                <a:solidFill>
                  <a:srgbClr val="000000"/>
                </a:solidFill>
                <a:latin typeface="Franklin Gothic Medium Cond" panose="020B0606030402020204" pitchFamily="34" charset="0"/>
              </a:rPr>
              <a:t> En el 2º casillero de acuerdo a la clasificación de los resultados: </a:t>
            </a:r>
          </a:p>
          <a:p>
            <a:pPr algn="just"/>
            <a:r>
              <a:rPr lang="es-PE" sz="1100" dirty="0">
                <a:solidFill>
                  <a:srgbClr val="000000"/>
                </a:solidFill>
                <a:latin typeface="Franklin Gothic Medium Cond" panose="020B0606030402020204" pitchFamily="34" charset="0"/>
              </a:rPr>
              <a:t>o EMO = Problemas Emocionales	o SOC = Problemas de relación (socialización) con pares</a:t>
            </a:r>
          </a:p>
          <a:p>
            <a:pPr algn="just"/>
            <a:r>
              <a:rPr lang="es-PE" sz="1100" dirty="0">
                <a:solidFill>
                  <a:srgbClr val="000000"/>
                </a:solidFill>
                <a:latin typeface="Franklin Gothic Medium Cond" panose="020B0606030402020204" pitchFamily="34" charset="0"/>
              </a:rPr>
              <a:t>o CON = Problemas de Conducta	o PRO = Problemas relacionados con las Habilidades Sociales </a:t>
            </a:r>
          </a:p>
          <a:p>
            <a:pPr algn="just"/>
            <a:r>
              <a:rPr lang="es-PE" sz="1100" dirty="0">
                <a:solidFill>
                  <a:srgbClr val="000000"/>
                </a:solidFill>
                <a:latin typeface="Franklin Gothic Medium Cond" panose="020B0606030402020204" pitchFamily="34" charset="0"/>
              </a:rPr>
              <a:t>o HPV = Problemas de Hiperactividad y/o Déficit de Atención </a:t>
            </a:r>
          </a:p>
          <a:p>
            <a:r>
              <a:rPr lang="es-PE" sz="1100" dirty="0">
                <a:latin typeface="Franklin Gothic Medium Cond" panose="020B0606030402020204" pitchFamily="34" charset="0"/>
              </a:rPr>
              <a:t> En el 3º casillero la indicación del tamizado:</a:t>
            </a:r>
          </a:p>
          <a:p>
            <a:r>
              <a:rPr lang="es-PE" sz="1100" dirty="0">
                <a:latin typeface="Franklin Gothic Medium Cond" panose="020B0606030402020204" pitchFamily="34" charset="0"/>
              </a:rPr>
              <a:t>o PAD = Cuando el tamizaje se haya realizado al padre de familia o cuidador</a:t>
            </a:r>
          </a:p>
          <a:p>
            <a:r>
              <a:rPr lang="es-PE" sz="1100" dirty="0">
                <a:latin typeface="Franklin Gothic Medium Cond" panose="020B0606030402020204" pitchFamily="34" charset="0"/>
              </a:rPr>
              <a:t>o DOC = Cuando el tamizaje se haya realizado al docente o tutor </a:t>
            </a:r>
            <a:endParaRPr lang="es-PE" sz="1100" dirty="0">
              <a:solidFill>
                <a:srgbClr val="000000"/>
              </a:solidFill>
              <a:latin typeface="Franklin Gothic Medium Cond" panose="020B0606030402020204" pitchFamily="34" charset="0"/>
            </a:endParaRPr>
          </a:p>
        </p:txBody>
      </p:sp>
    </p:spTree>
    <p:extLst>
      <p:ext uri="{BB962C8B-B14F-4D97-AF65-F5344CB8AC3E}">
        <p14:creationId xmlns:p14="http://schemas.microsoft.com/office/powerpoint/2010/main" val="2174676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04967" y="1077707"/>
            <a:ext cx="8056264" cy="1615827"/>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TRATAMIENTO DE NIÑOS Y NIÑAS CON PROBLEMAS EN SALUD MENTAL </a:t>
            </a:r>
          </a:p>
          <a:p>
            <a:pPr algn="just"/>
            <a:r>
              <a:rPr lang="es-PE" sz="1100" dirty="0">
                <a:solidFill>
                  <a:srgbClr val="000000"/>
                </a:solidFill>
                <a:latin typeface="Franklin Gothic Medium Cond" panose="020B0606030402020204" pitchFamily="34" charset="0"/>
              </a:rPr>
              <a:t>Definición Operacional.- Es la atención que se brinda a los niños/niñas (de 03 a 11 años) con problemas afectivos, ansiedad, déficit de atención, hiperactividad, conductual y otros. Esta actividad es desarrollada por un profesional de salud con competencias en los establecimientos de salud.</a:t>
            </a:r>
          </a:p>
          <a:p>
            <a:pPr algn="just"/>
            <a:r>
              <a:rPr lang="es-PE" sz="1100" dirty="0">
                <a:solidFill>
                  <a:srgbClr val="000000"/>
                </a:solidFill>
                <a:latin typeface="Franklin Gothic Medium Cond" panose="020B0606030402020204" pitchFamily="34" charset="0"/>
              </a:rPr>
              <a:t>El paquete de atención en salud mental incluye las siguientes actividades:</a:t>
            </a:r>
          </a:p>
          <a:p>
            <a:pPr algn="just"/>
            <a:r>
              <a:rPr lang="es-PE" sz="1100" dirty="0">
                <a:solidFill>
                  <a:srgbClr val="0070C0"/>
                </a:solidFill>
                <a:latin typeface="Franklin Gothic Medium Cond" panose="020B0606030402020204" pitchFamily="34" charset="0"/>
              </a:rPr>
              <a:t> Consulta Médica</a:t>
            </a:r>
            <a:r>
              <a:rPr lang="es-PE" sz="1100" dirty="0">
                <a:solidFill>
                  <a:srgbClr val="000000"/>
                </a:solidFill>
                <a:latin typeface="Franklin Gothic Medium Cond" panose="020B0606030402020204" pitchFamily="34" charset="0"/>
              </a:rPr>
              <a:t>: En esta actividad se valora la complejidad del problema presentado, se evalúa el estado mental, se formula el diagnóstico y se deriva para el plan de intervención individual y familiar al psicólogo(a) del establecimiento de salud o se refiere a otro establecimiento de mayor complejidad o se descarte la presunción diagnóstica dando por culminada la atención. </a:t>
            </a:r>
          </a:p>
          <a:p>
            <a:pPr algn="just"/>
            <a:r>
              <a:rPr lang="es-PE" sz="1100" dirty="0">
                <a:solidFill>
                  <a:srgbClr val="000000"/>
                </a:solidFill>
                <a:latin typeface="Franklin Gothic Medium Cond" panose="020B0606030402020204" pitchFamily="34" charset="0"/>
              </a:rPr>
              <a:t>La consulta se realiza en establecimiento de salud la primera consulta con una duración de 45 minutos y la última consulta con una duración de 30 minutos aproximadamente. </a:t>
            </a:r>
            <a:endParaRPr lang="es-PE" sz="1100" dirty="0">
              <a:latin typeface="Franklin Gothic Medium Cond" panose="020B0606030402020204" pitchFamily="34" charset="0"/>
            </a:endParaRPr>
          </a:p>
        </p:txBody>
      </p:sp>
      <p:sp>
        <p:nvSpPr>
          <p:cNvPr id="9" name="Rectángulo 8"/>
          <p:cNvSpPr/>
          <p:nvPr/>
        </p:nvSpPr>
        <p:spPr>
          <a:xfrm>
            <a:off x="528301" y="4020671"/>
            <a:ext cx="8032930" cy="430887"/>
          </a:xfrm>
          <a:prstGeom prst="rect">
            <a:avLst/>
          </a:prstGeom>
        </p:spPr>
        <p:txBody>
          <a:bodyPr wrap="square">
            <a:spAutoFit/>
          </a:bodyPr>
          <a:lstStyle/>
          <a:p>
            <a:pPr algn="just"/>
            <a:r>
              <a:rPr lang="es-PE" sz="1100" dirty="0">
                <a:solidFill>
                  <a:srgbClr val="0070C0"/>
                </a:solidFill>
                <a:latin typeface="Franklin Gothic Medium Cond" panose="020B0606030402020204" pitchFamily="34" charset="0"/>
              </a:rPr>
              <a:t> Psicoterapia Individual</a:t>
            </a:r>
            <a:r>
              <a:rPr lang="es-PE" sz="1100" dirty="0">
                <a:solidFill>
                  <a:srgbClr val="000000"/>
                </a:solidFill>
                <a:latin typeface="Franklin Gothic Medium Cond" panose="020B0606030402020204" pitchFamily="34" charset="0"/>
              </a:rPr>
              <a:t>: Es un procedimiento terapéutico que aborda los problemas de salud mental identificados. Tiene una duración de 45 minutos y es realizada en 02 sesiones como mínimo. Esta actividad es realizada por un psicólogo. </a:t>
            </a:r>
            <a:endParaRPr lang="es-PE" sz="1100" dirty="0">
              <a:latin typeface="Franklin Gothic Medium Cond" panose="020B0606030402020204" pitchFamily="34" charset="0"/>
            </a:endParaRPr>
          </a:p>
        </p:txBody>
      </p:sp>
      <p:sp>
        <p:nvSpPr>
          <p:cNvPr id="11" name="Rectángulo 10"/>
          <p:cNvSpPr/>
          <p:nvPr/>
        </p:nvSpPr>
        <p:spPr>
          <a:xfrm>
            <a:off x="528301" y="5609418"/>
            <a:ext cx="8032930" cy="600164"/>
          </a:xfrm>
          <a:prstGeom prst="rect">
            <a:avLst/>
          </a:prstGeom>
        </p:spPr>
        <p:txBody>
          <a:bodyPr wrap="square">
            <a:spAutoFit/>
          </a:bodyPr>
          <a:lstStyle/>
          <a:p>
            <a:pPr algn="just"/>
            <a:r>
              <a:rPr lang="es-PE" sz="1100" dirty="0">
                <a:solidFill>
                  <a:srgbClr val="0070C0"/>
                </a:solidFill>
                <a:latin typeface="Franklin Gothic Medium Cond" panose="020B0606030402020204" pitchFamily="34" charset="0"/>
              </a:rPr>
              <a:t> Intervención Familiar en Salud Mental</a:t>
            </a:r>
            <a:r>
              <a:rPr lang="es-PE" sz="1100" dirty="0">
                <a:solidFill>
                  <a:srgbClr val="000000"/>
                </a:solidFill>
                <a:latin typeface="Franklin Gothic Medium Cond" panose="020B0606030402020204" pitchFamily="34" charset="0"/>
              </a:rPr>
              <a:t>: Actividad es realizada por un psicólogo, dirigida a la familia con el objetivo de sensibilizar a sus miembros y comprometerlos en la adherencia al tratamiento y en el proceso de recuperación, tiene una duración de 45 minutos y es realizada en 03 sesiones como mínimo.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69315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284 Conector recto"/>
          <p:cNvCxnSpPr/>
          <p:nvPr/>
        </p:nvCxnSpPr>
        <p:spPr>
          <a:xfrm>
            <a:off x="1019175" y="98636138"/>
            <a:ext cx="628650" cy="0"/>
          </a:xfrm>
          <a:prstGeom prst="line">
            <a:avLst/>
          </a:prstGeom>
        </p:spPr>
        <p:style>
          <a:lnRef idx="1">
            <a:schemeClr val="dk1"/>
          </a:lnRef>
          <a:fillRef idx="0">
            <a:schemeClr val="dk1"/>
          </a:fillRef>
          <a:effectRef idx="0">
            <a:schemeClr val="dk1"/>
          </a:effectRef>
          <a:fontRef idx="minor">
            <a:schemeClr val="tx1"/>
          </a:fontRef>
        </p:style>
      </p:cxnSp>
      <p:cxnSp>
        <p:nvCxnSpPr>
          <p:cNvPr id="10" name="285 Conector recto"/>
          <p:cNvCxnSpPr/>
          <p:nvPr/>
        </p:nvCxnSpPr>
        <p:spPr>
          <a:xfrm>
            <a:off x="3486150" y="98655188"/>
            <a:ext cx="276225" cy="0"/>
          </a:xfrm>
          <a:prstGeom prst="line">
            <a:avLst/>
          </a:prstGeom>
        </p:spPr>
        <p:style>
          <a:lnRef idx="1">
            <a:schemeClr val="dk1"/>
          </a:lnRef>
          <a:fillRef idx="0">
            <a:schemeClr val="dk1"/>
          </a:fillRef>
          <a:effectRef idx="0">
            <a:schemeClr val="dk1"/>
          </a:effectRef>
          <a:fontRef idx="minor">
            <a:schemeClr val="tx1"/>
          </a:fontRef>
        </p:style>
      </p:cxnSp>
      <p:sp>
        <p:nvSpPr>
          <p:cNvPr id="12" name="Rectángulo 11"/>
          <p:cNvSpPr/>
          <p:nvPr/>
        </p:nvSpPr>
        <p:spPr>
          <a:xfrm>
            <a:off x="1788458" y="2232212"/>
            <a:ext cx="6917391" cy="600164"/>
          </a:xfrm>
          <a:prstGeom prst="rect">
            <a:avLst/>
          </a:prstGeom>
        </p:spPr>
        <p:txBody>
          <a:bodyPr wrap="square">
            <a:spAutoFit/>
          </a:bodyPr>
          <a:lstStyle/>
          <a:p>
            <a:r>
              <a:rPr lang="es-PE" sz="1100" b="1" dirty="0">
                <a:solidFill>
                  <a:srgbClr val="0070C0"/>
                </a:solidFill>
                <a:latin typeface="Wingdings" panose="05000000000000000000" pitchFamily="2" charset="2"/>
              </a:rPr>
              <a:t></a:t>
            </a:r>
            <a:r>
              <a:rPr lang="es-PE" sz="1100" b="1" dirty="0">
                <a:solidFill>
                  <a:srgbClr val="0070C0"/>
                </a:solidFill>
                <a:latin typeface="Arial" panose="020B0604020202020204" pitchFamily="34" charset="0"/>
              </a:rPr>
              <a:t> </a:t>
            </a:r>
            <a:r>
              <a:rPr lang="es-PE" sz="1100" b="1" dirty="0">
                <a:solidFill>
                  <a:srgbClr val="0070C0"/>
                </a:solidFill>
                <a:latin typeface="Calibri" panose="020F0502020204030204" pitchFamily="34" charset="0"/>
              </a:rPr>
              <a:t>Visita Domiciliaria</a:t>
            </a:r>
            <a:r>
              <a:rPr lang="es-PE" sz="1100" b="1" dirty="0">
                <a:solidFill>
                  <a:srgbClr val="000000"/>
                </a:solidFill>
                <a:latin typeface="Calibri" panose="020F0502020204030204" pitchFamily="34" charset="0"/>
              </a:rPr>
              <a:t>: Esta actividad dirigida a la familia del paciente, para mejorar la dinámica familiar y favorecer la adherencia al tratamiento. Esta actividad es realizada en una sesión como mínimo, con un tiempo de 90 minutos y es realizada por un personal de salud con competencias en intervención en salud mental. </a:t>
            </a:r>
            <a:endParaRPr lang="es-PE" sz="1100" b="1" dirty="0"/>
          </a:p>
        </p:txBody>
      </p:sp>
      <p:sp>
        <p:nvSpPr>
          <p:cNvPr id="16" name="Rectángulo 15"/>
          <p:cNvSpPr/>
          <p:nvPr/>
        </p:nvSpPr>
        <p:spPr>
          <a:xfrm>
            <a:off x="1788456" y="5436568"/>
            <a:ext cx="6917391" cy="984885"/>
          </a:xfrm>
          <a:prstGeom prst="rect">
            <a:avLst/>
          </a:prstGeom>
        </p:spPr>
        <p:txBody>
          <a:bodyPr wrap="square">
            <a:spAutoFit/>
          </a:bodyPr>
          <a:lstStyle/>
          <a:p>
            <a:r>
              <a:rPr lang="es-PE" sz="1100" b="1" i="1" dirty="0">
                <a:solidFill>
                  <a:srgbClr val="FF0000"/>
                </a:solidFill>
                <a:latin typeface="Calibri" panose="020F0502020204030204" pitchFamily="34" charset="0"/>
              </a:rPr>
              <a:t>REGISTRO DE TRATA DE PERSONAS </a:t>
            </a:r>
          </a:p>
          <a:p>
            <a:r>
              <a:rPr lang="es-PE" sz="1100" b="1" dirty="0">
                <a:solidFill>
                  <a:srgbClr val="000000"/>
                </a:solidFill>
                <a:latin typeface="Calibri" panose="020F0502020204030204" pitchFamily="34" charset="0"/>
              </a:rPr>
              <a:t>En el ítem: Diagnóstico motivo de consulta y/o actividad de salud anote: </a:t>
            </a:r>
          </a:p>
          <a:p>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el 1º casillero el diagnóstico o diagnósticos identificados</a:t>
            </a:r>
          </a:p>
          <a:p>
            <a:r>
              <a:rPr lang="es-PE" sz="1100" b="1" dirty="0">
                <a:solidFill>
                  <a:srgbClr val="000000"/>
                </a:solidFill>
                <a:latin typeface="Symbol" panose="05050102010706020507" pitchFamily="18" charset="2"/>
              </a:rPr>
              <a:t></a:t>
            </a:r>
            <a:r>
              <a:rPr lang="es-PE" sz="1100" b="1" dirty="0">
                <a:solidFill>
                  <a:srgbClr val="000000"/>
                </a:solidFill>
                <a:latin typeface="Arial" panose="020B0604020202020204" pitchFamily="34" charset="0"/>
              </a:rPr>
              <a:t> </a:t>
            </a:r>
            <a:r>
              <a:rPr lang="es-PE" sz="1100" b="1" dirty="0">
                <a:solidFill>
                  <a:srgbClr val="000000"/>
                </a:solidFill>
                <a:latin typeface="Calibri" panose="020F0502020204030204" pitchFamily="34" charset="0"/>
              </a:rPr>
              <a:t>En los siguientes casilleros Consejería en Salud Mental, entre otras. </a:t>
            </a:r>
          </a:p>
          <a:p>
            <a:r>
              <a:rPr lang="es-PE" sz="300" b="1" dirty="0">
                <a:solidFill>
                  <a:srgbClr val="000000"/>
                </a:solidFill>
                <a:latin typeface="Calibri" panose="020F0502020204030204" pitchFamily="34" charset="0"/>
              </a:rPr>
              <a:t>3</a:t>
            </a:r>
          </a:p>
          <a:p>
            <a:r>
              <a:rPr lang="es-PE" sz="1100" b="1" dirty="0">
                <a:solidFill>
                  <a:srgbClr val="000000"/>
                </a:solidFill>
                <a:latin typeface="Calibri" panose="020F0502020204030204" pitchFamily="34" charset="0"/>
              </a:rPr>
              <a:t>En el ítem: Tipo de diagnóstico marque siempre “D” para todas las actividades </a:t>
            </a:r>
            <a:endParaRPr lang="es-PE" sz="1100" b="1" dirty="0"/>
          </a:p>
        </p:txBody>
      </p:sp>
      <p:sp>
        <p:nvSpPr>
          <p:cNvPr id="2" name="Rectángulo 1"/>
          <p:cNvSpPr/>
          <p:nvPr/>
        </p:nvSpPr>
        <p:spPr>
          <a:xfrm>
            <a:off x="1835369" y="4836404"/>
            <a:ext cx="6870477" cy="430887"/>
          </a:xfrm>
          <a:prstGeom prst="rect">
            <a:avLst/>
          </a:prstGeom>
        </p:spPr>
        <p:txBody>
          <a:bodyPr wrap="square">
            <a:spAutoFit/>
          </a:bodyPr>
          <a:lstStyle/>
          <a:p>
            <a:pPr lvl="0" algn="just"/>
            <a:r>
              <a:rPr lang="es-PE" sz="1100" b="1" dirty="0">
                <a:solidFill>
                  <a:srgbClr val="000000"/>
                </a:solidFill>
                <a:latin typeface="Calibri" panose="020F0502020204030204" pitchFamily="34" charset="0"/>
              </a:rPr>
              <a:t>Al término de las actividades descritas para el paquete de atención se deberá registrar el término de la actividad a través del registro de la sigla “TA” en el campo </a:t>
            </a:r>
            <a:r>
              <a:rPr lang="es-PE" sz="1100" b="1" dirty="0" err="1">
                <a:solidFill>
                  <a:srgbClr val="000000"/>
                </a:solidFill>
                <a:latin typeface="Calibri" panose="020F0502020204030204" pitchFamily="34" charset="0"/>
              </a:rPr>
              <a:t>Lab</a:t>
            </a:r>
            <a:r>
              <a:rPr lang="es-PE" sz="1100" b="1" dirty="0">
                <a:solidFill>
                  <a:srgbClr val="000000"/>
                </a:solidFill>
                <a:latin typeface="Calibri" panose="020F0502020204030204" pitchFamily="34" charset="0"/>
              </a:rPr>
              <a:t> del diagnóstico. </a:t>
            </a:r>
            <a:endParaRPr lang="es-PE" sz="1100" dirty="0">
              <a:solidFill>
                <a:srgbClr val="000000"/>
              </a:solidFill>
            </a:endParaRPr>
          </a:p>
        </p:txBody>
      </p:sp>
    </p:spTree>
    <p:extLst>
      <p:ext uri="{BB962C8B-B14F-4D97-AF65-F5344CB8AC3E}">
        <p14:creationId xmlns:p14="http://schemas.microsoft.com/office/powerpoint/2010/main" val="3418995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4024" y="2084293"/>
            <a:ext cx="8007623" cy="1954381"/>
          </a:xfrm>
          <a:prstGeom prst="rect">
            <a:avLst/>
          </a:prstGeom>
        </p:spPr>
        <p:txBody>
          <a:bodyPr wrap="square">
            <a:spAutoFit/>
          </a:bodyPr>
          <a:lstStyle/>
          <a:p>
            <a:r>
              <a:rPr lang="es-PE" sz="1100" i="1" dirty="0">
                <a:solidFill>
                  <a:srgbClr val="FF0000"/>
                </a:solidFill>
                <a:latin typeface="Franklin Gothic Medium Cond" panose="020B0606030402020204" pitchFamily="34" charset="0"/>
              </a:rPr>
              <a:t>ACOMPAÑAMIENTO PSICOSOCIAL (Individual</a:t>
            </a:r>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Esta actividad es de registro individual, registre de la siguiente manera:</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Diagnóstico motivo de consulta y/o actividad de salud anote:   </a:t>
            </a:r>
          </a:p>
          <a:p>
            <a:r>
              <a:rPr lang="es-PE" sz="1100" dirty="0">
                <a:solidFill>
                  <a:srgbClr val="000000"/>
                </a:solidFill>
                <a:latin typeface="Franklin Gothic Medium Cond" panose="020B0606030402020204" pitchFamily="34" charset="0"/>
              </a:rPr>
              <a:t> En el 1º casillero Acompañamiento Psicosocial</a:t>
            </a:r>
          </a:p>
          <a:p>
            <a:r>
              <a:rPr lang="es-PE" sz="1100" dirty="0">
                <a:solidFill>
                  <a:srgbClr val="000000"/>
                </a:solidFill>
                <a:latin typeface="Franklin Gothic Medium Cond" panose="020B0606030402020204" pitchFamily="34" charset="0"/>
              </a:rPr>
              <a:t> En los siguientes casilleros otras actividades asociadas </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Tipo de diagnóstico marque SIEMPRE con “D” para las actividades</a:t>
            </a:r>
          </a:p>
          <a:p>
            <a:endParaRPr lang="es-PE" sz="11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Lab anote el número del día de intervención 1, 2, 3… según corresponda</a:t>
            </a:r>
          </a:p>
          <a:p>
            <a:r>
              <a:rPr lang="es-PE" sz="1100" dirty="0">
                <a:solidFill>
                  <a:srgbClr val="000000"/>
                </a:solidFill>
                <a:latin typeface="Franklin Gothic Medium Cond" panose="020B0606030402020204" pitchFamily="34" charset="0"/>
              </a:rPr>
              <a:t>VIOLENCIA POLÍTICA </a:t>
            </a:r>
            <a:endParaRPr lang="es-PE" sz="1100" dirty="0">
              <a:latin typeface="Franklin Gothic Medium Cond" panose="020B0606030402020204" pitchFamily="34" charset="0"/>
            </a:endParaRPr>
          </a:p>
        </p:txBody>
      </p:sp>
      <p:sp>
        <p:nvSpPr>
          <p:cNvPr id="6" name="Rectángulo 5"/>
          <p:cNvSpPr/>
          <p:nvPr/>
        </p:nvSpPr>
        <p:spPr>
          <a:xfrm>
            <a:off x="1388202" y="4532083"/>
            <a:ext cx="2034130" cy="261610"/>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EMERGENCIAS Y DESASTRES</a:t>
            </a:r>
            <a:endParaRPr lang="es-PE" sz="1100" dirty="0">
              <a:latin typeface="Franklin Gothic Medium Cond" panose="020B0606030402020204" pitchFamily="34" charset="0"/>
            </a:endParaRPr>
          </a:p>
        </p:txBody>
      </p:sp>
      <p:sp>
        <p:nvSpPr>
          <p:cNvPr id="8" name="Rectángulo 7"/>
          <p:cNvSpPr/>
          <p:nvPr/>
        </p:nvSpPr>
        <p:spPr>
          <a:xfrm>
            <a:off x="1180456" y="5447622"/>
            <a:ext cx="3303064" cy="261610"/>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AQV (HISTORIA PERSONAL DE ANTICONCEPCIÓN) </a:t>
            </a:r>
            <a:endParaRPr lang="es-PE" sz="1100" dirty="0">
              <a:latin typeface="Franklin Gothic Medium Cond" panose="020B0606030402020204" pitchFamily="34" charset="0"/>
            </a:endParaRPr>
          </a:p>
        </p:txBody>
      </p:sp>
      <p:cxnSp>
        <p:nvCxnSpPr>
          <p:cNvPr id="10" name="284 Conector recto"/>
          <p:cNvCxnSpPr/>
          <p:nvPr/>
        </p:nvCxnSpPr>
        <p:spPr>
          <a:xfrm>
            <a:off x="1019175" y="103852663"/>
            <a:ext cx="628650" cy="0"/>
          </a:xfrm>
          <a:prstGeom prst="line">
            <a:avLst/>
          </a:prstGeom>
        </p:spPr>
        <p:style>
          <a:lnRef idx="1">
            <a:schemeClr val="dk1"/>
          </a:lnRef>
          <a:fillRef idx="0">
            <a:schemeClr val="dk1"/>
          </a:fillRef>
          <a:effectRef idx="0">
            <a:schemeClr val="dk1"/>
          </a:effectRef>
          <a:fontRef idx="minor">
            <a:schemeClr val="tx1"/>
          </a:fontRef>
        </p:style>
      </p:cxnSp>
      <p:cxnSp>
        <p:nvCxnSpPr>
          <p:cNvPr id="11" name="285 Conector recto"/>
          <p:cNvCxnSpPr/>
          <p:nvPr/>
        </p:nvCxnSpPr>
        <p:spPr>
          <a:xfrm>
            <a:off x="3486150" y="103871713"/>
            <a:ext cx="2762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596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366087" y="329955"/>
            <a:ext cx="8354831" cy="2462213"/>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NIÑA Y/O NIÑO DE 8 A 11 AÑOS IDENTIFICADO CON DÉFICIT EN SUS HABILIDADES SOCIALES (5005187) </a:t>
            </a:r>
          </a:p>
          <a:p>
            <a:pPr algn="just"/>
            <a:r>
              <a:rPr lang="es-PE" sz="1100" dirty="0">
                <a:solidFill>
                  <a:srgbClr val="000000"/>
                </a:solidFill>
                <a:latin typeface="Franklin Gothic Medium Cond" panose="020B0606030402020204" pitchFamily="34" charset="0"/>
              </a:rPr>
              <a:t>Definición Operacional.- Actividad desarrollada por el personal de salud capacitado del primer nivel de atención (I-1,I-2, I-3, I-4 y II-1) con el objetivo de detectar a niñas y niños de 08 a 11 años con problemas relacionados con habilidades sociales inadecuadas y poder incluirlos en las sesiones de entrenamiento. La actividad es desarrollada en el establecimiento de salud, la institución educativa y/o comunidad y tiene una duración de 45 minutos por cada aplicación y calificación. </a:t>
            </a:r>
          </a:p>
          <a:p>
            <a:pPr algn="just"/>
            <a:r>
              <a:rPr lang="es-PE" sz="1100" dirty="0">
                <a:solidFill>
                  <a:srgbClr val="000000"/>
                </a:solidFill>
                <a:latin typeface="Franklin Gothic Medium Cond" panose="020B0606030402020204" pitchFamily="34" charset="0"/>
              </a:rPr>
              <a:t>Incluye:</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Aplicación de Cuestionario de Habilidades U100</a:t>
            </a:r>
          </a:p>
          <a:p>
            <a:pPr algn="just"/>
            <a:r>
              <a:rPr lang="es-PE" sz="1100" dirty="0">
                <a:solidFill>
                  <a:srgbClr val="31849B"/>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Consejería en Salud Mental   99404 </a:t>
            </a:r>
          </a:p>
          <a:p>
            <a:pPr algn="just"/>
            <a:r>
              <a:rPr lang="es-PE" sz="1100" dirty="0">
                <a:solidFill>
                  <a:srgbClr val="C00000"/>
                </a:solidFill>
                <a:latin typeface="Franklin Gothic Medium Cond" panose="020B0606030402020204" pitchFamily="34" charset="0"/>
              </a:rPr>
              <a:t>APLICACIÓN DE CUESTIONARIO DE HABILIDADES SOCIALES </a:t>
            </a:r>
          </a:p>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Aplicación de Cuestionario de Habilidades Sociales</a:t>
            </a:r>
          </a:p>
          <a:p>
            <a:pPr algn="just"/>
            <a:r>
              <a:rPr lang="es-PE" sz="1100" dirty="0">
                <a:solidFill>
                  <a:srgbClr val="000000"/>
                </a:solidFill>
                <a:latin typeface="Franklin Gothic Medium Cond" panose="020B0606030402020204" pitchFamily="34" charset="0"/>
              </a:rPr>
              <a:t> En el 2º casillero Consejería en Salud Mental </a:t>
            </a:r>
          </a:p>
          <a:p>
            <a:pPr algn="just"/>
            <a:r>
              <a:rPr lang="es-PE" sz="1100" dirty="0">
                <a:solidFill>
                  <a:srgbClr val="000000"/>
                </a:solidFill>
                <a:latin typeface="Franklin Gothic Medium Cond" panose="020B0606030402020204" pitchFamily="34" charset="0"/>
              </a:rPr>
              <a:t> En el ítem: Tipo de diagnóstico marque siempre “D” </a:t>
            </a:r>
            <a:endParaRPr lang="es-PE" sz="1100" dirty="0">
              <a:latin typeface="Franklin Gothic Medium Cond" panose="020B0606030402020204" pitchFamily="34" charset="0"/>
            </a:endParaRPr>
          </a:p>
          <a:p>
            <a:pPr algn="just"/>
            <a:endParaRPr lang="es-PE" sz="1100" dirty="0">
              <a:solidFill>
                <a:srgbClr val="FF0000"/>
              </a:solidFill>
              <a:latin typeface="Franklin Gothic Medium Cond" panose="020B0606030402020204" pitchFamily="34" charset="0"/>
            </a:endParaRPr>
          </a:p>
        </p:txBody>
      </p:sp>
      <p:pic>
        <p:nvPicPr>
          <p:cNvPr id="2" name="Imagen 1"/>
          <p:cNvPicPr>
            <a:picLocks noChangeAspect="1"/>
          </p:cNvPicPr>
          <p:nvPr/>
        </p:nvPicPr>
        <p:blipFill>
          <a:blip r:embed="rId2"/>
          <a:stretch>
            <a:fillRect/>
          </a:stretch>
        </p:blipFill>
        <p:spPr>
          <a:xfrm>
            <a:off x="366087" y="2588444"/>
            <a:ext cx="8354831" cy="1110100"/>
          </a:xfrm>
          <a:prstGeom prst="rect">
            <a:avLst/>
          </a:prstGeom>
        </p:spPr>
      </p:pic>
      <p:sp>
        <p:nvSpPr>
          <p:cNvPr id="10" name="Rectángulo 9"/>
          <p:cNvSpPr/>
          <p:nvPr/>
        </p:nvSpPr>
        <p:spPr>
          <a:xfrm>
            <a:off x="366087" y="3698544"/>
            <a:ext cx="8348302" cy="1107996"/>
          </a:xfrm>
          <a:prstGeom prst="rect">
            <a:avLst/>
          </a:prstGeom>
        </p:spPr>
        <p:txBody>
          <a:bodyPr wrap="square">
            <a:spAutoFit/>
          </a:bodyPr>
          <a:lstStyle/>
          <a:p>
            <a:pPr algn="just"/>
            <a:r>
              <a:rPr lang="es-PE" sz="1100" dirty="0">
                <a:solidFill>
                  <a:srgbClr val="31849B"/>
                </a:solidFill>
                <a:latin typeface="Franklin Gothic Medium Cond" panose="020B0606030402020204" pitchFamily="34" charset="0"/>
              </a:rPr>
              <a:t> </a:t>
            </a:r>
            <a:r>
              <a:rPr lang="es-PE" sz="1100" dirty="0">
                <a:solidFill>
                  <a:srgbClr val="FF0000"/>
                </a:solidFill>
                <a:latin typeface="Franklin Gothic Medium Cond" panose="020B0606030402020204" pitchFamily="34" charset="0"/>
              </a:rPr>
              <a:t>SI LA APLICACIÓN DEL CUESTIONARIO DE HABILIDADES SOCIALES FUERA POSITIVO:</a:t>
            </a:r>
          </a:p>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Aplicación de Cuestionario de Habilidades Sociales</a:t>
            </a:r>
          </a:p>
          <a:p>
            <a:pPr algn="just"/>
            <a:r>
              <a:rPr lang="es-PE" sz="1100" dirty="0">
                <a:solidFill>
                  <a:srgbClr val="000000"/>
                </a:solidFill>
                <a:latin typeface="Franklin Gothic Medium Cond" panose="020B0606030402020204" pitchFamily="34" charset="0"/>
              </a:rPr>
              <a:t> En el 2º casillero Problemas relacionados con habilidades Sociales inadecuadas</a:t>
            </a:r>
          </a:p>
          <a:p>
            <a:pPr algn="just"/>
            <a:r>
              <a:rPr lang="es-PE" sz="1100" dirty="0">
                <a:solidFill>
                  <a:srgbClr val="000000"/>
                </a:solidFill>
                <a:latin typeface="Franklin Gothic Medium Cond" panose="020B0606030402020204" pitchFamily="34" charset="0"/>
              </a:rPr>
              <a:t> En el 3º casillero Consejería en Salud Mental </a:t>
            </a:r>
          </a:p>
          <a:p>
            <a:pPr algn="just"/>
            <a:r>
              <a:rPr lang="es-PE" sz="1100" dirty="0">
                <a:solidFill>
                  <a:srgbClr val="000000"/>
                </a:solidFill>
                <a:latin typeface="Franklin Gothic Medium Cond" panose="020B0606030402020204" pitchFamily="34" charset="0"/>
              </a:rPr>
              <a:t> En el ítem: Tipo de diagnóstico marque siempre “D” para todas las actividades </a:t>
            </a:r>
            <a:endParaRPr lang="es-PE" sz="1100" dirty="0">
              <a:latin typeface="Franklin Gothic Medium Cond" panose="020B0606030402020204" pitchFamily="34" charset="0"/>
            </a:endParaRPr>
          </a:p>
        </p:txBody>
      </p:sp>
      <p:pic>
        <p:nvPicPr>
          <p:cNvPr id="4" name="Imagen 3"/>
          <p:cNvPicPr>
            <a:picLocks noChangeAspect="1"/>
          </p:cNvPicPr>
          <p:nvPr/>
        </p:nvPicPr>
        <p:blipFill>
          <a:blip r:embed="rId3"/>
          <a:stretch>
            <a:fillRect/>
          </a:stretch>
        </p:blipFill>
        <p:spPr>
          <a:xfrm>
            <a:off x="366087" y="4778404"/>
            <a:ext cx="8354831" cy="1110100"/>
          </a:xfrm>
          <a:prstGeom prst="rect">
            <a:avLst/>
          </a:prstGeom>
        </p:spPr>
      </p:pic>
      <p:sp>
        <p:nvSpPr>
          <p:cNvPr id="13" name="Rectángulo 12"/>
          <p:cNvSpPr/>
          <p:nvPr/>
        </p:nvSpPr>
        <p:spPr>
          <a:xfrm>
            <a:off x="372616" y="5900761"/>
            <a:ext cx="8348302" cy="76944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TAMIZAJE DE PERSONAS CON TRASTORNOS MENTALES Y PROBLEMAS PSICOSOCIALES (5005188) </a:t>
            </a:r>
          </a:p>
          <a:p>
            <a:pPr algn="just"/>
            <a:r>
              <a:rPr lang="es-PE" sz="1100" dirty="0">
                <a:solidFill>
                  <a:srgbClr val="000000"/>
                </a:solidFill>
                <a:latin typeface="Franklin Gothic Medium Cond" panose="020B0606030402020204" pitchFamily="34" charset="0"/>
              </a:rPr>
              <a:t>Definición Operacional.- Actividad desarrollada por el personal de salud capacitado (I-1, I-2, I-3, I-4, II-1, II-2, III-1, III-2, AISPED), con la finalidad de hacer una detección temprana y oportuna de los problemas psicosociales y/o trastornos de Salud Mental en la población. Incluye: Aplicación de una ficha de tamizaje las cuales se encuentran en las Guías de Práctica Clínica aprobadas por el Ministerio de Salud (SRQ18, CAGE, AUDIT, VIF y Maltrato Infantil, FAGERSTROM).</a:t>
            </a:r>
          </a:p>
        </p:txBody>
      </p:sp>
    </p:spTree>
    <p:extLst>
      <p:ext uri="{BB962C8B-B14F-4D97-AF65-F5344CB8AC3E}">
        <p14:creationId xmlns:p14="http://schemas.microsoft.com/office/powerpoint/2010/main" val="2640769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1704" y="1087125"/>
            <a:ext cx="1390124" cy="261610"/>
          </a:xfrm>
          <a:prstGeom prst="rect">
            <a:avLst/>
          </a:prstGeom>
        </p:spPr>
        <p:txBody>
          <a:bodyPr wrap="none">
            <a:spAutoFit/>
          </a:bodyPr>
          <a:lstStyle/>
          <a:p>
            <a:r>
              <a:rPr lang="es-PE" sz="1100" dirty="0">
                <a:solidFill>
                  <a:srgbClr val="000000"/>
                </a:solidFill>
                <a:latin typeface="Franklin Gothic Medium Cond" panose="020B0606030402020204" pitchFamily="34" charset="0"/>
              </a:rPr>
              <a:t>VIOLENCIA ABANDONO</a:t>
            </a:r>
            <a:endParaRPr lang="es-PE" sz="1100" dirty="0">
              <a:latin typeface="Franklin Gothic Medium Cond" panose="020B0606030402020204" pitchFamily="34" charset="0"/>
            </a:endParaRPr>
          </a:p>
        </p:txBody>
      </p:sp>
      <p:sp>
        <p:nvSpPr>
          <p:cNvPr id="5" name="Rectángulo 4"/>
          <p:cNvSpPr/>
          <p:nvPr/>
        </p:nvSpPr>
        <p:spPr>
          <a:xfrm>
            <a:off x="1842247" y="2613193"/>
            <a:ext cx="6855480" cy="3816429"/>
          </a:xfrm>
          <a:prstGeom prst="rect">
            <a:avLst/>
          </a:prstGeom>
        </p:spPr>
        <p:txBody>
          <a:bodyPr wrap="square">
            <a:spAutoFit/>
          </a:bodyPr>
          <a:lstStyle/>
          <a:p>
            <a:r>
              <a:rPr lang="es-PE" sz="1100" i="1" dirty="0">
                <a:solidFill>
                  <a:srgbClr val="FF0000"/>
                </a:solidFill>
                <a:latin typeface="Franklin Gothic Medium Cond" panose="020B0606030402020204" pitchFamily="34" charset="0"/>
              </a:rPr>
              <a:t>ACOMPAÑAMIENTO PSICOSOCIAL (Grupal) </a:t>
            </a:r>
          </a:p>
          <a:p>
            <a:r>
              <a:rPr lang="es-PE" sz="1100" dirty="0">
                <a:solidFill>
                  <a:srgbClr val="000000"/>
                </a:solidFill>
                <a:latin typeface="Franklin Gothic Medium Cond" panose="020B0606030402020204" pitchFamily="34" charset="0"/>
              </a:rPr>
              <a:t>En el Ítem: Historia Clínica / Ficha Familiar puede utilizar:</a:t>
            </a:r>
          </a:p>
          <a:p>
            <a:r>
              <a:rPr lang="es-PE" sz="1100" dirty="0">
                <a:solidFill>
                  <a:srgbClr val="000000"/>
                </a:solidFill>
                <a:latin typeface="Franklin Gothic Medium Cond" panose="020B0606030402020204" pitchFamily="34" charset="0"/>
              </a:rPr>
              <a:t> APP144 Actividades con docentes		 APP145 Actividades con alumnos</a:t>
            </a:r>
          </a:p>
          <a:p>
            <a:r>
              <a:rPr lang="es-PE" sz="1100" dirty="0">
                <a:solidFill>
                  <a:srgbClr val="000000"/>
                </a:solidFill>
                <a:latin typeface="Franklin Gothic Medium Cond" panose="020B0606030402020204" pitchFamily="34" charset="0"/>
              </a:rPr>
              <a:t> APP140 Actividades con niños		 APP141 Actividades con adolescentes</a:t>
            </a:r>
          </a:p>
          <a:p>
            <a:r>
              <a:rPr lang="es-PE" sz="1100" dirty="0">
                <a:solidFill>
                  <a:srgbClr val="000000"/>
                </a:solidFill>
                <a:latin typeface="Franklin Gothic Medium Cond" panose="020B0606030402020204" pitchFamily="34" charset="0"/>
              </a:rPr>
              <a:t> APP162 Actividades con jóvenes		 APP142 Actividades con adultos</a:t>
            </a:r>
          </a:p>
          <a:p>
            <a:r>
              <a:rPr lang="es-PE" sz="1100" dirty="0">
                <a:solidFill>
                  <a:srgbClr val="000000"/>
                </a:solidFill>
                <a:latin typeface="Franklin Gothic Medium Cond" panose="020B0606030402020204" pitchFamily="34" charset="0"/>
              </a:rPr>
              <a:t> APP143 Actividades con adulto mayor		 APP151 Actividades en mujeres </a:t>
            </a:r>
          </a:p>
          <a:p>
            <a:pPr>
              <a:buFont typeface="Symbol" panose="05050102010706020507" pitchFamily="18" charset="2"/>
              <a:buChar char="·"/>
            </a:pPr>
            <a:r>
              <a:rPr lang="es-PE" sz="1100" dirty="0">
                <a:solidFill>
                  <a:srgbClr val="000000"/>
                </a:solidFill>
                <a:latin typeface="Franklin Gothic Medium Cond" panose="020B0606030402020204" pitchFamily="34" charset="0"/>
              </a:rPr>
              <a:t> APP152 Actividades en gestan 		 APP92 Club De Madres</a:t>
            </a:r>
          </a:p>
          <a:p>
            <a:pPr indent="3175">
              <a:buFont typeface="Symbol" panose="05050102010706020507" pitchFamily="18" charset="2"/>
              <a:buChar char="·"/>
            </a:pPr>
            <a:r>
              <a:rPr lang="es-PE" sz="1100" dirty="0">
                <a:solidFill>
                  <a:srgbClr val="000000"/>
                </a:solidFill>
                <a:latin typeface="Franklin Gothic Medium Cond" panose="020B0606030402020204" pitchFamily="34" charset="0"/>
              </a:rPr>
              <a:t> APP91 Organización vecinal			 APP97 Vaso de Leche</a:t>
            </a:r>
          </a:p>
          <a:p>
            <a:r>
              <a:rPr lang="es-PE" sz="1100" dirty="0">
                <a:solidFill>
                  <a:srgbClr val="000000"/>
                </a:solidFill>
                <a:latin typeface="Franklin Gothic Medium Cond" panose="020B0606030402020204" pitchFamily="34" charset="0"/>
              </a:rPr>
              <a:t> APP94 Comedores			   APP100 Establecimiento de salud</a:t>
            </a:r>
          </a:p>
          <a:p>
            <a:pPr marL="93663" indent="-93663">
              <a:buFont typeface="Symbol" panose="05050102010706020507" pitchFamily="18" charset="2"/>
              <a:buChar char="·"/>
            </a:pPr>
            <a:r>
              <a:rPr lang="es-PE" sz="1100" dirty="0">
                <a:solidFill>
                  <a:srgbClr val="000000"/>
                </a:solidFill>
                <a:latin typeface="Franklin Gothic Medium Cond" panose="020B0606030402020204" pitchFamily="34" charset="0"/>
              </a:rPr>
              <a:t>APP102 Organizaciones juveniles</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Diagnóstico motivo de consulta y/o actividad de salud, anote claramente:</a:t>
            </a:r>
          </a:p>
          <a:p>
            <a:r>
              <a:rPr lang="es-PE" sz="1100" dirty="0">
                <a:solidFill>
                  <a:srgbClr val="000000"/>
                </a:solidFill>
                <a:latin typeface="Franklin Gothic Medium Cond" panose="020B0606030402020204" pitchFamily="34" charset="0"/>
              </a:rPr>
              <a:t> En el 1º casillero Sesión Educativa</a:t>
            </a:r>
          </a:p>
          <a:p>
            <a:r>
              <a:rPr lang="es-PE" sz="1100" dirty="0">
                <a:solidFill>
                  <a:srgbClr val="000000"/>
                </a:solidFill>
                <a:latin typeface="Franklin Gothic Medium Cond" panose="020B0606030402020204" pitchFamily="34" charset="0"/>
              </a:rPr>
              <a:t> En el 2º casillero Actividades de Salud Mental </a:t>
            </a:r>
          </a:p>
          <a:p>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En el ítem Lab se registrará:</a:t>
            </a:r>
          </a:p>
          <a:p>
            <a:r>
              <a:rPr lang="es-PE" sz="1100" dirty="0">
                <a:solidFill>
                  <a:srgbClr val="000000"/>
                </a:solidFill>
                <a:latin typeface="Franklin Gothic Medium Cond" panose="020B0606030402020204" pitchFamily="34" charset="0"/>
              </a:rPr>
              <a:t> En el 1º casillero el número de participantes</a:t>
            </a:r>
          </a:p>
          <a:p>
            <a:r>
              <a:rPr lang="es-PE" sz="1100" dirty="0">
                <a:solidFill>
                  <a:srgbClr val="000000"/>
                </a:solidFill>
                <a:latin typeface="Franklin Gothic Medium Cond" panose="020B0606030402020204" pitchFamily="34" charset="0"/>
              </a:rPr>
              <a:t> En el 2º casillero la sigla según corresponda: </a:t>
            </a:r>
          </a:p>
          <a:p>
            <a:r>
              <a:rPr lang="es-PE" sz="1100" dirty="0">
                <a:solidFill>
                  <a:srgbClr val="000000"/>
                </a:solidFill>
                <a:latin typeface="Franklin Gothic Medium Cond" panose="020B0606030402020204" pitchFamily="34" charset="0"/>
              </a:rPr>
              <a:t>o AQV  = Anticoncepción Quirúrgica</a:t>
            </a:r>
          </a:p>
          <a:p>
            <a:r>
              <a:rPr lang="es-PE" sz="1100" dirty="0">
                <a:solidFill>
                  <a:srgbClr val="000000"/>
                </a:solidFill>
                <a:latin typeface="Franklin Gothic Medium Cond" panose="020B0606030402020204" pitchFamily="34" charset="0"/>
              </a:rPr>
              <a:t>o VP   = Violencia Política</a:t>
            </a:r>
          </a:p>
          <a:p>
            <a:r>
              <a:rPr lang="es-PE" sz="1100" dirty="0">
                <a:solidFill>
                  <a:srgbClr val="000000"/>
                </a:solidFill>
                <a:latin typeface="Franklin Gothic Medium Cond" panose="020B0606030402020204" pitchFamily="34" charset="0"/>
              </a:rPr>
              <a:t>o VS   = Violencia Social</a:t>
            </a:r>
          </a:p>
          <a:p>
            <a:r>
              <a:rPr lang="es-PE" sz="1100" dirty="0">
                <a:solidFill>
                  <a:srgbClr val="000000"/>
                </a:solidFill>
                <a:latin typeface="Franklin Gothic Medium Cond" panose="020B0606030402020204" pitchFamily="34" charset="0"/>
              </a:rPr>
              <a:t>o EMG  = Emergencias y Desastres </a:t>
            </a:r>
            <a:endParaRPr lang="es-PE" sz="1100" dirty="0">
              <a:latin typeface="Franklin Gothic Medium Cond" panose="020B0606030402020204" pitchFamily="34" charset="0"/>
            </a:endParaRPr>
          </a:p>
        </p:txBody>
      </p:sp>
      <p:sp>
        <p:nvSpPr>
          <p:cNvPr id="6" name="Rectángulo 5"/>
          <p:cNvSpPr/>
          <p:nvPr/>
        </p:nvSpPr>
        <p:spPr>
          <a:xfrm>
            <a:off x="1896035" y="2096775"/>
            <a:ext cx="6548717" cy="430887"/>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cualquier intervención de Salud Mental cuando esta sea dirigida a una Gestante se deberá registrar “G” en cualquier campo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vacío para su diferenciación de la población general. </a:t>
            </a:r>
          </a:p>
        </p:txBody>
      </p:sp>
    </p:spTree>
    <p:extLst>
      <p:ext uri="{BB962C8B-B14F-4D97-AF65-F5344CB8AC3E}">
        <p14:creationId xmlns:p14="http://schemas.microsoft.com/office/powerpoint/2010/main" val="3633660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4967" y="2467075"/>
            <a:ext cx="8044841" cy="3477875"/>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ENTREVISTA PSICOLÓGICA </a:t>
            </a:r>
          </a:p>
          <a:p>
            <a:pPr algn="just"/>
            <a:r>
              <a:rPr lang="es-PE" sz="1100" dirty="0">
                <a:solidFill>
                  <a:srgbClr val="000000"/>
                </a:solidFill>
                <a:latin typeface="Franklin Gothic Medium Cond" panose="020B0606030402020204" pitchFamily="34" charset="0"/>
              </a:rPr>
              <a:t>Definición Operacional.- Es la primera actividad de la intervención psicológica que emplea la observación y la recopilación sistemática de información respecto a las emociones y/o comportamientos, problemas que manifiesta el usuario. A través de ella se busca la secuencia de los factores antecedentes, desencadenantes y de mantenimiento (consecuencias), con la finalidad de tener un diagnóstico probable y un conocimiento pleno del problema, iniciando el alivio y la superación de los mismos. </a:t>
            </a:r>
          </a:p>
          <a:p>
            <a:pPr algn="just"/>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En el ítem: Diagnóstico motivo de consulta y/o actividad de salud, anote claramente:</a:t>
            </a:r>
          </a:p>
          <a:p>
            <a:pPr algn="just"/>
            <a:r>
              <a:rPr lang="es-PE" sz="1100" dirty="0">
                <a:solidFill>
                  <a:srgbClr val="000000"/>
                </a:solidFill>
                <a:latin typeface="Franklin Gothic Medium Cond" panose="020B0606030402020204" pitchFamily="34" charset="0"/>
              </a:rPr>
              <a:t> En el 1º casillero Entrevista Psicológica </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Tipo de diagnóstico marque SIEMPRE "D" por ser actividades</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Lab se registrará: </a:t>
            </a:r>
          </a:p>
          <a:p>
            <a:pPr algn="just"/>
            <a:r>
              <a:rPr lang="es-PE" sz="1100" dirty="0">
                <a:solidFill>
                  <a:srgbClr val="000000"/>
                </a:solidFill>
                <a:latin typeface="Franklin Gothic Medium Cond" panose="020B0606030402020204" pitchFamily="34" charset="0"/>
              </a:rPr>
              <a:t> En el 1º casillero la sigla según corresponda al grupo poblacional identificado:</a:t>
            </a:r>
          </a:p>
          <a:p>
            <a:pPr algn="just"/>
            <a:r>
              <a:rPr lang="es-PE" sz="1100" dirty="0">
                <a:solidFill>
                  <a:srgbClr val="000000"/>
                </a:solidFill>
                <a:latin typeface="Franklin Gothic Medium Cond" panose="020B0606030402020204" pitchFamily="34" charset="0"/>
              </a:rPr>
              <a:t>o En Blanco = Población General		o G = Gestante</a:t>
            </a:r>
          </a:p>
          <a:p>
            <a:pPr algn="just"/>
            <a:r>
              <a:rPr lang="es-PE" sz="1100" dirty="0">
                <a:solidFill>
                  <a:srgbClr val="000000"/>
                </a:solidFill>
                <a:latin typeface="Franklin Gothic Medium Cond" panose="020B0606030402020204" pitchFamily="34" charset="0"/>
              </a:rPr>
              <a:t>o TPE = Trata de Personas			o JUD = Persona Judicializada</a:t>
            </a:r>
          </a:p>
          <a:p>
            <a:pPr algn="just"/>
            <a:r>
              <a:rPr lang="es-PE" sz="1100" dirty="0">
                <a:solidFill>
                  <a:srgbClr val="000000"/>
                </a:solidFill>
                <a:latin typeface="Franklin Gothic Medium Cond" panose="020B0606030402020204" pitchFamily="34" charset="0"/>
              </a:rPr>
              <a:t>o TBC = Paciente con Tuberculosis		o VIH = Paciente VIH </a:t>
            </a:r>
          </a:p>
          <a:p>
            <a:pPr algn="just"/>
            <a:r>
              <a:rPr lang="es-PE" sz="1100" dirty="0">
                <a:solidFill>
                  <a:srgbClr val="000000"/>
                </a:solidFill>
                <a:latin typeface="Franklin Gothic Medium Cond" panose="020B0606030402020204" pitchFamily="34" charset="0"/>
              </a:rPr>
              <a:t>o HTA = Paciente con Hipertensión Arterial 		o DBT = Paciente con Diabetes</a:t>
            </a:r>
          </a:p>
          <a:p>
            <a:pPr algn="just"/>
            <a:r>
              <a:rPr lang="es-PE" sz="1100" dirty="0">
                <a:solidFill>
                  <a:srgbClr val="000000"/>
                </a:solidFill>
                <a:latin typeface="Franklin Gothic Medium Cond" panose="020B0606030402020204" pitchFamily="34" charset="0"/>
              </a:rPr>
              <a:t>o RS = Persona en riesgo			o AD = Paciente con adicciones</a:t>
            </a:r>
          </a:p>
          <a:p>
            <a:pPr algn="just"/>
            <a:r>
              <a:rPr lang="es-PE" sz="1100" dirty="0">
                <a:solidFill>
                  <a:srgbClr val="000000"/>
                </a:solidFill>
                <a:latin typeface="Franklin Gothic Medium Cond" panose="020B0606030402020204" pitchFamily="34" charset="0"/>
              </a:rPr>
              <a:t>o CA = Paciente Oncológico			o EME = Paciente en Emergencia</a:t>
            </a:r>
          </a:p>
          <a:p>
            <a:r>
              <a:rPr lang="es-PE" sz="1100" dirty="0">
                <a:solidFill>
                  <a:srgbClr val="000000"/>
                </a:solidFill>
                <a:latin typeface="Franklin Gothic Medium Cond" panose="020B0606030402020204" pitchFamily="34" charset="0"/>
              </a:rPr>
              <a:t>o HOS = Paciente en Hospitalización </a:t>
            </a:r>
          </a:p>
        </p:txBody>
      </p:sp>
      <p:sp>
        <p:nvSpPr>
          <p:cNvPr id="6" name="Rectángulo 5"/>
          <p:cNvSpPr/>
          <p:nvPr/>
        </p:nvSpPr>
        <p:spPr>
          <a:xfrm>
            <a:off x="504967" y="2036188"/>
            <a:ext cx="8044841" cy="261610"/>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Todas las actividades de psicología están activas para el registro HIS, al inicio del Manual se encuentra la lista codificada</a:t>
            </a:r>
          </a:p>
        </p:txBody>
      </p:sp>
    </p:spTree>
    <p:extLst>
      <p:ext uri="{BB962C8B-B14F-4D97-AF65-F5344CB8AC3E}">
        <p14:creationId xmlns:p14="http://schemas.microsoft.com/office/powerpoint/2010/main" val="168621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842" y="1068777"/>
            <a:ext cx="8278170" cy="1446550"/>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DETECCIÓN PRECOZ DE TRASTORNOS PSICOLÓGICOS</a:t>
            </a:r>
          </a:p>
          <a:p>
            <a:pPr algn="just"/>
            <a:r>
              <a:rPr lang="es-PE" sz="1100" dirty="0">
                <a:solidFill>
                  <a:srgbClr val="000000"/>
                </a:solidFill>
                <a:latin typeface="Franklin Gothic Medium Cond" panose="020B0606030402020204" pitchFamily="34" charset="0"/>
              </a:rPr>
              <a:t>Definición Operacional.- Es la actividad de identificación de riesgos de carácter funcional y/o estructural de problemas  psicológicos en edades tempranas, de 0 a 09 años, que pone en riesgo el desarrollo integral de los niños. Usualmente se realiza en instituciones educativas y centros comunales.</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Diagnóstico motivo de consulta y/o actividad de salud, anote claramente: </a:t>
            </a:r>
          </a:p>
          <a:p>
            <a:pPr algn="just"/>
            <a:r>
              <a:rPr lang="es-PE" sz="1100" dirty="0">
                <a:solidFill>
                  <a:srgbClr val="000000"/>
                </a:solidFill>
                <a:latin typeface="Franklin Gothic Medium Cond" panose="020B0606030402020204" pitchFamily="34" charset="0"/>
              </a:rPr>
              <a:t> En el 1º casillero Detección Precoz de Trastornos Psicológicos</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Tipo de diagnóstico marque SIEMPRE "D" por ser actividades </a:t>
            </a:r>
            <a:endParaRPr lang="es-PE" sz="1100" dirty="0">
              <a:latin typeface="Franklin Gothic Medium Cond" panose="020B0606030402020204" pitchFamily="34" charset="0"/>
            </a:endParaRPr>
          </a:p>
        </p:txBody>
      </p:sp>
      <p:sp>
        <p:nvSpPr>
          <p:cNvPr id="4" name="Rectángulo 3"/>
          <p:cNvSpPr/>
          <p:nvPr/>
        </p:nvSpPr>
        <p:spPr>
          <a:xfrm>
            <a:off x="354842" y="3200400"/>
            <a:ext cx="8278170" cy="2123658"/>
          </a:xfrm>
          <a:prstGeom prst="rect">
            <a:avLst/>
          </a:prstGeom>
        </p:spPr>
        <p:txBody>
          <a:bodyPr wrap="square">
            <a:spAutoFit/>
          </a:bodyPr>
          <a:lstStyle/>
          <a:p>
            <a:r>
              <a:rPr lang="es-PE" sz="1100" dirty="0">
                <a:solidFill>
                  <a:srgbClr val="FF0000"/>
                </a:solidFill>
                <a:latin typeface="Franklin Gothic Medium Cond" panose="020B0606030402020204" pitchFamily="34" charset="0"/>
              </a:rPr>
              <a:t>UNIDAD DE INTERVENCIÓN PSICOLÓGICA TEMPRANA  </a:t>
            </a:r>
          </a:p>
          <a:p>
            <a:pPr algn="just"/>
            <a:r>
              <a:rPr lang="es-PE" sz="1100" dirty="0">
                <a:solidFill>
                  <a:srgbClr val="000000"/>
                </a:solidFill>
                <a:latin typeface="Franklin Gothic Medium Cond" panose="020B0606030402020204" pitchFamily="34" charset="0"/>
              </a:rPr>
              <a:t>Definición Operacional.- Intervención Psicológica Temprana en prevención primaria, evitando la posibilidad, o amortiguando o limitando la gravedad de trastornos en niños sanos y/o con déficit en su desarrollo psicológico. Se aplica a niños de 01 día a 05 años.</a:t>
            </a:r>
          </a:p>
          <a:p>
            <a:pPr algn="just"/>
            <a:r>
              <a:rPr lang="es-PE" sz="1100" dirty="0">
                <a:solidFill>
                  <a:srgbClr val="000000"/>
                </a:solidFill>
                <a:latin typeface="Franklin Gothic Medium Cond" panose="020B0606030402020204" pitchFamily="34" charset="0"/>
              </a:rPr>
              <a:t>Nº de sesiones 03  como mínimo, para los casos de niveles de mayor complejidad se podrá realizar hasta 05 sesiones.</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Diagnóstico motivo de consulta y/o actividad de salud, anote claramente: </a:t>
            </a:r>
          </a:p>
          <a:p>
            <a:pPr algn="just"/>
            <a:r>
              <a:rPr lang="es-PE" sz="1100" dirty="0">
                <a:solidFill>
                  <a:srgbClr val="000000"/>
                </a:solidFill>
                <a:latin typeface="Franklin Gothic Medium Cond" panose="020B0606030402020204" pitchFamily="34" charset="0"/>
              </a:rPr>
              <a:t> En el 1º casillero Unidad de Intervención Psicológica Temprana</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Tipo de diagnóstico marque SIEMPRE "D" por ser actividad</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Lab anote: </a:t>
            </a:r>
          </a:p>
          <a:p>
            <a:pPr algn="just"/>
            <a:r>
              <a:rPr lang="es-PE" sz="1100" dirty="0">
                <a:solidFill>
                  <a:srgbClr val="000000"/>
                </a:solidFill>
                <a:latin typeface="Franklin Gothic Medium Cond" panose="020B0606030402020204" pitchFamily="34" charset="0"/>
              </a:rPr>
              <a:t> En el 1º casillero en número de sesión 1, 2… en la última sesión “TA” según corresponda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696819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07777" y="1100552"/>
            <a:ext cx="6831106" cy="1954381"/>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EVALUACIÓN PSICOLÓGICA  </a:t>
            </a:r>
          </a:p>
          <a:p>
            <a:r>
              <a:rPr lang="es-PE" sz="1100" dirty="0">
                <a:solidFill>
                  <a:srgbClr val="000000"/>
                </a:solidFill>
                <a:latin typeface="Franklin Gothic Medium Cond" panose="020B0606030402020204" pitchFamily="34" charset="0"/>
              </a:rPr>
              <a:t> </a:t>
            </a:r>
            <a:r>
              <a:rPr lang="es-PE" sz="1100" i="1"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Definición Operacional.- Evaluación cualitativa y/o cuantitativa de las funciones psicológicas, traducibles a valoraciones de inteligencia, personalidad, desarrollo social, organicidad, habilidades lingüísticas, orientación vocacional, deterioro de funciones cognitivas y neurológicas.</a:t>
            </a:r>
          </a:p>
          <a:p>
            <a:pPr algn="just"/>
            <a:r>
              <a:rPr lang="es-PE" sz="1100" dirty="0">
                <a:solidFill>
                  <a:srgbClr val="000000"/>
                </a:solidFill>
                <a:latin typeface="Franklin Gothic Medium Cond" panose="020B0606030402020204" pitchFamily="34" charset="0"/>
              </a:rPr>
              <a:t>N° de sesiones 03  como mínimo, para los casos de niveles de mayor complejidad se podrá realizar hasta 05 sesiones.</a:t>
            </a:r>
          </a:p>
          <a:p>
            <a:r>
              <a:rPr lang="es-PE" sz="1100" dirty="0">
                <a:solidFill>
                  <a:srgbClr val="000000"/>
                </a:solidFill>
                <a:latin typeface="Franklin Gothic Medium Cond" panose="020B0606030402020204" pitchFamily="34" charset="0"/>
              </a:rPr>
              <a:t>En el ítem: Diagnóstico motivo de consulta y/o actividad de salud, anote claramente: </a:t>
            </a:r>
          </a:p>
          <a:p>
            <a:r>
              <a:rPr lang="es-PE" sz="1100" dirty="0">
                <a:solidFill>
                  <a:srgbClr val="000000"/>
                </a:solidFill>
                <a:latin typeface="Franklin Gothic Medium Cond" panose="020B0606030402020204" pitchFamily="34" charset="0"/>
              </a:rPr>
              <a:t> En el 1º casillero Evaluación Psicológica</a:t>
            </a:r>
          </a:p>
          <a:p>
            <a:r>
              <a:rPr lang="es-PE" sz="1100" dirty="0">
                <a:solidFill>
                  <a:srgbClr val="000000"/>
                </a:solidFill>
                <a:latin typeface="Franklin Gothic Medium Cond" panose="020B0606030402020204" pitchFamily="34" charset="0"/>
              </a:rPr>
              <a:t>En el ítem: Tipo de diagnóstico marque SIEMPRE "D" por ser actividad</a:t>
            </a:r>
          </a:p>
          <a:p>
            <a:r>
              <a:rPr lang="es-PE" sz="1100" dirty="0">
                <a:solidFill>
                  <a:srgbClr val="000000"/>
                </a:solidFill>
                <a:latin typeface="Franklin Gothic Medium Cond" panose="020B0606030402020204" pitchFamily="34" charset="0"/>
              </a:rPr>
              <a:t>En el ítem Lab anote: </a:t>
            </a:r>
          </a:p>
          <a:p>
            <a:r>
              <a:rPr lang="es-PE" sz="1100" dirty="0">
                <a:solidFill>
                  <a:srgbClr val="000000"/>
                </a:solidFill>
                <a:latin typeface="Franklin Gothic Medium Cond" panose="020B0606030402020204" pitchFamily="34" charset="0"/>
              </a:rPr>
              <a:t> En el 1º casillero en número de sesión 1, 2… en la última sesión “TA” según corresponda </a:t>
            </a:r>
            <a:endParaRPr lang="es-PE" sz="1100" dirty="0">
              <a:latin typeface="Franklin Gothic Medium Cond" panose="020B0606030402020204" pitchFamily="34" charset="0"/>
            </a:endParaRPr>
          </a:p>
        </p:txBody>
      </p:sp>
      <p:sp>
        <p:nvSpPr>
          <p:cNvPr id="5" name="Rectángulo 4"/>
          <p:cNvSpPr/>
          <p:nvPr/>
        </p:nvSpPr>
        <p:spPr>
          <a:xfrm>
            <a:off x="1707777" y="4020913"/>
            <a:ext cx="6989950" cy="261610"/>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Todas las actividades de psicología están activas para el registro HIS, al inicio del Manual se encuentra la lista codificada</a:t>
            </a:r>
          </a:p>
        </p:txBody>
      </p:sp>
    </p:spTree>
    <p:extLst>
      <p:ext uri="{BB962C8B-B14F-4D97-AF65-F5344CB8AC3E}">
        <p14:creationId xmlns:p14="http://schemas.microsoft.com/office/powerpoint/2010/main" val="1939123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4381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113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658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7795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35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85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39947" y="211622"/>
            <a:ext cx="8287193" cy="1615827"/>
          </a:xfrm>
          <a:prstGeom prst="rect">
            <a:avLst/>
          </a:prstGeom>
        </p:spPr>
        <p:txBody>
          <a:bodyPr wrap="square">
            <a:spAutoFit/>
          </a:bodyPr>
          <a:lstStyle/>
          <a:p>
            <a:pPr algn="just"/>
            <a:r>
              <a:rPr lang="es-PE" sz="1100" dirty="0">
                <a:latin typeface="Franklin Gothic Medium Cond" panose="020B0606030402020204" pitchFamily="34" charset="0"/>
              </a:rPr>
              <a:t>El paquete de atención  para esta actividad, es el siguiente</a:t>
            </a:r>
            <a:r>
              <a:rPr lang="es-PE" sz="1100" dirty="0">
                <a:solidFill>
                  <a:srgbClr val="0070C0"/>
                </a:solidFill>
                <a:latin typeface="Franklin Gothic Medium Cond" panose="020B0606030402020204" pitchFamily="34" charset="0"/>
              </a:rPr>
              <a:t>: </a:t>
            </a:r>
          </a:p>
          <a:p>
            <a:pPr algn="just"/>
            <a:r>
              <a:rPr lang="es-PE" sz="1100" dirty="0">
                <a:solidFill>
                  <a:srgbClr val="C00000"/>
                </a:solidFill>
                <a:latin typeface="Franklin Gothic Medium Cond" panose="020B0606030402020204" pitchFamily="34" charset="0"/>
              </a:rPr>
              <a:t> Tamizaje de Salud Mental: </a:t>
            </a:r>
            <a:r>
              <a:rPr lang="es-PE" sz="1100" dirty="0">
                <a:solidFill>
                  <a:srgbClr val="000000"/>
                </a:solidFill>
                <a:latin typeface="Franklin Gothic Medium Cond" panose="020B0606030402020204" pitchFamily="34" charset="0"/>
              </a:rPr>
              <a:t>Proceso que permite identificar oportunamente personas en riesgo de presentar problemas y/o trastornos de salud mental. Es un procedimiento breve que consiste en la aplicación de una ficha  por</a:t>
            </a:r>
          </a:p>
          <a:p>
            <a:pPr algn="just"/>
            <a:r>
              <a:rPr lang="es-PE" sz="1100" dirty="0">
                <a:solidFill>
                  <a:srgbClr val="000000"/>
                </a:solidFill>
                <a:latin typeface="Franklin Gothic Medium Cond" panose="020B0606030402020204" pitchFamily="34" charset="0"/>
              </a:rPr>
              <a:t>un personal de salud con competencias, según lo establecido en las guías de práctica clínica reconocida por el Ministerio de Salud. El tiempo de aplicación es de 10 minutos. y se aplica un tamizaje de acuerdo a la necesidad del</a:t>
            </a:r>
          </a:p>
          <a:p>
            <a:pPr algn="just"/>
            <a:r>
              <a:rPr lang="es-PE" sz="1100" dirty="0">
                <a:solidFill>
                  <a:srgbClr val="000000"/>
                </a:solidFill>
                <a:latin typeface="Franklin Gothic Medium Cond" panose="020B0606030402020204" pitchFamily="34" charset="0"/>
              </a:rPr>
              <a:t>usuario una por vez.</a:t>
            </a:r>
          </a:p>
          <a:p>
            <a:pPr algn="just"/>
            <a:r>
              <a:rPr lang="es-PE" sz="1100" dirty="0">
                <a:solidFill>
                  <a:srgbClr val="000000"/>
                </a:solidFill>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 Consejería en  salud mental: </a:t>
            </a:r>
            <a:r>
              <a:rPr lang="es-PE" sz="1100" dirty="0">
                <a:solidFill>
                  <a:srgbClr val="000000"/>
                </a:solidFill>
                <a:latin typeface="Franklin Gothic Medium Cond" panose="020B0606030402020204" pitchFamily="34" charset="0"/>
              </a:rPr>
              <a:t>Procedimiento mediante el cual se brinda pautas determinadas que ayudan a la persona a tomar decisiones en relación a determinados problemas de salud mental. Tiene una duración de 10 minutos y se realiza inmediatamente después de efectuado el tamizaje. Es desarrollada en el establecimiento de salud por un personal de salud con competencias. </a:t>
            </a:r>
            <a:endParaRPr lang="es-PE" sz="1100" dirty="0">
              <a:latin typeface="Franklin Gothic Medium Cond" panose="020B0606030402020204" pitchFamily="34" charset="0"/>
            </a:endParaRPr>
          </a:p>
        </p:txBody>
      </p:sp>
      <p:sp>
        <p:nvSpPr>
          <p:cNvPr id="9" name="Rectángulo 8"/>
          <p:cNvSpPr/>
          <p:nvPr/>
        </p:nvSpPr>
        <p:spPr>
          <a:xfrm>
            <a:off x="442463" y="1992211"/>
            <a:ext cx="8271230" cy="2123658"/>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CUANDO EL RESULTADO DEL TAMIZAJE ES NEGATIVO </a:t>
            </a:r>
          </a:p>
          <a:p>
            <a:pPr algn="just"/>
            <a:r>
              <a:rPr lang="es-PE" sz="1100" dirty="0">
                <a:solidFill>
                  <a:srgbClr val="000000"/>
                </a:solidFill>
                <a:latin typeface="Franklin Gothic Medium Cond" panose="020B0606030402020204" pitchFamily="34" charset="0"/>
              </a:rPr>
              <a:t>En el ítem: Diagnóstico motivo de consulta y/o actividad de salud anote:</a:t>
            </a:r>
          </a:p>
          <a:p>
            <a:pPr algn="just"/>
            <a:r>
              <a:rPr lang="es-PE" sz="1100" dirty="0">
                <a:solidFill>
                  <a:srgbClr val="000000"/>
                </a:solidFill>
                <a:latin typeface="Franklin Gothic Medium Cond" panose="020B0606030402020204" pitchFamily="34" charset="0"/>
              </a:rPr>
              <a:t> En el 1º casillero Tamizaje de Salud Mental U140</a:t>
            </a:r>
          </a:p>
          <a:p>
            <a:pPr algn="just"/>
            <a:r>
              <a:rPr lang="es-PE" sz="1100" dirty="0">
                <a:solidFill>
                  <a:srgbClr val="000000"/>
                </a:solidFill>
                <a:latin typeface="Franklin Gothic Medium Cond" panose="020B0606030402020204" pitchFamily="34" charset="0"/>
              </a:rPr>
              <a:t> En el 2º casillero Consejería en Salud Mental  99404 </a:t>
            </a:r>
          </a:p>
          <a:p>
            <a:pPr algn="just"/>
            <a:r>
              <a:rPr lang="es-PE" sz="1100" dirty="0">
                <a:solidFill>
                  <a:srgbClr val="000000"/>
                </a:solidFill>
                <a:latin typeface="Franklin Gothic Medium Cond" panose="020B0606030402020204" pitchFamily="34" charset="0"/>
              </a:rPr>
              <a:t>En el ítem: Tipo de diagnóstico marque siempre “D” en ambas</a:t>
            </a:r>
          </a:p>
          <a:p>
            <a:pPr algn="just"/>
            <a:r>
              <a:rPr lang="es-PE" sz="1100" dirty="0">
                <a:solidFill>
                  <a:srgbClr val="000000"/>
                </a:solidFill>
                <a:latin typeface="Franklin Gothic Medium Cond" panose="020B0606030402020204" pitchFamily="34" charset="0"/>
              </a:rPr>
              <a:t>En el ítem: Lab anote: </a:t>
            </a:r>
          </a:p>
          <a:p>
            <a:pPr algn="just"/>
            <a:r>
              <a:rPr lang="es-PE" sz="1100" dirty="0">
                <a:solidFill>
                  <a:srgbClr val="000000"/>
                </a:solidFill>
                <a:latin typeface="Franklin Gothic Medium Cond" panose="020B0606030402020204" pitchFamily="34" charset="0"/>
              </a:rPr>
              <a:t> En el 1º casillero la sigla correspondiente al motivo por el cual se está haciendo la entrevista:</a:t>
            </a:r>
          </a:p>
          <a:p>
            <a:pPr algn="just"/>
            <a:r>
              <a:rPr lang="es-PE" sz="1100" dirty="0">
                <a:solidFill>
                  <a:srgbClr val="000000"/>
                </a:solidFill>
                <a:latin typeface="Franklin Gothic Medium Cond" panose="020B0606030402020204" pitchFamily="34" charset="0"/>
              </a:rPr>
              <a:t>o EP = Por Psicosis</a:t>
            </a:r>
          </a:p>
          <a:p>
            <a:pPr algn="just"/>
            <a:r>
              <a:rPr lang="es-PE" sz="1100" dirty="0">
                <a:solidFill>
                  <a:srgbClr val="000000"/>
                </a:solidFill>
                <a:latin typeface="Franklin Gothic Medium Cond" panose="020B0606030402020204" pitchFamily="34" charset="0"/>
              </a:rPr>
              <a:t>o AD = Alcohol y Drogas</a:t>
            </a:r>
          </a:p>
          <a:p>
            <a:pPr algn="just"/>
            <a:r>
              <a:rPr lang="es-PE" sz="1100" dirty="0">
                <a:solidFill>
                  <a:srgbClr val="000000"/>
                </a:solidFill>
                <a:latin typeface="Franklin Gothic Medium Cond" panose="020B0606030402020204" pitchFamily="34" charset="0"/>
              </a:rPr>
              <a:t>o VIF = Violencia Intrafamiliar y Maltrato Infantil</a:t>
            </a:r>
          </a:p>
          <a:p>
            <a:pPr algn="just"/>
            <a:r>
              <a:rPr lang="es-PE" sz="1100" dirty="0">
                <a:solidFill>
                  <a:srgbClr val="000000"/>
                </a:solidFill>
                <a:latin typeface="Franklin Gothic Medium Cond" panose="020B0606030402020204" pitchFamily="34" charset="0"/>
              </a:rPr>
              <a:t>o TD =Trastornos Depresivos </a:t>
            </a:r>
          </a:p>
          <a:p>
            <a:pPr algn="just"/>
            <a:r>
              <a:rPr lang="es-PE" sz="1100" dirty="0">
                <a:solidFill>
                  <a:srgbClr val="000000"/>
                </a:solidFill>
                <a:latin typeface="Franklin Gothic Medium Cond" panose="020B0606030402020204" pitchFamily="34" charset="0"/>
              </a:rPr>
              <a:t> En el casillero de la consejería DEJE EN BLANCO ya que es solo una consejería por tamizaje.</a:t>
            </a:r>
          </a:p>
        </p:txBody>
      </p:sp>
      <p:sp>
        <p:nvSpPr>
          <p:cNvPr id="13" name="CuadroTexto 12">
            <a:extLst>
              <a:ext uri="{FF2B5EF4-FFF2-40B4-BE49-F238E27FC236}">
                <a16:creationId xmlns:a16="http://schemas.microsoft.com/office/drawing/2014/main" id="{287C2BC3-E866-4DBE-8018-FF625E193E3D}"/>
              </a:ext>
            </a:extLst>
          </p:cNvPr>
          <p:cNvSpPr txBox="1"/>
          <p:nvPr/>
        </p:nvSpPr>
        <p:spPr>
          <a:xfrm>
            <a:off x="588712" y="1755755"/>
            <a:ext cx="8124980" cy="2616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u="none" strike="noStrike" kern="1200" cap="none" spc="0" normalizeH="0" baseline="0" noProof="0" dirty="0">
                <a:ln>
                  <a:noFill/>
                </a:ln>
                <a:solidFill>
                  <a:srgbClr val="333399"/>
                </a:solidFill>
                <a:effectLst/>
                <a:uLnTx/>
                <a:uFillTx/>
                <a:latin typeface="Franklin Gothic Medium Cond" panose="020B0606030402020204" pitchFamily="34" charset="0"/>
                <a:cs typeface="Arial"/>
              </a:rPr>
              <a:t>El Tamizaje se aplicará 01 por año al usuario, si en el transcurrir del tiempo se presenta el problema se puede volver a  tamizar </a:t>
            </a:r>
          </a:p>
        </p:txBody>
      </p:sp>
      <p:sp>
        <p:nvSpPr>
          <p:cNvPr id="14" name="CuadroTexto 13">
            <a:extLst>
              <a:ext uri="{FF2B5EF4-FFF2-40B4-BE49-F238E27FC236}">
                <a16:creationId xmlns:a16="http://schemas.microsoft.com/office/drawing/2014/main" id="{10BF7496-76CC-4E2C-A8E8-1939C8BBCF3A}"/>
              </a:ext>
            </a:extLst>
          </p:cNvPr>
          <p:cNvSpPr txBox="1"/>
          <p:nvPr/>
        </p:nvSpPr>
        <p:spPr>
          <a:xfrm>
            <a:off x="486426" y="4088573"/>
            <a:ext cx="8271228" cy="261610"/>
          </a:xfrm>
          <a:prstGeom prst="rect">
            <a:avLst/>
          </a:prstGeom>
          <a:noFill/>
        </p:spPr>
        <p:txBody>
          <a:bodyPr wrap="square">
            <a:spAutoFit/>
          </a:bodyPr>
          <a:lstStyle/>
          <a:p>
            <a:pPr algn="ctr"/>
            <a:r>
              <a:rPr lang="es-ES" sz="1100" dirty="0">
                <a:solidFill>
                  <a:srgbClr val="333399"/>
                </a:solidFill>
                <a:latin typeface="Franklin Gothic Medium Cond" panose="020B0606030402020204" pitchFamily="34" charset="0"/>
              </a:rPr>
              <a:t>La Consejería de Salud Mental para el tamizaje NO son numeradas </a:t>
            </a:r>
          </a:p>
        </p:txBody>
      </p:sp>
      <p:pic>
        <p:nvPicPr>
          <p:cNvPr id="2" name="Imagen 1"/>
          <p:cNvPicPr>
            <a:picLocks noChangeAspect="1"/>
          </p:cNvPicPr>
          <p:nvPr/>
        </p:nvPicPr>
        <p:blipFill>
          <a:blip r:embed="rId2"/>
          <a:stretch>
            <a:fillRect/>
          </a:stretch>
        </p:blipFill>
        <p:spPr>
          <a:xfrm>
            <a:off x="439947" y="4350183"/>
            <a:ext cx="8287193" cy="1117939"/>
          </a:xfrm>
          <a:prstGeom prst="rect">
            <a:avLst/>
          </a:prstGeom>
        </p:spPr>
      </p:pic>
      <p:pic>
        <p:nvPicPr>
          <p:cNvPr id="8" name="Imagen 7">
            <a:extLst>
              <a:ext uri="{FF2B5EF4-FFF2-40B4-BE49-F238E27FC236}">
                <a16:creationId xmlns:a16="http://schemas.microsoft.com/office/drawing/2014/main" id="{D755AE47-CC2E-4976-9B70-E18E796CB104}"/>
              </a:ext>
            </a:extLst>
          </p:cNvPr>
          <p:cNvPicPr>
            <a:picLocks noChangeAspect="1"/>
          </p:cNvPicPr>
          <p:nvPr/>
        </p:nvPicPr>
        <p:blipFill>
          <a:blip r:embed="rId3"/>
          <a:stretch>
            <a:fillRect/>
          </a:stretch>
        </p:blipFill>
        <p:spPr>
          <a:xfrm>
            <a:off x="2191111" y="5528438"/>
            <a:ext cx="5253486" cy="1117940"/>
          </a:xfrm>
          <a:prstGeom prst="rect">
            <a:avLst/>
          </a:prstGeom>
        </p:spPr>
      </p:pic>
      <p:sp>
        <p:nvSpPr>
          <p:cNvPr id="10" name="Rectángulo 9">
            <a:extLst>
              <a:ext uri="{FF2B5EF4-FFF2-40B4-BE49-F238E27FC236}">
                <a16:creationId xmlns:a16="http://schemas.microsoft.com/office/drawing/2014/main" id="{98F01F35-BA5C-4B05-BC90-EFD1ECBE1D57}"/>
              </a:ext>
            </a:extLst>
          </p:cNvPr>
          <p:cNvSpPr/>
          <p:nvPr/>
        </p:nvSpPr>
        <p:spPr>
          <a:xfrm>
            <a:off x="388190" y="5784647"/>
            <a:ext cx="1708030" cy="60016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TAMIZAJE ES POSITIVO UTILICE LOS SIGUIENTES CÓDIGOS: </a:t>
            </a:r>
          </a:p>
        </p:txBody>
      </p:sp>
    </p:spTree>
    <p:extLst>
      <p:ext uri="{BB962C8B-B14F-4D97-AF65-F5344CB8AC3E}">
        <p14:creationId xmlns:p14="http://schemas.microsoft.com/office/powerpoint/2010/main" val="1624236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579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541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057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798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5224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2357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194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052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650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25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388189" y="284115"/>
            <a:ext cx="8271717" cy="43088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RESULTADO DEL TAMIZAJE ES POSITIVO PARA VIOLENCIA, </a:t>
            </a:r>
          </a:p>
          <a:p>
            <a:r>
              <a:rPr lang="es-PE" sz="1100" dirty="0">
                <a:latin typeface="Franklin Gothic Medium Cond" panose="020B0606030402020204" pitchFamily="34" charset="0"/>
              </a:rPr>
              <a:t>El tipo de Diagnóstico es “D”, con el código 96150.01</a:t>
            </a:r>
          </a:p>
        </p:txBody>
      </p:sp>
      <p:sp>
        <p:nvSpPr>
          <p:cNvPr id="17" name="Rectángulo 16"/>
          <p:cNvSpPr/>
          <p:nvPr/>
        </p:nvSpPr>
        <p:spPr>
          <a:xfrm>
            <a:off x="388189" y="1836751"/>
            <a:ext cx="8271717" cy="43088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RESULTADO DEL TAMIZAJE ES POSITIVO PARA CONSUMO DE ALCOHOL U OTRAS DROGAS,</a:t>
            </a:r>
          </a:p>
          <a:p>
            <a:r>
              <a:rPr lang="es-PE" sz="1100" dirty="0">
                <a:solidFill>
                  <a:srgbClr val="C00000"/>
                </a:solidFill>
                <a:latin typeface="Franklin Gothic Medium Cond" panose="020B0606030402020204" pitchFamily="34" charset="0"/>
              </a:rPr>
              <a:t> </a:t>
            </a:r>
            <a:r>
              <a:rPr lang="es-PE" sz="1100" dirty="0">
                <a:latin typeface="Franklin Gothic Medium Cond" panose="020B0606030402020204" pitchFamily="34" charset="0"/>
              </a:rPr>
              <a:t>El tipo de Diagnóstico es “D” , Con el código 96150.02</a:t>
            </a:r>
            <a:r>
              <a:rPr lang="es-PE" sz="1100" dirty="0">
                <a:solidFill>
                  <a:srgbClr val="C00000"/>
                </a:solidFill>
                <a:latin typeface="Franklin Gothic Medium Cond" panose="020B0606030402020204" pitchFamily="34" charset="0"/>
              </a:rPr>
              <a:t> </a:t>
            </a:r>
          </a:p>
        </p:txBody>
      </p:sp>
      <p:cxnSp>
        <p:nvCxnSpPr>
          <p:cNvPr id="19" name="284 Conector recto"/>
          <p:cNvCxnSpPr/>
          <p:nvPr/>
        </p:nvCxnSpPr>
        <p:spPr>
          <a:xfrm>
            <a:off x="1019175" y="21442363"/>
            <a:ext cx="628650" cy="0"/>
          </a:xfrm>
          <a:prstGeom prst="line">
            <a:avLst/>
          </a:prstGeom>
        </p:spPr>
        <p:style>
          <a:lnRef idx="1">
            <a:schemeClr val="dk1"/>
          </a:lnRef>
          <a:fillRef idx="0">
            <a:schemeClr val="dk1"/>
          </a:fillRef>
          <a:effectRef idx="0">
            <a:schemeClr val="dk1"/>
          </a:effectRef>
          <a:fontRef idx="minor">
            <a:schemeClr val="tx1"/>
          </a:fontRef>
        </p:style>
      </p:cxnSp>
      <p:cxnSp>
        <p:nvCxnSpPr>
          <p:cNvPr id="20" name="285 Conector recto"/>
          <p:cNvCxnSpPr/>
          <p:nvPr/>
        </p:nvCxnSpPr>
        <p:spPr>
          <a:xfrm>
            <a:off x="3486150" y="21461413"/>
            <a:ext cx="276225" cy="0"/>
          </a:xfrm>
          <a:prstGeom prst="line">
            <a:avLst/>
          </a:prstGeom>
        </p:spPr>
        <p:style>
          <a:lnRef idx="1">
            <a:schemeClr val="dk1"/>
          </a:lnRef>
          <a:fillRef idx="0">
            <a:schemeClr val="dk1"/>
          </a:fillRef>
          <a:effectRef idx="0">
            <a:schemeClr val="dk1"/>
          </a:effectRef>
          <a:fontRef idx="minor">
            <a:schemeClr val="tx1"/>
          </a:fontRef>
        </p:style>
      </p:cxnSp>
      <p:pic>
        <p:nvPicPr>
          <p:cNvPr id="4" name="Imagen 3"/>
          <p:cNvPicPr>
            <a:picLocks noChangeAspect="1"/>
          </p:cNvPicPr>
          <p:nvPr/>
        </p:nvPicPr>
        <p:blipFill>
          <a:blip r:embed="rId2"/>
          <a:stretch>
            <a:fillRect/>
          </a:stretch>
        </p:blipFill>
        <p:spPr>
          <a:xfrm>
            <a:off x="388189" y="692691"/>
            <a:ext cx="8271717" cy="1137395"/>
          </a:xfrm>
          <a:prstGeom prst="rect">
            <a:avLst/>
          </a:prstGeom>
        </p:spPr>
      </p:pic>
    </p:spTree>
    <p:extLst>
      <p:ext uri="{BB962C8B-B14F-4D97-AF65-F5344CB8AC3E}">
        <p14:creationId xmlns:p14="http://schemas.microsoft.com/office/powerpoint/2010/main" val="2062156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112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3040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7273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004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8258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6773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62C4FD-EA42-4A8F-A165-E09086ED3B12}"/>
              </a:ext>
            </a:extLst>
          </p:cNvPr>
          <p:cNvSpPr txBox="1"/>
          <p:nvPr/>
        </p:nvSpPr>
        <p:spPr>
          <a:xfrm>
            <a:off x="336430" y="197830"/>
            <a:ext cx="8479766" cy="1615827"/>
          </a:xfrm>
          <a:prstGeom prst="rect">
            <a:avLst/>
          </a:prstGeom>
          <a:noFill/>
        </p:spPr>
        <p:txBody>
          <a:bodyPr wrap="square">
            <a:spAutoFit/>
          </a:bodyPr>
          <a:lstStyle/>
          <a:p>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 TELECONSULTA EN LINEA</a:t>
            </a:r>
          </a:p>
          <a:p>
            <a:r>
              <a:rPr lang="es-ES" sz="1100" dirty="0">
                <a:latin typeface="Franklin Gothic Medium Cond" panose="020B0606030402020204" pitchFamily="34" charset="0"/>
              </a:rPr>
              <a:t> Para el diagnóstico:</a:t>
            </a:r>
          </a:p>
          <a:p>
            <a:r>
              <a:rPr lang="es-ES" sz="1100" dirty="0">
                <a:latin typeface="Franklin Gothic Medium Cond" panose="020B0606030402020204" pitchFamily="34" charset="0"/>
              </a:rPr>
              <a:t>En el Ítem: Ficha Familiar/Historia Clínica, anote DNI del usuario (a)</a:t>
            </a:r>
          </a:p>
          <a:p>
            <a:r>
              <a:rPr lang="es-ES" sz="1100" dirty="0">
                <a:latin typeface="Franklin Gothic Medium Cond" panose="020B0606030402020204" pitchFamily="34" charset="0"/>
              </a:rPr>
              <a:t>En el ítem: Diagnóstico motivo de consulta y/o actividad de salud, anote claramente: </a:t>
            </a:r>
          </a:p>
          <a:p>
            <a:r>
              <a:rPr lang="es-ES" sz="1100" dirty="0">
                <a:latin typeface="Franklin Gothic Medium Cond" panose="020B0606030402020204" pitchFamily="34" charset="0"/>
              </a:rPr>
              <a:t> En el 1º casillero anote el diagnóstico al cual se concluyó durante la </a:t>
            </a:r>
            <a:r>
              <a:rPr lang="es-ES" sz="1100" dirty="0" err="1">
                <a:latin typeface="Franklin Gothic Medium Cond" panose="020B0606030402020204" pitchFamily="34" charset="0"/>
              </a:rPr>
              <a:t>teleconsulta</a:t>
            </a:r>
            <a:r>
              <a:rPr lang="es-ES" sz="1100" dirty="0">
                <a:latin typeface="Franklin Gothic Medium Cond" panose="020B0606030402020204" pitchFamily="34" charset="0"/>
              </a:rPr>
              <a:t>. </a:t>
            </a:r>
          </a:p>
          <a:p>
            <a:r>
              <a:rPr lang="es-ES" sz="1100" dirty="0">
                <a:latin typeface="Franklin Gothic Medium Cond" panose="020B0606030402020204" pitchFamily="34" charset="0"/>
              </a:rPr>
              <a:t> En el 2º casillero anote el procedimiento realizado: Evaluación, diagnóstico y manejo clínico de trastornos mentales y del comportamiento</a:t>
            </a:r>
          </a:p>
          <a:p>
            <a:r>
              <a:rPr lang="es-ES" sz="1100" dirty="0">
                <a:latin typeface="Franklin Gothic Medium Cond" panose="020B0606030402020204" pitchFamily="34" charset="0"/>
              </a:rPr>
              <a:t> En el 3º casillero anote </a:t>
            </a:r>
            <a:r>
              <a:rPr lang="es-ES" sz="1100" dirty="0" err="1">
                <a:latin typeface="Franklin Gothic Medium Cond" panose="020B0606030402020204" pitchFamily="34" charset="0"/>
              </a:rPr>
              <a:t>teleconsulta</a:t>
            </a:r>
            <a:r>
              <a:rPr lang="es-ES" sz="1100" dirty="0">
                <a:latin typeface="Franklin Gothic Medium Cond" panose="020B0606030402020204" pitchFamily="34" charset="0"/>
              </a:rPr>
              <a:t> en línea.</a:t>
            </a:r>
          </a:p>
          <a:p>
            <a:r>
              <a:rPr lang="es-ES" sz="1100" dirty="0">
                <a:latin typeface="Franklin Gothic Medium Cond" panose="020B0606030402020204" pitchFamily="34" charset="0"/>
              </a:rPr>
              <a:t>En el ítem: Tipo de Diagnóstico marque "D" </a:t>
            </a:r>
          </a:p>
          <a:p>
            <a:r>
              <a:rPr lang="es-ES" sz="1100" dirty="0">
                <a:latin typeface="Franklin Gothic Medium Cond" panose="020B0606030402020204" pitchFamily="34" charset="0"/>
              </a:rPr>
              <a:t>• En el 1º casillero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anote el número de la sesión.  </a:t>
            </a:r>
            <a:endParaRPr lang="es-PE" sz="1100" dirty="0">
              <a:latin typeface="Franklin Gothic Medium Cond" panose="020B0606030402020204" pitchFamily="34" charset="0"/>
            </a:endParaRPr>
          </a:p>
        </p:txBody>
      </p:sp>
      <p:sp>
        <p:nvSpPr>
          <p:cNvPr id="6" name="CuadroTexto 5">
            <a:extLst>
              <a:ext uri="{FF2B5EF4-FFF2-40B4-BE49-F238E27FC236}">
                <a16:creationId xmlns:a16="http://schemas.microsoft.com/office/drawing/2014/main" id="{075F956F-0DE1-4364-A421-8ED750CE50BD}"/>
              </a:ext>
            </a:extLst>
          </p:cNvPr>
          <p:cNvSpPr txBox="1"/>
          <p:nvPr/>
        </p:nvSpPr>
        <p:spPr>
          <a:xfrm>
            <a:off x="448572" y="2890337"/>
            <a:ext cx="8479765" cy="1446550"/>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SESIONES DE PSICOTERAPIA INDIVIDUAL</a:t>
            </a:r>
          </a:p>
          <a:p>
            <a:r>
              <a:rPr lang="es-ES" sz="1100" dirty="0">
                <a:latin typeface="Franklin Gothic Medium Cond" panose="020B0606030402020204" pitchFamily="34" charset="0"/>
              </a:rPr>
              <a:t>En el Ítem: Ficha Familiar/Historia Clínica, anote DNI del usuario (a)</a:t>
            </a:r>
          </a:p>
          <a:p>
            <a:r>
              <a:rPr lang="es-ES" sz="1100" dirty="0">
                <a:latin typeface="Franklin Gothic Medium Cond" panose="020B0606030402020204" pitchFamily="34" charset="0"/>
              </a:rPr>
              <a:t>En el ítem: Diagnóstico motivo de consulta y/o actividad de salud, anote claramente: </a:t>
            </a:r>
          </a:p>
          <a:p>
            <a:r>
              <a:rPr lang="es-ES" sz="1100" dirty="0">
                <a:latin typeface="Franklin Gothic Medium Cond" panose="020B0606030402020204" pitchFamily="34" charset="0"/>
              </a:rPr>
              <a:t> En el 1º casillero anote el diagnóstico al cual se concluyó durante la </a:t>
            </a:r>
            <a:r>
              <a:rPr lang="es-ES" sz="1100" dirty="0" err="1">
                <a:latin typeface="Franklin Gothic Medium Cond" panose="020B0606030402020204" pitchFamily="34" charset="0"/>
              </a:rPr>
              <a:t>teleconsulta</a:t>
            </a:r>
            <a:endParaRPr lang="es-ES" sz="1100" dirty="0">
              <a:latin typeface="Franklin Gothic Medium Cond" panose="020B0606030402020204" pitchFamily="34" charset="0"/>
            </a:endParaRPr>
          </a:p>
          <a:p>
            <a:r>
              <a:rPr lang="es-ES" sz="1100" dirty="0">
                <a:latin typeface="Franklin Gothic Medium Cond" panose="020B0606030402020204" pitchFamily="34" charset="0"/>
              </a:rPr>
              <a:t> En el 2º casillero anote Psicoterapia individual </a:t>
            </a:r>
          </a:p>
          <a:p>
            <a:r>
              <a:rPr lang="es-ES" sz="1100" dirty="0">
                <a:latin typeface="Franklin Gothic Medium Cond" panose="020B0606030402020204" pitchFamily="34" charset="0"/>
              </a:rPr>
              <a:t> En el 3º casillero anote </a:t>
            </a:r>
            <a:r>
              <a:rPr lang="es-ES" sz="1100" dirty="0" err="1">
                <a:latin typeface="Franklin Gothic Medium Cond" panose="020B0606030402020204" pitchFamily="34" charset="0"/>
              </a:rPr>
              <a:t>teleconsulta</a:t>
            </a:r>
            <a:r>
              <a:rPr lang="es-ES" sz="1100" dirty="0">
                <a:latin typeface="Franklin Gothic Medium Cond" panose="020B0606030402020204" pitchFamily="34" charset="0"/>
              </a:rPr>
              <a:t> en </a:t>
            </a:r>
            <a:r>
              <a:rPr lang="es-ES" sz="1100" dirty="0" err="1">
                <a:latin typeface="Franklin Gothic Medium Cond" panose="020B0606030402020204" pitchFamily="34" charset="0"/>
              </a:rPr>
              <a:t>linea</a:t>
            </a:r>
            <a:endParaRPr lang="es-ES" sz="1100" dirty="0">
              <a:latin typeface="Franklin Gothic Medium Cond" panose="020B0606030402020204" pitchFamily="34" charset="0"/>
            </a:endParaRPr>
          </a:p>
          <a:p>
            <a:r>
              <a:rPr lang="es-ES" sz="1100" dirty="0">
                <a:latin typeface="Franklin Gothic Medium Cond" panose="020B0606030402020204" pitchFamily="34" charset="0"/>
              </a:rPr>
              <a:t>En el ítem: Tipo de Diagnóstico marque "R"</a:t>
            </a:r>
          </a:p>
          <a:p>
            <a:r>
              <a:rPr lang="es-ES" sz="1100" dirty="0">
                <a:latin typeface="Franklin Gothic Medium Cond" panose="020B0606030402020204" pitchFamily="34" charset="0"/>
              </a:rPr>
              <a:t> En el 1º casillero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anote el número de la sesión terapéutica.  </a:t>
            </a:r>
            <a:endParaRPr lang="es-PE" sz="1100" dirty="0">
              <a:latin typeface="Franklin Gothic Medium Cond" panose="020B0606030402020204" pitchFamily="34" charset="0"/>
            </a:endParaRPr>
          </a:p>
        </p:txBody>
      </p:sp>
      <p:sp>
        <p:nvSpPr>
          <p:cNvPr id="9" name="CuadroTexto 8">
            <a:extLst>
              <a:ext uri="{FF2B5EF4-FFF2-40B4-BE49-F238E27FC236}">
                <a16:creationId xmlns:a16="http://schemas.microsoft.com/office/drawing/2014/main" id="{A0AF9758-05E0-41EC-9587-D682086289B3}"/>
              </a:ext>
            </a:extLst>
          </p:cNvPr>
          <p:cNvSpPr txBox="1"/>
          <p:nvPr/>
        </p:nvSpPr>
        <p:spPr>
          <a:xfrm>
            <a:off x="336430" y="5209786"/>
            <a:ext cx="8471138" cy="1615827"/>
          </a:xfrm>
          <a:prstGeom prst="rect">
            <a:avLst/>
          </a:prstGeom>
          <a:noFill/>
        </p:spPr>
        <p:txBody>
          <a:bodyPr wrap="square">
            <a:spAutoFit/>
          </a:bodyPr>
          <a:lstStyle/>
          <a:p>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SESIONES DE PSICOTERAPIA FAMILIAR</a:t>
            </a:r>
          </a:p>
          <a:p>
            <a:r>
              <a:rPr lang="es-ES" sz="1100" dirty="0">
                <a:latin typeface="Franklin Gothic Medium Cond" panose="020B0606030402020204" pitchFamily="34" charset="0"/>
              </a:rPr>
              <a:t>En el Ítem: Ficha Familiar/Historia Clínica, anote DNI del usuario (a)</a:t>
            </a:r>
          </a:p>
          <a:p>
            <a:r>
              <a:rPr lang="es-ES" sz="1100" dirty="0">
                <a:latin typeface="Franklin Gothic Medium Cond" panose="020B0606030402020204" pitchFamily="34" charset="0"/>
              </a:rPr>
              <a:t>En el ítem: Diagnóstico motivo de consulta y/o actividad de salud, anote claramente: </a:t>
            </a:r>
          </a:p>
          <a:p>
            <a:r>
              <a:rPr lang="es-ES" sz="1100" dirty="0">
                <a:latin typeface="Franklin Gothic Medium Cond" panose="020B0606030402020204" pitchFamily="34" charset="0"/>
              </a:rPr>
              <a:t> En el 1º casillero anote el diagnóstico del usuario. </a:t>
            </a:r>
          </a:p>
          <a:p>
            <a:r>
              <a:rPr lang="es-ES" sz="1100" dirty="0">
                <a:latin typeface="Franklin Gothic Medium Cond" panose="020B0606030402020204" pitchFamily="34" charset="0"/>
              </a:rPr>
              <a:t> En el 2º casillero anote Psicoterapia Familiar</a:t>
            </a:r>
          </a:p>
          <a:p>
            <a:r>
              <a:rPr lang="es-ES" sz="1100" dirty="0">
                <a:latin typeface="Franklin Gothic Medium Cond" panose="020B0606030402020204" pitchFamily="34" charset="0"/>
              </a:rPr>
              <a:t> En el 3º casillero anote </a:t>
            </a:r>
            <a:r>
              <a:rPr lang="es-ES" sz="1100" dirty="0" err="1">
                <a:latin typeface="Franklin Gothic Medium Cond" panose="020B0606030402020204" pitchFamily="34" charset="0"/>
              </a:rPr>
              <a:t>Teleconsulta</a:t>
            </a:r>
            <a:r>
              <a:rPr lang="es-ES" sz="1100" dirty="0">
                <a:latin typeface="Franklin Gothic Medium Cond" panose="020B0606030402020204" pitchFamily="34" charset="0"/>
              </a:rPr>
              <a:t> en línea</a:t>
            </a:r>
          </a:p>
          <a:p>
            <a:r>
              <a:rPr lang="es-ES" sz="1100" dirty="0">
                <a:latin typeface="Franklin Gothic Medium Cond" panose="020B0606030402020204" pitchFamily="34" charset="0"/>
              </a:rPr>
              <a:t>En el ítem: Tipo de Diagnóstico marque "R"</a:t>
            </a:r>
          </a:p>
          <a:p>
            <a:r>
              <a:rPr lang="es-ES" sz="1100" dirty="0">
                <a:latin typeface="Franklin Gothic Medium Cond" panose="020B0606030402020204" pitchFamily="34" charset="0"/>
              </a:rPr>
              <a:t> En el 1º casillero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anote el número de la sesión terapéutica.  </a:t>
            </a:r>
          </a:p>
          <a:p>
            <a:endParaRPr lang="es-ES" sz="1100" dirty="0">
              <a:latin typeface="Franklin Gothic Medium Cond" panose="020B0606030402020204" pitchFamily="34" charset="0"/>
            </a:endParaRPr>
          </a:p>
        </p:txBody>
      </p:sp>
      <p:pic>
        <p:nvPicPr>
          <p:cNvPr id="10" name="Imagen 9">
            <a:extLst>
              <a:ext uri="{FF2B5EF4-FFF2-40B4-BE49-F238E27FC236}">
                <a16:creationId xmlns:a16="http://schemas.microsoft.com/office/drawing/2014/main" id="{73905351-E436-43DD-84B2-ED34FF5C1433}"/>
              </a:ext>
            </a:extLst>
          </p:cNvPr>
          <p:cNvPicPr>
            <a:picLocks noChangeAspect="1"/>
          </p:cNvPicPr>
          <p:nvPr/>
        </p:nvPicPr>
        <p:blipFill>
          <a:blip r:embed="rId2"/>
          <a:stretch>
            <a:fillRect/>
          </a:stretch>
        </p:blipFill>
        <p:spPr>
          <a:xfrm>
            <a:off x="448572" y="1787772"/>
            <a:ext cx="8367624" cy="1111191"/>
          </a:xfrm>
          <a:prstGeom prst="rect">
            <a:avLst/>
          </a:prstGeom>
        </p:spPr>
      </p:pic>
      <p:pic>
        <p:nvPicPr>
          <p:cNvPr id="12" name="Imagen 11">
            <a:extLst>
              <a:ext uri="{FF2B5EF4-FFF2-40B4-BE49-F238E27FC236}">
                <a16:creationId xmlns:a16="http://schemas.microsoft.com/office/drawing/2014/main" id="{2C9CF1C3-F35F-44B3-9140-3A6514B07FFD}"/>
              </a:ext>
            </a:extLst>
          </p:cNvPr>
          <p:cNvPicPr>
            <a:picLocks noChangeAspect="1"/>
          </p:cNvPicPr>
          <p:nvPr/>
        </p:nvPicPr>
        <p:blipFill>
          <a:blip r:embed="rId3"/>
          <a:stretch>
            <a:fillRect/>
          </a:stretch>
        </p:blipFill>
        <p:spPr>
          <a:xfrm>
            <a:off x="448572" y="4311176"/>
            <a:ext cx="8367624" cy="958508"/>
          </a:xfrm>
          <a:prstGeom prst="rect">
            <a:avLst/>
          </a:prstGeom>
        </p:spPr>
      </p:pic>
    </p:spTree>
    <p:extLst>
      <p:ext uri="{BB962C8B-B14F-4D97-AF65-F5344CB8AC3E}">
        <p14:creationId xmlns:p14="http://schemas.microsoft.com/office/powerpoint/2010/main" val="40411638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7F5BA8F-681F-416E-B437-A6D248382BFA}"/>
              </a:ext>
            </a:extLst>
          </p:cNvPr>
          <p:cNvPicPr>
            <a:picLocks noChangeAspect="1"/>
          </p:cNvPicPr>
          <p:nvPr/>
        </p:nvPicPr>
        <p:blipFill>
          <a:blip r:embed="rId2"/>
          <a:stretch>
            <a:fillRect/>
          </a:stretch>
        </p:blipFill>
        <p:spPr>
          <a:xfrm>
            <a:off x="353683" y="266931"/>
            <a:ext cx="8505646" cy="958508"/>
          </a:xfrm>
          <a:prstGeom prst="rect">
            <a:avLst/>
          </a:prstGeom>
        </p:spPr>
      </p:pic>
      <p:pic>
        <p:nvPicPr>
          <p:cNvPr id="3" name="Imagen 2">
            <a:extLst>
              <a:ext uri="{FF2B5EF4-FFF2-40B4-BE49-F238E27FC236}">
                <a16:creationId xmlns:a16="http://schemas.microsoft.com/office/drawing/2014/main" id="{E7CA9132-6965-46AF-AB95-5FE5D46681D2}"/>
              </a:ext>
            </a:extLst>
          </p:cNvPr>
          <p:cNvPicPr>
            <a:picLocks noChangeAspect="1"/>
          </p:cNvPicPr>
          <p:nvPr/>
        </p:nvPicPr>
        <p:blipFill>
          <a:blip r:embed="rId3"/>
          <a:stretch>
            <a:fillRect/>
          </a:stretch>
        </p:blipFill>
        <p:spPr>
          <a:xfrm>
            <a:off x="353683" y="2630581"/>
            <a:ext cx="8505646" cy="958508"/>
          </a:xfrm>
          <a:prstGeom prst="rect">
            <a:avLst/>
          </a:prstGeom>
        </p:spPr>
      </p:pic>
      <p:sp>
        <p:nvSpPr>
          <p:cNvPr id="4" name="CuadroTexto 3">
            <a:extLst>
              <a:ext uri="{FF2B5EF4-FFF2-40B4-BE49-F238E27FC236}">
                <a16:creationId xmlns:a16="http://schemas.microsoft.com/office/drawing/2014/main" id="{A687B368-4C25-404B-8CAA-24B49A10BCBC}"/>
              </a:ext>
            </a:extLst>
          </p:cNvPr>
          <p:cNvSpPr txBox="1"/>
          <p:nvPr/>
        </p:nvSpPr>
        <p:spPr>
          <a:xfrm>
            <a:off x="353683" y="1225439"/>
            <a:ext cx="8410755" cy="1446550"/>
          </a:xfrm>
          <a:prstGeom prst="rect">
            <a:avLst/>
          </a:prstGeom>
          <a:noFill/>
        </p:spPr>
        <p:txBody>
          <a:bodyPr wrap="square">
            <a:spAutoFit/>
          </a:bodyPr>
          <a:lstStyle/>
          <a:p>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SESIONES DE TERAPIA DEL LENGUAJE</a:t>
            </a:r>
          </a:p>
          <a:p>
            <a:r>
              <a:rPr lang="es-ES" sz="1100" dirty="0">
                <a:latin typeface="Franklin Gothic Medium Cond" panose="020B0606030402020204" pitchFamily="34" charset="0"/>
              </a:rPr>
              <a:t>En el Ítem: Ficha Familiar/Historia Clínica, anote DNI del usuario (a)</a:t>
            </a:r>
          </a:p>
          <a:p>
            <a:r>
              <a:rPr lang="es-ES" sz="1100" dirty="0">
                <a:latin typeface="Franklin Gothic Medium Cond" panose="020B0606030402020204" pitchFamily="34" charset="0"/>
              </a:rPr>
              <a:t>En el ítem: Diagnóstico motivo de consulta y/o actividad de salud, anote claramente: </a:t>
            </a:r>
          </a:p>
          <a:p>
            <a:r>
              <a:rPr lang="es-ES" sz="1100" dirty="0">
                <a:latin typeface="Franklin Gothic Medium Cond" panose="020B0606030402020204" pitchFamily="34" charset="0"/>
              </a:rPr>
              <a:t> En el 1º casillero anote diagnóstico del usuario</a:t>
            </a:r>
          </a:p>
          <a:p>
            <a:r>
              <a:rPr lang="es-ES" sz="1100" dirty="0">
                <a:latin typeface="Franklin Gothic Medium Cond" panose="020B0606030402020204" pitchFamily="34" charset="0"/>
              </a:rPr>
              <a:t> En el 2º casillero anote Terapia del lenguaje</a:t>
            </a:r>
          </a:p>
          <a:p>
            <a:r>
              <a:rPr lang="es-ES" sz="1100" dirty="0">
                <a:latin typeface="Franklin Gothic Medium Cond" panose="020B0606030402020204" pitchFamily="34" charset="0"/>
              </a:rPr>
              <a:t> En el 3° casillero anote </a:t>
            </a:r>
            <a:r>
              <a:rPr lang="es-ES" sz="1100" dirty="0" err="1">
                <a:latin typeface="Franklin Gothic Medium Cond" panose="020B0606030402020204" pitchFamily="34" charset="0"/>
              </a:rPr>
              <a:t>Teleconsulta</a:t>
            </a:r>
            <a:r>
              <a:rPr lang="es-ES" sz="1100" dirty="0">
                <a:latin typeface="Franklin Gothic Medium Cond" panose="020B0606030402020204" pitchFamily="34" charset="0"/>
              </a:rPr>
              <a:t> en línea.</a:t>
            </a:r>
          </a:p>
          <a:p>
            <a:r>
              <a:rPr lang="es-ES" sz="1100" dirty="0">
                <a:latin typeface="Franklin Gothic Medium Cond" panose="020B0606030402020204" pitchFamily="34" charset="0"/>
              </a:rPr>
              <a:t>En el ítem: Tipo de Diagnóstico marque "R"</a:t>
            </a:r>
          </a:p>
          <a:p>
            <a:r>
              <a:rPr lang="es-ES" sz="1100" dirty="0">
                <a:latin typeface="Franklin Gothic Medium Cond" panose="020B0606030402020204" pitchFamily="34" charset="0"/>
              </a:rPr>
              <a:t> En el 1º casillero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anote el número de la sesión terapéutica.   </a:t>
            </a:r>
            <a:endParaRPr lang="es-PE" sz="1100" dirty="0">
              <a:latin typeface="Franklin Gothic Medium Cond" panose="020B0606030402020204" pitchFamily="34" charset="0"/>
            </a:endParaRPr>
          </a:p>
        </p:txBody>
      </p:sp>
      <p:sp>
        <p:nvSpPr>
          <p:cNvPr id="5" name="CuadroTexto 4">
            <a:extLst>
              <a:ext uri="{FF2B5EF4-FFF2-40B4-BE49-F238E27FC236}">
                <a16:creationId xmlns:a16="http://schemas.microsoft.com/office/drawing/2014/main" id="{116DD3CA-D50F-4104-B495-20C5271E463F}"/>
              </a:ext>
            </a:extLst>
          </p:cNvPr>
          <p:cNvSpPr txBox="1"/>
          <p:nvPr/>
        </p:nvSpPr>
        <p:spPr>
          <a:xfrm>
            <a:off x="336428" y="3589910"/>
            <a:ext cx="8410755" cy="1446550"/>
          </a:xfrm>
          <a:prstGeom prst="rect">
            <a:avLst/>
          </a:prstGeom>
          <a:noFill/>
        </p:spPr>
        <p:txBody>
          <a:bodyPr wrap="square">
            <a:spAutoFit/>
          </a:bodyPr>
          <a:lstStyle/>
          <a:p>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 TELEMONITOREO: </a:t>
            </a:r>
          </a:p>
          <a:p>
            <a:r>
              <a:rPr lang="es-ES" sz="1100" dirty="0">
                <a:latin typeface="Franklin Gothic Medium Cond" panose="020B0606030402020204" pitchFamily="34" charset="0"/>
              </a:rPr>
              <a:t>En el Ítem: Ficha Familiar/Historia Clínica, anote DNI del usuario (a)</a:t>
            </a:r>
          </a:p>
          <a:p>
            <a:r>
              <a:rPr lang="es-ES" sz="1100" dirty="0">
                <a:latin typeface="Franklin Gothic Medium Cond" panose="020B0606030402020204" pitchFamily="34" charset="0"/>
              </a:rPr>
              <a:t>En el ítem: Diagnóstico motivo de consulta y/o actividad de salud, anote claramente: </a:t>
            </a:r>
          </a:p>
          <a:p>
            <a:r>
              <a:rPr lang="es-ES" sz="1100" dirty="0">
                <a:latin typeface="Franklin Gothic Medium Cond" panose="020B0606030402020204" pitchFamily="34" charset="0"/>
              </a:rPr>
              <a:t> En el 1º casillero anote el diagnóstico del paciente /usuario</a:t>
            </a:r>
          </a:p>
          <a:p>
            <a:r>
              <a:rPr lang="es-ES" sz="1100" dirty="0">
                <a:latin typeface="Franklin Gothic Medium Cond" panose="020B0606030402020204" pitchFamily="34" charset="0"/>
              </a:rPr>
              <a:t> En el 2º casillero anote procedimiento realizado</a:t>
            </a:r>
          </a:p>
          <a:p>
            <a:r>
              <a:rPr lang="es-ES" sz="1100" dirty="0">
                <a:latin typeface="Franklin Gothic Medium Cond" panose="020B0606030402020204" pitchFamily="34" charset="0"/>
              </a:rPr>
              <a:t> En el 3º casillero anote </a:t>
            </a:r>
            <a:r>
              <a:rPr lang="es-ES" sz="1100" dirty="0" err="1">
                <a:latin typeface="Franklin Gothic Medium Cond" panose="020B0606030402020204" pitchFamily="34" charset="0"/>
              </a:rPr>
              <a:t>telemonitoreo</a:t>
            </a:r>
            <a:endParaRPr lang="es-ES" sz="1100" dirty="0">
              <a:latin typeface="Franklin Gothic Medium Cond" panose="020B0606030402020204" pitchFamily="34" charset="0"/>
            </a:endParaRPr>
          </a:p>
          <a:p>
            <a:r>
              <a:rPr lang="es-ES" sz="1100" dirty="0">
                <a:latin typeface="Franklin Gothic Medium Cond" panose="020B0606030402020204" pitchFamily="34" charset="0"/>
              </a:rPr>
              <a:t>En el ítem: Tipo de Diagnóstico marque "R"</a:t>
            </a:r>
          </a:p>
          <a:p>
            <a:r>
              <a:rPr lang="es-ES" sz="1100" dirty="0">
                <a:latin typeface="Franklin Gothic Medium Cond" panose="020B0606030402020204" pitchFamily="34" charset="0"/>
              </a:rPr>
              <a:t> En el 3º casillero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anote el número de </a:t>
            </a:r>
            <a:r>
              <a:rPr lang="es-ES" sz="1100" dirty="0" err="1">
                <a:latin typeface="Franklin Gothic Medium Cond" panose="020B0606030402020204" pitchFamily="34" charset="0"/>
              </a:rPr>
              <a:t>telemonitoreo</a:t>
            </a:r>
            <a:r>
              <a:rPr lang="es-ES" sz="1100" dirty="0">
                <a:latin typeface="Franklin Gothic Medium Cond" panose="020B0606030402020204" pitchFamily="34" charset="0"/>
              </a:rPr>
              <a:t> realizado  </a:t>
            </a:r>
            <a:endParaRPr lang="es-PE" sz="1100" dirty="0">
              <a:latin typeface="Franklin Gothic Medium Cond" panose="020B0606030402020204" pitchFamily="34" charset="0"/>
            </a:endParaRPr>
          </a:p>
        </p:txBody>
      </p:sp>
      <p:pic>
        <p:nvPicPr>
          <p:cNvPr id="6" name="Imagen 5">
            <a:extLst>
              <a:ext uri="{FF2B5EF4-FFF2-40B4-BE49-F238E27FC236}">
                <a16:creationId xmlns:a16="http://schemas.microsoft.com/office/drawing/2014/main" id="{80B412AC-A4B9-492F-86DF-884EAC531BEA}"/>
              </a:ext>
            </a:extLst>
          </p:cNvPr>
          <p:cNvPicPr>
            <a:picLocks noChangeAspect="1"/>
          </p:cNvPicPr>
          <p:nvPr/>
        </p:nvPicPr>
        <p:blipFill>
          <a:blip r:embed="rId4"/>
          <a:stretch>
            <a:fillRect/>
          </a:stretch>
        </p:blipFill>
        <p:spPr>
          <a:xfrm>
            <a:off x="353683" y="4994231"/>
            <a:ext cx="8505646" cy="958508"/>
          </a:xfrm>
          <a:prstGeom prst="rect">
            <a:avLst/>
          </a:prstGeom>
        </p:spPr>
      </p:pic>
      <p:sp>
        <p:nvSpPr>
          <p:cNvPr id="7" name="CuadroTexto 6">
            <a:extLst>
              <a:ext uri="{FF2B5EF4-FFF2-40B4-BE49-F238E27FC236}">
                <a16:creationId xmlns:a16="http://schemas.microsoft.com/office/drawing/2014/main" id="{817EF522-6ACE-488C-8DF7-6DB5064CE81E}"/>
              </a:ext>
            </a:extLst>
          </p:cNvPr>
          <p:cNvSpPr txBox="1"/>
          <p:nvPr/>
        </p:nvSpPr>
        <p:spPr>
          <a:xfrm>
            <a:off x="336428" y="5919281"/>
            <a:ext cx="8410754" cy="769441"/>
          </a:xfrm>
          <a:prstGeom prst="rect">
            <a:avLst/>
          </a:prstGeom>
          <a:noFill/>
        </p:spPr>
        <p:txBody>
          <a:bodyPr wrap="square">
            <a:spAutoFit/>
          </a:bodyPr>
          <a:lstStyle/>
          <a:p>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 TELEORIENTACIÓN: </a:t>
            </a:r>
          </a:p>
          <a:p>
            <a:r>
              <a:rPr lang="es-ES" sz="1100" dirty="0">
                <a:latin typeface="Franklin Gothic Medium Cond" panose="020B0606030402020204" pitchFamily="34" charset="0"/>
              </a:rPr>
              <a:t> En el Ítem: Ficha Familiar/Historia Clínica, anote DNI del usuario (a)</a:t>
            </a:r>
          </a:p>
          <a:p>
            <a:r>
              <a:rPr lang="es-ES" sz="1100" dirty="0">
                <a:latin typeface="Franklin Gothic Medium Cond" panose="020B0606030402020204" pitchFamily="34" charset="0"/>
              </a:rPr>
              <a:t>En el ítem: Diagnóstico motivo de consulta y/o actividad de salud, anote claramente: </a:t>
            </a:r>
          </a:p>
          <a:p>
            <a:r>
              <a:rPr lang="es-ES" sz="1100" dirty="0">
                <a:latin typeface="Franklin Gothic Medium Cond" panose="020B0606030402020204" pitchFamily="34" charset="0"/>
              </a:rPr>
              <a:t> En el 1º casillero anote el diagnóstico del paciente /usuario</a:t>
            </a:r>
          </a:p>
        </p:txBody>
      </p:sp>
    </p:spTree>
    <p:extLst>
      <p:ext uri="{BB962C8B-B14F-4D97-AF65-F5344CB8AC3E}">
        <p14:creationId xmlns:p14="http://schemas.microsoft.com/office/powerpoint/2010/main" val="10654998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A4B1CFB-EDBB-4739-9908-B83178C356AB}"/>
              </a:ext>
            </a:extLst>
          </p:cNvPr>
          <p:cNvSpPr txBox="1"/>
          <p:nvPr/>
        </p:nvSpPr>
        <p:spPr>
          <a:xfrm>
            <a:off x="297612" y="461002"/>
            <a:ext cx="8410754" cy="600164"/>
          </a:xfrm>
          <a:prstGeom prst="rect">
            <a:avLst/>
          </a:prstGeom>
          <a:noFill/>
        </p:spPr>
        <p:txBody>
          <a:bodyPr wrap="square">
            <a:spAutoFit/>
          </a:bodyPr>
          <a:lstStyle/>
          <a:p>
            <a:r>
              <a:rPr lang="es-ES" sz="1100" dirty="0">
                <a:latin typeface="Franklin Gothic Medium Cond" panose="020B0606030402020204" pitchFamily="34" charset="0"/>
              </a:rPr>
              <a:t> En el 2º casillero anote Exposición a desastres, guerras u otras hostilidades</a:t>
            </a:r>
          </a:p>
          <a:p>
            <a:r>
              <a:rPr lang="es-ES" sz="1100" dirty="0">
                <a:latin typeface="Franklin Gothic Medium Cond" panose="020B0606030402020204" pitchFamily="34" charset="0"/>
              </a:rPr>
              <a:t> En el 3º casillero anote </a:t>
            </a:r>
            <a:r>
              <a:rPr lang="es-ES" sz="1100" dirty="0" err="1">
                <a:latin typeface="Franklin Gothic Medium Cond" panose="020B0606030402020204" pitchFamily="34" charset="0"/>
              </a:rPr>
              <a:t>teleorientación</a:t>
            </a:r>
            <a:r>
              <a:rPr lang="es-ES" sz="1100" dirty="0">
                <a:latin typeface="Franklin Gothic Medium Cond" panose="020B0606030402020204" pitchFamily="34" charset="0"/>
              </a:rPr>
              <a:t> sincrónica.</a:t>
            </a:r>
          </a:p>
          <a:p>
            <a:r>
              <a:rPr lang="es-ES" sz="1100" dirty="0">
                <a:latin typeface="Franklin Gothic Medium Cond" panose="020B0606030402020204" pitchFamily="34" charset="0"/>
              </a:rPr>
              <a:t>En el ítem: Tipo de Diagnóstico marque "D" </a:t>
            </a:r>
          </a:p>
        </p:txBody>
      </p:sp>
      <p:sp>
        <p:nvSpPr>
          <p:cNvPr id="9" name="CuadroTexto 8">
            <a:extLst>
              <a:ext uri="{FF2B5EF4-FFF2-40B4-BE49-F238E27FC236}">
                <a16:creationId xmlns:a16="http://schemas.microsoft.com/office/drawing/2014/main" id="{7F0F5065-0755-4A3B-BBB6-D1BDF2486319}"/>
              </a:ext>
            </a:extLst>
          </p:cNvPr>
          <p:cNvSpPr txBox="1"/>
          <p:nvPr/>
        </p:nvSpPr>
        <p:spPr>
          <a:xfrm>
            <a:off x="297612" y="2019674"/>
            <a:ext cx="8428007" cy="1277273"/>
          </a:xfrm>
          <a:prstGeom prst="rect">
            <a:avLst/>
          </a:prstGeom>
          <a:noFill/>
        </p:spPr>
        <p:txBody>
          <a:bodyPr wrap="square">
            <a:spAutoFit/>
          </a:bodyPr>
          <a:lstStyle/>
          <a:p>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INTERVENCIÓN INDIVIDUAL EN SALUD MENTAL:</a:t>
            </a:r>
          </a:p>
          <a:p>
            <a:r>
              <a:rPr lang="es-ES" sz="1100" dirty="0">
                <a:latin typeface="Franklin Gothic Medium Cond" panose="020B0606030402020204" pitchFamily="34" charset="0"/>
              </a:rPr>
              <a:t>En el Ítem: Ficha Familiar/Historia Clínica, anote DNI del usuario (a)</a:t>
            </a:r>
          </a:p>
          <a:p>
            <a:r>
              <a:rPr lang="es-ES" sz="1100" dirty="0">
                <a:latin typeface="Franklin Gothic Medium Cond" panose="020B0606030402020204" pitchFamily="34" charset="0"/>
              </a:rPr>
              <a:t>En el ítem: Diagnóstico motivo de consulta y/o actividad de salud, anote claramente: </a:t>
            </a:r>
          </a:p>
          <a:p>
            <a:r>
              <a:rPr lang="es-ES" sz="1100" dirty="0">
                <a:latin typeface="Franklin Gothic Medium Cond" panose="020B0606030402020204" pitchFamily="34" charset="0"/>
              </a:rPr>
              <a:t> En el 1º casillero anote Intervención individual de salud mental </a:t>
            </a:r>
          </a:p>
          <a:p>
            <a:r>
              <a:rPr lang="es-ES" sz="1100" dirty="0">
                <a:latin typeface="Franklin Gothic Medium Cond" panose="020B0606030402020204" pitchFamily="34" charset="0"/>
              </a:rPr>
              <a:t> En el 2º casillero anote Exposición a desastres, guerras u otras hostilidades.</a:t>
            </a:r>
          </a:p>
          <a:p>
            <a:r>
              <a:rPr lang="es-ES" sz="1100" dirty="0">
                <a:latin typeface="Franklin Gothic Medium Cond" panose="020B0606030402020204" pitchFamily="34" charset="0"/>
              </a:rPr>
              <a:t> En el 3º casillero anote </a:t>
            </a:r>
            <a:r>
              <a:rPr lang="es-ES" sz="1100" dirty="0" err="1">
                <a:latin typeface="Franklin Gothic Medium Cond" panose="020B0606030402020204" pitchFamily="34" charset="0"/>
              </a:rPr>
              <a:t>Teleorientación</a:t>
            </a:r>
            <a:r>
              <a:rPr lang="es-ES" sz="1100" dirty="0">
                <a:latin typeface="Franklin Gothic Medium Cond" panose="020B0606030402020204" pitchFamily="34" charset="0"/>
              </a:rPr>
              <a:t> sincrónica.</a:t>
            </a:r>
          </a:p>
          <a:p>
            <a:r>
              <a:rPr lang="es-ES" sz="1100" dirty="0">
                <a:latin typeface="Franklin Gothic Medium Cond" panose="020B0606030402020204" pitchFamily="34" charset="0"/>
              </a:rPr>
              <a:t>En el ítem: Tipo de Diagnóstico marque "D" </a:t>
            </a:r>
          </a:p>
        </p:txBody>
      </p:sp>
      <p:pic>
        <p:nvPicPr>
          <p:cNvPr id="10" name="Imagen 9">
            <a:extLst>
              <a:ext uri="{FF2B5EF4-FFF2-40B4-BE49-F238E27FC236}">
                <a16:creationId xmlns:a16="http://schemas.microsoft.com/office/drawing/2014/main" id="{7E627E1D-6468-4484-BB4B-A40B63CFFD3F}"/>
              </a:ext>
            </a:extLst>
          </p:cNvPr>
          <p:cNvPicPr>
            <a:picLocks noChangeAspect="1"/>
          </p:cNvPicPr>
          <p:nvPr/>
        </p:nvPicPr>
        <p:blipFill>
          <a:blip r:embed="rId2"/>
          <a:stretch>
            <a:fillRect/>
          </a:stretch>
        </p:blipFill>
        <p:spPr>
          <a:xfrm>
            <a:off x="297612" y="3225788"/>
            <a:ext cx="8548776" cy="958508"/>
          </a:xfrm>
          <a:prstGeom prst="rect">
            <a:avLst/>
          </a:prstGeom>
        </p:spPr>
      </p:pic>
      <p:pic>
        <p:nvPicPr>
          <p:cNvPr id="11" name="Imagen 10">
            <a:extLst>
              <a:ext uri="{FF2B5EF4-FFF2-40B4-BE49-F238E27FC236}">
                <a16:creationId xmlns:a16="http://schemas.microsoft.com/office/drawing/2014/main" id="{7C294FD5-7AFC-437E-A87B-A03AFDCB3390}"/>
              </a:ext>
            </a:extLst>
          </p:cNvPr>
          <p:cNvPicPr>
            <a:picLocks noChangeAspect="1"/>
          </p:cNvPicPr>
          <p:nvPr/>
        </p:nvPicPr>
        <p:blipFill>
          <a:blip r:embed="rId3"/>
          <a:stretch>
            <a:fillRect/>
          </a:stretch>
        </p:blipFill>
        <p:spPr>
          <a:xfrm>
            <a:off x="297612" y="1067904"/>
            <a:ext cx="8548776" cy="958508"/>
          </a:xfrm>
          <a:prstGeom prst="rect">
            <a:avLst/>
          </a:prstGeom>
        </p:spPr>
      </p:pic>
      <p:sp>
        <p:nvSpPr>
          <p:cNvPr id="12" name="CuadroTexto 11">
            <a:extLst>
              <a:ext uri="{FF2B5EF4-FFF2-40B4-BE49-F238E27FC236}">
                <a16:creationId xmlns:a16="http://schemas.microsoft.com/office/drawing/2014/main" id="{B340E06D-FE5F-4917-8F23-9BE0735E6E55}"/>
              </a:ext>
            </a:extLst>
          </p:cNvPr>
          <p:cNvSpPr txBox="1"/>
          <p:nvPr/>
        </p:nvSpPr>
        <p:spPr>
          <a:xfrm>
            <a:off x="297611" y="4184296"/>
            <a:ext cx="8548775" cy="1277273"/>
          </a:xfrm>
          <a:prstGeom prst="rect">
            <a:avLst/>
          </a:prstGeom>
          <a:noFill/>
        </p:spPr>
        <p:txBody>
          <a:bodyPr wrap="square">
            <a:spAutoFit/>
          </a:bodyPr>
          <a:lstStyle/>
          <a:p>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 TELEINTERCONSULTA</a:t>
            </a:r>
            <a:r>
              <a:rPr lang="es-ES" sz="1100" dirty="0">
                <a:latin typeface="Franklin Gothic Medium Cond" panose="020B0606030402020204" pitchFamily="34" charset="0"/>
              </a:rPr>
              <a:t>: </a:t>
            </a:r>
          </a:p>
          <a:p>
            <a:r>
              <a:rPr lang="es-ES" sz="1100" dirty="0">
                <a:latin typeface="Franklin Gothic Medium Cond" panose="020B0606030402020204" pitchFamily="34" charset="0"/>
              </a:rPr>
              <a:t>En el Ítem: Ficha Familiar/Historia Clínica, anote DNI del usuario (a)</a:t>
            </a:r>
          </a:p>
          <a:p>
            <a:r>
              <a:rPr lang="es-ES" sz="1100" dirty="0">
                <a:latin typeface="Franklin Gothic Medium Cond" panose="020B0606030402020204" pitchFamily="34" charset="0"/>
              </a:rPr>
              <a:t>En el ítem: Diagnóstico motivo de consulta y/o actividad de salud, anote claramente: </a:t>
            </a:r>
          </a:p>
          <a:p>
            <a:r>
              <a:rPr lang="es-ES" sz="1100" dirty="0">
                <a:latin typeface="Franklin Gothic Medium Cond" panose="020B0606030402020204" pitchFamily="34" charset="0"/>
              </a:rPr>
              <a:t> En el 1º casillero anote el diagnóstico al cual se concluyó durante la </a:t>
            </a:r>
            <a:r>
              <a:rPr lang="es-ES" sz="1100" dirty="0" err="1">
                <a:latin typeface="Franklin Gothic Medium Cond" panose="020B0606030402020204" pitchFamily="34" charset="0"/>
              </a:rPr>
              <a:t>teleinterconsulta</a:t>
            </a:r>
            <a:r>
              <a:rPr lang="es-ES" sz="1100" dirty="0">
                <a:latin typeface="Franklin Gothic Medium Cond" panose="020B0606030402020204" pitchFamily="34" charset="0"/>
              </a:rPr>
              <a:t>. </a:t>
            </a:r>
          </a:p>
          <a:p>
            <a:r>
              <a:rPr lang="es-ES" sz="1100" dirty="0">
                <a:latin typeface="Franklin Gothic Medium Cond" panose="020B0606030402020204" pitchFamily="34" charset="0"/>
              </a:rPr>
              <a:t> En el 2º casillero anote </a:t>
            </a:r>
            <a:r>
              <a:rPr lang="es-ES" sz="1100" dirty="0" err="1">
                <a:latin typeface="Franklin Gothic Medium Cond" panose="020B0606030402020204" pitchFamily="34" charset="0"/>
              </a:rPr>
              <a:t>teleinterconsulta</a:t>
            </a:r>
            <a:endParaRPr lang="es-ES" sz="1100" dirty="0">
              <a:latin typeface="Franklin Gothic Medium Cond" panose="020B0606030402020204" pitchFamily="34" charset="0"/>
            </a:endParaRPr>
          </a:p>
          <a:p>
            <a:r>
              <a:rPr lang="es-ES" sz="1100" dirty="0">
                <a:latin typeface="Franklin Gothic Medium Cond" panose="020B0606030402020204" pitchFamily="34" charset="0"/>
              </a:rPr>
              <a:t>En el ítem: Tipo de Diagnóstico marque "D"</a:t>
            </a:r>
          </a:p>
          <a:p>
            <a:r>
              <a:rPr lang="es-ES" sz="1100" dirty="0">
                <a:latin typeface="Franklin Gothic Medium Cond" panose="020B0606030402020204" pitchFamily="34" charset="0"/>
              </a:rPr>
              <a:t> En el 2º casillero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anote: 1 para el </a:t>
            </a:r>
            <a:r>
              <a:rPr lang="es-ES" sz="1100" dirty="0" err="1">
                <a:latin typeface="Franklin Gothic Medium Cond" panose="020B0606030402020204" pitchFamily="34" charset="0"/>
              </a:rPr>
              <a:t>teleinterconsultante</a:t>
            </a:r>
            <a:r>
              <a:rPr lang="es-ES" sz="1100" dirty="0">
                <a:latin typeface="Franklin Gothic Medium Cond" panose="020B0606030402020204" pitchFamily="34" charset="0"/>
              </a:rPr>
              <a:t> o 2 para el </a:t>
            </a:r>
            <a:r>
              <a:rPr lang="es-ES" sz="1100" dirty="0" err="1">
                <a:latin typeface="Franklin Gothic Medium Cond" panose="020B0606030402020204" pitchFamily="34" charset="0"/>
              </a:rPr>
              <a:t>teleinterconsultor</a:t>
            </a:r>
            <a:r>
              <a:rPr lang="es-ES" sz="1100" dirty="0">
                <a:latin typeface="Franklin Gothic Medium Cond" panose="020B0606030402020204" pitchFamily="34" charset="0"/>
              </a:rPr>
              <a:t>. </a:t>
            </a:r>
            <a:endParaRPr lang="es-PE" sz="1100" dirty="0">
              <a:latin typeface="Franklin Gothic Medium Cond" panose="020B0606030402020204" pitchFamily="34" charset="0"/>
            </a:endParaRPr>
          </a:p>
        </p:txBody>
      </p:sp>
      <p:pic>
        <p:nvPicPr>
          <p:cNvPr id="14" name="Imagen 13">
            <a:extLst>
              <a:ext uri="{FF2B5EF4-FFF2-40B4-BE49-F238E27FC236}">
                <a16:creationId xmlns:a16="http://schemas.microsoft.com/office/drawing/2014/main" id="{A4AAD36D-F140-4B1A-8095-A4D6933F90FA}"/>
              </a:ext>
            </a:extLst>
          </p:cNvPr>
          <p:cNvPicPr>
            <a:picLocks noChangeAspect="1"/>
          </p:cNvPicPr>
          <p:nvPr/>
        </p:nvPicPr>
        <p:blipFill>
          <a:blip r:embed="rId4"/>
          <a:stretch>
            <a:fillRect/>
          </a:stretch>
        </p:blipFill>
        <p:spPr>
          <a:xfrm>
            <a:off x="297610" y="5461569"/>
            <a:ext cx="8548775" cy="958508"/>
          </a:xfrm>
          <a:prstGeom prst="rect">
            <a:avLst/>
          </a:prstGeom>
        </p:spPr>
      </p:pic>
    </p:spTree>
    <p:extLst>
      <p:ext uri="{BB962C8B-B14F-4D97-AF65-F5344CB8AC3E}">
        <p14:creationId xmlns:p14="http://schemas.microsoft.com/office/powerpoint/2010/main" val="495989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594E259-9134-4BB4-AD02-DAC5CBE4DDBF}"/>
              </a:ext>
            </a:extLst>
          </p:cNvPr>
          <p:cNvPicPr>
            <a:picLocks noChangeAspect="1"/>
          </p:cNvPicPr>
          <p:nvPr/>
        </p:nvPicPr>
        <p:blipFill>
          <a:blip r:embed="rId2"/>
          <a:stretch>
            <a:fillRect/>
          </a:stretch>
        </p:blipFill>
        <p:spPr>
          <a:xfrm>
            <a:off x="293298" y="491218"/>
            <a:ext cx="8557404" cy="958508"/>
          </a:xfrm>
          <a:prstGeom prst="rect">
            <a:avLst/>
          </a:prstGeom>
        </p:spPr>
      </p:pic>
    </p:spTree>
    <p:extLst>
      <p:ext uri="{BB962C8B-B14F-4D97-AF65-F5344CB8AC3E}">
        <p14:creationId xmlns:p14="http://schemas.microsoft.com/office/powerpoint/2010/main" val="355335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284 Conector recto"/>
          <p:cNvCxnSpPr/>
          <p:nvPr/>
        </p:nvCxnSpPr>
        <p:spPr>
          <a:xfrm>
            <a:off x="1019175" y="14193838"/>
            <a:ext cx="628650" cy="0"/>
          </a:xfrm>
          <a:prstGeom prst="line">
            <a:avLst/>
          </a:prstGeom>
        </p:spPr>
        <p:style>
          <a:lnRef idx="1">
            <a:schemeClr val="dk1"/>
          </a:lnRef>
          <a:fillRef idx="0">
            <a:schemeClr val="dk1"/>
          </a:fillRef>
          <a:effectRef idx="0">
            <a:schemeClr val="dk1"/>
          </a:effectRef>
          <a:fontRef idx="minor">
            <a:schemeClr val="tx1"/>
          </a:fontRef>
        </p:style>
      </p:cxnSp>
      <p:cxnSp>
        <p:nvCxnSpPr>
          <p:cNvPr id="9" name="285 Conector recto"/>
          <p:cNvCxnSpPr/>
          <p:nvPr/>
        </p:nvCxnSpPr>
        <p:spPr>
          <a:xfrm>
            <a:off x="3486150" y="14212888"/>
            <a:ext cx="276225" cy="0"/>
          </a:xfrm>
          <a:prstGeom prst="line">
            <a:avLst/>
          </a:prstGeom>
        </p:spPr>
        <p:style>
          <a:lnRef idx="1">
            <a:schemeClr val="dk1"/>
          </a:lnRef>
          <a:fillRef idx="0">
            <a:schemeClr val="dk1"/>
          </a:fillRef>
          <a:effectRef idx="0">
            <a:schemeClr val="dk1"/>
          </a:effectRef>
          <a:fontRef idx="minor">
            <a:schemeClr val="tx1"/>
          </a:fontRef>
        </p:style>
      </p:cxnSp>
      <p:sp>
        <p:nvSpPr>
          <p:cNvPr id="11" name="Rectángulo 10"/>
          <p:cNvSpPr/>
          <p:nvPr/>
        </p:nvSpPr>
        <p:spPr>
          <a:xfrm>
            <a:off x="1691527" y="1116204"/>
            <a:ext cx="6764151" cy="261610"/>
          </a:xfrm>
          <a:prstGeom prst="rect">
            <a:avLst/>
          </a:prstGeom>
        </p:spPr>
        <p:txBody>
          <a:bodyPr wrap="square">
            <a:spAutoFit/>
          </a:bodyPr>
          <a:lstStyle/>
          <a:p>
            <a:r>
              <a:rPr lang="es-PE" sz="1100" b="1" dirty="0">
                <a:solidFill>
                  <a:srgbClr val="000000"/>
                </a:solidFill>
                <a:latin typeface="Franklin Gothic Medium Cond" panose="020B0606030402020204" pitchFamily="34" charset="0"/>
              </a:rPr>
              <a:t>Para el caso de Tamizaje POSITIVO para  trastorno depresivo; coloque en el campo Lab “TD” </a:t>
            </a:r>
            <a:endParaRPr lang="es-PE" sz="1100" dirty="0">
              <a:latin typeface="Franklin Gothic Medium Cond" panose="020B0606030402020204" pitchFamily="34" charset="0"/>
            </a:endParaRPr>
          </a:p>
        </p:txBody>
      </p:sp>
      <p:sp>
        <p:nvSpPr>
          <p:cNvPr id="12" name="Rectángulo 11"/>
          <p:cNvSpPr/>
          <p:nvPr/>
        </p:nvSpPr>
        <p:spPr>
          <a:xfrm>
            <a:off x="1647824" y="2161362"/>
            <a:ext cx="7058025" cy="261610"/>
          </a:xfrm>
          <a:prstGeom prst="rect">
            <a:avLst/>
          </a:prstGeom>
        </p:spPr>
        <p:txBody>
          <a:bodyPr wrap="square">
            <a:spAutoFit/>
          </a:bodyPr>
          <a:lstStyle/>
          <a:p>
            <a:r>
              <a:rPr lang="es-PE" sz="1100" b="1" dirty="0">
                <a:solidFill>
                  <a:srgbClr val="000000"/>
                </a:solidFill>
                <a:latin typeface="Franklin Gothic Medium Cond" panose="020B0606030402020204" pitchFamily="34" charset="0"/>
              </a:rPr>
              <a:t>Para el caso de Tamizaje positivo para el síndrome y/o trastorno psicótico; coloque en el campo Lab “EP”</a:t>
            </a:r>
            <a:endParaRPr lang="es-PE" sz="1100" dirty="0">
              <a:latin typeface="Franklin Gothic Medium Cond" panose="020B0606030402020204" pitchFamily="34" charset="0"/>
            </a:endParaRPr>
          </a:p>
        </p:txBody>
      </p:sp>
      <p:sp>
        <p:nvSpPr>
          <p:cNvPr id="17" name="CuadroTexto 16">
            <a:extLst>
              <a:ext uri="{FF2B5EF4-FFF2-40B4-BE49-F238E27FC236}">
                <a16:creationId xmlns:a16="http://schemas.microsoft.com/office/drawing/2014/main" id="{84427514-26DC-4C15-98B8-32FE0261CD99}"/>
              </a:ext>
            </a:extLst>
          </p:cNvPr>
          <p:cNvSpPr txBox="1"/>
          <p:nvPr/>
        </p:nvSpPr>
        <p:spPr>
          <a:xfrm>
            <a:off x="414067" y="3056157"/>
            <a:ext cx="8291781" cy="6001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rPr>
              <a:t>Para el caso del tamizaje en problemas de salud mental (Violencia familiar/maltrato infantil,  consumo de alcohol y otras  drogas) a usuarios considerados como víctimas de violencia política y están registrados en el Registro Único de Víctimas, se adicionará el código Z654, de igual forma para el usuario que es considerado víctima de desastre, se adicionará el código  Z655 (Exposición a desastre, guerra u otras hostilidades). </a:t>
            </a:r>
            <a:endPar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cs typeface="Arial"/>
            </a:endParaRPr>
          </a:p>
        </p:txBody>
      </p:sp>
    </p:spTree>
    <p:extLst>
      <p:ext uri="{BB962C8B-B14F-4D97-AF65-F5344CB8AC3E}">
        <p14:creationId xmlns:p14="http://schemas.microsoft.com/office/powerpoint/2010/main" val="42021881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2881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20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31321" y="2528047"/>
            <a:ext cx="8193933" cy="1446550"/>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POBLACION CON PROBLEMAS PSICOSOCIALES QUE RECIBEN ATENCION OPORTUNA Y DE CALIDAD  (3000699) </a:t>
            </a:r>
          </a:p>
          <a:p>
            <a:pPr algn="just"/>
            <a:r>
              <a:rPr lang="es-PE" sz="1100" dirty="0">
                <a:solidFill>
                  <a:srgbClr val="000000"/>
                </a:solidFill>
                <a:latin typeface="Franklin Gothic Medium Cond" panose="020B0606030402020204" pitchFamily="34" charset="0"/>
              </a:rPr>
              <a:t>Definición Operacional.- Atención que se brinda a personas con tamizaje positivo en problemas psicosociales (violencia familiar y maltrato infantil). Esta actividad es desarrollada por un profesional de salud con competencias a partir de los establecimientos de salud del nivel I-3, I-4, II-1, II-2, III-1, III-2, INEN. </a:t>
            </a:r>
          </a:p>
          <a:p>
            <a:pPr algn="just"/>
            <a:r>
              <a:rPr lang="es-PE" sz="1100" dirty="0">
                <a:latin typeface="Franklin Gothic Medium Cond" panose="020B0606030402020204" pitchFamily="34" charset="0"/>
              </a:rPr>
              <a:t>La atención se brinda una vez por año e incluye, según nivel de atención:</a:t>
            </a:r>
          </a:p>
          <a:p>
            <a:pPr algn="just"/>
            <a:r>
              <a:rPr lang="es-PE" sz="1100" dirty="0">
                <a:latin typeface="Franklin Gothic Medium Cond" panose="020B0606030402020204" pitchFamily="34" charset="0"/>
              </a:rPr>
              <a:t> Consulta de Salud Mental</a:t>
            </a:r>
          </a:p>
          <a:p>
            <a:pPr algn="just"/>
            <a:r>
              <a:rPr lang="es-PE" sz="1100" dirty="0">
                <a:latin typeface="Franklin Gothic Medium Cond" panose="020B0606030402020204" pitchFamily="34" charset="0"/>
              </a:rPr>
              <a:t> Intervención Individual en Salud Mental</a:t>
            </a:r>
          </a:p>
          <a:p>
            <a:pPr algn="just"/>
            <a:r>
              <a:rPr lang="es-PE" sz="1100" dirty="0">
                <a:latin typeface="Franklin Gothic Medium Cond" panose="020B0606030402020204" pitchFamily="34" charset="0"/>
              </a:rPr>
              <a:t> Psicoterapia Individual</a:t>
            </a:r>
          </a:p>
          <a:p>
            <a:pPr algn="just"/>
            <a:r>
              <a:rPr lang="es-PE" sz="1100" dirty="0">
                <a:latin typeface="Franklin Gothic Medium Cond" panose="020B0606030402020204" pitchFamily="34" charset="0"/>
              </a:rPr>
              <a:t> Visita Domiciliaria </a:t>
            </a:r>
          </a:p>
        </p:txBody>
      </p:sp>
      <p:graphicFrame>
        <p:nvGraphicFramePr>
          <p:cNvPr id="9" name="Objeto 8"/>
          <p:cNvGraphicFramePr>
            <a:graphicFrameLocks noChangeAspect="1"/>
          </p:cNvGraphicFramePr>
          <p:nvPr>
            <p:extLst>
              <p:ext uri="{D42A27DB-BD31-4B8C-83A1-F6EECF244321}">
                <p14:modId xmlns:p14="http://schemas.microsoft.com/office/powerpoint/2010/main" val="1129923312"/>
              </p:ext>
            </p:extLst>
          </p:nvPr>
        </p:nvGraphicFramePr>
        <p:xfrm>
          <a:off x="2051720" y="4092118"/>
          <a:ext cx="6264696" cy="1503891"/>
        </p:xfrm>
        <a:graphic>
          <a:graphicData uri="http://schemas.openxmlformats.org/presentationml/2006/ole">
            <mc:AlternateContent xmlns:mc="http://schemas.openxmlformats.org/markup-compatibility/2006">
              <mc:Choice xmlns:v="urn:schemas-microsoft-com:vml" Requires="v">
                <p:oleObj name="Hoja de cálculo" r:id="rId2" imgW="5705451" imgH="1266798" progId="Excel.Sheet.12">
                  <p:embed/>
                </p:oleObj>
              </mc:Choice>
              <mc:Fallback>
                <p:oleObj name="Hoja de cálculo" r:id="rId2" imgW="5705451" imgH="1266798" progId="Excel.Sheet.12">
                  <p:embed/>
                  <p:pic>
                    <p:nvPicPr>
                      <p:cNvPr id="0" name=""/>
                      <p:cNvPicPr/>
                      <p:nvPr/>
                    </p:nvPicPr>
                    <p:blipFill>
                      <a:blip r:embed="rId3"/>
                      <a:stretch>
                        <a:fillRect/>
                      </a:stretch>
                    </p:blipFill>
                    <p:spPr>
                      <a:xfrm>
                        <a:off x="2051720" y="4092118"/>
                        <a:ext cx="6264696" cy="1503891"/>
                      </a:xfrm>
                      <a:prstGeom prst="rect">
                        <a:avLst/>
                      </a:prstGeom>
                    </p:spPr>
                  </p:pic>
                </p:oleObj>
              </mc:Fallback>
            </mc:AlternateContent>
          </a:graphicData>
        </a:graphic>
      </p:graphicFrame>
      <p:sp>
        <p:nvSpPr>
          <p:cNvPr id="10" name="Rectángulo 9"/>
          <p:cNvSpPr/>
          <p:nvPr/>
        </p:nvSpPr>
        <p:spPr>
          <a:xfrm>
            <a:off x="431321" y="5647765"/>
            <a:ext cx="8140146" cy="938719"/>
          </a:xfrm>
          <a:prstGeom prst="rect">
            <a:avLst/>
          </a:prstGeom>
        </p:spPr>
        <p:txBody>
          <a:bodyPr wrap="square">
            <a:spAutoFit/>
          </a:bodyPr>
          <a:lstStyle/>
          <a:p>
            <a:pPr algn="just"/>
            <a:r>
              <a:rPr lang="es-PE" sz="1100" dirty="0">
                <a:solidFill>
                  <a:srgbClr val="FF0000"/>
                </a:solidFill>
                <a:latin typeface="Franklin Gothic Medium Cond" panose="020B0606030402020204" pitchFamily="34" charset="0"/>
              </a:rPr>
              <a:t>TRATAMIENTO DE PERSONAS CON PROBLEMAS PSICOSOCIALES</a:t>
            </a:r>
          </a:p>
          <a:p>
            <a:pPr algn="just"/>
            <a:r>
              <a:rPr lang="es-PE" sz="1100" dirty="0">
                <a:solidFill>
                  <a:srgbClr val="000000"/>
                </a:solidFill>
                <a:latin typeface="Franklin Gothic Medium Cond" panose="020B0606030402020204" pitchFamily="34" charset="0"/>
              </a:rPr>
              <a:t>Definición Operacional.- Atención que se brinda a personas con tamizaje positivo en problemas psicosociales (violencia familiar y maltrato infantil, secuelas de violencia social y otros problemas interpersonales), es  desarrollada por un profesional, capacitado, a partir de los establecimientos de salud del nivel I-3 (I-3, I-4, II-1, II-2, III-1, III-2).</a:t>
            </a:r>
          </a:p>
          <a:p>
            <a:pPr algn="just"/>
            <a:endParaRPr lang="es-PE" sz="1100" dirty="0">
              <a:solidFill>
                <a:srgbClr val="000000"/>
              </a:solidFill>
              <a:latin typeface="Franklin Gothic Medium Cond" panose="020B0606030402020204" pitchFamily="34" charset="0"/>
            </a:endParaRPr>
          </a:p>
        </p:txBody>
      </p:sp>
    </p:spTree>
    <p:extLst>
      <p:ext uri="{BB962C8B-B14F-4D97-AF65-F5344CB8AC3E}">
        <p14:creationId xmlns:p14="http://schemas.microsoft.com/office/powerpoint/2010/main" val="1951280036"/>
      </p:ext>
    </p:extLst>
  </p:cSld>
  <p:clrMapOvr>
    <a:masterClrMapping/>
  </p:clrMapOvr>
</p:sld>
</file>

<file path=ppt/theme/theme1.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3566C58A-686D-4254-A6BA-F922309840CC}" vid="{AA862DB3-FBB5-4569-9036-B20F39D664F5}"/>
    </a:ext>
  </a:extLst>
</a:theme>
</file>

<file path=docProps/app.xml><?xml version="1.0" encoding="utf-8"?>
<Properties xmlns="http://schemas.openxmlformats.org/officeDocument/2006/extended-properties" xmlns:vt="http://schemas.openxmlformats.org/officeDocument/2006/docPropsVTypes">
  <Template>Tema1</Template>
  <TotalTime>1469</TotalTime>
  <Words>13494</Words>
  <Application>Microsoft Office PowerPoint</Application>
  <PresentationFormat>Presentación en pantalla (4:3)</PresentationFormat>
  <Paragraphs>859</Paragraphs>
  <Slides>81</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81</vt:i4>
      </vt:variant>
    </vt:vector>
  </HeadingPairs>
  <TitlesOfParts>
    <vt:vector size="88" baseType="lpstr">
      <vt:lpstr>Arial</vt:lpstr>
      <vt:lpstr>Calibri</vt:lpstr>
      <vt:lpstr>Franklin Gothic Medium Cond</vt:lpstr>
      <vt:lpstr>Symbol</vt:lpstr>
      <vt:lpstr>Wingdings</vt:lpstr>
      <vt:lpstr>Tema1</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Heidy Susan</dc:creator>
  <cp:lastModifiedBy>Wilmer Vargas Torres</cp:lastModifiedBy>
  <cp:revision>111</cp:revision>
  <dcterms:created xsi:type="dcterms:W3CDTF">2016-07-28T20:25:08Z</dcterms:created>
  <dcterms:modified xsi:type="dcterms:W3CDTF">2020-12-16T19:34:16Z</dcterms:modified>
</cp:coreProperties>
</file>