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86" r:id="rId17"/>
    <p:sldId id="271" r:id="rId18"/>
    <p:sldId id="288" r:id="rId19"/>
    <p:sldId id="287" r:id="rId20"/>
    <p:sldId id="272" r:id="rId21"/>
    <p:sldId id="275" r:id="rId22"/>
    <p:sldId id="276" r:id="rId23"/>
    <p:sldId id="277" r:id="rId24"/>
    <p:sldId id="278" r:id="rId25"/>
    <p:sldId id="279" r:id="rId26"/>
    <p:sldId id="280" r:id="rId27"/>
    <p:sldId id="281" r:id="rId28"/>
    <p:sldId id="282" r:id="rId29"/>
    <p:sldId id="283" r:id="rId30"/>
    <p:sldId id="284" r:id="rId31"/>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132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07/10/2020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1464375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07/10/2020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721445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07/10/2020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334248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07/10/2020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74045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07/10/2020</a:t>
            </a:fld>
            <a:endParaRPr lang="es-PE"/>
          </a:p>
        </p:txBody>
      </p:sp>
      <p:sp>
        <p:nvSpPr>
          <p:cNvPr id="5" name="Marcador de pie de página 4"/>
          <p:cNvSpPr>
            <a:spLocks noGrp="1"/>
          </p:cNvSpPr>
          <p:nvPr>
            <p:ph type="ftr" sz="quarter" idx="11"/>
          </p:nvPr>
        </p:nvSpPr>
        <p:spPr/>
        <p:txBody>
          <a:bodyPr/>
          <a:lstStyle>
            <a:lvl1pPr>
              <a:defRPr/>
            </a:lvl1pPr>
          </a:lstStyle>
          <a:p>
            <a:endParaRPr lang="es-PE"/>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105121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457200" y="1600200"/>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4648200" y="1600200"/>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07/10/2020</a:t>
            </a:fld>
            <a:endParaRPr lang="es-PE"/>
          </a:p>
        </p:txBody>
      </p:sp>
      <p:sp>
        <p:nvSpPr>
          <p:cNvPr id="6" name="Marcador de pie de página 5"/>
          <p:cNvSpPr>
            <a:spLocks noGrp="1"/>
          </p:cNvSpPr>
          <p:nvPr>
            <p:ph type="ftr" sz="quarter" idx="11"/>
          </p:nvPr>
        </p:nvSpPr>
        <p:spPr/>
        <p:txBody>
          <a:bodyPr/>
          <a:lstStyle>
            <a:lvl1pPr>
              <a:defRPr/>
            </a:lvl1pPr>
          </a:lstStyle>
          <a:p>
            <a:endParaRPr lang="es-PE"/>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2068366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lvl1pPr>
              <a:defRPr/>
            </a:lvl1pPr>
          </a:lstStyle>
          <a:p>
            <a:fld id="{68C49307-C547-4ACD-8B0B-E3490E29480A}" type="datetimeFigureOut">
              <a:rPr lang="es-PE" smtClean="0"/>
              <a:t>07/10/2020</a:t>
            </a:fld>
            <a:endParaRPr lang="es-PE"/>
          </a:p>
        </p:txBody>
      </p:sp>
      <p:sp>
        <p:nvSpPr>
          <p:cNvPr id="8" name="Marcador de pie de página 7"/>
          <p:cNvSpPr>
            <a:spLocks noGrp="1"/>
          </p:cNvSpPr>
          <p:nvPr>
            <p:ph type="ftr" sz="quarter" idx="11"/>
          </p:nvPr>
        </p:nvSpPr>
        <p:spPr/>
        <p:txBody>
          <a:bodyPr/>
          <a:lstStyle>
            <a:lvl1pPr>
              <a:defRPr/>
            </a:lvl1pPr>
          </a:lstStyle>
          <a:p>
            <a:endParaRPr lang="es-PE"/>
          </a:p>
        </p:txBody>
      </p:sp>
      <p:sp>
        <p:nvSpPr>
          <p:cNvPr id="9" name="Marcador de número de diapositiva 8"/>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25700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lvl1pPr>
              <a:defRPr/>
            </a:lvl1pPr>
          </a:lstStyle>
          <a:p>
            <a:fld id="{68C49307-C547-4ACD-8B0B-E3490E29480A}" type="datetimeFigureOut">
              <a:rPr lang="es-PE" smtClean="0"/>
              <a:t>07/10/2020</a:t>
            </a:fld>
            <a:endParaRPr lang="es-PE"/>
          </a:p>
        </p:txBody>
      </p:sp>
      <p:sp>
        <p:nvSpPr>
          <p:cNvPr id="4" name="Marcador de pie de página 3"/>
          <p:cNvSpPr>
            <a:spLocks noGrp="1"/>
          </p:cNvSpPr>
          <p:nvPr>
            <p:ph type="ftr" sz="quarter" idx="11"/>
          </p:nvPr>
        </p:nvSpPr>
        <p:spPr/>
        <p:txBody>
          <a:bodyPr/>
          <a:lstStyle>
            <a:lvl1pPr>
              <a:defRPr/>
            </a:lvl1pPr>
          </a:lstStyle>
          <a:p>
            <a:endParaRPr lang="es-PE"/>
          </a:p>
        </p:txBody>
      </p:sp>
      <p:sp>
        <p:nvSpPr>
          <p:cNvPr id="5" name="Marcador de número de diapositiva 4"/>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904712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fld id="{68C49307-C547-4ACD-8B0B-E3490E29480A}" type="datetimeFigureOut">
              <a:rPr lang="es-PE" smtClean="0"/>
              <a:t>07/10/2020</a:t>
            </a:fld>
            <a:endParaRPr lang="es-PE"/>
          </a:p>
        </p:txBody>
      </p:sp>
      <p:sp>
        <p:nvSpPr>
          <p:cNvPr id="3" name="Marcador de pie de página 2"/>
          <p:cNvSpPr>
            <a:spLocks noGrp="1"/>
          </p:cNvSpPr>
          <p:nvPr>
            <p:ph type="ftr" sz="quarter" idx="11"/>
          </p:nvPr>
        </p:nvSpPr>
        <p:spPr/>
        <p:txBody>
          <a:bodyPr/>
          <a:lstStyle>
            <a:lvl1pPr>
              <a:defRPr/>
            </a:lvl1pPr>
          </a:lstStyle>
          <a:p>
            <a:endParaRPr lang="es-PE"/>
          </a:p>
        </p:txBody>
      </p:sp>
      <p:sp>
        <p:nvSpPr>
          <p:cNvPr id="4" name="Marcador de número de diapositiva 3"/>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2725031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07/10/2020</a:t>
            </a:fld>
            <a:endParaRPr lang="es-PE"/>
          </a:p>
        </p:txBody>
      </p:sp>
      <p:sp>
        <p:nvSpPr>
          <p:cNvPr id="6" name="Marcador de pie de página 5"/>
          <p:cNvSpPr>
            <a:spLocks noGrp="1"/>
          </p:cNvSpPr>
          <p:nvPr>
            <p:ph type="ftr" sz="quarter" idx="11"/>
          </p:nvPr>
        </p:nvSpPr>
        <p:spPr/>
        <p:txBody>
          <a:bodyPr/>
          <a:lstStyle>
            <a:lvl1pPr>
              <a:defRPr/>
            </a:lvl1pPr>
          </a:lstStyle>
          <a:p>
            <a:endParaRPr lang="es-PE"/>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639604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PE"/>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07/10/2020</a:t>
            </a:fld>
            <a:endParaRPr lang="es-PE"/>
          </a:p>
        </p:txBody>
      </p:sp>
      <p:sp>
        <p:nvSpPr>
          <p:cNvPr id="6" name="Marcador de pie de página 5"/>
          <p:cNvSpPr>
            <a:spLocks noGrp="1"/>
          </p:cNvSpPr>
          <p:nvPr>
            <p:ph type="ftr" sz="quarter" idx="11"/>
          </p:nvPr>
        </p:nvSpPr>
        <p:spPr/>
        <p:txBody>
          <a:bodyPr/>
          <a:lstStyle>
            <a:lvl1pPr>
              <a:defRPr/>
            </a:lvl1pPr>
          </a:lstStyle>
          <a:p>
            <a:endParaRPr lang="es-PE"/>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a:p>
        </p:txBody>
      </p:sp>
    </p:spTree>
    <p:extLst>
      <p:ext uri="{BB962C8B-B14F-4D97-AF65-F5344CB8AC3E}">
        <p14:creationId xmlns:p14="http://schemas.microsoft.com/office/powerpoint/2010/main" val="34430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accent3">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68C49307-C547-4ACD-8B0B-E3490E29480A}" type="datetimeFigureOut">
              <a:rPr lang="es-PE" smtClean="0"/>
              <a:t>07/10/2020</a:t>
            </a:fld>
            <a:endParaRPr lang="es-PE"/>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PE"/>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EF639DE-E6D0-411C-86E5-C1792FDD4980}" type="slidenum">
              <a:rPr lang="es-PE" smtClean="0"/>
              <a:t>‹Nº›</a:t>
            </a:fld>
            <a:endParaRPr lang="es-PE"/>
          </a:p>
        </p:txBody>
      </p:sp>
    </p:spTree>
    <p:extLst>
      <p:ext uri="{BB962C8B-B14F-4D97-AF65-F5344CB8AC3E}">
        <p14:creationId xmlns:p14="http://schemas.microsoft.com/office/powerpoint/2010/main" val="417327619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emf"/><Relationship Id="rId1" Type="http://schemas.openxmlformats.org/officeDocument/2006/relationships/slideLayout" Target="../slideLayouts/slideLayout7.xml"/><Relationship Id="rId4" Type="http://schemas.openxmlformats.org/officeDocument/2006/relationships/image" Target="../media/image36.png"/></Relationships>
</file>

<file path=ppt/slides/_rels/slide19.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7.xml"/><Relationship Id="rId4" Type="http://schemas.openxmlformats.org/officeDocument/2006/relationships/image" Target="../media/image39.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1.emf"/><Relationship Id="rId2" Type="http://schemas.openxmlformats.org/officeDocument/2006/relationships/image" Target="../media/image40.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2.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4.emf"/><Relationship Id="rId2" Type="http://schemas.openxmlformats.org/officeDocument/2006/relationships/image" Target="../media/image43.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46.emf"/><Relationship Id="rId2" Type="http://schemas.openxmlformats.org/officeDocument/2006/relationships/image" Target="../media/image45.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8.emf"/><Relationship Id="rId2" Type="http://schemas.openxmlformats.org/officeDocument/2006/relationships/image" Target="../media/image47.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image" Target="../media/image49.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52.emf"/><Relationship Id="rId2" Type="http://schemas.openxmlformats.org/officeDocument/2006/relationships/image" Target="../media/image51.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3.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55.emf"/><Relationship Id="rId2" Type="http://schemas.openxmlformats.org/officeDocument/2006/relationships/image" Target="../media/image54.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56.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 Id="rId5" Type="http://schemas.openxmlformats.org/officeDocument/2006/relationships/image" Target="../media/image8.emf"/><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7.xml"/><Relationship Id="rId4" Type="http://schemas.openxmlformats.org/officeDocument/2006/relationships/image" Target="../media/image13.emf"/></Relationships>
</file>

<file path=ppt/slides/_rels/slide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7.xml"/><Relationship Id="rId4" Type="http://schemas.openxmlformats.org/officeDocument/2006/relationships/image" Target="../media/image16.emf"/></Relationships>
</file>

<file path=ppt/slides/_rels/slide8.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
        <p:nvSpPr>
          <p:cNvPr id="3" name="CuadroTexto 2"/>
          <p:cNvSpPr txBox="1"/>
          <p:nvPr/>
        </p:nvSpPr>
        <p:spPr>
          <a:xfrm>
            <a:off x="7315200" y="5957047"/>
            <a:ext cx="1532965" cy="584775"/>
          </a:xfrm>
          <a:prstGeom prst="rect">
            <a:avLst/>
          </a:prstGeom>
          <a:noFill/>
        </p:spPr>
        <p:txBody>
          <a:bodyPr wrap="square" rtlCol="0">
            <a:spAutoFit/>
          </a:bodyPr>
          <a:lstStyle/>
          <a:p>
            <a:r>
              <a:rPr lang="es-PE" sz="3200" dirty="0">
                <a:solidFill>
                  <a:srgbClr val="00B050"/>
                </a:solidFill>
                <a:latin typeface="Franklin Gothic Medium Cond" panose="020B0606030402020204" pitchFamily="34" charset="0"/>
              </a:rPr>
              <a:t>2020</a:t>
            </a:r>
          </a:p>
        </p:txBody>
      </p:sp>
    </p:spTree>
    <p:extLst>
      <p:ext uri="{BB962C8B-B14F-4D97-AF65-F5344CB8AC3E}">
        <p14:creationId xmlns:p14="http://schemas.microsoft.com/office/powerpoint/2010/main" val="18146272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6818" y="358829"/>
            <a:ext cx="8246852" cy="769441"/>
          </a:xfrm>
          <a:prstGeom prst="rect">
            <a:avLst/>
          </a:prstGeom>
        </p:spPr>
        <p:txBody>
          <a:bodyPr wrap="square">
            <a:spAutoFit/>
          </a:bodyPr>
          <a:lstStyle/>
          <a:p>
            <a:pPr algn="just"/>
            <a:r>
              <a:rPr lang="es-PE" sz="1100" dirty="0">
                <a:latin typeface="Franklin Gothic Medium Cond" panose="020B0606030402020204" pitchFamily="34" charset="0"/>
              </a:rPr>
              <a:t>En el ítem: LAB. registre:</a:t>
            </a:r>
          </a:p>
          <a:p>
            <a:pPr algn="just"/>
            <a:r>
              <a:rPr lang="es-PE" sz="1100" dirty="0">
                <a:latin typeface="Franklin Gothic Medium Cond" panose="020B0606030402020204" pitchFamily="34" charset="0"/>
              </a:rPr>
              <a:t>• En el 1º casillero si el resultado es NORMAL la sigla “N” y si es ANORMAL “A”.</a:t>
            </a:r>
          </a:p>
          <a:p>
            <a:pPr algn="just"/>
            <a:r>
              <a:rPr lang="es-PE" sz="1100" dirty="0">
                <a:latin typeface="Franklin Gothic Medium Cond" panose="020B0606030402020204" pitchFamily="34" charset="0"/>
              </a:rPr>
              <a:t>• En el 2º casillero se registra el resultado de la evaluación del OJO DERECHO.</a:t>
            </a:r>
          </a:p>
          <a:p>
            <a:pPr algn="just"/>
            <a:r>
              <a:rPr lang="es-PE" sz="1100" dirty="0">
                <a:latin typeface="Franklin Gothic Medium Cond" panose="020B0606030402020204" pitchFamily="34" charset="0"/>
              </a:rPr>
              <a:t>• En el 3º casillero se registra el resultado de la evaluación del OJO IZQUIERDO, usando las nomenclaturas ya mencionadas.</a:t>
            </a:r>
          </a:p>
        </p:txBody>
      </p:sp>
      <p:sp>
        <p:nvSpPr>
          <p:cNvPr id="4" name="Rectángulo 3"/>
          <p:cNvSpPr/>
          <p:nvPr/>
        </p:nvSpPr>
        <p:spPr>
          <a:xfrm>
            <a:off x="431322" y="2088510"/>
            <a:ext cx="8212348" cy="3139321"/>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EVALUACIÓN Y DESPISTAJE DE ERRORES REFRACTIVOS EN NIÑOS</a:t>
            </a:r>
          </a:p>
          <a:p>
            <a:pPr algn="just"/>
            <a:r>
              <a:rPr lang="es-PE" sz="1100" dirty="0">
                <a:latin typeface="Franklin Gothic Medium Cond" panose="020B0606030402020204" pitchFamily="34" charset="0"/>
              </a:rPr>
              <a:t>Definición Operacional.- Conjunto de actividades y procedimientos realizados con la finalidad de confirmar la disminución de agudeza visual monocular ≤ 20/50 en niños(as) de 3 a 11 años  previamente detectados en el tamizaje, y ser referidos a establecimientos de salud con capacidad resolutiva u Oferta Móvil. Esta actividad lo realiza el médico general y/o tecnólogo médico en optometría capacitado del establecimiento de salud del primer nivel de atención (I-2, I-3, I-4) y segundo nivel de atención con población asignada (II-1). Incluye la primera consejería a los padres o apoderados. </a:t>
            </a:r>
          </a:p>
          <a:p>
            <a:pPr algn="just"/>
            <a:r>
              <a:rPr lang="es-PE" sz="1100" dirty="0">
                <a:latin typeface="Franklin Gothic Medium Cond" panose="020B0606030402020204" pitchFamily="34" charset="0"/>
              </a:rPr>
              <a:t>En el ítem: Diagnóstico motivo de consulta y/o Actividad de Salud para el diagnóstico</a:t>
            </a:r>
          </a:p>
          <a:p>
            <a:pPr algn="just"/>
            <a:r>
              <a:rPr lang="es-PE" sz="1100" dirty="0">
                <a:latin typeface="Franklin Gothic Medium Cond" panose="020B0606030402020204" pitchFamily="34" charset="0"/>
              </a:rPr>
              <a:t>• En el 1º casillero puede utilizarse el siguiente diagnóstico:</a:t>
            </a:r>
          </a:p>
          <a:p>
            <a:pPr algn="just"/>
            <a:r>
              <a:rPr lang="es-PE" sz="1100" dirty="0">
                <a:latin typeface="Franklin Gothic Medium Cond" panose="020B0606030402020204" pitchFamily="34" charset="0"/>
              </a:rPr>
              <a:t>• Ametropía</a:t>
            </a:r>
          </a:p>
          <a:p>
            <a:pPr algn="just"/>
            <a:r>
              <a:rPr lang="es-PE" sz="1100" dirty="0">
                <a:latin typeface="Franklin Gothic Medium Cond" panose="020B0606030402020204" pitchFamily="34" charset="0"/>
              </a:rPr>
              <a:t>• En el 2° casillero se registra la consejería en salud ocular.</a:t>
            </a:r>
          </a:p>
          <a:p>
            <a:pPr algn="just"/>
            <a:r>
              <a:rPr lang="es-PE" sz="1100" dirty="0">
                <a:latin typeface="Franklin Gothic Medium Cond" panose="020B0606030402020204" pitchFamily="34" charset="0"/>
              </a:rPr>
              <a:t>• En el 3º casillero se registra la determinación de la agudeza visual.</a:t>
            </a:r>
          </a:p>
          <a:p>
            <a:pPr algn="just"/>
            <a:r>
              <a:rPr lang="es-PE" sz="1100" dirty="0">
                <a:latin typeface="Franklin Gothic Medium Cond" panose="020B0606030402020204" pitchFamily="34" charset="0"/>
              </a:rPr>
              <a:t>En el ítem: Tipo de diagnóstico marque:</a:t>
            </a:r>
          </a:p>
          <a:p>
            <a:pPr algn="just"/>
            <a:r>
              <a:rPr lang="es-PE" sz="1100" dirty="0">
                <a:latin typeface="Franklin Gothic Medium Cond" panose="020B0606030402020204" pitchFamily="34" charset="0"/>
              </a:rPr>
              <a:t>• En el 1º casillero se registra “P” como diagnóstico presuntivo.</a:t>
            </a:r>
          </a:p>
          <a:p>
            <a:pPr algn="just"/>
            <a:r>
              <a:rPr lang="es-PE" sz="1100" dirty="0">
                <a:latin typeface="Franklin Gothic Medium Cond" panose="020B0606030402020204" pitchFamily="34" charset="0"/>
              </a:rPr>
              <a:t>• En el 2º y 3º casillero SIEMPRE se registra “D” </a:t>
            </a:r>
          </a:p>
          <a:p>
            <a:pPr algn="just"/>
            <a:r>
              <a:rPr lang="es-PE" sz="1100" dirty="0">
                <a:latin typeface="Franklin Gothic Medium Cond" panose="020B0606030402020204" pitchFamily="34" charset="0"/>
              </a:rPr>
              <a:t>En el ítem: LAB, registre:</a:t>
            </a:r>
          </a:p>
          <a:p>
            <a:pPr algn="just"/>
            <a:r>
              <a:rPr lang="es-PE" sz="1100" dirty="0">
                <a:latin typeface="Franklin Gothic Medium Cond" panose="020B0606030402020204" pitchFamily="34" charset="0"/>
              </a:rPr>
              <a:t>• En el 1º casillero se registra “RF” de Referencia</a:t>
            </a:r>
          </a:p>
          <a:p>
            <a:pPr algn="just"/>
            <a:r>
              <a:rPr lang="es-PE" sz="1100" dirty="0">
                <a:latin typeface="Franklin Gothic Medium Cond" panose="020B0606030402020204" pitchFamily="34" charset="0"/>
              </a:rPr>
              <a:t>• En el 2º casillero se registra el número de la consejería según corresponda.</a:t>
            </a:r>
          </a:p>
          <a:p>
            <a:pPr algn="just"/>
            <a:r>
              <a:rPr lang="es-PE" sz="1100" dirty="0">
                <a:latin typeface="Franklin Gothic Medium Cond" panose="020B0606030402020204" pitchFamily="34" charset="0"/>
              </a:rPr>
              <a:t>• En el 3º casillero se registra el resultado de la evaluación del OJO DERECHO.</a:t>
            </a:r>
          </a:p>
          <a:p>
            <a:pPr algn="just"/>
            <a:r>
              <a:rPr lang="es-PE" sz="1100" dirty="0">
                <a:latin typeface="Franklin Gothic Medium Cond" panose="020B0606030402020204" pitchFamily="34" charset="0"/>
              </a:rPr>
              <a:t>• En el 4º casillero se registra el resultado de la evaluación del OJO IZQUIERDO, usando las nomenclaturas ya mencionadas.</a:t>
            </a:r>
          </a:p>
        </p:txBody>
      </p:sp>
      <p:pic>
        <p:nvPicPr>
          <p:cNvPr id="5" name="Imagen 4"/>
          <p:cNvPicPr>
            <a:picLocks noChangeAspect="1"/>
          </p:cNvPicPr>
          <p:nvPr/>
        </p:nvPicPr>
        <p:blipFill>
          <a:blip r:embed="rId2"/>
          <a:stretch>
            <a:fillRect/>
          </a:stretch>
        </p:blipFill>
        <p:spPr>
          <a:xfrm>
            <a:off x="508960" y="1163011"/>
            <a:ext cx="8212348" cy="900311"/>
          </a:xfrm>
          <a:prstGeom prst="rect">
            <a:avLst/>
          </a:prstGeom>
        </p:spPr>
      </p:pic>
      <p:pic>
        <p:nvPicPr>
          <p:cNvPr id="8" name="Imagen 7"/>
          <p:cNvPicPr>
            <a:picLocks noChangeAspect="1"/>
          </p:cNvPicPr>
          <p:nvPr/>
        </p:nvPicPr>
        <p:blipFill>
          <a:blip r:embed="rId3"/>
          <a:stretch>
            <a:fillRect/>
          </a:stretch>
        </p:blipFill>
        <p:spPr>
          <a:xfrm>
            <a:off x="396818" y="5227831"/>
            <a:ext cx="8324490" cy="900311"/>
          </a:xfrm>
          <a:prstGeom prst="rect">
            <a:avLst/>
          </a:prstGeom>
        </p:spPr>
      </p:pic>
    </p:spTree>
    <p:extLst>
      <p:ext uri="{BB962C8B-B14F-4D97-AF65-F5344CB8AC3E}">
        <p14:creationId xmlns:p14="http://schemas.microsoft.com/office/powerpoint/2010/main" val="976096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52091" y="377594"/>
            <a:ext cx="8272732" cy="2800767"/>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DIAGNÓSTICO DE ERRORES REFRACTIVOS</a:t>
            </a:r>
          </a:p>
          <a:p>
            <a:pPr algn="just"/>
            <a:r>
              <a:rPr lang="es-PE" sz="1100" dirty="0">
                <a:latin typeface="Franklin Gothic Medium Cond" panose="020B0606030402020204" pitchFamily="34" charset="0"/>
              </a:rPr>
              <a:t>Definición Operacional.- Actividad que se realiza en niños (as) de 3 a 11 años de edad, referidos con diagnóstico presuntivo de error refractivo, con el objetivo de determinar el tipo de error refractivo a través del examen de refracción e indicar el tratamiento; esta actividad está a cargo del médico oftalmólogo y/o tecnólogo médico en optometría bajo la supervisión del médico oftalmólogo, se brinda en establecimientos de salud con capacidad resolutiva u oferta móvil, incluye la segunda consejería.</a:t>
            </a:r>
          </a:p>
          <a:p>
            <a:pPr algn="just"/>
            <a:r>
              <a:rPr lang="es-PE" sz="1100" dirty="0">
                <a:latin typeface="Franklin Gothic Medium Cond" panose="020B0606030402020204" pitchFamily="34" charset="0"/>
              </a:rPr>
              <a:t>• Refracción con </a:t>
            </a:r>
            <a:r>
              <a:rPr lang="es-PE" sz="1100" dirty="0" err="1">
                <a:latin typeface="Franklin Gothic Medium Cond" panose="020B0606030402020204" pitchFamily="34" charset="0"/>
              </a:rPr>
              <a:t>cicloplejia</a:t>
            </a:r>
            <a:r>
              <a:rPr lang="es-PE" sz="1100" dirty="0">
                <a:latin typeface="Franklin Gothic Medium Cond" panose="020B0606030402020204" pitchFamily="34" charset="0"/>
              </a:rPr>
              <a:t>		• </a:t>
            </a:r>
            <a:r>
              <a:rPr lang="es-PE" sz="1100" dirty="0" err="1">
                <a:latin typeface="Franklin Gothic Medium Cond" panose="020B0606030402020204" pitchFamily="34" charset="0"/>
              </a:rPr>
              <a:t>Cicloplejia</a:t>
            </a:r>
            <a:r>
              <a:rPr lang="es-PE" sz="1100" dirty="0">
                <a:latin typeface="Franklin Gothic Medium Cond" panose="020B0606030402020204" pitchFamily="34" charset="0"/>
              </a:rPr>
              <a:t> (Dilatación pupilar)</a:t>
            </a:r>
          </a:p>
          <a:p>
            <a:pPr algn="just"/>
            <a:r>
              <a:rPr lang="es-PE" sz="1100" dirty="0">
                <a:latin typeface="Franklin Gothic Medium Cond" panose="020B0606030402020204" pitchFamily="34" charset="0"/>
              </a:rPr>
              <a:t>• </a:t>
            </a:r>
            <a:r>
              <a:rPr lang="es-PE" sz="1100" dirty="0" err="1">
                <a:latin typeface="Franklin Gothic Medium Cond" panose="020B0606030402020204" pitchFamily="34" charset="0"/>
              </a:rPr>
              <a:t>Retinoscopia</a:t>
            </a:r>
            <a:r>
              <a:rPr lang="es-PE" sz="1100" dirty="0">
                <a:latin typeface="Franklin Gothic Medium Cond" panose="020B0606030402020204" pitchFamily="34" charset="0"/>
              </a:rPr>
              <a:t>			• Refracción</a:t>
            </a:r>
          </a:p>
          <a:p>
            <a:pPr algn="just"/>
            <a:r>
              <a:rPr lang="es-PE" sz="1100" dirty="0">
                <a:latin typeface="Franklin Gothic Medium Cond" panose="020B0606030402020204" pitchFamily="34" charset="0"/>
              </a:rPr>
              <a:t>• Refracción subjetiva		• Refracción con </a:t>
            </a:r>
            <a:r>
              <a:rPr lang="es-PE" sz="1100" dirty="0" err="1">
                <a:latin typeface="Franklin Gothic Medium Cond" panose="020B0606030402020204" pitchFamily="34" charset="0"/>
              </a:rPr>
              <a:t>autoqueratorefractómetro</a:t>
            </a:r>
            <a:r>
              <a:rPr lang="es-PE" sz="1100" dirty="0">
                <a:latin typeface="Franklin Gothic Medium Cond" panose="020B0606030402020204" pitchFamily="34" charset="0"/>
              </a:rPr>
              <a:t>.</a:t>
            </a:r>
          </a:p>
          <a:p>
            <a:pPr algn="just"/>
            <a:r>
              <a:rPr lang="es-PE" sz="1100" dirty="0">
                <a:latin typeface="Franklin Gothic Medium Cond" panose="020B0606030402020204" pitchFamily="34" charset="0"/>
              </a:rPr>
              <a:t>• </a:t>
            </a:r>
            <a:r>
              <a:rPr lang="es-PE" sz="1100" dirty="0" err="1">
                <a:latin typeface="Franklin Gothic Medium Cond" panose="020B0606030402020204" pitchFamily="34" charset="0"/>
              </a:rPr>
              <a:t>Retinoscopia</a:t>
            </a:r>
            <a:r>
              <a:rPr lang="es-PE" sz="1100" dirty="0">
                <a:latin typeface="Franklin Gothic Medium Cond" panose="020B0606030402020204" pitchFamily="34" charset="0"/>
              </a:rPr>
              <a:t>			• Consejería en Salud Ocular</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1º casillero: se registra el diagnóstico identificado de la Refracción.</a:t>
            </a:r>
          </a:p>
          <a:p>
            <a:pPr algn="just"/>
            <a:r>
              <a:rPr lang="es-PE" sz="1100" dirty="0">
                <a:latin typeface="Franklin Gothic Medium Cond" panose="020B0606030402020204" pitchFamily="34" charset="0"/>
              </a:rPr>
              <a:t>• Miopía		• Hipermetropía		• Astigmatismo</a:t>
            </a:r>
          </a:p>
          <a:p>
            <a:pPr algn="just"/>
            <a:r>
              <a:rPr lang="es-PE" sz="1100" dirty="0">
                <a:latin typeface="Franklin Gothic Medium Cond" panose="020B0606030402020204" pitchFamily="34" charset="0"/>
              </a:rPr>
              <a:t>• En el 2º casillero se registra el procedimiento realizado (Ejemplo refracción (subjetiva), refracción </a:t>
            </a:r>
            <a:r>
              <a:rPr lang="es-PE" sz="1100" dirty="0" err="1">
                <a:latin typeface="Franklin Gothic Medium Cond" panose="020B0606030402020204" pitchFamily="34" charset="0"/>
              </a:rPr>
              <a:t>cicloplégica</a:t>
            </a:r>
            <a:r>
              <a:rPr lang="es-PE" sz="1100" dirty="0">
                <a:latin typeface="Franklin Gothic Medium Cond" panose="020B0606030402020204" pitchFamily="34" charset="0"/>
              </a:rPr>
              <a:t> y otros), un casillero por cada procedimiento. En el ítem: Tipo de diagnóstico marque:</a:t>
            </a:r>
          </a:p>
          <a:p>
            <a:pPr algn="just"/>
            <a:r>
              <a:rPr lang="es-PE" sz="1100" dirty="0">
                <a:latin typeface="Franklin Gothic Medium Cond" panose="020B0606030402020204" pitchFamily="34" charset="0"/>
              </a:rPr>
              <a:t>• En el 1º casillero se registra “D” “ cuando el diagnóstico es confirmado por primera vez y “R” cuando el diagnóstico es repetido.</a:t>
            </a:r>
          </a:p>
          <a:p>
            <a:pPr algn="just"/>
            <a:r>
              <a:rPr lang="es-PE" sz="1100" dirty="0">
                <a:latin typeface="Franklin Gothic Medium Cond" panose="020B0606030402020204" pitchFamily="34" charset="0"/>
              </a:rPr>
              <a:t>• En el 2º casillero se registra siempre “D” en caso del procedimiento realizado.</a:t>
            </a:r>
          </a:p>
        </p:txBody>
      </p:sp>
      <p:pic>
        <p:nvPicPr>
          <p:cNvPr id="3" name="Imagen 2"/>
          <p:cNvPicPr>
            <a:picLocks noChangeAspect="1"/>
          </p:cNvPicPr>
          <p:nvPr/>
        </p:nvPicPr>
        <p:blipFill>
          <a:blip r:embed="rId2"/>
          <a:stretch>
            <a:fillRect/>
          </a:stretch>
        </p:blipFill>
        <p:spPr>
          <a:xfrm>
            <a:off x="690113" y="3342264"/>
            <a:ext cx="8013939" cy="1115400"/>
          </a:xfrm>
          <a:prstGeom prst="rect">
            <a:avLst/>
          </a:prstGeom>
        </p:spPr>
      </p:pic>
      <p:sp>
        <p:nvSpPr>
          <p:cNvPr id="4" name="Rectángulo 3"/>
          <p:cNvSpPr/>
          <p:nvPr/>
        </p:nvSpPr>
        <p:spPr>
          <a:xfrm>
            <a:off x="681487" y="3087671"/>
            <a:ext cx="1803699"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REFRACCIÓN CON CICLOPLEJIA</a:t>
            </a:r>
          </a:p>
        </p:txBody>
      </p:sp>
      <p:pic>
        <p:nvPicPr>
          <p:cNvPr id="5" name="Imagen 4"/>
          <p:cNvPicPr>
            <a:picLocks noChangeAspect="1"/>
          </p:cNvPicPr>
          <p:nvPr/>
        </p:nvPicPr>
        <p:blipFill>
          <a:blip r:embed="rId3"/>
          <a:stretch>
            <a:fillRect/>
          </a:stretch>
        </p:blipFill>
        <p:spPr>
          <a:xfrm>
            <a:off x="690113" y="4647301"/>
            <a:ext cx="8013939" cy="985748"/>
          </a:xfrm>
          <a:prstGeom prst="rect">
            <a:avLst/>
          </a:prstGeom>
        </p:spPr>
      </p:pic>
      <p:sp>
        <p:nvSpPr>
          <p:cNvPr id="6" name="Rectángulo 5"/>
          <p:cNvSpPr/>
          <p:nvPr/>
        </p:nvSpPr>
        <p:spPr>
          <a:xfrm>
            <a:off x="681487" y="4425186"/>
            <a:ext cx="1755609"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REFRACCIÓN SIN CICLOPLEJIA</a:t>
            </a:r>
          </a:p>
        </p:txBody>
      </p:sp>
      <p:sp>
        <p:nvSpPr>
          <p:cNvPr id="7" name="Rectángulo 6"/>
          <p:cNvSpPr/>
          <p:nvPr/>
        </p:nvSpPr>
        <p:spPr>
          <a:xfrm>
            <a:off x="646982" y="5607250"/>
            <a:ext cx="8082950" cy="938719"/>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TRATAMIENTO DE ERRORES REFRACTIVOS</a:t>
            </a:r>
          </a:p>
          <a:p>
            <a:pPr algn="just"/>
            <a:r>
              <a:rPr lang="es-PE" sz="1100" dirty="0">
                <a:latin typeface="Franklin Gothic Medium Cond" panose="020B0606030402020204" pitchFamily="34" charset="0"/>
              </a:rPr>
              <a:t>Definición Operacional.- Conjunto de actividades destinadas a brindar el tratamiento mediante la entrega de lentes correctores a los niños(as) de 3 a 11 años de edad, con diagnóstico de error de refracción, según prescripción del médico oftalmólogo. Esta actividad está a cargo del médico oftalmólogo y/o tecnólogo médico en optometría bajo la supervisión del médico oftalmólogo, se brinda en establecimientos de salud con capacidad resolutiva u oferta móvil. Incluye la tercera consejería.</a:t>
            </a:r>
          </a:p>
        </p:txBody>
      </p:sp>
    </p:spTree>
    <p:extLst>
      <p:ext uri="{BB962C8B-B14F-4D97-AF65-F5344CB8AC3E}">
        <p14:creationId xmlns:p14="http://schemas.microsoft.com/office/powerpoint/2010/main" val="4064062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05442" y="335846"/>
            <a:ext cx="8358996" cy="1785104"/>
          </a:xfrm>
          <a:prstGeom prst="rect">
            <a:avLst/>
          </a:prstGeom>
        </p:spPr>
        <p:txBody>
          <a:bodyPr wrap="square">
            <a:spAutoFit/>
          </a:bodyPr>
          <a:lstStyle/>
          <a:p>
            <a:r>
              <a:rPr lang="es-PE" sz="1100" dirty="0">
                <a:latin typeface="Franklin Gothic Medium Cond" panose="020B0606030402020204" pitchFamily="34" charset="0"/>
              </a:rPr>
              <a:t>En el ítem: Diagnóstico motivo de consulta y/o Actividad de Salud, anote:</a:t>
            </a:r>
          </a:p>
          <a:p>
            <a:r>
              <a:rPr lang="es-PE" sz="1100" dirty="0">
                <a:latin typeface="Franklin Gothic Medium Cond" panose="020B0606030402020204" pitchFamily="34" charset="0"/>
              </a:rPr>
              <a:t>• En el 1º casillero se registra el diagnóstico identificado:</a:t>
            </a:r>
          </a:p>
          <a:p>
            <a:r>
              <a:rPr lang="es-PE" sz="1100" dirty="0">
                <a:latin typeface="Franklin Gothic Medium Cond" panose="020B0606030402020204" pitchFamily="34" charset="0"/>
              </a:rPr>
              <a:t>• Miopía		• Hipermetropía		• Astigmatismo</a:t>
            </a:r>
          </a:p>
          <a:p>
            <a:r>
              <a:rPr lang="es-PE" sz="1100" dirty="0">
                <a:latin typeface="Franklin Gothic Medium Cond" panose="020B0606030402020204" pitchFamily="34" charset="0"/>
              </a:rPr>
              <a:t>• En el 2º casillero Prueba y ajuste de anteojos</a:t>
            </a:r>
          </a:p>
          <a:p>
            <a:r>
              <a:rPr lang="es-PE" sz="1100" dirty="0">
                <a:latin typeface="Franklin Gothic Medium Cond" panose="020B0606030402020204" pitchFamily="34" charset="0"/>
              </a:rPr>
              <a:t>• En el 3º casillero Consejería en salud ocular</a:t>
            </a:r>
          </a:p>
          <a:p>
            <a:r>
              <a:rPr lang="es-PE" sz="1100" dirty="0">
                <a:latin typeface="Franklin Gothic Medium Cond" panose="020B0606030402020204" pitchFamily="34" charset="0"/>
              </a:rPr>
              <a:t>En el ítem: Tipo de diagnóstico marque:</a:t>
            </a:r>
          </a:p>
          <a:p>
            <a:r>
              <a:rPr lang="es-PE" sz="1100" dirty="0">
                <a:latin typeface="Franklin Gothic Medium Cond" panose="020B0606030402020204" pitchFamily="34" charset="0"/>
              </a:rPr>
              <a:t>• En el 1º casillero Repetido se registra “R” para el diagnóstico de la morbilidad, por ser un paciente que ya ha sido diagnosticado anteriormente.</a:t>
            </a:r>
          </a:p>
          <a:p>
            <a:r>
              <a:rPr lang="es-PE" sz="1100" dirty="0">
                <a:latin typeface="Franklin Gothic Medium Cond" panose="020B0606030402020204" pitchFamily="34" charset="0"/>
              </a:rPr>
              <a:t>• Para las demás actividades registrar siempre “D”.</a:t>
            </a:r>
          </a:p>
          <a:p>
            <a:r>
              <a:rPr lang="es-PE" sz="1100" dirty="0">
                <a:latin typeface="Franklin Gothic Medium Cond" panose="020B0606030402020204" pitchFamily="34" charset="0"/>
              </a:rPr>
              <a:t>En el ítem: LAB, registre:</a:t>
            </a:r>
          </a:p>
          <a:p>
            <a:r>
              <a:rPr lang="es-PE" sz="1100" dirty="0">
                <a:latin typeface="Franklin Gothic Medium Cond" panose="020B0606030402020204" pitchFamily="34" charset="0"/>
              </a:rPr>
              <a:t>• En el 3º casillero registre el número de la consejería</a:t>
            </a:r>
          </a:p>
        </p:txBody>
      </p:sp>
      <p:pic>
        <p:nvPicPr>
          <p:cNvPr id="3" name="Imagen 2"/>
          <p:cNvPicPr>
            <a:picLocks noChangeAspect="1"/>
          </p:cNvPicPr>
          <p:nvPr/>
        </p:nvPicPr>
        <p:blipFill>
          <a:blip r:embed="rId2"/>
          <a:stretch>
            <a:fillRect/>
          </a:stretch>
        </p:blipFill>
        <p:spPr>
          <a:xfrm>
            <a:off x="474453" y="2065029"/>
            <a:ext cx="8195094" cy="1092840"/>
          </a:xfrm>
          <a:prstGeom prst="rect">
            <a:avLst/>
          </a:prstGeom>
        </p:spPr>
      </p:pic>
      <p:sp>
        <p:nvSpPr>
          <p:cNvPr id="4" name="Rectángulo 3"/>
          <p:cNvSpPr/>
          <p:nvPr/>
        </p:nvSpPr>
        <p:spPr>
          <a:xfrm>
            <a:off x="487393" y="3141422"/>
            <a:ext cx="8195093" cy="3477875"/>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CONTROL DE PACIENTES CON ERRORES REFRACTIVOS</a:t>
            </a:r>
          </a:p>
          <a:p>
            <a:pPr algn="just"/>
            <a:r>
              <a:rPr lang="es-PE" sz="1100" dirty="0">
                <a:latin typeface="Franklin Gothic Medium Cond" panose="020B0606030402020204" pitchFamily="34" charset="0"/>
              </a:rPr>
              <a:t>Definición Operacional.- Conjunto de actividades y procedimientos dirigidos al niño(a) de 3 a 11 años de edad, que inició tratamiento por error refractivo con el objetivo de evaluar la adherencia al tratamiento (verificación de uso de lentes) y determinar la mejoría de la agudeza visual con su mejor corrección (Lentes correctores). Es realizada por médico oftalmólogo, tecnólogo médico en optometría o profesional de la salud capacitado de establecimientos de salud (I-2, I-3, I-4, II-1, II-2, III-1, III-2) u oferta móvil. El 1er control se realiza a los 3 meses y el 2do control a los 6 meses a partir de la entrega de los lentes correctores. Incluye cuarta consejería</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1º casillero el diagnóstico identificado</a:t>
            </a:r>
          </a:p>
          <a:p>
            <a:pPr algn="just"/>
            <a:r>
              <a:rPr lang="es-PE" sz="1100" dirty="0">
                <a:latin typeface="Franklin Gothic Medium Cond" panose="020B0606030402020204" pitchFamily="34" charset="0"/>
              </a:rPr>
              <a:t>• Miopía		• Hipermetropía		• Astigmatismo</a:t>
            </a:r>
          </a:p>
          <a:p>
            <a:pPr algn="just"/>
            <a:r>
              <a:rPr lang="es-PE" sz="1100" dirty="0">
                <a:latin typeface="Franklin Gothic Medium Cond" panose="020B0606030402020204" pitchFamily="34" charset="0"/>
              </a:rPr>
              <a:t>• En el 2º casillero: Prueba y ajuste de anteojos</a:t>
            </a:r>
          </a:p>
          <a:p>
            <a:pPr algn="just"/>
            <a:r>
              <a:rPr lang="es-PE" sz="1100" dirty="0">
                <a:latin typeface="Franklin Gothic Medium Cond" panose="020B0606030402020204" pitchFamily="34" charset="0"/>
              </a:rPr>
              <a:t>• En el 3º casillero: Consejería en salud ocular</a:t>
            </a:r>
          </a:p>
          <a:p>
            <a:pPr algn="just"/>
            <a:r>
              <a:rPr lang="es-PE" sz="1100" dirty="0">
                <a:latin typeface="Franklin Gothic Medium Cond" panose="020B0606030402020204" pitchFamily="34" charset="0"/>
              </a:rPr>
              <a:t>• En el 4º casillero Determinación de la agudeza visual</a:t>
            </a:r>
          </a:p>
          <a:p>
            <a:pPr algn="just"/>
            <a:r>
              <a:rPr lang="es-PE" sz="1100" dirty="0">
                <a:latin typeface="Franklin Gothic Medium Cond" panose="020B0606030402020204" pitchFamily="34" charset="0"/>
              </a:rPr>
              <a:t>En el ítem: Tipo de diagnóstico marque:</a:t>
            </a:r>
          </a:p>
          <a:p>
            <a:pPr algn="just"/>
            <a:r>
              <a:rPr lang="es-PE" sz="1100" dirty="0">
                <a:latin typeface="Franklin Gothic Medium Cond" panose="020B0606030402020204" pitchFamily="34" charset="0"/>
              </a:rPr>
              <a:t>• En el 1º casillero se registra “R” para el diagnóstico de la morbilidad por ser un paciente que ya ha sido diagnosticado anteriormente.</a:t>
            </a:r>
          </a:p>
          <a:p>
            <a:pPr algn="just"/>
            <a:r>
              <a:rPr lang="es-PE" sz="1100" dirty="0">
                <a:latin typeface="Franklin Gothic Medium Cond" panose="020B0606030402020204" pitchFamily="34" charset="0"/>
              </a:rPr>
              <a:t>• En el 2º casillero se registra “R” por ser un control, solo se registra con “D” cuando se inicia el tratamiento</a:t>
            </a:r>
          </a:p>
          <a:p>
            <a:pPr algn="just"/>
            <a:r>
              <a:rPr lang="es-PE" sz="1100" dirty="0">
                <a:latin typeface="Franklin Gothic Medium Cond" panose="020B0606030402020204" pitchFamily="34" charset="0"/>
              </a:rPr>
              <a:t>• En el 3º y 4 º casillero se registra siempre “D”</a:t>
            </a:r>
          </a:p>
          <a:p>
            <a:pPr algn="just"/>
            <a:r>
              <a:rPr lang="es-PE" sz="1100" dirty="0">
                <a:latin typeface="Franklin Gothic Medium Cond" panose="020B0606030402020204" pitchFamily="34" charset="0"/>
              </a:rPr>
              <a:t>En el ítem: LAB, registre:</a:t>
            </a:r>
          </a:p>
          <a:p>
            <a:pPr algn="just"/>
            <a:r>
              <a:rPr lang="es-PE" sz="1100" dirty="0">
                <a:latin typeface="Franklin Gothic Medium Cond" panose="020B0606030402020204" pitchFamily="34" charset="0"/>
              </a:rPr>
              <a:t>• En el 2º casillero se registra el número de consejería según corresponda</a:t>
            </a:r>
          </a:p>
          <a:p>
            <a:pPr algn="just"/>
            <a:r>
              <a:rPr lang="es-PE" sz="1100" dirty="0">
                <a:latin typeface="Franklin Gothic Medium Cond" panose="020B0606030402020204" pitchFamily="34" charset="0"/>
              </a:rPr>
              <a:t>• En el 3º casillero se registra el resultado de la evaluación del OJO DERECHO.</a:t>
            </a:r>
          </a:p>
          <a:p>
            <a:pPr algn="just"/>
            <a:r>
              <a:rPr lang="es-PE" sz="1100" dirty="0">
                <a:latin typeface="Franklin Gothic Medium Cond" panose="020B0606030402020204" pitchFamily="34" charset="0"/>
              </a:rPr>
              <a:t>• En el 4º casillero se registra el resultado de la evaluación del OJO IZQUIERDO. </a:t>
            </a:r>
          </a:p>
        </p:txBody>
      </p:sp>
    </p:spTree>
    <p:extLst>
      <p:ext uri="{BB962C8B-B14F-4D97-AF65-F5344CB8AC3E}">
        <p14:creationId xmlns:p14="http://schemas.microsoft.com/office/powerpoint/2010/main" val="30829663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22693" y="2113472"/>
            <a:ext cx="8212347" cy="2631490"/>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TAMIZAJE DE LA PERSONA CON RIESGO DE GLAUCOMA EN EL PRIMER Y SEGUNDO NIVEL DE ATENCIÓN </a:t>
            </a:r>
          </a:p>
          <a:p>
            <a:pPr algn="just"/>
            <a:r>
              <a:rPr lang="es-PE" sz="1100" dirty="0">
                <a:latin typeface="Franklin Gothic Medium Cond" panose="020B0606030402020204" pitchFamily="34" charset="0"/>
              </a:rPr>
              <a:t>Definición Operacional.- Atención realizada por personal de salud capacitado con el objetivo de identificar factores de riesgo para glaucoma: persona de 40 años a más de edad, antecedente familiar de glaucoma y presión intraocular elevada. Con dos o más factores de riesgo identificados, se deriva para evaluación por médico. Se realiza en los establecimientos de salud del primer nivel de atención (I-1, I-2, I-3, I-4) y segundo nivel de atención con población asignada (II-1).</a:t>
            </a:r>
          </a:p>
          <a:p>
            <a:pPr algn="just"/>
            <a:r>
              <a:rPr lang="es-PE" sz="1100" dirty="0">
                <a:latin typeface="Franklin Gothic Medium Cond" panose="020B0606030402020204" pitchFamily="34" charset="0"/>
              </a:rPr>
              <a:t>Actividad realizada por el personal de salud capacitado (Licenciada en Enfermería, Tecnólogo médico en Optometría y Médico general).</a:t>
            </a:r>
          </a:p>
          <a:p>
            <a:pPr algn="just"/>
            <a:r>
              <a:rPr lang="es-PE" sz="1100" dirty="0">
                <a:latin typeface="Franklin Gothic Medium Cond" panose="020B0606030402020204" pitchFamily="34" charset="0"/>
              </a:rPr>
              <a:t>Incluye las siguientes actividades y procedimientos:</a:t>
            </a:r>
          </a:p>
          <a:p>
            <a:pPr algn="just"/>
            <a:r>
              <a:rPr lang="es-PE" sz="1100" dirty="0">
                <a:latin typeface="Franklin Gothic Medium Cond" panose="020B0606030402020204" pitchFamily="34" charset="0"/>
              </a:rPr>
              <a:t>• En el 1° casillero -Examen de los ojos y de la visión  </a:t>
            </a:r>
          </a:p>
          <a:p>
            <a:pPr algn="just"/>
            <a:r>
              <a:rPr lang="es-PE" sz="1100" dirty="0">
                <a:latin typeface="Franklin Gothic Medium Cond" panose="020B0606030402020204" pitchFamily="34" charset="0"/>
              </a:rPr>
              <a:t>• En el 2° casillero - Determinación de la presión intraocular bilateral </a:t>
            </a:r>
          </a:p>
          <a:p>
            <a:pPr algn="just"/>
            <a:r>
              <a:rPr lang="es-PE" sz="1100" dirty="0">
                <a:latin typeface="Franklin Gothic Medium Cond" panose="020B0606030402020204" pitchFamily="34" charset="0"/>
              </a:rPr>
              <a:t>• En el ítem: Tipo de diagnóstico marque SIEMPRE “D”</a:t>
            </a:r>
          </a:p>
          <a:p>
            <a:pPr algn="just"/>
            <a:r>
              <a:rPr lang="es-PE" sz="1100" dirty="0">
                <a:latin typeface="Franklin Gothic Medium Cond" panose="020B0606030402020204" pitchFamily="34" charset="0"/>
              </a:rPr>
              <a:t>En el ítem LAB, anote:</a:t>
            </a:r>
          </a:p>
          <a:p>
            <a:pPr algn="just"/>
            <a:r>
              <a:rPr lang="es-PE" sz="1100" dirty="0">
                <a:latin typeface="Franklin Gothic Medium Cond" panose="020B0606030402020204" pitchFamily="34" charset="0"/>
              </a:rPr>
              <a:t>• En el 1°casillero se registra el resultado si es NORMAL la letra (N) y si es ANORMAL (A)</a:t>
            </a:r>
          </a:p>
          <a:p>
            <a:pPr algn="just"/>
            <a:r>
              <a:rPr lang="es-PE" sz="1100" dirty="0">
                <a:latin typeface="Franklin Gothic Medium Cond" panose="020B0606030402020204" pitchFamily="34" charset="0"/>
              </a:rPr>
              <a:t>• En el 2°casillero se registra el resultado de la evaluación de la “PIO” del Ojo derecho.</a:t>
            </a:r>
          </a:p>
          <a:p>
            <a:pPr algn="just"/>
            <a:r>
              <a:rPr lang="es-PE" sz="1100" dirty="0">
                <a:latin typeface="Franklin Gothic Medium Cond" panose="020B0606030402020204" pitchFamily="34" charset="0"/>
              </a:rPr>
              <a:t>• En el 3°casillero se registra el resultado de la evaluación de la “PIO” del Ojo izquierdo.</a:t>
            </a:r>
          </a:p>
          <a:p>
            <a:pPr algn="just"/>
            <a:r>
              <a:rPr lang="es-PE" sz="1100" dirty="0">
                <a:latin typeface="Franklin Gothic Medium Cond" panose="020B0606030402020204" pitchFamily="34" charset="0"/>
              </a:rPr>
              <a:t>• N= Normal 10 – 21 </a:t>
            </a:r>
            <a:r>
              <a:rPr lang="es-PE" sz="1100" dirty="0" err="1">
                <a:latin typeface="Franklin Gothic Medium Cond" panose="020B0606030402020204" pitchFamily="34" charset="0"/>
              </a:rPr>
              <a:t>mmHg</a:t>
            </a:r>
            <a:r>
              <a:rPr lang="es-PE" sz="1100" dirty="0">
                <a:latin typeface="Franklin Gothic Medium Cond" panose="020B0606030402020204" pitchFamily="34" charset="0"/>
              </a:rPr>
              <a:t>		• A= Anormal &gt; 21 </a:t>
            </a:r>
            <a:r>
              <a:rPr lang="es-PE" sz="1100" dirty="0" err="1">
                <a:latin typeface="Franklin Gothic Medium Cond" panose="020B0606030402020204" pitchFamily="34" charset="0"/>
              </a:rPr>
              <a:t>mmHg</a:t>
            </a:r>
            <a:endParaRPr lang="es-PE" sz="1100" dirty="0">
              <a:latin typeface="Franklin Gothic Medium Cond" panose="020B0606030402020204" pitchFamily="34" charset="0"/>
            </a:endParaRPr>
          </a:p>
        </p:txBody>
      </p:sp>
      <p:sp>
        <p:nvSpPr>
          <p:cNvPr id="5" name="Rectángulo 4"/>
          <p:cNvSpPr/>
          <p:nvPr/>
        </p:nvSpPr>
        <p:spPr>
          <a:xfrm>
            <a:off x="465822" y="5750004"/>
            <a:ext cx="8212347" cy="769441"/>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EVALUACIÓN Y DESPISTAJE DE GLAUCOMA</a:t>
            </a:r>
          </a:p>
          <a:p>
            <a:pPr algn="just"/>
            <a:r>
              <a:rPr lang="es-PE" sz="1100" dirty="0">
                <a:latin typeface="Franklin Gothic Medium Cond" panose="020B0606030402020204" pitchFamily="34" charset="0"/>
              </a:rPr>
              <a:t>Definición Operacional.- Atención realizada por médico capacitado o tecnólogo médico en optometría con el objetivo de identificar y evaluar a la persona con dos o más factores de riesgo para glaucoma y establecer el diagnóstico presuntivo para su posterior referencia, esta actividad se realiza en los establecimientos de salud del primer nivel (I-2, I-3, I-4) y excepcionalmente segundo nivel de atención (II-1) con población asignada. </a:t>
            </a:r>
          </a:p>
        </p:txBody>
      </p:sp>
      <p:pic>
        <p:nvPicPr>
          <p:cNvPr id="7" name="Imagen 6"/>
          <p:cNvPicPr>
            <a:picLocks noChangeAspect="1"/>
          </p:cNvPicPr>
          <p:nvPr/>
        </p:nvPicPr>
        <p:blipFill>
          <a:blip r:embed="rId2"/>
          <a:stretch>
            <a:fillRect/>
          </a:stretch>
        </p:blipFill>
        <p:spPr>
          <a:xfrm>
            <a:off x="517585" y="4678328"/>
            <a:ext cx="8212347" cy="1103576"/>
          </a:xfrm>
          <a:prstGeom prst="rect">
            <a:avLst/>
          </a:prstGeom>
        </p:spPr>
      </p:pic>
      <p:pic>
        <p:nvPicPr>
          <p:cNvPr id="2" name="Imagen 1">
            <a:extLst>
              <a:ext uri="{FF2B5EF4-FFF2-40B4-BE49-F238E27FC236}">
                <a16:creationId xmlns="" xmlns:a16="http://schemas.microsoft.com/office/drawing/2014/main" id="{57DFA932-F2BD-4C56-8DD7-8781072CDA4B}"/>
              </a:ext>
            </a:extLst>
          </p:cNvPr>
          <p:cNvPicPr>
            <a:picLocks noChangeAspect="1"/>
          </p:cNvPicPr>
          <p:nvPr/>
        </p:nvPicPr>
        <p:blipFill>
          <a:blip r:embed="rId3"/>
          <a:stretch>
            <a:fillRect/>
          </a:stretch>
        </p:blipFill>
        <p:spPr>
          <a:xfrm>
            <a:off x="422693" y="593584"/>
            <a:ext cx="8307240" cy="1534332"/>
          </a:xfrm>
          <a:prstGeom prst="rect">
            <a:avLst/>
          </a:prstGeom>
        </p:spPr>
      </p:pic>
    </p:spTree>
    <p:extLst>
      <p:ext uri="{BB962C8B-B14F-4D97-AF65-F5344CB8AC3E}">
        <p14:creationId xmlns:p14="http://schemas.microsoft.com/office/powerpoint/2010/main" val="1996190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83079" y="288320"/>
            <a:ext cx="8169215" cy="2462213"/>
          </a:xfrm>
          <a:prstGeom prst="rect">
            <a:avLst/>
          </a:prstGeom>
        </p:spPr>
        <p:txBody>
          <a:bodyPr wrap="square">
            <a:spAutoFit/>
          </a:bodyPr>
          <a:lstStyle/>
          <a:p>
            <a:r>
              <a:rPr lang="es-PE" sz="1100" dirty="0">
                <a:latin typeface="Franklin Gothic Medium Cond" panose="020B0606030402020204" pitchFamily="34" charset="0"/>
              </a:rPr>
              <a:t>En el ítem: Diagnóstico motivo de consulta y/o Actividad de Salud para el diagnóstico</a:t>
            </a:r>
          </a:p>
          <a:p>
            <a:r>
              <a:rPr lang="es-PE" sz="1100" dirty="0">
                <a:latin typeface="Franklin Gothic Medium Cond" panose="020B0606030402020204" pitchFamily="34" charset="0"/>
              </a:rPr>
              <a:t>• En el 1º casillero el diagnóstico de sospecha se glaucoma.</a:t>
            </a:r>
          </a:p>
          <a:p>
            <a:r>
              <a:rPr lang="es-PE" sz="1100" dirty="0">
                <a:latin typeface="Franklin Gothic Medium Cond" panose="020B0606030402020204" pitchFamily="34" charset="0"/>
              </a:rPr>
              <a:t>• En el 2º casillero el diagnóstico de consejería en salud ocular.</a:t>
            </a:r>
          </a:p>
          <a:p>
            <a:r>
              <a:rPr lang="es-PE" sz="1100" dirty="0">
                <a:latin typeface="Franklin Gothic Medium Cond" panose="020B0606030402020204" pitchFamily="34" charset="0"/>
              </a:rPr>
              <a:t>• En el 3º casillero la determinación de la presión intraocular </a:t>
            </a:r>
          </a:p>
          <a:p>
            <a:r>
              <a:rPr lang="es-PE" sz="1100" dirty="0">
                <a:latin typeface="Franklin Gothic Medium Cond" panose="020B0606030402020204" pitchFamily="34" charset="0"/>
              </a:rPr>
              <a:t>En el ítem: Tipo de diagnóstico marque:</a:t>
            </a:r>
          </a:p>
          <a:p>
            <a:r>
              <a:rPr lang="es-PE" sz="1100" dirty="0">
                <a:latin typeface="Franklin Gothic Medium Cond" panose="020B0606030402020204" pitchFamily="34" charset="0"/>
              </a:rPr>
              <a:t>• En el 1º casillero se coloca “P” cuando se trate de un diagnóstico presuntivo por descartar, “D” si el diagnóstico es confirmado por primera vez y “R” en los controles.</a:t>
            </a:r>
          </a:p>
          <a:p>
            <a:r>
              <a:rPr lang="es-PE" sz="1100" dirty="0">
                <a:latin typeface="Franklin Gothic Medium Cond" panose="020B0606030402020204" pitchFamily="34" charset="0"/>
              </a:rPr>
              <a:t>• En el 2º y 3º casillero SIEMPRE “D”</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r>
              <a:rPr lang="es-PE" sz="1100" dirty="0">
                <a:latin typeface="Franklin Gothic Medium Cond" panose="020B0606030402020204" pitchFamily="34" charset="0"/>
              </a:rPr>
              <a:t>• En el 1° casillero RF para indicar la referencia indicada.</a:t>
            </a:r>
          </a:p>
          <a:p>
            <a:r>
              <a:rPr lang="es-PE" sz="1100" dirty="0">
                <a:latin typeface="Franklin Gothic Medium Cond" panose="020B0606030402020204" pitchFamily="34" charset="0"/>
              </a:rPr>
              <a:t>• En </a:t>
            </a:r>
            <a:r>
              <a:rPr lang="es-PE" sz="1100" dirty="0" err="1">
                <a:latin typeface="Franklin Gothic Medium Cond" panose="020B0606030402020204" pitchFamily="34" charset="0"/>
              </a:rPr>
              <a:t>eL</a:t>
            </a:r>
            <a:r>
              <a:rPr lang="es-PE" sz="1100" dirty="0">
                <a:latin typeface="Franklin Gothic Medium Cond" panose="020B0606030402020204" pitchFamily="34" charset="0"/>
              </a:rPr>
              <a:t> 2 casillero registra el número de la </a:t>
            </a:r>
            <a:r>
              <a:rPr lang="es-PE" sz="1100" dirty="0" err="1">
                <a:latin typeface="Franklin Gothic Medium Cond" panose="020B0606030402020204" pitchFamily="34" charset="0"/>
              </a:rPr>
              <a:t>consejeria</a:t>
            </a:r>
            <a:r>
              <a:rPr lang="es-PE" sz="1100" dirty="0">
                <a:latin typeface="Franklin Gothic Medium Cond" panose="020B0606030402020204" pitchFamily="34" charset="0"/>
              </a:rPr>
              <a:t>.</a:t>
            </a:r>
          </a:p>
          <a:p>
            <a:r>
              <a:rPr lang="es-PE" sz="1100" dirty="0">
                <a:latin typeface="Franklin Gothic Medium Cond" panose="020B0606030402020204" pitchFamily="34" charset="0"/>
              </a:rPr>
              <a:t>• En el 3°casillero el resultado de la evaluación del OD según corresponda.</a:t>
            </a:r>
          </a:p>
          <a:p>
            <a:r>
              <a:rPr lang="es-PE" sz="1100" dirty="0">
                <a:latin typeface="Franklin Gothic Medium Cond" panose="020B0606030402020204" pitchFamily="34" charset="0"/>
              </a:rPr>
              <a:t>• En el 4°casillero el resultado de la evaluación de la “PIO” del OI según corresponda.</a:t>
            </a:r>
          </a:p>
          <a:p>
            <a:r>
              <a:rPr lang="es-PE" sz="1100" dirty="0">
                <a:latin typeface="Franklin Gothic Medium Cond" panose="020B0606030402020204" pitchFamily="34" charset="0"/>
              </a:rPr>
              <a:t>• N= Normal 10 – 21 </a:t>
            </a:r>
            <a:r>
              <a:rPr lang="es-PE" sz="1100" dirty="0" err="1">
                <a:latin typeface="Franklin Gothic Medium Cond" panose="020B0606030402020204" pitchFamily="34" charset="0"/>
              </a:rPr>
              <a:t>mmHg</a:t>
            </a:r>
            <a:r>
              <a:rPr lang="es-PE" sz="1100" dirty="0">
                <a:latin typeface="Franklin Gothic Medium Cond" panose="020B0606030402020204" pitchFamily="34" charset="0"/>
              </a:rPr>
              <a:t>		• A= Anormal &gt; 21 </a:t>
            </a:r>
            <a:r>
              <a:rPr lang="es-PE" sz="1100" dirty="0" err="1">
                <a:latin typeface="Franklin Gothic Medium Cond" panose="020B0606030402020204" pitchFamily="34" charset="0"/>
              </a:rPr>
              <a:t>mmHg</a:t>
            </a:r>
            <a:endParaRPr lang="es-PE" sz="1100" dirty="0">
              <a:latin typeface="Franklin Gothic Medium Cond" panose="020B0606030402020204" pitchFamily="34" charset="0"/>
            </a:endParaRPr>
          </a:p>
        </p:txBody>
      </p:sp>
      <p:sp>
        <p:nvSpPr>
          <p:cNvPr id="4" name="Rectángulo 3"/>
          <p:cNvSpPr/>
          <p:nvPr/>
        </p:nvSpPr>
        <p:spPr>
          <a:xfrm>
            <a:off x="539150" y="4113590"/>
            <a:ext cx="8057072" cy="2631490"/>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DIAGNÓSTICO DE GLAUCOMA</a:t>
            </a:r>
          </a:p>
          <a:p>
            <a:pPr algn="just"/>
            <a:r>
              <a:rPr lang="es-PE" sz="1100" dirty="0">
                <a:latin typeface="Franklin Gothic Medium Cond" panose="020B0606030402020204" pitchFamily="34" charset="0"/>
              </a:rPr>
              <a:t>Definición Operacional.- Actividades y procedimientos que tienen por finalidad evaluar integralmente y establecer el diagnóstico definitivo de glaucoma a la persona de 40 años de edad a más. Está a cargo del médico oftalmólogo de los establecimientos de salud con capacidad resolutiva (segundo o tercer nivel de atención que cuenten con servicio de oftalmología y excepcionalmente de las categorías I-4 y II-1).</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 casillero registre cualquiera de los diagnósticos siguientes:</a:t>
            </a:r>
          </a:p>
          <a:p>
            <a:pPr algn="just"/>
            <a:r>
              <a:rPr lang="es-PE" sz="1100" dirty="0">
                <a:latin typeface="Franklin Gothic Medium Cond" panose="020B0606030402020204" pitchFamily="34" charset="0"/>
              </a:rPr>
              <a:t>• Sospecha de Glaucoma (H40.0)			• Glaucoma no Especificado (H40.9)</a:t>
            </a:r>
          </a:p>
          <a:p>
            <a:pPr algn="just"/>
            <a:r>
              <a:rPr lang="es-PE" sz="1100" dirty="0">
                <a:latin typeface="Franklin Gothic Medium Cond" panose="020B0606030402020204" pitchFamily="34" charset="0"/>
              </a:rPr>
              <a:t>• Glaucoma Primario de Angulo Abierto (H40.1)		• Glaucoma Primario de Angulo Cerrado (H40.2)</a:t>
            </a:r>
          </a:p>
          <a:p>
            <a:pPr algn="just"/>
            <a:r>
              <a:rPr lang="es-PE" sz="1100" dirty="0">
                <a:latin typeface="Franklin Gothic Medium Cond" panose="020B0606030402020204" pitchFamily="34" charset="0"/>
              </a:rPr>
              <a:t>• En los siguientes casilleros se deberá registrar los procedimientos realizados durante la consulta:</a:t>
            </a:r>
          </a:p>
          <a:p>
            <a:pPr algn="just"/>
            <a:r>
              <a:rPr lang="es-PE" sz="1100" dirty="0">
                <a:latin typeface="Franklin Gothic Medium Cond" panose="020B0606030402020204" pitchFamily="34" charset="0"/>
              </a:rPr>
              <a:t>• </a:t>
            </a:r>
            <a:r>
              <a:rPr lang="es-PE" sz="1100" dirty="0" err="1">
                <a:latin typeface="Franklin Gothic Medium Cond" panose="020B0606030402020204" pitchFamily="34" charset="0"/>
              </a:rPr>
              <a:t>Gonioscopía</a:t>
            </a:r>
            <a:r>
              <a:rPr lang="es-PE" sz="1100" dirty="0">
                <a:latin typeface="Franklin Gothic Medium Cond" panose="020B0606030402020204" pitchFamily="34" charset="0"/>
              </a:rPr>
              <a:t> (92020) 		• Tonometría (92100)</a:t>
            </a:r>
          </a:p>
          <a:p>
            <a:pPr algn="just"/>
            <a:r>
              <a:rPr lang="es-PE" sz="1100" dirty="0">
                <a:latin typeface="Franklin Gothic Medium Cond" panose="020B0606030402020204" pitchFamily="34" charset="0"/>
              </a:rPr>
              <a:t>• Oftalmoscopia Indirecta (92226)		• Microscopía Binocular (92504)</a:t>
            </a:r>
          </a:p>
          <a:p>
            <a:pPr algn="just"/>
            <a:r>
              <a:rPr lang="es-PE" sz="1100" dirty="0">
                <a:latin typeface="Franklin Gothic Medium Cond" panose="020B0606030402020204" pitchFamily="34" charset="0"/>
              </a:rPr>
              <a:t>• Consejería en Salud Ocular (99401.16)</a:t>
            </a:r>
          </a:p>
          <a:p>
            <a:pPr algn="just"/>
            <a:r>
              <a:rPr lang="es-PE" sz="1100" dirty="0">
                <a:latin typeface="Franklin Gothic Medium Cond" panose="020B0606030402020204" pitchFamily="34" charset="0"/>
              </a:rPr>
              <a:t>En el ítem: Tipo de diagnóstico marque:</a:t>
            </a:r>
          </a:p>
          <a:p>
            <a:pPr algn="just"/>
            <a:r>
              <a:rPr lang="es-PE" sz="1100" dirty="0">
                <a:latin typeface="Franklin Gothic Medium Cond" panose="020B0606030402020204" pitchFamily="34" charset="0"/>
              </a:rPr>
              <a:t>• En el 1° casillero se registra “D” cuando el diagnóstico es confirmado por primera vez y “R” cuando el diagnóstico es repetido.</a:t>
            </a:r>
          </a:p>
          <a:p>
            <a:pPr algn="just"/>
            <a:r>
              <a:rPr lang="es-PE" sz="1100" dirty="0">
                <a:latin typeface="Franklin Gothic Medium Cond" panose="020B0606030402020204" pitchFamily="34" charset="0"/>
              </a:rPr>
              <a:t>• En los casilleros donde se registran los procedimientos siempre es “D”.</a:t>
            </a:r>
          </a:p>
        </p:txBody>
      </p:sp>
      <p:pic>
        <p:nvPicPr>
          <p:cNvPr id="3" name="Imagen 2"/>
          <p:cNvPicPr>
            <a:picLocks noChangeAspect="1"/>
          </p:cNvPicPr>
          <p:nvPr/>
        </p:nvPicPr>
        <p:blipFill>
          <a:blip r:embed="rId2"/>
          <a:stretch>
            <a:fillRect/>
          </a:stretch>
        </p:blipFill>
        <p:spPr>
          <a:xfrm>
            <a:off x="483079" y="2357738"/>
            <a:ext cx="8169215" cy="1783148"/>
          </a:xfrm>
          <a:prstGeom prst="rect">
            <a:avLst/>
          </a:prstGeom>
        </p:spPr>
      </p:pic>
    </p:spTree>
    <p:extLst>
      <p:ext uri="{BB962C8B-B14F-4D97-AF65-F5344CB8AC3E}">
        <p14:creationId xmlns:p14="http://schemas.microsoft.com/office/powerpoint/2010/main" val="24185468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74453" y="1284023"/>
            <a:ext cx="8186468" cy="4047262"/>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TRATAMIENTO DE GLAUCOMA</a:t>
            </a:r>
          </a:p>
          <a:p>
            <a:pPr algn="just"/>
            <a:r>
              <a:rPr lang="es-PE" sz="1100" dirty="0">
                <a:latin typeface="Franklin Gothic Medium Cond" panose="020B0606030402020204" pitchFamily="34" charset="0"/>
              </a:rPr>
              <a:t>Definición Operacional.- Conjunto de actividades y procedimientos orientados a brindar tratamiento a la persona de 40 años de edad a más con diagnóstico definitivo de un tipo de glaucoma, sea farmacológico, láser o quirúrgico según determinación del médico oftalmólogo capacitado. Se realiza en el establecimiento de salud con capacidad resolutiva del II y III nivel de atención, donde se realizó el diagnóstico.</a:t>
            </a:r>
          </a:p>
          <a:p>
            <a:pPr algn="just"/>
            <a:r>
              <a:rPr lang="es-PE" sz="1100" dirty="0">
                <a:latin typeface="Franklin Gothic Medium Cond" panose="020B0606030402020204" pitchFamily="34" charset="0"/>
              </a:rPr>
              <a:t>Incluye las siguientes actividades y procedimientos según corresponda al tipo de Glaucoma se puede considerar:</a:t>
            </a:r>
          </a:p>
          <a:p>
            <a:pPr algn="just"/>
            <a:r>
              <a:rPr lang="es-PE" sz="1100" dirty="0">
                <a:solidFill>
                  <a:srgbClr val="C00000"/>
                </a:solidFill>
                <a:latin typeface="Franklin Gothic Medium Cond" panose="020B0606030402020204" pitchFamily="34" charset="0"/>
              </a:rPr>
              <a:t>• TRATAMIENTO LÁSER</a:t>
            </a:r>
            <a:r>
              <a:rPr lang="es-PE" sz="1100" dirty="0">
                <a:latin typeface="Franklin Gothic Medium Cond" panose="020B0606030402020204" pitchFamily="34" charset="0"/>
              </a:rPr>
              <a:t>				</a:t>
            </a:r>
          </a:p>
          <a:p>
            <a:pPr algn="just"/>
            <a:r>
              <a:rPr lang="es-PE" sz="1100" dirty="0">
                <a:latin typeface="Franklin Gothic Medium Cond" panose="020B0606030402020204" pitchFamily="34" charset="0"/>
              </a:rPr>
              <a:t>• </a:t>
            </a:r>
            <a:r>
              <a:rPr lang="es-PE" sz="1100" dirty="0" err="1">
                <a:latin typeface="Franklin Gothic Medium Cond" panose="020B0606030402020204" pitchFamily="34" charset="0"/>
              </a:rPr>
              <a:t>Iridotomía</a:t>
            </a:r>
            <a:r>
              <a:rPr lang="es-PE" sz="1100" dirty="0">
                <a:latin typeface="Franklin Gothic Medium Cond" panose="020B0606030402020204" pitchFamily="34" charset="0"/>
              </a:rPr>
              <a:t> láser (66761)		</a:t>
            </a:r>
          </a:p>
          <a:p>
            <a:pPr algn="just"/>
            <a:r>
              <a:rPr lang="es-PE" sz="1100" dirty="0">
                <a:latin typeface="Franklin Gothic Medium Cond" panose="020B0606030402020204" pitchFamily="34" charset="0"/>
              </a:rPr>
              <a:t> • </a:t>
            </a:r>
            <a:r>
              <a:rPr lang="es-PE" sz="1100" dirty="0" err="1">
                <a:latin typeface="Franklin Gothic Medium Cond" panose="020B0606030402020204" pitchFamily="34" charset="0"/>
              </a:rPr>
              <a:t>Iridoplastia</a:t>
            </a:r>
            <a:r>
              <a:rPr lang="es-PE" sz="1100" dirty="0">
                <a:latin typeface="Franklin Gothic Medium Cond" panose="020B0606030402020204" pitchFamily="34" charset="0"/>
              </a:rPr>
              <a:t> láser (66762)	</a:t>
            </a:r>
          </a:p>
          <a:p>
            <a:pPr algn="just"/>
            <a:r>
              <a:rPr lang="es-PE" sz="1100" dirty="0">
                <a:latin typeface="Franklin Gothic Medium Cond" panose="020B0606030402020204" pitchFamily="34" charset="0"/>
              </a:rPr>
              <a:t>• </a:t>
            </a:r>
            <a:r>
              <a:rPr lang="es-PE" sz="1100" dirty="0" err="1">
                <a:latin typeface="Franklin Gothic Medium Cond" panose="020B0606030402020204" pitchFamily="34" charset="0"/>
              </a:rPr>
              <a:t>Trabeculoplastía</a:t>
            </a:r>
            <a:r>
              <a:rPr lang="es-PE" sz="1100" dirty="0">
                <a:latin typeface="Franklin Gothic Medium Cond" panose="020B0606030402020204" pitchFamily="34" charset="0"/>
              </a:rPr>
              <a:t> (65855)</a:t>
            </a:r>
          </a:p>
          <a:p>
            <a:pPr algn="just"/>
            <a:endParaRPr lang="es-PE" sz="400" dirty="0">
              <a:latin typeface="Franklin Gothic Medium Cond" panose="020B0606030402020204" pitchFamily="34" charset="0"/>
            </a:endParaRPr>
          </a:p>
          <a:p>
            <a:pPr algn="just"/>
            <a:r>
              <a:rPr lang="es-PE" sz="1100" dirty="0">
                <a:solidFill>
                  <a:srgbClr val="C00000"/>
                </a:solidFill>
                <a:latin typeface="Franklin Gothic Medium Cond" panose="020B0606030402020204" pitchFamily="34" charset="0"/>
              </a:rPr>
              <a:t>• TRATAMIENTO QUIRÚRGICO – CIRUGÍA FILTRANTE</a:t>
            </a:r>
            <a:r>
              <a:rPr lang="es-PE" sz="1100" dirty="0">
                <a:latin typeface="Franklin Gothic Medium Cond" panose="020B0606030402020204" pitchFamily="34" charset="0"/>
              </a:rPr>
              <a:t>	</a:t>
            </a:r>
          </a:p>
          <a:p>
            <a:pPr algn="just"/>
            <a:r>
              <a:rPr lang="es-PE" sz="1100" dirty="0">
                <a:latin typeface="Franklin Gothic Medium Cond" panose="020B0606030402020204" pitchFamily="34" charset="0"/>
              </a:rPr>
              <a:t>• </a:t>
            </a:r>
            <a:r>
              <a:rPr lang="es-PE" sz="1100" dirty="0" err="1">
                <a:latin typeface="Franklin Gothic Medium Cond" panose="020B0606030402020204" pitchFamily="34" charset="0"/>
              </a:rPr>
              <a:t>Trabeculectomía</a:t>
            </a:r>
            <a:r>
              <a:rPr lang="es-PE" sz="1100" dirty="0">
                <a:latin typeface="Franklin Gothic Medium Cond" panose="020B0606030402020204" pitchFamily="34" charset="0"/>
              </a:rPr>
              <a:t> (66170)</a:t>
            </a:r>
          </a:p>
          <a:p>
            <a:pPr algn="just"/>
            <a:r>
              <a:rPr lang="es-PE" sz="1100" dirty="0">
                <a:latin typeface="Franklin Gothic Medium Cond" panose="020B0606030402020204" pitchFamily="34" charset="0"/>
              </a:rPr>
              <a:t>• Derivación de humor acuoso a un reservorio extra ocular (p. ej. </a:t>
            </a:r>
            <a:r>
              <a:rPr lang="es-PE" sz="1100" dirty="0" err="1">
                <a:latin typeface="Franklin Gothic Medium Cond" panose="020B0606030402020204" pitchFamily="34" charset="0"/>
              </a:rPr>
              <a:t>Molteno</a:t>
            </a:r>
            <a:r>
              <a:rPr lang="es-PE" sz="1100" dirty="0">
                <a:latin typeface="Franklin Gothic Medium Cond" panose="020B0606030402020204" pitchFamily="34" charset="0"/>
              </a:rPr>
              <a:t>, </a:t>
            </a:r>
            <a:r>
              <a:rPr lang="es-PE" sz="1100" dirty="0" err="1">
                <a:latin typeface="Franklin Gothic Medium Cond" panose="020B0606030402020204" pitchFamily="34" charset="0"/>
              </a:rPr>
              <a:t>Schocket</a:t>
            </a:r>
            <a:r>
              <a:rPr lang="es-PE" sz="1100" dirty="0">
                <a:latin typeface="Franklin Gothic Medium Cond" panose="020B0606030402020204" pitchFamily="34" charset="0"/>
              </a:rPr>
              <a:t>, </a:t>
            </a:r>
            <a:r>
              <a:rPr lang="es-PE" sz="1100" dirty="0" err="1">
                <a:latin typeface="Franklin Gothic Medium Cond" panose="020B0606030402020204" pitchFamily="34" charset="0"/>
              </a:rPr>
              <a:t>DenverKrupin</a:t>
            </a:r>
            <a:r>
              <a:rPr lang="es-PE" sz="1100" dirty="0">
                <a:latin typeface="Franklin Gothic Medium Cond" panose="020B0606030402020204" pitchFamily="34" charset="0"/>
              </a:rPr>
              <a:t>) (66180).</a:t>
            </a:r>
          </a:p>
          <a:p>
            <a:pPr algn="just"/>
            <a:r>
              <a:rPr lang="es-PE" sz="1100" dirty="0">
                <a:solidFill>
                  <a:srgbClr val="C00000"/>
                </a:solidFill>
                <a:latin typeface="Franklin Gothic Medium Cond" panose="020B0606030402020204" pitchFamily="34" charset="0"/>
              </a:rPr>
              <a:t>• TRATAMIENTO QUIRÚRGICO – CICLODESTRUCTIVO</a:t>
            </a:r>
          </a:p>
          <a:p>
            <a:pPr algn="just"/>
            <a:r>
              <a:rPr lang="es-PE" sz="1100" dirty="0">
                <a:latin typeface="Franklin Gothic Medium Cond" panose="020B0606030402020204" pitchFamily="34" charset="0"/>
              </a:rPr>
              <a:t>• </a:t>
            </a:r>
            <a:r>
              <a:rPr lang="es-PE" sz="1100" dirty="0" err="1">
                <a:latin typeface="Franklin Gothic Medium Cond" panose="020B0606030402020204" pitchFamily="34" charset="0"/>
              </a:rPr>
              <a:t>Ciclocrioterapia</a:t>
            </a:r>
            <a:r>
              <a:rPr lang="es-PE" sz="1100" dirty="0">
                <a:latin typeface="Franklin Gothic Medium Cond" panose="020B0606030402020204" pitchFamily="34" charset="0"/>
              </a:rPr>
              <a:t> (66720)			</a:t>
            </a:r>
          </a:p>
          <a:p>
            <a:pPr algn="just"/>
            <a:r>
              <a:rPr lang="es-PE" sz="1100" dirty="0">
                <a:latin typeface="Franklin Gothic Medium Cond" panose="020B0606030402020204" pitchFamily="34" charset="0"/>
              </a:rPr>
              <a:t>• </a:t>
            </a:r>
            <a:r>
              <a:rPr lang="es-PE" sz="1100" dirty="0" err="1">
                <a:latin typeface="Franklin Gothic Medium Cond" panose="020B0606030402020204" pitchFamily="34" charset="0"/>
              </a:rPr>
              <a:t>Ciclofotocoagulación</a:t>
            </a:r>
            <a:r>
              <a:rPr lang="es-PE" sz="1100" dirty="0">
                <a:latin typeface="Franklin Gothic Medium Cond" panose="020B0606030402020204" pitchFamily="34" charset="0"/>
              </a:rPr>
              <a:t> vía </a:t>
            </a:r>
            <a:r>
              <a:rPr lang="es-PE" sz="1100" dirty="0" err="1">
                <a:latin typeface="Franklin Gothic Medium Cond" panose="020B0606030402020204" pitchFamily="34" charset="0"/>
              </a:rPr>
              <a:t>transescleral</a:t>
            </a:r>
            <a:r>
              <a:rPr lang="es-PE" sz="1100" dirty="0">
                <a:latin typeface="Franklin Gothic Medium Cond" panose="020B0606030402020204" pitchFamily="34" charset="0"/>
              </a:rPr>
              <a:t> (66710)</a:t>
            </a:r>
          </a:p>
          <a:p>
            <a:pPr algn="just"/>
            <a:r>
              <a:rPr lang="es-PE" sz="1100" dirty="0">
                <a:latin typeface="Franklin Gothic Medium Cond" panose="020B0606030402020204" pitchFamily="34" charset="0"/>
              </a:rPr>
              <a:t>• </a:t>
            </a:r>
            <a:r>
              <a:rPr lang="es-PE" sz="1100" dirty="0" err="1">
                <a:latin typeface="Franklin Gothic Medium Cond" panose="020B0606030402020204" pitchFamily="34" charset="0"/>
              </a:rPr>
              <a:t>Endociclofotocoagulación</a:t>
            </a:r>
            <a:r>
              <a:rPr lang="es-PE" sz="1100" dirty="0">
                <a:latin typeface="Franklin Gothic Medium Cond" panose="020B0606030402020204" pitchFamily="34" charset="0"/>
              </a:rPr>
              <a:t> vía </a:t>
            </a:r>
            <a:r>
              <a:rPr lang="es-PE" sz="1100" dirty="0" err="1">
                <a:latin typeface="Franklin Gothic Medium Cond" panose="020B0606030402020204" pitchFamily="34" charset="0"/>
              </a:rPr>
              <a:t>transendoscópica</a:t>
            </a:r>
            <a:r>
              <a:rPr lang="es-PE" sz="1100" dirty="0">
                <a:latin typeface="Franklin Gothic Medium Cond" panose="020B0606030402020204" pitchFamily="34" charset="0"/>
              </a:rPr>
              <a:t> (66711)</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1°casillero registre el diagnóstico específico del tipo de glaucoma.</a:t>
            </a:r>
          </a:p>
          <a:p>
            <a:pPr algn="just"/>
            <a:r>
              <a:rPr lang="es-PE" sz="1100" dirty="0">
                <a:latin typeface="Franklin Gothic Medium Cond" panose="020B0606030402020204" pitchFamily="34" charset="0"/>
              </a:rPr>
              <a:t>• En el 2° casillero procedimiento realizado para el diagnóstico.</a:t>
            </a:r>
          </a:p>
          <a:p>
            <a:pPr algn="just"/>
            <a:r>
              <a:rPr lang="es-PE" sz="1100" dirty="0">
                <a:latin typeface="Franklin Gothic Medium Cond" panose="020B0606030402020204" pitchFamily="34" charset="0"/>
              </a:rPr>
              <a:t>En el ítem: Tipo de diagnóstico marque:</a:t>
            </a:r>
          </a:p>
          <a:p>
            <a:pPr algn="just"/>
            <a:r>
              <a:rPr lang="es-PE" sz="1100" dirty="0">
                <a:latin typeface="Franklin Gothic Medium Cond" panose="020B0606030402020204" pitchFamily="34" charset="0"/>
              </a:rPr>
              <a:t>• En el 1° casillero para el diagnóstico “D” cuando se diagnostica por primera vez, en los controles</a:t>
            </a:r>
          </a:p>
          <a:p>
            <a:pPr algn="just"/>
            <a:r>
              <a:rPr lang="es-PE" sz="1100" dirty="0">
                <a:latin typeface="Franklin Gothic Medium Cond" panose="020B0606030402020204" pitchFamily="34" charset="0"/>
              </a:rPr>
              <a:t>   es “R”.</a:t>
            </a:r>
          </a:p>
          <a:p>
            <a:pPr algn="just"/>
            <a:r>
              <a:rPr lang="es-PE" sz="1100" dirty="0">
                <a:latin typeface="Franklin Gothic Medium Cond" panose="020B0606030402020204" pitchFamily="34" charset="0"/>
              </a:rPr>
              <a:t>• En los casilleros donde se registran los procedimientos siempre “D”.</a:t>
            </a:r>
          </a:p>
        </p:txBody>
      </p:sp>
      <p:graphicFrame>
        <p:nvGraphicFramePr>
          <p:cNvPr id="6" name="Tabla 5"/>
          <p:cNvGraphicFramePr>
            <a:graphicFrameLocks noGrp="1"/>
          </p:cNvGraphicFramePr>
          <p:nvPr/>
        </p:nvGraphicFramePr>
        <p:xfrm>
          <a:off x="1600200" y="-12677775"/>
          <a:ext cx="4698911" cy="6288581"/>
        </p:xfrm>
        <a:graphic>
          <a:graphicData uri="http://schemas.openxmlformats.org/drawingml/2006/table">
            <a:tbl>
              <a:tblPr>
                <a:tableStyleId>{5C22544A-7EE6-4342-B048-85BDC9FD1C3A}</a:tableStyleId>
              </a:tblPr>
              <a:tblGrid>
                <a:gridCol w="134959">
                  <a:extLst>
                    <a:ext uri="{9D8B030D-6E8A-4147-A177-3AD203B41FA5}">
                      <a16:colId xmlns="" xmlns:a16="http://schemas.microsoft.com/office/drawing/2014/main" val="680068698"/>
                    </a:ext>
                  </a:extLst>
                </a:gridCol>
                <a:gridCol w="394496">
                  <a:extLst>
                    <a:ext uri="{9D8B030D-6E8A-4147-A177-3AD203B41FA5}">
                      <a16:colId xmlns="" xmlns:a16="http://schemas.microsoft.com/office/drawing/2014/main" val="1241130065"/>
                    </a:ext>
                  </a:extLst>
                </a:gridCol>
                <a:gridCol w="171294">
                  <a:extLst>
                    <a:ext uri="{9D8B030D-6E8A-4147-A177-3AD203B41FA5}">
                      <a16:colId xmlns="" xmlns:a16="http://schemas.microsoft.com/office/drawing/2014/main" val="3964014543"/>
                    </a:ext>
                  </a:extLst>
                </a:gridCol>
                <a:gridCol w="85647">
                  <a:extLst>
                    <a:ext uri="{9D8B030D-6E8A-4147-A177-3AD203B41FA5}">
                      <a16:colId xmlns="" xmlns:a16="http://schemas.microsoft.com/office/drawing/2014/main" val="668652869"/>
                    </a:ext>
                  </a:extLst>
                </a:gridCol>
                <a:gridCol w="112899">
                  <a:extLst>
                    <a:ext uri="{9D8B030D-6E8A-4147-A177-3AD203B41FA5}">
                      <a16:colId xmlns="" xmlns:a16="http://schemas.microsoft.com/office/drawing/2014/main" val="596031826"/>
                    </a:ext>
                  </a:extLst>
                </a:gridCol>
                <a:gridCol w="120684">
                  <a:extLst>
                    <a:ext uri="{9D8B030D-6E8A-4147-A177-3AD203B41FA5}">
                      <a16:colId xmlns="" xmlns:a16="http://schemas.microsoft.com/office/drawing/2014/main" val="2459139279"/>
                    </a:ext>
                  </a:extLst>
                </a:gridCol>
                <a:gridCol w="120684">
                  <a:extLst>
                    <a:ext uri="{9D8B030D-6E8A-4147-A177-3AD203B41FA5}">
                      <a16:colId xmlns="" xmlns:a16="http://schemas.microsoft.com/office/drawing/2014/main" val="2153152160"/>
                    </a:ext>
                  </a:extLst>
                </a:gridCol>
                <a:gridCol w="124577">
                  <a:extLst>
                    <a:ext uri="{9D8B030D-6E8A-4147-A177-3AD203B41FA5}">
                      <a16:colId xmlns="" xmlns:a16="http://schemas.microsoft.com/office/drawing/2014/main" val="576971208"/>
                    </a:ext>
                  </a:extLst>
                </a:gridCol>
                <a:gridCol w="129768">
                  <a:extLst>
                    <a:ext uri="{9D8B030D-6E8A-4147-A177-3AD203B41FA5}">
                      <a16:colId xmlns="" xmlns:a16="http://schemas.microsoft.com/office/drawing/2014/main" val="3082630513"/>
                    </a:ext>
                  </a:extLst>
                </a:gridCol>
                <a:gridCol w="98624">
                  <a:extLst>
                    <a:ext uri="{9D8B030D-6E8A-4147-A177-3AD203B41FA5}">
                      <a16:colId xmlns="" xmlns:a16="http://schemas.microsoft.com/office/drawing/2014/main" val="3653231258"/>
                    </a:ext>
                  </a:extLst>
                </a:gridCol>
                <a:gridCol w="116792">
                  <a:extLst>
                    <a:ext uri="{9D8B030D-6E8A-4147-A177-3AD203B41FA5}">
                      <a16:colId xmlns="" xmlns:a16="http://schemas.microsoft.com/office/drawing/2014/main" val="758461334"/>
                    </a:ext>
                  </a:extLst>
                </a:gridCol>
                <a:gridCol w="140150">
                  <a:extLst>
                    <a:ext uri="{9D8B030D-6E8A-4147-A177-3AD203B41FA5}">
                      <a16:colId xmlns="" xmlns:a16="http://schemas.microsoft.com/office/drawing/2014/main" val="985712891"/>
                    </a:ext>
                  </a:extLst>
                </a:gridCol>
                <a:gridCol w="202439">
                  <a:extLst>
                    <a:ext uri="{9D8B030D-6E8A-4147-A177-3AD203B41FA5}">
                      <a16:colId xmlns="" xmlns:a16="http://schemas.microsoft.com/office/drawing/2014/main" val="2296496059"/>
                    </a:ext>
                  </a:extLst>
                </a:gridCol>
                <a:gridCol w="202439">
                  <a:extLst>
                    <a:ext uri="{9D8B030D-6E8A-4147-A177-3AD203B41FA5}">
                      <a16:colId xmlns="" xmlns:a16="http://schemas.microsoft.com/office/drawing/2014/main" val="1506370202"/>
                    </a:ext>
                  </a:extLst>
                </a:gridCol>
                <a:gridCol w="119387">
                  <a:extLst>
                    <a:ext uri="{9D8B030D-6E8A-4147-A177-3AD203B41FA5}">
                      <a16:colId xmlns="" xmlns:a16="http://schemas.microsoft.com/office/drawing/2014/main" val="2112195224"/>
                    </a:ext>
                  </a:extLst>
                </a:gridCol>
                <a:gridCol w="119387">
                  <a:extLst>
                    <a:ext uri="{9D8B030D-6E8A-4147-A177-3AD203B41FA5}">
                      <a16:colId xmlns="" xmlns:a16="http://schemas.microsoft.com/office/drawing/2014/main" val="3208879012"/>
                    </a:ext>
                  </a:extLst>
                </a:gridCol>
                <a:gridCol w="58396">
                  <a:extLst>
                    <a:ext uri="{9D8B030D-6E8A-4147-A177-3AD203B41FA5}">
                      <a16:colId xmlns="" xmlns:a16="http://schemas.microsoft.com/office/drawing/2014/main" val="3113299594"/>
                    </a:ext>
                  </a:extLst>
                </a:gridCol>
                <a:gridCol w="626781">
                  <a:extLst>
                    <a:ext uri="{9D8B030D-6E8A-4147-A177-3AD203B41FA5}">
                      <a16:colId xmlns="" xmlns:a16="http://schemas.microsoft.com/office/drawing/2014/main" val="2771496086"/>
                    </a:ext>
                  </a:extLst>
                </a:gridCol>
                <a:gridCol w="182974">
                  <a:extLst>
                    <a:ext uri="{9D8B030D-6E8A-4147-A177-3AD203B41FA5}">
                      <a16:colId xmlns="" xmlns:a16="http://schemas.microsoft.com/office/drawing/2014/main" val="911881001"/>
                    </a:ext>
                  </a:extLst>
                </a:gridCol>
                <a:gridCol w="467166">
                  <a:extLst>
                    <a:ext uri="{9D8B030D-6E8A-4147-A177-3AD203B41FA5}">
                      <a16:colId xmlns="" xmlns:a16="http://schemas.microsoft.com/office/drawing/2014/main" val="2390175538"/>
                    </a:ext>
                  </a:extLst>
                </a:gridCol>
                <a:gridCol w="89540">
                  <a:extLst>
                    <a:ext uri="{9D8B030D-6E8A-4147-A177-3AD203B41FA5}">
                      <a16:colId xmlns="" xmlns:a16="http://schemas.microsoft.com/office/drawing/2014/main" val="3363531481"/>
                    </a:ext>
                  </a:extLst>
                </a:gridCol>
                <a:gridCol w="89540">
                  <a:extLst>
                    <a:ext uri="{9D8B030D-6E8A-4147-A177-3AD203B41FA5}">
                      <a16:colId xmlns="" xmlns:a16="http://schemas.microsoft.com/office/drawing/2014/main" val="3408706731"/>
                    </a:ext>
                  </a:extLst>
                </a:gridCol>
                <a:gridCol w="89540">
                  <a:extLst>
                    <a:ext uri="{9D8B030D-6E8A-4147-A177-3AD203B41FA5}">
                      <a16:colId xmlns="" xmlns:a16="http://schemas.microsoft.com/office/drawing/2014/main" val="1694180574"/>
                    </a:ext>
                  </a:extLst>
                </a:gridCol>
                <a:gridCol w="129768">
                  <a:extLst>
                    <a:ext uri="{9D8B030D-6E8A-4147-A177-3AD203B41FA5}">
                      <a16:colId xmlns="" xmlns:a16="http://schemas.microsoft.com/office/drawing/2014/main" val="3545359102"/>
                    </a:ext>
                  </a:extLst>
                </a:gridCol>
                <a:gridCol w="129768">
                  <a:extLst>
                    <a:ext uri="{9D8B030D-6E8A-4147-A177-3AD203B41FA5}">
                      <a16:colId xmlns="" xmlns:a16="http://schemas.microsoft.com/office/drawing/2014/main" val="3274039858"/>
                    </a:ext>
                  </a:extLst>
                </a:gridCol>
                <a:gridCol w="129768">
                  <a:extLst>
                    <a:ext uri="{9D8B030D-6E8A-4147-A177-3AD203B41FA5}">
                      <a16:colId xmlns="" xmlns:a16="http://schemas.microsoft.com/office/drawing/2014/main" val="935664696"/>
                    </a:ext>
                  </a:extLst>
                </a:gridCol>
                <a:gridCol w="311444">
                  <a:extLst>
                    <a:ext uri="{9D8B030D-6E8A-4147-A177-3AD203B41FA5}">
                      <a16:colId xmlns="" xmlns:a16="http://schemas.microsoft.com/office/drawing/2014/main" val="616647962"/>
                    </a:ext>
                  </a:extLst>
                </a:gridCol>
              </a:tblGrid>
              <a:tr h="59069">
                <a:tc>
                  <a:txBody>
                    <a:bodyPr/>
                    <a:lstStyle/>
                    <a:p>
                      <a:pPr algn="ctr" fontAlgn="ctr"/>
                      <a:r>
                        <a:rPr lang="es-PE" sz="300" u="none" strike="noStrike">
                          <a:effectLst/>
                        </a:rPr>
                        <a:t> </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D.N.I.</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FINANC.</a:t>
                      </a:r>
                      <a:endParaRPr lang="es-PE" sz="300" b="0" i="0" u="none" strike="noStrike">
                        <a:effectLst/>
                        <a:latin typeface="Calibri" panose="020F0502020204030204" pitchFamily="34" charset="0"/>
                      </a:endParaRPr>
                    </a:p>
                  </a:txBody>
                  <a:tcPr marL="0" marR="0" marT="0" marB="0" anchor="ctr"/>
                </a:tc>
                <a:tc gridSpan="4">
                  <a:txBody>
                    <a:bodyPr/>
                    <a:lstStyle/>
                    <a:p>
                      <a:pPr algn="ctr" fontAlgn="ctr"/>
                      <a:r>
                        <a:rPr lang="es-PE" sz="300" u="none" strike="noStrike">
                          <a:effectLst/>
                        </a:rPr>
                        <a:t>DIST. DE PROCEDENCIA</a:t>
                      </a:r>
                      <a:endParaRPr lang="es-PE" sz="300" b="0" i="0" u="none" strike="noStrike">
                        <a:effectLst/>
                        <a:latin typeface="Calibri" panose="020F0502020204030204" pitchFamily="34" charset="0"/>
                      </a:endParaRPr>
                    </a:p>
                  </a:txBody>
                  <a:tcPr marL="0" marR="0" marT="0" marB="0" anchor="ctr"/>
                </a:tc>
                <a:tc hMerge="1">
                  <a:txBody>
                    <a:bodyPr/>
                    <a:lstStyle/>
                    <a:p>
                      <a:endParaRPr lang="es-PE"/>
                    </a:p>
                  </a:txBody>
                  <a:tcPr/>
                </a:tc>
                <a:tc hMerge="1">
                  <a:txBody>
                    <a:bodyPr/>
                    <a:lstStyle/>
                    <a:p>
                      <a:endParaRPr lang="es-PE"/>
                    </a:p>
                  </a:txBody>
                  <a:tcPr/>
                </a:tc>
                <a:tc hMerge="1">
                  <a:txBody>
                    <a:bodyPr/>
                    <a:lstStyle/>
                    <a:p>
                      <a:endParaRPr lang="es-PE"/>
                    </a:p>
                  </a:txBody>
                  <a:tcPr/>
                </a:tc>
                <a:tc rowSpan="3" gridSpan="2">
                  <a:txBody>
                    <a:bodyPr/>
                    <a:lstStyle/>
                    <a:p>
                      <a:pPr algn="ctr" fontAlgn="ctr"/>
                      <a:r>
                        <a:rPr lang="es-PE" sz="300" u="none" strike="noStrike">
                          <a:effectLst/>
                        </a:rPr>
                        <a:t>EDAD</a:t>
                      </a:r>
                      <a:endParaRPr lang="es-PE" sz="300" b="0" i="0" u="none" strike="noStrike">
                        <a:effectLst/>
                        <a:latin typeface="Calibri" panose="020F0502020204030204" pitchFamily="34" charset="0"/>
                      </a:endParaRPr>
                    </a:p>
                  </a:txBody>
                  <a:tcPr marL="0" marR="0" marT="0" marB="0" anchor="ctr"/>
                </a:tc>
                <a:tc rowSpan="3" hMerge="1">
                  <a:txBody>
                    <a:bodyPr/>
                    <a:lstStyle/>
                    <a:p>
                      <a:endParaRPr lang="es-PE"/>
                    </a:p>
                  </a:txBody>
                  <a:tcPr/>
                </a:tc>
                <a:tc>
                  <a:txBody>
                    <a:bodyPr/>
                    <a:lstStyle/>
                    <a:p>
                      <a:pPr algn="ctr" fontAlgn="ctr"/>
                      <a:r>
                        <a:rPr lang="es-PE" sz="300" u="none" strike="noStrike">
                          <a:effectLst/>
                        </a:rPr>
                        <a:t> </a:t>
                      </a:r>
                      <a:endParaRPr lang="es-PE" sz="300" b="0" i="0" u="none" strike="noStrike">
                        <a:effectLst/>
                        <a:latin typeface="Calibri" panose="020F0502020204030204" pitchFamily="34" charset="0"/>
                      </a:endParaRPr>
                    </a:p>
                  </a:txBody>
                  <a:tcPr marL="0" marR="0" marT="0" marB="0" anchor="ctr"/>
                </a:tc>
                <a:tc rowSpan="3" gridSpan="2">
                  <a:txBody>
                    <a:bodyPr/>
                    <a:lstStyle/>
                    <a:p>
                      <a:pPr algn="ctr" fontAlgn="ctr"/>
                      <a:r>
                        <a:rPr lang="es-PE" sz="300" u="none" strike="noStrike">
                          <a:effectLst/>
                        </a:rPr>
                        <a:t>PERIMETRO CEFALICO Y ABDOMINAL</a:t>
                      </a:r>
                      <a:endParaRPr lang="es-PE" sz="300" b="0" i="0" u="none" strike="noStrike">
                        <a:effectLst/>
                        <a:latin typeface="Calibri" panose="020F0502020204030204" pitchFamily="34" charset="0"/>
                      </a:endParaRPr>
                    </a:p>
                  </a:txBody>
                  <a:tcPr marL="0" marR="0" marT="0" marB="0" anchor="ctr"/>
                </a:tc>
                <a:tc rowSpan="3" hMerge="1">
                  <a:txBody>
                    <a:bodyPr/>
                    <a:lstStyle/>
                    <a:p>
                      <a:endParaRPr lang="es-PE"/>
                    </a:p>
                  </a:txBody>
                  <a:tcPr/>
                </a:tc>
                <a:tc rowSpan="3" gridSpan="2">
                  <a:txBody>
                    <a:bodyPr/>
                    <a:lstStyle/>
                    <a:p>
                      <a:pPr algn="ctr" fontAlgn="ctr"/>
                      <a:r>
                        <a:rPr lang="es-PE" sz="300" u="none" strike="noStrike">
                          <a:effectLst/>
                        </a:rPr>
                        <a:t>EVALUACION ANTROPOMETRICA HEMOGLOBINA</a:t>
                      </a:r>
                      <a:endParaRPr lang="es-PE" sz="300" b="0" i="0" u="none" strike="noStrike">
                        <a:effectLst/>
                        <a:latin typeface="Calibri" panose="020F0502020204030204" pitchFamily="34" charset="0"/>
                      </a:endParaRPr>
                    </a:p>
                  </a:txBody>
                  <a:tcPr marL="0" marR="0" marT="0" marB="0" anchor="ctr"/>
                </a:tc>
                <a:tc rowSpan="3" hMerge="1">
                  <a:txBody>
                    <a:bodyPr/>
                    <a:lstStyle/>
                    <a:p>
                      <a:endParaRPr lang="es-PE"/>
                    </a:p>
                  </a:txBody>
                  <a:tcPr/>
                </a:tc>
                <a:tc>
                  <a:txBody>
                    <a:bodyPr/>
                    <a:lstStyle/>
                    <a:p>
                      <a:pPr algn="ctr" fontAlgn="ctr"/>
                      <a:r>
                        <a:rPr lang="es-PE" sz="300" u="none" strike="noStrike">
                          <a:effectLst/>
                        </a:rPr>
                        <a:t>ESTA-</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SER-</a:t>
                      </a:r>
                      <a:endParaRPr lang="es-PE" sz="300" b="0" i="0" u="none" strike="noStrike">
                        <a:effectLst/>
                        <a:latin typeface="Calibri" panose="020F0502020204030204" pitchFamily="34" charset="0"/>
                      </a:endParaRPr>
                    </a:p>
                  </a:txBody>
                  <a:tcPr marL="0" marR="0" marT="0" marB="0" anchor="ctr"/>
                </a:tc>
                <a:tc gridSpan="4">
                  <a:txBody>
                    <a:bodyPr/>
                    <a:lstStyle/>
                    <a:p>
                      <a:pPr algn="ctr" fontAlgn="ctr"/>
                      <a:r>
                        <a:rPr lang="es-PE" sz="300" u="none" strike="noStrike">
                          <a:effectLst/>
                        </a:rPr>
                        <a:t>DIAGNÓSTICO MOTIVO DE CONSULTA</a:t>
                      </a:r>
                      <a:endParaRPr lang="es-PE" sz="300" b="0" i="0" u="none" strike="noStrike">
                        <a:effectLst/>
                        <a:latin typeface="Calibri" panose="020F0502020204030204" pitchFamily="34" charset="0"/>
                      </a:endParaRPr>
                    </a:p>
                  </a:txBody>
                  <a:tcPr marL="0" marR="0" marT="0" marB="0" anchor="ctr"/>
                </a:tc>
                <a:tc hMerge="1">
                  <a:txBody>
                    <a:bodyPr/>
                    <a:lstStyle/>
                    <a:p>
                      <a:endParaRPr lang="es-PE"/>
                    </a:p>
                  </a:txBody>
                  <a:tcPr/>
                </a:tc>
                <a:tc hMerge="1">
                  <a:txBody>
                    <a:bodyPr/>
                    <a:lstStyle/>
                    <a:p>
                      <a:endParaRPr lang="es-PE"/>
                    </a:p>
                  </a:txBody>
                  <a:tcPr/>
                </a:tc>
                <a:tc hMerge="1">
                  <a:txBody>
                    <a:bodyPr/>
                    <a:lstStyle/>
                    <a:p>
                      <a:endParaRPr lang="es-PE"/>
                    </a:p>
                  </a:txBody>
                  <a:tcPr/>
                </a:tc>
                <a:tc gridSpan="3">
                  <a:txBody>
                    <a:bodyPr/>
                    <a:lstStyle/>
                    <a:p>
                      <a:pPr algn="ctr" fontAlgn="ctr"/>
                      <a:r>
                        <a:rPr lang="es-PE" sz="300" u="none" strike="noStrike">
                          <a:effectLst/>
                        </a:rPr>
                        <a:t>TIPO DE </a:t>
                      </a:r>
                      <a:endParaRPr lang="es-PE" sz="300" b="0" i="0" u="none" strike="noStrike">
                        <a:effectLst/>
                        <a:latin typeface="Calibri" panose="020F0502020204030204" pitchFamily="34" charset="0"/>
                      </a:endParaRPr>
                    </a:p>
                  </a:txBody>
                  <a:tcPr marL="0" marR="0" marT="0" marB="0" anchor="ctr"/>
                </a:tc>
                <a:tc hMerge="1">
                  <a:txBody>
                    <a:bodyPr/>
                    <a:lstStyle/>
                    <a:p>
                      <a:endParaRPr lang="es-PE"/>
                    </a:p>
                  </a:txBody>
                  <a:tcPr/>
                </a:tc>
                <a:tc hMerge="1">
                  <a:txBody>
                    <a:bodyPr/>
                    <a:lstStyle/>
                    <a:p>
                      <a:endParaRPr lang="es-PE"/>
                    </a:p>
                  </a:txBody>
                  <a:tcPr/>
                </a:tc>
                <a:tc rowSpan="3">
                  <a:txBody>
                    <a:bodyPr/>
                    <a:lstStyle/>
                    <a:p>
                      <a:pPr algn="ctr" fontAlgn="ctr"/>
                      <a:r>
                        <a:rPr lang="es-PE" sz="300" u="none" strike="noStrike">
                          <a:effectLst/>
                        </a:rPr>
                        <a:t>Lab 1</a:t>
                      </a:r>
                      <a:endParaRPr lang="es-PE" sz="300" b="0" i="0" u="none" strike="noStrike">
                        <a:effectLst/>
                        <a:latin typeface="Calibri" panose="020F0502020204030204" pitchFamily="34" charset="0"/>
                      </a:endParaRPr>
                    </a:p>
                  </a:txBody>
                  <a:tcPr marL="0" marR="0" marT="0" marB="0" anchor="ctr"/>
                </a:tc>
                <a:tc rowSpan="3">
                  <a:txBody>
                    <a:bodyPr/>
                    <a:lstStyle/>
                    <a:p>
                      <a:pPr algn="ctr" fontAlgn="ctr"/>
                      <a:r>
                        <a:rPr lang="es-PE" sz="300" u="none" strike="noStrike">
                          <a:effectLst/>
                        </a:rPr>
                        <a:t>Lab 2</a:t>
                      </a:r>
                      <a:endParaRPr lang="es-PE" sz="300" b="0" i="0" u="none" strike="noStrike">
                        <a:effectLst/>
                        <a:latin typeface="Calibri" panose="020F0502020204030204" pitchFamily="34" charset="0"/>
                      </a:endParaRPr>
                    </a:p>
                  </a:txBody>
                  <a:tcPr marL="0" marR="0" marT="0" marB="0" anchor="ctr"/>
                </a:tc>
                <a:tc rowSpan="3">
                  <a:txBody>
                    <a:bodyPr/>
                    <a:lstStyle/>
                    <a:p>
                      <a:pPr algn="ctr" fontAlgn="ctr"/>
                      <a:r>
                        <a:rPr lang="es-PE" sz="300" u="none" strike="noStrike">
                          <a:effectLst/>
                        </a:rPr>
                        <a:t>Lab 3</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CÓDIGO</a:t>
                      </a:r>
                      <a:endParaRPr lang="es-PE" sz="300" b="0" i="0" u="none" strike="noStrike">
                        <a:effectLst/>
                        <a:latin typeface="Calibri" panose="020F0502020204030204" pitchFamily="34" charset="0"/>
                      </a:endParaRPr>
                    </a:p>
                  </a:txBody>
                  <a:tcPr marL="0" marR="0" marT="0" marB="0" anchor="ctr"/>
                </a:tc>
                <a:extLst>
                  <a:ext uri="{0D108BD9-81ED-4DB2-BD59-A6C34878D82A}">
                    <a16:rowId xmlns="" xmlns:a16="http://schemas.microsoft.com/office/drawing/2014/main" val="1783588071"/>
                  </a:ext>
                </a:extLst>
              </a:tr>
              <a:tr h="59069">
                <a:tc>
                  <a:txBody>
                    <a:bodyPr/>
                    <a:lstStyle/>
                    <a:p>
                      <a:pPr algn="ctr" fontAlgn="ctr"/>
                      <a:r>
                        <a:rPr lang="es-PE" sz="300" u="none" strike="noStrike">
                          <a:effectLst/>
                        </a:rPr>
                        <a:t>DIA</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HISTORIA CLINICA</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10</a:t>
                      </a:r>
                      <a:endParaRPr lang="es-PE" sz="300" b="0" i="0" u="none" strike="noStrike">
                        <a:effectLst/>
                        <a:latin typeface="Calibri" panose="020F0502020204030204" pitchFamily="34" charset="0"/>
                      </a:endParaRPr>
                    </a:p>
                  </a:txBody>
                  <a:tcPr marL="0" marR="0" marT="0" marB="0" anchor="ctr"/>
                </a:tc>
                <a:tc gridSpan="4">
                  <a:txBody>
                    <a:bodyPr/>
                    <a:lstStyle/>
                    <a:p>
                      <a:pPr algn="ctr" fontAlgn="ctr"/>
                      <a:r>
                        <a:rPr lang="es-PE" sz="300" u="none" strike="noStrike">
                          <a:effectLst/>
                        </a:rPr>
                        <a:t>12</a:t>
                      </a:r>
                      <a:endParaRPr lang="es-PE" sz="300" b="0" i="0" u="none" strike="noStrike">
                        <a:effectLst/>
                        <a:latin typeface="Calibri" panose="020F0502020204030204" pitchFamily="34" charset="0"/>
                      </a:endParaRPr>
                    </a:p>
                  </a:txBody>
                  <a:tcPr marL="0" marR="0" marT="0" marB="0" anchor="ctr"/>
                </a:tc>
                <a:tc hMerge="1">
                  <a:txBody>
                    <a:bodyPr/>
                    <a:lstStyle/>
                    <a:p>
                      <a:endParaRPr lang="es-PE"/>
                    </a:p>
                  </a:txBody>
                  <a:tcPr/>
                </a:tc>
                <a:tc hMerge="1">
                  <a:txBody>
                    <a:bodyPr/>
                    <a:lstStyle/>
                    <a:p>
                      <a:endParaRPr lang="es-PE"/>
                    </a:p>
                  </a:txBody>
                  <a:tcPr/>
                </a:tc>
                <a:tc hMerge="1">
                  <a:txBody>
                    <a:bodyPr/>
                    <a:lstStyle/>
                    <a:p>
                      <a:endParaRPr lang="es-PE"/>
                    </a:p>
                  </a:txBody>
                  <a:tcPr/>
                </a:tc>
                <a:tc gridSpan="2" vMerge="1">
                  <a:txBody>
                    <a:bodyPr/>
                    <a:lstStyle/>
                    <a:p>
                      <a:endParaRPr lang="es-PE"/>
                    </a:p>
                  </a:txBody>
                  <a:tcPr/>
                </a:tc>
                <a:tc hMerge="1" vMerge="1">
                  <a:txBody>
                    <a:bodyPr/>
                    <a:lstStyle/>
                    <a:p>
                      <a:endParaRPr lang="es-PE"/>
                    </a:p>
                  </a:txBody>
                  <a:tcPr/>
                </a:tc>
                <a:tc>
                  <a:txBody>
                    <a:bodyPr/>
                    <a:lstStyle/>
                    <a:p>
                      <a:pPr algn="ctr" fontAlgn="ctr"/>
                      <a:r>
                        <a:rPr lang="es-PE" sz="300" u="none" strike="noStrike">
                          <a:effectLst/>
                        </a:rPr>
                        <a:t>SEXO</a:t>
                      </a:r>
                      <a:endParaRPr lang="es-PE" sz="300" b="0" i="0" u="none" strike="noStrike">
                        <a:effectLst/>
                        <a:latin typeface="Calibri" panose="020F0502020204030204" pitchFamily="34" charset="0"/>
                      </a:endParaRPr>
                    </a:p>
                  </a:txBody>
                  <a:tcPr marL="0" marR="0" marT="0" marB="0" anchor="ctr"/>
                </a:tc>
                <a:tc gridSpan="2" vMerge="1">
                  <a:txBody>
                    <a:bodyPr/>
                    <a:lstStyle/>
                    <a:p>
                      <a:endParaRPr lang="es-PE"/>
                    </a:p>
                  </a:txBody>
                  <a:tcPr/>
                </a:tc>
                <a:tc hMerge="1" vMerge="1">
                  <a:txBody>
                    <a:bodyPr/>
                    <a:lstStyle/>
                    <a:p>
                      <a:endParaRPr lang="es-PE"/>
                    </a:p>
                  </a:txBody>
                  <a:tcPr/>
                </a:tc>
                <a:tc gridSpan="2" vMerge="1">
                  <a:txBody>
                    <a:bodyPr/>
                    <a:lstStyle/>
                    <a:p>
                      <a:endParaRPr lang="es-PE"/>
                    </a:p>
                  </a:txBody>
                  <a:tcPr/>
                </a:tc>
                <a:tc hMerge="1" vMerge="1">
                  <a:txBody>
                    <a:bodyPr/>
                    <a:lstStyle/>
                    <a:p>
                      <a:endParaRPr lang="es-PE"/>
                    </a:p>
                  </a:txBody>
                  <a:tcPr/>
                </a:tc>
                <a:tc>
                  <a:txBody>
                    <a:bodyPr/>
                    <a:lstStyle/>
                    <a:p>
                      <a:pPr algn="ctr" fontAlgn="ctr"/>
                      <a:r>
                        <a:rPr lang="es-PE" sz="300" u="none" strike="noStrike">
                          <a:effectLst/>
                        </a:rPr>
                        <a:t>BLEC</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VICIO</a:t>
                      </a:r>
                      <a:endParaRPr lang="es-PE" sz="300" b="0" i="0" u="none" strike="noStrike">
                        <a:effectLst/>
                        <a:latin typeface="Calibri" panose="020F0502020204030204" pitchFamily="34" charset="0"/>
                      </a:endParaRPr>
                    </a:p>
                  </a:txBody>
                  <a:tcPr marL="0" marR="0" marT="0" marB="0" anchor="ctr"/>
                </a:tc>
                <a:tc gridSpan="4">
                  <a:txBody>
                    <a:bodyPr/>
                    <a:lstStyle/>
                    <a:p>
                      <a:pPr algn="ctr" fontAlgn="ctr"/>
                      <a:r>
                        <a:rPr lang="es-PE" sz="300" u="none" strike="noStrike">
                          <a:effectLst/>
                        </a:rPr>
                        <a:t>Y/O ACTIVIDAD DE SALUD</a:t>
                      </a:r>
                      <a:endParaRPr lang="es-PE" sz="300" b="0" i="0" u="none" strike="noStrike">
                        <a:effectLst/>
                        <a:latin typeface="Calibri" panose="020F0502020204030204" pitchFamily="34" charset="0"/>
                      </a:endParaRPr>
                    </a:p>
                  </a:txBody>
                  <a:tcPr marL="0" marR="0" marT="0" marB="0" anchor="ctr"/>
                </a:tc>
                <a:tc hMerge="1">
                  <a:txBody>
                    <a:bodyPr/>
                    <a:lstStyle/>
                    <a:p>
                      <a:endParaRPr lang="es-PE"/>
                    </a:p>
                  </a:txBody>
                  <a:tcPr/>
                </a:tc>
                <a:tc hMerge="1">
                  <a:txBody>
                    <a:bodyPr/>
                    <a:lstStyle/>
                    <a:p>
                      <a:endParaRPr lang="es-PE"/>
                    </a:p>
                  </a:txBody>
                  <a:tcPr/>
                </a:tc>
                <a:tc hMerge="1">
                  <a:txBody>
                    <a:bodyPr/>
                    <a:lstStyle/>
                    <a:p>
                      <a:endParaRPr lang="es-PE"/>
                    </a:p>
                  </a:txBody>
                  <a:tcPr/>
                </a:tc>
                <a:tc gridSpan="3">
                  <a:txBody>
                    <a:bodyPr/>
                    <a:lstStyle/>
                    <a:p>
                      <a:pPr algn="ctr" fontAlgn="ctr"/>
                      <a:r>
                        <a:rPr lang="es-PE" sz="300" u="none" strike="noStrike">
                          <a:effectLst/>
                        </a:rPr>
                        <a:t>DIAGNÓSTICO</a:t>
                      </a:r>
                      <a:endParaRPr lang="es-PE" sz="300" b="0" i="0" u="none" strike="noStrike">
                        <a:effectLst/>
                        <a:latin typeface="Calibri" panose="020F0502020204030204" pitchFamily="34" charset="0"/>
                      </a:endParaRPr>
                    </a:p>
                  </a:txBody>
                  <a:tcPr marL="0" marR="0" marT="0" marB="0" anchor="ctr"/>
                </a:tc>
                <a:tc hMerge="1">
                  <a:txBody>
                    <a:bodyPr/>
                    <a:lstStyle/>
                    <a:p>
                      <a:endParaRPr lang="es-PE"/>
                    </a:p>
                  </a:txBody>
                  <a:tcPr/>
                </a:tc>
                <a:tc h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a:txBody>
                    <a:bodyPr/>
                    <a:lstStyle/>
                    <a:p>
                      <a:pPr algn="ctr" fontAlgn="ctr"/>
                      <a:r>
                        <a:rPr lang="es-PE" sz="300" u="none" strike="noStrike">
                          <a:effectLst/>
                        </a:rPr>
                        <a:t>CIE / CPT</a:t>
                      </a:r>
                      <a:endParaRPr lang="es-PE" sz="300" b="0" i="0" u="none" strike="noStrike">
                        <a:effectLst/>
                        <a:latin typeface="Calibri" panose="020F0502020204030204" pitchFamily="34" charset="0"/>
                      </a:endParaRPr>
                    </a:p>
                  </a:txBody>
                  <a:tcPr marL="0" marR="0" marT="0" marB="0" anchor="ctr"/>
                </a:tc>
                <a:extLst>
                  <a:ext uri="{0D108BD9-81ED-4DB2-BD59-A6C34878D82A}">
                    <a16:rowId xmlns="" xmlns:a16="http://schemas.microsoft.com/office/drawing/2014/main" val="2852864426"/>
                  </a:ext>
                </a:extLst>
              </a:tr>
              <a:tr h="59069">
                <a:tc>
                  <a:txBody>
                    <a:bodyPr/>
                    <a:lstStyle/>
                    <a:p>
                      <a:pPr algn="ctr" fontAlgn="ctr"/>
                      <a:r>
                        <a:rPr lang="es-PE" sz="300" u="none" strike="noStrike">
                          <a:effectLst/>
                        </a:rPr>
                        <a:t> </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Gestante/ Puerpera</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ETNIA</a:t>
                      </a:r>
                      <a:endParaRPr lang="es-PE" sz="300" b="0" i="0" u="none" strike="noStrike">
                        <a:effectLst/>
                        <a:latin typeface="Calibri" panose="020F0502020204030204" pitchFamily="34" charset="0"/>
                      </a:endParaRPr>
                    </a:p>
                  </a:txBody>
                  <a:tcPr marL="0" marR="0" marT="0" marB="0" anchor="ctr"/>
                </a:tc>
                <a:tc gridSpan="4">
                  <a:txBody>
                    <a:bodyPr/>
                    <a:lstStyle/>
                    <a:p>
                      <a:pPr algn="ctr" fontAlgn="ctr"/>
                      <a:r>
                        <a:rPr lang="es-PE" sz="300" u="none" strike="noStrike">
                          <a:effectLst/>
                        </a:rPr>
                        <a:t>CENTRO POBLADO (*)</a:t>
                      </a:r>
                      <a:endParaRPr lang="es-PE" sz="300" b="0" i="0" u="none" strike="noStrike">
                        <a:effectLst/>
                        <a:latin typeface="Calibri" panose="020F0502020204030204" pitchFamily="34" charset="0"/>
                      </a:endParaRPr>
                    </a:p>
                  </a:txBody>
                  <a:tcPr marL="0" marR="0" marT="0" marB="0" anchor="ctr"/>
                </a:tc>
                <a:tc hMerge="1">
                  <a:txBody>
                    <a:bodyPr/>
                    <a:lstStyle/>
                    <a:p>
                      <a:endParaRPr lang="es-PE"/>
                    </a:p>
                  </a:txBody>
                  <a:tcPr/>
                </a:tc>
                <a:tc hMerge="1">
                  <a:txBody>
                    <a:bodyPr/>
                    <a:lstStyle/>
                    <a:p>
                      <a:endParaRPr lang="es-PE"/>
                    </a:p>
                  </a:txBody>
                  <a:tcPr/>
                </a:tc>
                <a:tc hMerge="1">
                  <a:txBody>
                    <a:bodyPr/>
                    <a:lstStyle/>
                    <a:p>
                      <a:endParaRPr lang="es-PE"/>
                    </a:p>
                  </a:txBody>
                  <a:tcPr/>
                </a:tc>
                <a:tc gridSpan="2" vMerge="1">
                  <a:txBody>
                    <a:bodyPr/>
                    <a:lstStyle/>
                    <a:p>
                      <a:endParaRPr lang="es-PE"/>
                    </a:p>
                  </a:txBody>
                  <a:tcPr/>
                </a:tc>
                <a:tc hMerge="1" vMerge="1">
                  <a:txBody>
                    <a:bodyPr/>
                    <a:lstStyle/>
                    <a:p>
                      <a:endParaRPr lang="es-PE"/>
                    </a:p>
                  </a:txBody>
                  <a:tcPr/>
                </a:tc>
                <a:tc>
                  <a:txBody>
                    <a:bodyPr/>
                    <a:lstStyle/>
                    <a:p>
                      <a:pPr algn="ctr" fontAlgn="ctr"/>
                      <a:r>
                        <a:rPr lang="es-PE" sz="300" u="none" strike="noStrike">
                          <a:effectLst/>
                        </a:rPr>
                        <a:t> </a:t>
                      </a:r>
                      <a:endParaRPr lang="es-PE" sz="300" b="0" i="0" u="none" strike="noStrike">
                        <a:effectLst/>
                        <a:latin typeface="Calibri" panose="020F0502020204030204" pitchFamily="34" charset="0"/>
                      </a:endParaRPr>
                    </a:p>
                  </a:txBody>
                  <a:tcPr marL="0" marR="0" marT="0" marB="0" anchor="ctr"/>
                </a:tc>
                <a:tc gridSpan="2" vMerge="1">
                  <a:txBody>
                    <a:bodyPr/>
                    <a:lstStyle/>
                    <a:p>
                      <a:endParaRPr lang="es-PE"/>
                    </a:p>
                  </a:txBody>
                  <a:tcPr/>
                </a:tc>
                <a:tc hMerge="1" vMerge="1">
                  <a:txBody>
                    <a:bodyPr/>
                    <a:lstStyle/>
                    <a:p>
                      <a:endParaRPr lang="es-PE"/>
                    </a:p>
                  </a:txBody>
                  <a:tcPr/>
                </a:tc>
                <a:tc gridSpan="2" vMerge="1">
                  <a:txBody>
                    <a:bodyPr/>
                    <a:lstStyle/>
                    <a:p>
                      <a:endParaRPr lang="es-PE"/>
                    </a:p>
                  </a:txBody>
                  <a:tcPr/>
                </a:tc>
                <a:tc hMerge="1" vMerge="1">
                  <a:txBody>
                    <a:bodyPr/>
                    <a:lstStyle/>
                    <a:p>
                      <a:endParaRPr lang="es-PE"/>
                    </a:p>
                  </a:txBody>
                  <a:tcPr/>
                </a:tc>
                <a:tc>
                  <a:txBody>
                    <a:bodyPr/>
                    <a:lstStyle/>
                    <a:p>
                      <a:pPr algn="ctr" fontAlgn="ctr"/>
                      <a:r>
                        <a:rPr lang="es-PE" sz="300" u="none" strike="noStrike">
                          <a:effectLst/>
                        </a:rPr>
                        <a:t> </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 </a:t>
                      </a:r>
                      <a:endParaRPr lang="es-PE" sz="300" b="0" i="0" u="none" strike="noStrike">
                        <a:effectLst/>
                        <a:latin typeface="Calibri" panose="020F0502020204030204" pitchFamily="34" charset="0"/>
                      </a:endParaRPr>
                    </a:p>
                  </a:txBody>
                  <a:tcPr marL="0" marR="0" marT="0" marB="0" anchor="ctr"/>
                </a:tc>
                <a:tc gridSpan="4">
                  <a:txBody>
                    <a:bodyPr/>
                    <a:lstStyle/>
                    <a:p>
                      <a:pPr algn="ctr" fontAlgn="ctr"/>
                      <a:r>
                        <a:rPr lang="es-PE" sz="300" u="none" strike="noStrike">
                          <a:effectLst/>
                        </a:rPr>
                        <a:t> </a:t>
                      </a:r>
                      <a:endParaRPr lang="es-PE" sz="300" b="0" i="0" u="none" strike="noStrike">
                        <a:effectLst/>
                        <a:latin typeface="Calibri" panose="020F0502020204030204" pitchFamily="34" charset="0"/>
                      </a:endParaRPr>
                    </a:p>
                  </a:txBody>
                  <a:tcPr marL="0" marR="0" marT="0" marB="0" anchor="ctr"/>
                </a:tc>
                <a:tc hMerge="1">
                  <a:txBody>
                    <a:bodyPr/>
                    <a:lstStyle/>
                    <a:p>
                      <a:endParaRPr lang="es-PE"/>
                    </a:p>
                  </a:txBody>
                  <a:tcPr/>
                </a:tc>
                <a:tc hMerge="1">
                  <a:txBody>
                    <a:bodyPr/>
                    <a:lstStyle/>
                    <a:p>
                      <a:endParaRPr lang="es-PE"/>
                    </a:p>
                  </a:txBody>
                  <a:tcPr/>
                </a:tc>
                <a:tc hMerge="1">
                  <a:txBody>
                    <a:bodyPr/>
                    <a:lstStyle/>
                    <a:p>
                      <a:endParaRPr lang="es-PE"/>
                    </a:p>
                  </a:txBody>
                  <a:tcPr/>
                </a:tc>
                <a:tc>
                  <a:txBody>
                    <a:bodyPr/>
                    <a:lstStyle/>
                    <a:p>
                      <a:pPr algn="ctr" fontAlgn="ctr"/>
                      <a:r>
                        <a:rPr lang="es-PE" sz="300" u="none" strike="noStrike">
                          <a:effectLst/>
                        </a:rPr>
                        <a:t>P</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D</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R</a:t>
                      </a:r>
                      <a:endParaRPr lang="es-PE" sz="300" b="0" i="0" u="none" strike="noStrike">
                        <a:effectLst/>
                        <a:latin typeface="Calibri" panose="020F0502020204030204" pitchFamily="34" charset="0"/>
                      </a:endParaRPr>
                    </a:p>
                  </a:txBody>
                  <a:tcPr marL="0" marR="0" marT="0" marB="0" anchor="ctr"/>
                </a:tc>
                <a:tc vMerge="1">
                  <a:txBody>
                    <a:bodyPr/>
                    <a:lstStyle/>
                    <a:p>
                      <a:endParaRPr lang="es-PE"/>
                    </a:p>
                  </a:txBody>
                  <a:tcPr/>
                </a:tc>
                <a:tc vMerge="1">
                  <a:txBody>
                    <a:bodyPr/>
                    <a:lstStyle/>
                    <a:p>
                      <a:endParaRPr lang="es-PE"/>
                    </a:p>
                  </a:txBody>
                  <a:tcPr/>
                </a:tc>
                <a:tc vMerge="1">
                  <a:txBody>
                    <a:bodyPr/>
                    <a:lstStyle/>
                    <a:p>
                      <a:endParaRPr lang="es-PE"/>
                    </a:p>
                  </a:txBody>
                  <a:tcPr/>
                </a:tc>
                <a:tc>
                  <a:txBody>
                    <a:bodyPr/>
                    <a:lstStyle/>
                    <a:p>
                      <a:pPr algn="ctr" fontAlgn="ctr"/>
                      <a:r>
                        <a:rPr lang="es-PE" sz="300" u="none" strike="noStrike">
                          <a:effectLst/>
                        </a:rPr>
                        <a:t> </a:t>
                      </a:r>
                      <a:endParaRPr lang="es-PE" sz="300" b="0" i="0" u="none" strike="noStrike">
                        <a:effectLst/>
                        <a:latin typeface="Calibri" panose="020F0502020204030204" pitchFamily="34" charset="0"/>
                      </a:endParaRPr>
                    </a:p>
                  </a:txBody>
                  <a:tcPr marL="0" marR="0" marT="0" marB="0" anchor="ctr"/>
                </a:tc>
                <a:extLst>
                  <a:ext uri="{0D108BD9-81ED-4DB2-BD59-A6C34878D82A}">
                    <a16:rowId xmlns="" xmlns:a16="http://schemas.microsoft.com/office/drawing/2014/main" val="171505281"/>
                  </a:ext>
                </a:extLst>
              </a:tr>
              <a:tr h="1896594">
                <a:tc>
                  <a:txBody>
                    <a:bodyPr/>
                    <a:lstStyle/>
                    <a:p>
                      <a:pPr algn="l" fontAlgn="ctr"/>
                      <a:r>
                        <a:rPr lang="es-PE" sz="400" u="none" strike="noStrike">
                          <a:effectLst/>
                        </a:rPr>
                        <a:t>NOMBRES Y APELLIDOS PACIENTE:                                                                                                                              (*)FECHA DE NACIMIENTO:_____/_____ /_____             FECHA ULTIMO RESULTADO DE Hb:_____/_____ /_____            FECHA DE ULTIMA REGLA:_____ /_____/_____ </a:t>
                      </a:r>
                      <a:endParaRPr lang="es-PE" sz="400" b="0" i="0" u="none" strike="noStrike">
                        <a:solidFill>
                          <a:srgbClr val="000000"/>
                        </a:solidFill>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1" i="0" u="none" strike="noStrike">
                        <a:effectLst/>
                        <a:latin typeface="Franklin Gothic Medium Cond" panose="020B0606030402020204" pitchFamily="34" charset="0"/>
                      </a:endParaRPr>
                    </a:p>
                  </a:txBody>
                  <a:tcPr marL="0" marR="0" marT="0" marB="0" anchor="ctr"/>
                </a:tc>
                <a:tc>
                  <a:txBody>
                    <a:bodyPr/>
                    <a:lstStyle/>
                    <a:p>
                      <a:pPr algn="l" fontAlgn="ctr"/>
                      <a:r>
                        <a:rPr lang="es-PE" sz="300" u="none" strike="noStrike">
                          <a:effectLst/>
                        </a:rPr>
                        <a:t> </a:t>
                      </a:r>
                      <a:endParaRPr lang="es-PE" sz="3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extLst>
                  <a:ext uri="{0D108BD9-81ED-4DB2-BD59-A6C34878D82A}">
                    <a16:rowId xmlns="" xmlns:a16="http://schemas.microsoft.com/office/drawing/2014/main" val="1773601262"/>
                  </a:ext>
                </a:extLst>
              </a:tr>
              <a:tr h="75034">
                <a:tc rowSpan="4">
                  <a:txBody>
                    <a:bodyPr/>
                    <a:lstStyle/>
                    <a:p>
                      <a:pPr algn="ctr" fontAlgn="ctr"/>
                      <a:r>
                        <a:rPr lang="es-PE" sz="500" u="none" strike="noStrike">
                          <a:effectLst/>
                        </a:rPr>
                        <a:t>15</a:t>
                      </a:r>
                      <a:endParaRPr lang="es-PE" sz="500" b="0" i="0" u="none" strike="noStrike">
                        <a:effectLst/>
                        <a:latin typeface="Franklin Gothic Medium Cond" panose="020B0606030402020204" pitchFamily="34" charset="0"/>
                      </a:endParaRPr>
                    </a:p>
                  </a:txBody>
                  <a:tcPr marL="0" marR="0" marT="0" marB="0" anchor="ctr"/>
                </a:tc>
                <a:tc>
                  <a:txBody>
                    <a:bodyPr/>
                    <a:lstStyle/>
                    <a:p>
                      <a:pPr algn="ctr" fontAlgn="ctr"/>
                      <a:r>
                        <a:rPr lang="es-PE" sz="500" u="none" strike="noStrike">
                          <a:effectLst/>
                        </a:rPr>
                        <a:t>65478238</a:t>
                      </a:r>
                      <a:endParaRPr lang="es-PE" sz="5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500" u="none" strike="noStrike">
                          <a:effectLst/>
                        </a:rPr>
                        <a:t>2</a:t>
                      </a:r>
                      <a:endParaRPr lang="es-PE" sz="500" b="0" i="0" u="none" strike="noStrike">
                        <a:effectLst/>
                        <a:latin typeface="Franklin Gothic Medium Cond" panose="020B0606030402020204" pitchFamily="34" charset="0"/>
                      </a:endParaRPr>
                    </a:p>
                  </a:txBody>
                  <a:tcPr marL="0" marR="0" marT="0" marB="0" anchor="ctr"/>
                </a:tc>
                <a:tc rowSpan="2" gridSpan="4">
                  <a:txBody>
                    <a:bodyPr/>
                    <a:lstStyle/>
                    <a:p>
                      <a:pPr algn="ctr" fontAlgn="ctr"/>
                      <a:r>
                        <a:rPr lang="es-PE" sz="500" u="none" strike="noStrike">
                          <a:effectLst/>
                        </a:rPr>
                        <a:t>Lamas</a:t>
                      </a:r>
                      <a:endParaRPr lang="es-PE" sz="500" b="0" i="0" u="none" strike="noStrike">
                        <a:effectLst/>
                        <a:latin typeface="Franklin Gothic Medium Cond" panose="020B0606030402020204" pitchFamily="34" charset="0"/>
                      </a:endParaRPr>
                    </a:p>
                  </a:txBody>
                  <a:tcPr marL="0" marR="0" marT="0" marB="0" anchor="ctr"/>
                </a:tc>
                <a:tc rowSpan="2" hMerge="1">
                  <a:txBody>
                    <a:bodyPr/>
                    <a:lstStyle/>
                    <a:p>
                      <a:endParaRPr lang="es-PE"/>
                    </a:p>
                  </a:txBody>
                  <a:tcPr/>
                </a:tc>
                <a:tc rowSpan="2" hMerge="1">
                  <a:txBody>
                    <a:bodyPr/>
                    <a:lstStyle/>
                    <a:p>
                      <a:endParaRPr lang="es-PE"/>
                    </a:p>
                  </a:txBody>
                  <a:tcPr/>
                </a:tc>
                <a:tc rowSpan="2" hMerge="1">
                  <a:txBody>
                    <a:bodyPr/>
                    <a:lstStyle/>
                    <a:p>
                      <a:endParaRPr lang="es-PE"/>
                    </a:p>
                  </a:txBody>
                  <a:tcPr/>
                </a:tc>
                <a:tc rowSpan="4">
                  <a:txBody>
                    <a:bodyPr/>
                    <a:lstStyle/>
                    <a:p>
                      <a:pPr algn="ctr" fontAlgn="ctr"/>
                      <a:r>
                        <a:rPr lang="es-PE" sz="500" u="none" strike="noStrike">
                          <a:effectLst/>
                        </a:rPr>
                        <a:t>62</a:t>
                      </a:r>
                      <a:endParaRPr lang="es-PE" sz="5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A</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M</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PC</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300" u="none" strike="noStrike">
                          <a:effectLst/>
                        </a:rPr>
                        <a:t>PESO</a:t>
                      </a:r>
                      <a:endParaRPr lang="es-PE" sz="300" b="0" i="0" u="none" strike="noStrike">
                        <a:effectLst/>
                        <a:latin typeface="Franklin Gothic Medium Cond" panose="020B0606030402020204" pitchFamily="34" charset="0"/>
                      </a:endParaRPr>
                    </a:p>
                  </a:txBody>
                  <a:tcPr marL="0" marR="0" marT="0" marB="0" anchor="ctr"/>
                </a:tc>
                <a:tc>
                  <a:txBody>
                    <a:bodyPr/>
                    <a:lstStyle/>
                    <a:p>
                      <a:pPr algn="ctr" fontAlgn="ctr"/>
                      <a:r>
                        <a:rPr lang="es-PE" sz="300" u="none" strike="noStrike">
                          <a:effectLst/>
                        </a:rPr>
                        <a:t> </a:t>
                      </a:r>
                      <a:endParaRPr lang="es-PE" sz="3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N</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N</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300" u="none" strike="noStrike">
                          <a:effectLst/>
                        </a:rPr>
                        <a:t>1.</a:t>
                      </a:r>
                      <a:endParaRPr lang="es-PE" sz="300" b="0" i="0" u="none" strike="noStrike">
                        <a:effectLst/>
                        <a:latin typeface="Franklin Gothic Medium Cond" panose="020B0606030402020204" pitchFamily="34" charset="0"/>
                      </a:endParaRPr>
                    </a:p>
                  </a:txBody>
                  <a:tcPr marL="0" marR="0" marT="0" marB="0" anchor="ctr"/>
                </a:tc>
                <a:tc gridSpan="3">
                  <a:txBody>
                    <a:bodyPr/>
                    <a:lstStyle/>
                    <a:p>
                      <a:pPr algn="l" fontAlgn="ctr"/>
                      <a:r>
                        <a:rPr lang="es-PE" sz="500" u="none" strike="noStrike">
                          <a:effectLst/>
                        </a:rPr>
                        <a:t>Glaucoma Primario de Angulo Abierto</a:t>
                      </a:r>
                      <a:endParaRPr lang="es-PE" sz="500" b="0" i="0" u="none" strike="noStrike">
                        <a:effectLst/>
                        <a:latin typeface="Franklin Gothic Medium Cond" panose="020B0606030402020204" pitchFamily="34" charset="0"/>
                      </a:endParaRPr>
                    </a:p>
                  </a:txBody>
                  <a:tcPr marL="0" marR="0" marT="0" marB="0" anchor="ctr"/>
                </a:tc>
                <a:tc hMerge="1">
                  <a:txBody>
                    <a:bodyPr/>
                    <a:lstStyle/>
                    <a:p>
                      <a:endParaRPr lang="es-PE"/>
                    </a:p>
                  </a:txBody>
                  <a:tcPr/>
                </a:tc>
                <a:tc hMerge="1">
                  <a:txBody>
                    <a:bodyPr/>
                    <a:lstStyle/>
                    <a:p>
                      <a:endParaRPr lang="es-PE"/>
                    </a:p>
                  </a:txBody>
                  <a:tcPr/>
                </a:tc>
                <a:tc>
                  <a:txBody>
                    <a:bodyPr/>
                    <a:lstStyle/>
                    <a:p>
                      <a:pPr algn="ctr" fontAlgn="ctr"/>
                      <a:r>
                        <a:rPr lang="es-PE" sz="400" u="none" strike="noStrike">
                          <a:effectLst/>
                        </a:rPr>
                        <a:t>P</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D</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H402</a:t>
                      </a:r>
                      <a:endParaRPr lang="es-PE" sz="400" b="0" i="0" u="none" strike="noStrike">
                        <a:effectLst/>
                        <a:latin typeface="Franklin Gothic Medium Cond" panose="020B0606030402020204" pitchFamily="34" charset="0"/>
                      </a:endParaRPr>
                    </a:p>
                  </a:txBody>
                  <a:tcPr marL="0" marR="0" marT="0" marB="0" anchor="ctr"/>
                </a:tc>
                <a:extLst>
                  <a:ext uri="{0D108BD9-81ED-4DB2-BD59-A6C34878D82A}">
                    <a16:rowId xmlns="" xmlns:a16="http://schemas.microsoft.com/office/drawing/2014/main" val="1984491330"/>
                  </a:ext>
                </a:extLst>
              </a:tr>
              <a:tr h="63858">
                <a:tc vMerge="1">
                  <a:txBody>
                    <a:bodyPr/>
                    <a:lstStyle/>
                    <a:p>
                      <a:endParaRPr lang="es-PE"/>
                    </a:p>
                  </a:txBody>
                  <a:tcPr/>
                </a:tc>
                <a:tc rowSpan="2">
                  <a:txBody>
                    <a:bodyPr/>
                    <a:lstStyle/>
                    <a:p>
                      <a:pPr algn="ctr" fontAlgn="ctr"/>
                      <a:r>
                        <a:rPr lang="es-PE" sz="500" u="none" strike="noStrike">
                          <a:effectLst/>
                        </a:rPr>
                        <a:t>2514</a:t>
                      </a:r>
                      <a:endParaRPr lang="es-PE" sz="5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gridSpan="4" vMerge="1">
                  <a:txBody>
                    <a:bodyPr/>
                    <a:lstStyle/>
                    <a:p>
                      <a:endParaRPr lang="es-PE"/>
                    </a:p>
                  </a:txBody>
                  <a:tcPr/>
                </a:tc>
                <a:tc hMerge="1" vMerge="1">
                  <a:txBody>
                    <a:bodyPr/>
                    <a:lstStyle/>
                    <a:p>
                      <a:endParaRPr lang="es-PE"/>
                    </a:p>
                  </a:txBody>
                  <a:tcPr/>
                </a:tc>
                <a:tc hMerge="1" vMerge="1">
                  <a:txBody>
                    <a:bodyPr/>
                    <a:lstStyle/>
                    <a:p>
                      <a:endParaRPr lang="es-PE"/>
                    </a:p>
                  </a:txBody>
                  <a:tcPr/>
                </a:tc>
                <a:tc hMerge="1" vMerge="1">
                  <a:txBody>
                    <a:bodyPr/>
                    <a:lstStyle/>
                    <a:p>
                      <a:endParaRPr lang="es-PE"/>
                    </a:p>
                  </a:txBody>
                  <a:tcPr/>
                </a:tc>
                <a:tc vMerge="1">
                  <a:txBody>
                    <a:bodyPr/>
                    <a:lstStyle/>
                    <a:p>
                      <a:endParaRPr lang="es-PE"/>
                    </a:p>
                  </a:txBody>
                  <a:tcPr/>
                </a:tc>
                <a:tc rowSpan="2">
                  <a:txBody>
                    <a:bodyPr/>
                    <a:lstStyle/>
                    <a:p>
                      <a:pPr algn="ctr" fontAlgn="ctr"/>
                      <a:r>
                        <a:rPr lang="es-PE" sz="400" u="none" strike="noStrike">
                          <a:effectLst/>
                        </a:rPr>
                        <a:t>M</a:t>
                      </a:r>
                      <a:endParaRPr lang="es-PE" sz="4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vMerge="1">
                  <a:txBody>
                    <a:bodyPr/>
                    <a:lstStyle/>
                    <a:p>
                      <a:endParaRPr lang="es-PE"/>
                    </a:p>
                  </a:txBody>
                  <a:tcPr/>
                </a:tc>
                <a:tc vMerge="1">
                  <a:txBody>
                    <a:bodyPr/>
                    <a:lstStyle/>
                    <a:p>
                      <a:endParaRPr lang="es-PE"/>
                    </a:p>
                  </a:txBody>
                  <a:tcPr/>
                </a:tc>
                <a:tc rowSpan="2">
                  <a:txBody>
                    <a:bodyPr/>
                    <a:lstStyle/>
                    <a:p>
                      <a:pPr algn="ctr" fontAlgn="ctr"/>
                      <a:r>
                        <a:rPr lang="es-PE" sz="300" u="none" strike="noStrike">
                          <a:effectLst/>
                        </a:rPr>
                        <a:t>TALLA</a:t>
                      </a:r>
                      <a:endParaRPr lang="es-PE" sz="3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300" u="none" strike="noStrike">
                          <a:effectLst/>
                        </a:rPr>
                        <a:t> </a:t>
                      </a:r>
                      <a:endParaRPr lang="es-PE" sz="3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C</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C</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l" fontAlgn="ctr"/>
                      <a:r>
                        <a:rPr lang="es-PE" sz="300" u="none" strike="noStrike">
                          <a:effectLst/>
                        </a:rPr>
                        <a:t>2.</a:t>
                      </a:r>
                      <a:endParaRPr lang="es-PE" sz="300" b="0" i="0" u="none" strike="noStrike">
                        <a:effectLst/>
                        <a:latin typeface="Franklin Gothic Medium Cond" panose="020B0606030402020204" pitchFamily="34" charset="0"/>
                      </a:endParaRPr>
                    </a:p>
                  </a:txBody>
                  <a:tcPr marL="0" marR="0" marT="0" marB="0" anchor="ctr"/>
                </a:tc>
                <a:tc rowSpan="2" gridSpan="3">
                  <a:txBody>
                    <a:bodyPr/>
                    <a:lstStyle/>
                    <a:p>
                      <a:pPr algn="l" fontAlgn="ctr"/>
                      <a:r>
                        <a:rPr lang="es-PE" sz="500" u="none" strike="noStrike">
                          <a:effectLst/>
                        </a:rPr>
                        <a:t>Gonioscopia</a:t>
                      </a:r>
                      <a:endParaRPr lang="es-PE" sz="500" b="0" i="0" u="none" strike="noStrike">
                        <a:effectLst/>
                        <a:latin typeface="Franklin Gothic Medium Cond" panose="020B0606030402020204" pitchFamily="34" charset="0"/>
                      </a:endParaRPr>
                    </a:p>
                  </a:txBody>
                  <a:tcPr marL="0" marR="0" marT="0" marB="0" anchor="ctr"/>
                </a:tc>
                <a:tc rowSpan="2" hMerge="1">
                  <a:txBody>
                    <a:bodyPr/>
                    <a:lstStyle/>
                    <a:p>
                      <a:endParaRPr lang="es-PE"/>
                    </a:p>
                  </a:txBody>
                  <a:tcPr/>
                </a:tc>
                <a:tc rowSpan="2" hMerge="1">
                  <a:txBody>
                    <a:bodyPr/>
                    <a:lstStyle/>
                    <a:p>
                      <a:endParaRPr lang="es-PE"/>
                    </a:p>
                  </a:txBody>
                  <a:tcPr/>
                </a:tc>
                <a:tc rowSpan="2">
                  <a:txBody>
                    <a:bodyPr/>
                    <a:lstStyle/>
                    <a:p>
                      <a:pPr algn="ctr" fontAlgn="ctr"/>
                      <a:r>
                        <a:rPr lang="es-PE" sz="400" u="none" strike="noStrike">
                          <a:effectLst/>
                        </a:rPr>
                        <a:t>P</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D</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92020</a:t>
                      </a:r>
                      <a:endParaRPr lang="es-PE" sz="400" b="0" i="0" u="none" strike="noStrike">
                        <a:effectLst/>
                        <a:latin typeface="Franklin Gothic Medium Cond" panose="020B0606030402020204" pitchFamily="34" charset="0"/>
                      </a:endParaRPr>
                    </a:p>
                  </a:txBody>
                  <a:tcPr marL="0" marR="0" marT="0" marB="0" anchor="ctr"/>
                </a:tc>
                <a:extLst>
                  <a:ext uri="{0D108BD9-81ED-4DB2-BD59-A6C34878D82A}">
                    <a16:rowId xmlns="" xmlns:a16="http://schemas.microsoft.com/office/drawing/2014/main" val="2090852681"/>
                  </a:ext>
                </a:extLst>
              </a:tr>
              <a:tr h="63858">
                <a:tc vMerge="1">
                  <a:txBody>
                    <a:bodyPr/>
                    <a:lstStyle/>
                    <a:p>
                      <a:endParaRPr lang="es-PE"/>
                    </a:p>
                  </a:txBody>
                  <a:tcPr/>
                </a:tc>
                <a:tc vMerge="1">
                  <a:txBody>
                    <a:bodyPr/>
                    <a:lstStyle/>
                    <a:p>
                      <a:endParaRPr lang="es-PE"/>
                    </a:p>
                  </a:txBody>
                  <a:tcPr/>
                </a:tc>
                <a:tc rowSpan="2">
                  <a:txBody>
                    <a:bodyPr/>
                    <a:lstStyle/>
                    <a:p>
                      <a:pPr algn="ctr" fontAlgn="ctr"/>
                      <a:r>
                        <a:rPr lang="es-PE" sz="500" u="none" strike="noStrike">
                          <a:effectLst/>
                        </a:rPr>
                        <a:t>58</a:t>
                      </a:r>
                      <a:endParaRPr lang="es-PE" sz="500" b="0" i="0" u="none" strike="noStrike">
                        <a:effectLst/>
                        <a:latin typeface="Franklin Gothic Medium Cond" panose="020B0606030402020204" pitchFamily="34" charset="0"/>
                      </a:endParaRPr>
                    </a:p>
                  </a:txBody>
                  <a:tcPr marL="0" marR="0" marT="0" marB="0" anchor="ctr"/>
                </a:tc>
                <a:tc rowSpan="2" gridSpan="4">
                  <a:txBody>
                    <a:bodyPr/>
                    <a:lstStyle/>
                    <a:p>
                      <a:pPr algn="ctr" fontAlgn="ctr"/>
                      <a:r>
                        <a:rPr lang="es-PE" sz="500" u="none" strike="noStrike">
                          <a:effectLst/>
                        </a:rPr>
                        <a:t>Lamas</a:t>
                      </a:r>
                      <a:endParaRPr lang="es-PE" sz="500" b="0" i="0" u="none" strike="noStrike">
                        <a:effectLst/>
                        <a:latin typeface="Franklin Gothic Medium Cond" panose="020B0606030402020204" pitchFamily="34" charset="0"/>
                      </a:endParaRPr>
                    </a:p>
                  </a:txBody>
                  <a:tcPr marL="0" marR="0" marT="0" marB="0" anchor="ctr"/>
                </a:tc>
                <a:tc rowSpan="2" hMerge="1">
                  <a:txBody>
                    <a:bodyPr/>
                    <a:lstStyle/>
                    <a:p>
                      <a:endParaRPr lang="es-PE"/>
                    </a:p>
                  </a:txBody>
                  <a:tcPr/>
                </a:tc>
                <a:tc rowSpan="2" hMerge="1">
                  <a:txBody>
                    <a:bodyPr/>
                    <a:lstStyle/>
                    <a:p>
                      <a:endParaRPr lang="es-PE"/>
                    </a:p>
                  </a:txBody>
                  <a:tcPr/>
                </a:tc>
                <a:tc rowSpan="2" hMerge="1">
                  <a:txBody>
                    <a:bodyPr/>
                    <a:lstStyle/>
                    <a:p>
                      <a:endParaRPr lang="es-PE"/>
                    </a:p>
                  </a:txBody>
                  <a:tcPr/>
                </a:tc>
                <a:tc vMerge="1">
                  <a:txBody>
                    <a:bodyPr/>
                    <a:lstStyle/>
                    <a:p>
                      <a:endParaRPr lang="es-PE"/>
                    </a:p>
                  </a:txBody>
                  <a:tcPr/>
                </a:tc>
                <a:tc vMerge="1">
                  <a:txBody>
                    <a:bodyPr/>
                    <a:lstStyle/>
                    <a:p>
                      <a:endParaRPr lang="es-PE"/>
                    </a:p>
                  </a:txBody>
                  <a:tcPr/>
                </a:tc>
                <a:tc rowSpan="2">
                  <a:txBody>
                    <a:bodyPr/>
                    <a:lstStyle/>
                    <a:p>
                      <a:pPr algn="ctr" fontAlgn="ctr"/>
                      <a:r>
                        <a:rPr lang="es-PE" sz="400" u="none" strike="noStrike">
                          <a:effectLst/>
                        </a:rPr>
                        <a:t>F</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Pab</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gridSpan="3" vMerge="1">
                  <a:txBody>
                    <a:bodyPr/>
                    <a:lstStyle/>
                    <a:p>
                      <a:endParaRPr lang="es-PE"/>
                    </a:p>
                  </a:txBody>
                  <a:tcPr/>
                </a:tc>
                <a:tc hMerge="1" vMerge="1">
                  <a:txBody>
                    <a:bodyPr/>
                    <a:lstStyle/>
                    <a:p>
                      <a:endParaRPr lang="es-PE"/>
                    </a:p>
                  </a:txBody>
                  <a:tcPr/>
                </a:tc>
                <a:tc hMerge="1" v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extLst>
                  <a:ext uri="{0D108BD9-81ED-4DB2-BD59-A6C34878D82A}">
                    <a16:rowId xmlns="" xmlns:a16="http://schemas.microsoft.com/office/drawing/2014/main" val="4150756963"/>
                  </a:ext>
                </a:extLst>
              </a:tr>
              <a:tr h="75034">
                <a:tc vMerge="1">
                  <a:txBody>
                    <a:bodyPr/>
                    <a:lstStyle/>
                    <a:p>
                      <a:endParaRPr lang="es-PE"/>
                    </a:p>
                  </a:txBody>
                  <a:tcPr/>
                </a:tc>
                <a:tc>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gridSpan="4" vMerge="1">
                  <a:txBody>
                    <a:bodyPr/>
                    <a:lstStyle/>
                    <a:p>
                      <a:endParaRPr lang="es-PE"/>
                    </a:p>
                  </a:txBody>
                  <a:tcPr/>
                </a:tc>
                <a:tc hMerge="1" vMerge="1">
                  <a:txBody>
                    <a:bodyPr/>
                    <a:lstStyle/>
                    <a:p>
                      <a:endParaRPr lang="es-PE"/>
                    </a:p>
                  </a:txBody>
                  <a:tcPr/>
                </a:tc>
                <a:tc hMerge="1" vMerge="1">
                  <a:txBody>
                    <a:bodyPr/>
                    <a:lstStyle/>
                    <a:p>
                      <a:endParaRPr lang="es-PE"/>
                    </a:p>
                  </a:txBody>
                  <a:tcPr/>
                </a:tc>
                <a:tc hMerge="1" vMerge="1">
                  <a:txBody>
                    <a:bodyPr/>
                    <a:lstStyle/>
                    <a:p>
                      <a:endParaRPr lang="es-PE"/>
                    </a:p>
                  </a:txBody>
                  <a:tcPr/>
                </a:tc>
                <a:tc vMerge="1">
                  <a:txBody>
                    <a:bodyPr/>
                    <a:lstStyle/>
                    <a:p>
                      <a:endParaRPr lang="es-PE"/>
                    </a:p>
                  </a:txBody>
                  <a:tcPr/>
                </a:tc>
                <a:tc>
                  <a:txBody>
                    <a:bodyPr/>
                    <a:lstStyle/>
                    <a:p>
                      <a:pPr algn="ctr" fontAlgn="ctr"/>
                      <a:r>
                        <a:rPr lang="es-PE" sz="400" u="none" strike="noStrike">
                          <a:effectLst/>
                        </a:rPr>
                        <a:t>D</a:t>
                      </a:r>
                      <a:endParaRPr lang="es-PE" sz="4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vMerge="1">
                  <a:txBody>
                    <a:bodyPr/>
                    <a:lstStyle/>
                    <a:p>
                      <a:endParaRPr lang="es-PE"/>
                    </a:p>
                  </a:txBody>
                  <a:tcPr/>
                </a:tc>
                <a:tc vMerge="1">
                  <a:txBody>
                    <a:bodyPr/>
                    <a:lstStyle/>
                    <a:p>
                      <a:endParaRPr lang="es-PE"/>
                    </a:p>
                  </a:txBody>
                  <a:tcPr/>
                </a:tc>
                <a:tc>
                  <a:txBody>
                    <a:bodyPr/>
                    <a:lstStyle/>
                    <a:p>
                      <a:pPr algn="ctr" fontAlgn="ctr"/>
                      <a:r>
                        <a:rPr lang="es-PE" sz="300" u="none" strike="noStrike">
                          <a:effectLst/>
                        </a:rPr>
                        <a:t>Hb</a:t>
                      </a:r>
                      <a:endParaRPr lang="es-PE" sz="300" b="0" i="0" u="none" strike="noStrike">
                        <a:effectLst/>
                        <a:latin typeface="Franklin Gothic Medium Cond" panose="020B0606030402020204" pitchFamily="34" charset="0"/>
                      </a:endParaRPr>
                    </a:p>
                  </a:txBody>
                  <a:tcPr marL="0" marR="0" marT="0" marB="0" anchor="ctr"/>
                </a:tc>
                <a:tc>
                  <a:txBody>
                    <a:bodyPr/>
                    <a:lstStyle/>
                    <a:p>
                      <a:pPr algn="ctr" fontAlgn="ctr"/>
                      <a:r>
                        <a:rPr lang="es-PE" sz="300" u="none" strike="noStrike">
                          <a:effectLst/>
                        </a:rPr>
                        <a:t> </a:t>
                      </a:r>
                      <a:endParaRPr lang="es-PE" sz="3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300" u="none" strike="noStrike">
                          <a:effectLst/>
                        </a:rPr>
                        <a:t>3.</a:t>
                      </a:r>
                      <a:endParaRPr lang="es-PE" sz="300" b="0" i="0" u="none" strike="noStrike">
                        <a:effectLst/>
                        <a:latin typeface="Franklin Gothic Medium Cond" panose="020B0606030402020204" pitchFamily="34" charset="0"/>
                      </a:endParaRPr>
                    </a:p>
                  </a:txBody>
                  <a:tcPr marL="0" marR="0" marT="0" marB="0" anchor="ctr"/>
                </a:tc>
                <a:tc gridSpan="3">
                  <a:txBody>
                    <a:bodyPr/>
                    <a:lstStyle/>
                    <a:p>
                      <a:pPr algn="l" fontAlgn="ctr"/>
                      <a:r>
                        <a:rPr lang="es-PE" sz="500" u="none" strike="noStrike">
                          <a:effectLst/>
                        </a:rPr>
                        <a:t>Determinacion de la Prsion Ocular</a:t>
                      </a:r>
                      <a:endParaRPr lang="es-PE" sz="500" b="0" i="0" u="none" strike="noStrike">
                        <a:effectLst/>
                        <a:latin typeface="Franklin Gothic Medium Cond" panose="020B0606030402020204" pitchFamily="34" charset="0"/>
                      </a:endParaRPr>
                    </a:p>
                  </a:txBody>
                  <a:tcPr marL="0" marR="0" marT="0" marB="0" anchor="ctr"/>
                </a:tc>
                <a:tc hMerge="1">
                  <a:txBody>
                    <a:bodyPr/>
                    <a:lstStyle/>
                    <a:p>
                      <a:endParaRPr lang="es-PE"/>
                    </a:p>
                  </a:txBody>
                  <a:tcPr/>
                </a:tc>
                <a:tc hMerge="1">
                  <a:txBody>
                    <a:bodyPr/>
                    <a:lstStyle/>
                    <a:p>
                      <a:endParaRPr lang="es-PE"/>
                    </a:p>
                  </a:txBody>
                  <a:tcPr/>
                </a:tc>
                <a:tc>
                  <a:txBody>
                    <a:bodyPr/>
                    <a:lstStyle/>
                    <a:p>
                      <a:pPr algn="ctr" fontAlgn="ctr"/>
                      <a:r>
                        <a:rPr lang="es-PE" sz="400" u="none" strike="noStrike">
                          <a:effectLst/>
                        </a:rPr>
                        <a:t>P</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D</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N</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92100</a:t>
                      </a:r>
                      <a:endParaRPr lang="es-PE" sz="400" b="0" i="0" u="none" strike="noStrike">
                        <a:effectLst/>
                        <a:latin typeface="Franklin Gothic Medium Cond" panose="020B0606030402020204" pitchFamily="34" charset="0"/>
                      </a:endParaRPr>
                    </a:p>
                  </a:txBody>
                  <a:tcPr marL="0" marR="0" marT="0" marB="0" anchor="ctr"/>
                </a:tc>
                <a:extLst>
                  <a:ext uri="{0D108BD9-81ED-4DB2-BD59-A6C34878D82A}">
                    <a16:rowId xmlns="" xmlns:a16="http://schemas.microsoft.com/office/drawing/2014/main" val="3516546655"/>
                  </a:ext>
                </a:extLst>
              </a:tr>
              <a:tr h="1896594">
                <a:tc>
                  <a:txBody>
                    <a:bodyPr/>
                    <a:lstStyle/>
                    <a:p>
                      <a:pPr algn="l" fontAlgn="ctr"/>
                      <a:r>
                        <a:rPr lang="es-PE" sz="400" u="none" strike="noStrike">
                          <a:effectLst/>
                        </a:rPr>
                        <a:t>NOMBRES Y APELLIDOS PACIENTE:                                                                                                                              (*)FECHA DE NACIMIENTO:_____/_____ /_____             FECHA ULTIMO RESULTADO DE Hb:_____/_____ /_____            FECHA DE ULTIMA REGLA:_____ /_____/_____ </a:t>
                      </a:r>
                      <a:endParaRPr lang="es-PE" sz="400" b="0" i="0" u="none" strike="noStrike">
                        <a:solidFill>
                          <a:srgbClr val="000000"/>
                        </a:solidFill>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1" i="0" u="none" strike="noStrike">
                        <a:effectLst/>
                        <a:latin typeface="Franklin Gothic Medium Cond" panose="020B0606030402020204" pitchFamily="34" charset="0"/>
                      </a:endParaRPr>
                    </a:p>
                  </a:txBody>
                  <a:tcPr marL="0" marR="0" marT="0" marB="0" anchor="ctr"/>
                </a:tc>
                <a:tc>
                  <a:txBody>
                    <a:bodyPr/>
                    <a:lstStyle/>
                    <a:p>
                      <a:pPr algn="l" fontAlgn="ctr"/>
                      <a:r>
                        <a:rPr lang="es-PE" sz="300" u="none" strike="noStrike">
                          <a:effectLst/>
                        </a:rPr>
                        <a:t> </a:t>
                      </a:r>
                      <a:endParaRPr lang="es-PE" sz="3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extLst>
                  <a:ext uri="{0D108BD9-81ED-4DB2-BD59-A6C34878D82A}">
                    <a16:rowId xmlns="" xmlns:a16="http://schemas.microsoft.com/office/drawing/2014/main" val="1576045413"/>
                  </a:ext>
                </a:extLst>
              </a:tr>
              <a:tr h="75034">
                <a:tc rowSpan="4">
                  <a:txBody>
                    <a:bodyPr/>
                    <a:lstStyle/>
                    <a:p>
                      <a:pPr algn="l" fontAlgn="b"/>
                      <a:r>
                        <a:rPr lang="es-PE" sz="500" u="none" strike="noStrike">
                          <a:effectLst/>
                        </a:rPr>
                        <a:t> </a:t>
                      </a:r>
                      <a:endParaRPr lang="es-PE" sz="400" b="0" i="0" u="none" strike="noStrike">
                        <a:effectLst/>
                        <a:latin typeface="Arial" panose="020B0604020202020204" pitchFamily="34" charset="0"/>
                      </a:endParaRPr>
                    </a:p>
                  </a:txBody>
                  <a:tcPr marL="0" marR="0" marT="0" marB="0" anchor="ctr"/>
                </a:tc>
                <a:tc>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rowSpan="2" gridSpan="4">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rowSpan="2" hMerge="1">
                  <a:txBody>
                    <a:bodyPr/>
                    <a:lstStyle/>
                    <a:p>
                      <a:endParaRPr lang="es-PE"/>
                    </a:p>
                  </a:txBody>
                  <a:tcPr/>
                </a:tc>
                <a:tc rowSpan="2" hMerge="1">
                  <a:txBody>
                    <a:bodyPr/>
                    <a:lstStyle/>
                    <a:p>
                      <a:endParaRPr lang="es-PE"/>
                    </a:p>
                  </a:txBody>
                  <a:tcPr/>
                </a:tc>
                <a:tc rowSpan="2" hMerge="1">
                  <a:txBody>
                    <a:bodyPr/>
                    <a:lstStyle/>
                    <a:p>
                      <a:endParaRPr lang="es-PE"/>
                    </a:p>
                  </a:txBody>
                  <a:tcPr/>
                </a:tc>
                <a:tc rowSpan="4">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A</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M</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PC</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300" u="none" strike="noStrike">
                          <a:effectLst/>
                        </a:rPr>
                        <a:t>PESO</a:t>
                      </a:r>
                      <a:endParaRPr lang="es-PE" sz="300" b="0" i="0" u="none" strike="noStrike">
                        <a:effectLst/>
                        <a:latin typeface="Franklin Gothic Medium Cond" panose="020B0606030402020204" pitchFamily="34" charset="0"/>
                      </a:endParaRPr>
                    </a:p>
                  </a:txBody>
                  <a:tcPr marL="0" marR="0" marT="0" marB="0" anchor="ctr"/>
                </a:tc>
                <a:tc>
                  <a:txBody>
                    <a:bodyPr/>
                    <a:lstStyle/>
                    <a:p>
                      <a:pPr algn="ctr" fontAlgn="ctr"/>
                      <a:r>
                        <a:rPr lang="es-PE" sz="300" u="none" strike="noStrike">
                          <a:effectLst/>
                        </a:rPr>
                        <a:t> </a:t>
                      </a:r>
                      <a:endParaRPr lang="es-PE" sz="3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N</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N</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300" u="none" strike="noStrike">
                          <a:effectLst/>
                        </a:rPr>
                        <a:t>1.</a:t>
                      </a:r>
                      <a:endParaRPr lang="es-PE" sz="300" b="0" i="0" u="none" strike="noStrike">
                        <a:effectLst/>
                        <a:latin typeface="Franklin Gothic Medium Cond" panose="020B0606030402020204" pitchFamily="34" charset="0"/>
                      </a:endParaRPr>
                    </a:p>
                  </a:txBody>
                  <a:tcPr marL="0" marR="0" marT="0" marB="0" anchor="ctr"/>
                </a:tc>
                <a:tc gridSpan="3">
                  <a:txBody>
                    <a:bodyPr/>
                    <a:lstStyle/>
                    <a:p>
                      <a:pPr algn="l"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hMerge="1">
                  <a:txBody>
                    <a:bodyPr/>
                    <a:lstStyle/>
                    <a:p>
                      <a:endParaRPr lang="es-PE"/>
                    </a:p>
                  </a:txBody>
                  <a:tcPr/>
                </a:tc>
                <a:tc hMerge="1">
                  <a:txBody>
                    <a:bodyPr/>
                    <a:lstStyle/>
                    <a:p>
                      <a:endParaRPr lang="es-PE"/>
                    </a:p>
                  </a:txBody>
                  <a:tcPr/>
                </a:tc>
                <a:tc>
                  <a:txBody>
                    <a:bodyPr/>
                    <a:lstStyle/>
                    <a:p>
                      <a:pPr algn="ctr" fontAlgn="ctr"/>
                      <a:r>
                        <a:rPr lang="es-PE" sz="400" u="none" strike="noStrike">
                          <a:effectLst/>
                        </a:rPr>
                        <a:t>P</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D</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A</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extLst>
                  <a:ext uri="{0D108BD9-81ED-4DB2-BD59-A6C34878D82A}">
                    <a16:rowId xmlns="" xmlns:a16="http://schemas.microsoft.com/office/drawing/2014/main" val="56327176"/>
                  </a:ext>
                </a:extLst>
              </a:tr>
              <a:tr h="63858">
                <a:tc vMerge="1">
                  <a:txBody>
                    <a:bodyPr/>
                    <a:lstStyle/>
                    <a:p>
                      <a:endParaRPr lang="es-PE"/>
                    </a:p>
                  </a:txBody>
                  <a:tcPr/>
                </a:tc>
                <a:tc rowSpan="2">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gridSpan="4" vMerge="1">
                  <a:txBody>
                    <a:bodyPr/>
                    <a:lstStyle/>
                    <a:p>
                      <a:endParaRPr lang="es-PE"/>
                    </a:p>
                  </a:txBody>
                  <a:tcPr/>
                </a:tc>
                <a:tc hMerge="1" vMerge="1">
                  <a:txBody>
                    <a:bodyPr/>
                    <a:lstStyle/>
                    <a:p>
                      <a:endParaRPr lang="es-PE"/>
                    </a:p>
                  </a:txBody>
                  <a:tcPr/>
                </a:tc>
                <a:tc hMerge="1" vMerge="1">
                  <a:txBody>
                    <a:bodyPr/>
                    <a:lstStyle/>
                    <a:p>
                      <a:endParaRPr lang="es-PE"/>
                    </a:p>
                  </a:txBody>
                  <a:tcPr/>
                </a:tc>
                <a:tc hMerge="1" vMerge="1">
                  <a:txBody>
                    <a:bodyPr/>
                    <a:lstStyle/>
                    <a:p>
                      <a:endParaRPr lang="es-PE"/>
                    </a:p>
                  </a:txBody>
                  <a:tcPr/>
                </a:tc>
                <a:tc vMerge="1">
                  <a:txBody>
                    <a:bodyPr/>
                    <a:lstStyle/>
                    <a:p>
                      <a:endParaRPr lang="es-PE"/>
                    </a:p>
                  </a:txBody>
                  <a:tcPr/>
                </a:tc>
                <a:tc rowSpan="2">
                  <a:txBody>
                    <a:bodyPr/>
                    <a:lstStyle/>
                    <a:p>
                      <a:pPr algn="ctr" fontAlgn="ctr"/>
                      <a:r>
                        <a:rPr lang="es-PE" sz="400" u="none" strike="noStrike">
                          <a:effectLst/>
                        </a:rPr>
                        <a:t>M</a:t>
                      </a:r>
                      <a:endParaRPr lang="es-PE" sz="4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vMerge="1">
                  <a:txBody>
                    <a:bodyPr/>
                    <a:lstStyle/>
                    <a:p>
                      <a:endParaRPr lang="es-PE"/>
                    </a:p>
                  </a:txBody>
                  <a:tcPr/>
                </a:tc>
                <a:tc vMerge="1">
                  <a:txBody>
                    <a:bodyPr/>
                    <a:lstStyle/>
                    <a:p>
                      <a:endParaRPr lang="es-PE"/>
                    </a:p>
                  </a:txBody>
                  <a:tcPr/>
                </a:tc>
                <a:tc rowSpan="2">
                  <a:txBody>
                    <a:bodyPr/>
                    <a:lstStyle/>
                    <a:p>
                      <a:pPr algn="ctr" fontAlgn="ctr"/>
                      <a:r>
                        <a:rPr lang="es-PE" sz="300" u="none" strike="noStrike">
                          <a:effectLst/>
                        </a:rPr>
                        <a:t>TALLA</a:t>
                      </a:r>
                      <a:endParaRPr lang="es-PE" sz="3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300" u="none" strike="noStrike">
                          <a:effectLst/>
                        </a:rPr>
                        <a:t> </a:t>
                      </a:r>
                      <a:endParaRPr lang="es-PE" sz="3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C</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C</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l" fontAlgn="ctr"/>
                      <a:r>
                        <a:rPr lang="es-PE" sz="300" u="none" strike="noStrike">
                          <a:effectLst/>
                        </a:rPr>
                        <a:t>2.</a:t>
                      </a:r>
                      <a:endParaRPr lang="es-PE" sz="300" b="0" i="0" u="none" strike="noStrike">
                        <a:effectLst/>
                        <a:latin typeface="Franklin Gothic Medium Cond" panose="020B0606030402020204" pitchFamily="34" charset="0"/>
                      </a:endParaRPr>
                    </a:p>
                  </a:txBody>
                  <a:tcPr marL="0" marR="0" marT="0" marB="0" anchor="ctr"/>
                </a:tc>
                <a:tc rowSpan="2" gridSpan="3">
                  <a:txBody>
                    <a:bodyPr/>
                    <a:lstStyle/>
                    <a:p>
                      <a:pPr algn="l"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rowSpan="2" hMerge="1">
                  <a:txBody>
                    <a:bodyPr/>
                    <a:lstStyle/>
                    <a:p>
                      <a:endParaRPr lang="es-PE"/>
                    </a:p>
                  </a:txBody>
                  <a:tcPr/>
                </a:tc>
                <a:tc rowSpan="2" hMerge="1">
                  <a:txBody>
                    <a:bodyPr/>
                    <a:lstStyle/>
                    <a:p>
                      <a:endParaRPr lang="es-PE"/>
                    </a:p>
                  </a:txBody>
                  <a:tcPr/>
                </a:tc>
                <a:tc rowSpan="2">
                  <a:txBody>
                    <a:bodyPr/>
                    <a:lstStyle/>
                    <a:p>
                      <a:pPr algn="ctr" fontAlgn="ctr"/>
                      <a:r>
                        <a:rPr lang="es-PE" sz="400" u="none" strike="noStrike">
                          <a:effectLst/>
                        </a:rPr>
                        <a:t>P</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D</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extLst>
                  <a:ext uri="{0D108BD9-81ED-4DB2-BD59-A6C34878D82A}">
                    <a16:rowId xmlns="" xmlns:a16="http://schemas.microsoft.com/office/drawing/2014/main" val="66325698"/>
                  </a:ext>
                </a:extLst>
              </a:tr>
              <a:tr h="63858">
                <a:tc vMerge="1">
                  <a:txBody>
                    <a:bodyPr/>
                    <a:lstStyle/>
                    <a:p>
                      <a:endParaRPr lang="es-PE"/>
                    </a:p>
                  </a:txBody>
                  <a:tcPr/>
                </a:tc>
                <a:tc vMerge="1">
                  <a:txBody>
                    <a:bodyPr/>
                    <a:lstStyle/>
                    <a:p>
                      <a:endParaRPr lang="es-PE"/>
                    </a:p>
                  </a:txBody>
                  <a:tcPr/>
                </a:tc>
                <a:tc rowSpan="2">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rowSpan="2" gridSpan="4">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rowSpan="2" hMerge="1">
                  <a:txBody>
                    <a:bodyPr/>
                    <a:lstStyle/>
                    <a:p>
                      <a:endParaRPr lang="es-PE"/>
                    </a:p>
                  </a:txBody>
                  <a:tcPr/>
                </a:tc>
                <a:tc rowSpan="2" hMerge="1">
                  <a:txBody>
                    <a:bodyPr/>
                    <a:lstStyle/>
                    <a:p>
                      <a:endParaRPr lang="es-PE"/>
                    </a:p>
                  </a:txBody>
                  <a:tcPr/>
                </a:tc>
                <a:tc rowSpan="2" hMerge="1">
                  <a:txBody>
                    <a:bodyPr/>
                    <a:lstStyle/>
                    <a:p>
                      <a:endParaRPr lang="es-PE"/>
                    </a:p>
                  </a:txBody>
                  <a:tcPr/>
                </a:tc>
                <a:tc vMerge="1">
                  <a:txBody>
                    <a:bodyPr/>
                    <a:lstStyle/>
                    <a:p>
                      <a:endParaRPr lang="es-PE"/>
                    </a:p>
                  </a:txBody>
                  <a:tcPr/>
                </a:tc>
                <a:tc vMerge="1">
                  <a:txBody>
                    <a:bodyPr/>
                    <a:lstStyle/>
                    <a:p>
                      <a:endParaRPr lang="es-PE"/>
                    </a:p>
                  </a:txBody>
                  <a:tcPr/>
                </a:tc>
                <a:tc rowSpan="2">
                  <a:txBody>
                    <a:bodyPr/>
                    <a:lstStyle/>
                    <a:p>
                      <a:pPr algn="ctr" fontAlgn="ctr"/>
                      <a:r>
                        <a:rPr lang="es-PE" sz="400" u="none" strike="noStrike">
                          <a:effectLst/>
                        </a:rPr>
                        <a:t>F</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Pab</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gridSpan="3" vMerge="1">
                  <a:txBody>
                    <a:bodyPr/>
                    <a:lstStyle/>
                    <a:p>
                      <a:endParaRPr lang="es-PE"/>
                    </a:p>
                  </a:txBody>
                  <a:tcPr/>
                </a:tc>
                <a:tc hMerge="1" vMerge="1">
                  <a:txBody>
                    <a:bodyPr/>
                    <a:lstStyle/>
                    <a:p>
                      <a:endParaRPr lang="es-PE"/>
                    </a:p>
                  </a:txBody>
                  <a:tcPr/>
                </a:tc>
                <a:tc hMerge="1" v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extLst>
                  <a:ext uri="{0D108BD9-81ED-4DB2-BD59-A6C34878D82A}">
                    <a16:rowId xmlns="" xmlns:a16="http://schemas.microsoft.com/office/drawing/2014/main" val="3962561241"/>
                  </a:ext>
                </a:extLst>
              </a:tr>
              <a:tr h="75034">
                <a:tc vMerge="1">
                  <a:txBody>
                    <a:bodyPr/>
                    <a:lstStyle/>
                    <a:p>
                      <a:endParaRPr lang="es-PE"/>
                    </a:p>
                  </a:txBody>
                  <a:tcPr/>
                </a:tc>
                <a:tc>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gridSpan="4" vMerge="1">
                  <a:txBody>
                    <a:bodyPr/>
                    <a:lstStyle/>
                    <a:p>
                      <a:endParaRPr lang="es-PE"/>
                    </a:p>
                  </a:txBody>
                  <a:tcPr/>
                </a:tc>
                <a:tc hMerge="1" vMerge="1">
                  <a:txBody>
                    <a:bodyPr/>
                    <a:lstStyle/>
                    <a:p>
                      <a:endParaRPr lang="es-PE"/>
                    </a:p>
                  </a:txBody>
                  <a:tcPr/>
                </a:tc>
                <a:tc hMerge="1" vMerge="1">
                  <a:txBody>
                    <a:bodyPr/>
                    <a:lstStyle/>
                    <a:p>
                      <a:endParaRPr lang="es-PE"/>
                    </a:p>
                  </a:txBody>
                  <a:tcPr/>
                </a:tc>
                <a:tc hMerge="1" vMerge="1">
                  <a:txBody>
                    <a:bodyPr/>
                    <a:lstStyle/>
                    <a:p>
                      <a:endParaRPr lang="es-PE"/>
                    </a:p>
                  </a:txBody>
                  <a:tcPr/>
                </a:tc>
                <a:tc vMerge="1">
                  <a:txBody>
                    <a:bodyPr/>
                    <a:lstStyle/>
                    <a:p>
                      <a:endParaRPr lang="es-PE"/>
                    </a:p>
                  </a:txBody>
                  <a:tcPr/>
                </a:tc>
                <a:tc>
                  <a:txBody>
                    <a:bodyPr/>
                    <a:lstStyle/>
                    <a:p>
                      <a:pPr algn="ctr" fontAlgn="ctr"/>
                      <a:r>
                        <a:rPr lang="es-PE" sz="400" u="none" strike="noStrike">
                          <a:effectLst/>
                        </a:rPr>
                        <a:t>D</a:t>
                      </a:r>
                      <a:endParaRPr lang="es-PE" sz="4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vMerge="1">
                  <a:txBody>
                    <a:bodyPr/>
                    <a:lstStyle/>
                    <a:p>
                      <a:endParaRPr lang="es-PE"/>
                    </a:p>
                  </a:txBody>
                  <a:tcPr/>
                </a:tc>
                <a:tc vMerge="1">
                  <a:txBody>
                    <a:bodyPr/>
                    <a:lstStyle/>
                    <a:p>
                      <a:endParaRPr lang="es-PE"/>
                    </a:p>
                  </a:txBody>
                  <a:tcPr/>
                </a:tc>
                <a:tc>
                  <a:txBody>
                    <a:bodyPr/>
                    <a:lstStyle/>
                    <a:p>
                      <a:pPr algn="ctr" fontAlgn="ctr"/>
                      <a:r>
                        <a:rPr lang="es-PE" sz="300" u="none" strike="noStrike">
                          <a:effectLst/>
                        </a:rPr>
                        <a:t>Hb</a:t>
                      </a:r>
                      <a:endParaRPr lang="es-PE" sz="300" b="0" i="0" u="none" strike="noStrike">
                        <a:effectLst/>
                        <a:latin typeface="Franklin Gothic Medium Cond" panose="020B0606030402020204" pitchFamily="34" charset="0"/>
                      </a:endParaRPr>
                    </a:p>
                  </a:txBody>
                  <a:tcPr marL="0" marR="0" marT="0" marB="0" anchor="ctr"/>
                </a:tc>
                <a:tc>
                  <a:txBody>
                    <a:bodyPr/>
                    <a:lstStyle/>
                    <a:p>
                      <a:pPr algn="ctr" fontAlgn="ctr"/>
                      <a:r>
                        <a:rPr lang="es-PE" sz="300" u="none" strike="noStrike">
                          <a:effectLst/>
                        </a:rPr>
                        <a:t> </a:t>
                      </a:r>
                      <a:endParaRPr lang="es-PE" sz="3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300" u="none" strike="noStrike">
                          <a:effectLst/>
                        </a:rPr>
                        <a:t>3.</a:t>
                      </a:r>
                      <a:endParaRPr lang="es-PE" sz="300" b="0" i="0" u="none" strike="noStrike">
                        <a:effectLst/>
                        <a:latin typeface="Franklin Gothic Medium Cond" panose="020B0606030402020204" pitchFamily="34" charset="0"/>
                      </a:endParaRPr>
                    </a:p>
                  </a:txBody>
                  <a:tcPr marL="0" marR="0" marT="0" marB="0" anchor="ctr"/>
                </a:tc>
                <a:tc gridSpan="3">
                  <a:txBody>
                    <a:bodyPr/>
                    <a:lstStyle/>
                    <a:p>
                      <a:pPr algn="l"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hMerge="1">
                  <a:txBody>
                    <a:bodyPr/>
                    <a:lstStyle/>
                    <a:p>
                      <a:endParaRPr lang="es-PE"/>
                    </a:p>
                  </a:txBody>
                  <a:tcPr/>
                </a:tc>
                <a:tc hMerge="1">
                  <a:txBody>
                    <a:bodyPr/>
                    <a:lstStyle/>
                    <a:p>
                      <a:endParaRPr lang="es-PE"/>
                    </a:p>
                  </a:txBody>
                  <a:tcPr/>
                </a:tc>
                <a:tc>
                  <a:txBody>
                    <a:bodyPr/>
                    <a:lstStyle/>
                    <a:p>
                      <a:pPr algn="ctr" fontAlgn="ctr"/>
                      <a:r>
                        <a:rPr lang="es-PE" sz="400" u="none" strike="noStrike">
                          <a:effectLst/>
                        </a:rPr>
                        <a:t>P</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D</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dirty="0">
                          <a:effectLst/>
                        </a:rPr>
                        <a:t> </a:t>
                      </a:r>
                      <a:endParaRPr lang="es-PE" sz="400" b="0" i="0" u="none" strike="noStrike" dirty="0">
                        <a:effectLst/>
                        <a:latin typeface="Franklin Gothic Medium Cond" panose="020B0606030402020204" pitchFamily="34" charset="0"/>
                      </a:endParaRPr>
                    </a:p>
                  </a:txBody>
                  <a:tcPr marL="0" marR="0" marT="0" marB="0" anchor="ctr"/>
                </a:tc>
                <a:extLst>
                  <a:ext uri="{0D108BD9-81ED-4DB2-BD59-A6C34878D82A}">
                    <a16:rowId xmlns="" xmlns:a16="http://schemas.microsoft.com/office/drawing/2014/main" val="3962129559"/>
                  </a:ext>
                </a:extLst>
              </a:tr>
            </a:tbl>
          </a:graphicData>
        </a:graphic>
      </p:graphicFrame>
      <p:cxnSp>
        <p:nvCxnSpPr>
          <p:cNvPr id="7" name="Conector recto 6"/>
          <p:cNvCxnSpPr/>
          <p:nvPr/>
        </p:nvCxnSpPr>
        <p:spPr bwMode="auto">
          <a:xfrm flipV="1">
            <a:off x="2028825" y="19040475"/>
            <a:ext cx="5514975" cy="495300"/>
          </a:xfrm>
          <a:prstGeom prst="line">
            <a:avLst/>
          </a:prstGeom>
          <a:ln w="19050">
            <a:headEnd type="none" w="med" len="med"/>
            <a:tailEnd type="none" w="med" len="med"/>
          </a:ln>
        </p:spPr>
        <p:style>
          <a:lnRef idx="1">
            <a:schemeClr val="dk1"/>
          </a:lnRef>
          <a:fillRef idx="0">
            <a:schemeClr val="dk1"/>
          </a:fillRef>
          <a:effectRef idx="0">
            <a:schemeClr val="dk1"/>
          </a:effectRef>
          <a:fontRef idx="minor">
            <a:schemeClr val="tx1"/>
          </a:fontRef>
        </p:style>
      </p:cxnSp>
      <p:graphicFrame>
        <p:nvGraphicFramePr>
          <p:cNvPr id="8" name="Tabla 7"/>
          <p:cNvGraphicFramePr>
            <a:graphicFrameLocks noGrp="1"/>
          </p:cNvGraphicFramePr>
          <p:nvPr/>
        </p:nvGraphicFramePr>
        <p:xfrm>
          <a:off x="1600200" y="-12677775"/>
          <a:ext cx="4698911" cy="6288581"/>
        </p:xfrm>
        <a:graphic>
          <a:graphicData uri="http://schemas.openxmlformats.org/drawingml/2006/table">
            <a:tbl>
              <a:tblPr>
                <a:tableStyleId>{5C22544A-7EE6-4342-B048-85BDC9FD1C3A}</a:tableStyleId>
              </a:tblPr>
              <a:tblGrid>
                <a:gridCol w="134959">
                  <a:extLst>
                    <a:ext uri="{9D8B030D-6E8A-4147-A177-3AD203B41FA5}">
                      <a16:colId xmlns="" xmlns:a16="http://schemas.microsoft.com/office/drawing/2014/main" val="4073736726"/>
                    </a:ext>
                  </a:extLst>
                </a:gridCol>
                <a:gridCol w="394496">
                  <a:extLst>
                    <a:ext uri="{9D8B030D-6E8A-4147-A177-3AD203B41FA5}">
                      <a16:colId xmlns="" xmlns:a16="http://schemas.microsoft.com/office/drawing/2014/main" val="2159454325"/>
                    </a:ext>
                  </a:extLst>
                </a:gridCol>
                <a:gridCol w="171294">
                  <a:extLst>
                    <a:ext uri="{9D8B030D-6E8A-4147-A177-3AD203B41FA5}">
                      <a16:colId xmlns="" xmlns:a16="http://schemas.microsoft.com/office/drawing/2014/main" val="779349399"/>
                    </a:ext>
                  </a:extLst>
                </a:gridCol>
                <a:gridCol w="85647">
                  <a:extLst>
                    <a:ext uri="{9D8B030D-6E8A-4147-A177-3AD203B41FA5}">
                      <a16:colId xmlns="" xmlns:a16="http://schemas.microsoft.com/office/drawing/2014/main" val="3884097864"/>
                    </a:ext>
                  </a:extLst>
                </a:gridCol>
                <a:gridCol w="112899">
                  <a:extLst>
                    <a:ext uri="{9D8B030D-6E8A-4147-A177-3AD203B41FA5}">
                      <a16:colId xmlns="" xmlns:a16="http://schemas.microsoft.com/office/drawing/2014/main" val="645539363"/>
                    </a:ext>
                  </a:extLst>
                </a:gridCol>
                <a:gridCol w="120684">
                  <a:extLst>
                    <a:ext uri="{9D8B030D-6E8A-4147-A177-3AD203B41FA5}">
                      <a16:colId xmlns="" xmlns:a16="http://schemas.microsoft.com/office/drawing/2014/main" val="2863339966"/>
                    </a:ext>
                  </a:extLst>
                </a:gridCol>
                <a:gridCol w="120684">
                  <a:extLst>
                    <a:ext uri="{9D8B030D-6E8A-4147-A177-3AD203B41FA5}">
                      <a16:colId xmlns="" xmlns:a16="http://schemas.microsoft.com/office/drawing/2014/main" val="2248866970"/>
                    </a:ext>
                  </a:extLst>
                </a:gridCol>
                <a:gridCol w="124577">
                  <a:extLst>
                    <a:ext uri="{9D8B030D-6E8A-4147-A177-3AD203B41FA5}">
                      <a16:colId xmlns="" xmlns:a16="http://schemas.microsoft.com/office/drawing/2014/main" val="505697035"/>
                    </a:ext>
                  </a:extLst>
                </a:gridCol>
                <a:gridCol w="129768">
                  <a:extLst>
                    <a:ext uri="{9D8B030D-6E8A-4147-A177-3AD203B41FA5}">
                      <a16:colId xmlns="" xmlns:a16="http://schemas.microsoft.com/office/drawing/2014/main" val="2962406121"/>
                    </a:ext>
                  </a:extLst>
                </a:gridCol>
                <a:gridCol w="98624">
                  <a:extLst>
                    <a:ext uri="{9D8B030D-6E8A-4147-A177-3AD203B41FA5}">
                      <a16:colId xmlns="" xmlns:a16="http://schemas.microsoft.com/office/drawing/2014/main" val="3293749502"/>
                    </a:ext>
                  </a:extLst>
                </a:gridCol>
                <a:gridCol w="116792">
                  <a:extLst>
                    <a:ext uri="{9D8B030D-6E8A-4147-A177-3AD203B41FA5}">
                      <a16:colId xmlns="" xmlns:a16="http://schemas.microsoft.com/office/drawing/2014/main" val="1855204822"/>
                    </a:ext>
                  </a:extLst>
                </a:gridCol>
                <a:gridCol w="140150">
                  <a:extLst>
                    <a:ext uri="{9D8B030D-6E8A-4147-A177-3AD203B41FA5}">
                      <a16:colId xmlns="" xmlns:a16="http://schemas.microsoft.com/office/drawing/2014/main" val="880297537"/>
                    </a:ext>
                  </a:extLst>
                </a:gridCol>
                <a:gridCol w="202439">
                  <a:extLst>
                    <a:ext uri="{9D8B030D-6E8A-4147-A177-3AD203B41FA5}">
                      <a16:colId xmlns="" xmlns:a16="http://schemas.microsoft.com/office/drawing/2014/main" val="747726795"/>
                    </a:ext>
                  </a:extLst>
                </a:gridCol>
                <a:gridCol w="202439">
                  <a:extLst>
                    <a:ext uri="{9D8B030D-6E8A-4147-A177-3AD203B41FA5}">
                      <a16:colId xmlns="" xmlns:a16="http://schemas.microsoft.com/office/drawing/2014/main" val="3420678957"/>
                    </a:ext>
                  </a:extLst>
                </a:gridCol>
                <a:gridCol w="119387">
                  <a:extLst>
                    <a:ext uri="{9D8B030D-6E8A-4147-A177-3AD203B41FA5}">
                      <a16:colId xmlns="" xmlns:a16="http://schemas.microsoft.com/office/drawing/2014/main" val="1649839329"/>
                    </a:ext>
                  </a:extLst>
                </a:gridCol>
                <a:gridCol w="119387">
                  <a:extLst>
                    <a:ext uri="{9D8B030D-6E8A-4147-A177-3AD203B41FA5}">
                      <a16:colId xmlns="" xmlns:a16="http://schemas.microsoft.com/office/drawing/2014/main" val="3094672585"/>
                    </a:ext>
                  </a:extLst>
                </a:gridCol>
                <a:gridCol w="58396">
                  <a:extLst>
                    <a:ext uri="{9D8B030D-6E8A-4147-A177-3AD203B41FA5}">
                      <a16:colId xmlns="" xmlns:a16="http://schemas.microsoft.com/office/drawing/2014/main" val="2163999265"/>
                    </a:ext>
                  </a:extLst>
                </a:gridCol>
                <a:gridCol w="626781">
                  <a:extLst>
                    <a:ext uri="{9D8B030D-6E8A-4147-A177-3AD203B41FA5}">
                      <a16:colId xmlns="" xmlns:a16="http://schemas.microsoft.com/office/drawing/2014/main" val="1583757543"/>
                    </a:ext>
                  </a:extLst>
                </a:gridCol>
                <a:gridCol w="182974">
                  <a:extLst>
                    <a:ext uri="{9D8B030D-6E8A-4147-A177-3AD203B41FA5}">
                      <a16:colId xmlns="" xmlns:a16="http://schemas.microsoft.com/office/drawing/2014/main" val="168551869"/>
                    </a:ext>
                  </a:extLst>
                </a:gridCol>
                <a:gridCol w="467166">
                  <a:extLst>
                    <a:ext uri="{9D8B030D-6E8A-4147-A177-3AD203B41FA5}">
                      <a16:colId xmlns="" xmlns:a16="http://schemas.microsoft.com/office/drawing/2014/main" val="4129943962"/>
                    </a:ext>
                  </a:extLst>
                </a:gridCol>
                <a:gridCol w="89540">
                  <a:extLst>
                    <a:ext uri="{9D8B030D-6E8A-4147-A177-3AD203B41FA5}">
                      <a16:colId xmlns="" xmlns:a16="http://schemas.microsoft.com/office/drawing/2014/main" val="905960605"/>
                    </a:ext>
                  </a:extLst>
                </a:gridCol>
                <a:gridCol w="89540">
                  <a:extLst>
                    <a:ext uri="{9D8B030D-6E8A-4147-A177-3AD203B41FA5}">
                      <a16:colId xmlns="" xmlns:a16="http://schemas.microsoft.com/office/drawing/2014/main" val="647392745"/>
                    </a:ext>
                  </a:extLst>
                </a:gridCol>
                <a:gridCol w="89540">
                  <a:extLst>
                    <a:ext uri="{9D8B030D-6E8A-4147-A177-3AD203B41FA5}">
                      <a16:colId xmlns="" xmlns:a16="http://schemas.microsoft.com/office/drawing/2014/main" val="3481780137"/>
                    </a:ext>
                  </a:extLst>
                </a:gridCol>
                <a:gridCol w="129768">
                  <a:extLst>
                    <a:ext uri="{9D8B030D-6E8A-4147-A177-3AD203B41FA5}">
                      <a16:colId xmlns="" xmlns:a16="http://schemas.microsoft.com/office/drawing/2014/main" val="2414247135"/>
                    </a:ext>
                  </a:extLst>
                </a:gridCol>
                <a:gridCol w="129768">
                  <a:extLst>
                    <a:ext uri="{9D8B030D-6E8A-4147-A177-3AD203B41FA5}">
                      <a16:colId xmlns="" xmlns:a16="http://schemas.microsoft.com/office/drawing/2014/main" val="2834467231"/>
                    </a:ext>
                  </a:extLst>
                </a:gridCol>
                <a:gridCol w="129768">
                  <a:extLst>
                    <a:ext uri="{9D8B030D-6E8A-4147-A177-3AD203B41FA5}">
                      <a16:colId xmlns="" xmlns:a16="http://schemas.microsoft.com/office/drawing/2014/main" val="245977107"/>
                    </a:ext>
                  </a:extLst>
                </a:gridCol>
                <a:gridCol w="311444">
                  <a:extLst>
                    <a:ext uri="{9D8B030D-6E8A-4147-A177-3AD203B41FA5}">
                      <a16:colId xmlns="" xmlns:a16="http://schemas.microsoft.com/office/drawing/2014/main" val="2322591518"/>
                    </a:ext>
                  </a:extLst>
                </a:gridCol>
              </a:tblGrid>
              <a:tr h="59069">
                <a:tc>
                  <a:txBody>
                    <a:bodyPr/>
                    <a:lstStyle/>
                    <a:p>
                      <a:pPr algn="ctr" fontAlgn="ctr"/>
                      <a:r>
                        <a:rPr lang="es-PE" sz="300" u="none" strike="noStrike">
                          <a:effectLst/>
                        </a:rPr>
                        <a:t> </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D.N.I.</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FINANC.</a:t>
                      </a:r>
                      <a:endParaRPr lang="es-PE" sz="300" b="0" i="0" u="none" strike="noStrike">
                        <a:effectLst/>
                        <a:latin typeface="Calibri" panose="020F0502020204030204" pitchFamily="34" charset="0"/>
                      </a:endParaRPr>
                    </a:p>
                  </a:txBody>
                  <a:tcPr marL="0" marR="0" marT="0" marB="0" anchor="ctr"/>
                </a:tc>
                <a:tc gridSpan="4">
                  <a:txBody>
                    <a:bodyPr/>
                    <a:lstStyle/>
                    <a:p>
                      <a:pPr algn="ctr" fontAlgn="ctr"/>
                      <a:r>
                        <a:rPr lang="es-PE" sz="300" u="none" strike="noStrike">
                          <a:effectLst/>
                        </a:rPr>
                        <a:t>DIST. DE PROCEDENCIA</a:t>
                      </a:r>
                      <a:endParaRPr lang="es-PE" sz="300" b="0" i="0" u="none" strike="noStrike">
                        <a:effectLst/>
                        <a:latin typeface="Calibri" panose="020F0502020204030204" pitchFamily="34" charset="0"/>
                      </a:endParaRPr>
                    </a:p>
                  </a:txBody>
                  <a:tcPr marL="0" marR="0" marT="0" marB="0" anchor="ctr"/>
                </a:tc>
                <a:tc hMerge="1">
                  <a:txBody>
                    <a:bodyPr/>
                    <a:lstStyle/>
                    <a:p>
                      <a:endParaRPr lang="es-PE"/>
                    </a:p>
                  </a:txBody>
                  <a:tcPr/>
                </a:tc>
                <a:tc hMerge="1">
                  <a:txBody>
                    <a:bodyPr/>
                    <a:lstStyle/>
                    <a:p>
                      <a:endParaRPr lang="es-PE"/>
                    </a:p>
                  </a:txBody>
                  <a:tcPr/>
                </a:tc>
                <a:tc hMerge="1">
                  <a:txBody>
                    <a:bodyPr/>
                    <a:lstStyle/>
                    <a:p>
                      <a:endParaRPr lang="es-PE"/>
                    </a:p>
                  </a:txBody>
                  <a:tcPr/>
                </a:tc>
                <a:tc rowSpan="3" gridSpan="2">
                  <a:txBody>
                    <a:bodyPr/>
                    <a:lstStyle/>
                    <a:p>
                      <a:pPr algn="ctr" fontAlgn="ctr"/>
                      <a:r>
                        <a:rPr lang="es-PE" sz="300" u="none" strike="noStrike">
                          <a:effectLst/>
                        </a:rPr>
                        <a:t>EDAD</a:t>
                      </a:r>
                      <a:endParaRPr lang="es-PE" sz="300" b="0" i="0" u="none" strike="noStrike">
                        <a:effectLst/>
                        <a:latin typeface="Calibri" panose="020F0502020204030204" pitchFamily="34" charset="0"/>
                      </a:endParaRPr>
                    </a:p>
                  </a:txBody>
                  <a:tcPr marL="0" marR="0" marT="0" marB="0" anchor="ctr"/>
                </a:tc>
                <a:tc rowSpan="3" hMerge="1">
                  <a:txBody>
                    <a:bodyPr/>
                    <a:lstStyle/>
                    <a:p>
                      <a:endParaRPr lang="es-PE"/>
                    </a:p>
                  </a:txBody>
                  <a:tcPr/>
                </a:tc>
                <a:tc>
                  <a:txBody>
                    <a:bodyPr/>
                    <a:lstStyle/>
                    <a:p>
                      <a:pPr algn="ctr" fontAlgn="ctr"/>
                      <a:r>
                        <a:rPr lang="es-PE" sz="300" u="none" strike="noStrike">
                          <a:effectLst/>
                        </a:rPr>
                        <a:t> </a:t>
                      </a:r>
                      <a:endParaRPr lang="es-PE" sz="300" b="0" i="0" u="none" strike="noStrike">
                        <a:effectLst/>
                        <a:latin typeface="Calibri" panose="020F0502020204030204" pitchFamily="34" charset="0"/>
                      </a:endParaRPr>
                    </a:p>
                  </a:txBody>
                  <a:tcPr marL="0" marR="0" marT="0" marB="0" anchor="ctr"/>
                </a:tc>
                <a:tc rowSpan="3" gridSpan="2">
                  <a:txBody>
                    <a:bodyPr/>
                    <a:lstStyle/>
                    <a:p>
                      <a:pPr algn="ctr" fontAlgn="ctr"/>
                      <a:r>
                        <a:rPr lang="es-PE" sz="300" u="none" strike="noStrike">
                          <a:effectLst/>
                        </a:rPr>
                        <a:t>PERIMETRO CEFALICO Y ABDOMINAL</a:t>
                      </a:r>
                      <a:endParaRPr lang="es-PE" sz="300" b="0" i="0" u="none" strike="noStrike">
                        <a:effectLst/>
                        <a:latin typeface="Calibri" panose="020F0502020204030204" pitchFamily="34" charset="0"/>
                      </a:endParaRPr>
                    </a:p>
                  </a:txBody>
                  <a:tcPr marL="0" marR="0" marT="0" marB="0" anchor="ctr"/>
                </a:tc>
                <a:tc rowSpan="3" hMerge="1">
                  <a:txBody>
                    <a:bodyPr/>
                    <a:lstStyle/>
                    <a:p>
                      <a:endParaRPr lang="es-PE"/>
                    </a:p>
                  </a:txBody>
                  <a:tcPr/>
                </a:tc>
                <a:tc rowSpan="3" gridSpan="2">
                  <a:txBody>
                    <a:bodyPr/>
                    <a:lstStyle/>
                    <a:p>
                      <a:pPr algn="ctr" fontAlgn="ctr"/>
                      <a:r>
                        <a:rPr lang="es-PE" sz="300" u="none" strike="noStrike">
                          <a:effectLst/>
                        </a:rPr>
                        <a:t>EVALUACION ANTROPOMETRICA HEMOGLOBINA</a:t>
                      </a:r>
                      <a:endParaRPr lang="es-PE" sz="300" b="0" i="0" u="none" strike="noStrike">
                        <a:effectLst/>
                        <a:latin typeface="Calibri" panose="020F0502020204030204" pitchFamily="34" charset="0"/>
                      </a:endParaRPr>
                    </a:p>
                  </a:txBody>
                  <a:tcPr marL="0" marR="0" marT="0" marB="0" anchor="ctr"/>
                </a:tc>
                <a:tc rowSpan="3" hMerge="1">
                  <a:txBody>
                    <a:bodyPr/>
                    <a:lstStyle/>
                    <a:p>
                      <a:endParaRPr lang="es-PE"/>
                    </a:p>
                  </a:txBody>
                  <a:tcPr/>
                </a:tc>
                <a:tc>
                  <a:txBody>
                    <a:bodyPr/>
                    <a:lstStyle/>
                    <a:p>
                      <a:pPr algn="ctr" fontAlgn="ctr"/>
                      <a:r>
                        <a:rPr lang="es-PE" sz="300" u="none" strike="noStrike">
                          <a:effectLst/>
                        </a:rPr>
                        <a:t>ESTA-</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SER-</a:t>
                      </a:r>
                      <a:endParaRPr lang="es-PE" sz="300" b="0" i="0" u="none" strike="noStrike">
                        <a:effectLst/>
                        <a:latin typeface="Calibri" panose="020F0502020204030204" pitchFamily="34" charset="0"/>
                      </a:endParaRPr>
                    </a:p>
                  </a:txBody>
                  <a:tcPr marL="0" marR="0" marT="0" marB="0" anchor="ctr"/>
                </a:tc>
                <a:tc gridSpan="4">
                  <a:txBody>
                    <a:bodyPr/>
                    <a:lstStyle/>
                    <a:p>
                      <a:pPr algn="ctr" fontAlgn="ctr"/>
                      <a:r>
                        <a:rPr lang="es-PE" sz="300" u="none" strike="noStrike">
                          <a:effectLst/>
                        </a:rPr>
                        <a:t>DIAGNÓSTICO MOTIVO DE CONSULTA</a:t>
                      </a:r>
                      <a:endParaRPr lang="es-PE" sz="300" b="0" i="0" u="none" strike="noStrike">
                        <a:effectLst/>
                        <a:latin typeface="Calibri" panose="020F0502020204030204" pitchFamily="34" charset="0"/>
                      </a:endParaRPr>
                    </a:p>
                  </a:txBody>
                  <a:tcPr marL="0" marR="0" marT="0" marB="0" anchor="ctr"/>
                </a:tc>
                <a:tc hMerge="1">
                  <a:txBody>
                    <a:bodyPr/>
                    <a:lstStyle/>
                    <a:p>
                      <a:endParaRPr lang="es-PE"/>
                    </a:p>
                  </a:txBody>
                  <a:tcPr/>
                </a:tc>
                <a:tc hMerge="1">
                  <a:txBody>
                    <a:bodyPr/>
                    <a:lstStyle/>
                    <a:p>
                      <a:endParaRPr lang="es-PE"/>
                    </a:p>
                  </a:txBody>
                  <a:tcPr/>
                </a:tc>
                <a:tc hMerge="1">
                  <a:txBody>
                    <a:bodyPr/>
                    <a:lstStyle/>
                    <a:p>
                      <a:endParaRPr lang="es-PE"/>
                    </a:p>
                  </a:txBody>
                  <a:tcPr/>
                </a:tc>
                <a:tc gridSpan="3">
                  <a:txBody>
                    <a:bodyPr/>
                    <a:lstStyle/>
                    <a:p>
                      <a:pPr algn="ctr" fontAlgn="ctr"/>
                      <a:r>
                        <a:rPr lang="es-PE" sz="300" u="none" strike="noStrike">
                          <a:effectLst/>
                        </a:rPr>
                        <a:t>TIPO DE </a:t>
                      </a:r>
                      <a:endParaRPr lang="es-PE" sz="300" b="0" i="0" u="none" strike="noStrike">
                        <a:effectLst/>
                        <a:latin typeface="Calibri" panose="020F0502020204030204" pitchFamily="34" charset="0"/>
                      </a:endParaRPr>
                    </a:p>
                  </a:txBody>
                  <a:tcPr marL="0" marR="0" marT="0" marB="0" anchor="ctr"/>
                </a:tc>
                <a:tc hMerge="1">
                  <a:txBody>
                    <a:bodyPr/>
                    <a:lstStyle/>
                    <a:p>
                      <a:endParaRPr lang="es-PE"/>
                    </a:p>
                  </a:txBody>
                  <a:tcPr/>
                </a:tc>
                <a:tc hMerge="1">
                  <a:txBody>
                    <a:bodyPr/>
                    <a:lstStyle/>
                    <a:p>
                      <a:endParaRPr lang="es-PE"/>
                    </a:p>
                  </a:txBody>
                  <a:tcPr/>
                </a:tc>
                <a:tc rowSpan="3">
                  <a:txBody>
                    <a:bodyPr/>
                    <a:lstStyle/>
                    <a:p>
                      <a:pPr algn="ctr" fontAlgn="ctr"/>
                      <a:r>
                        <a:rPr lang="es-PE" sz="300" u="none" strike="noStrike">
                          <a:effectLst/>
                        </a:rPr>
                        <a:t>Lab 1</a:t>
                      </a:r>
                      <a:endParaRPr lang="es-PE" sz="300" b="0" i="0" u="none" strike="noStrike">
                        <a:effectLst/>
                        <a:latin typeface="Calibri" panose="020F0502020204030204" pitchFamily="34" charset="0"/>
                      </a:endParaRPr>
                    </a:p>
                  </a:txBody>
                  <a:tcPr marL="0" marR="0" marT="0" marB="0" anchor="ctr"/>
                </a:tc>
                <a:tc rowSpan="3">
                  <a:txBody>
                    <a:bodyPr/>
                    <a:lstStyle/>
                    <a:p>
                      <a:pPr algn="ctr" fontAlgn="ctr"/>
                      <a:r>
                        <a:rPr lang="es-PE" sz="300" u="none" strike="noStrike">
                          <a:effectLst/>
                        </a:rPr>
                        <a:t>Lab 2</a:t>
                      </a:r>
                      <a:endParaRPr lang="es-PE" sz="300" b="0" i="0" u="none" strike="noStrike">
                        <a:effectLst/>
                        <a:latin typeface="Calibri" panose="020F0502020204030204" pitchFamily="34" charset="0"/>
                      </a:endParaRPr>
                    </a:p>
                  </a:txBody>
                  <a:tcPr marL="0" marR="0" marT="0" marB="0" anchor="ctr"/>
                </a:tc>
                <a:tc rowSpan="3">
                  <a:txBody>
                    <a:bodyPr/>
                    <a:lstStyle/>
                    <a:p>
                      <a:pPr algn="ctr" fontAlgn="ctr"/>
                      <a:r>
                        <a:rPr lang="es-PE" sz="300" u="none" strike="noStrike">
                          <a:effectLst/>
                        </a:rPr>
                        <a:t>Lab 3</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CÓDIGO</a:t>
                      </a:r>
                      <a:endParaRPr lang="es-PE" sz="300" b="0" i="0" u="none" strike="noStrike">
                        <a:effectLst/>
                        <a:latin typeface="Calibri" panose="020F0502020204030204" pitchFamily="34" charset="0"/>
                      </a:endParaRPr>
                    </a:p>
                  </a:txBody>
                  <a:tcPr marL="0" marR="0" marT="0" marB="0" anchor="ctr"/>
                </a:tc>
                <a:extLst>
                  <a:ext uri="{0D108BD9-81ED-4DB2-BD59-A6C34878D82A}">
                    <a16:rowId xmlns="" xmlns:a16="http://schemas.microsoft.com/office/drawing/2014/main" val="235879008"/>
                  </a:ext>
                </a:extLst>
              </a:tr>
              <a:tr h="59069">
                <a:tc>
                  <a:txBody>
                    <a:bodyPr/>
                    <a:lstStyle/>
                    <a:p>
                      <a:pPr algn="ctr" fontAlgn="ctr"/>
                      <a:r>
                        <a:rPr lang="es-PE" sz="300" u="none" strike="noStrike">
                          <a:effectLst/>
                        </a:rPr>
                        <a:t>DIA</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HISTORIA CLINICA</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10</a:t>
                      </a:r>
                      <a:endParaRPr lang="es-PE" sz="300" b="0" i="0" u="none" strike="noStrike">
                        <a:effectLst/>
                        <a:latin typeface="Calibri" panose="020F0502020204030204" pitchFamily="34" charset="0"/>
                      </a:endParaRPr>
                    </a:p>
                  </a:txBody>
                  <a:tcPr marL="0" marR="0" marT="0" marB="0" anchor="ctr"/>
                </a:tc>
                <a:tc gridSpan="4">
                  <a:txBody>
                    <a:bodyPr/>
                    <a:lstStyle/>
                    <a:p>
                      <a:pPr algn="ctr" fontAlgn="ctr"/>
                      <a:r>
                        <a:rPr lang="es-PE" sz="300" u="none" strike="noStrike">
                          <a:effectLst/>
                        </a:rPr>
                        <a:t>12</a:t>
                      </a:r>
                      <a:endParaRPr lang="es-PE" sz="300" b="0" i="0" u="none" strike="noStrike">
                        <a:effectLst/>
                        <a:latin typeface="Calibri" panose="020F0502020204030204" pitchFamily="34" charset="0"/>
                      </a:endParaRPr>
                    </a:p>
                  </a:txBody>
                  <a:tcPr marL="0" marR="0" marT="0" marB="0" anchor="ctr"/>
                </a:tc>
                <a:tc hMerge="1">
                  <a:txBody>
                    <a:bodyPr/>
                    <a:lstStyle/>
                    <a:p>
                      <a:endParaRPr lang="es-PE"/>
                    </a:p>
                  </a:txBody>
                  <a:tcPr/>
                </a:tc>
                <a:tc hMerge="1">
                  <a:txBody>
                    <a:bodyPr/>
                    <a:lstStyle/>
                    <a:p>
                      <a:endParaRPr lang="es-PE"/>
                    </a:p>
                  </a:txBody>
                  <a:tcPr/>
                </a:tc>
                <a:tc hMerge="1">
                  <a:txBody>
                    <a:bodyPr/>
                    <a:lstStyle/>
                    <a:p>
                      <a:endParaRPr lang="es-PE"/>
                    </a:p>
                  </a:txBody>
                  <a:tcPr/>
                </a:tc>
                <a:tc gridSpan="2" vMerge="1">
                  <a:txBody>
                    <a:bodyPr/>
                    <a:lstStyle/>
                    <a:p>
                      <a:endParaRPr lang="es-PE"/>
                    </a:p>
                  </a:txBody>
                  <a:tcPr/>
                </a:tc>
                <a:tc hMerge="1" vMerge="1">
                  <a:txBody>
                    <a:bodyPr/>
                    <a:lstStyle/>
                    <a:p>
                      <a:endParaRPr lang="es-PE"/>
                    </a:p>
                  </a:txBody>
                  <a:tcPr/>
                </a:tc>
                <a:tc>
                  <a:txBody>
                    <a:bodyPr/>
                    <a:lstStyle/>
                    <a:p>
                      <a:pPr algn="ctr" fontAlgn="ctr"/>
                      <a:r>
                        <a:rPr lang="es-PE" sz="300" u="none" strike="noStrike">
                          <a:effectLst/>
                        </a:rPr>
                        <a:t>SEXO</a:t>
                      </a:r>
                      <a:endParaRPr lang="es-PE" sz="300" b="0" i="0" u="none" strike="noStrike">
                        <a:effectLst/>
                        <a:latin typeface="Calibri" panose="020F0502020204030204" pitchFamily="34" charset="0"/>
                      </a:endParaRPr>
                    </a:p>
                  </a:txBody>
                  <a:tcPr marL="0" marR="0" marT="0" marB="0" anchor="ctr"/>
                </a:tc>
                <a:tc gridSpan="2" vMerge="1">
                  <a:txBody>
                    <a:bodyPr/>
                    <a:lstStyle/>
                    <a:p>
                      <a:endParaRPr lang="es-PE"/>
                    </a:p>
                  </a:txBody>
                  <a:tcPr/>
                </a:tc>
                <a:tc hMerge="1" vMerge="1">
                  <a:txBody>
                    <a:bodyPr/>
                    <a:lstStyle/>
                    <a:p>
                      <a:endParaRPr lang="es-PE"/>
                    </a:p>
                  </a:txBody>
                  <a:tcPr/>
                </a:tc>
                <a:tc gridSpan="2" vMerge="1">
                  <a:txBody>
                    <a:bodyPr/>
                    <a:lstStyle/>
                    <a:p>
                      <a:endParaRPr lang="es-PE"/>
                    </a:p>
                  </a:txBody>
                  <a:tcPr/>
                </a:tc>
                <a:tc hMerge="1" vMerge="1">
                  <a:txBody>
                    <a:bodyPr/>
                    <a:lstStyle/>
                    <a:p>
                      <a:endParaRPr lang="es-PE"/>
                    </a:p>
                  </a:txBody>
                  <a:tcPr/>
                </a:tc>
                <a:tc>
                  <a:txBody>
                    <a:bodyPr/>
                    <a:lstStyle/>
                    <a:p>
                      <a:pPr algn="ctr" fontAlgn="ctr"/>
                      <a:r>
                        <a:rPr lang="es-PE" sz="300" u="none" strike="noStrike">
                          <a:effectLst/>
                        </a:rPr>
                        <a:t>BLEC</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VICIO</a:t>
                      </a:r>
                      <a:endParaRPr lang="es-PE" sz="300" b="0" i="0" u="none" strike="noStrike">
                        <a:effectLst/>
                        <a:latin typeface="Calibri" panose="020F0502020204030204" pitchFamily="34" charset="0"/>
                      </a:endParaRPr>
                    </a:p>
                  </a:txBody>
                  <a:tcPr marL="0" marR="0" marT="0" marB="0" anchor="ctr"/>
                </a:tc>
                <a:tc gridSpan="4">
                  <a:txBody>
                    <a:bodyPr/>
                    <a:lstStyle/>
                    <a:p>
                      <a:pPr algn="ctr" fontAlgn="ctr"/>
                      <a:r>
                        <a:rPr lang="es-PE" sz="300" u="none" strike="noStrike">
                          <a:effectLst/>
                        </a:rPr>
                        <a:t>Y/O ACTIVIDAD DE SALUD</a:t>
                      </a:r>
                      <a:endParaRPr lang="es-PE" sz="300" b="0" i="0" u="none" strike="noStrike">
                        <a:effectLst/>
                        <a:latin typeface="Calibri" panose="020F0502020204030204" pitchFamily="34" charset="0"/>
                      </a:endParaRPr>
                    </a:p>
                  </a:txBody>
                  <a:tcPr marL="0" marR="0" marT="0" marB="0" anchor="ctr"/>
                </a:tc>
                <a:tc hMerge="1">
                  <a:txBody>
                    <a:bodyPr/>
                    <a:lstStyle/>
                    <a:p>
                      <a:endParaRPr lang="es-PE"/>
                    </a:p>
                  </a:txBody>
                  <a:tcPr/>
                </a:tc>
                <a:tc hMerge="1">
                  <a:txBody>
                    <a:bodyPr/>
                    <a:lstStyle/>
                    <a:p>
                      <a:endParaRPr lang="es-PE"/>
                    </a:p>
                  </a:txBody>
                  <a:tcPr/>
                </a:tc>
                <a:tc hMerge="1">
                  <a:txBody>
                    <a:bodyPr/>
                    <a:lstStyle/>
                    <a:p>
                      <a:endParaRPr lang="es-PE"/>
                    </a:p>
                  </a:txBody>
                  <a:tcPr/>
                </a:tc>
                <a:tc gridSpan="3">
                  <a:txBody>
                    <a:bodyPr/>
                    <a:lstStyle/>
                    <a:p>
                      <a:pPr algn="ctr" fontAlgn="ctr"/>
                      <a:r>
                        <a:rPr lang="es-PE" sz="300" u="none" strike="noStrike">
                          <a:effectLst/>
                        </a:rPr>
                        <a:t>DIAGNÓSTICO</a:t>
                      </a:r>
                      <a:endParaRPr lang="es-PE" sz="300" b="0" i="0" u="none" strike="noStrike">
                        <a:effectLst/>
                        <a:latin typeface="Calibri" panose="020F0502020204030204" pitchFamily="34" charset="0"/>
                      </a:endParaRPr>
                    </a:p>
                  </a:txBody>
                  <a:tcPr marL="0" marR="0" marT="0" marB="0" anchor="ctr"/>
                </a:tc>
                <a:tc hMerge="1">
                  <a:txBody>
                    <a:bodyPr/>
                    <a:lstStyle/>
                    <a:p>
                      <a:endParaRPr lang="es-PE"/>
                    </a:p>
                  </a:txBody>
                  <a:tcPr/>
                </a:tc>
                <a:tc h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a:txBody>
                    <a:bodyPr/>
                    <a:lstStyle/>
                    <a:p>
                      <a:pPr algn="ctr" fontAlgn="ctr"/>
                      <a:r>
                        <a:rPr lang="es-PE" sz="300" u="none" strike="noStrike">
                          <a:effectLst/>
                        </a:rPr>
                        <a:t>CIE / CPT</a:t>
                      </a:r>
                      <a:endParaRPr lang="es-PE" sz="300" b="0" i="0" u="none" strike="noStrike">
                        <a:effectLst/>
                        <a:latin typeface="Calibri" panose="020F0502020204030204" pitchFamily="34" charset="0"/>
                      </a:endParaRPr>
                    </a:p>
                  </a:txBody>
                  <a:tcPr marL="0" marR="0" marT="0" marB="0" anchor="ctr"/>
                </a:tc>
                <a:extLst>
                  <a:ext uri="{0D108BD9-81ED-4DB2-BD59-A6C34878D82A}">
                    <a16:rowId xmlns="" xmlns:a16="http://schemas.microsoft.com/office/drawing/2014/main" val="2507298107"/>
                  </a:ext>
                </a:extLst>
              </a:tr>
              <a:tr h="59069">
                <a:tc>
                  <a:txBody>
                    <a:bodyPr/>
                    <a:lstStyle/>
                    <a:p>
                      <a:pPr algn="ctr" fontAlgn="ctr"/>
                      <a:r>
                        <a:rPr lang="es-PE" sz="300" u="none" strike="noStrike">
                          <a:effectLst/>
                        </a:rPr>
                        <a:t> </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Gestante/ Puerpera</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ETNIA</a:t>
                      </a:r>
                      <a:endParaRPr lang="es-PE" sz="300" b="0" i="0" u="none" strike="noStrike">
                        <a:effectLst/>
                        <a:latin typeface="Calibri" panose="020F0502020204030204" pitchFamily="34" charset="0"/>
                      </a:endParaRPr>
                    </a:p>
                  </a:txBody>
                  <a:tcPr marL="0" marR="0" marT="0" marB="0" anchor="ctr"/>
                </a:tc>
                <a:tc gridSpan="4">
                  <a:txBody>
                    <a:bodyPr/>
                    <a:lstStyle/>
                    <a:p>
                      <a:pPr algn="ctr" fontAlgn="ctr"/>
                      <a:r>
                        <a:rPr lang="es-PE" sz="300" u="none" strike="noStrike">
                          <a:effectLst/>
                        </a:rPr>
                        <a:t>CENTRO POBLADO (*)</a:t>
                      </a:r>
                      <a:endParaRPr lang="es-PE" sz="300" b="0" i="0" u="none" strike="noStrike">
                        <a:effectLst/>
                        <a:latin typeface="Calibri" panose="020F0502020204030204" pitchFamily="34" charset="0"/>
                      </a:endParaRPr>
                    </a:p>
                  </a:txBody>
                  <a:tcPr marL="0" marR="0" marT="0" marB="0" anchor="ctr"/>
                </a:tc>
                <a:tc hMerge="1">
                  <a:txBody>
                    <a:bodyPr/>
                    <a:lstStyle/>
                    <a:p>
                      <a:endParaRPr lang="es-PE"/>
                    </a:p>
                  </a:txBody>
                  <a:tcPr/>
                </a:tc>
                <a:tc hMerge="1">
                  <a:txBody>
                    <a:bodyPr/>
                    <a:lstStyle/>
                    <a:p>
                      <a:endParaRPr lang="es-PE"/>
                    </a:p>
                  </a:txBody>
                  <a:tcPr/>
                </a:tc>
                <a:tc hMerge="1">
                  <a:txBody>
                    <a:bodyPr/>
                    <a:lstStyle/>
                    <a:p>
                      <a:endParaRPr lang="es-PE"/>
                    </a:p>
                  </a:txBody>
                  <a:tcPr/>
                </a:tc>
                <a:tc gridSpan="2" vMerge="1">
                  <a:txBody>
                    <a:bodyPr/>
                    <a:lstStyle/>
                    <a:p>
                      <a:endParaRPr lang="es-PE"/>
                    </a:p>
                  </a:txBody>
                  <a:tcPr/>
                </a:tc>
                <a:tc hMerge="1" vMerge="1">
                  <a:txBody>
                    <a:bodyPr/>
                    <a:lstStyle/>
                    <a:p>
                      <a:endParaRPr lang="es-PE"/>
                    </a:p>
                  </a:txBody>
                  <a:tcPr/>
                </a:tc>
                <a:tc>
                  <a:txBody>
                    <a:bodyPr/>
                    <a:lstStyle/>
                    <a:p>
                      <a:pPr algn="ctr" fontAlgn="ctr"/>
                      <a:r>
                        <a:rPr lang="es-PE" sz="300" u="none" strike="noStrike">
                          <a:effectLst/>
                        </a:rPr>
                        <a:t> </a:t>
                      </a:r>
                      <a:endParaRPr lang="es-PE" sz="300" b="0" i="0" u="none" strike="noStrike">
                        <a:effectLst/>
                        <a:latin typeface="Calibri" panose="020F0502020204030204" pitchFamily="34" charset="0"/>
                      </a:endParaRPr>
                    </a:p>
                  </a:txBody>
                  <a:tcPr marL="0" marR="0" marT="0" marB="0" anchor="ctr"/>
                </a:tc>
                <a:tc gridSpan="2" vMerge="1">
                  <a:txBody>
                    <a:bodyPr/>
                    <a:lstStyle/>
                    <a:p>
                      <a:endParaRPr lang="es-PE"/>
                    </a:p>
                  </a:txBody>
                  <a:tcPr/>
                </a:tc>
                <a:tc hMerge="1" vMerge="1">
                  <a:txBody>
                    <a:bodyPr/>
                    <a:lstStyle/>
                    <a:p>
                      <a:endParaRPr lang="es-PE"/>
                    </a:p>
                  </a:txBody>
                  <a:tcPr/>
                </a:tc>
                <a:tc gridSpan="2" vMerge="1">
                  <a:txBody>
                    <a:bodyPr/>
                    <a:lstStyle/>
                    <a:p>
                      <a:endParaRPr lang="es-PE"/>
                    </a:p>
                  </a:txBody>
                  <a:tcPr/>
                </a:tc>
                <a:tc hMerge="1" vMerge="1">
                  <a:txBody>
                    <a:bodyPr/>
                    <a:lstStyle/>
                    <a:p>
                      <a:endParaRPr lang="es-PE"/>
                    </a:p>
                  </a:txBody>
                  <a:tcPr/>
                </a:tc>
                <a:tc>
                  <a:txBody>
                    <a:bodyPr/>
                    <a:lstStyle/>
                    <a:p>
                      <a:pPr algn="ctr" fontAlgn="ctr"/>
                      <a:r>
                        <a:rPr lang="es-PE" sz="300" u="none" strike="noStrike">
                          <a:effectLst/>
                        </a:rPr>
                        <a:t> </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 </a:t>
                      </a:r>
                      <a:endParaRPr lang="es-PE" sz="300" b="0" i="0" u="none" strike="noStrike">
                        <a:effectLst/>
                        <a:latin typeface="Calibri" panose="020F0502020204030204" pitchFamily="34" charset="0"/>
                      </a:endParaRPr>
                    </a:p>
                  </a:txBody>
                  <a:tcPr marL="0" marR="0" marT="0" marB="0" anchor="ctr"/>
                </a:tc>
                <a:tc gridSpan="4">
                  <a:txBody>
                    <a:bodyPr/>
                    <a:lstStyle/>
                    <a:p>
                      <a:pPr algn="ctr" fontAlgn="ctr"/>
                      <a:r>
                        <a:rPr lang="es-PE" sz="300" u="none" strike="noStrike">
                          <a:effectLst/>
                        </a:rPr>
                        <a:t> </a:t>
                      </a:r>
                      <a:endParaRPr lang="es-PE" sz="300" b="0" i="0" u="none" strike="noStrike">
                        <a:effectLst/>
                        <a:latin typeface="Calibri" panose="020F0502020204030204" pitchFamily="34" charset="0"/>
                      </a:endParaRPr>
                    </a:p>
                  </a:txBody>
                  <a:tcPr marL="0" marR="0" marT="0" marB="0" anchor="ctr"/>
                </a:tc>
                <a:tc hMerge="1">
                  <a:txBody>
                    <a:bodyPr/>
                    <a:lstStyle/>
                    <a:p>
                      <a:endParaRPr lang="es-PE"/>
                    </a:p>
                  </a:txBody>
                  <a:tcPr/>
                </a:tc>
                <a:tc hMerge="1">
                  <a:txBody>
                    <a:bodyPr/>
                    <a:lstStyle/>
                    <a:p>
                      <a:endParaRPr lang="es-PE"/>
                    </a:p>
                  </a:txBody>
                  <a:tcPr/>
                </a:tc>
                <a:tc hMerge="1">
                  <a:txBody>
                    <a:bodyPr/>
                    <a:lstStyle/>
                    <a:p>
                      <a:endParaRPr lang="es-PE"/>
                    </a:p>
                  </a:txBody>
                  <a:tcPr/>
                </a:tc>
                <a:tc>
                  <a:txBody>
                    <a:bodyPr/>
                    <a:lstStyle/>
                    <a:p>
                      <a:pPr algn="ctr" fontAlgn="ctr"/>
                      <a:r>
                        <a:rPr lang="es-PE" sz="300" u="none" strike="noStrike">
                          <a:effectLst/>
                        </a:rPr>
                        <a:t>P</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D</a:t>
                      </a:r>
                      <a:endParaRPr lang="es-PE" sz="300" b="0" i="0" u="none" strike="noStrike">
                        <a:effectLst/>
                        <a:latin typeface="Calibri" panose="020F0502020204030204" pitchFamily="34" charset="0"/>
                      </a:endParaRPr>
                    </a:p>
                  </a:txBody>
                  <a:tcPr marL="0" marR="0" marT="0" marB="0" anchor="ctr"/>
                </a:tc>
                <a:tc>
                  <a:txBody>
                    <a:bodyPr/>
                    <a:lstStyle/>
                    <a:p>
                      <a:pPr algn="ctr" fontAlgn="ctr"/>
                      <a:r>
                        <a:rPr lang="es-PE" sz="300" u="none" strike="noStrike">
                          <a:effectLst/>
                        </a:rPr>
                        <a:t>R</a:t>
                      </a:r>
                      <a:endParaRPr lang="es-PE" sz="300" b="0" i="0" u="none" strike="noStrike">
                        <a:effectLst/>
                        <a:latin typeface="Calibri" panose="020F0502020204030204" pitchFamily="34" charset="0"/>
                      </a:endParaRPr>
                    </a:p>
                  </a:txBody>
                  <a:tcPr marL="0" marR="0" marT="0" marB="0" anchor="ctr"/>
                </a:tc>
                <a:tc vMerge="1">
                  <a:txBody>
                    <a:bodyPr/>
                    <a:lstStyle/>
                    <a:p>
                      <a:endParaRPr lang="es-PE"/>
                    </a:p>
                  </a:txBody>
                  <a:tcPr/>
                </a:tc>
                <a:tc vMerge="1">
                  <a:txBody>
                    <a:bodyPr/>
                    <a:lstStyle/>
                    <a:p>
                      <a:endParaRPr lang="es-PE"/>
                    </a:p>
                  </a:txBody>
                  <a:tcPr/>
                </a:tc>
                <a:tc vMerge="1">
                  <a:txBody>
                    <a:bodyPr/>
                    <a:lstStyle/>
                    <a:p>
                      <a:endParaRPr lang="es-PE"/>
                    </a:p>
                  </a:txBody>
                  <a:tcPr/>
                </a:tc>
                <a:tc>
                  <a:txBody>
                    <a:bodyPr/>
                    <a:lstStyle/>
                    <a:p>
                      <a:pPr algn="ctr" fontAlgn="ctr"/>
                      <a:r>
                        <a:rPr lang="es-PE" sz="300" u="none" strike="noStrike">
                          <a:effectLst/>
                        </a:rPr>
                        <a:t> </a:t>
                      </a:r>
                      <a:endParaRPr lang="es-PE" sz="300" b="0" i="0" u="none" strike="noStrike">
                        <a:effectLst/>
                        <a:latin typeface="Calibri" panose="020F0502020204030204" pitchFamily="34" charset="0"/>
                      </a:endParaRPr>
                    </a:p>
                  </a:txBody>
                  <a:tcPr marL="0" marR="0" marT="0" marB="0" anchor="ctr"/>
                </a:tc>
                <a:extLst>
                  <a:ext uri="{0D108BD9-81ED-4DB2-BD59-A6C34878D82A}">
                    <a16:rowId xmlns="" xmlns:a16="http://schemas.microsoft.com/office/drawing/2014/main" val="184313624"/>
                  </a:ext>
                </a:extLst>
              </a:tr>
              <a:tr h="1896594">
                <a:tc>
                  <a:txBody>
                    <a:bodyPr/>
                    <a:lstStyle/>
                    <a:p>
                      <a:pPr algn="l" fontAlgn="ctr"/>
                      <a:r>
                        <a:rPr lang="es-PE" sz="400" u="none" strike="noStrike">
                          <a:effectLst/>
                        </a:rPr>
                        <a:t>NOMBRES Y APELLIDOS PACIENTE:                                                                                                                              (*)FECHA DE NACIMIENTO:_____/_____ /_____             FECHA ULTIMO RESULTADO DE Hb:_____/_____ /_____            FECHA DE ULTIMA REGLA:_____ /_____/_____ </a:t>
                      </a:r>
                      <a:endParaRPr lang="es-PE" sz="400" b="0" i="0" u="none" strike="noStrike">
                        <a:solidFill>
                          <a:srgbClr val="000000"/>
                        </a:solidFill>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1" i="0" u="none" strike="noStrike">
                        <a:effectLst/>
                        <a:latin typeface="Franklin Gothic Medium Cond" panose="020B0606030402020204" pitchFamily="34" charset="0"/>
                      </a:endParaRPr>
                    </a:p>
                  </a:txBody>
                  <a:tcPr marL="0" marR="0" marT="0" marB="0" anchor="ctr"/>
                </a:tc>
                <a:tc>
                  <a:txBody>
                    <a:bodyPr/>
                    <a:lstStyle/>
                    <a:p>
                      <a:pPr algn="l" fontAlgn="ctr"/>
                      <a:r>
                        <a:rPr lang="es-PE" sz="300" u="none" strike="noStrike">
                          <a:effectLst/>
                        </a:rPr>
                        <a:t> </a:t>
                      </a:r>
                      <a:endParaRPr lang="es-PE" sz="3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extLst>
                  <a:ext uri="{0D108BD9-81ED-4DB2-BD59-A6C34878D82A}">
                    <a16:rowId xmlns="" xmlns:a16="http://schemas.microsoft.com/office/drawing/2014/main" val="3880593207"/>
                  </a:ext>
                </a:extLst>
              </a:tr>
              <a:tr h="75034">
                <a:tc rowSpan="4">
                  <a:txBody>
                    <a:bodyPr/>
                    <a:lstStyle/>
                    <a:p>
                      <a:pPr algn="ctr" fontAlgn="ctr"/>
                      <a:r>
                        <a:rPr lang="es-PE" sz="500" u="none" strike="noStrike">
                          <a:effectLst/>
                        </a:rPr>
                        <a:t>15</a:t>
                      </a:r>
                      <a:endParaRPr lang="es-PE" sz="500" b="0" i="0" u="none" strike="noStrike">
                        <a:effectLst/>
                        <a:latin typeface="Franklin Gothic Medium Cond" panose="020B0606030402020204" pitchFamily="34" charset="0"/>
                      </a:endParaRPr>
                    </a:p>
                  </a:txBody>
                  <a:tcPr marL="0" marR="0" marT="0" marB="0" anchor="ctr"/>
                </a:tc>
                <a:tc>
                  <a:txBody>
                    <a:bodyPr/>
                    <a:lstStyle/>
                    <a:p>
                      <a:pPr algn="ctr" fontAlgn="ctr"/>
                      <a:r>
                        <a:rPr lang="es-PE" sz="500" u="none" strike="noStrike">
                          <a:effectLst/>
                        </a:rPr>
                        <a:t>65478238</a:t>
                      </a:r>
                      <a:endParaRPr lang="es-PE" sz="5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500" u="none" strike="noStrike">
                          <a:effectLst/>
                        </a:rPr>
                        <a:t>2</a:t>
                      </a:r>
                      <a:endParaRPr lang="es-PE" sz="500" b="0" i="0" u="none" strike="noStrike">
                        <a:effectLst/>
                        <a:latin typeface="Franklin Gothic Medium Cond" panose="020B0606030402020204" pitchFamily="34" charset="0"/>
                      </a:endParaRPr>
                    </a:p>
                  </a:txBody>
                  <a:tcPr marL="0" marR="0" marT="0" marB="0" anchor="ctr"/>
                </a:tc>
                <a:tc rowSpan="2" gridSpan="4">
                  <a:txBody>
                    <a:bodyPr/>
                    <a:lstStyle/>
                    <a:p>
                      <a:pPr algn="ctr" fontAlgn="ctr"/>
                      <a:r>
                        <a:rPr lang="es-PE" sz="500" u="none" strike="noStrike">
                          <a:effectLst/>
                        </a:rPr>
                        <a:t>Lamas</a:t>
                      </a:r>
                      <a:endParaRPr lang="es-PE" sz="500" b="0" i="0" u="none" strike="noStrike">
                        <a:effectLst/>
                        <a:latin typeface="Franklin Gothic Medium Cond" panose="020B0606030402020204" pitchFamily="34" charset="0"/>
                      </a:endParaRPr>
                    </a:p>
                  </a:txBody>
                  <a:tcPr marL="0" marR="0" marT="0" marB="0" anchor="ctr"/>
                </a:tc>
                <a:tc rowSpan="2" hMerge="1">
                  <a:txBody>
                    <a:bodyPr/>
                    <a:lstStyle/>
                    <a:p>
                      <a:endParaRPr lang="es-PE"/>
                    </a:p>
                  </a:txBody>
                  <a:tcPr/>
                </a:tc>
                <a:tc rowSpan="2" hMerge="1">
                  <a:txBody>
                    <a:bodyPr/>
                    <a:lstStyle/>
                    <a:p>
                      <a:endParaRPr lang="es-PE"/>
                    </a:p>
                  </a:txBody>
                  <a:tcPr/>
                </a:tc>
                <a:tc rowSpan="2" hMerge="1">
                  <a:txBody>
                    <a:bodyPr/>
                    <a:lstStyle/>
                    <a:p>
                      <a:endParaRPr lang="es-PE"/>
                    </a:p>
                  </a:txBody>
                  <a:tcPr/>
                </a:tc>
                <a:tc rowSpan="4">
                  <a:txBody>
                    <a:bodyPr/>
                    <a:lstStyle/>
                    <a:p>
                      <a:pPr algn="ctr" fontAlgn="ctr"/>
                      <a:r>
                        <a:rPr lang="es-PE" sz="500" u="none" strike="noStrike">
                          <a:effectLst/>
                        </a:rPr>
                        <a:t>62</a:t>
                      </a:r>
                      <a:endParaRPr lang="es-PE" sz="5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A</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M</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PC</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300" u="none" strike="noStrike">
                          <a:effectLst/>
                        </a:rPr>
                        <a:t>PESO</a:t>
                      </a:r>
                      <a:endParaRPr lang="es-PE" sz="300" b="0" i="0" u="none" strike="noStrike">
                        <a:effectLst/>
                        <a:latin typeface="Franklin Gothic Medium Cond" panose="020B0606030402020204" pitchFamily="34" charset="0"/>
                      </a:endParaRPr>
                    </a:p>
                  </a:txBody>
                  <a:tcPr marL="0" marR="0" marT="0" marB="0" anchor="ctr"/>
                </a:tc>
                <a:tc>
                  <a:txBody>
                    <a:bodyPr/>
                    <a:lstStyle/>
                    <a:p>
                      <a:pPr algn="ctr" fontAlgn="ctr"/>
                      <a:r>
                        <a:rPr lang="es-PE" sz="300" u="none" strike="noStrike">
                          <a:effectLst/>
                        </a:rPr>
                        <a:t> </a:t>
                      </a:r>
                      <a:endParaRPr lang="es-PE" sz="3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N</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N</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300" u="none" strike="noStrike">
                          <a:effectLst/>
                        </a:rPr>
                        <a:t>1.</a:t>
                      </a:r>
                      <a:endParaRPr lang="es-PE" sz="300" b="0" i="0" u="none" strike="noStrike">
                        <a:effectLst/>
                        <a:latin typeface="Franklin Gothic Medium Cond" panose="020B0606030402020204" pitchFamily="34" charset="0"/>
                      </a:endParaRPr>
                    </a:p>
                  </a:txBody>
                  <a:tcPr marL="0" marR="0" marT="0" marB="0" anchor="ctr"/>
                </a:tc>
                <a:tc gridSpan="3">
                  <a:txBody>
                    <a:bodyPr/>
                    <a:lstStyle/>
                    <a:p>
                      <a:pPr algn="l" fontAlgn="ctr"/>
                      <a:r>
                        <a:rPr lang="es-PE" sz="500" u="none" strike="noStrike">
                          <a:effectLst/>
                        </a:rPr>
                        <a:t>Glaucoma Primario de Angulo Abierto</a:t>
                      </a:r>
                      <a:endParaRPr lang="es-PE" sz="500" b="0" i="0" u="none" strike="noStrike">
                        <a:effectLst/>
                        <a:latin typeface="Franklin Gothic Medium Cond" panose="020B0606030402020204" pitchFamily="34" charset="0"/>
                      </a:endParaRPr>
                    </a:p>
                  </a:txBody>
                  <a:tcPr marL="0" marR="0" marT="0" marB="0" anchor="ctr"/>
                </a:tc>
                <a:tc hMerge="1">
                  <a:txBody>
                    <a:bodyPr/>
                    <a:lstStyle/>
                    <a:p>
                      <a:endParaRPr lang="es-PE"/>
                    </a:p>
                  </a:txBody>
                  <a:tcPr/>
                </a:tc>
                <a:tc hMerge="1">
                  <a:txBody>
                    <a:bodyPr/>
                    <a:lstStyle/>
                    <a:p>
                      <a:endParaRPr lang="es-PE"/>
                    </a:p>
                  </a:txBody>
                  <a:tcPr/>
                </a:tc>
                <a:tc>
                  <a:txBody>
                    <a:bodyPr/>
                    <a:lstStyle/>
                    <a:p>
                      <a:pPr algn="ctr" fontAlgn="ctr"/>
                      <a:r>
                        <a:rPr lang="es-PE" sz="400" u="none" strike="noStrike">
                          <a:effectLst/>
                        </a:rPr>
                        <a:t>P</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D</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H402</a:t>
                      </a:r>
                      <a:endParaRPr lang="es-PE" sz="400" b="0" i="0" u="none" strike="noStrike">
                        <a:effectLst/>
                        <a:latin typeface="Franklin Gothic Medium Cond" panose="020B0606030402020204" pitchFamily="34" charset="0"/>
                      </a:endParaRPr>
                    </a:p>
                  </a:txBody>
                  <a:tcPr marL="0" marR="0" marT="0" marB="0" anchor="ctr"/>
                </a:tc>
                <a:extLst>
                  <a:ext uri="{0D108BD9-81ED-4DB2-BD59-A6C34878D82A}">
                    <a16:rowId xmlns="" xmlns:a16="http://schemas.microsoft.com/office/drawing/2014/main" val="886335301"/>
                  </a:ext>
                </a:extLst>
              </a:tr>
              <a:tr h="63858">
                <a:tc vMerge="1">
                  <a:txBody>
                    <a:bodyPr/>
                    <a:lstStyle/>
                    <a:p>
                      <a:endParaRPr lang="es-PE"/>
                    </a:p>
                  </a:txBody>
                  <a:tcPr/>
                </a:tc>
                <a:tc rowSpan="2">
                  <a:txBody>
                    <a:bodyPr/>
                    <a:lstStyle/>
                    <a:p>
                      <a:pPr algn="ctr" fontAlgn="ctr"/>
                      <a:r>
                        <a:rPr lang="es-PE" sz="500" u="none" strike="noStrike">
                          <a:effectLst/>
                        </a:rPr>
                        <a:t>2514</a:t>
                      </a:r>
                      <a:endParaRPr lang="es-PE" sz="5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gridSpan="4" vMerge="1">
                  <a:txBody>
                    <a:bodyPr/>
                    <a:lstStyle/>
                    <a:p>
                      <a:endParaRPr lang="es-PE"/>
                    </a:p>
                  </a:txBody>
                  <a:tcPr/>
                </a:tc>
                <a:tc hMerge="1" vMerge="1">
                  <a:txBody>
                    <a:bodyPr/>
                    <a:lstStyle/>
                    <a:p>
                      <a:endParaRPr lang="es-PE"/>
                    </a:p>
                  </a:txBody>
                  <a:tcPr/>
                </a:tc>
                <a:tc hMerge="1" vMerge="1">
                  <a:txBody>
                    <a:bodyPr/>
                    <a:lstStyle/>
                    <a:p>
                      <a:endParaRPr lang="es-PE"/>
                    </a:p>
                  </a:txBody>
                  <a:tcPr/>
                </a:tc>
                <a:tc hMerge="1" vMerge="1">
                  <a:txBody>
                    <a:bodyPr/>
                    <a:lstStyle/>
                    <a:p>
                      <a:endParaRPr lang="es-PE"/>
                    </a:p>
                  </a:txBody>
                  <a:tcPr/>
                </a:tc>
                <a:tc vMerge="1">
                  <a:txBody>
                    <a:bodyPr/>
                    <a:lstStyle/>
                    <a:p>
                      <a:endParaRPr lang="es-PE"/>
                    </a:p>
                  </a:txBody>
                  <a:tcPr/>
                </a:tc>
                <a:tc rowSpan="2">
                  <a:txBody>
                    <a:bodyPr/>
                    <a:lstStyle/>
                    <a:p>
                      <a:pPr algn="ctr" fontAlgn="ctr"/>
                      <a:r>
                        <a:rPr lang="es-PE" sz="400" u="none" strike="noStrike">
                          <a:effectLst/>
                        </a:rPr>
                        <a:t>M</a:t>
                      </a:r>
                      <a:endParaRPr lang="es-PE" sz="4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vMerge="1">
                  <a:txBody>
                    <a:bodyPr/>
                    <a:lstStyle/>
                    <a:p>
                      <a:endParaRPr lang="es-PE"/>
                    </a:p>
                  </a:txBody>
                  <a:tcPr/>
                </a:tc>
                <a:tc vMerge="1">
                  <a:txBody>
                    <a:bodyPr/>
                    <a:lstStyle/>
                    <a:p>
                      <a:endParaRPr lang="es-PE"/>
                    </a:p>
                  </a:txBody>
                  <a:tcPr/>
                </a:tc>
                <a:tc rowSpan="2">
                  <a:txBody>
                    <a:bodyPr/>
                    <a:lstStyle/>
                    <a:p>
                      <a:pPr algn="ctr" fontAlgn="ctr"/>
                      <a:r>
                        <a:rPr lang="es-PE" sz="300" u="none" strike="noStrike">
                          <a:effectLst/>
                        </a:rPr>
                        <a:t>TALLA</a:t>
                      </a:r>
                      <a:endParaRPr lang="es-PE" sz="3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300" u="none" strike="noStrike">
                          <a:effectLst/>
                        </a:rPr>
                        <a:t> </a:t>
                      </a:r>
                      <a:endParaRPr lang="es-PE" sz="3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C</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C</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l" fontAlgn="ctr"/>
                      <a:r>
                        <a:rPr lang="es-PE" sz="300" u="none" strike="noStrike">
                          <a:effectLst/>
                        </a:rPr>
                        <a:t>2.</a:t>
                      </a:r>
                      <a:endParaRPr lang="es-PE" sz="300" b="0" i="0" u="none" strike="noStrike">
                        <a:effectLst/>
                        <a:latin typeface="Franklin Gothic Medium Cond" panose="020B0606030402020204" pitchFamily="34" charset="0"/>
                      </a:endParaRPr>
                    </a:p>
                  </a:txBody>
                  <a:tcPr marL="0" marR="0" marT="0" marB="0" anchor="ctr"/>
                </a:tc>
                <a:tc rowSpan="2" gridSpan="3">
                  <a:txBody>
                    <a:bodyPr/>
                    <a:lstStyle/>
                    <a:p>
                      <a:pPr algn="l" fontAlgn="ctr"/>
                      <a:r>
                        <a:rPr lang="es-PE" sz="500" u="none" strike="noStrike">
                          <a:effectLst/>
                        </a:rPr>
                        <a:t>Gonioscopia</a:t>
                      </a:r>
                      <a:endParaRPr lang="es-PE" sz="500" b="0" i="0" u="none" strike="noStrike">
                        <a:effectLst/>
                        <a:latin typeface="Franklin Gothic Medium Cond" panose="020B0606030402020204" pitchFamily="34" charset="0"/>
                      </a:endParaRPr>
                    </a:p>
                  </a:txBody>
                  <a:tcPr marL="0" marR="0" marT="0" marB="0" anchor="ctr"/>
                </a:tc>
                <a:tc rowSpan="2" hMerge="1">
                  <a:txBody>
                    <a:bodyPr/>
                    <a:lstStyle/>
                    <a:p>
                      <a:endParaRPr lang="es-PE"/>
                    </a:p>
                  </a:txBody>
                  <a:tcPr/>
                </a:tc>
                <a:tc rowSpan="2" hMerge="1">
                  <a:txBody>
                    <a:bodyPr/>
                    <a:lstStyle/>
                    <a:p>
                      <a:endParaRPr lang="es-PE"/>
                    </a:p>
                  </a:txBody>
                  <a:tcPr/>
                </a:tc>
                <a:tc rowSpan="2">
                  <a:txBody>
                    <a:bodyPr/>
                    <a:lstStyle/>
                    <a:p>
                      <a:pPr algn="ctr" fontAlgn="ctr"/>
                      <a:r>
                        <a:rPr lang="es-PE" sz="400" u="none" strike="noStrike">
                          <a:effectLst/>
                        </a:rPr>
                        <a:t>P</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D</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92020</a:t>
                      </a:r>
                      <a:endParaRPr lang="es-PE" sz="400" b="0" i="0" u="none" strike="noStrike">
                        <a:effectLst/>
                        <a:latin typeface="Franklin Gothic Medium Cond" panose="020B0606030402020204" pitchFamily="34" charset="0"/>
                      </a:endParaRPr>
                    </a:p>
                  </a:txBody>
                  <a:tcPr marL="0" marR="0" marT="0" marB="0" anchor="ctr"/>
                </a:tc>
                <a:extLst>
                  <a:ext uri="{0D108BD9-81ED-4DB2-BD59-A6C34878D82A}">
                    <a16:rowId xmlns="" xmlns:a16="http://schemas.microsoft.com/office/drawing/2014/main" val="2982386798"/>
                  </a:ext>
                </a:extLst>
              </a:tr>
              <a:tr h="63858">
                <a:tc vMerge="1">
                  <a:txBody>
                    <a:bodyPr/>
                    <a:lstStyle/>
                    <a:p>
                      <a:endParaRPr lang="es-PE"/>
                    </a:p>
                  </a:txBody>
                  <a:tcPr/>
                </a:tc>
                <a:tc vMerge="1">
                  <a:txBody>
                    <a:bodyPr/>
                    <a:lstStyle/>
                    <a:p>
                      <a:endParaRPr lang="es-PE"/>
                    </a:p>
                  </a:txBody>
                  <a:tcPr/>
                </a:tc>
                <a:tc rowSpan="2">
                  <a:txBody>
                    <a:bodyPr/>
                    <a:lstStyle/>
                    <a:p>
                      <a:pPr algn="ctr" fontAlgn="ctr"/>
                      <a:r>
                        <a:rPr lang="es-PE" sz="500" u="none" strike="noStrike">
                          <a:effectLst/>
                        </a:rPr>
                        <a:t>58</a:t>
                      </a:r>
                      <a:endParaRPr lang="es-PE" sz="500" b="0" i="0" u="none" strike="noStrike">
                        <a:effectLst/>
                        <a:latin typeface="Franklin Gothic Medium Cond" panose="020B0606030402020204" pitchFamily="34" charset="0"/>
                      </a:endParaRPr>
                    </a:p>
                  </a:txBody>
                  <a:tcPr marL="0" marR="0" marT="0" marB="0" anchor="ctr"/>
                </a:tc>
                <a:tc rowSpan="2" gridSpan="4">
                  <a:txBody>
                    <a:bodyPr/>
                    <a:lstStyle/>
                    <a:p>
                      <a:pPr algn="ctr" fontAlgn="ctr"/>
                      <a:r>
                        <a:rPr lang="es-PE" sz="500" u="none" strike="noStrike">
                          <a:effectLst/>
                        </a:rPr>
                        <a:t>Lamas</a:t>
                      </a:r>
                      <a:endParaRPr lang="es-PE" sz="500" b="0" i="0" u="none" strike="noStrike">
                        <a:effectLst/>
                        <a:latin typeface="Franklin Gothic Medium Cond" panose="020B0606030402020204" pitchFamily="34" charset="0"/>
                      </a:endParaRPr>
                    </a:p>
                  </a:txBody>
                  <a:tcPr marL="0" marR="0" marT="0" marB="0" anchor="ctr"/>
                </a:tc>
                <a:tc rowSpan="2" hMerge="1">
                  <a:txBody>
                    <a:bodyPr/>
                    <a:lstStyle/>
                    <a:p>
                      <a:endParaRPr lang="es-PE"/>
                    </a:p>
                  </a:txBody>
                  <a:tcPr/>
                </a:tc>
                <a:tc rowSpan="2" hMerge="1">
                  <a:txBody>
                    <a:bodyPr/>
                    <a:lstStyle/>
                    <a:p>
                      <a:endParaRPr lang="es-PE"/>
                    </a:p>
                  </a:txBody>
                  <a:tcPr/>
                </a:tc>
                <a:tc rowSpan="2" hMerge="1">
                  <a:txBody>
                    <a:bodyPr/>
                    <a:lstStyle/>
                    <a:p>
                      <a:endParaRPr lang="es-PE"/>
                    </a:p>
                  </a:txBody>
                  <a:tcPr/>
                </a:tc>
                <a:tc vMerge="1">
                  <a:txBody>
                    <a:bodyPr/>
                    <a:lstStyle/>
                    <a:p>
                      <a:endParaRPr lang="es-PE"/>
                    </a:p>
                  </a:txBody>
                  <a:tcPr/>
                </a:tc>
                <a:tc vMerge="1">
                  <a:txBody>
                    <a:bodyPr/>
                    <a:lstStyle/>
                    <a:p>
                      <a:endParaRPr lang="es-PE"/>
                    </a:p>
                  </a:txBody>
                  <a:tcPr/>
                </a:tc>
                <a:tc rowSpan="2">
                  <a:txBody>
                    <a:bodyPr/>
                    <a:lstStyle/>
                    <a:p>
                      <a:pPr algn="ctr" fontAlgn="ctr"/>
                      <a:r>
                        <a:rPr lang="es-PE" sz="400" u="none" strike="noStrike">
                          <a:effectLst/>
                        </a:rPr>
                        <a:t>F</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Pab</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gridSpan="3" vMerge="1">
                  <a:txBody>
                    <a:bodyPr/>
                    <a:lstStyle/>
                    <a:p>
                      <a:endParaRPr lang="es-PE"/>
                    </a:p>
                  </a:txBody>
                  <a:tcPr/>
                </a:tc>
                <a:tc hMerge="1" vMerge="1">
                  <a:txBody>
                    <a:bodyPr/>
                    <a:lstStyle/>
                    <a:p>
                      <a:endParaRPr lang="es-PE"/>
                    </a:p>
                  </a:txBody>
                  <a:tcPr/>
                </a:tc>
                <a:tc hMerge="1" v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extLst>
                  <a:ext uri="{0D108BD9-81ED-4DB2-BD59-A6C34878D82A}">
                    <a16:rowId xmlns="" xmlns:a16="http://schemas.microsoft.com/office/drawing/2014/main" val="303867281"/>
                  </a:ext>
                </a:extLst>
              </a:tr>
              <a:tr h="75034">
                <a:tc vMerge="1">
                  <a:txBody>
                    <a:bodyPr/>
                    <a:lstStyle/>
                    <a:p>
                      <a:endParaRPr lang="es-PE"/>
                    </a:p>
                  </a:txBody>
                  <a:tcPr/>
                </a:tc>
                <a:tc>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gridSpan="4" vMerge="1">
                  <a:txBody>
                    <a:bodyPr/>
                    <a:lstStyle/>
                    <a:p>
                      <a:endParaRPr lang="es-PE"/>
                    </a:p>
                  </a:txBody>
                  <a:tcPr/>
                </a:tc>
                <a:tc hMerge="1" vMerge="1">
                  <a:txBody>
                    <a:bodyPr/>
                    <a:lstStyle/>
                    <a:p>
                      <a:endParaRPr lang="es-PE"/>
                    </a:p>
                  </a:txBody>
                  <a:tcPr/>
                </a:tc>
                <a:tc hMerge="1" vMerge="1">
                  <a:txBody>
                    <a:bodyPr/>
                    <a:lstStyle/>
                    <a:p>
                      <a:endParaRPr lang="es-PE"/>
                    </a:p>
                  </a:txBody>
                  <a:tcPr/>
                </a:tc>
                <a:tc hMerge="1" vMerge="1">
                  <a:txBody>
                    <a:bodyPr/>
                    <a:lstStyle/>
                    <a:p>
                      <a:endParaRPr lang="es-PE"/>
                    </a:p>
                  </a:txBody>
                  <a:tcPr/>
                </a:tc>
                <a:tc vMerge="1">
                  <a:txBody>
                    <a:bodyPr/>
                    <a:lstStyle/>
                    <a:p>
                      <a:endParaRPr lang="es-PE"/>
                    </a:p>
                  </a:txBody>
                  <a:tcPr/>
                </a:tc>
                <a:tc>
                  <a:txBody>
                    <a:bodyPr/>
                    <a:lstStyle/>
                    <a:p>
                      <a:pPr algn="ctr" fontAlgn="ctr"/>
                      <a:r>
                        <a:rPr lang="es-PE" sz="400" u="none" strike="noStrike">
                          <a:effectLst/>
                        </a:rPr>
                        <a:t>D</a:t>
                      </a:r>
                      <a:endParaRPr lang="es-PE" sz="4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vMerge="1">
                  <a:txBody>
                    <a:bodyPr/>
                    <a:lstStyle/>
                    <a:p>
                      <a:endParaRPr lang="es-PE"/>
                    </a:p>
                  </a:txBody>
                  <a:tcPr/>
                </a:tc>
                <a:tc vMerge="1">
                  <a:txBody>
                    <a:bodyPr/>
                    <a:lstStyle/>
                    <a:p>
                      <a:endParaRPr lang="es-PE"/>
                    </a:p>
                  </a:txBody>
                  <a:tcPr/>
                </a:tc>
                <a:tc>
                  <a:txBody>
                    <a:bodyPr/>
                    <a:lstStyle/>
                    <a:p>
                      <a:pPr algn="ctr" fontAlgn="ctr"/>
                      <a:r>
                        <a:rPr lang="es-PE" sz="300" u="none" strike="noStrike">
                          <a:effectLst/>
                        </a:rPr>
                        <a:t>Hb</a:t>
                      </a:r>
                      <a:endParaRPr lang="es-PE" sz="300" b="0" i="0" u="none" strike="noStrike">
                        <a:effectLst/>
                        <a:latin typeface="Franklin Gothic Medium Cond" panose="020B0606030402020204" pitchFamily="34" charset="0"/>
                      </a:endParaRPr>
                    </a:p>
                  </a:txBody>
                  <a:tcPr marL="0" marR="0" marT="0" marB="0" anchor="ctr"/>
                </a:tc>
                <a:tc>
                  <a:txBody>
                    <a:bodyPr/>
                    <a:lstStyle/>
                    <a:p>
                      <a:pPr algn="ctr" fontAlgn="ctr"/>
                      <a:r>
                        <a:rPr lang="es-PE" sz="300" u="none" strike="noStrike">
                          <a:effectLst/>
                        </a:rPr>
                        <a:t> </a:t>
                      </a:r>
                      <a:endParaRPr lang="es-PE" sz="3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300" u="none" strike="noStrike">
                          <a:effectLst/>
                        </a:rPr>
                        <a:t>3.</a:t>
                      </a:r>
                      <a:endParaRPr lang="es-PE" sz="300" b="0" i="0" u="none" strike="noStrike">
                        <a:effectLst/>
                        <a:latin typeface="Franklin Gothic Medium Cond" panose="020B0606030402020204" pitchFamily="34" charset="0"/>
                      </a:endParaRPr>
                    </a:p>
                  </a:txBody>
                  <a:tcPr marL="0" marR="0" marT="0" marB="0" anchor="ctr"/>
                </a:tc>
                <a:tc gridSpan="3">
                  <a:txBody>
                    <a:bodyPr/>
                    <a:lstStyle/>
                    <a:p>
                      <a:pPr algn="l" fontAlgn="ctr"/>
                      <a:r>
                        <a:rPr lang="es-PE" sz="500" u="none" strike="noStrike">
                          <a:effectLst/>
                        </a:rPr>
                        <a:t>Determinacion de la Prsion Ocular</a:t>
                      </a:r>
                      <a:endParaRPr lang="es-PE" sz="500" b="0" i="0" u="none" strike="noStrike">
                        <a:effectLst/>
                        <a:latin typeface="Franklin Gothic Medium Cond" panose="020B0606030402020204" pitchFamily="34" charset="0"/>
                      </a:endParaRPr>
                    </a:p>
                  </a:txBody>
                  <a:tcPr marL="0" marR="0" marT="0" marB="0" anchor="ctr"/>
                </a:tc>
                <a:tc hMerge="1">
                  <a:txBody>
                    <a:bodyPr/>
                    <a:lstStyle/>
                    <a:p>
                      <a:endParaRPr lang="es-PE"/>
                    </a:p>
                  </a:txBody>
                  <a:tcPr/>
                </a:tc>
                <a:tc hMerge="1">
                  <a:txBody>
                    <a:bodyPr/>
                    <a:lstStyle/>
                    <a:p>
                      <a:endParaRPr lang="es-PE"/>
                    </a:p>
                  </a:txBody>
                  <a:tcPr/>
                </a:tc>
                <a:tc>
                  <a:txBody>
                    <a:bodyPr/>
                    <a:lstStyle/>
                    <a:p>
                      <a:pPr algn="ctr" fontAlgn="ctr"/>
                      <a:r>
                        <a:rPr lang="es-PE" sz="400" u="none" strike="noStrike">
                          <a:effectLst/>
                        </a:rPr>
                        <a:t>P</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D</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N</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92100</a:t>
                      </a:r>
                      <a:endParaRPr lang="es-PE" sz="400" b="0" i="0" u="none" strike="noStrike">
                        <a:effectLst/>
                        <a:latin typeface="Franklin Gothic Medium Cond" panose="020B0606030402020204" pitchFamily="34" charset="0"/>
                      </a:endParaRPr>
                    </a:p>
                  </a:txBody>
                  <a:tcPr marL="0" marR="0" marT="0" marB="0" anchor="ctr"/>
                </a:tc>
                <a:extLst>
                  <a:ext uri="{0D108BD9-81ED-4DB2-BD59-A6C34878D82A}">
                    <a16:rowId xmlns="" xmlns:a16="http://schemas.microsoft.com/office/drawing/2014/main" val="2544969751"/>
                  </a:ext>
                </a:extLst>
              </a:tr>
              <a:tr h="1896594">
                <a:tc>
                  <a:txBody>
                    <a:bodyPr/>
                    <a:lstStyle/>
                    <a:p>
                      <a:pPr algn="l" fontAlgn="ctr"/>
                      <a:r>
                        <a:rPr lang="es-PE" sz="400" u="none" strike="noStrike">
                          <a:effectLst/>
                        </a:rPr>
                        <a:t>NOMBRES Y APELLIDOS PACIENTE:                                                                                                                              (*)FECHA DE NACIMIENTO:_____/_____ /_____             FECHA ULTIMO RESULTADO DE Hb:_____/_____ /_____            FECHA DE ULTIMA REGLA:_____ /_____/_____ </a:t>
                      </a:r>
                      <a:endParaRPr lang="es-PE" sz="400" b="0" i="0" u="none" strike="noStrike">
                        <a:solidFill>
                          <a:srgbClr val="000000"/>
                        </a:solidFill>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1" i="0" u="none" strike="noStrike">
                        <a:effectLst/>
                        <a:latin typeface="Franklin Gothic Medium Cond" panose="020B0606030402020204" pitchFamily="34" charset="0"/>
                      </a:endParaRPr>
                    </a:p>
                  </a:txBody>
                  <a:tcPr marL="0" marR="0" marT="0" marB="0" anchor="ctr"/>
                </a:tc>
                <a:tc>
                  <a:txBody>
                    <a:bodyPr/>
                    <a:lstStyle/>
                    <a:p>
                      <a:pPr algn="l" fontAlgn="ctr"/>
                      <a:r>
                        <a:rPr lang="es-PE" sz="300" u="none" strike="noStrike">
                          <a:effectLst/>
                        </a:rPr>
                        <a:t> </a:t>
                      </a:r>
                      <a:endParaRPr lang="es-PE" sz="3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extLst>
                  <a:ext uri="{0D108BD9-81ED-4DB2-BD59-A6C34878D82A}">
                    <a16:rowId xmlns="" xmlns:a16="http://schemas.microsoft.com/office/drawing/2014/main" val="553008319"/>
                  </a:ext>
                </a:extLst>
              </a:tr>
              <a:tr h="75034">
                <a:tc rowSpan="4">
                  <a:txBody>
                    <a:bodyPr/>
                    <a:lstStyle/>
                    <a:p>
                      <a:pPr algn="l" fontAlgn="b"/>
                      <a:r>
                        <a:rPr lang="es-PE" sz="500" u="none" strike="noStrike">
                          <a:effectLst/>
                        </a:rPr>
                        <a:t> </a:t>
                      </a:r>
                      <a:endParaRPr lang="es-PE" sz="400" b="0" i="0" u="none" strike="noStrike">
                        <a:effectLst/>
                        <a:latin typeface="Arial" panose="020B0604020202020204" pitchFamily="34" charset="0"/>
                      </a:endParaRPr>
                    </a:p>
                  </a:txBody>
                  <a:tcPr marL="0" marR="0" marT="0" marB="0" anchor="ctr"/>
                </a:tc>
                <a:tc>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rowSpan="2" gridSpan="4">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rowSpan="2" hMerge="1">
                  <a:txBody>
                    <a:bodyPr/>
                    <a:lstStyle/>
                    <a:p>
                      <a:endParaRPr lang="es-PE"/>
                    </a:p>
                  </a:txBody>
                  <a:tcPr/>
                </a:tc>
                <a:tc rowSpan="2" hMerge="1">
                  <a:txBody>
                    <a:bodyPr/>
                    <a:lstStyle/>
                    <a:p>
                      <a:endParaRPr lang="es-PE"/>
                    </a:p>
                  </a:txBody>
                  <a:tcPr/>
                </a:tc>
                <a:tc rowSpan="2" hMerge="1">
                  <a:txBody>
                    <a:bodyPr/>
                    <a:lstStyle/>
                    <a:p>
                      <a:endParaRPr lang="es-PE"/>
                    </a:p>
                  </a:txBody>
                  <a:tcPr/>
                </a:tc>
                <a:tc rowSpan="4">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A</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M</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PC</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300" u="none" strike="noStrike">
                          <a:effectLst/>
                        </a:rPr>
                        <a:t>PESO</a:t>
                      </a:r>
                      <a:endParaRPr lang="es-PE" sz="300" b="0" i="0" u="none" strike="noStrike">
                        <a:effectLst/>
                        <a:latin typeface="Franklin Gothic Medium Cond" panose="020B0606030402020204" pitchFamily="34" charset="0"/>
                      </a:endParaRPr>
                    </a:p>
                  </a:txBody>
                  <a:tcPr marL="0" marR="0" marT="0" marB="0" anchor="ctr"/>
                </a:tc>
                <a:tc>
                  <a:txBody>
                    <a:bodyPr/>
                    <a:lstStyle/>
                    <a:p>
                      <a:pPr algn="ctr" fontAlgn="ctr"/>
                      <a:r>
                        <a:rPr lang="es-PE" sz="300" u="none" strike="noStrike">
                          <a:effectLst/>
                        </a:rPr>
                        <a:t> </a:t>
                      </a:r>
                      <a:endParaRPr lang="es-PE" sz="3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N</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N</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300" u="none" strike="noStrike">
                          <a:effectLst/>
                        </a:rPr>
                        <a:t>1.</a:t>
                      </a:r>
                      <a:endParaRPr lang="es-PE" sz="300" b="0" i="0" u="none" strike="noStrike">
                        <a:effectLst/>
                        <a:latin typeface="Franklin Gothic Medium Cond" panose="020B0606030402020204" pitchFamily="34" charset="0"/>
                      </a:endParaRPr>
                    </a:p>
                  </a:txBody>
                  <a:tcPr marL="0" marR="0" marT="0" marB="0" anchor="ctr"/>
                </a:tc>
                <a:tc gridSpan="3">
                  <a:txBody>
                    <a:bodyPr/>
                    <a:lstStyle/>
                    <a:p>
                      <a:pPr algn="l"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hMerge="1">
                  <a:txBody>
                    <a:bodyPr/>
                    <a:lstStyle/>
                    <a:p>
                      <a:endParaRPr lang="es-PE"/>
                    </a:p>
                  </a:txBody>
                  <a:tcPr/>
                </a:tc>
                <a:tc hMerge="1">
                  <a:txBody>
                    <a:bodyPr/>
                    <a:lstStyle/>
                    <a:p>
                      <a:endParaRPr lang="es-PE"/>
                    </a:p>
                  </a:txBody>
                  <a:tcPr/>
                </a:tc>
                <a:tc>
                  <a:txBody>
                    <a:bodyPr/>
                    <a:lstStyle/>
                    <a:p>
                      <a:pPr algn="ctr" fontAlgn="ctr"/>
                      <a:r>
                        <a:rPr lang="es-PE" sz="400" u="none" strike="noStrike">
                          <a:effectLst/>
                        </a:rPr>
                        <a:t>P</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D</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A</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extLst>
                  <a:ext uri="{0D108BD9-81ED-4DB2-BD59-A6C34878D82A}">
                    <a16:rowId xmlns="" xmlns:a16="http://schemas.microsoft.com/office/drawing/2014/main" val="3471524366"/>
                  </a:ext>
                </a:extLst>
              </a:tr>
              <a:tr h="63858">
                <a:tc vMerge="1">
                  <a:txBody>
                    <a:bodyPr/>
                    <a:lstStyle/>
                    <a:p>
                      <a:endParaRPr lang="es-PE"/>
                    </a:p>
                  </a:txBody>
                  <a:tcPr/>
                </a:tc>
                <a:tc rowSpan="2">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gridSpan="4" vMerge="1">
                  <a:txBody>
                    <a:bodyPr/>
                    <a:lstStyle/>
                    <a:p>
                      <a:endParaRPr lang="es-PE"/>
                    </a:p>
                  </a:txBody>
                  <a:tcPr/>
                </a:tc>
                <a:tc hMerge="1" vMerge="1">
                  <a:txBody>
                    <a:bodyPr/>
                    <a:lstStyle/>
                    <a:p>
                      <a:endParaRPr lang="es-PE"/>
                    </a:p>
                  </a:txBody>
                  <a:tcPr/>
                </a:tc>
                <a:tc hMerge="1" vMerge="1">
                  <a:txBody>
                    <a:bodyPr/>
                    <a:lstStyle/>
                    <a:p>
                      <a:endParaRPr lang="es-PE"/>
                    </a:p>
                  </a:txBody>
                  <a:tcPr/>
                </a:tc>
                <a:tc hMerge="1" vMerge="1">
                  <a:txBody>
                    <a:bodyPr/>
                    <a:lstStyle/>
                    <a:p>
                      <a:endParaRPr lang="es-PE"/>
                    </a:p>
                  </a:txBody>
                  <a:tcPr/>
                </a:tc>
                <a:tc vMerge="1">
                  <a:txBody>
                    <a:bodyPr/>
                    <a:lstStyle/>
                    <a:p>
                      <a:endParaRPr lang="es-PE"/>
                    </a:p>
                  </a:txBody>
                  <a:tcPr/>
                </a:tc>
                <a:tc rowSpan="2">
                  <a:txBody>
                    <a:bodyPr/>
                    <a:lstStyle/>
                    <a:p>
                      <a:pPr algn="ctr" fontAlgn="ctr"/>
                      <a:r>
                        <a:rPr lang="es-PE" sz="400" u="none" strike="noStrike">
                          <a:effectLst/>
                        </a:rPr>
                        <a:t>M</a:t>
                      </a:r>
                      <a:endParaRPr lang="es-PE" sz="4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vMerge="1">
                  <a:txBody>
                    <a:bodyPr/>
                    <a:lstStyle/>
                    <a:p>
                      <a:endParaRPr lang="es-PE"/>
                    </a:p>
                  </a:txBody>
                  <a:tcPr/>
                </a:tc>
                <a:tc vMerge="1">
                  <a:txBody>
                    <a:bodyPr/>
                    <a:lstStyle/>
                    <a:p>
                      <a:endParaRPr lang="es-PE"/>
                    </a:p>
                  </a:txBody>
                  <a:tcPr/>
                </a:tc>
                <a:tc rowSpan="2">
                  <a:txBody>
                    <a:bodyPr/>
                    <a:lstStyle/>
                    <a:p>
                      <a:pPr algn="ctr" fontAlgn="ctr"/>
                      <a:r>
                        <a:rPr lang="es-PE" sz="300" u="none" strike="noStrike">
                          <a:effectLst/>
                        </a:rPr>
                        <a:t>TALLA</a:t>
                      </a:r>
                      <a:endParaRPr lang="es-PE" sz="3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300" u="none" strike="noStrike">
                          <a:effectLst/>
                        </a:rPr>
                        <a:t> </a:t>
                      </a:r>
                      <a:endParaRPr lang="es-PE" sz="3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C</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C</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l" fontAlgn="ctr"/>
                      <a:r>
                        <a:rPr lang="es-PE" sz="300" u="none" strike="noStrike">
                          <a:effectLst/>
                        </a:rPr>
                        <a:t>2.</a:t>
                      </a:r>
                      <a:endParaRPr lang="es-PE" sz="300" b="0" i="0" u="none" strike="noStrike">
                        <a:effectLst/>
                        <a:latin typeface="Franklin Gothic Medium Cond" panose="020B0606030402020204" pitchFamily="34" charset="0"/>
                      </a:endParaRPr>
                    </a:p>
                  </a:txBody>
                  <a:tcPr marL="0" marR="0" marT="0" marB="0" anchor="ctr"/>
                </a:tc>
                <a:tc rowSpan="2" gridSpan="3">
                  <a:txBody>
                    <a:bodyPr/>
                    <a:lstStyle/>
                    <a:p>
                      <a:pPr algn="l"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rowSpan="2" hMerge="1">
                  <a:txBody>
                    <a:bodyPr/>
                    <a:lstStyle/>
                    <a:p>
                      <a:endParaRPr lang="es-PE"/>
                    </a:p>
                  </a:txBody>
                  <a:tcPr/>
                </a:tc>
                <a:tc rowSpan="2" hMerge="1">
                  <a:txBody>
                    <a:bodyPr/>
                    <a:lstStyle/>
                    <a:p>
                      <a:endParaRPr lang="es-PE"/>
                    </a:p>
                  </a:txBody>
                  <a:tcPr/>
                </a:tc>
                <a:tc rowSpan="2">
                  <a:txBody>
                    <a:bodyPr/>
                    <a:lstStyle/>
                    <a:p>
                      <a:pPr algn="ctr" fontAlgn="ctr"/>
                      <a:r>
                        <a:rPr lang="es-PE" sz="400" u="none" strike="noStrike">
                          <a:effectLst/>
                        </a:rPr>
                        <a:t>P</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D</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extLst>
                  <a:ext uri="{0D108BD9-81ED-4DB2-BD59-A6C34878D82A}">
                    <a16:rowId xmlns="" xmlns:a16="http://schemas.microsoft.com/office/drawing/2014/main" val="3718360601"/>
                  </a:ext>
                </a:extLst>
              </a:tr>
              <a:tr h="63858">
                <a:tc vMerge="1">
                  <a:txBody>
                    <a:bodyPr/>
                    <a:lstStyle/>
                    <a:p>
                      <a:endParaRPr lang="es-PE"/>
                    </a:p>
                  </a:txBody>
                  <a:tcPr/>
                </a:tc>
                <a:tc vMerge="1">
                  <a:txBody>
                    <a:bodyPr/>
                    <a:lstStyle/>
                    <a:p>
                      <a:endParaRPr lang="es-PE"/>
                    </a:p>
                  </a:txBody>
                  <a:tcPr/>
                </a:tc>
                <a:tc rowSpan="2">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rowSpan="2" gridSpan="4">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rowSpan="2" hMerge="1">
                  <a:txBody>
                    <a:bodyPr/>
                    <a:lstStyle/>
                    <a:p>
                      <a:endParaRPr lang="es-PE"/>
                    </a:p>
                  </a:txBody>
                  <a:tcPr/>
                </a:tc>
                <a:tc rowSpan="2" hMerge="1">
                  <a:txBody>
                    <a:bodyPr/>
                    <a:lstStyle/>
                    <a:p>
                      <a:endParaRPr lang="es-PE"/>
                    </a:p>
                  </a:txBody>
                  <a:tcPr/>
                </a:tc>
                <a:tc rowSpan="2" hMerge="1">
                  <a:txBody>
                    <a:bodyPr/>
                    <a:lstStyle/>
                    <a:p>
                      <a:endParaRPr lang="es-PE"/>
                    </a:p>
                  </a:txBody>
                  <a:tcPr/>
                </a:tc>
                <a:tc vMerge="1">
                  <a:txBody>
                    <a:bodyPr/>
                    <a:lstStyle/>
                    <a:p>
                      <a:endParaRPr lang="es-PE"/>
                    </a:p>
                  </a:txBody>
                  <a:tcPr/>
                </a:tc>
                <a:tc vMerge="1">
                  <a:txBody>
                    <a:bodyPr/>
                    <a:lstStyle/>
                    <a:p>
                      <a:endParaRPr lang="es-PE"/>
                    </a:p>
                  </a:txBody>
                  <a:tcPr/>
                </a:tc>
                <a:tc rowSpan="2">
                  <a:txBody>
                    <a:bodyPr/>
                    <a:lstStyle/>
                    <a:p>
                      <a:pPr algn="ctr" fontAlgn="ctr"/>
                      <a:r>
                        <a:rPr lang="es-PE" sz="400" u="none" strike="noStrike">
                          <a:effectLst/>
                        </a:rPr>
                        <a:t>F</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Pab</a:t>
                      </a:r>
                      <a:endParaRPr lang="es-PE" sz="400" b="0" i="0" u="none" strike="noStrike">
                        <a:effectLst/>
                        <a:latin typeface="Franklin Gothic Medium Cond" panose="020B0606030402020204" pitchFamily="34" charset="0"/>
                      </a:endParaRPr>
                    </a:p>
                  </a:txBody>
                  <a:tcPr marL="0" marR="0" marT="0" marB="0" anchor="ctr"/>
                </a:tc>
                <a:tc rowSpan="2">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gridSpan="3" vMerge="1">
                  <a:txBody>
                    <a:bodyPr/>
                    <a:lstStyle/>
                    <a:p>
                      <a:endParaRPr lang="es-PE"/>
                    </a:p>
                  </a:txBody>
                  <a:tcPr/>
                </a:tc>
                <a:tc hMerge="1" vMerge="1">
                  <a:txBody>
                    <a:bodyPr/>
                    <a:lstStyle/>
                    <a:p>
                      <a:endParaRPr lang="es-PE"/>
                    </a:p>
                  </a:txBody>
                  <a:tcPr/>
                </a:tc>
                <a:tc hMerge="1" v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vMerge="1">
                  <a:txBody>
                    <a:bodyPr/>
                    <a:lstStyle/>
                    <a:p>
                      <a:endParaRPr lang="es-PE"/>
                    </a:p>
                  </a:txBody>
                  <a:tcP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extLst>
                  <a:ext uri="{0D108BD9-81ED-4DB2-BD59-A6C34878D82A}">
                    <a16:rowId xmlns="" xmlns:a16="http://schemas.microsoft.com/office/drawing/2014/main" val="3438592138"/>
                  </a:ext>
                </a:extLst>
              </a:tr>
              <a:tr h="75034">
                <a:tc vMerge="1">
                  <a:txBody>
                    <a:bodyPr/>
                    <a:lstStyle/>
                    <a:p>
                      <a:endParaRPr lang="es-PE"/>
                    </a:p>
                  </a:txBody>
                  <a:tcPr/>
                </a:tc>
                <a:tc>
                  <a:txBody>
                    <a:bodyPr/>
                    <a:lstStyle/>
                    <a:p>
                      <a:pPr algn="ctr"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gridSpan="4" vMerge="1">
                  <a:txBody>
                    <a:bodyPr/>
                    <a:lstStyle/>
                    <a:p>
                      <a:endParaRPr lang="es-PE"/>
                    </a:p>
                  </a:txBody>
                  <a:tcPr/>
                </a:tc>
                <a:tc hMerge="1" vMerge="1">
                  <a:txBody>
                    <a:bodyPr/>
                    <a:lstStyle/>
                    <a:p>
                      <a:endParaRPr lang="es-PE"/>
                    </a:p>
                  </a:txBody>
                  <a:tcPr/>
                </a:tc>
                <a:tc hMerge="1" vMerge="1">
                  <a:txBody>
                    <a:bodyPr/>
                    <a:lstStyle/>
                    <a:p>
                      <a:endParaRPr lang="es-PE"/>
                    </a:p>
                  </a:txBody>
                  <a:tcPr/>
                </a:tc>
                <a:tc hMerge="1" vMerge="1">
                  <a:txBody>
                    <a:bodyPr/>
                    <a:lstStyle/>
                    <a:p>
                      <a:endParaRPr lang="es-PE"/>
                    </a:p>
                  </a:txBody>
                  <a:tcPr/>
                </a:tc>
                <a:tc vMerge="1">
                  <a:txBody>
                    <a:bodyPr/>
                    <a:lstStyle/>
                    <a:p>
                      <a:endParaRPr lang="es-PE"/>
                    </a:p>
                  </a:txBody>
                  <a:tcPr/>
                </a:tc>
                <a:tc>
                  <a:txBody>
                    <a:bodyPr/>
                    <a:lstStyle/>
                    <a:p>
                      <a:pPr algn="ctr" fontAlgn="ctr"/>
                      <a:r>
                        <a:rPr lang="es-PE" sz="400" u="none" strike="noStrike">
                          <a:effectLst/>
                        </a:rPr>
                        <a:t>D</a:t>
                      </a:r>
                      <a:endParaRPr lang="es-PE" sz="400" b="0" i="0" u="none" strike="noStrike">
                        <a:effectLst/>
                        <a:latin typeface="Franklin Gothic Medium Cond" panose="020B0606030402020204" pitchFamily="34" charset="0"/>
                      </a:endParaRPr>
                    </a:p>
                  </a:txBody>
                  <a:tcPr marL="0" marR="0" marT="0" marB="0" anchor="ctr"/>
                </a:tc>
                <a:tc vMerge="1">
                  <a:txBody>
                    <a:bodyPr/>
                    <a:lstStyle/>
                    <a:p>
                      <a:endParaRPr lang="es-PE"/>
                    </a:p>
                  </a:txBody>
                  <a:tcPr/>
                </a:tc>
                <a:tc vMerge="1">
                  <a:txBody>
                    <a:bodyPr/>
                    <a:lstStyle/>
                    <a:p>
                      <a:endParaRPr lang="es-PE"/>
                    </a:p>
                  </a:txBody>
                  <a:tcPr/>
                </a:tc>
                <a:tc vMerge="1">
                  <a:txBody>
                    <a:bodyPr/>
                    <a:lstStyle/>
                    <a:p>
                      <a:endParaRPr lang="es-PE"/>
                    </a:p>
                  </a:txBody>
                  <a:tcPr/>
                </a:tc>
                <a:tc>
                  <a:txBody>
                    <a:bodyPr/>
                    <a:lstStyle/>
                    <a:p>
                      <a:pPr algn="ctr" fontAlgn="ctr"/>
                      <a:r>
                        <a:rPr lang="es-PE" sz="300" u="none" strike="noStrike">
                          <a:effectLst/>
                        </a:rPr>
                        <a:t>Hb</a:t>
                      </a:r>
                      <a:endParaRPr lang="es-PE" sz="300" b="0" i="0" u="none" strike="noStrike">
                        <a:effectLst/>
                        <a:latin typeface="Franklin Gothic Medium Cond" panose="020B0606030402020204" pitchFamily="34" charset="0"/>
                      </a:endParaRPr>
                    </a:p>
                  </a:txBody>
                  <a:tcPr marL="0" marR="0" marT="0" marB="0" anchor="ctr"/>
                </a:tc>
                <a:tc>
                  <a:txBody>
                    <a:bodyPr/>
                    <a:lstStyle/>
                    <a:p>
                      <a:pPr algn="ctr" fontAlgn="ctr"/>
                      <a:r>
                        <a:rPr lang="es-PE" sz="300" u="none" strike="noStrike">
                          <a:effectLst/>
                        </a:rPr>
                        <a:t> </a:t>
                      </a:r>
                      <a:endParaRPr lang="es-PE" sz="3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a:txBody>
                    <a:bodyPr/>
                    <a:lstStyle/>
                    <a:p>
                      <a:pPr algn="l" fontAlgn="ctr"/>
                      <a:r>
                        <a:rPr lang="es-PE" sz="300" u="none" strike="noStrike">
                          <a:effectLst/>
                        </a:rPr>
                        <a:t>3.</a:t>
                      </a:r>
                      <a:endParaRPr lang="es-PE" sz="300" b="0" i="0" u="none" strike="noStrike">
                        <a:effectLst/>
                        <a:latin typeface="Franklin Gothic Medium Cond" panose="020B0606030402020204" pitchFamily="34" charset="0"/>
                      </a:endParaRPr>
                    </a:p>
                  </a:txBody>
                  <a:tcPr marL="0" marR="0" marT="0" marB="0" anchor="ctr"/>
                </a:tc>
                <a:tc gridSpan="3">
                  <a:txBody>
                    <a:bodyPr/>
                    <a:lstStyle/>
                    <a:p>
                      <a:pPr algn="l" fontAlgn="ctr"/>
                      <a:r>
                        <a:rPr lang="es-PE" sz="500" u="none" strike="noStrike">
                          <a:effectLst/>
                        </a:rPr>
                        <a:t> </a:t>
                      </a:r>
                      <a:endParaRPr lang="es-PE" sz="500" b="0" i="0" u="none" strike="noStrike">
                        <a:effectLst/>
                        <a:latin typeface="Franklin Gothic Medium Cond" panose="020B0606030402020204" pitchFamily="34" charset="0"/>
                      </a:endParaRPr>
                    </a:p>
                  </a:txBody>
                  <a:tcPr marL="0" marR="0" marT="0" marB="0" anchor="ctr"/>
                </a:tc>
                <a:tc hMerge="1">
                  <a:txBody>
                    <a:bodyPr/>
                    <a:lstStyle/>
                    <a:p>
                      <a:endParaRPr lang="es-PE"/>
                    </a:p>
                  </a:txBody>
                  <a:tcPr/>
                </a:tc>
                <a:tc hMerge="1">
                  <a:txBody>
                    <a:bodyPr/>
                    <a:lstStyle/>
                    <a:p>
                      <a:endParaRPr lang="es-PE"/>
                    </a:p>
                  </a:txBody>
                  <a:tcPr/>
                </a:tc>
                <a:tc>
                  <a:txBody>
                    <a:bodyPr/>
                    <a:lstStyle/>
                    <a:p>
                      <a:pPr algn="ctr" fontAlgn="ctr"/>
                      <a:r>
                        <a:rPr lang="es-PE" sz="400" u="none" strike="noStrike">
                          <a:effectLst/>
                        </a:rPr>
                        <a:t>P</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D</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R</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a:effectLst/>
                        </a:rPr>
                        <a:t> </a:t>
                      </a:r>
                      <a:endParaRPr lang="es-PE" sz="400" b="0" i="0" u="none" strike="noStrike">
                        <a:effectLst/>
                        <a:latin typeface="Franklin Gothic Medium Cond" panose="020B0606030402020204" pitchFamily="34" charset="0"/>
                      </a:endParaRPr>
                    </a:p>
                  </a:txBody>
                  <a:tcPr marL="0" marR="0" marT="0" marB="0" anchor="ctr"/>
                </a:tc>
                <a:tc>
                  <a:txBody>
                    <a:bodyPr/>
                    <a:lstStyle/>
                    <a:p>
                      <a:pPr algn="ctr" fontAlgn="ctr"/>
                      <a:r>
                        <a:rPr lang="es-PE" sz="400" u="none" strike="noStrike" dirty="0">
                          <a:effectLst/>
                        </a:rPr>
                        <a:t> </a:t>
                      </a:r>
                      <a:endParaRPr lang="es-PE" sz="400" b="0" i="0" u="none" strike="noStrike" dirty="0">
                        <a:effectLst/>
                        <a:latin typeface="Franklin Gothic Medium Cond" panose="020B0606030402020204" pitchFamily="34" charset="0"/>
                      </a:endParaRPr>
                    </a:p>
                  </a:txBody>
                  <a:tcPr marL="0" marR="0" marT="0" marB="0" anchor="ctr"/>
                </a:tc>
                <a:extLst>
                  <a:ext uri="{0D108BD9-81ED-4DB2-BD59-A6C34878D82A}">
                    <a16:rowId xmlns="" xmlns:a16="http://schemas.microsoft.com/office/drawing/2014/main" val="3779978474"/>
                  </a:ext>
                </a:extLst>
              </a:tr>
            </a:tbl>
          </a:graphicData>
        </a:graphic>
      </p:graphicFrame>
      <p:cxnSp>
        <p:nvCxnSpPr>
          <p:cNvPr id="9" name="Conector recto 8"/>
          <p:cNvCxnSpPr/>
          <p:nvPr/>
        </p:nvCxnSpPr>
        <p:spPr bwMode="auto">
          <a:xfrm flipV="1">
            <a:off x="2028825" y="19040475"/>
            <a:ext cx="5514975" cy="495300"/>
          </a:xfrm>
          <a:prstGeom prst="line">
            <a:avLst/>
          </a:prstGeom>
          <a:ln w="19050">
            <a:headEnd type="none" w="med" len="med"/>
            <a:tailEnd type="none" w="med" len="med"/>
          </a:ln>
        </p:spPr>
        <p:style>
          <a:lnRef idx="1">
            <a:schemeClr val="dk1"/>
          </a:lnRef>
          <a:fillRef idx="0">
            <a:schemeClr val="dk1"/>
          </a:fillRef>
          <a:effectRef idx="0">
            <a:schemeClr val="dk1"/>
          </a:effectRef>
          <a:fontRef idx="minor">
            <a:schemeClr val="tx1"/>
          </a:fontRef>
        </p:style>
      </p:cxnSp>
      <p:pic>
        <p:nvPicPr>
          <p:cNvPr id="10" name="Imagen 9">
            <a:extLst>
              <a:ext uri="{FF2B5EF4-FFF2-40B4-BE49-F238E27FC236}">
                <a16:creationId xmlns="" xmlns:a16="http://schemas.microsoft.com/office/drawing/2014/main" id="{69C330A3-1C82-4B09-8442-5A899512E1A3}"/>
              </a:ext>
            </a:extLst>
          </p:cNvPr>
          <p:cNvPicPr>
            <a:picLocks noChangeAspect="1"/>
          </p:cNvPicPr>
          <p:nvPr/>
        </p:nvPicPr>
        <p:blipFill>
          <a:blip r:embed="rId2"/>
          <a:stretch>
            <a:fillRect/>
          </a:stretch>
        </p:blipFill>
        <p:spPr>
          <a:xfrm>
            <a:off x="474453" y="5256022"/>
            <a:ext cx="8340051" cy="1127526"/>
          </a:xfrm>
          <a:prstGeom prst="rect">
            <a:avLst/>
          </a:prstGeom>
        </p:spPr>
      </p:pic>
      <p:sp>
        <p:nvSpPr>
          <p:cNvPr id="13" name="Rectángulo 12">
            <a:extLst>
              <a:ext uri="{FF2B5EF4-FFF2-40B4-BE49-F238E27FC236}">
                <a16:creationId xmlns="" xmlns:a16="http://schemas.microsoft.com/office/drawing/2014/main" id="{0CD3B738-C03D-4B2B-B31C-77D8E3DE9261}"/>
              </a:ext>
            </a:extLst>
          </p:cNvPr>
          <p:cNvSpPr/>
          <p:nvPr/>
        </p:nvSpPr>
        <p:spPr>
          <a:xfrm>
            <a:off x="2097911" y="6371245"/>
            <a:ext cx="4572000" cy="261610"/>
          </a:xfrm>
          <a:prstGeom prst="rect">
            <a:avLst/>
          </a:prstGeom>
        </p:spPr>
        <p:txBody>
          <a:bodyPr>
            <a:spAutoFit/>
          </a:bodyPr>
          <a:lstStyle/>
          <a:p>
            <a:r>
              <a:rPr lang="es-ES" sz="1100" dirty="0">
                <a:solidFill>
                  <a:srgbClr val="000099"/>
                </a:solidFill>
                <a:latin typeface="Franklin Gothic Medium Cond" panose="020B0606030402020204" pitchFamily="34" charset="0"/>
              </a:rPr>
              <a:t>Cuando el tratamiento es farmacológico, solamente se registra el diagnóstico.</a:t>
            </a:r>
            <a:endParaRPr lang="es-PE" sz="1100" dirty="0">
              <a:solidFill>
                <a:srgbClr val="000099"/>
              </a:solidFill>
              <a:latin typeface="Franklin Gothic Medium Cond" panose="020B0606030402020204"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452" y="223128"/>
            <a:ext cx="8186469"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6654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02672" y="390489"/>
            <a:ext cx="8272732" cy="2631490"/>
          </a:xfrm>
          <a:prstGeom prst="rect">
            <a:avLst/>
          </a:prstGeom>
        </p:spPr>
        <p:txBody>
          <a:bodyPr wrap="square">
            <a:spAutoFit/>
          </a:bodyPr>
          <a:lstStyle/>
          <a:p>
            <a:pPr algn="just"/>
            <a:r>
              <a:rPr lang="es-ES" sz="1100" dirty="0">
                <a:solidFill>
                  <a:srgbClr val="C00000"/>
                </a:solidFill>
                <a:latin typeface="Franklin Gothic Medium Cond" panose="020B0606030402020204" pitchFamily="34" charset="0"/>
              </a:rPr>
              <a:t>CONTROL DE PERSONAS CON GLAUCOMA</a:t>
            </a:r>
            <a:endParaRPr lang="es-PE" sz="1100" dirty="0">
              <a:solidFill>
                <a:srgbClr val="C00000"/>
              </a:solidFill>
              <a:latin typeface="Franklin Gothic Medium Cond" panose="020B0606030402020204" pitchFamily="34" charset="0"/>
            </a:endParaRPr>
          </a:p>
          <a:p>
            <a:pPr algn="just"/>
            <a:r>
              <a:rPr lang="es-PE" sz="1100" dirty="0">
                <a:latin typeface="Franklin Gothic Medium Cond" panose="020B0606030402020204" pitchFamily="34" charset="0"/>
              </a:rPr>
              <a:t>Definición Operacional.- Conjunto de actividades y procedimientos que permiten la evaluación integral oftalmológica, adherencia al tratamiento y la evolución de la enfermedad de la persona de 40 años de edad a más, con diagnóstico de Glaucoma, que inició tratamiento indicado por el médico oftalmólogo en establecimientos de salud del segundo y tercer nivel de atención (excepcionalmente aquellos con capacidad resolutiva del primer nivel). Se realizan dos controles:</a:t>
            </a:r>
          </a:p>
          <a:p>
            <a:pPr algn="just"/>
            <a:r>
              <a:rPr lang="es-PE" sz="1100" dirty="0">
                <a:latin typeface="Franklin Gothic Medium Cond" panose="020B0606030402020204" pitchFamily="34" charset="0"/>
              </a:rPr>
              <a:t>Primer control a los 3 meses y el segundo control a los 6 meses del primer control.</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1°casillero el diagnostico identificado.</a:t>
            </a:r>
          </a:p>
          <a:p>
            <a:pPr algn="just"/>
            <a:r>
              <a:rPr lang="es-PE" sz="1100" dirty="0">
                <a:latin typeface="Franklin Gothic Medium Cond" panose="020B0606030402020204" pitchFamily="34" charset="0"/>
              </a:rPr>
              <a:t>• En los siguientes casilleros deberá registrar los procedimientos realizados durante la consulta</a:t>
            </a:r>
          </a:p>
          <a:p>
            <a:pPr algn="just"/>
            <a:r>
              <a:rPr lang="es-PE" sz="1100" dirty="0">
                <a:latin typeface="Franklin Gothic Medium Cond" panose="020B0606030402020204" pitchFamily="34" charset="0"/>
              </a:rPr>
              <a:t>• Microscopía Binocular (92504)		• Tonometría (92100)</a:t>
            </a:r>
          </a:p>
          <a:p>
            <a:pPr algn="just"/>
            <a:r>
              <a:rPr lang="es-PE" sz="1100" dirty="0">
                <a:latin typeface="Franklin Gothic Medium Cond" panose="020B0606030402020204" pitchFamily="34" charset="0"/>
              </a:rPr>
              <a:t>• Oftalmoscopia Indirecta (92226)		• Consejería en Salud Ocular (99401.16)</a:t>
            </a:r>
          </a:p>
          <a:p>
            <a:pPr algn="just"/>
            <a:r>
              <a:rPr lang="es-PE" sz="1100" dirty="0">
                <a:latin typeface="Franklin Gothic Medium Cond" panose="020B0606030402020204" pitchFamily="34" charset="0"/>
              </a:rPr>
              <a:t>• </a:t>
            </a:r>
            <a:r>
              <a:rPr lang="es-PE" sz="1100" dirty="0" err="1">
                <a:latin typeface="Franklin Gothic Medium Cond" panose="020B0606030402020204" pitchFamily="34" charset="0"/>
              </a:rPr>
              <a:t>Gonioscopía</a:t>
            </a:r>
            <a:r>
              <a:rPr lang="es-PE" sz="1100" dirty="0">
                <a:latin typeface="Franklin Gothic Medium Cond" panose="020B0606030402020204" pitchFamily="34" charset="0"/>
              </a:rPr>
              <a:t> (92020)  </a:t>
            </a:r>
          </a:p>
          <a:p>
            <a:pPr algn="just"/>
            <a:r>
              <a:rPr lang="es-PE" sz="1100" dirty="0">
                <a:latin typeface="Franklin Gothic Medium Cond" panose="020B0606030402020204" pitchFamily="34" charset="0"/>
              </a:rPr>
              <a:t>En el ítem: Tipo de diagnóstico,</a:t>
            </a:r>
          </a:p>
          <a:p>
            <a:pPr algn="just"/>
            <a:r>
              <a:rPr lang="es-PE" sz="1100" dirty="0">
                <a:latin typeface="Franklin Gothic Medium Cond" panose="020B0606030402020204" pitchFamily="34" charset="0"/>
              </a:rPr>
              <a:t>• En el 1° casillero marque  “R” por tratarse de control.</a:t>
            </a:r>
          </a:p>
          <a:p>
            <a:pPr algn="just"/>
            <a:r>
              <a:rPr lang="es-PE" sz="1100" dirty="0">
                <a:latin typeface="Franklin Gothic Medium Cond" panose="020B0606030402020204" pitchFamily="34" charset="0"/>
              </a:rPr>
              <a:t>• En los siguientes casilleros  deberá marcar  “D”  a  los  procedimientos realizados  durante la  consulta.</a:t>
            </a:r>
          </a:p>
        </p:txBody>
      </p:sp>
      <p:pic>
        <p:nvPicPr>
          <p:cNvPr id="5" name="Imagen 4"/>
          <p:cNvPicPr>
            <a:picLocks noChangeAspect="1"/>
          </p:cNvPicPr>
          <p:nvPr/>
        </p:nvPicPr>
        <p:blipFill>
          <a:blip r:embed="rId2"/>
          <a:stretch>
            <a:fillRect/>
          </a:stretch>
        </p:blipFill>
        <p:spPr>
          <a:xfrm>
            <a:off x="402672" y="2977770"/>
            <a:ext cx="8343031" cy="1053406"/>
          </a:xfrm>
          <a:prstGeom prst="rect">
            <a:avLst/>
          </a:prstGeom>
        </p:spPr>
      </p:pic>
      <p:sp>
        <p:nvSpPr>
          <p:cNvPr id="6" name="Rectángulo 5"/>
          <p:cNvSpPr/>
          <p:nvPr/>
        </p:nvSpPr>
        <p:spPr>
          <a:xfrm>
            <a:off x="406922" y="4005298"/>
            <a:ext cx="8338782" cy="1277273"/>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TAMIZAJE Y DETECCIÓN DE CATARATA MEDIANTE EXAMEN DE AGUDEZA VISUAL</a:t>
            </a:r>
          </a:p>
          <a:p>
            <a:r>
              <a:rPr lang="es-PE" sz="1100" dirty="0">
                <a:latin typeface="Franklin Gothic Medium Cond" panose="020B0606030402020204" pitchFamily="34" charset="0"/>
              </a:rPr>
              <a:t>Definición Operacional.- Intervención realizada con el objetivo de efectuar el examen de los ojos y la determinación de la agudeza visual con oclusor con agujero </a:t>
            </a:r>
            <a:r>
              <a:rPr lang="es-PE" sz="1100" dirty="0" err="1">
                <a:latin typeface="Franklin Gothic Medium Cond" panose="020B0606030402020204" pitchFamily="34" charset="0"/>
              </a:rPr>
              <a:t>estenopeico</a:t>
            </a:r>
            <a:r>
              <a:rPr lang="es-PE" sz="1100" dirty="0">
                <a:latin typeface="Franklin Gothic Medium Cond" panose="020B0606030402020204" pitchFamily="34" charset="0"/>
              </a:rPr>
              <a:t>, para detectar algún grado de disminución de la misma o ceguera causada probablemente por catarata en personas de 50 años a más de edad, como parte de la atención integral de salud, a cargo de un personal de salud capacitado de establecimientos de salud del primer nivel de atención (I-1, I-2, I-3, I-4) y excepcionalmente segundo nivel de atención (II-1) con población asignada. Se realiza una (01) vez al año.</a:t>
            </a:r>
          </a:p>
          <a:p>
            <a:r>
              <a:rPr lang="es-PE" sz="1100" dirty="0">
                <a:latin typeface="Franklin Gothic Medium Cond" panose="020B0606030402020204" pitchFamily="34" charset="0"/>
              </a:rPr>
              <a:t>Actividad realizada por personal técnico de salud capacitado del primer nivel de atención En el ítem: Diagnóstico motivo de consulta y/o Actividad de Salud, anote:</a:t>
            </a:r>
          </a:p>
        </p:txBody>
      </p:sp>
      <p:sp>
        <p:nvSpPr>
          <p:cNvPr id="8" name="Rectángulo 7">
            <a:extLst>
              <a:ext uri="{FF2B5EF4-FFF2-40B4-BE49-F238E27FC236}">
                <a16:creationId xmlns="" xmlns:a16="http://schemas.microsoft.com/office/drawing/2014/main" id="{DFCAA1F2-EF3D-4265-86A9-ECCEDC885496}"/>
              </a:ext>
            </a:extLst>
          </p:cNvPr>
          <p:cNvSpPr/>
          <p:nvPr/>
        </p:nvSpPr>
        <p:spPr>
          <a:xfrm>
            <a:off x="406922" y="5171907"/>
            <a:ext cx="8151961" cy="1446550"/>
          </a:xfrm>
          <a:prstGeom prst="rect">
            <a:avLst/>
          </a:prstGeom>
        </p:spPr>
        <p:txBody>
          <a:bodyPr wrap="square">
            <a:spAutoFit/>
          </a:bodyPr>
          <a:lstStyle/>
          <a:p>
            <a:pPr algn="just"/>
            <a:r>
              <a:rPr lang="es-PE" sz="1100" dirty="0">
                <a:latin typeface="Franklin Gothic Medium Cond" panose="020B0606030402020204" pitchFamily="34" charset="0"/>
              </a:rPr>
              <a:t>• En el 1º casillero Determinación de la Agudeza Visual</a:t>
            </a:r>
          </a:p>
          <a:p>
            <a:pPr algn="just"/>
            <a:r>
              <a:rPr lang="es-PE" sz="1100" dirty="0">
                <a:latin typeface="Franklin Gothic Medium Cond" panose="020B0606030402020204" pitchFamily="34" charset="0"/>
              </a:rPr>
              <a:t>En el ítem: Tipo de diagnóstico marque SIEMPRE “D”</a:t>
            </a:r>
          </a:p>
          <a:p>
            <a:pPr algn="just"/>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pPr algn="just"/>
            <a:r>
              <a:rPr lang="es-PE" sz="1100" dirty="0">
                <a:latin typeface="Franklin Gothic Medium Cond" panose="020B0606030402020204" pitchFamily="34" charset="0"/>
              </a:rPr>
              <a:t>• En el 1º casillero el resultado de la evaluación del OJO DERECHO según corresponda</a:t>
            </a:r>
          </a:p>
          <a:p>
            <a:pPr algn="just"/>
            <a:r>
              <a:rPr lang="es-PE" sz="1100" dirty="0">
                <a:latin typeface="Franklin Gothic Medium Cond" panose="020B0606030402020204" pitchFamily="34" charset="0"/>
              </a:rPr>
              <a:t>• En el 2º casillero el resultado de la evaluación del OJO IZQUIERDO según corresponda:</a:t>
            </a:r>
          </a:p>
          <a:p>
            <a:pPr algn="just"/>
            <a:r>
              <a:rPr lang="es-PE" sz="1100" dirty="0">
                <a:latin typeface="Franklin Gothic Medium Cond" panose="020B0606030402020204" pitchFamily="34" charset="0"/>
              </a:rPr>
              <a:t>• Agudeza Visual 20/20 registrar: 20	• Agudeza Visual 20/70 registrar      : 70</a:t>
            </a:r>
          </a:p>
          <a:p>
            <a:pPr algn="just"/>
            <a:r>
              <a:rPr lang="es-PE" sz="1100" dirty="0">
                <a:latin typeface="Franklin Gothic Medium Cond" panose="020B0606030402020204" pitchFamily="34" charset="0"/>
              </a:rPr>
              <a:t>• Agudeza Visual 20/25 registrar: 25	• Agudeza Visual 20/100 registrar    : 100</a:t>
            </a:r>
          </a:p>
          <a:p>
            <a:pPr algn="just"/>
            <a:endParaRPr lang="es-PE" sz="1100" dirty="0">
              <a:latin typeface="Franklin Gothic Medium Cond" panose="020B0606030402020204" pitchFamily="34" charset="0"/>
            </a:endParaRPr>
          </a:p>
        </p:txBody>
      </p:sp>
    </p:spTree>
    <p:extLst>
      <p:ext uri="{BB962C8B-B14F-4D97-AF65-F5344CB8AC3E}">
        <p14:creationId xmlns:p14="http://schemas.microsoft.com/office/powerpoint/2010/main" val="24745041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439944" y="442621"/>
            <a:ext cx="8203720" cy="600164"/>
          </a:xfrm>
          <a:prstGeom prst="rect">
            <a:avLst/>
          </a:prstGeom>
        </p:spPr>
        <p:txBody>
          <a:bodyPr wrap="square">
            <a:spAutoFit/>
          </a:bodyPr>
          <a:lstStyle/>
          <a:p>
            <a:r>
              <a:rPr lang="pt-BR" sz="1100" dirty="0">
                <a:latin typeface="Franklin Gothic Medium Cond" panose="020B0606030402020204" pitchFamily="34" charset="0"/>
              </a:rPr>
              <a:t>• Agudeza Visual 20/30 registrar: 30	• Agudeza Visual 20/200 registrar    : 200</a:t>
            </a:r>
          </a:p>
          <a:p>
            <a:r>
              <a:rPr lang="pt-BR" sz="1100" dirty="0">
                <a:latin typeface="Franklin Gothic Medium Cond" panose="020B0606030402020204" pitchFamily="34" charset="0"/>
              </a:rPr>
              <a:t>• Agudeza Visual 20/40 registrar: 40	• Agudeza Visual 20/400 registrar    : 400</a:t>
            </a:r>
          </a:p>
          <a:p>
            <a:r>
              <a:rPr lang="pt-BR" sz="1100" dirty="0">
                <a:latin typeface="Franklin Gothic Medium Cond" panose="020B0606030402020204" pitchFamily="34" charset="0"/>
              </a:rPr>
              <a:t>• Agudeza Visual 20/50 registrar: 50	• Agudeza Visual &lt; 20/400, registrar: 800</a:t>
            </a:r>
            <a:endParaRPr lang="es-PE" sz="1100" dirty="0">
              <a:latin typeface="Franklin Gothic Medium Cond" panose="020B0606030402020204" pitchFamily="34" charset="0"/>
            </a:endParaRPr>
          </a:p>
        </p:txBody>
      </p:sp>
      <p:sp>
        <p:nvSpPr>
          <p:cNvPr id="7" name="Rectángulo 6"/>
          <p:cNvSpPr/>
          <p:nvPr/>
        </p:nvSpPr>
        <p:spPr>
          <a:xfrm>
            <a:off x="370939" y="1953324"/>
            <a:ext cx="8333117" cy="1615827"/>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ACTIVIDAD REALIZADA POR PERSONAL PROFESIONAL DE LA SALUD CAPACITADO (MÉDICO GENERAL, ENFERMERA, TECNÓLOGO MÉDICO EN OPTOMETRÍA)</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1º casillero Examen de los Ojos y de la Visión</a:t>
            </a:r>
          </a:p>
          <a:p>
            <a:pPr algn="just"/>
            <a:r>
              <a:rPr lang="es-PE" sz="1100" dirty="0">
                <a:latin typeface="Franklin Gothic Medium Cond" panose="020B0606030402020204" pitchFamily="34" charset="0"/>
              </a:rPr>
              <a:t>• En el 2º casillero Determinación de la agudeza visual  </a:t>
            </a:r>
          </a:p>
          <a:p>
            <a:pPr algn="just"/>
            <a:r>
              <a:rPr lang="es-PE" sz="1100" dirty="0">
                <a:latin typeface="Franklin Gothic Medium Cond" panose="020B0606030402020204" pitchFamily="34" charset="0"/>
              </a:rPr>
              <a:t>En el ítem: Tipo de diagnóstico marque SIEMPRE “D”</a:t>
            </a:r>
          </a:p>
          <a:p>
            <a:pPr algn="just"/>
            <a:r>
              <a:rPr lang="es-PE" sz="1100" dirty="0">
                <a:latin typeface="Franklin Gothic Medium Cond" panose="020B0606030402020204" pitchFamily="34" charset="0"/>
              </a:rPr>
              <a:t>En el ítem: LAB, registre:</a:t>
            </a:r>
          </a:p>
          <a:p>
            <a:pPr algn="just"/>
            <a:r>
              <a:rPr lang="es-PE" sz="1100" dirty="0">
                <a:latin typeface="Franklin Gothic Medium Cond" panose="020B0606030402020204" pitchFamily="34" charset="0"/>
              </a:rPr>
              <a:t>• En el 1º casillero, se registra el resultado si es NORMAL la sigla (N) y si es ANORMAL (A)</a:t>
            </a:r>
          </a:p>
          <a:p>
            <a:pPr algn="just"/>
            <a:r>
              <a:rPr lang="es-PE" sz="1100" dirty="0">
                <a:latin typeface="Franklin Gothic Medium Cond" panose="020B0606030402020204" pitchFamily="34" charset="0"/>
              </a:rPr>
              <a:t>• En el 2º casillero se registra el resultado de la evaluación del OJO DERECHO</a:t>
            </a:r>
          </a:p>
          <a:p>
            <a:pPr algn="just"/>
            <a:r>
              <a:rPr lang="es-PE" sz="1100" dirty="0">
                <a:latin typeface="Franklin Gothic Medium Cond" panose="020B0606030402020204" pitchFamily="34" charset="0"/>
              </a:rPr>
              <a:t>• En el 3º casillero se registra el resultado de la evaluación del OJO IZQUIERDO, usando las  nomenclaturas ya mencionadas</a:t>
            </a:r>
          </a:p>
        </p:txBody>
      </p:sp>
      <p:sp>
        <p:nvSpPr>
          <p:cNvPr id="9" name="Rectángulo 8"/>
          <p:cNvSpPr/>
          <p:nvPr/>
        </p:nvSpPr>
        <p:spPr>
          <a:xfrm>
            <a:off x="370939" y="4479690"/>
            <a:ext cx="8333117" cy="1954381"/>
          </a:xfrm>
          <a:prstGeom prst="rect">
            <a:avLst/>
          </a:prstGeom>
        </p:spPr>
        <p:txBody>
          <a:bodyPr wrap="square">
            <a:spAutoFit/>
          </a:bodyPr>
          <a:lstStyle/>
          <a:p>
            <a:pPr lvl="0" algn="just"/>
            <a:r>
              <a:rPr lang="es-PE" sz="1100" dirty="0">
                <a:solidFill>
                  <a:srgbClr val="C00000"/>
                </a:solidFill>
                <a:latin typeface="Franklin Gothic Medium Cond" panose="020B0606030402020204" pitchFamily="34" charset="0"/>
              </a:rPr>
              <a:t>EVALUACIÓN Y DESPISTAJE DE CATARATA</a:t>
            </a:r>
          </a:p>
          <a:p>
            <a:pPr lvl="0" algn="just"/>
            <a:r>
              <a:rPr lang="es-PE" sz="1100" dirty="0">
                <a:solidFill>
                  <a:srgbClr val="000000"/>
                </a:solidFill>
                <a:latin typeface="Franklin Gothic Medium Cond" panose="020B0606030402020204" pitchFamily="34" charset="0"/>
              </a:rPr>
              <a:t>Definición Operacional.- Actividades y procedimientos que tienen por objetivo establecer el diagnóstico presuntivo de disminución de la </a:t>
            </a:r>
            <a:r>
              <a:rPr lang="es-PE" sz="1100" dirty="0" err="1">
                <a:solidFill>
                  <a:srgbClr val="000000"/>
                </a:solidFill>
                <a:latin typeface="Franklin Gothic Medium Cond" panose="020B0606030402020204" pitchFamily="34" charset="0"/>
              </a:rPr>
              <a:t>aguderza</a:t>
            </a:r>
            <a:r>
              <a:rPr lang="es-PE" sz="1100" dirty="0">
                <a:solidFill>
                  <a:srgbClr val="000000"/>
                </a:solidFill>
                <a:latin typeface="Franklin Gothic Medium Cond" panose="020B0606030402020204" pitchFamily="34" charset="0"/>
              </a:rPr>
              <a:t> visual o </a:t>
            </a:r>
            <a:r>
              <a:rPr lang="es-PE" sz="1100" dirty="0" err="1">
                <a:solidFill>
                  <a:srgbClr val="000000"/>
                </a:solidFill>
                <a:latin typeface="Franklin Gothic Medium Cond" panose="020B0606030402020204" pitchFamily="34" charset="0"/>
              </a:rPr>
              <a:t>ceguea</a:t>
            </a:r>
            <a:r>
              <a:rPr lang="es-PE" sz="1100" dirty="0">
                <a:solidFill>
                  <a:srgbClr val="000000"/>
                </a:solidFill>
                <a:latin typeface="Franklin Gothic Medium Cond" panose="020B0606030402020204" pitchFamily="34" charset="0"/>
              </a:rPr>
              <a:t> por catarata en personas de 50 años a más de edad, identificadas durante el tamizaje. Lo realiza el médico general capacitado de los establecimientos de salud del primer nivel de atención (I-2, I-3, I-4) y segundo nivel de atención con población asignada (II-1).</a:t>
            </a:r>
          </a:p>
          <a:p>
            <a:pPr lvl="0" algn="just"/>
            <a:r>
              <a:rPr lang="es-PE" sz="1100" dirty="0">
                <a:solidFill>
                  <a:srgbClr val="000000"/>
                </a:solidFill>
                <a:latin typeface="Franklin Gothic Medium Cond" panose="020B0606030402020204" pitchFamily="34" charset="0"/>
              </a:rPr>
              <a:t>En el ítem: Diagnóstico motivo de consulta y/o Actividad de Salud, anote:</a:t>
            </a:r>
          </a:p>
          <a:p>
            <a:pPr lvl="0" algn="just"/>
            <a:r>
              <a:rPr lang="es-PE" sz="1100" dirty="0">
                <a:solidFill>
                  <a:srgbClr val="000000"/>
                </a:solidFill>
                <a:latin typeface="Franklin Gothic Medium Cond" panose="020B0606030402020204" pitchFamily="34" charset="0"/>
              </a:rPr>
              <a:t>• En el 1º casillero diagnóstico.</a:t>
            </a:r>
          </a:p>
          <a:p>
            <a:pPr lvl="0" algn="just"/>
            <a:r>
              <a:rPr lang="es-PE" sz="1100" dirty="0">
                <a:solidFill>
                  <a:srgbClr val="000000"/>
                </a:solidFill>
                <a:latin typeface="Franklin Gothic Medium Cond" panose="020B0606030402020204" pitchFamily="34" charset="0"/>
              </a:rPr>
              <a:t>• En el 2º casillero  </a:t>
            </a:r>
            <a:r>
              <a:rPr lang="es-PE" sz="1100" dirty="0" err="1">
                <a:solidFill>
                  <a:srgbClr val="000000"/>
                </a:solidFill>
                <a:latin typeface="Franklin Gothic Medium Cond" panose="020B0606030402020204" pitchFamily="34" charset="0"/>
              </a:rPr>
              <a:t>conjería</a:t>
            </a:r>
            <a:r>
              <a:rPr lang="es-PE" sz="1100" dirty="0">
                <a:solidFill>
                  <a:srgbClr val="000000"/>
                </a:solidFill>
                <a:latin typeface="Franklin Gothic Medium Cond" panose="020B0606030402020204" pitchFamily="34" charset="0"/>
              </a:rPr>
              <a:t> de salud ocular.</a:t>
            </a:r>
          </a:p>
          <a:p>
            <a:pPr lvl="0" algn="just"/>
            <a:r>
              <a:rPr lang="es-PE" sz="1100" dirty="0">
                <a:solidFill>
                  <a:srgbClr val="000000"/>
                </a:solidFill>
                <a:latin typeface="Franklin Gothic Medium Cond" panose="020B0606030402020204" pitchFamily="34" charset="0"/>
              </a:rPr>
              <a:t>• En el 3º casillero determinación de la agudeza visual.</a:t>
            </a:r>
          </a:p>
          <a:p>
            <a:pPr lvl="0" algn="just"/>
            <a:r>
              <a:rPr lang="es-PE" sz="1100" dirty="0">
                <a:solidFill>
                  <a:srgbClr val="000000"/>
                </a:solidFill>
                <a:latin typeface="Franklin Gothic Medium Cond" panose="020B0606030402020204" pitchFamily="34" charset="0"/>
              </a:rPr>
              <a:t>En el ítem: Tipo de diagnóstico marque SIEMPRE “P”</a:t>
            </a:r>
          </a:p>
          <a:p>
            <a:pPr lvl="0" algn="just"/>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a:t>
            </a:r>
          </a:p>
          <a:p>
            <a:pPr lvl="0" algn="just"/>
            <a:r>
              <a:rPr lang="es-PE" sz="1100" dirty="0">
                <a:solidFill>
                  <a:srgbClr val="000000"/>
                </a:solidFill>
                <a:latin typeface="Franklin Gothic Medium Cond" panose="020B0606030402020204" pitchFamily="34" charset="0"/>
              </a:rPr>
              <a:t>• En el 1º casillero “RF” para indicar la referencia REALIZADA</a:t>
            </a:r>
            <a:endParaRPr lang="es-PE" sz="1100" dirty="0"/>
          </a:p>
        </p:txBody>
      </p:sp>
      <p:pic>
        <p:nvPicPr>
          <p:cNvPr id="3" name="Imagen 2">
            <a:extLst>
              <a:ext uri="{FF2B5EF4-FFF2-40B4-BE49-F238E27FC236}">
                <a16:creationId xmlns="" xmlns:a16="http://schemas.microsoft.com/office/drawing/2014/main" id="{B2310660-93CF-4177-95E2-6EA5D904CB20}"/>
              </a:ext>
            </a:extLst>
          </p:cNvPr>
          <p:cNvPicPr>
            <a:picLocks noChangeAspect="1"/>
          </p:cNvPicPr>
          <p:nvPr/>
        </p:nvPicPr>
        <p:blipFill>
          <a:blip r:embed="rId2"/>
          <a:stretch>
            <a:fillRect/>
          </a:stretch>
        </p:blipFill>
        <p:spPr>
          <a:xfrm>
            <a:off x="375245" y="1040483"/>
            <a:ext cx="8397816" cy="937647"/>
          </a:xfrm>
          <a:prstGeom prst="rect">
            <a:avLst/>
          </a:prstGeom>
        </p:spPr>
      </p:pic>
      <p:pic>
        <p:nvPicPr>
          <p:cNvPr id="8" name="Imagen 7">
            <a:extLst>
              <a:ext uri="{FF2B5EF4-FFF2-40B4-BE49-F238E27FC236}">
                <a16:creationId xmlns="" xmlns:a16="http://schemas.microsoft.com/office/drawing/2014/main" id="{1C12596A-0353-4F6E-928E-0492BFC9E4F7}"/>
              </a:ext>
            </a:extLst>
          </p:cNvPr>
          <p:cNvPicPr>
            <a:picLocks noChangeAspect="1"/>
          </p:cNvPicPr>
          <p:nvPr/>
        </p:nvPicPr>
        <p:blipFill>
          <a:blip r:embed="rId3"/>
          <a:stretch>
            <a:fillRect/>
          </a:stretch>
        </p:blipFill>
        <p:spPr>
          <a:xfrm>
            <a:off x="370938" y="3542043"/>
            <a:ext cx="8402121" cy="937647"/>
          </a:xfrm>
          <a:prstGeom prst="rect">
            <a:avLst/>
          </a:prstGeom>
        </p:spPr>
      </p:pic>
    </p:spTree>
    <p:extLst>
      <p:ext uri="{BB962C8B-B14F-4D97-AF65-F5344CB8AC3E}">
        <p14:creationId xmlns:p14="http://schemas.microsoft.com/office/powerpoint/2010/main" val="11302526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78532" y="1874990"/>
            <a:ext cx="8246852" cy="2123658"/>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DIAGNÓSTICO DE CEGUERA POR CATARATA</a:t>
            </a:r>
          </a:p>
          <a:p>
            <a:pPr algn="just"/>
            <a:r>
              <a:rPr lang="es-PE" sz="1100" dirty="0">
                <a:latin typeface="Franklin Gothic Medium Cond" panose="020B0606030402020204" pitchFamily="34" charset="0"/>
              </a:rPr>
              <a:t>Definición Operacional.-  Intervención dirigida a personas de 50 años a más de edad, con disminución de la agudeza visual y/o ceguera referidos con diagnóstico presuntivo de catarata, con el objetivo de establecer el diagnóstico definitivo de catarata y realizar la evaluación integral de la persona para determinar el grado de dificultad de la cirugía a realizar. Se brinda en establecimientos de salud con capacidad resolutiva (segundo o tercer nivel de atención que cuenten con servicio de oftalmología y excepcionalmente de las categorías I-3, I-4 y II-1).</a:t>
            </a:r>
          </a:p>
          <a:p>
            <a:pPr algn="just"/>
            <a:r>
              <a:rPr lang="es-PE" sz="1100" dirty="0">
                <a:latin typeface="Franklin Gothic Medium Cond" panose="020B0606030402020204" pitchFamily="34" charset="0"/>
              </a:rPr>
              <a:t>• En el 1º casillero el diagnóstico del tipo de catarata.</a:t>
            </a:r>
          </a:p>
          <a:p>
            <a:pPr algn="just"/>
            <a:r>
              <a:rPr lang="es-PE" sz="1100" dirty="0">
                <a:latin typeface="Franklin Gothic Medium Cond" panose="020B0606030402020204" pitchFamily="34" charset="0"/>
              </a:rPr>
              <a:t>• En los siguientes casilleros se deberá registrar los procedimientos realizados durante la consulta:</a:t>
            </a:r>
          </a:p>
          <a:p>
            <a:pPr algn="just"/>
            <a:r>
              <a:rPr lang="es-PE" sz="1100" dirty="0">
                <a:latin typeface="Franklin Gothic Medium Cond" panose="020B0606030402020204" pitchFamily="34" charset="0"/>
              </a:rPr>
              <a:t>• Oftalmoscopia Indirecta (92226) </a:t>
            </a:r>
          </a:p>
          <a:p>
            <a:pPr algn="just"/>
            <a:r>
              <a:rPr lang="es-PE" sz="1100" dirty="0">
                <a:latin typeface="Franklin Gothic Medium Cond" panose="020B0606030402020204" pitchFamily="34" charset="0"/>
              </a:rPr>
              <a:t>• Microscopía Binocular (92504)</a:t>
            </a:r>
          </a:p>
          <a:p>
            <a:pPr algn="just"/>
            <a:r>
              <a:rPr lang="es-PE" sz="1100" dirty="0">
                <a:latin typeface="Franklin Gothic Medium Cond" panose="020B0606030402020204" pitchFamily="34" charset="0"/>
              </a:rPr>
              <a:t>En el ítem: Tipo de diagnóstico marque:</a:t>
            </a:r>
          </a:p>
          <a:p>
            <a:pPr algn="just"/>
            <a:r>
              <a:rPr lang="es-PE" sz="1100" dirty="0">
                <a:latin typeface="Franklin Gothic Medium Cond" panose="020B0606030402020204" pitchFamily="34" charset="0"/>
              </a:rPr>
              <a:t>• En el 1º casillero para el diagnóstico “D” cuando se diagnostica por 1º vez, en los controles es “R”</a:t>
            </a:r>
          </a:p>
          <a:p>
            <a:pPr algn="just"/>
            <a:r>
              <a:rPr lang="es-PE" sz="1100" dirty="0">
                <a:latin typeface="Franklin Gothic Medium Cond" panose="020B0606030402020204" pitchFamily="34" charset="0"/>
              </a:rPr>
              <a:t>• En el 2º y 3º casillero se registra el procedimiento, siempre con “D”.</a:t>
            </a:r>
          </a:p>
        </p:txBody>
      </p:sp>
      <p:sp>
        <p:nvSpPr>
          <p:cNvPr id="5" name="Rectángulo 4">
            <a:extLst>
              <a:ext uri="{FF2B5EF4-FFF2-40B4-BE49-F238E27FC236}">
                <a16:creationId xmlns="" xmlns:a16="http://schemas.microsoft.com/office/drawing/2014/main" id="{41B490AA-78FE-4385-82EA-E02BFE6717D4}"/>
              </a:ext>
            </a:extLst>
          </p:cNvPr>
          <p:cNvSpPr/>
          <p:nvPr/>
        </p:nvSpPr>
        <p:spPr>
          <a:xfrm>
            <a:off x="422822" y="337179"/>
            <a:ext cx="7090785" cy="600164"/>
          </a:xfrm>
          <a:prstGeom prst="rect">
            <a:avLst/>
          </a:prstGeom>
        </p:spPr>
        <p:txBody>
          <a:bodyPr wrap="square">
            <a:spAutoFit/>
          </a:bodyPr>
          <a:lstStyle/>
          <a:p>
            <a:pPr lvl="0" algn="just"/>
            <a:r>
              <a:rPr lang="es-PE" sz="1100" dirty="0">
                <a:solidFill>
                  <a:srgbClr val="000000"/>
                </a:solidFill>
                <a:latin typeface="Franklin Gothic Medium Cond" panose="020B0606030402020204" pitchFamily="34" charset="0"/>
              </a:rPr>
              <a:t>• En el 2º casillero el número de consejería en salud ocular</a:t>
            </a:r>
          </a:p>
          <a:p>
            <a:pPr lvl="0" algn="just"/>
            <a:r>
              <a:rPr lang="es-PE" sz="1100" dirty="0">
                <a:solidFill>
                  <a:srgbClr val="000000"/>
                </a:solidFill>
                <a:latin typeface="Franklin Gothic Medium Cond" panose="020B0606030402020204" pitchFamily="34" charset="0"/>
              </a:rPr>
              <a:t>• En el 3º casillero se registra el resultado de la evaluación del OJO DERECHO</a:t>
            </a:r>
          </a:p>
          <a:p>
            <a:pPr lvl="0" algn="just"/>
            <a:r>
              <a:rPr lang="es-PE" sz="1100" dirty="0">
                <a:solidFill>
                  <a:srgbClr val="000000"/>
                </a:solidFill>
                <a:latin typeface="Franklin Gothic Medium Cond" panose="020B0606030402020204" pitchFamily="34" charset="0"/>
              </a:rPr>
              <a:t>• En el 4º casillero se registra el resultado de la evaluación del OJO IZQUIERDO, usando las nomenclaturas ya mencionadas</a:t>
            </a:r>
          </a:p>
        </p:txBody>
      </p:sp>
      <p:pic>
        <p:nvPicPr>
          <p:cNvPr id="6" name="Imagen 5">
            <a:extLst>
              <a:ext uri="{FF2B5EF4-FFF2-40B4-BE49-F238E27FC236}">
                <a16:creationId xmlns="" xmlns:a16="http://schemas.microsoft.com/office/drawing/2014/main" id="{431A350A-CFBE-45CA-8BF9-CFF9099F6E40}"/>
              </a:ext>
            </a:extLst>
          </p:cNvPr>
          <p:cNvPicPr>
            <a:picLocks noChangeAspect="1"/>
          </p:cNvPicPr>
          <p:nvPr/>
        </p:nvPicPr>
        <p:blipFill>
          <a:blip r:embed="rId2"/>
          <a:stretch>
            <a:fillRect/>
          </a:stretch>
        </p:blipFill>
        <p:spPr>
          <a:xfrm>
            <a:off x="378532" y="937343"/>
            <a:ext cx="8246852" cy="937647"/>
          </a:xfrm>
          <a:prstGeom prst="rect">
            <a:avLst/>
          </a:prstGeom>
        </p:spPr>
      </p:pic>
      <p:pic>
        <p:nvPicPr>
          <p:cNvPr id="8" name="Imagen 7">
            <a:extLst>
              <a:ext uri="{FF2B5EF4-FFF2-40B4-BE49-F238E27FC236}">
                <a16:creationId xmlns="" xmlns:a16="http://schemas.microsoft.com/office/drawing/2014/main" id="{449AAD25-F4E2-4C47-8C12-B4BDDA70EDB0}"/>
              </a:ext>
            </a:extLst>
          </p:cNvPr>
          <p:cNvPicPr>
            <a:picLocks noChangeAspect="1"/>
          </p:cNvPicPr>
          <p:nvPr/>
        </p:nvPicPr>
        <p:blipFill>
          <a:blip r:embed="rId3"/>
          <a:stretch>
            <a:fillRect/>
          </a:stretch>
        </p:blipFill>
        <p:spPr>
          <a:xfrm>
            <a:off x="447698" y="3998648"/>
            <a:ext cx="8248603" cy="1115665"/>
          </a:xfrm>
          <a:prstGeom prst="rect">
            <a:avLst/>
          </a:prstGeom>
        </p:spPr>
      </p:pic>
      <p:sp>
        <p:nvSpPr>
          <p:cNvPr id="10" name="Rectángulo 9">
            <a:extLst>
              <a:ext uri="{FF2B5EF4-FFF2-40B4-BE49-F238E27FC236}">
                <a16:creationId xmlns="" xmlns:a16="http://schemas.microsoft.com/office/drawing/2014/main" id="{A6F1F775-AC51-4143-8E12-F5F945F9340C}"/>
              </a:ext>
            </a:extLst>
          </p:cNvPr>
          <p:cNvSpPr/>
          <p:nvPr/>
        </p:nvSpPr>
        <p:spPr>
          <a:xfrm>
            <a:off x="422822" y="5097061"/>
            <a:ext cx="1859805"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EN CASO DE CATARATA INFANTIL</a:t>
            </a:r>
          </a:p>
        </p:txBody>
      </p:sp>
      <p:pic>
        <p:nvPicPr>
          <p:cNvPr id="12" name="Imagen 11">
            <a:extLst>
              <a:ext uri="{FF2B5EF4-FFF2-40B4-BE49-F238E27FC236}">
                <a16:creationId xmlns="" xmlns:a16="http://schemas.microsoft.com/office/drawing/2014/main" id="{8669BDA1-9645-480C-9A46-0C5E1FC7339C}"/>
              </a:ext>
            </a:extLst>
          </p:cNvPr>
          <p:cNvPicPr>
            <a:picLocks noChangeAspect="1"/>
          </p:cNvPicPr>
          <p:nvPr/>
        </p:nvPicPr>
        <p:blipFill>
          <a:blip r:embed="rId4"/>
          <a:stretch>
            <a:fillRect/>
          </a:stretch>
        </p:blipFill>
        <p:spPr>
          <a:xfrm>
            <a:off x="447698" y="5358671"/>
            <a:ext cx="8248603" cy="1098413"/>
          </a:xfrm>
          <a:prstGeom prst="rect">
            <a:avLst/>
          </a:prstGeom>
        </p:spPr>
      </p:pic>
    </p:spTree>
    <p:extLst>
      <p:ext uri="{BB962C8B-B14F-4D97-AF65-F5344CB8AC3E}">
        <p14:creationId xmlns:p14="http://schemas.microsoft.com/office/powerpoint/2010/main" val="4621368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462164" y="312442"/>
            <a:ext cx="8229663" cy="2462213"/>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TRATAMIENTO DE PACIENTES CON CATARATA</a:t>
            </a:r>
          </a:p>
          <a:p>
            <a:pPr algn="just"/>
            <a:r>
              <a:rPr lang="es-PE" sz="1100" dirty="0">
                <a:latin typeface="Franklin Gothic Medium Cond" panose="020B0606030402020204" pitchFamily="34" charset="0"/>
              </a:rPr>
              <a:t>Definición Operacional.- Conjunto de procedimientos y actividades orientadas a mejorar la salud visual mediante el tratamiento quirúrgico y control post operatorio de la persona de 50 años de edad a más, con diagnóstico de ceguera por catarata. La intervención por cirugía como método de tratamiento es sumamente eficaz y permite la rehabilitación visual casi inmediata y se realiza mediante la inserción de un lente intraocular (Incisión </a:t>
            </a:r>
            <a:r>
              <a:rPr lang="es-PE" sz="1100" dirty="0" err="1">
                <a:latin typeface="Franklin Gothic Medium Cond" panose="020B0606030402020204" pitchFamily="34" charset="0"/>
              </a:rPr>
              <a:t>Extracapsular</a:t>
            </a:r>
            <a:r>
              <a:rPr lang="es-PE" sz="1100" dirty="0">
                <a:latin typeface="Franklin Gothic Medium Cond" panose="020B0606030402020204" pitchFamily="34" charset="0"/>
              </a:rPr>
              <a:t> del Cristalino o Incisión Pequeña y </a:t>
            </a:r>
            <a:r>
              <a:rPr lang="es-PE" sz="1100" dirty="0" err="1">
                <a:latin typeface="Franklin Gothic Medium Cond" panose="020B0606030402020204" pitchFamily="34" charset="0"/>
              </a:rPr>
              <a:t>Facoemulsificación</a:t>
            </a:r>
            <a:r>
              <a:rPr lang="es-PE" sz="1100" dirty="0">
                <a:latin typeface="Franklin Gothic Medium Cond" panose="020B0606030402020204" pitchFamily="34" charset="0"/>
              </a:rPr>
              <a:t>), de acuerdo a la normatividad vigente . </a:t>
            </a:r>
          </a:p>
          <a:p>
            <a:pPr algn="just"/>
            <a:r>
              <a:rPr lang="es-PE" sz="1100" dirty="0">
                <a:latin typeface="Franklin Gothic Medium Cond" panose="020B0606030402020204" pitchFamily="34" charset="0"/>
              </a:rPr>
              <a:t>En el ítem diagnóstico motivo de consulta se puede anotar cualquiera de los siguientes tratamientos quirúrgicos especializado:</a:t>
            </a:r>
          </a:p>
          <a:p>
            <a:pPr algn="just"/>
            <a:r>
              <a:rPr lang="es-PE" sz="1100" dirty="0">
                <a:latin typeface="Franklin Gothic Medium Cond" panose="020B0606030402020204" pitchFamily="34" charset="0"/>
              </a:rPr>
              <a:t>• </a:t>
            </a:r>
            <a:r>
              <a:rPr lang="es-PE" sz="1100" dirty="0" err="1">
                <a:latin typeface="Franklin Gothic Medium Cond" panose="020B0606030402020204" pitchFamily="34" charset="0"/>
              </a:rPr>
              <a:t>Facofragmentación</a:t>
            </a:r>
            <a:r>
              <a:rPr lang="es-PE" sz="1100" dirty="0">
                <a:latin typeface="Franklin Gothic Medium Cond" panose="020B0606030402020204" pitchFamily="34" charset="0"/>
              </a:rPr>
              <a:t> (</a:t>
            </a:r>
            <a:r>
              <a:rPr lang="es-PE" sz="1100" dirty="0" err="1">
                <a:latin typeface="Franklin Gothic Medium Cond" panose="020B0606030402020204" pitchFamily="34" charset="0"/>
              </a:rPr>
              <a:t>Facoemulsificación</a:t>
            </a:r>
            <a:r>
              <a:rPr lang="es-PE" sz="1100" dirty="0">
                <a:latin typeface="Franklin Gothic Medium Cond" panose="020B0606030402020204" pitchFamily="34" charset="0"/>
              </a:rPr>
              <a:t>) (66850)</a:t>
            </a:r>
          </a:p>
          <a:p>
            <a:pPr algn="just"/>
            <a:r>
              <a:rPr lang="es-PE" sz="1100" dirty="0">
                <a:latin typeface="Franklin Gothic Medium Cond" panose="020B0606030402020204" pitchFamily="34" charset="0"/>
              </a:rPr>
              <a:t>• Extracción </a:t>
            </a:r>
            <a:r>
              <a:rPr lang="es-PE" sz="1100" dirty="0" err="1">
                <a:latin typeface="Franklin Gothic Medium Cond" panose="020B0606030402020204" pitchFamily="34" charset="0"/>
              </a:rPr>
              <a:t>extracapsular</a:t>
            </a:r>
            <a:r>
              <a:rPr lang="es-PE" sz="1100" dirty="0">
                <a:latin typeface="Franklin Gothic Medium Cond" panose="020B0606030402020204" pitchFamily="34" charset="0"/>
              </a:rPr>
              <a:t> de catarata con implante de lente intraocular (66984)</a:t>
            </a:r>
          </a:p>
          <a:p>
            <a:pPr algn="just"/>
            <a:r>
              <a:rPr lang="es-PE" sz="1100" dirty="0">
                <a:latin typeface="Franklin Gothic Medium Cond" panose="020B0606030402020204" pitchFamily="34" charset="0"/>
              </a:rPr>
              <a:t>• MININUC con implante de Lente Intraocular (LIO) (66993)</a:t>
            </a:r>
          </a:p>
          <a:p>
            <a:pPr algn="just"/>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registre el grado de dificultad de la cirugía:</a:t>
            </a:r>
          </a:p>
          <a:p>
            <a:pPr algn="just"/>
            <a:r>
              <a:rPr lang="es-PE" sz="1100" dirty="0">
                <a:latin typeface="Franklin Gothic Medium Cond" panose="020B0606030402020204" pitchFamily="34" charset="0"/>
              </a:rPr>
              <a:t>• 1 = Baja Dificultad</a:t>
            </a:r>
          </a:p>
          <a:p>
            <a:pPr algn="just"/>
            <a:r>
              <a:rPr lang="es-PE" sz="1100" dirty="0">
                <a:latin typeface="Franklin Gothic Medium Cond" panose="020B0606030402020204" pitchFamily="34" charset="0"/>
              </a:rPr>
              <a:t>• 2 = Mediana Dificultad</a:t>
            </a:r>
          </a:p>
          <a:p>
            <a:pPr algn="just"/>
            <a:r>
              <a:rPr lang="es-PE" sz="1100" dirty="0">
                <a:latin typeface="Franklin Gothic Medium Cond" panose="020B0606030402020204" pitchFamily="34" charset="0"/>
              </a:rPr>
              <a:t>• 3 = Alta Dificultad</a:t>
            </a:r>
          </a:p>
          <a:p>
            <a:pPr algn="just"/>
            <a:r>
              <a:rPr lang="es-PE" sz="1100" dirty="0">
                <a:latin typeface="Franklin Gothic Medium Cond" panose="020B0606030402020204" pitchFamily="34" charset="0"/>
              </a:rPr>
              <a:t>Grado de Dificultad en las Intervenciones Quirúrgicas de Cataratas</a:t>
            </a:r>
          </a:p>
        </p:txBody>
      </p:sp>
      <p:pic>
        <p:nvPicPr>
          <p:cNvPr id="10" name="Imagen 9"/>
          <p:cNvPicPr>
            <a:picLocks noChangeAspect="1"/>
          </p:cNvPicPr>
          <p:nvPr/>
        </p:nvPicPr>
        <p:blipFill>
          <a:blip r:embed="rId2"/>
          <a:stretch>
            <a:fillRect/>
          </a:stretch>
        </p:blipFill>
        <p:spPr>
          <a:xfrm>
            <a:off x="2215866" y="2774655"/>
            <a:ext cx="4705069" cy="829400"/>
          </a:xfrm>
          <a:prstGeom prst="rect">
            <a:avLst/>
          </a:prstGeom>
        </p:spPr>
      </p:pic>
      <p:pic>
        <p:nvPicPr>
          <p:cNvPr id="2" name="Imagen 1">
            <a:extLst>
              <a:ext uri="{FF2B5EF4-FFF2-40B4-BE49-F238E27FC236}">
                <a16:creationId xmlns="" xmlns:a16="http://schemas.microsoft.com/office/drawing/2014/main" id="{95299AB7-D6CC-4AC0-AE34-D9D024BE04D5}"/>
              </a:ext>
            </a:extLst>
          </p:cNvPr>
          <p:cNvPicPr>
            <a:picLocks noChangeAspect="1"/>
          </p:cNvPicPr>
          <p:nvPr/>
        </p:nvPicPr>
        <p:blipFill>
          <a:blip r:embed="rId3"/>
          <a:stretch>
            <a:fillRect/>
          </a:stretch>
        </p:blipFill>
        <p:spPr>
          <a:xfrm>
            <a:off x="462164" y="3684940"/>
            <a:ext cx="8264427" cy="1130262"/>
          </a:xfrm>
          <a:prstGeom prst="rect">
            <a:avLst/>
          </a:prstGeom>
        </p:spPr>
      </p:pic>
      <p:pic>
        <p:nvPicPr>
          <p:cNvPr id="3" name="Imagen 2">
            <a:extLst>
              <a:ext uri="{FF2B5EF4-FFF2-40B4-BE49-F238E27FC236}">
                <a16:creationId xmlns="" xmlns:a16="http://schemas.microsoft.com/office/drawing/2014/main" id="{2D78106D-5C19-40B7-B3F1-55B1DEBDBDDF}"/>
              </a:ext>
            </a:extLst>
          </p:cNvPr>
          <p:cNvPicPr>
            <a:picLocks noChangeAspect="1"/>
          </p:cNvPicPr>
          <p:nvPr/>
        </p:nvPicPr>
        <p:blipFill>
          <a:blip r:embed="rId4"/>
          <a:stretch>
            <a:fillRect/>
          </a:stretch>
        </p:blipFill>
        <p:spPr>
          <a:xfrm>
            <a:off x="473200" y="4849439"/>
            <a:ext cx="8253392" cy="1084892"/>
          </a:xfrm>
          <a:prstGeom prst="rect">
            <a:avLst/>
          </a:prstGeom>
        </p:spPr>
      </p:pic>
    </p:spTree>
    <p:extLst>
      <p:ext uri="{BB962C8B-B14F-4D97-AF65-F5344CB8AC3E}">
        <p14:creationId xmlns:p14="http://schemas.microsoft.com/office/powerpoint/2010/main" val="32290483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37883" y="470648"/>
            <a:ext cx="8095129" cy="3647152"/>
          </a:xfrm>
          <a:prstGeom prst="rect">
            <a:avLst/>
          </a:prstGeom>
        </p:spPr>
        <p:txBody>
          <a:bodyPr wrap="square">
            <a:spAutoFit/>
          </a:bodyPr>
          <a:lstStyle/>
          <a:p>
            <a:pPr algn="ctr"/>
            <a:r>
              <a:rPr lang="es-PE" sz="1200" dirty="0">
                <a:solidFill>
                  <a:srgbClr val="C00000"/>
                </a:solidFill>
                <a:latin typeface="Franklin Gothic Medium Cond" panose="020B0606030402020204" pitchFamily="34" charset="0"/>
                <a:cs typeface="LilyUPC" panose="020B0604020202020204" pitchFamily="34" charset="-34"/>
              </a:rPr>
              <a:t>INSTRUCCIONES PARA EL REGISTRO Y CODIFICACIÓN DE LAS ACTIVIDADES DE LA ESTRATEGIA </a:t>
            </a:r>
          </a:p>
          <a:p>
            <a:pPr algn="ctr"/>
            <a:r>
              <a:rPr lang="es-PE" sz="1200" dirty="0">
                <a:solidFill>
                  <a:srgbClr val="C00000"/>
                </a:solidFill>
                <a:latin typeface="Franklin Gothic Medium Cond" panose="020B0606030402020204" pitchFamily="34" charset="0"/>
                <a:cs typeface="LilyUPC" panose="020B0604020202020204" pitchFamily="34" charset="-34"/>
              </a:rPr>
              <a:t>SANITARIA NACIONAL DE SALUD OCULAR</a:t>
            </a:r>
          </a:p>
          <a:p>
            <a:pPr algn="just"/>
            <a:endParaRPr lang="es-PE" sz="400" dirty="0">
              <a:latin typeface="Franklin Gothic Medium Cond" panose="020B0606030402020204" pitchFamily="34" charset="0"/>
              <a:cs typeface="LilyUPC" panose="020B0604020202020204" pitchFamily="34" charset="-34"/>
            </a:endParaRPr>
          </a:p>
          <a:p>
            <a:pPr algn="just"/>
            <a:r>
              <a:rPr lang="es-PE" sz="1100" dirty="0">
                <a:latin typeface="Franklin Gothic Medium Cond" panose="020B0606030402020204" pitchFamily="34" charset="0"/>
                <a:cs typeface="LilyUPC" panose="020B0604020202020204" pitchFamily="34" charset="-34"/>
              </a:rPr>
              <a:t>Esta Estrategia desarrolla dos (02) tipos de actividades: Atenciones de Salud y Actividades Preventivo Promociónales (APP); orientadas principalmente a la promoción, prevención y control de los daños a la salud ocular.</a:t>
            </a:r>
          </a:p>
          <a:p>
            <a:pPr algn="just"/>
            <a:r>
              <a:rPr lang="es-PE" sz="1100" dirty="0">
                <a:latin typeface="Franklin Gothic Medium Cond" panose="020B0606030402020204" pitchFamily="34" charset="0"/>
                <a:cs typeface="LilyUPC" panose="020B0604020202020204" pitchFamily="34" charset="-34"/>
              </a:rPr>
              <a:t>El registro de los datos generales se hace siguiendo las indicaciones pertinentes y no presenta características especiales.</a:t>
            </a:r>
          </a:p>
          <a:p>
            <a:pPr algn="just"/>
            <a:r>
              <a:rPr lang="es-PE" sz="1100" dirty="0">
                <a:latin typeface="Franklin Gothic Medium Cond" panose="020B0606030402020204" pitchFamily="34" charset="0"/>
                <a:cs typeface="LilyUPC" panose="020B0604020202020204" pitchFamily="34" charset="-34"/>
              </a:rPr>
              <a:t>A. ATENCIÓN DE SALUD</a:t>
            </a:r>
          </a:p>
          <a:p>
            <a:pPr algn="just"/>
            <a:r>
              <a:rPr lang="es-PE" sz="1100" dirty="0">
                <a:latin typeface="Franklin Gothic Medium Cond" panose="020B0606030402020204" pitchFamily="34" charset="0"/>
                <a:cs typeface="LilyUPC" panose="020B0604020202020204" pitchFamily="34" charset="-34"/>
              </a:rPr>
              <a:t>Los ítems referidos al día, historia clínica, DNI, financiador, pertenencia étnica, distrito de procedencia, edad, sexo, establecimiento y servicio se registran siguiendo las indicaciones planteadas en el capítulo de aspectos generales del presente documento técnico.</a:t>
            </a:r>
          </a:p>
          <a:p>
            <a:pPr algn="just"/>
            <a:r>
              <a:rPr lang="es-PE" sz="1100" dirty="0">
                <a:latin typeface="Franklin Gothic Medium Cond" panose="020B0606030402020204" pitchFamily="34" charset="0"/>
                <a:cs typeface="LilyUPC" panose="020B0604020202020204" pitchFamily="34" charset="-34"/>
              </a:rPr>
              <a:t>En el ítem: Tipo de diagnóstico se debe tener en cuenta las siguientes consideraciones al momento de registrar: Marcar con un aspa (X)</a:t>
            </a:r>
          </a:p>
          <a:p>
            <a:pPr algn="just"/>
            <a:r>
              <a:rPr lang="es-PE" sz="1100" dirty="0">
                <a:latin typeface="Franklin Gothic Medium Cond" panose="020B0606030402020204" pitchFamily="34" charset="0"/>
                <a:cs typeface="LilyUPC" panose="020B0604020202020204" pitchFamily="34" charset="-34"/>
              </a:rPr>
              <a:t>P: (Diagnóstico presuntivo) Únicamente cuando no existe certeza del diagnóstico y/o éste requiere de algún resultado de laboratorio. Su carácter es provisional.</a:t>
            </a:r>
          </a:p>
          <a:p>
            <a:pPr algn="just"/>
            <a:r>
              <a:rPr lang="es-PE" sz="1100" dirty="0">
                <a:latin typeface="Franklin Gothic Medium Cond" panose="020B0606030402020204" pitchFamily="34" charset="0"/>
                <a:cs typeface="LilyUPC" panose="020B0604020202020204" pitchFamily="34" charset="-34"/>
              </a:rPr>
              <a:t>D: (Diagnóstico definitivo) Cuando se tiene certeza del diagnóstico por evaluación clínica y/o por exámenes auxiliares y debe ser escrito una sola vez para el mismo evento (episodio de la enfermedad cuando se trate de enfermedades agudas y solo una vez para el caso de enfermedades crónicas) en un mismo paciente.</a:t>
            </a:r>
          </a:p>
          <a:p>
            <a:pPr algn="just"/>
            <a:r>
              <a:rPr lang="es-PE" sz="1100" dirty="0">
                <a:latin typeface="Franklin Gothic Medium Cond" panose="020B0606030402020204" pitchFamily="34" charset="0"/>
                <a:cs typeface="LilyUPC" panose="020B0604020202020204" pitchFamily="34" charset="-34"/>
              </a:rPr>
              <a:t>R: (Diagnóstico repetido) Cuando el paciente vuelve a ser atendido para el seguimiento de un mismo episodio o evento de la enfermedad en cualquier otra oportunidad posterior a aquella en que estableció el diagnóstico definitivo.</a:t>
            </a:r>
          </a:p>
          <a:p>
            <a:pPr algn="just"/>
            <a:r>
              <a:rPr lang="es-PE" sz="1100" dirty="0">
                <a:latin typeface="Franklin Gothic Medium Cond" panose="020B0606030402020204" pitchFamily="34" charset="0"/>
                <a:cs typeface="LilyUPC" panose="020B0604020202020204" pitchFamily="34" charset="-34"/>
              </a:rPr>
              <a:t>Si son más de tres (03) los diagnósticos y/o actividades los que se van a registrar, continúe en el siguiente registro y trace una línea oblicua entre los casilleros de los ítems Día y Servicio, luego utilice los siguientes tres (03) ítems del campo “diagnósticos y/o actividades” para completar el</a:t>
            </a:r>
          </a:p>
          <a:p>
            <a:pPr algn="just"/>
            <a:r>
              <a:rPr lang="es-PE" sz="1100" dirty="0">
                <a:latin typeface="Franklin Gothic Medium Cond" panose="020B0606030402020204" pitchFamily="34" charset="0"/>
                <a:cs typeface="LilyUPC" panose="020B0604020202020204" pitchFamily="34" charset="-34"/>
              </a:rPr>
              <a:t>registro de la atención.</a:t>
            </a:r>
          </a:p>
          <a:p>
            <a:pPr algn="just"/>
            <a:r>
              <a:rPr lang="es-PE" sz="1100" dirty="0">
                <a:latin typeface="Franklin Gothic Medium Cond" panose="020B0606030402020204" pitchFamily="34" charset="0"/>
                <a:cs typeface="LilyUPC" panose="020B0604020202020204" pitchFamily="34" charset="-34"/>
              </a:rPr>
              <a:t>Los ítems diagnóstico motivo de consulta, tipo de diagnóstico y laboratorio presentan algunas particularidades que se revisará en detalle a continuación.</a:t>
            </a:r>
          </a:p>
        </p:txBody>
      </p:sp>
      <p:sp>
        <p:nvSpPr>
          <p:cNvPr id="2" name="Rectángulo 1"/>
          <p:cNvSpPr/>
          <p:nvPr/>
        </p:nvSpPr>
        <p:spPr>
          <a:xfrm>
            <a:off x="537883" y="3989998"/>
            <a:ext cx="8095129" cy="2416046"/>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TAMIZAJE Y SEGUIMIENTO DEL RECIÉN NACIDO CON FACTORES DE RIESGO PARA RETINOPATÍA DE LA PREMATURIDAD </a:t>
            </a:r>
          </a:p>
          <a:p>
            <a:pPr algn="just"/>
            <a:r>
              <a:rPr lang="es-PE" sz="1100" dirty="0">
                <a:solidFill>
                  <a:srgbClr val="005F7F"/>
                </a:solidFill>
                <a:latin typeface="Franklin Gothic Medium Cond" panose="020B0606030402020204" pitchFamily="34" charset="0"/>
              </a:rPr>
              <a:t>Definición Operacional.- </a:t>
            </a:r>
            <a:r>
              <a:rPr lang="es-PE" sz="1100" dirty="0">
                <a:solidFill>
                  <a:srgbClr val="000000"/>
                </a:solidFill>
                <a:latin typeface="Franklin Gothic Medium Cond" panose="020B0606030402020204" pitchFamily="34" charset="0"/>
              </a:rPr>
              <a:t>Conjunto de actividades y procedimientos orientados al tamizaje y seguimiento del recién nacido prematuro que presenta factores de riesgo para desarrollar Retinopatía de la Prematuridad – ROP a través de consultas oftalmológicas periódicas con la finalidad de identificar de manera oportuna un posible caso de ROP y brindar tratamiento oportuno. Se realiza a partir de la 4ta semana de vida o a partir de las 31 semanas, lo que se presente primero. Está a cargo del médico oftalmólogo capacitado en ROP; se realiza en los establecimientos de salud que cuenten con servicios de oftalmología y/o UCIN o Pediatría, del segundo y tercer nivel de atención (excepcionalmente I-4).</a:t>
            </a:r>
          </a:p>
          <a:p>
            <a:pPr algn="just"/>
            <a:r>
              <a:rPr lang="es-PE" sz="400" dirty="0">
                <a:solidFill>
                  <a:srgbClr val="000000"/>
                </a:solidFill>
                <a:latin typeface="Franklin Gothic Medium Cond" panose="020B0606030402020204" pitchFamily="34" charset="0"/>
              </a:rPr>
              <a:t> </a:t>
            </a:r>
          </a:p>
          <a:p>
            <a:pPr algn="just"/>
            <a:r>
              <a:rPr lang="es-PE" sz="1100" dirty="0">
                <a:solidFill>
                  <a:srgbClr val="C00000"/>
                </a:solidFill>
                <a:latin typeface="Franklin Gothic Medium Cond" panose="020B0606030402020204" pitchFamily="34" charset="0"/>
              </a:rPr>
              <a:t>FACTORES DE RIESGO DE RETINOPATÍA DE LA PREMATURIDAD (ROP):</a:t>
            </a:r>
          </a:p>
          <a:p>
            <a:pPr algn="just"/>
            <a:r>
              <a:rPr lang="es-PE" sz="1100" dirty="0">
                <a:solidFill>
                  <a:srgbClr val="231F20"/>
                </a:solidFill>
                <a:latin typeface="Franklin Gothic Medium Cond" panose="020B0606030402020204" pitchFamily="34" charset="0"/>
              </a:rPr>
              <a:t>• Recién nacido prematuro con &lt; 37 semanas de edad gestacional</a:t>
            </a:r>
          </a:p>
          <a:p>
            <a:pPr algn="just"/>
            <a:r>
              <a:rPr lang="es-PE" sz="1100" dirty="0">
                <a:solidFill>
                  <a:srgbClr val="231F20"/>
                </a:solidFill>
                <a:latin typeface="Franklin Gothic Medium Cond" panose="020B0606030402020204" pitchFamily="34" charset="0"/>
              </a:rPr>
              <a:t>• Recién nacido prematuro con peso &lt; 2000 gramos</a:t>
            </a:r>
          </a:p>
          <a:p>
            <a:pPr algn="just"/>
            <a:r>
              <a:rPr lang="es-PE" sz="1100" dirty="0">
                <a:solidFill>
                  <a:srgbClr val="231F20"/>
                </a:solidFill>
                <a:latin typeface="Franklin Gothic Medium Cond" panose="020B0606030402020204" pitchFamily="34" charset="0"/>
              </a:rPr>
              <a:t>• Recién nacido prematuro que recibe oxigenoterapia.</a:t>
            </a:r>
          </a:p>
          <a:p>
            <a:pPr algn="just"/>
            <a:r>
              <a:rPr lang="es-PE" sz="1100" dirty="0">
                <a:solidFill>
                  <a:srgbClr val="231F20"/>
                </a:solidFill>
                <a:latin typeface="Franklin Gothic Medium Cond" panose="020B0606030402020204" pitchFamily="34" charset="0"/>
              </a:rPr>
              <a:t>• Factores de riesgos asociados maternos y perinatales.</a:t>
            </a:r>
          </a:p>
          <a:p>
            <a:pPr algn="just"/>
            <a:endParaRPr lang="es-PE" sz="400" dirty="0">
              <a:solidFill>
                <a:srgbClr val="231F20"/>
              </a:solidFill>
              <a:latin typeface="Franklin Gothic Medium Cond" panose="020B0606030402020204" pitchFamily="34" charset="0"/>
            </a:endParaRPr>
          </a:p>
          <a:p>
            <a:pPr algn="just"/>
            <a:r>
              <a:rPr lang="es-PE" sz="1100" i="1" dirty="0">
                <a:solidFill>
                  <a:srgbClr val="0070C0"/>
                </a:solidFill>
              </a:rPr>
              <a:t>El tamizaje de retinopatía de la prematuridad lo realiza el oftalmólogo en el área donde se encuentra el recién nacido (consulta externa u hospitalización). Independiente de ello es necesario registrar la hoja HIS</a:t>
            </a:r>
            <a:endParaRPr lang="es-PE" sz="1100" dirty="0">
              <a:solidFill>
                <a:srgbClr val="0070C0"/>
              </a:solidFill>
              <a:latin typeface="Franklin Gothic Medium Cond" panose="020B0606030402020204" pitchFamily="34" charset="0"/>
            </a:endParaRPr>
          </a:p>
        </p:txBody>
      </p:sp>
    </p:spTree>
    <p:extLst>
      <p:ext uri="{BB962C8B-B14F-4D97-AF65-F5344CB8AC3E}">
        <p14:creationId xmlns:p14="http://schemas.microsoft.com/office/powerpoint/2010/main" val="8006939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p:cNvSpPr/>
          <p:nvPr/>
        </p:nvSpPr>
        <p:spPr>
          <a:xfrm>
            <a:off x="426584" y="353044"/>
            <a:ext cx="8253392" cy="2631490"/>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EN EL REGISTRO DE LAS INTERVENCIONES QUIRÚRGICAS POR CATARATA:</a:t>
            </a:r>
          </a:p>
          <a:p>
            <a:pPr algn="just"/>
            <a:r>
              <a:rPr lang="es-PE" sz="1100" dirty="0">
                <a:latin typeface="Franklin Gothic Medium Cond" panose="020B0606030402020204" pitchFamily="34" charset="0"/>
              </a:rPr>
              <a:t>Para el registro de intervenciones quirúrgicas por Catarata deben tenerse en cuenta las siguientes consideraciones:</a:t>
            </a:r>
          </a:p>
          <a:p>
            <a:pPr algn="just"/>
            <a:r>
              <a:rPr lang="es-PE" sz="1100" dirty="0">
                <a:latin typeface="Franklin Gothic Medium Cond" panose="020B0606030402020204" pitchFamily="34" charset="0"/>
              </a:rPr>
              <a:t>• Las intervenciones y procedimientos de los equipos móviles (Locales, Regionales y del INO) deben ser registradas en el formulario del sistema HIS </a:t>
            </a:r>
            <a:r>
              <a:rPr lang="es-PE" sz="1100" dirty="0" err="1">
                <a:latin typeface="Franklin Gothic Medium Cond" panose="020B0606030402020204" pitchFamily="34" charset="0"/>
              </a:rPr>
              <a:t>Minsa</a:t>
            </a:r>
            <a:r>
              <a:rPr lang="es-PE" sz="1100" dirty="0">
                <a:latin typeface="Franklin Gothic Medium Cond" panose="020B0606030402020204" pitchFamily="34" charset="0"/>
              </a:rPr>
              <a:t> y luego entregados al establecimiento donde se realiza la atención especializada.</a:t>
            </a:r>
          </a:p>
          <a:p>
            <a:pPr algn="just"/>
            <a:r>
              <a:rPr lang="es-PE" sz="1100" dirty="0">
                <a:latin typeface="Franklin Gothic Medium Cond" panose="020B0606030402020204" pitchFamily="34" charset="0"/>
              </a:rPr>
              <a:t>• Los establecimientos de salud deberán realizar el ingreso de los datos generales del personal de los equipos móviles (Locales, Regionales y del INO) para su identificación en la base de datos.</a:t>
            </a:r>
          </a:p>
          <a:p>
            <a:pPr algn="just"/>
            <a:r>
              <a:rPr lang="es-PE" sz="1100" dirty="0">
                <a:latin typeface="Franklin Gothic Medium Cond" panose="020B0606030402020204" pitchFamily="34" charset="0"/>
              </a:rPr>
              <a:t>• Los establecimientos de salud donde se realice la atención de equipos móviles (Locales, Regionales y del INO) deben remitir el reporte de las actividades del mes al coordinador de la estrategia de su región para que sea remitida a la institución responsable de la atención.</a:t>
            </a:r>
          </a:p>
          <a:p>
            <a:pPr algn="just"/>
            <a:r>
              <a:rPr lang="es-PE" sz="1100" dirty="0">
                <a:solidFill>
                  <a:srgbClr val="C00000"/>
                </a:solidFill>
                <a:latin typeface="Franklin Gothic Medium Cond" panose="020B0606030402020204" pitchFamily="34" charset="0"/>
              </a:rPr>
              <a:t>CONTROL POST OPERATORIO DE CIRUGÍA DE CATARATA</a:t>
            </a:r>
          </a:p>
          <a:p>
            <a:pPr algn="just"/>
            <a:r>
              <a:rPr lang="es-PE" sz="1100" dirty="0">
                <a:latin typeface="Franklin Gothic Medium Cond" panose="020B0606030402020204" pitchFamily="34" charset="0"/>
              </a:rPr>
              <a:t>Definición Operacional.- Intervención dirigida a personas pobres y extremadamente pobres mayores de cincuenta (50) años de edad que luego de ser intervenidas quirúrgicamente son evaluados en la consulta médica. Se brinda en establecimientos de salud de las categorías II-1, II-2, III-1 y III-2 dependiendo del tipo de control a ser realizado, asimismo en aquellos establecimientos con capacidad resolutiva quirúrgica y en aquellos casos donde se realizó la intervención por oferta móvil.</a:t>
            </a:r>
          </a:p>
          <a:p>
            <a:pPr algn="just"/>
            <a:r>
              <a:rPr lang="es-PE" sz="1100" dirty="0">
                <a:solidFill>
                  <a:srgbClr val="C00000"/>
                </a:solidFill>
                <a:latin typeface="Franklin Gothic Medium Cond" panose="020B0606030402020204" pitchFamily="34" charset="0"/>
              </a:rPr>
              <a:t>EN EL CONTROL POST OPERATORIO: </a:t>
            </a:r>
          </a:p>
          <a:p>
            <a:pPr algn="just"/>
            <a:endParaRPr lang="es-PE" sz="1100" dirty="0">
              <a:latin typeface="Franklin Gothic Medium Cond" panose="020B0606030402020204" pitchFamily="34" charset="0"/>
            </a:endParaRPr>
          </a:p>
        </p:txBody>
      </p:sp>
      <p:graphicFrame>
        <p:nvGraphicFramePr>
          <p:cNvPr id="3" name="Tabla 2">
            <a:extLst>
              <a:ext uri="{FF2B5EF4-FFF2-40B4-BE49-F238E27FC236}">
                <a16:creationId xmlns="" xmlns:a16="http://schemas.microsoft.com/office/drawing/2014/main" id="{367E4AC1-B4F5-48CA-9BCB-DACE87B9B1B6}"/>
              </a:ext>
            </a:extLst>
          </p:cNvPr>
          <p:cNvGraphicFramePr>
            <a:graphicFrameLocks noGrp="1"/>
          </p:cNvGraphicFramePr>
          <p:nvPr>
            <p:extLst>
              <p:ext uri="{D42A27DB-BD31-4B8C-83A1-F6EECF244321}">
                <p14:modId xmlns:p14="http://schemas.microsoft.com/office/powerpoint/2010/main" val="1322933471"/>
              </p:ext>
            </p:extLst>
          </p:nvPr>
        </p:nvGraphicFramePr>
        <p:xfrm>
          <a:off x="920750" y="2793537"/>
          <a:ext cx="7302499" cy="3686175"/>
        </p:xfrm>
        <a:graphic>
          <a:graphicData uri="http://schemas.openxmlformats.org/drawingml/2006/table">
            <a:tbl>
              <a:tblPr/>
              <a:tblGrid>
                <a:gridCol w="1974222">
                  <a:extLst>
                    <a:ext uri="{9D8B030D-6E8A-4147-A177-3AD203B41FA5}">
                      <a16:colId xmlns="" xmlns:a16="http://schemas.microsoft.com/office/drawing/2014/main" val="4021405552"/>
                    </a:ext>
                  </a:extLst>
                </a:gridCol>
                <a:gridCol w="880970">
                  <a:extLst>
                    <a:ext uri="{9D8B030D-6E8A-4147-A177-3AD203B41FA5}">
                      <a16:colId xmlns="" xmlns:a16="http://schemas.microsoft.com/office/drawing/2014/main" val="1642083415"/>
                    </a:ext>
                  </a:extLst>
                </a:gridCol>
                <a:gridCol w="1974222">
                  <a:extLst>
                    <a:ext uri="{9D8B030D-6E8A-4147-A177-3AD203B41FA5}">
                      <a16:colId xmlns="" xmlns:a16="http://schemas.microsoft.com/office/drawing/2014/main" val="1459175907"/>
                    </a:ext>
                  </a:extLst>
                </a:gridCol>
                <a:gridCol w="2473085">
                  <a:extLst>
                    <a:ext uri="{9D8B030D-6E8A-4147-A177-3AD203B41FA5}">
                      <a16:colId xmlns="" xmlns:a16="http://schemas.microsoft.com/office/drawing/2014/main" val="4209528244"/>
                    </a:ext>
                  </a:extLst>
                </a:gridCol>
              </a:tblGrid>
              <a:tr h="157645">
                <a:tc>
                  <a:txBody>
                    <a:bodyPr/>
                    <a:lstStyle/>
                    <a:p>
                      <a:pPr algn="ctr" fontAlgn="b"/>
                      <a:r>
                        <a:rPr lang="es-PE" sz="1000" b="0" i="0" u="none" strike="noStrike">
                          <a:solidFill>
                            <a:srgbClr val="FFFF00"/>
                          </a:solidFill>
                          <a:effectLst/>
                          <a:latin typeface="Franklin Gothic Medium Cond" panose="020B0606030402020204" pitchFamily="34" charset="0"/>
                        </a:rPr>
                        <a:t>Controles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b"/>
                      <a:r>
                        <a:rPr lang="es-PE" sz="1000" b="0" i="0" u="none" strike="noStrike">
                          <a:solidFill>
                            <a:srgbClr val="FFFF00"/>
                          </a:solidFill>
                          <a:effectLst/>
                          <a:latin typeface="Franklin Gothic Medium Cond" panose="020B0606030402020204" pitchFamily="34" charset="0"/>
                        </a:rPr>
                        <a:t>Periodicidad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b"/>
                      <a:r>
                        <a:rPr lang="es-PE" sz="1000" b="0" i="0" u="none" strike="noStrike">
                          <a:solidFill>
                            <a:srgbClr val="FFFF00"/>
                          </a:solidFill>
                          <a:effectLst/>
                          <a:latin typeface="Franklin Gothic Medium Cond" panose="020B0606030402020204" pitchFamily="34" charset="0"/>
                        </a:rPr>
                        <a:t>Procedimientos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b"/>
                      <a:r>
                        <a:rPr lang="es-PE" sz="1000" b="0" i="0" u="none" strike="noStrike">
                          <a:solidFill>
                            <a:srgbClr val="FFFF00"/>
                          </a:solidFill>
                          <a:effectLst/>
                          <a:latin typeface="Franklin Gothic Medium Cond" panose="020B0606030402020204" pitchFamily="34" charset="0"/>
                        </a:rPr>
                        <a:t>Responsabilidad</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 xmlns:a16="http://schemas.microsoft.com/office/drawing/2014/main" val="4217074027"/>
                  </a:ext>
                </a:extLst>
              </a:tr>
              <a:tr h="157645">
                <a:tc rowSpan="4">
                  <a:txBody>
                    <a:bodyPr/>
                    <a:lstStyle/>
                    <a:p>
                      <a:pPr algn="ctr" fontAlgn="ctr"/>
                      <a:r>
                        <a:rPr lang="es-PE" sz="1000" b="0" i="0" u="none" strike="noStrike">
                          <a:effectLst/>
                          <a:latin typeface="Franklin Gothic Medium Cond" panose="020B0606030402020204" pitchFamily="34" charset="0"/>
                        </a:rPr>
                        <a:t>1º Control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rowSpan="4">
                  <a:txBody>
                    <a:bodyPr/>
                    <a:lstStyle/>
                    <a:p>
                      <a:pPr algn="ctr" fontAlgn="ctr"/>
                      <a:r>
                        <a:rPr lang="es-PE" sz="1000" b="0" i="0" u="none" strike="noStrike">
                          <a:effectLst/>
                          <a:latin typeface="Franklin Gothic Medium Cond" panose="020B0606030402020204" pitchFamily="34" charset="0"/>
                        </a:rPr>
                        <a:t>Al día siguiente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b"/>
                      <a:r>
                        <a:rPr lang="es-PE" sz="1000" b="0" i="0" u="none" strike="noStrike">
                          <a:effectLst/>
                          <a:latin typeface="Franklin Gothic Medium Cond" panose="020B0606030402020204" pitchFamily="34" charset="0"/>
                        </a:rPr>
                        <a:t>• Agudeza visual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rowSpan="4">
                  <a:txBody>
                    <a:bodyPr/>
                    <a:lstStyle/>
                    <a:p>
                      <a:pPr algn="ctr" fontAlgn="ctr"/>
                      <a:r>
                        <a:rPr lang="es-PE" sz="1000" b="0" i="0" u="none" strike="noStrike">
                          <a:effectLst/>
                          <a:latin typeface="Franklin Gothic Medium Cond" panose="020B0606030402020204" pitchFamily="34" charset="0"/>
                        </a:rPr>
                        <a:t>Médico Cirujano de oferta ﬁja como ﬂexible (móvil).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extLst>
                  <a:ext uri="{0D108BD9-81ED-4DB2-BD59-A6C34878D82A}">
                    <a16:rowId xmlns="" xmlns:a16="http://schemas.microsoft.com/office/drawing/2014/main" val="2196072528"/>
                  </a:ext>
                </a:extLst>
              </a:tr>
              <a:tr h="157645">
                <a:tc vMerge="1">
                  <a:txBody>
                    <a:bodyPr/>
                    <a:lstStyle/>
                    <a:p>
                      <a:endParaRPr lang="es-PE"/>
                    </a:p>
                  </a:txBody>
                  <a:tcPr/>
                </a:tc>
                <a:tc vMerge="1">
                  <a:txBody>
                    <a:bodyPr/>
                    <a:lstStyle/>
                    <a:p>
                      <a:endParaRPr lang="es-PE"/>
                    </a:p>
                  </a:txBody>
                  <a:tcPr/>
                </a:tc>
                <a:tc>
                  <a:txBody>
                    <a:bodyPr/>
                    <a:lstStyle/>
                    <a:p>
                      <a:pPr algn="l" fontAlgn="b"/>
                      <a:r>
                        <a:rPr lang="es-PE" sz="1000" b="0" i="0" u="none" strike="noStrike">
                          <a:effectLst/>
                          <a:latin typeface="Franklin Gothic Medium Cond" panose="020B0606030402020204" pitchFamily="34" charset="0"/>
                        </a:rPr>
                        <a:t>• Edema corneal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vMerge="1">
                  <a:txBody>
                    <a:bodyPr/>
                    <a:lstStyle/>
                    <a:p>
                      <a:endParaRPr lang="es-PE"/>
                    </a:p>
                  </a:txBody>
                  <a:tcPr/>
                </a:tc>
                <a:extLst>
                  <a:ext uri="{0D108BD9-81ED-4DB2-BD59-A6C34878D82A}">
                    <a16:rowId xmlns="" xmlns:a16="http://schemas.microsoft.com/office/drawing/2014/main" val="2060835806"/>
                  </a:ext>
                </a:extLst>
              </a:tr>
              <a:tr h="157645">
                <a:tc vMerge="1">
                  <a:txBody>
                    <a:bodyPr/>
                    <a:lstStyle/>
                    <a:p>
                      <a:endParaRPr lang="es-PE"/>
                    </a:p>
                  </a:txBody>
                  <a:tcPr/>
                </a:tc>
                <a:tc vMerge="1">
                  <a:txBody>
                    <a:bodyPr/>
                    <a:lstStyle/>
                    <a:p>
                      <a:endParaRPr lang="es-PE"/>
                    </a:p>
                  </a:txBody>
                  <a:tcPr/>
                </a:tc>
                <a:tc>
                  <a:txBody>
                    <a:bodyPr/>
                    <a:lstStyle/>
                    <a:p>
                      <a:pPr algn="l" fontAlgn="b"/>
                      <a:r>
                        <a:rPr lang="es-PE" sz="1000" b="0" i="0" u="none" strike="noStrike">
                          <a:effectLst/>
                          <a:latin typeface="Franklin Gothic Medium Cond" panose="020B0606030402020204" pitchFamily="34" charset="0"/>
                        </a:rPr>
                        <a:t>• Uveítis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vMerge="1">
                  <a:txBody>
                    <a:bodyPr/>
                    <a:lstStyle/>
                    <a:p>
                      <a:endParaRPr lang="es-PE"/>
                    </a:p>
                  </a:txBody>
                  <a:tcPr/>
                </a:tc>
                <a:extLst>
                  <a:ext uri="{0D108BD9-81ED-4DB2-BD59-A6C34878D82A}">
                    <a16:rowId xmlns="" xmlns:a16="http://schemas.microsoft.com/office/drawing/2014/main" val="1772682322"/>
                  </a:ext>
                </a:extLst>
              </a:tr>
              <a:tr h="157645">
                <a:tc vMerge="1">
                  <a:txBody>
                    <a:bodyPr/>
                    <a:lstStyle/>
                    <a:p>
                      <a:endParaRPr lang="es-PE"/>
                    </a:p>
                  </a:txBody>
                  <a:tcPr/>
                </a:tc>
                <a:tc vMerge="1">
                  <a:txBody>
                    <a:bodyPr/>
                    <a:lstStyle/>
                    <a:p>
                      <a:endParaRPr lang="es-PE"/>
                    </a:p>
                  </a:txBody>
                  <a:tcPr/>
                </a:tc>
                <a:tc>
                  <a:txBody>
                    <a:bodyPr/>
                    <a:lstStyle/>
                    <a:p>
                      <a:pPr algn="l" fontAlgn="b"/>
                      <a:r>
                        <a:rPr lang="es-PE" sz="1000" b="0" i="0" u="none" strike="noStrike">
                          <a:effectLst/>
                          <a:latin typeface="Franklin Gothic Medium Cond" panose="020B0606030402020204" pitchFamily="34" charset="0"/>
                        </a:rPr>
                        <a:t>• Lente intraocular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vMerge="1">
                  <a:txBody>
                    <a:bodyPr/>
                    <a:lstStyle/>
                    <a:p>
                      <a:endParaRPr lang="es-PE"/>
                    </a:p>
                  </a:txBody>
                  <a:tcPr/>
                </a:tc>
                <a:extLst>
                  <a:ext uri="{0D108BD9-81ED-4DB2-BD59-A6C34878D82A}">
                    <a16:rowId xmlns="" xmlns:a16="http://schemas.microsoft.com/office/drawing/2014/main" val="3773822442"/>
                  </a:ext>
                </a:extLst>
              </a:tr>
              <a:tr h="157645">
                <a:tc rowSpan="5">
                  <a:txBody>
                    <a:bodyPr/>
                    <a:lstStyle/>
                    <a:p>
                      <a:pPr algn="ctr" fontAlgn="ctr"/>
                      <a:r>
                        <a:rPr lang="es-PE" sz="1000" b="0" i="0" u="none" strike="noStrike" dirty="0">
                          <a:effectLst/>
                          <a:latin typeface="Franklin Gothic Medium Cond" panose="020B0606030402020204" pitchFamily="34" charset="0"/>
                        </a:rPr>
                        <a:t>2º Control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rowSpan="5">
                  <a:txBody>
                    <a:bodyPr/>
                    <a:lstStyle/>
                    <a:p>
                      <a:pPr algn="ctr" fontAlgn="ctr"/>
                      <a:r>
                        <a:rPr lang="es-PE" sz="1000" b="0" i="0" u="none" strike="noStrike" dirty="0">
                          <a:effectLst/>
                          <a:latin typeface="Franklin Gothic Medium Cond" panose="020B0606030402020204" pitchFamily="34" charset="0"/>
                        </a:rPr>
                        <a:t>A la semana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b"/>
                      <a:r>
                        <a:rPr lang="es-PE" sz="1000" b="0" i="0" u="none" strike="noStrike">
                          <a:effectLst/>
                          <a:latin typeface="Franklin Gothic Medium Cond" panose="020B0606030402020204" pitchFamily="34" charset="0"/>
                        </a:rPr>
                        <a:t>• Agudeza visual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rowSpan="5">
                  <a:txBody>
                    <a:bodyPr/>
                    <a:lstStyle/>
                    <a:p>
                      <a:pPr algn="ctr" fontAlgn="ctr"/>
                      <a:r>
                        <a:rPr lang="es-ES" sz="1000" b="0" i="0" u="none" strike="noStrike">
                          <a:effectLst/>
                          <a:latin typeface="Franklin Gothic Medium Cond" panose="020B0606030402020204" pitchFamily="34" charset="0"/>
                        </a:rPr>
                        <a:t>El Médico Oftalmólogo del II o III nivel de atención, de no haber servicio de oftalmología deberá ser realizado por Médico de I nivel capacitado.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extLst>
                  <a:ext uri="{0D108BD9-81ED-4DB2-BD59-A6C34878D82A}">
                    <a16:rowId xmlns="" xmlns:a16="http://schemas.microsoft.com/office/drawing/2014/main" val="557936307"/>
                  </a:ext>
                </a:extLst>
              </a:tr>
              <a:tr h="157645">
                <a:tc vMerge="1">
                  <a:txBody>
                    <a:bodyPr/>
                    <a:lstStyle/>
                    <a:p>
                      <a:endParaRPr lang="es-PE"/>
                    </a:p>
                  </a:txBody>
                  <a:tcPr/>
                </a:tc>
                <a:tc vMerge="1">
                  <a:txBody>
                    <a:bodyPr/>
                    <a:lstStyle/>
                    <a:p>
                      <a:endParaRPr lang="es-PE"/>
                    </a:p>
                  </a:txBody>
                  <a:tcPr/>
                </a:tc>
                <a:tc>
                  <a:txBody>
                    <a:bodyPr/>
                    <a:lstStyle/>
                    <a:p>
                      <a:pPr algn="l" fontAlgn="b"/>
                      <a:r>
                        <a:rPr lang="es-PE" sz="1000" b="0" i="0" u="none" strike="noStrike">
                          <a:effectLst/>
                          <a:latin typeface="Franklin Gothic Medium Cond" panose="020B0606030402020204" pitchFamily="34" charset="0"/>
                        </a:rPr>
                        <a:t>• Presión Intraocular - PIO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vMerge="1">
                  <a:txBody>
                    <a:bodyPr/>
                    <a:lstStyle/>
                    <a:p>
                      <a:endParaRPr lang="es-PE"/>
                    </a:p>
                  </a:txBody>
                  <a:tcPr/>
                </a:tc>
                <a:extLst>
                  <a:ext uri="{0D108BD9-81ED-4DB2-BD59-A6C34878D82A}">
                    <a16:rowId xmlns="" xmlns:a16="http://schemas.microsoft.com/office/drawing/2014/main" val="1080616081"/>
                  </a:ext>
                </a:extLst>
              </a:tr>
              <a:tr h="157645">
                <a:tc vMerge="1">
                  <a:txBody>
                    <a:bodyPr/>
                    <a:lstStyle/>
                    <a:p>
                      <a:endParaRPr lang="es-PE"/>
                    </a:p>
                  </a:txBody>
                  <a:tcPr/>
                </a:tc>
                <a:tc vMerge="1">
                  <a:txBody>
                    <a:bodyPr/>
                    <a:lstStyle/>
                    <a:p>
                      <a:endParaRPr lang="es-PE"/>
                    </a:p>
                  </a:txBody>
                  <a:tcPr/>
                </a:tc>
                <a:tc>
                  <a:txBody>
                    <a:bodyPr/>
                    <a:lstStyle/>
                    <a:p>
                      <a:pPr algn="l" fontAlgn="b"/>
                      <a:r>
                        <a:rPr lang="es-PE" sz="1000" b="0" i="0" u="none" strike="noStrike">
                          <a:effectLst/>
                          <a:latin typeface="Franklin Gothic Medium Cond" panose="020B0606030402020204" pitchFamily="34" charset="0"/>
                        </a:rPr>
                        <a:t>• Edema corneal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vMerge="1">
                  <a:txBody>
                    <a:bodyPr/>
                    <a:lstStyle/>
                    <a:p>
                      <a:endParaRPr lang="es-PE"/>
                    </a:p>
                  </a:txBody>
                  <a:tcPr/>
                </a:tc>
                <a:extLst>
                  <a:ext uri="{0D108BD9-81ED-4DB2-BD59-A6C34878D82A}">
                    <a16:rowId xmlns="" xmlns:a16="http://schemas.microsoft.com/office/drawing/2014/main" val="1310712453"/>
                  </a:ext>
                </a:extLst>
              </a:tr>
              <a:tr h="157645">
                <a:tc vMerge="1">
                  <a:txBody>
                    <a:bodyPr/>
                    <a:lstStyle/>
                    <a:p>
                      <a:endParaRPr lang="es-PE"/>
                    </a:p>
                  </a:txBody>
                  <a:tcPr/>
                </a:tc>
                <a:tc vMerge="1">
                  <a:txBody>
                    <a:bodyPr/>
                    <a:lstStyle/>
                    <a:p>
                      <a:endParaRPr lang="es-PE"/>
                    </a:p>
                  </a:txBody>
                  <a:tcPr/>
                </a:tc>
                <a:tc>
                  <a:txBody>
                    <a:bodyPr/>
                    <a:lstStyle/>
                    <a:p>
                      <a:pPr algn="l" fontAlgn="b"/>
                      <a:r>
                        <a:rPr lang="es-PE" sz="1000" b="0" i="0" u="none" strike="noStrike">
                          <a:effectLst/>
                          <a:latin typeface="Franklin Gothic Medium Cond" panose="020B0606030402020204" pitchFamily="34" charset="0"/>
                        </a:rPr>
                        <a:t>• Uveítis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vMerge="1">
                  <a:txBody>
                    <a:bodyPr/>
                    <a:lstStyle/>
                    <a:p>
                      <a:endParaRPr lang="es-PE"/>
                    </a:p>
                  </a:txBody>
                  <a:tcPr/>
                </a:tc>
                <a:extLst>
                  <a:ext uri="{0D108BD9-81ED-4DB2-BD59-A6C34878D82A}">
                    <a16:rowId xmlns="" xmlns:a16="http://schemas.microsoft.com/office/drawing/2014/main" val="185403830"/>
                  </a:ext>
                </a:extLst>
              </a:tr>
              <a:tr h="157645">
                <a:tc vMerge="1">
                  <a:txBody>
                    <a:bodyPr/>
                    <a:lstStyle/>
                    <a:p>
                      <a:endParaRPr lang="es-PE"/>
                    </a:p>
                  </a:txBody>
                  <a:tcPr/>
                </a:tc>
                <a:tc vMerge="1">
                  <a:txBody>
                    <a:bodyPr/>
                    <a:lstStyle/>
                    <a:p>
                      <a:endParaRPr lang="es-PE"/>
                    </a:p>
                  </a:txBody>
                  <a:tcPr/>
                </a:tc>
                <a:tc>
                  <a:txBody>
                    <a:bodyPr/>
                    <a:lstStyle/>
                    <a:p>
                      <a:pPr algn="l" fontAlgn="b"/>
                      <a:r>
                        <a:rPr lang="es-PE" sz="1000" b="0" i="0" u="none" strike="noStrike">
                          <a:effectLst/>
                          <a:latin typeface="Franklin Gothic Medium Cond" panose="020B0606030402020204" pitchFamily="34" charset="0"/>
                        </a:rPr>
                        <a:t>• Lente intraocular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vMerge="1">
                  <a:txBody>
                    <a:bodyPr/>
                    <a:lstStyle/>
                    <a:p>
                      <a:endParaRPr lang="es-PE"/>
                    </a:p>
                  </a:txBody>
                  <a:tcPr/>
                </a:tc>
                <a:extLst>
                  <a:ext uri="{0D108BD9-81ED-4DB2-BD59-A6C34878D82A}">
                    <a16:rowId xmlns="" xmlns:a16="http://schemas.microsoft.com/office/drawing/2014/main" val="1061461432"/>
                  </a:ext>
                </a:extLst>
              </a:tr>
              <a:tr h="154254">
                <a:tc rowSpan="5">
                  <a:txBody>
                    <a:bodyPr/>
                    <a:lstStyle/>
                    <a:p>
                      <a:pPr algn="ctr" fontAlgn="ctr"/>
                      <a:r>
                        <a:rPr lang="es-PE" sz="1000" b="0" i="0" u="none" strike="noStrike">
                          <a:effectLst/>
                          <a:latin typeface="Franklin Gothic Medium Cond" panose="020B0606030402020204" pitchFamily="34" charset="0"/>
                        </a:rPr>
                        <a:t>3º Control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rowSpan="5">
                  <a:txBody>
                    <a:bodyPr/>
                    <a:lstStyle/>
                    <a:p>
                      <a:pPr algn="ctr" fontAlgn="ctr"/>
                      <a:r>
                        <a:rPr lang="es-PE" sz="1000" b="0" i="0" u="none" strike="noStrike">
                          <a:effectLst/>
                          <a:latin typeface="Franklin Gothic Medium Cond" panose="020B0606030402020204" pitchFamily="34" charset="0"/>
                        </a:rPr>
                        <a:t>Al mes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b"/>
                      <a:r>
                        <a:rPr lang="es-PE" sz="1000" b="0" i="0" u="none" strike="noStrike">
                          <a:effectLst/>
                          <a:latin typeface="Franklin Gothic Medium Cond" panose="020B0606030402020204" pitchFamily="34" charset="0"/>
                        </a:rPr>
                        <a:t>• Agudeza visual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rowSpan="5">
                  <a:txBody>
                    <a:bodyPr/>
                    <a:lstStyle/>
                    <a:p>
                      <a:pPr algn="ctr" fontAlgn="ctr"/>
                      <a:r>
                        <a:rPr lang="es-ES" sz="1000" b="0" i="0" u="none" strike="noStrike">
                          <a:effectLst/>
                          <a:latin typeface="Franklin Gothic Medium Cond" panose="020B0606030402020204" pitchFamily="34" charset="0"/>
                        </a:rPr>
                        <a:t>El Médico Oftalmólogo del II o III nivel de atención, de no haber servicio de oftalmología deberá ser realizado por Médico de I nivel capacitado.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extLst>
                  <a:ext uri="{0D108BD9-81ED-4DB2-BD59-A6C34878D82A}">
                    <a16:rowId xmlns="" xmlns:a16="http://schemas.microsoft.com/office/drawing/2014/main" val="532463493"/>
                  </a:ext>
                </a:extLst>
              </a:tr>
              <a:tr h="154254">
                <a:tc vMerge="1">
                  <a:txBody>
                    <a:bodyPr/>
                    <a:lstStyle/>
                    <a:p>
                      <a:endParaRPr lang="es-PE"/>
                    </a:p>
                  </a:txBody>
                  <a:tcPr/>
                </a:tc>
                <a:tc vMerge="1">
                  <a:txBody>
                    <a:bodyPr/>
                    <a:lstStyle/>
                    <a:p>
                      <a:endParaRPr lang="es-PE"/>
                    </a:p>
                  </a:txBody>
                  <a:tcPr/>
                </a:tc>
                <a:tc>
                  <a:txBody>
                    <a:bodyPr/>
                    <a:lstStyle/>
                    <a:p>
                      <a:pPr algn="l" fontAlgn="b"/>
                      <a:r>
                        <a:rPr lang="es-PE" sz="1000" b="0" i="0" u="none" strike="noStrike">
                          <a:effectLst/>
                          <a:latin typeface="Franklin Gothic Medium Cond" panose="020B0606030402020204" pitchFamily="34" charset="0"/>
                        </a:rPr>
                        <a:t>• Presión Intraocular - PIO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vMerge="1">
                  <a:txBody>
                    <a:bodyPr/>
                    <a:lstStyle/>
                    <a:p>
                      <a:endParaRPr lang="es-PE"/>
                    </a:p>
                  </a:txBody>
                  <a:tcPr/>
                </a:tc>
                <a:extLst>
                  <a:ext uri="{0D108BD9-81ED-4DB2-BD59-A6C34878D82A}">
                    <a16:rowId xmlns="" xmlns:a16="http://schemas.microsoft.com/office/drawing/2014/main" val="2654913"/>
                  </a:ext>
                </a:extLst>
              </a:tr>
              <a:tr h="154254">
                <a:tc vMerge="1">
                  <a:txBody>
                    <a:bodyPr/>
                    <a:lstStyle/>
                    <a:p>
                      <a:endParaRPr lang="es-PE"/>
                    </a:p>
                  </a:txBody>
                  <a:tcPr/>
                </a:tc>
                <a:tc vMerge="1">
                  <a:txBody>
                    <a:bodyPr/>
                    <a:lstStyle/>
                    <a:p>
                      <a:endParaRPr lang="es-PE"/>
                    </a:p>
                  </a:txBody>
                  <a:tcPr/>
                </a:tc>
                <a:tc>
                  <a:txBody>
                    <a:bodyPr/>
                    <a:lstStyle/>
                    <a:p>
                      <a:pPr algn="l" fontAlgn="b"/>
                      <a:r>
                        <a:rPr lang="es-PE" sz="1000" b="0" i="0" u="none" strike="noStrike">
                          <a:effectLst/>
                          <a:latin typeface="Franklin Gothic Medium Cond" panose="020B0606030402020204" pitchFamily="34" charset="0"/>
                        </a:rPr>
                        <a:t>• Edema corneal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vMerge="1">
                  <a:txBody>
                    <a:bodyPr/>
                    <a:lstStyle/>
                    <a:p>
                      <a:endParaRPr lang="es-PE"/>
                    </a:p>
                  </a:txBody>
                  <a:tcPr/>
                </a:tc>
                <a:extLst>
                  <a:ext uri="{0D108BD9-81ED-4DB2-BD59-A6C34878D82A}">
                    <a16:rowId xmlns="" xmlns:a16="http://schemas.microsoft.com/office/drawing/2014/main" val="1422553528"/>
                  </a:ext>
                </a:extLst>
              </a:tr>
              <a:tr h="154254">
                <a:tc vMerge="1">
                  <a:txBody>
                    <a:bodyPr/>
                    <a:lstStyle/>
                    <a:p>
                      <a:endParaRPr lang="es-PE"/>
                    </a:p>
                  </a:txBody>
                  <a:tcPr/>
                </a:tc>
                <a:tc vMerge="1">
                  <a:txBody>
                    <a:bodyPr/>
                    <a:lstStyle/>
                    <a:p>
                      <a:endParaRPr lang="es-PE"/>
                    </a:p>
                  </a:txBody>
                  <a:tcPr/>
                </a:tc>
                <a:tc>
                  <a:txBody>
                    <a:bodyPr/>
                    <a:lstStyle/>
                    <a:p>
                      <a:pPr algn="l" fontAlgn="b"/>
                      <a:r>
                        <a:rPr lang="es-PE" sz="1000" b="0" i="0" u="none" strike="noStrike">
                          <a:effectLst/>
                          <a:latin typeface="Franklin Gothic Medium Cond" panose="020B0606030402020204" pitchFamily="34" charset="0"/>
                        </a:rPr>
                        <a:t>• Uveítis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vMerge="1">
                  <a:txBody>
                    <a:bodyPr/>
                    <a:lstStyle/>
                    <a:p>
                      <a:endParaRPr lang="es-PE"/>
                    </a:p>
                  </a:txBody>
                  <a:tcPr/>
                </a:tc>
                <a:extLst>
                  <a:ext uri="{0D108BD9-81ED-4DB2-BD59-A6C34878D82A}">
                    <a16:rowId xmlns="" xmlns:a16="http://schemas.microsoft.com/office/drawing/2014/main" val="2228479309"/>
                  </a:ext>
                </a:extLst>
              </a:tr>
              <a:tr h="154254">
                <a:tc vMerge="1">
                  <a:txBody>
                    <a:bodyPr/>
                    <a:lstStyle/>
                    <a:p>
                      <a:endParaRPr lang="es-PE"/>
                    </a:p>
                  </a:txBody>
                  <a:tcPr/>
                </a:tc>
                <a:tc vMerge="1">
                  <a:txBody>
                    <a:bodyPr/>
                    <a:lstStyle/>
                    <a:p>
                      <a:endParaRPr lang="es-PE"/>
                    </a:p>
                  </a:txBody>
                  <a:tcPr/>
                </a:tc>
                <a:tc>
                  <a:txBody>
                    <a:bodyPr/>
                    <a:lstStyle/>
                    <a:p>
                      <a:pPr algn="l" fontAlgn="b"/>
                      <a:r>
                        <a:rPr lang="es-PE" sz="1000" b="0" i="0" u="none" strike="noStrike">
                          <a:effectLst/>
                          <a:latin typeface="Franklin Gothic Medium Cond" panose="020B0606030402020204" pitchFamily="34" charset="0"/>
                        </a:rPr>
                        <a:t>• Lente intraocular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vMerge="1">
                  <a:txBody>
                    <a:bodyPr/>
                    <a:lstStyle/>
                    <a:p>
                      <a:endParaRPr lang="es-PE"/>
                    </a:p>
                  </a:txBody>
                  <a:tcPr/>
                </a:tc>
                <a:extLst>
                  <a:ext uri="{0D108BD9-81ED-4DB2-BD59-A6C34878D82A}">
                    <a16:rowId xmlns="" xmlns:a16="http://schemas.microsoft.com/office/drawing/2014/main" val="3999983767"/>
                  </a:ext>
                </a:extLst>
              </a:tr>
              <a:tr h="589794">
                <a:tc rowSpan="4">
                  <a:txBody>
                    <a:bodyPr/>
                    <a:lstStyle/>
                    <a:p>
                      <a:pPr algn="ctr" fontAlgn="ctr"/>
                      <a:r>
                        <a:rPr lang="es-PE" sz="1000" b="0" i="0" u="none" strike="noStrike">
                          <a:effectLst/>
                          <a:latin typeface="Franklin Gothic Medium Cond" panose="020B0606030402020204" pitchFamily="34" charset="0"/>
                        </a:rPr>
                        <a:t>4º Control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rowSpan="4">
                  <a:txBody>
                    <a:bodyPr/>
                    <a:lstStyle/>
                    <a:p>
                      <a:pPr algn="ctr" fontAlgn="ctr"/>
                      <a:r>
                        <a:rPr lang="es-PE" sz="1000" b="0" i="0" u="none" strike="noStrike">
                          <a:effectLst/>
                          <a:latin typeface="Franklin Gothic Medium Cond" panose="020B0606030402020204" pitchFamily="34" charset="0"/>
                        </a:rPr>
                        <a:t>A los dos meses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l" fontAlgn="b"/>
                      <a:r>
                        <a:rPr lang="es-ES" sz="1000" b="0" i="0" u="none" strike="noStrike">
                          <a:effectLst/>
                          <a:latin typeface="Franklin Gothic Medium Cond" panose="020B0606030402020204" pitchFamily="34" charset="0"/>
                        </a:rPr>
                        <a:t>• Capsulotomía posterior con YAG LASER en los casos que se opaciﬁque la Cápsula Posterior: se realizará en el 15 al 70% de los pacientes operados de catarata.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rowSpan="4">
                  <a:txBody>
                    <a:bodyPr/>
                    <a:lstStyle/>
                    <a:p>
                      <a:pPr algn="ctr" fontAlgn="ctr"/>
                      <a:r>
                        <a:rPr lang="es-ES" sz="1000" b="0" i="0" u="none" strike="noStrike">
                          <a:effectLst/>
                          <a:latin typeface="Franklin Gothic Medium Cond" panose="020B0606030402020204" pitchFamily="34" charset="0"/>
                        </a:rPr>
                        <a:t>El Médico Oftalmólogo del II o III nivel de atención, de no haber servicio de oftalmología deberá ser realizado por Médico de I nivel capacitado.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extLst>
                  <a:ext uri="{0D108BD9-81ED-4DB2-BD59-A6C34878D82A}">
                    <a16:rowId xmlns="" xmlns:a16="http://schemas.microsoft.com/office/drawing/2014/main" val="1072317125"/>
                  </a:ext>
                </a:extLst>
              </a:tr>
              <a:tr h="154254">
                <a:tc vMerge="1">
                  <a:txBody>
                    <a:bodyPr/>
                    <a:lstStyle/>
                    <a:p>
                      <a:endParaRPr lang="es-PE"/>
                    </a:p>
                  </a:txBody>
                  <a:tcPr/>
                </a:tc>
                <a:tc vMerge="1">
                  <a:txBody>
                    <a:bodyPr/>
                    <a:lstStyle/>
                    <a:p>
                      <a:endParaRPr lang="es-PE"/>
                    </a:p>
                  </a:txBody>
                  <a:tcPr/>
                </a:tc>
                <a:tc>
                  <a:txBody>
                    <a:bodyPr/>
                    <a:lstStyle/>
                    <a:p>
                      <a:pPr algn="l" fontAlgn="b"/>
                      <a:r>
                        <a:rPr lang="es-PE" sz="1000" b="0" i="0" u="none" strike="noStrike">
                          <a:effectLst/>
                          <a:latin typeface="Franklin Gothic Medium Cond" panose="020B0606030402020204" pitchFamily="34" charset="0"/>
                        </a:rPr>
                        <a:t>• Presión Intraocular - PIO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vMerge="1">
                  <a:txBody>
                    <a:bodyPr/>
                    <a:lstStyle/>
                    <a:p>
                      <a:endParaRPr lang="es-PE"/>
                    </a:p>
                  </a:txBody>
                  <a:tcPr/>
                </a:tc>
                <a:extLst>
                  <a:ext uri="{0D108BD9-81ED-4DB2-BD59-A6C34878D82A}">
                    <a16:rowId xmlns="" xmlns:a16="http://schemas.microsoft.com/office/drawing/2014/main" val="1361817116"/>
                  </a:ext>
                </a:extLst>
              </a:tr>
              <a:tr h="154254">
                <a:tc vMerge="1">
                  <a:txBody>
                    <a:bodyPr/>
                    <a:lstStyle/>
                    <a:p>
                      <a:endParaRPr lang="es-PE"/>
                    </a:p>
                  </a:txBody>
                  <a:tcPr/>
                </a:tc>
                <a:tc vMerge="1">
                  <a:txBody>
                    <a:bodyPr/>
                    <a:lstStyle/>
                    <a:p>
                      <a:endParaRPr lang="es-PE"/>
                    </a:p>
                  </a:txBody>
                  <a:tcPr/>
                </a:tc>
                <a:tc>
                  <a:txBody>
                    <a:bodyPr/>
                    <a:lstStyle/>
                    <a:p>
                      <a:pPr algn="l" fontAlgn="b"/>
                      <a:r>
                        <a:rPr lang="es-PE" sz="1000" b="0" i="0" u="none" strike="noStrike">
                          <a:effectLst/>
                          <a:latin typeface="Franklin Gothic Medium Cond" panose="020B0606030402020204" pitchFamily="34" charset="0"/>
                        </a:rPr>
                        <a:t>• Refracción.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vMerge="1">
                  <a:txBody>
                    <a:bodyPr/>
                    <a:lstStyle/>
                    <a:p>
                      <a:endParaRPr lang="es-PE"/>
                    </a:p>
                  </a:txBody>
                  <a:tcPr/>
                </a:tc>
                <a:extLst>
                  <a:ext uri="{0D108BD9-81ED-4DB2-BD59-A6C34878D82A}">
                    <a16:rowId xmlns="" xmlns:a16="http://schemas.microsoft.com/office/drawing/2014/main" val="967171024"/>
                  </a:ext>
                </a:extLst>
              </a:tr>
              <a:tr h="299434">
                <a:tc vMerge="1">
                  <a:txBody>
                    <a:bodyPr/>
                    <a:lstStyle/>
                    <a:p>
                      <a:endParaRPr lang="es-PE"/>
                    </a:p>
                  </a:txBody>
                  <a:tcPr/>
                </a:tc>
                <a:tc vMerge="1">
                  <a:txBody>
                    <a:bodyPr/>
                    <a:lstStyle/>
                    <a:p>
                      <a:endParaRPr lang="es-PE"/>
                    </a:p>
                  </a:txBody>
                  <a:tcPr/>
                </a:tc>
                <a:tc>
                  <a:txBody>
                    <a:bodyPr/>
                    <a:lstStyle/>
                    <a:p>
                      <a:pPr algn="l" fontAlgn="b"/>
                      <a:r>
                        <a:rPr lang="es-ES" sz="1000" b="0" i="0" u="none" strike="noStrike" dirty="0">
                          <a:effectLst/>
                          <a:latin typeface="Franklin Gothic Medium Cond" panose="020B0606030402020204" pitchFamily="34" charset="0"/>
                        </a:rPr>
                        <a:t>• En niños sin lente intraocular, lentes de contacto.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vMerge="1">
                  <a:txBody>
                    <a:bodyPr/>
                    <a:lstStyle/>
                    <a:p>
                      <a:endParaRPr lang="es-PE"/>
                    </a:p>
                  </a:txBody>
                  <a:tcPr/>
                </a:tc>
                <a:extLst>
                  <a:ext uri="{0D108BD9-81ED-4DB2-BD59-A6C34878D82A}">
                    <a16:rowId xmlns="" xmlns:a16="http://schemas.microsoft.com/office/drawing/2014/main" val="1707433122"/>
                  </a:ext>
                </a:extLst>
              </a:tr>
            </a:tbl>
          </a:graphicData>
        </a:graphic>
      </p:graphicFrame>
    </p:spTree>
    <p:extLst>
      <p:ext uri="{BB962C8B-B14F-4D97-AF65-F5344CB8AC3E}">
        <p14:creationId xmlns:p14="http://schemas.microsoft.com/office/powerpoint/2010/main" val="15058133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31321" y="312677"/>
            <a:ext cx="8169214" cy="1615827"/>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CUANDO EL PERSONAL DE SALUD NO MÉDICO REALIZA EL CONTROL:</a:t>
            </a:r>
          </a:p>
          <a:p>
            <a:r>
              <a:rPr lang="es-PE" sz="1100" dirty="0">
                <a:latin typeface="Franklin Gothic Medium Cond" panose="020B0606030402020204" pitchFamily="34" charset="0"/>
              </a:rPr>
              <a:t>En el ítem: Diagnóstico motivo de consulta y/o actividad de salud, anote:</a:t>
            </a:r>
          </a:p>
          <a:p>
            <a:r>
              <a:rPr lang="es-PE" sz="1100" dirty="0">
                <a:latin typeface="Franklin Gothic Medium Cond" panose="020B0606030402020204" pitchFamily="34" charset="0"/>
              </a:rPr>
              <a:t>• En el 1º casillero Cuidado Posterior a la Cirugía</a:t>
            </a:r>
          </a:p>
          <a:p>
            <a:r>
              <a:rPr lang="es-PE" sz="1100" dirty="0">
                <a:latin typeface="Franklin Gothic Medium Cond" panose="020B0606030402020204" pitchFamily="34" charset="0"/>
              </a:rPr>
              <a:t>• En los siguientes casilleros deberá registrar los procedimientos realizados durante la consulta.</a:t>
            </a:r>
          </a:p>
          <a:p>
            <a:r>
              <a:rPr lang="es-PE" sz="1100" dirty="0">
                <a:latin typeface="Franklin Gothic Medium Cond" panose="020B0606030402020204" pitchFamily="34" charset="0"/>
              </a:rPr>
              <a:t>En el ítem: Tipo de diagnóstico, marque:</a:t>
            </a:r>
          </a:p>
          <a:p>
            <a:r>
              <a:rPr lang="es-PE" sz="1100" dirty="0">
                <a:latin typeface="Franklin Gothic Medium Cond" panose="020B0606030402020204" pitchFamily="34" charset="0"/>
              </a:rPr>
              <a:t>• SIEMPRE Repetido “R” para cuidado posterior a la Cirugía debido a que este registro lo </a:t>
            </a:r>
            <a:r>
              <a:rPr lang="es-PE" sz="1100" dirty="0" err="1">
                <a:latin typeface="Franklin Gothic Medium Cond" panose="020B0606030402020204" pitchFamily="34" charset="0"/>
              </a:rPr>
              <a:t>realizarael</a:t>
            </a:r>
            <a:r>
              <a:rPr lang="es-PE" sz="1100" dirty="0">
                <a:latin typeface="Franklin Gothic Medium Cond" panose="020B0606030402020204" pitchFamily="34" charset="0"/>
              </a:rPr>
              <a:t> oftalmólogo de forma definitiva.</a:t>
            </a:r>
          </a:p>
          <a:p>
            <a:r>
              <a:rPr lang="es-PE" sz="1100" dirty="0">
                <a:latin typeface="Franklin Gothic Medium Cond" panose="020B0606030402020204" pitchFamily="34" charset="0"/>
              </a:rPr>
              <a:t>• Para las demás actividades y/o procedimientos colocar siempre Definitivo “D”.</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registre:</a:t>
            </a:r>
          </a:p>
          <a:p>
            <a:r>
              <a:rPr lang="es-PE" sz="1100" dirty="0">
                <a:latin typeface="Franklin Gothic Medium Cond" panose="020B0606030402020204" pitchFamily="34" charset="0"/>
              </a:rPr>
              <a:t>• En el 1º casillero registre el número de control post-operatorio 1, 2, 3, 4… según corresponda.</a:t>
            </a:r>
          </a:p>
        </p:txBody>
      </p:sp>
      <p:sp>
        <p:nvSpPr>
          <p:cNvPr id="8" name="Rectángulo 7"/>
          <p:cNvSpPr/>
          <p:nvPr/>
        </p:nvSpPr>
        <p:spPr>
          <a:xfrm>
            <a:off x="447156" y="2957697"/>
            <a:ext cx="8281360" cy="1785104"/>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CUANDO EL MÉDICO REALIZA EL CONTROL:</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1º casillero el diagnóstico catarata senil.</a:t>
            </a:r>
          </a:p>
          <a:p>
            <a:pPr algn="just"/>
            <a:r>
              <a:rPr lang="es-PE" sz="1100" dirty="0">
                <a:latin typeface="Franklin Gothic Medium Cond" panose="020B0606030402020204" pitchFamily="34" charset="0"/>
              </a:rPr>
              <a:t>• En el 2º casillero cuidados posteriores a la cirugía</a:t>
            </a:r>
          </a:p>
          <a:p>
            <a:pPr algn="just"/>
            <a:r>
              <a:rPr lang="es-PE" sz="1100" dirty="0">
                <a:latin typeface="Franklin Gothic Medium Cond" panose="020B0606030402020204" pitchFamily="34" charset="0"/>
              </a:rPr>
              <a:t>• En los siguientes casilleros deberá registrar los procedimientos realizados durante la consulta.</a:t>
            </a:r>
          </a:p>
          <a:p>
            <a:pPr algn="just"/>
            <a:r>
              <a:rPr lang="es-PE" sz="1100" dirty="0">
                <a:latin typeface="Franklin Gothic Medium Cond" panose="020B0606030402020204" pitchFamily="34" charset="0"/>
              </a:rPr>
              <a:t>En el ítem: Tipo de diagnóstico, marque:</a:t>
            </a:r>
          </a:p>
          <a:p>
            <a:pPr algn="just"/>
            <a:r>
              <a:rPr lang="es-PE" sz="1100" dirty="0">
                <a:latin typeface="Franklin Gothic Medium Cond" panose="020B0606030402020204" pitchFamily="34" charset="0"/>
              </a:rPr>
              <a:t>• En el primer casillero se marca “R” por tratarse de diagnóstico repetido.</a:t>
            </a:r>
          </a:p>
          <a:p>
            <a:pPr algn="just"/>
            <a:r>
              <a:rPr lang="es-PE" sz="1100" dirty="0">
                <a:latin typeface="Franklin Gothic Medium Cond" panose="020B0606030402020204" pitchFamily="34" charset="0"/>
              </a:rPr>
              <a:t>• A partir del segundo casillero, las actividades y/ procedimientos de control se marcan con “D” de definitivo.</a:t>
            </a:r>
          </a:p>
          <a:p>
            <a:pPr algn="just"/>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registre:</a:t>
            </a:r>
          </a:p>
          <a:p>
            <a:pPr algn="just"/>
            <a:r>
              <a:rPr lang="es-PE" sz="1100" dirty="0">
                <a:latin typeface="Franklin Gothic Medium Cond" panose="020B0606030402020204" pitchFamily="34" charset="0"/>
              </a:rPr>
              <a:t>• En el 2º casillero se registra el número de control post operatorio 1, 2, 3, 4…según corresponda</a:t>
            </a:r>
          </a:p>
        </p:txBody>
      </p:sp>
      <p:pic>
        <p:nvPicPr>
          <p:cNvPr id="9" name="Imagen 8"/>
          <p:cNvPicPr>
            <a:picLocks noChangeAspect="1"/>
          </p:cNvPicPr>
          <p:nvPr/>
        </p:nvPicPr>
        <p:blipFill>
          <a:blip r:embed="rId2"/>
          <a:stretch>
            <a:fillRect/>
          </a:stretch>
        </p:blipFill>
        <p:spPr>
          <a:xfrm>
            <a:off x="431320" y="4708470"/>
            <a:ext cx="8297195" cy="1172708"/>
          </a:xfrm>
          <a:prstGeom prst="rect">
            <a:avLst/>
          </a:prstGeom>
        </p:spPr>
      </p:pic>
      <p:sp>
        <p:nvSpPr>
          <p:cNvPr id="4" name="Rectángulo 3"/>
          <p:cNvSpPr/>
          <p:nvPr/>
        </p:nvSpPr>
        <p:spPr>
          <a:xfrm>
            <a:off x="431321" y="5854890"/>
            <a:ext cx="8169214" cy="769441"/>
          </a:xfrm>
          <a:prstGeom prst="rect">
            <a:avLst/>
          </a:prstGeom>
        </p:spPr>
        <p:txBody>
          <a:bodyPr wrap="square">
            <a:spAutoFit/>
          </a:bodyPr>
          <a:lstStyle/>
          <a:p>
            <a:pPr lvl="0" algn="just"/>
            <a:r>
              <a:rPr lang="es-PE" sz="1100" dirty="0">
                <a:solidFill>
                  <a:srgbClr val="C00000"/>
                </a:solidFill>
                <a:latin typeface="Franklin Gothic Medium Cond" panose="020B0606030402020204" pitchFamily="34" charset="0"/>
              </a:rPr>
              <a:t>CONTROL Y TRATAMIENTO ESPECIALIZADO DE COMPLICACIONES POST QUIRÚRGICAS</a:t>
            </a:r>
          </a:p>
          <a:p>
            <a:pPr lvl="0" algn="just"/>
            <a:r>
              <a:rPr lang="es-PE" sz="1100" dirty="0">
                <a:solidFill>
                  <a:srgbClr val="000000"/>
                </a:solidFill>
                <a:latin typeface="Franklin Gothic Medium Cond" panose="020B0606030402020204" pitchFamily="34" charset="0"/>
              </a:rPr>
              <a:t>Definición Operacional.- Intervención dirigida a personas pobres y extremadamente pobres mayores de cincuenta (50) años de edad que luego de ser intervenidas quirúrgicamente son evaluados en la consulta médica y diagnosticados con complicaciones post quirúrgicas. Se brinda en establecimientos</a:t>
            </a:r>
          </a:p>
          <a:p>
            <a:pPr lvl="0" algn="just"/>
            <a:r>
              <a:rPr lang="es-PE" sz="1100" dirty="0">
                <a:solidFill>
                  <a:srgbClr val="000000"/>
                </a:solidFill>
                <a:latin typeface="Franklin Gothic Medium Cond" panose="020B0606030402020204" pitchFamily="34" charset="0"/>
              </a:rPr>
              <a:t>de salud con oftalmólogo</a:t>
            </a:r>
            <a:endParaRPr lang="es-PE" dirty="0"/>
          </a:p>
        </p:txBody>
      </p:sp>
      <p:pic>
        <p:nvPicPr>
          <p:cNvPr id="2" name="Imagen 1">
            <a:extLst>
              <a:ext uri="{FF2B5EF4-FFF2-40B4-BE49-F238E27FC236}">
                <a16:creationId xmlns="" xmlns:a16="http://schemas.microsoft.com/office/drawing/2014/main" id="{5930F915-7CEF-4067-B478-824FEE165096}"/>
              </a:ext>
            </a:extLst>
          </p:cNvPr>
          <p:cNvPicPr>
            <a:picLocks noChangeAspect="1"/>
          </p:cNvPicPr>
          <p:nvPr/>
        </p:nvPicPr>
        <p:blipFill>
          <a:blip r:embed="rId3"/>
          <a:stretch>
            <a:fillRect/>
          </a:stretch>
        </p:blipFill>
        <p:spPr>
          <a:xfrm>
            <a:off x="431320" y="1971352"/>
            <a:ext cx="8297195" cy="937647"/>
          </a:xfrm>
          <a:prstGeom prst="rect">
            <a:avLst/>
          </a:prstGeom>
        </p:spPr>
      </p:pic>
    </p:spTree>
    <p:extLst>
      <p:ext uri="{BB962C8B-B14F-4D97-AF65-F5344CB8AC3E}">
        <p14:creationId xmlns:p14="http://schemas.microsoft.com/office/powerpoint/2010/main" val="32295087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74452" y="382563"/>
            <a:ext cx="8220973" cy="2462213"/>
          </a:xfrm>
          <a:prstGeom prst="rect">
            <a:avLst/>
          </a:prstGeom>
        </p:spPr>
        <p:txBody>
          <a:bodyPr wrap="square">
            <a:spAutoFit/>
          </a:bodyPr>
          <a:lstStyle/>
          <a:p>
            <a:pPr algn="just"/>
            <a:r>
              <a:rPr lang="es-PE" sz="1100" dirty="0">
                <a:latin typeface="Franklin Gothic Medium Cond" panose="020B0606030402020204" pitchFamily="34" charset="0"/>
              </a:rPr>
              <a:t>.</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1º casillero anote el diagnóstico de complicación quirúrgica que corresponde:</a:t>
            </a:r>
          </a:p>
          <a:p>
            <a:pPr algn="just"/>
            <a:r>
              <a:rPr lang="es-PE" sz="1100" dirty="0">
                <a:latin typeface="Franklin Gothic Medium Cond" panose="020B0606030402020204" pitchFamily="34" charset="0"/>
              </a:rPr>
              <a:t>• En el 2º casillero Cuidado Posterior a la Cirugía</a:t>
            </a:r>
          </a:p>
          <a:p>
            <a:r>
              <a:rPr lang="es-PE" sz="1100" dirty="0">
                <a:latin typeface="Franklin Gothic Medium Cond" panose="020B0606030402020204" pitchFamily="34" charset="0"/>
              </a:rPr>
              <a:t>• En el 3° casillero consejería en salud ocular</a:t>
            </a:r>
          </a:p>
          <a:p>
            <a:r>
              <a:rPr lang="es-PE" sz="1100" dirty="0">
                <a:latin typeface="Franklin Gothic Medium Cond" panose="020B0606030402020204" pitchFamily="34" charset="0"/>
              </a:rPr>
              <a:t>• En los siguientes casilleros deberá registrar los procedimientos realizados durante la consulta.</a:t>
            </a:r>
          </a:p>
          <a:p>
            <a:r>
              <a:rPr lang="es-PE" sz="1100" dirty="0">
                <a:latin typeface="Franklin Gothic Medium Cond" panose="020B0606030402020204" pitchFamily="34" charset="0"/>
              </a:rPr>
              <a:t>En el ítem: Tipo de diagnóstico, marque</a:t>
            </a:r>
          </a:p>
          <a:p>
            <a:r>
              <a:rPr lang="es-PE" sz="1100" dirty="0">
                <a:latin typeface="Franklin Gothic Medium Cond" panose="020B0606030402020204" pitchFamily="34" charset="0"/>
              </a:rPr>
              <a:t>• En el 1º casillero “D” la primera vez que se diagnóstica</a:t>
            </a:r>
          </a:p>
          <a:p>
            <a:r>
              <a:rPr lang="es-PE" sz="1100" dirty="0">
                <a:latin typeface="Franklin Gothic Medium Cond" panose="020B0606030402020204" pitchFamily="34" charset="0"/>
              </a:rPr>
              <a:t>• En el 2º casillero siempre “D”</a:t>
            </a:r>
          </a:p>
          <a:p>
            <a:r>
              <a:rPr lang="es-PE" sz="1100" dirty="0">
                <a:latin typeface="Franklin Gothic Medium Cond" panose="020B0606030402020204" pitchFamily="34" charset="0"/>
              </a:rPr>
              <a:t>• En el 3° casillero consejería en salud ocular siempre “D”</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registre:</a:t>
            </a:r>
          </a:p>
          <a:p>
            <a:r>
              <a:rPr lang="es-PE" sz="1100" dirty="0">
                <a:latin typeface="Franklin Gothic Medium Cond" panose="020B0606030402020204" pitchFamily="34" charset="0"/>
              </a:rPr>
              <a:t>• En el 2º casillero SIEMPRE el número de control post-operatorio 1, 2, 3, 4… según corresponda.</a:t>
            </a:r>
          </a:p>
          <a:p>
            <a:r>
              <a:rPr lang="es-PE" sz="1100" dirty="0">
                <a:latin typeface="Franklin Gothic Medium Cond" panose="020B0606030402020204" pitchFamily="34" charset="0"/>
              </a:rPr>
              <a:t>• En el 3º casillero SIEMPRE el número de consejería  1, 2, 3, 4… según corresponda.</a:t>
            </a:r>
          </a:p>
          <a:p>
            <a:pPr algn="just"/>
            <a:endParaRPr lang="es-PE" sz="1100" dirty="0">
              <a:latin typeface="Franklin Gothic Medium Cond" panose="020B0606030402020204" pitchFamily="34" charset="0"/>
            </a:endParaRPr>
          </a:p>
        </p:txBody>
      </p:sp>
      <p:pic>
        <p:nvPicPr>
          <p:cNvPr id="7" name="Imagen 6"/>
          <p:cNvPicPr>
            <a:picLocks noChangeAspect="1"/>
          </p:cNvPicPr>
          <p:nvPr/>
        </p:nvPicPr>
        <p:blipFill>
          <a:blip r:embed="rId2"/>
          <a:stretch>
            <a:fillRect/>
          </a:stretch>
        </p:blipFill>
        <p:spPr>
          <a:xfrm>
            <a:off x="465825" y="2622052"/>
            <a:ext cx="8229600" cy="1062844"/>
          </a:xfrm>
          <a:prstGeom prst="rect">
            <a:avLst/>
          </a:prstGeom>
        </p:spPr>
      </p:pic>
      <p:sp>
        <p:nvSpPr>
          <p:cNvPr id="8" name="Rectángulo 7"/>
          <p:cNvSpPr/>
          <p:nvPr/>
        </p:nvSpPr>
        <p:spPr>
          <a:xfrm>
            <a:off x="474452" y="3684896"/>
            <a:ext cx="8410756" cy="2631490"/>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DETECCIÓN DE PERSONAS CON DIABETES MELLITUS CON RIESGO DE RETINOPATÍA DIABÉTICA EN EL PRIMER Y SEGUNDO NIVEL DE ATENCIÓN</a:t>
            </a:r>
          </a:p>
          <a:p>
            <a:pPr algn="just"/>
            <a:r>
              <a:rPr lang="es-PE" sz="1100" dirty="0">
                <a:latin typeface="Franklin Gothic Medium Cond" panose="020B0606030402020204" pitchFamily="34" charset="0"/>
              </a:rPr>
              <a:t>Definición Operacional.- Conjunto de actividades y procedimientos que permiten identificar a las personas con diabetes mellitus que puedan o no manifestar problemas visuales; esta actividad está a cargo del personal de salud capacitado de los establecimientos de salud del primer nivel de atención (I-1, I-2, I-3, I-4) y segundo nivel de atención con población asignada (II-1). Se brinda una (01) vez al año y complementa la valoración clínica de enfermedades crónicas no transmisibles.  </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1º casillero diagnóstico considerar los siguiente:</a:t>
            </a:r>
          </a:p>
          <a:p>
            <a:pPr algn="just"/>
            <a:r>
              <a:rPr lang="es-PE" sz="1100" dirty="0">
                <a:latin typeface="Franklin Gothic Medium Cond" panose="020B0606030402020204" pitchFamily="34" charset="0"/>
              </a:rPr>
              <a:t>• Diabetes Mellitus no especificada, con complicaciones no especificadas (E148)</a:t>
            </a:r>
          </a:p>
          <a:p>
            <a:pPr algn="just"/>
            <a:r>
              <a:rPr lang="es-PE" sz="1100" dirty="0">
                <a:latin typeface="Franklin Gothic Medium Cond" panose="020B0606030402020204" pitchFamily="34" charset="0"/>
              </a:rPr>
              <a:t>• En el 2º casillero Determinación de la agudeza visual.</a:t>
            </a:r>
          </a:p>
          <a:p>
            <a:pPr algn="just"/>
            <a:r>
              <a:rPr lang="es-PE" sz="1100" dirty="0">
                <a:latin typeface="Franklin Gothic Medium Cond" panose="020B0606030402020204" pitchFamily="34" charset="0"/>
              </a:rPr>
              <a:t>En el ítem: Tipo de diagnóstico, marque:</a:t>
            </a:r>
          </a:p>
          <a:p>
            <a:pPr algn="just"/>
            <a:r>
              <a:rPr lang="es-PE" sz="1100" dirty="0">
                <a:latin typeface="Franklin Gothic Medium Cond" panose="020B0606030402020204" pitchFamily="34" charset="0"/>
              </a:rPr>
              <a:t>SIEMPRE Repetido “R” para el diagnóstico de la morbilidad por tratarse de caso en tratamiento.</a:t>
            </a:r>
          </a:p>
          <a:p>
            <a:pPr algn="just"/>
            <a:r>
              <a:rPr lang="es-PE" sz="1100" dirty="0">
                <a:latin typeface="Franklin Gothic Medium Cond" panose="020B0606030402020204" pitchFamily="34" charset="0"/>
              </a:rPr>
              <a:t>• Para las demás actividades y/o procedimientos colocar siempre Definitivo “D”.</a:t>
            </a:r>
          </a:p>
          <a:p>
            <a:pPr algn="just"/>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pPr algn="just"/>
            <a:r>
              <a:rPr lang="es-PE" sz="1100" dirty="0">
                <a:latin typeface="Franklin Gothic Medium Cond" panose="020B0606030402020204" pitchFamily="34" charset="0"/>
              </a:rPr>
              <a:t>• En el 2º casillero se registra el resultado de la evaluación del OJO DERECHO</a:t>
            </a:r>
          </a:p>
          <a:p>
            <a:pPr algn="just"/>
            <a:r>
              <a:rPr lang="es-PE" sz="1100" dirty="0">
                <a:latin typeface="Franklin Gothic Medium Cond" panose="020B0606030402020204" pitchFamily="34" charset="0"/>
              </a:rPr>
              <a:t>• En el 3º casillero se registra el resultado de la evaluación del OJO IZQUIERDO, usando las nomenclaturas ya mencionadas.</a:t>
            </a:r>
          </a:p>
        </p:txBody>
      </p:sp>
    </p:spTree>
    <p:extLst>
      <p:ext uri="{BB962C8B-B14F-4D97-AF65-F5344CB8AC3E}">
        <p14:creationId xmlns:p14="http://schemas.microsoft.com/office/powerpoint/2010/main" val="30511470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392568" y="1555081"/>
            <a:ext cx="8368216" cy="2123658"/>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EVALUACIÓN Y DESPISTAJE DE RETINOPATÍA DIABÉTICA (RD)</a:t>
            </a:r>
          </a:p>
          <a:p>
            <a:pPr algn="just"/>
            <a:r>
              <a:rPr lang="es-PE" sz="1100" dirty="0">
                <a:latin typeface="Franklin Gothic Medium Cond" panose="020B0606030402020204" pitchFamily="34" charset="0"/>
              </a:rPr>
              <a:t>Definición Operacional.- Conjuntos de actividades y procedimientos que se realizan a las personas con diabetes mellitus que fueron detectadas, que puedan o no manifestar problemas visuales, con el objetivo de realizar una evaluación ocular; esta actividad está a cargo del médico general capacitado de los establecimientos de salud del primer nivel de atención (I-3, I-4) y segundo nivel de atención con población asignada (II-1). Se brinda por lo menos una (01) vez al año y complementa la valoración clínica de enfermedades crónicas no transmisibles. </a:t>
            </a:r>
          </a:p>
          <a:p>
            <a:r>
              <a:rPr lang="es-PE" sz="1100" dirty="0">
                <a:latin typeface="Franklin Gothic Medium Cond" panose="020B0606030402020204" pitchFamily="34" charset="0"/>
              </a:rPr>
              <a:t>En el ítem: Diagnóstico motivo de consulta y/o Actividad de Salud, anote:</a:t>
            </a:r>
          </a:p>
          <a:p>
            <a:r>
              <a:rPr lang="es-PE" sz="1100" dirty="0">
                <a:latin typeface="Franklin Gothic Medium Cond" panose="020B0606030402020204" pitchFamily="34" charset="0"/>
              </a:rPr>
              <a:t>• En el 1º casillero diagnóstico considerar los siguiente:</a:t>
            </a:r>
          </a:p>
          <a:p>
            <a:r>
              <a:rPr lang="es-PE" sz="1100" dirty="0">
                <a:latin typeface="Franklin Gothic Medium Cond" panose="020B0606030402020204" pitchFamily="34" charset="0"/>
              </a:rPr>
              <a:t>• Diabetes Mellitus no especificada, con complicaciones no especificadas (E148)</a:t>
            </a:r>
          </a:p>
          <a:p>
            <a:r>
              <a:rPr lang="es-PE" sz="1100" dirty="0">
                <a:latin typeface="Franklin Gothic Medium Cond" panose="020B0606030402020204" pitchFamily="34" charset="0"/>
              </a:rPr>
              <a:t>• En el 2º casillero examen de los ojos y de la visión</a:t>
            </a:r>
          </a:p>
          <a:p>
            <a:r>
              <a:rPr lang="es-PE" sz="1100" dirty="0">
                <a:latin typeface="Franklin Gothic Medium Cond" panose="020B0606030402020204" pitchFamily="34" charset="0"/>
              </a:rPr>
              <a:t>• En el 3º casillero Examen de fondo de ojo (</a:t>
            </a:r>
            <a:r>
              <a:rPr lang="es-PE" sz="1100" dirty="0" err="1">
                <a:latin typeface="Franklin Gothic Medium Cond" panose="020B0606030402020204" pitchFamily="34" charset="0"/>
              </a:rPr>
              <a:t>Oftalmoscopía</a:t>
            </a:r>
            <a:r>
              <a:rPr lang="es-PE" sz="1100" dirty="0">
                <a:latin typeface="Franklin Gothic Medium Cond" panose="020B0606030402020204" pitchFamily="34" charset="0"/>
              </a:rPr>
              <a:t> directa) o </a:t>
            </a:r>
            <a:r>
              <a:rPr lang="es-PE" sz="1100" dirty="0" err="1">
                <a:latin typeface="Franklin Gothic Medium Cond" panose="020B0606030402020204" pitchFamily="34" charset="0"/>
              </a:rPr>
              <a:t>Retinografía</a:t>
            </a:r>
            <a:r>
              <a:rPr lang="es-PE" sz="1100" dirty="0">
                <a:latin typeface="Franklin Gothic Medium Cond" panose="020B0606030402020204" pitchFamily="34" charset="0"/>
              </a:rPr>
              <a:t> según su capacidad resolutiva.</a:t>
            </a:r>
          </a:p>
          <a:p>
            <a:r>
              <a:rPr lang="es-PE" sz="1100" dirty="0">
                <a:latin typeface="Franklin Gothic Medium Cond" panose="020B0606030402020204" pitchFamily="34" charset="0"/>
              </a:rPr>
              <a:t>• En el 4º casillero Consejería integral</a:t>
            </a:r>
          </a:p>
          <a:p>
            <a:r>
              <a:rPr lang="es-PE" sz="1100" dirty="0">
                <a:latin typeface="Franklin Gothic Medium Cond" panose="020B0606030402020204" pitchFamily="34" charset="0"/>
              </a:rPr>
              <a:t>• En el 5º casillero Determinación de la agudeza visual</a:t>
            </a:r>
          </a:p>
        </p:txBody>
      </p:sp>
      <p:sp>
        <p:nvSpPr>
          <p:cNvPr id="9" name="Rectángulo 8"/>
          <p:cNvSpPr/>
          <p:nvPr/>
        </p:nvSpPr>
        <p:spPr>
          <a:xfrm>
            <a:off x="452950" y="5331651"/>
            <a:ext cx="8368216" cy="938719"/>
          </a:xfrm>
          <a:prstGeom prst="rect">
            <a:avLst/>
          </a:prstGeom>
        </p:spPr>
        <p:txBody>
          <a:bodyPr wrap="square">
            <a:spAutoFit/>
          </a:bodyPr>
          <a:lstStyle/>
          <a:p>
            <a:pPr lvl="0"/>
            <a:r>
              <a:rPr lang="es-PE" sz="1100" dirty="0">
                <a:solidFill>
                  <a:srgbClr val="C00000"/>
                </a:solidFill>
                <a:latin typeface="Franklin Gothic Medium Cond" panose="020B0606030402020204" pitchFamily="34" charset="0"/>
              </a:rPr>
              <a:t>DIAGNÓSTICO DE RETINOPATÍA DIABÉTICA (RD)</a:t>
            </a:r>
          </a:p>
          <a:p>
            <a:pPr lvl="0" algn="just"/>
            <a:r>
              <a:rPr lang="es-PE" sz="1100" dirty="0">
                <a:solidFill>
                  <a:srgbClr val="000000"/>
                </a:solidFill>
                <a:latin typeface="Franklin Gothic Medium Cond" panose="020B0606030402020204" pitchFamily="34" charset="0"/>
              </a:rPr>
              <a:t>Definición Operacional.- Actividades y procedimientos que tienen por finalidad evaluar integralmente y establecer el diagnóstico definitivo de retinopatía diabética a la persona con diabetes mellitus, a cargo del médico oftalmólogo de los establecimientos de salud con capacidad resolutiva (segundo o tercer nivel de atención que cuenten con servicio de oftalmología y excepcionalmente de las categorías I-4 y II-1).</a:t>
            </a:r>
          </a:p>
          <a:p>
            <a:pPr lvl="0" algn="just"/>
            <a:r>
              <a:rPr lang="es-PE" sz="1100" dirty="0">
                <a:solidFill>
                  <a:srgbClr val="000000"/>
                </a:solidFill>
                <a:latin typeface="Franklin Gothic Medium Cond" panose="020B0606030402020204" pitchFamily="34" charset="0"/>
              </a:rPr>
              <a:t>Para el diagnóstico considerar los siguiente:</a:t>
            </a:r>
          </a:p>
        </p:txBody>
      </p:sp>
      <p:pic>
        <p:nvPicPr>
          <p:cNvPr id="2" name="Imagen 1">
            <a:extLst>
              <a:ext uri="{FF2B5EF4-FFF2-40B4-BE49-F238E27FC236}">
                <a16:creationId xmlns="" xmlns:a16="http://schemas.microsoft.com/office/drawing/2014/main" id="{A14C6F81-1885-4648-AA22-0FCC60705707}"/>
              </a:ext>
            </a:extLst>
          </p:cNvPr>
          <p:cNvPicPr>
            <a:picLocks noChangeAspect="1"/>
          </p:cNvPicPr>
          <p:nvPr/>
        </p:nvPicPr>
        <p:blipFill>
          <a:blip r:embed="rId2"/>
          <a:stretch>
            <a:fillRect/>
          </a:stretch>
        </p:blipFill>
        <p:spPr>
          <a:xfrm>
            <a:off x="392568" y="613789"/>
            <a:ext cx="8368216" cy="937647"/>
          </a:xfrm>
          <a:prstGeom prst="rect">
            <a:avLst/>
          </a:prstGeom>
        </p:spPr>
      </p:pic>
      <p:pic>
        <p:nvPicPr>
          <p:cNvPr id="3" name="Imagen 2">
            <a:extLst>
              <a:ext uri="{FF2B5EF4-FFF2-40B4-BE49-F238E27FC236}">
                <a16:creationId xmlns="" xmlns:a16="http://schemas.microsoft.com/office/drawing/2014/main" id="{00859085-E5EF-469B-8FEB-D315A8B93A4B}"/>
              </a:ext>
            </a:extLst>
          </p:cNvPr>
          <p:cNvPicPr>
            <a:picLocks noChangeAspect="1"/>
          </p:cNvPicPr>
          <p:nvPr/>
        </p:nvPicPr>
        <p:blipFill>
          <a:blip r:embed="rId3"/>
          <a:stretch>
            <a:fillRect/>
          </a:stretch>
        </p:blipFill>
        <p:spPr>
          <a:xfrm>
            <a:off x="457200" y="3628146"/>
            <a:ext cx="8303957" cy="1689315"/>
          </a:xfrm>
          <a:prstGeom prst="rect">
            <a:avLst/>
          </a:prstGeom>
        </p:spPr>
      </p:pic>
    </p:spTree>
    <p:extLst>
      <p:ext uri="{BB962C8B-B14F-4D97-AF65-F5344CB8AC3E}">
        <p14:creationId xmlns:p14="http://schemas.microsoft.com/office/powerpoint/2010/main" val="1293610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45055" y="363797"/>
            <a:ext cx="8220973" cy="1954381"/>
          </a:xfrm>
          <a:prstGeom prst="rect">
            <a:avLst/>
          </a:prstGeom>
        </p:spPr>
        <p:txBody>
          <a:bodyPr wrap="square">
            <a:spAutoFit/>
          </a:bodyPr>
          <a:lstStyle/>
          <a:p>
            <a:pPr algn="just"/>
            <a:r>
              <a:rPr lang="es-PE" sz="1100" dirty="0">
                <a:latin typeface="Franklin Gothic Medium Cond" panose="020B0606030402020204" pitchFamily="34" charset="0"/>
              </a:rPr>
              <a:t>• Diabetes mellitus insulinodependiente con complicaciones oftálmicas  E103</a:t>
            </a:r>
          </a:p>
          <a:p>
            <a:pPr algn="just"/>
            <a:r>
              <a:rPr lang="es-PE" sz="1100" dirty="0">
                <a:latin typeface="Franklin Gothic Medium Cond" panose="020B0606030402020204" pitchFamily="34" charset="0"/>
              </a:rPr>
              <a:t>• Diabetes mellitus no insulinodependiente con complicaciones oftálmicas E113</a:t>
            </a:r>
          </a:p>
          <a:p>
            <a:pPr algn="just"/>
            <a:r>
              <a:rPr lang="es-PE" sz="1100" dirty="0">
                <a:latin typeface="Franklin Gothic Medium Cond" panose="020B0606030402020204" pitchFamily="34" charset="0"/>
              </a:rPr>
              <a:t>• Retinopatía diabética  H360</a:t>
            </a:r>
          </a:p>
          <a:p>
            <a:pPr algn="just"/>
            <a:r>
              <a:rPr lang="es-PE" sz="1100" dirty="0">
                <a:latin typeface="Franklin Gothic Medium Cond" panose="020B0606030402020204" pitchFamily="34" charset="0"/>
              </a:rPr>
              <a:t>• Desprendimiento de retina por tracción o mixto H334</a:t>
            </a:r>
          </a:p>
          <a:p>
            <a:pPr algn="just"/>
            <a:r>
              <a:rPr lang="es-PE" sz="1100" dirty="0">
                <a:latin typeface="Franklin Gothic Medium Cond" panose="020B0606030402020204" pitchFamily="34" charset="0"/>
              </a:rPr>
              <a:t>• Hemorragia del vítreo  H431</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1º casillero Diagnostico del tipo de Retinopatía Diabética.</a:t>
            </a:r>
          </a:p>
          <a:p>
            <a:pPr algn="just"/>
            <a:r>
              <a:rPr lang="es-PE" sz="1100" dirty="0">
                <a:latin typeface="Franklin Gothic Medium Cond" panose="020B0606030402020204" pitchFamily="34" charset="0"/>
              </a:rPr>
              <a:t>• En el 2º casillero Examen de Oftalmoscopia Indirecta u otros procedimientos clínicos a realizar en la consulta.</a:t>
            </a:r>
          </a:p>
          <a:p>
            <a:pPr algn="just"/>
            <a:r>
              <a:rPr lang="es-PE" sz="1100" dirty="0">
                <a:latin typeface="Franklin Gothic Medium Cond" panose="020B0606030402020204" pitchFamily="34" charset="0"/>
              </a:rPr>
              <a:t>En el ítem: Tipo de diagnóstico marque:</a:t>
            </a:r>
          </a:p>
          <a:p>
            <a:pPr algn="just"/>
            <a:r>
              <a:rPr lang="es-PE" sz="1100" dirty="0">
                <a:latin typeface="Franklin Gothic Medium Cond" panose="020B0606030402020204" pitchFamily="34" charset="0"/>
              </a:rPr>
              <a:t>• En el 1º casillero para el diagnóstico “D” cuando se diagnóstica por 1º vez, en los controles es “R”</a:t>
            </a:r>
          </a:p>
          <a:p>
            <a:pPr algn="just"/>
            <a:r>
              <a:rPr lang="es-PE" sz="1100" dirty="0">
                <a:latin typeface="Franklin Gothic Medium Cond" panose="020B0606030402020204" pitchFamily="34" charset="0"/>
              </a:rPr>
              <a:t>• En los casilleros donde se registran los procedimientos</a:t>
            </a:r>
          </a:p>
        </p:txBody>
      </p:sp>
      <p:pic>
        <p:nvPicPr>
          <p:cNvPr id="6" name="Imagen 5"/>
          <p:cNvPicPr>
            <a:picLocks noChangeAspect="1"/>
          </p:cNvPicPr>
          <p:nvPr/>
        </p:nvPicPr>
        <p:blipFill>
          <a:blip r:embed="rId2"/>
          <a:stretch>
            <a:fillRect/>
          </a:stretch>
        </p:blipFill>
        <p:spPr>
          <a:xfrm>
            <a:off x="470204" y="2263586"/>
            <a:ext cx="8229600" cy="1025524"/>
          </a:xfrm>
          <a:prstGeom prst="rect">
            <a:avLst/>
          </a:prstGeom>
        </p:spPr>
      </p:pic>
      <p:pic>
        <p:nvPicPr>
          <p:cNvPr id="7" name="Imagen 6"/>
          <p:cNvPicPr>
            <a:picLocks noChangeAspect="1"/>
          </p:cNvPicPr>
          <p:nvPr/>
        </p:nvPicPr>
        <p:blipFill>
          <a:blip r:embed="rId3"/>
          <a:stretch>
            <a:fillRect/>
          </a:stretch>
        </p:blipFill>
        <p:spPr>
          <a:xfrm>
            <a:off x="483850" y="3333641"/>
            <a:ext cx="8229600" cy="1047289"/>
          </a:xfrm>
          <a:prstGeom prst="rect">
            <a:avLst/>
          </a:prstGeom>
        </p:spPr>
      </p:pic>
      <p:sp>
        <p:nvSpPr>
          <p:cNvPr id="8" name="Rectángulo 7"/>
          <p:cNvSpPr/>
          <p:nvPr/>
        </p:nvSpPr>
        <p:spPr>
          <a:xfrm>
            <a:off x="474453" y="4364571"/>
            <a:ext cx="8238997" cy="1446550"/>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TRATAMIENTO DE PERSONAS CON RETINOPATÍA DIABÉTICA</a:t>
            </a:r>
          </a:p>
          <a:p>
            <a:pPr algn="just"/>
            <a:r>
              <a:rPr lang="es-PE" sz="1100" dirty="0">
                <a:latin typeface="Franklin Gothic Medium Cond" panose="020B0606030402020204" pitchFamily="34" charset="0"/>
              </a:rPr>
              <a:t>Definición Operacional.- Conjunto de actividades y procedimientos orientadas a mejorar la salud visual con la finalidad de prescribir el tratamiento y evaluar el proceso de evolución de la enfermedad de la persona con diagnóstico de Retinopatía Diabética. Está a cargo del médico oftalmólogo del establecimiento de salud con capacidad resolutiva del II y III nivel de atención.</a:t>
            </a:r>
          </a:p>
          <a:p>
            <a:pPr algn="just"/>
            <a:r>
              <a:rPr lang="es-PE" sz="1100" dirty="0">
                <a:latin typeface="Franklin Gothic Medium Cond" panose="020B0606030402020204" pitchFamily="34" charset="0"/>
              </a:rPr>
              <a:t>Considerar dentro de tratamiento las siguientes actividades:</a:t>
            </a:r>
          </a:p>
          <a:p>
            <a:pPr algn="just"/>
            <a:r>
              <a:rPr lang="es-PE" sz="1100" dirty="0">
                <a:latin typeface="Franklin Gothic Medium Cond" panose="020B0606030402020204" pitchFamily="34" charset="0"/>
              </a:rPr>
              <a:t>• Terapia láser (Fotocoagulación) (67145)</a:t>
            </a:r>
          </a:p>
          <a:p>
            <a:pPr algn="just"/>
            <a:r>
              <a:rPr lang="es-PE" sz="1100" dirty="0">
                <a:latin typeface="Franklin Gothic Medium Cond" panose="020B0606030402020204" pitchFamily="34" charset="0"/>
              </a:rPr>
              <a:t>• Terapia </a:t>
            </a:r>
            <a:r>
              <a:rPr lang="es-PE" sz="1100" dirty="0" err="1">
                <a:latin typeface="Franklin Gothic Medium Cond" panose="020B0606030402020204" pitchFamily="34" charset="0"/>
              </a:rPr>
              <a:t>intravítrea</a:t>
            </a:r>
            <a:r>
              <a:rPr lang="es-PE" sz="1100" dirty="0">
                <a:latin typeface="Franklin Gothic Medium Cond" panose="020B0606030402020204" pitchFamily="34" charset="0"/>
              </a:rPr>
              <a:t> (Inyección </a:t>
            </a:r>
            <a:r>
              <a:rPr lang="es-PE" sz="1100" dirty="0" err="1">
                <a:latin typeface="Franklin Gothic Medium Cond" panose="020B0606030402020204" pitchFamily="34" charset="0"/>
              </a:rPr>
              <a:t>Intravítrea</a:t>
            </a:r>
            <a:r>
              <a:rPr lang="es-PE" sz="1100" dirty="0">
                <a:latin typeface="Franklin Gothic Medium Cond" panose="020B0606030402020204" pitchFamily="34" charset="0"/>
              </a:rPr>
              <a:t>) (67028)</a:t>
            </a:r>
          </a:p>
          <a:p>
            <a:pPr algn="just"/>
            <a:r>
              <a:rPr lang="es-PE" sz="1100" dirty="0">
                <a:latin typeface="Franklin Gothic Medium Cond" panose="020B0606030402020204" pitchFamily="34" charset="0"/>
              </a:rPr>
              <a:t>• Cirugía vítrea (</a:t>
            </a:r>
            <a:r>
              <a:rPr lang="es-PE" sz="1100" dirty="0" err="1">
                <a:latin typeface="Franklin Gothic Medium Cond" panose="020B0606030402020204" pitchFamily="34" charset="0"/>
              </a:rPr>
              <a:t>Vitrectomía</a:t>
            </a:r>
            <a:r>
              <a:rPr lang="es-PE" sz="1100" dirty="0">
                <a:latin typeface="Franklin Gothic Medium Cond" panose="020B0606030402020204" pitchFamily="34" charset="0"/>
              </a:rPr>
              <a:t>) (67043)</a:t>
            </a:r>
          </a:p>
        </p:txBody>
      </p:sp>
      <p:sp>
        <p:nvSpPr>
          <p:cNvPr id="9" name="Rectángulo 8"/>
          <p:cNvSpPr/>
          <p:nvPr/>
        </p:nvSpPr>
        <p:spPr>
          <a:xfrm>
            <a:off x="483850" y="5712874"/>
            <a:ext cx="8082178" cy="938719"/>
          </a:xfrm>
          <a:prstGeom prst="rect">
            <a:avLst/>
          </a:prstGeom>
        </p:spPr>
        <p:txBody>
          <a:bodyPr wrap="square">
            <a:spAutoFit/>
          </a:bodyPr>
          <a:lstStyle/>
          <a:p>
            <a:pPr lvl="0"/>
            <a:r>
              <a:rPr lang="es-PE" sz="1100" dirty="0">
                <a:solidFill>
                  <a:srgbClr val="C00000"/>
                </a:solidFill>
                <a:latin typeface="Franklin Gothic Medium Cond" panose="020B0606030402020204" pitchFamily="34" charset="0"/>
              </a:rPr>
              <a:t>ENFERMEDADES EXTERNAS DEL OJO</a:t>
            </a:r>
          </a:p>
          <a:p>
            <a:pPr lvl="0"/>
            <a:r>
              <a:rPr lang="es-PE" sz="1100" dirty="0">
                <a:solidFill>
                  <a:srgbClr val="000000"/>
                </a:solidFill>
                <a:latin typeface="Franklin Gothic Medium Cond" panose="020B0606030402020204" pitchFamily="34" charset="0"/>
              </a:rPr>
              <a:t>Detección de personas con Enfermedades Externas del Ojo.</a:t>
            </a:r>
          </a:p>
          <a:p>
            <a:pPr lvl="0"/>
            <a:r>
              <a:rPr lang="es-PE" sz="1100" dirty="0">
                <a:solidFill>
                  <a:srgbClr val="000000"/>
                </a:solidFill>
                <a:latin typeface="Franklin Gothic Medium Cond" panose="020B0606030402020204" pitchFamily="34" charset="0"/>
              </a:rPr>
              <a:t>Definición Operacional.- Conjunto de actividades y procedimientos que permiten identificar a las personas con enfermedades externa del ojo; esta actividad está a cargo del profesional de salud capacitado de los establecimientos de salud del primer nivel de atención. Se brinda una (01) vez al año.</a:t>
            </a:r>
          </a:p>
          <a:p>
            <a:pPr lvl="0"/>
            <a:r>
              <a:rPr lang="es-PE" sz="1100" dirty="0">
                <a:solidFill>
                  <a:srgbClr val="000000"/>
                </a:solidFill>
                <a:latin typeface="Franklin Gothic Medium Cond" panose="020B0606030402020204" pitchFamily="34" charset="0"/>
              </a:rPr>
              <a:t>En el ítem: Diagnóstico motivo de consulta y/o Actividad de Salud, anote</a:t>
            </a:r>
            <a:endParaRPr lang="es-PE" dirty="0"/>
          </a:p>
        </p:txBody>
      </p:sp>
    </p:spTree>
    <p:extLst>
      <p:ext uri="{BB962C8B-B14F-4D97-AF65-F5344CB8AC3E}">
        <p14:creationId xmlns:p14="http://schemas.microsoft.com/office/powerpoint/2010/main" val="8223835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p:cNvPicPr>
            <a:picLocks noChangeAspect="1"/>
          </p:cNvPicPr>
          <p:nvPr/>
        </p:nvPicPr>
        <p:blipFill>
          <a:blip r:embed="rId2"/>
          <a:stretch>
            <a:fillRect/>
          </a:stretch>
        </p:blipFill>
        <p:spPr>
          <a:xfrm>
            <a:off x="552091" y="388440"/>
            <a:ext cx="8229600" cy="1085510"/>
          </a:xfrm>
          <a:prstGeom prst="rect">
            <a:avLst/>
          </a:prstGeom>
        </p:spPr>
      </p:pic>
      <p:sp>
        <p:nvSpPr>
          <p:cNvPr id="9" name="Rectángulo 8"/>
          <p:cNvSpPr/>
          <p:nvPr/>
        </p:nvSpPr>
        <p:spPr>
          <a:xfrm>
            <a:off x="552091" y="1478465"/>
            <a:ext cx="8229600" cy="2970044"/>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CONTROL DE PERSONAS CON RETINOPATÍA DIABÉTICA </a:t>
            </a:r>
          </a:p>
          <a:p>
            <a:pPr algn="just"/>
            <a:r>
              <a:rPr lang="es-PE" sz="1100" dirty="0">
                <a:latin typeface="Franklin Gothic Medium Cond" panose="020B0606030402020204" pitchFamily="34" charset="0"/>
              </a:rPr>
              <a:t>Definición Operacional.- Conjunto de actividades y procedimientos que permiten la evaluación integral oftalmológica, adherencia al tratamiento y la evolución de la enfermedad de la persona con diagnóstico de Retinopatía Diabética, que inició tratamiento indicado por el médico oftalmólogo en establecimientos de salud del segundo y tercer nivel de atención (excepcionalmente aquellos con capacidad resolutiva del primer nivel). Se realiza dos controles: 1er control a los 2 meses del inicio de tratamiento y el 2do control a los 4 meses del primer control.</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1º casillero Morbilidad (Complicación post quirúrgica)</a:t>
            </a:r>
          </a:p>
          <a:p>
            <a:pPr algn="just"/>
            <a:r>
              <a:rPr lang="es-PE" sz="1100" dirty="0">
                <a:latin typeface="Franklin Gothic Medium Cond" panose="020B0606030402020204" pitchFamily="34" charset="0"/>
              </a:rPr>
              <a:t>• En el 2º casillero Cuidado Posterior a la Cirugía</a:t>
            </a:r>
          </a:p>
          <a:p>
            <a:r>
              <a:rPr lang="es-PE" sz="1100" dirty="0">
                <a:latin typeface="Franklin Gothic Medium Cond" panose="020B0606030402020204" pitchFamily="34" charset="0"/>
              </a:rPr>
              <a:t>• En el 3º casillero colocar el procedimiento que realiza</a:t>
            </a:r>
          </a:p>
          <a:p>
            <a:r>
              <a:rPr lang="es-PE" sz="1100" dirty="0">
                <a:latin typeface="Franklin Gothic Medium Cond" panose="020B0606030402020204" pitchFamily="34" charset="0"/>
              </a:rPr>
              <a:t>• Oftalmoscopia directa</a:t>
            </a:r>
          </a:p>
          <a:p>
            <a:r>
              <a:rPr lang="es-PE" sz="1100" dirty="0">
                <a:latin typeface="Franklin Gothic Medium Cond" panose="020B0606030402020204" pitchFamily="34" charset="0"/>
              </a:rPr>
              <a:t>• Oftalmoscopia indirecta</a:t>
            </a:r>
          </a:p>
          <a:p>
            <a:r>
              <a:rPr lang="es-PE" sz="1100" dirty="0">
                <a:latin typeface="Franklin Gothic Medium Cond" panose="020B0606030402020204" pitchFamily="34" charset="0"/>
              </a:rPr>
              <a:t>• En los siguientes casilleros deberá registrar los procedimientos realizados durante la consulta.</a:t>
            </a:r>
          </a:p>
          <a:p>
            <a:r>
              <a:rPr lang="es-PE" sz="1100" dirty="0">
                <a:latin typeface="Franklin Gothic Medium Cond" panose="020B0606030402020204" pitchFamily="34" charset="0"/>
              </a:rPr>
              <a:t>En el ítem: Tipo de diagnóstico, marque</a:t>
            </a:r>
          </a:p>
          <a:p>
            <a:r>
              <a:rPr lang="es-PE" sz="1100" dirty="0">
                <a:latin typeface="Franklin Gothic Medium Cond" panose="020B0606030402020204" pitchFamily="34" charset="0"/>
              </a:rPr>
              <a:t>• En el 1º casillero “D” si es la primera vez que se diagnostica y R si el diagnostico es repetido.</a:t>
            </a:r>
          </a:p>
          <a:p>
            <a:r>
              <a:rPr lang="es-PE" sz="1100" dirty="0">
                <a:latin typeface="Franklin Gothic Medium Cond" panose="020B0606030402020204" pitchFamily="34" charset="0"/>
              </a:rPr>
              <a:t>• En el 2º y 3º casillero siempre “D”</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registre:</a:t>
            </a:r>
          </a:p>
          <a:p>
            <a:r>
              <a:rPr lang="es-PE" sz="1100" dirty="0">
                <a:latin typeface="Franklin Gothic Medium Cond" panose="020B0606030402020204" pitchFamily="34" charset="0"/>
              </a:rPr>
              <a:t>• En el 2º casillero SIEMPRE el número de control post-operatorio 1, 2, 3, 4… según corresponda.</a:t>
            </a:r>
          </a:p>
        </p:txBody>
      </p:sp>
      <p:pic>
        <p:nvPicPr>
          <p:cNvPr id="7" name="Imagen 6"/>
          <p:cNvPicPr>
            <a:picLocks noChangeAspect="1"/>
          </p:cNvPicPr>
          <p:nvPr/>
        </p:nvPicPr>
        <p:blipFill>
          <a:blip r:embed="rId3"/>
          <a:stretch>
            <a:fillRect/>
          </a:stretch>
        </p:blipFill>
        <p:spPr>
          <a:xfrm>
            <a:off x="552091" y="4407565"/>
            <a:ext cx="8203720" cy="1092483"/>
          </a:xfrm>
          <a:prstGeom prst="rect">
            <a:avLst/>
          </a:prstGeom>
        </p:spPr>
      </p:pic>
      <p:sp>
        <p:nvSpPr>
          <p:cNvPr id="2" name="Rectángulo 1"/>
          <p:cNvSpPr/>
          <p:nvPr/>
        </p:nvSpPr>
        <p:spPr>
          <a:xfrm>
            <a:off x="552091" y="5500048"/>
            <a:ext cx="8203720" cy="938719"/>
          </a:xfrm>
          <a:prstGeom prst="rect">
            <a:avLst/>
          </a:prstGeom>
        </p:spPr>
        <p:txBody>
          <a:bodyPr wrap="square">
            <a:spAutoFit/>
          </a:bodyPr>
          <a:lstStyle/>
          <a:p>
            <a:pPr lvl="0"/>
            <a:r>
              <a:rPr lang="es-PE" sz="1100" dirty="0">
                <a:solidFill>
                  <a:srgbClr val="C00000"/>
                </a:solidFill>
                <a:latin typeface="Franklin Gothic Medium Cond" panose="020B0606030402020204" pitchFamily="34" charset="0"/>
              </a:rPr>
              <a:t>ENFERMEDADES EXTERNAS DEL OJO</a:t>
            </a:r>
          </a:p>
          <a:p>
            <a:pPr lvl="0"/>
            <a:r>
              <a:rPr lang="es-PE" sz="1100" dirty="0">
                <a:solidFill>
                  <a:srgbClr val="000000"/>
                </a:solidFill>
                <a:latin typeface="Franklin Gothic Medium Cond" panose="020B0606030402020204" pitchFamily="34" charset="0"/>
              </a:rPr>
              <a:t>Detección de personas con Enfermedades Externas del Ojo.</a:t>
            </a:r>
          </a:p>
          <a:p>
            <a:pPr lvl="0"/>
            <a:r>
              <a:rPr lang="es-PE" sz="1100" dirty="0">
                <a:solidFill>
                  <a:srgbClr val="000000"/>
                </a:solidFill>
                <a:latin typeface="Franklin Gothic Medium Cond" panose="020B0606030402020204" pitchFamily="34" charset="0"/>
              </a:rPr>
              <a:t>Definición Operacional.- Conjunto de actividades y procedimientos que permiten identificar a las personas con enfermedades externa del ojo; esta actividad está a cargo del profesional de salud capacitado de los establecimientos de salud del primer nivel de atención. Se brinda una (01) vez al año.</a:t>
            </a:r>
          </a:p>
          <a:p>
            <a:pPr lvl="0"/>
            <a:r>
              <a:rPr lang="es-PE" sz="1100" dirty="0">
                <a:solidFill>
                  <a:srgbClr val="000000"/>
                </a:solidFill>
                <a:latin typeface="Franklin Gothic Medium Cond" panose="020B0606030402020204" pitchFamily="34" charset="0"/>
              </a:rPr>
              <a:t>En el ítem: Diagnóstico motivo de consulta y/o Actividad de Salud, anote</a:t>
            </a:r>
            <a:endParaRPr lang="es-PE" dirty="0"/>
          </a:p>
        </p:txBody>
      </p:sp>
    </p:spTree>
    <p:extLst>
      <p:ext uri="{BB962C8B-B14F-4D97-AF65-F5344CB8AC3E}">
        <p14:creationId xmlns:p14="http://schemas.microsoft.com/office/powerpoint/2010/main" val="28708548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57205" y="398083"/>
            <a:ext cx="8281354" cy="1107996"/>
          </a:xfrm>
          <a:prstGeom prst="rect">
            <a:avLst/>
          </a:prstGeom>
        </p:spPr>
        <p:txBody>
          <a:bodyPr wrap="square">
            <a:spAutoFit/>
          </a:bodyPr>
          <a:lstStyle/>
          <a:p>
            <a:r>
              <a:rPr lang="es-PE" sz="1100" dirty="0">
                <a:latin typeface="Franklin Gothic Medium Cond" panose="020B0606030402020204" pitchFamily="34" charset="0"/>
              </a:rPr>
              <a:t>• En el 1º casillero el diagnóstico identificado</a:t>
            </a:r>
          </a:p>
          <a:p>
            <a:r>
              <a:rPr lang="es-PE" sz="1100" dirty="0">
                <a:latin typeface="Franklin Gothic Medium Cond" panose="020B0606030402020204" pitchFamily="34" charset="0"/>
              </a:rPr>
              <a:t>• Examen de los ojos y de la visión</a:t>
            </a:r>
          </a:p>
          <a:p>
            <a:r>
              <a:rPr lang="es-PE" sz="1100" dirty="0">
                <a:latin typeface="Franklin Gothic Medium Cond" panose="020B0606030402020204" pitchFamily="34" charset="0"/>
              </a:rPr>
              <a:t>• En el 2º casillero: Consejería en salud ocular </a:t>
            </a:r>
          </a:p>
          <a:p>
            <a:r>
              <a:rPr lang="es-PE" sz="1100" dirty="0">
                <a:latin typeface="Franklin Gothic Medium Cond" panose="020B0606030402020204" pitchFamily="34" charset="0"/>
              </a:rPr>
              <a:t>En el ítem: Tipo de diagnóstico marque:</a:t>
            </a:r>
          </a:p>
          <a:p>
            <a:r>
              <a:rPr lang="es-PE" sz="1100" dirty="0">
                <a:latin typeface="Franklin Gothic Medium Cond" panose="020B0606030402020204" pitchFamily="34" charset="0"/>
              </a:rPr>
              <a:t>• En el 1º se registra “D” " cuando el diagnóstico es confirmado por primera vez.</a:t>
            </a:r>
          </a:p>
          <a:p>
            <a:r>
              <a:rPr lang="es-PE" sz="1100" dirty="0">
                <a:latin typeface="Franklin Gothic Medium Cond" panose="020B0606030402020204" pitchFamily="34" charset="0"/>
              </a:rPr>
              <a:t>• En el 2º casillero se registra siempre “D”</a:t>
            </a:r>
          </a:p>
        </p:txBody>
      </p:sp>
      <p:pic>
        <p:nvPicPr>
          <p:cNvPr id="5" name="Imagen 4"/>
          <p:cNvPicPr>
            <a:picLocks noChangeAspect="1"/>
          </p:cNvPicPr>
          <p:nvPr/>
        </p:nvPicPr>
        <p:blipFill>
          <a:blip r:embed="rId2"/>
          <a:stretch>
            <a:fillRect/>
          </a:stretch>
        </p:blipFill>
        <p:spPr>
          <a:xfrm>
            <a:off x="457205" y="1492658"/>
            <a:ext cx="8281354" cy="1100414"/>
          </a:xfrm>
          <a:prstGeom prst="rect">
            <a:avLst/>
          </a:prstGeom>
        </p:spPr>
      </p:pic>
      <p:sp>
        <p:nvSpPr>
          <p:cNvPr id="7" name="Rectángulo 6"/>
          <p:cNvSpPr/>
          <p:nvPr/>
        </p:nvSpPr>
        <p:spPr>
          <a:xfrm>
            <a:off x="457205" y="2600654"/>
            <a:ext cx="8238227" cy="2292935"/>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DIAGNÓSTICO DE ENFERMEDADES EXTERNAS DEL OJO</a:t>
            </a:r>
          </a:p>
          <a:p>
            <a:pPr algn="just"/>
            <a:r>
              <a:rPr lang="es-PE" sz="1100" dirty="0">
                <a:latin typeface="Franklin Gothic Medium Cond" panose="020B0606030402020204" pitchFamily="34" charset="0"/>
              </a:rPr>
              <a:t>Definición Operacional.- Conjunto de actividades y procedimientos orientados a diagnosticar las enfermedades externas del ojo (conjuntivitis, blefaritis orzuelo, chalazión); esta actividad está a cargo del médico general capacitado de los establecimientos de salud del primer nivel de atención (I-2, I-3, I-4) y segundo nivel de atención con población asignada (II-1).</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1º casillero el diagnóstico identificado</a:t>
            </a:r>
          </a:p>
          <a:p>
            <a:pPr algn="just"/>
            <a:r>
              <a:rPr lang="es-PE" sz="1100" dirty="0">
                <a:latin typeface="Franklin Gothic Medium Cond" panose="020B0606030402020204" pitchFamily="34" charset="0"/>
              </a:rPr>
              <a:t>• Orzuelo		• Chalazión</a:t>
            </a:r>
          </a:p>
          <a:p>
            <a:pPr algn="just"/>
            <a:r>
              <a:rPr lang="es-PE" sz="1100" dirty="0">
                <a:latin typeface="Franklin Gothic Medium Cond" panose="020B0606030402020204" pitchFamily="34" charset="0"/>
              </a:rPr>
              <a:t>• Blefaritis		• Conjuntivitis</a:t>
            </a:r>
          </a:p>
          <a:p>
            <a:pPr algn="just"/>
            <a:r>
              <a:rPr lang="es-PE" sz="1100" dirty="0">
                <a:latin typeface="Franklin Gothic Medium Cond" panose="020B0606030402020204" pitchFamily="34" charset="0"/>
              </a:rPr>
              <a:t>• En el 2º casillero: Consejería en salud ocular </a:t>
            </a:r>
          </a:p>
          <a:p>
            <a:pPr algn="just"/>
            <a:r>
              <a:rPr lang="es-PE" sz="1100" dirty="0">
                <a:latin typeface="Franklin Gothic Medium Cond" panose="020B0606030402020204" pitchFamily="34" charset="0"/>
              </a:rPr>
              <a:t>En el ítem: Tipo de diagnóstico marque:</a:t>
            </a:r>
          </a:p>
          <a:p>
            <a:pPr algn="just"/>
            <a:r>
              <a:rPr lang="es-PE" sz="1100" dirty="0">
                <a:latin typeface="Franklin Gothic Medium Cond" panose="020B0606030402020204" pitchFamily="34" charset="0"/>
              </a:rPr>
              <a:t>• En el 1º se registra “D” “ cuando el diagnóstico es confirmado por primera vez.</a:t>
            </a:r>
          </a:p>
          <a:p>
            <a:pPr algn="just"/>
            <a:r>
              <a:rPr lang="es-PE" sz="1100" dirty="0">
                <a:latin typeface="Franklin Gothic Medium Cond" panose="020B0606030402020204" pitchFamily="34" charset="0"/>
              </a:rPr>
              <a:t>• En el 2º casillero se registra siempre “D”</a:t>
            </a:r>
          </a:p>
          <a:p>
            <a:pPr algn="just"/>
            <a:r>
              <a:rPr lang="es-PE" sz="1100" dirty="0">
                <a:latin typeface="Franklin Gothic Medium Cond" panose="020B0606030402020204" pitchFamily="34" charset="0"/>
              </a:rPr>
              <a:t>Si la enfermedad es diagnosticada como Chalazión</a:t>
            </a:r>
          </a:p>
        </p:txBody>
      </p:sp>
      <p:pic>
        <p:nvPicPr>
          <p:cNvPr id="8" name="Imagen 7"/>
          <p:cNvPicPr>
            <a:picLocks noChangeAspect="1"/>
          </p:cNvPicPr>
          <p:nvPr/>
        </p:nvPicPr>
        <p:blipFill>
          <a:blip r:embed="rId3"/>
          <a:stretch>
            <a:fillRect/>
          </a:stretch>
        </p:blipFill>
        <p:spPr>
          <a:xfrm>
            <a:off x="457205" y="4860226"/>
            <a:ext cx="8134708" cy="1090197"/>
          </a:xfrm>
          <a:prstGeom prst="rect">
            <a:avLst/>
          </a:prstGeom>
        </p:spPr>
      </p:pic>
    </p:spTree>
    <p:extLst>
      <p:ext uri="{BB962C8B-B14F-4D97-AF65-F5344CB8AC3E}">
        <p14:creationId xmlns:p14="http://schemas.microsoft.com/office/powerpoint/2010/main" val="16917553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74450" y="299024"/>
            <a:ext cx="8134707" cy="1954381"/>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TRATAMIENTO DE ENFERMEDADES EXTERNAS DEL OJO  </a:t>
            </a:r>
          </a:p>
          <a:p>
            <a:pPr algn="just"/>
            <a:r>
              <a:rPr lang="es-PE" sz="1100" dirty="0">
                <a:latin typeface="Franklin Gothic Medium Cond" panose="020B0606030402020204" pitchFamily="34" charset="0"/>
              </a:rPr>
              <a:t>Definición Operacional.- Conjunto de actividades y procedimientos orientados a brindar tratamiento a la persona con enfermedad externa del ojo conjuntivitis, blefaritis, orzuelo, chalazión). Esta actividad está a cargo del médico general capacitado del 1er nivel de atención.</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1º casillero el diagnóstico identificado</a:t>
            </a:r>
          </a:p>
          <a:p>
            <a:pPr algn="just"/>
            <a:r>
              <a:rPr lang="es-PE" sz="1100" dirty="0">
                <a:latin typeface="Franklin Gothic Medium Cond" panose="020B0606030402020204" pitchFamily="34" charset="0"/>
              </a:rPr>
              <a:t>• Blefaritis		• Conjuntivitis		• Orzuelo		• Chalazión</a:t>
            </a:r>
          </a:p>
          <a:p>
            <a:pPr algn="just"/>
            <a:r>
              <a:rPr lang="es-PE" sz="1100" dirty="0">
                <a:latin typeface="Franklin Gothic Medium Cond" panose="020B0606030402020204" pitchFamily="34" charset="0"/>
              </a:rPr>
              <a:t>• En el 2º casillero: Consejería en salud ocular </a:t>
            </a:r>
          </a:p>
          <a:p>
            <a:pPr algn="just"/>
            <a:r>
              <a:rPr lang="es-PE" sz="1100" dirty="0">
                <a:latin typeface="Franklin Gothic Medium Cond" panose="020B0606030402020204" pitchFamily="34" charset="0"/>
              </a:rPr>
              <a:t>En el ítem: Tipo de diagnóstico marque:</a:t>
            </a:r>
          </a:p>
          <a:p>
            <a:pPr algn="just"/>
            <a:r>
              <a:rPr lang="es-PE" sz="1100" dirty="0">
                <a:latin typeface="Franklin Gothic Medium Cond" panose="020B0606030402020204" pitchFamily="34" charset="0"/>
              </a:rPr>
              <a:t>• En el 1º se registra “D” “ cuando el diagnóstico es confirmado por primera vez.</a:t>
            </a:r>
          </a:p>
          <a:p>
            <a:pPr algn="just"/>
            <a:r>
              <a:rPr lang="es-PE" sz="1100" dirty="0">
                <a:latin typeface="Franklin Gothic Medium Cond" panose="020B0606030402020204" pitchFamily="34" charset="0"/>
              </a:rPr>
              <a:t>En el 2º casillero se registra siempre “D”</a:t>
            </a:r>
          </a:p>
          <a:p>
            <a:pPr algn="just"/>
            <a:r>
              <a:rPr lang="es-PE" sz="1100" dirty="0">
                <a:solidFill>
                  <a:srgbClr val="C00000"/>
                </a:solidFill>
                <a:latin typeface="Franklin Gothic Medium Cond" panose="020B0606030402020204" pitchFamily="34" charset="0"/>
              </a:rPr>
              <a:t>CUANDO EL TRATAMIENTO ES FARMACOLÓGICO</a:t>
            </a:r>
          </a:p>
        </p:txBody>
      </p:sp>
      <p:pic>
        <p:nvPicPr>
          <p:cNvPr id="5" name="Imagen 4"/>
          <p:cNvPicPr>
            <a:picLocks noChangeAspect="1"/>
          </p:cNvPicPr>
          <p:nvPr/>
        </p:nvPicPr>
        <p:blipFill>
          <a:blip r:embed="rId2"/>
          <a:stretch>
            <a:fillRect/>
          </a:stretch>
        </p:blipFill>
        <p:spPr>
          <a:xfrm>
            <a:off x="552092" y="2218255"/>
            <a:ext cx="8134708" cy="1098151"/>
          </a:xfrm>
          <a:prstGeom prst="rect">
            <a:avLst/>
          </a:prstGeom>
        </p:spPr>
      </p:pic>
      <p:sp>
        <p:nvSpPr>
          <p:cNvPr id="6" name="Rectángulo 5"/>
          <p:cNvSpPr/>
          <p:nvPr/>
        </p:nvSpPr>
        <p:spPr>
          <a:xfrm>
            <a:off x="515396" y="3314764"/>
            <a:ext cx="8246853" cy="2123658"/>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TRATAMIENTO ESPECIALIZADO DE COMPLICACIONES DE PÁRPADO </a:t>
            </a:r>
          </a:p>
          <a:p>
            <a:pPr algn="just"/>
            <a:r>
              <a:rPr lang="es-PE" sz="1100" dirty="0">
                <a:latin typeface="Franklin Gothic Medium Cond" panose="020B0606030402020204" pitchFamily="34" charset="0"/>
              </a:rPr>
              <a:t>Definición Operacional.- Conjunto de actividades y procedimientos orientados a brindar tratamiento médico o quirúrgico a la persona con complicaciones de párpado (orzuelo y chalazión).</a:t>
            </a:r>
          </a:p>
          <a:p>
            <a:pPr algn="just"/>
            <a:r>
              <a:rPr lang="es-PE" sz="1100" dirty="0">
                <a:latin typeface="Franklin Gothic Medium Cond" panose="020B0606030402020204" pitchFamily="34" charset="0"/>
              </a:rPr>
              <a:t>Esta actividad está a cargo del médico oftalmólogo de los establecimientos de salud con capacidad resolutiva (segundo o tercer nivel de atención que cuenten con servicio de oftalmología y excepcionalmente de las categorías I-3 y I-4). Se brinda por lo menos una (01) vez al año.</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1º casillero el diagnóstico identificado</a:t>
            </a:r>
          </a:p>
          <a:p>
            <a:pPr algn="just"/>
            <a:r>
              <a:rPr lang="es-PE" sz="1100" dirty="0">
                <a:latin typeface="Franklin Gothic Medium Cond" panose="020B0606030402020204" pitchFamily="34" charset="0"/>
              </a:rPr>
              <a:t>• Orzuelo		• Chalazión </a:t>
            </a:r>
          </a:p>
          <a:p>
            <a:pPr algn="just"/>
            <a:r>
              <a:rPr lang="es-PE" sz="1100" dirty="0">
                <a:latin typeface="Franklin Gothic Medium Cond" panose="020B0606030402020204" pitchFamily="34" charset="0"/>
              </a:rPr>
              <a:t>• En el 2º casillero: Consejería en salud ocular </a:t>
            </a:r>
          </a:p>
          <a:p>
            <a:pPr algn="just"/>
            <a:r>
              <a:rPr lang="es-PE" sz="1100" dirty="0">
                <a:latin typeface="Franklin Gothic Medium Cond" panose="020B0606030402020204" pitchFamily="34" charset="0"/>
              </a:rPr>
              <a:t>En el ítem: Tipo de diagnóstico marque:</a:t>
            </a:r>
          </a:p>
          <a:p>
            <a:pPr algn="just"/>
            <a:r>
              <a:rPr lang="es-PE" sz="1100" dirty="0">
                <a:latin typeface="Franklin Gothic Medium Cond" panose="020B0606030402020204" pitchFamily="34" charset="0"/>
              </a:rPr>
              <a:t>• En el 1º se registra “D“ cuando el diagnóstico es confirmado por primera vez.</a:t>
            </a:r>
          </a:p>
          <a:p>
            <a:pPr algn="just"/>
            <a:r>
              <a:rPr lang="es-PE" sz="1100" dirty="0">
                <a:latin typeface="Franklin Gothic Medium Cond" panose="020B0606030402020204" pitchFamily="34" charset="0"/>
              </a:rPr>
              <a:t>En el 2º casillero se registra siempre “D“.</a:t>
            </a:r>
          </a:p>
        </p:txBody>
      </p:sp>
      <p:pic>
        <p:nvPicPr>
          <p:cNvPr id="7" name="Imagen 6"/>
          <p:cNvPicPr>
            <a:picLocks noChangeAspect="1"/>
          </p:cNvPicPr>
          <p:nvPr/>
        </p:nvPicPr>
        <p:blipFill>
          <a:blip r:embed="rId3"/>
          <a:stretch>
            <a:fillRect/>
          </a:stretch>
        </p:blipFill>
        <p:spPr>
          <a:xfrm>
            <a:off x="577970" y="5408932"/>
            <a:ext cx="8143335" cy="1125999"/>
          </a:xfrm>
          <a:prstGeom prst="rect">
            <a:avLst/>
          </a:prstGeom>
        </p:spPr>
      </p:pic>
    </p:spTree>
    <p:extLst>
      <p:ext uri="{BB962C8B-B14F-4D97-AF65-F5344CB8AC3E}">
        <p14:creationId xmlns:p14="http://schemas.microsoft.com/office/powerpoint/2010/main" val="39087179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19860" y="322384"/>
            <a:ext cx="8246853" cy="2800767"/>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DETECCIÓN DE PERSONAS CON TRACOMA EN EL PRIMER Y SEGUNDO NIVEL DE ATENCIÓN</a:t>
            </a:r>
          </a:p>
          <a:p>
            <a:pPr algn="just"/>
            <a:r>
              <a:rPr lang="es-PE" sz="1100" dirty="0">
                <a:latin typeface="Franklin Gothic Medium Cond" panose="020B0606030402020204" pitchFamily="34" charset="0"/>
              </a:rPr>
              <a:t>Definición Operacional.- Conjunto de actividades y procedimientos que permiten identificar a las personas con tracoma; esta actividad está a cargo del personal de salud capacitado de los establecimientos de salud del primer nivel de atención (I-1, I-2, I-3, I-4) y segundo nivel de atención con población asignada (II-1). Se brinda como parte de la atención integral en localidades identificadas con riesgo endémico de tracoma.</a:t>
            </a:r>
          </a:p>
          <a:p>
            <a:pPr algn="just"/>
            <a:r>
              <a:rPr lang="es-PE" sz="1100" dirty="0">
                <a:latin typeface="Franklin Gothic Medium Cond" panose="020B0606030402020204" pitchFamily="34" charset="0"/>
              </a:rPr>
              <a:t>Se realiza una (01) vez al año </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1º casillero diagnóstico considerar los siguiente: </a:t>
            </a:r>
          </a:p>
          <a:p>
            <a:pPr algn="just"/>
            <a:r>
              <a:rPr lang="es-PE" sz="1100" dirty="0">
                <a:latin typeface="Franklin Gothic Medium Cond" panose="020B0606030402020204" pitchFamily="34" charset="0"/>
              </a:rPr>
              <a:t>• Tracoma no especificado </a:t>
            </a:r>
          </a:p>
          <a:p>
            <a:pPr algn="just"/>
            <a:r>
              <a:rPr lang="es-PE" sz="1100" dirty="0">
                <a:latin typeface="Franklin Gothic Medium Cond" panose="020B0606030402020204" pitchFamily="34" charset="0"/>
              </a:rPr>
              <a:t>• En el 2º casillero examen de los ojos y de la visión</a:t>
            </a:r>
          </a:p>
          <a:p>
            <a:pPr algn="just"/>
            <a:r>
              <a:rPr lang="es-PE" sz="1100" dirty="0">
                <a:latin typeface="Franklin Gothic Medium Cond" panose="020B0606030402020204" pitchFamily="34" charset="0"/>
              </a:rPr>
              <a:t>• En el 3° casillero consejería en salud ocular</a:t>
            </a:r>
          </a:p>
          <a:p>
            <a:pPr algn="just"/>
            <a:r>
              <a:rPr lang="es-PE" sz="1100" dirty="0">
                <a:latin typeface="Franklin Gothic Medium Cond" panose="020B0606030402020204" pitchFamily="34" charset="0"/>
              </a:rPr>
              <a:t>En el ítem: Tipo de diagnóstico, marque:</a:t>
            </a:r>
          </a:p>
          <a:p>
            <a:pPr algn="just"/>
            <a:r>
              <a:rPr lang="es-PE" sz="1100" dirty="0">
                <a:latin typeface="Franklin Gothic Medium Cond" panose="020B0606030402020204" pitchFamily="34" charset="0"/>
              </a:rPr>
              <a:t>• En el ítem: Tipo de diagnóstico marque SIEMPRE “P”</a:t>
            </a:r>
          </a:p>
          <a:p>
            <a:pPr algn="just"/>
            <a:r>
              <a:rPr lang="es-PE" sz="1100" dirty="0">
                <a:latin typeface="Franklin Gothic Medium Cond" panose="020B0606030402020204" pitchFamily="34" charset="0"/>
              </a:rPr>
              <a:t>• Para las demás actividades y/o procedimientos colocar siempre Definitivo “D”.</a:t>
            </a:r>
          </a:p>
          <a:p>
            <a:pPr algn="just"/>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pPr algn="just"/>
            <a:r>
              <a:rPr lang="es-PE" sz="1100" dirty="0">
                <a:latin typeface="Franklin Gothic Medium Cond" panose="020B0606030402020204" pitchFamily="34" charset="0"/>
              </a:rPr>
              <a:t>• En el 2º casillero se registra el resultado si es normal la sigla (N) y si es anormal (A)</a:t>
            </a:r>
          </a:p>
          <a:p>
            <a:pPr algn="just"/>
            <a:r>
              <a:rPr lang="es-PE" sz="1100" dirty="0">
                <a:latin typeface="Franklin Gothic Medium Cond" panose="020B0606030402020204" pitchFamily="34" charset="0"/>
              </a:rPr>
              <a:t>• En el 3º casillero el número de salud ocular.</a:t>
            </a:r>
          </a:p>
        </p:txBody>
      </p:sp>
      <p:pic>
        <p:nvPicPr>
          <p:cNvPr id="5" name="Imagen 4"/>
          <p:cNvPicPr>
            <a:picLocks noChangeAspect="1"/>
          </p:cNvPicPr>
          <p:nvPr/>
        </p:nvPicPr>
        <p:blipFill>
          <a:blip r:embed="rId2"/>
          <a:stretch>
            <a:fillRect/>
          </a:stretch>
        </p:blipFill>
        <p:spPr>
          <a:xfrm>
            <a:off x="448574" y="3083361"/>
            <a:ext cx="8333117" cy="993334"/>
          </a:xfrm>
          <a:prstGeom prst="rect">
            <a:avLst/>
          </a:prstGeom>
        </p:spPr>
      </p:pic>
      <p:sp>
        <p:nvSpPr>
          <p:cNvPr id="6" name="Rectángulo 5"/>
          <p:cNvSpPr/>
          <p:nvPr/>
        </p:nvSpPr>
        <p:spPr>
          <a:xfrm>
            <a:off x="376727" y="4103991"/>
            <a:ext cx="8333117" cy="2292935"/>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DIAGNÓSTICO DE TRACOMA</a:t>
            </a:r>
          </a:p>
          <a:p>
            <a:pPr algn="just"/>
            <a:r>
              <a:rPr lang="es-PE" sz="1100" dirty="0">
                <a:latin typeface="Franklin Gothic Medium Cond" panose="020B0606030402020204" pitchFamily="34" charset="0"/>
              </a:rPr>
              <a:t>Definición Operacional.- Actividades y procedimientos que tienen por finalidad evaluar integralmente y establecer el diagnóstico definitivo de Tracoma, a cargo del médico oftalmólogo del establecimiento de salud con capacidad resolutiva (segundo o tercer nivel de atención que cuenten con servicio de oftalmología y excepcionalmente de las categorías I-4 y II-1.</a:t>
            </a:r>
          </a:p>
          <a:p>
            <a:pPr algn="just"/>
            <a:r>
              <a:rPr lang="es-PE" sz="1100" dirty="0">
                <a:latin typeface="Franklin Gothic Medium Cond" panose="020B0606030402020204" pitchFamily="34" charset="0"/>
              </a:rPr>
              <a:t>Para el diagnóstico considerar las siguientes posibilidades:</a:t>
            </a:r>
          </a:p>
          <a:p>
            <a:pPr algn="just"/>
            <a:r>
              <a:rPr lang="es-PE" sz="1100" dirty="0">
                <a:latin typeface="Franklin Gothic Medium Cond" panose="020B0606030402020204" pitchFamily="34" charset="0"/>
              </a:rPr>
              <a:t>• Tracoma no especificado (A719)  		• </a:t>
            </a:r>
            <a:r>
              <a:rPr lang="es-PE" sz="1100" dirty="0" err="1">
                <a:latin typeface="Franklin Gothic Medium Cond" panose="020B0606030402020204" pitchFamily="34" charset="0"/>
              </a:rPr>
              <a:t>Triquiasis</a:t>
            </a:r>
            <a:r>
              <a:rPr lang="es-PE" sz="1100" dirty="0">
                <a:latin typeface="Franklin Gothic Medium Cond" panose="020B0606030402020204" pitchFamily="34" charset="0"/>
              </a:rPr>
              <a:t> palpebral (H020) </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1º casillero Diagnóstico</a:t>
            </a:r>
          </a:p>
          <a:p>
            <a:pPr algn="just"/>
            <a:r>
              <a:rPr lang="es-PE" sz="1100" dirty="0">
                <a:latin typeface="Franklin Gothic Medium Cond" panose="020B0606030402020204" pitchFamily="34" charset="0"/>
              </a:rPr>
              <a:t>• En el 2º casillero Examen de microscopía binocular 92504.</a:t>
            </a:r>
          </a:p>
          <a:p>
            <a:pPr algn="just"/>
            <a:r>
              <a:rPr lang="es-PE" sz="1100" dirty="0">
                <a:latin typeface="Franklin Gothic Medium Cond" panose="020B0606030402020204" pitchFamily="34" charset="0"/>
              </a:rPr>
              <a:t>• En el 3º </a:t>
            </a:r>
            <a:r>
              <a:rPr lang="es-PE" sz="1100" dirty="0" err="1">
                <a:latin typeface="Franklin Gothic Medium Cond" panose="020B0606030402020204" pitchFamily="34" charset="0"/>
              </a:rPr>
              <a:t>casilllero</a:t>
            </a:r>
            <a:r>
              <a:rPr lang="es-PE" sz="1100" dirty="0">
                <a:latin typeface="Franklin Gothic Medium Cond" panose="020B0606030402020204" pitchFamily="34" charset="0"/>
              </a:rPr>
              <a:t> </a:t>
            </a:r>
            <a:r>
              <a:rPr lang="es-PE" sz="1100" dirty="0" err="1">
                <a:latin typeface="Franklin Gothic Medium Cond" panose="020B0606030402020204" pitchFamily="34" charset="0"/>
              </a:rPr>
              <a:t>consejeria</a:t>
            </a:r>
            <a:r>
              <a:rPr lang="es-PE" sz="1100" dirty="0">
                <a:latin typeface="Franklin Gothic Medium Cond" panose="020B0606030402020204" pitchFamily="34" charset="0"/>
              </a:rPr>
              <a:t> en salud ocular.</a:t>
            </a:r>
          </a:p>
          <a:p>
            <a:pPr algn="just"/>
            <a:r>
              <a:rPr lang="es-PE" sz="1100" dirty="0">
                <a:latin typeface="Franklin Gothic Medium Cond" panose="020B0606030402020204" pitchFamily="34" charset="0"/>
              </a:rPr>
              <a:t>En el ítem: Tipo de diagnóstico marque:</a:t>
            </a:r>
          </a:p>
          <a:p>
            <a:pPr algn="just"/>
            <a:r>
              <a:rPr lang="es-PE" sz="1100" dirty="0">
                <a:latin typeface="Franklin Gothic Medium Cond" panose="020B0606030402020204" pitchFamily="34" charset="0"/>
              </a:rPr>
              <a:t>• En el 1º casillero para el diagnóstico “D” cuando se diagnóstica por 1º vez, en los controles es “R”</a:t>
            </a:r>
          </a:p>
          <a:p>
            <a:pPr algn="just"/>
            <a:r>
              <a:rPr lang="es-PE" sz="1100" dirty="0">
                <a:latin typeface="Franklin Gothic Medium Cond" panose="020B0606030402020204" pitchFamily="34" charset="0"/>
              </a:rPr>
              <a:t>• En el 2 y 3 casillero donde se registran los procedimientos siempre “D”.</a:t>
            </a:r>
          </a:p>
        </p:txBody>
      </p:sp>
    </p:spTree>
    <p:extLst>
      <p:ext uri="{BB962C8B-B14F-4D97-AF65-F5344CB8AC3E}">
        <p14:creationId xmlns:p14="http://schemas.microsoft.com/office/powerpoint/2010/main" val="25770387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480246" y="306405"/>
            <a:ext cx="8246852" cy="1072019"/>
          </a:xfrm>
          <a:prstGeom prst="rect">
            <a:avLst/>
          </a:prstGeom>
        </p:spPr>
      </p:pic>
      <p:sp>
        <p:nvSpPr>
          <p:cNvPr id="6" name="Rectángulo 5"/>
          <p:cNvSpPr/>
          <p:nvPr/>
        </p:nvSpPr>
        <p:spPr>
          <a:xfrm>
            <a:off x="393980" y="1378424"/>
            <a:ext cx="8333118" cy="2631490"/>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TRATAMIENTO DE PERSONAS CON TRACOMA</a:t>
            </a:r>
          </a:p>
          <a:p>
            <a:pPr algn="just"/>
            <a:r>
              <a:rPr lang="es-PE" sz="1100" dirty="0">
                <a:latin typeface="Franklin Gothic Medium Cond" panose="020B0606030402020204" pitchFamily="34" charset="0"/>
              </a:rPr>
              <a:t>Definición Operacional.- Conjunto de actividades y procedimientos orientados a mejorar la salud visual con la finalidad de prescribir el tratamiento y evaluar el proceso de evolución de la enfermedad de la persona con diagnóstico de Tracoma. Está a cargo del médico oftalmólogo capacitado de establecimientos de salud con capacidad resolutiva del II y III nivel de atención.</a:t>
            </a:r>
          </a:p>
          <a:p>
            <a:pPr algn="just"/>
            <a:r>
              <a:rPr lang="es-PE" sz="1100" dirty="0">
                <a:latin typeface="Franklin Gothic Medium Cond" panose="020B0606030402020204" pitchFamily="34" charset="0"/>
              </a:rPr>
              <a:t>Incluye las siguientes actividades y procedimientos según corresponda, se puede considerar:</a:t>
            </a:r>
          </a:p>
          <a:p>
            <a:pPr algn="just"/>
            <a:r>
              <a:rPr lang="es-PE" sz="1100" dirty="0">
                <a:latin typeface="Franklin Gothic Medium Cond" panose="020B0606030402020204" pitchFamily="34" charset="0"/>
              </a:rPr>
              <a:t>Cuando el tratamiento es </a:t>
            </a:r>
            <a:r>
              <a:rPr lang="es-PE" sz="1100" dirty="0" err="1">
                <a:latin typeface="Franklin Gothic Medium Cond" panose="020B0606030402020204" pitchFamily="34" charset="0"/>
              </a:rPr>
              <a:t>farmacologico</a:t>
            </a:r>
            <a:r>
              <a:rPr lang="es-PE" sz="1100" dirty="0">
                <a:latin typeface="Franklin Gothic Medium Cond" panose="020B0606030402020204" pitchFamily="34" charset="0"/>
              </a:rPr>
              <a:t>, solamente se registra el diagnóstico</a:t>
            </a:r>
          </a:p>
          <a:p>
            <a:pPr algn="just"/>
            <a:r>
              <a:rPr lang="es-PE" sz="1100" dirty="0">
                <a:solidFill>
                  <a:srgbClr val="C00000"/>
                </a:solidFill>
                <a:latin typeface="Franklin Gothic Medium Cond" panose="020B0606030402020204" pitchFamily="34" charset="0"/>
              </a:rPr>
              <a:t>TRATAMIENTO QUIRÚRGICO</a:t>
            </a:r>
          </a:p>
          <a:p>
            <a:pPr algn="just"/>
            <a:r>
              <a:rPr lang="es-PE" sz="1100" dirty="0">
                <a:latin typeface="Franklin Gothic Medium Cond" panose="020B0606030402020204" pitchFamily="34" charset="0"/>
              </a:rPr>
              <a:t>• Corrección de </a:t>
            </a:r>
            <a:r>
              <a:rPr lang="es-PE" sz="1100" dirty="0" err="1">
                <a:latin typeface="Franklin Gothic Medium Cond" panose="020B0606030402020204" pitchFamily="34" charset="0"/>
              </a:rPr>
              <a:t>triquiasis</a:t>
            </a:r>
            <a:r>
              <a:rPr lang="es-PE" sz="1100" dirty="0">
                <a:latin typeface="Franklin Gothic Medium Cond" panose="020B0606030402020204" pitchFamily="34" charset="0"/>
              </a:rPr>
              <a:t> (67830).</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1°casillero diagnóstico</a:t>
            </a:r>
          </a:p>
          <a:p>
            <a:pPr algn="just"/>
            <a:r>
              <a:rPr lang="es-PE" sz="1100" dirty="0">
                <a:latin typeface="Franklin Gothic Medium Cond" panose="020B0606030402020204" pitchFamily="34" charset="0"/>
              </a:rPr>
              <a:t>• En el 2° casillero procedimiento realizado para el diagnóstico</a:t>
            </a:r>
          </a:p>
          <a:p>
            <a:pPr lvl="0" algn="just"/>
            <a:r>
              <a:rPr lang="es-PE" sz="1100" dirty="0">
                <a:solidFill>
                  <a:srgbClr val="000000"/>
                </a:solidFill>
                <a:latin typeface="Franklin Gothic Medium Cond" panose="020B0606030402020204" pitchFamily="34" charset="0"/>
              </a:rPr>
              <a:t>En el ítem: Tipo de diagnóstico marque:</a:t>
            </a:r>
          </a:p>
          <a:p>
            <a:pPr lvl="0" algn="just"/>
            <a:r>
              <a:rPr lang="es-PE" sz="1100" dirty="0">
                <a:solidFill>
                  <a:srgbClr val="000000"/>
                </a:solidFill>
                <a:latin typeface="Franklin Gothic Medium Cond" panose="020B0606030402020204" pitchFamily="34" charset="0"/>
              </a:rPr>
              <a:t>• En el 1° casillero para el diagnóstico D cuando se diagnostica por 1 vez, en los controles es R.</a:t>
            </a:r>
          </a:p>
          <a:p>
            <a:pPr lvl="0" algn="just"/>
            <a:r>
              <a:rPr lang="es-PE" sz="1100" dirty="0">
                <a:solidFill>
                  <a:srgbClr val="000000"/>
                </a:solidFill>
                <a:latin typeface="Franklin Gothic Medium Cond" panose="020B0606030402020204" pitchFamily="34" charset="0"/>
              </a:rPr>
              <a:t>• En los casilleros donde se registran los procedimientos siempre “D”</a:t>
            </a:r>
          </a:p>
          <a:p>
            <a:pPr lvl="0" algn="just"/>
            <a:r>
              <a:rPr lang="es-PE" sz="1100" dirty="0">
                <a:solidFill>
                  <a:srgbClr val="000000"/>
                </a:solidFill>
                <a:latin typeface="Franklin Gothic Medium Cond" panose="020B0606030402020204" pitchFamily="34" charset="0"/>
              </a:rPr>
              <a:t>Cuando el tratamiento es quirúrgico</a:t>
            </a:r>
          </a:p>
        </p:txBody>
      </p:sp>
      <p:pic>
        <p:nvPicPr>
          <p:cNvPr id="7" name="Imagen 6"/>
          <p:cNvPicPr>
            <a:picLocks noChangeAspect="1"/>
          </p:cNvPicPr>
          <p:nvPr/>
        </p:nvPicPr>
        <p:blipFill>
          <a:blip r:embed="rId3"/>
          <a:stretch>
            <a:fillRect/>
          </a:stretch>
        </p:blipFill>
        <p:spPr>
          <a:xfrm>
            <a:off x="393980" y="3925306"/>
            <a:ext cx="8264106" cy="1056127"/>
          </a:xfrm>
          <a:prstGeom prst="rect">
            <a:avLst/>
          </a:prstGeom>
        </p:spPr>
      </p:pic>
      <p:sp>
        <p:nvSpPr>
          <p:cNvPr id="8" name="Rectángulo 7"/>
          <p:cNvSpPr/>
          <p:nvPr/>
        </p:nvSpPr>
        <p:spPr>
          <a:xfrm>
            <a:off x="437113" y="4981433"/>
            <a:ext cx="8177840" cy="1277273"/>
          </a:xfrm>
          <a:prstGeom prst="rect">
            <a:avLst/>
          </a:prstGeom>
        </p:spPr>
        <p:txBody>
          <a:bodyPr wrap="square">
            <a:spAutoFit/>
          </a:bodyPr>
          <a:lstStyle/>
          <a:p>
            <a:pPr lvl="0" algn="just"/>
            <a:r>
              <a:rPr lang="es-PE" sz="1100" dirty="0">
                <a:solidFill>
                  <a:srgbClr val="C00000"/>
                </a:solidFill>
                <a:latin typeface="Franklin Gothic Medium Cond" panose="020B0606030402020204" pitchFamily="34" charset="0"/>
              </a:rPr>
              <a:t>CONTROL DE PERSONAS CON TRACOMA </a:t>
            </a:r>
          </a:p>
          <a:p>
            <a:pPr lvl="0" algn="just"/>
            <a:r>
              <a:rPr lang="es-PE" sz="1100" dirty="0">
                <a:solidFill>
                  <a:srgbClr val="000000"/>
                </a:solidFill>
                <a:latin typeface="Franklin Gothic Medium Cond" panose="020B0606030402020204" pitchFamily="34" charset="0"/>
              </a:rPr>
              <a:t>Definición Operacional.- Conjunto de actividades y procedimientos que permiten la evaluación integral oftalmológica y la evolución de la enfermedad de la persona con diagnóstico de </a:t>
            </a:r>
            <a:r>
              <a:rPr lang="es-PE" sz="1100" dirty="0" err="1">
                <a:solidFill>
                  <a:srgbClr val="000000"/>
                </a:solidFill>
                <a:latin typeface="Franklin Gothic Medium Cond" panose="020B0606030402020204" pitchFamily="34" charset="0"/>
              </a:rPr>
              <a:t>triquiasis</a:t>
            </a:r>
            <a:r>
              <a:rPr lang="es-PE" sz="1100" dirty="0">
                <a:solidFill>
                  <a:srgbClr val="000000"/>
                </a:solidFill>
                <a:latin typeface="Franklin Gothic Medium Cond" panose="020B0606030402020204" pitchFamily="34" charset="0"/>
              </a:rPr>
              <a:t> palpebral por tracoma, que recibió tratamiento quirúrgico indicado por el médico oftalmólogo en establecimientos de salud del segundo y tercer nivel de atención (excepcionalmente aquellos con capacidad resolutiva del primer nivel). Se realizan tres controles: 1er control a las 24 horas</a:t>
            </a:r>
          </a:p>
          <a:p>
            <a:pPr lvl="0" algn="just"/>
            <a:r>
              <a:rPr lang="es-PE" sz="1100" dirty="0">
                <a:solidFill>
                  <a:srgbClr val="000000"/>
                </a:solidFill>
                <a:latin typeface="Franklin Gothic Medium Cond" panose="020B0606030402020204" pitchFamily="34" charset="0"/>
              </a:rPr>
              <a:t>de realizada la cirugía, 2do control a los 7 días posteriores a la cirugía y 3er control a los 2 meses posteriores a la cirugía.</a:t>
            </a:r>
          </a:p>
          <a:p>
            <a:pPr lvl="0" algn="just"/>
            <a:r>
              <a:rPr lang="es-PE" sz="1100" dirty="0">
                <a:solidFill>
                  <a:srgbClr val="000000"/>
                </a:solidFill>
                <a:latin typeface="Franklin Gothic Medium Cond" panose="020B0606030402020204" pitchFamily="34" charset="0"/>
              </a:rPr>
              <a:t>En el ítem: Diagnóstico motivo de consulta y/o actividad de salud, anote:</a:t>
            </a:r>
          </a:p>
        </p:txBody>
      </p:sp>
    </p:spTree>
    <p:extLst>
      <p:ext uri="{BB962C8B-B14F-4D97-AF65-F5344CB8AC3E}">
        <p14:creationId xmlns:p14="http://schemas.microsoft.com/office/powerpoint/2010/main" val="1753578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6526" y="454936"/>
            <a:ext cx="8108577" cy="938719"/>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TAMIZAJE</a:t>
            </a:r>
          </a:p>
          <a:p>
            <a:r>
              <a:rPr lang="es-PE" sz="1100" dirty="0">
                <a:latin typeface="Franklin Gothic Medium Cond" panose="020B0606030402020204" pitchFamily="34" charset="0"/>
              </a:rPr>
              <a:t>En el ítem: Diagnóstico motivo de consulta y/o Actividad de Salud, anote:</a:t>
            </a:r>
          </a:p>
          <a:p>
            <a:r>
              <a:rPr lang="es-PE" sz="1100" dirty="0">
                <a:latin typeface="Franklin Gothic Medium Cond" panose="020B0606030402020204" pitchFamily="34" charset="0"/>
              </a:rPr>
              <a:t>• En el 1° casillero marque como definitivo realizado: Oftalmoscopia Indirecta.</a:t>
            </a:r>
          </a:p>
          <a:p>
            <a:r>
              <a:rPr lang="es-PE" sz="1100" dirty="0">
                <a:latin typeface="Franklin Gothic Medium Cond" panose="020B0606030402020204" pitchFamily="34" charset="0"/>
              </a:rPr>
              <a:t>En el ítem: Tipo de diagnóstico marque:</a:t>
            </a:r>
          </a:p>
          <a:p>
            <a:r>
              <a:rPr lang="es-PE" sz="1100" dirty="0">
                <a:latin typeface="Franklin Gothic Medium Cond" panose="020B0606030402020204" pitchFamily="34" charset="0"/>
              </a:rPr>
              <a:t>• En el 1º casillero siempre marque “D” por tratarse de un procedimiento.</a:t>
            </a:r>
          </a:p>
        </p:txBody>
      </p:sp>
      <p:sp>
        <p:nvSpPr>
          <p:cNvPr id="3" name="Rectángulo 2"/>
          <p:cNvSpPr/>
          <p:nvPr/>
        </p:nvSpPr>
        <p:spPr>
          <a:xfrm>
            <a:off x="513777" y="2693062"/>
            <a:ext cx="950901"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DIAGNÓSTICO:</a:t>
            </a:r>
          </a:p>
        </p:txBody>
      </p:sp>
      <p:sp>
        <p:nvSpPr>
          <p:cNvPr id="4" name="Rectángulo 3"/>
          <p:cNvSpPr/>
          <p:nvPr/>
        </p:nvSpPr>
        <p:spPr>
          <a:xfrm>
            <a:off x="405187" y="4307928"/>
            <a:ext cx="8243046" cy="2123658"/>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TRATAMIENTO DE RECIÉN NACIDO CON RETINOPATÍA DE LA PREMATURIDAD</a:t>
            </a:r>
          </a:p>
          <a:p>
            <a:pPr algn="just"/>
            <a:r>
              <a:rPr lang="es-PE" sz="1100" dirty="0">
                <a:latin typeface="Franklin Gothic Medium Cond" panose="020B0606030402020204" pitchFamily="34" charset="0"/>
              </a:rPr>
              <a:t>Definición Operacional.- Conjunto de actividades y procedimientos orientados al tratamiento especializado y control del recién nacido prematuro, con diagnóstico de Retinopatía de la Prematuridad (ROP)</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1º casillero se registra el diagnóstico: Retinopatía de la prematuridad.</a:t>
            </a:r>
          </a:p>
          <a:p>
            <a:pPr algn="just"/>
            <a:r>
              <a:rPr lang="es-PE" sz="1100" dirty="0">
                <a:latin typeface="Franklin Gothic Medium Cond" panose="020B0606030402020204" pitchFamily="34" charset="0"/>
              </a:rPr>
              <a:t>• En el 2º casillero se registra el (los) procedimiento(s) realizado(s):</a:t>
            </a:r>
          </a:p>
          <a:p>
            <a:pPr algn="just"/>
            <a:r>
              <a:rPr lang="es-PE" sz="1100" dirty="0">
                <a:latin typeface="Franklin Gothic Medium Cond" panose="020B0606030402020204" pitchFamily="34" charset="0"/>
              </a:rPr>
              <a:t>• Destrucción de retinopatía extensa, código (67227)	</a:t>
            </a:r>
          </a:p>
          <a:p>
            <a:pPr algn="just"/>
            <a:r>
              <a:rPr lang="es-PE" sz="1100" dirty="0">
                <a:latin typeface="Franklin Gothic Medium Cond" panose="020B0606030402020204" pitchFamily="34" charset="0"/>
              </a:rPr>
              <a:t>• Inyección </a:t>
            </a:r>
            <a:r>
              <a:rPr lang="es-PE" sz="1100" dirty="0" err="1">
                <a:latin typeface="Franklin Gothic Medium Cond" panose="020B0606030402020204" pitchFamily="34" charset="0"/>
              </a:rPr>
              <a:t>intravítrea</a:t>
            </a:r>
            <a:r>
              <a:rPr lang="es-PE" sz="1100" dirty="0">
                <a:latin typeface="Franklin Gothic Medium Cond" panose="020B0606030402020204" pitchFamily="34" charset="0"/>
              </a:rPr>
              <a:t> de agente farmacológico </a:t>
            </a:r>
            <a:r>
              <a:rPr lang="es-PE" sz="1100" dirty="0" err="1">
                <a:latin typeface="Franklin Gothic Medium Cond" panose="020B0606030402020204" pitchFamily="34" charset="0"/>
              </a:rPr>
              <a:t>antiangiogénico</a:t>
            </a:r>
            <a:r>
              <a:rPr lang="es-PE" sz="1100" dirty="0">
                <a:latin typeface="Franklin Gothic Medium Cond" panose="020B0606030402020204" pitchFamily="34" charset="0"/>
              </a:rPr>
              <a:t> (procedimiento separado) (67028)</a:t>
            </a:r>
          </a:p>
          <a:p>
            <a:pPr algn="just"/>
            <a:r>
              <a:rPr lang="es-PE" sz="1100" dirty="0">
                <a:latin typeface="Franklin Gothic Medium Cond" panose="020B0606030402020204" pitchFamily="34" charset="0"/>
              </a:rPr>
              <a:t>• </a:t>
            </a:r>
            <a:r>
              <a:rPr lang="es-PE" sz="1100" dirty="0" err="1">
                <a:latin typeface="Franklin Gothic Medium Cond" panose="020B0606030402020204" pitchFamily="34" charset="0"/>
              </a:rPr>
              <a:t>Vitrectomía</a:t>
            </a:r>
            <a:r>
              <a:rPr lang="es-PE" sz="1100" dirty="0">
                <a:latin typeface="Franklin Gothic Medium Cond" panose="020B0606030402020204" pitchFamily="34" charset="0"/>
              </a:rPr>
              <a:t>, mecánica, vía </a:t>
            </a:r>
            <a:r>
              <a:rPr lang="es-PE" sz="1100" dirty="0" err="1">
                <a:latin typeface="Franklin Gothic Medium Cond" panose="020B0606030402020204" pitchFamily="34" charset="0"/>
              </a:rPr>
              <a:t>pars</a:t>
            </a:r>
            <a:r>
              <a:rPr lang="es-PE" sz="1100" dirty="0">
                <a:latin typeface="Franklin Gothic Medium Cond" panose="020B0606030402020204" pitchFamily="34" charset="0"/>
              </a:rPr>
              <a:t> plana con </a:t>
            </a:r>
            <a:r>
              <a:rPr lang="es-PE" sz="1100" dirty="0" err="1">
                <a:latin typeface="Franklin Gothic Medium Cond" panose="020B0606030402020204" pitchFamily="34" charset="0"/>
              </a:rPr>
              <a:t>endopanfotocoagulación</a:t>
            </a:r>
            <a:r>
              <a:rPr lang="es-PE" sz="1100" dirty="0">
                <a:latin typeface="Franklin Gothic Medium Cond" panose="020B0606030402020204" pitchFamily="34" charset="0"/>
              </a:rPr>
              <a:t> (67043)</a:t>
            </a:r>
          </a:p>
          <a:p>
            <a:pPr algn="just"/>
            <a:r>
              <a:rPr lang="es-PE" sz="1100" dirty="0">
                <a:latin typeface="Franklin Gothic Medium Cond" panose="020B0606030402020204" pitchFamily="34" charset="0"/>
              </a:rPr>
              <a:t>En el ítem: Tipo de diagnóstico marque:</a:t>
            </a:r>
          </a:p>
          <a:p>
            <a:pPr algn="just"/>
            <a:r>
              <a:rPr lang="es-PE" sz="1100" dirty="0">
                <a:latin typeface="Franklin Gothic Medium Cond" panose="020B0606030402020204" pitchFamily="34" charset="0"/>
              </a:rPr>
              <a:t>• En el 1º casillero se registra “R” cuando el paciente ya ha sido diagnosticado anteriormente.</a:t>
            </a:r>
          </a:p>
          <a:p>
            <a:pPr algn="just"/>
            <a:r>
              <a:rPr lang="es-PE" sz="1100" dirty="0">
                <a:latin typeface="Franklin Gothic Medium Cond" panose="020B0606030402020204" pitchFamily="34" charset="0"/>
              </a:rPr>
              <a:t>• En el 2º casillero se registra en procedimientos siempre “D”</a:t>
            </a:r>
          </a:p>
        </p:txBody>
      </p:sp>
      <p:pic>
        <p:nvPicPr>
          <p:cNvPr id="8" name="Imagen 7"/>
          <p:cNvPicPr>
            <a:picLocks noChangeAspect="1"/>
          </p:cNvPicPr>
          <p:nvPr/>
        </p:nvPicPr>
        <p:blipFill>
          <a:blip r:embed="rId2"/>
          <a:stretch>
            <a:fillRect/>
          </a:stretch>
        </p:blipFill>
        <p:spPr>
          <a:xfrm>
            <a:off x="405187" y="1394999"/>
            <a:ext cx="8300457" cy="1306002"/>
          </a:xfrm>
          <a:prstGeom prst="rect">
            <a:avLst/>
          </a:prstGeom>
        </p:spPr>
      </p:pic>
      <p:pic>
        <p:nvPicPr>
          <p:cNvPr id="9" name="Imagen 8"/>
          <p:cNvPicPr>
            <a:picLocks noChangeAspect="1"/>
          </p:cNvPicPr>
          <p:nvPr/>
        </p:nvPicPr>
        <p:blipFill>
          <a:blip r:embed="rId3"/>
          <a:stretch>
            <a:fillRect/>
          </a:stretch>
        </p:blipFill>
        <p:spPr>
          <a:xfrm>
            <a:off x="405187" y="2946522"/>
            <a:ext cx="8300458" cy="1320281"/>
          </a:xfrm>
          <a:prstGeom prst="rect">
            <a:avLst/>
          </a:prstGeom>
        </p:spPr>
      </p:pic>
    </p:spTree>
    <p:extLst>
      <p:ext uri="{BB962C8B-B14F-4D97-AF65-F5344CB8AC3E}">
        <p14:creationId xmlns:p14="http://schemas.microsoft.com/office/powerpoint/2010/main" val="28355875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87393" y="337849"/>
            <a:ext cx="8376250" cy="1446550"/>
          </a:xfrm>
          <a:prstGeom prst="rect">
            <a:avLst/>
          </a:prstGeom>
        </p:spPr>
        <p:txBody>
          <a:bodyPr wrap="square">
            <a:spAutoFit/>
          </a:bodyPr>
          <a:lstStyle/>
          <a:p>
            <a:pPr algn="just"/>
            <a:r>
              <a:rPr lang="es-PE" sz="1100" dirty="0">
                <a:latin typeface="Franklin Gothic Medium Cond" panose="020B0606030402020204" pitchFamily="34" charset="0"/>
              </a:rPr>
              <a:t>• En el 1º casillero Morbilidad</a:t>
            </a:r>
          </a:p>
          <a:p>
            <a:pPr algn="just"/>
            <a:r>
              <a:rPr lang="es-PE" sz="1100" dirty="0">
                <a:latin typeface="Franklin Gothic Medium Cond" panose="020B0606030402020204" pitchFamily="34" charset="0"/>
              </a:rPr>
              <a:t>• En el 2º casillero Cuidado Posterior a la Cirugía</a:t>
            </a:r>
          </a:p>
          <a:p>
            <a:pPr algn="just"/>
            <a:r>
              <a:rPr lang="es-PE" sz="1100" dirty="0">
                <a:latin typeface="Franklin Gothic Medium Cond" panose="020B0606030402020204" pitchFamily="34" charset="0"/>
              </a:rPr>
              <a:t>• En los siguientes casilleros deberá registrar los procedimientos realizados durante la consulta.</a:t>
            </a:r>
          </a:p>
          <a:p>
            <a:pPr algn="just"/>
            <a:r>
              <a:rPr lang="es-PE" sz="1100" dirty="0">
                <a:latin typeface="Franklin Gothic Medium Cond" panose="020B0606030402020204" pitchFamily="34" charset="0"/>
              </a:rPr>
              <a:t>En el ítem: Tipo de diagnóstico, marque</a:t>
            </a:r>
          </a:p>
          <a:p>
            <a:pPr algn="just"/>
            <a:r>
              <a:rPr lang="es-PE" sz="1100" dirty="0">
                <a:latin typeface="Franklin Gothic Medium Cond" panose="020B0606030402020204" pitchFamily="34" charset="0"/>
              </a:rPr>
              <a:t>• En el 1º casillero “R” por ser un diagnóstico repetido.</a:t>
            </a:r>
          </a:p>
          <a:p>
            <a:pPr algn="just"/>
            <a:r>
              <a:rPr lang="es-PE" sz="1100" dirty="0">
                <a:latin typeface="Franklin Gothic Medium Cond" panose="020B0606030402020204" pitchFamily="34" charset="0"/>
              </a:rPr>
              <a:t>• En el 2º casillero siempre “D”</a:t>
            </a:r>
          </a:p>
          <a:p>
            <a:pPr algn="just"/>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registre:</a:t>
            </a:r>
          </a:p>
          <a:p>
            <a:pPr algn="just"/>
            <a:r>
              <a:rPr lang="es-PE" sz="1100" dirty="0">
                <a:latin typeface="Franklin Gothic Medium Cond" panose="020B0606030402020204" pitchFamily="34" charset="0"/>
              </a:rPr>
              <a:t>• En el 2º casillero SIEMPRE el número de control post-operatorio 1, 2 o 3 según corresponda.</a:t>
            </a:r>
          </a:p>
        </p:txBody>
      </p:sp>
      <p:pic>
        <p:nvPicPr>
          <p:cNvPr id="5" name="Imagen 4"/>
          <p:cNvPicPr>
            <a:picLocks noChangeAspect="1"/>
          </p:cNvPicPr>
          <p:nvPr/>
        </p:nvPicPr>
        <p:blipFill>
          <a:blip r:embed="rId2"/>
          <a:stretch>
            <a:fillRect/>
          </a:stretch>
        </p:blipFill>
        <p:spPr>
          <a:xfrm>
            <a:off x="543465" y="1759169"/>
            <a:ext cx="8264106" cy="1024974"/>
          </a:xfrm>
          <a:prstGeom prst="rect">
            <a:avLst/>
          </a:prstGeom>
        </p:spPr>
      </p:pic>
    </p:spTree>
    <p:extLst>
      <p:ext uri="{BB962C8B-B14F-4D97-AF65-F5344CB8AC3E}">
        <p14:creationId xmlns:p14="http://schemas.microsoft.com/office/powerpoint/2010/main" val="941399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04695" y="434225"/>
            <a:ext cx="2382383" cy="261610"/>
          </a:xfrm>
          <a:prstGeom prst="rect">
            <a:avLst/>
          </a:prstGeom>
        </p:spPr>
        <p:txBody>
          <a:bodyPr wrap="none">
            <a:spAutoFit/>
          </a:bodyPr>
          <a:lstStyle/>
          <a:p>
            <a:pPr lvl="0" algn="just"/>
            <a:r>
              <a:rPr lang="es-PE" sz="1100" dirty="0">
                <a:solidFill>
                  <a:srgbClr val="C00000"/>
                </a:solidFill>
                <a:latin typeface="Franklin Gothic Medium Cond" panose="020B0606030402020204" pitchFamily="34" charset="0"/>
              </a:rPr>
              <a:t>TRATAMIENTO ESPECIALIZADO CON LÁSER</a:t>
            </a:r>
          </a:p>
        </p:txBody>
      </p:sp>
      <p:sp>
        <p:nvSpPr>
          <p:cNvPr id="5" name="Rectángulo 4"/>
          <p:cNvSpPr/>
          <p:nvPr/>
        </p:nvSpPr>
        <p:spPr>
          <a:xfrm>
            <a:off x="404695" y="1912507"/>
            <a:ext cx="4572000" cy="261610"/>
          </a:xfrm>
          <a:prstGeom prst="rect">
            <a:avLst/>
          </a:prstGeom>
        </p:spPr>
        <p:txBody>
          <a:bodyPr>
            <a:spAutoFit/>
          </a:bodyPr>
          <a:lstStyle/>
          <a:p>
            <a:r>
              <a:rPr lang="es-PE" sz="1100" dirty="0">
                <a:solidFill>
                  <a:srgbClr val="C00000"/>
                </a:solidFill>
                <a:latin typeface="Franklin Gothic Medium Cond" panose="020B0606030402020204" pitchFamily="34" charset="0"/>
              </a:rPr>
              <a:t>TRATAMIENTO ESPECIALIZADO CON ANTIANGIOGÉNICO</a:t>
            </a:r>
          </a:p>
        </p:txBody>
      </p:sp>
      <p:sp>
        <p:nvSpPr>
          <p:cNvPr id="10" name="Rectángulo 9"/>
          <p:cNvSpPr/>
          <p:nvPr/>
        </p:nvSpPr>
        <p:spPr>
          <a:xfrm>
            <a:off x="401427" y="3443256"/>
            <a:ext cx="7668883" cy="26161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TRATAMIENTO ESPECIALIZADO CON LASER MÁS ANTIANGIOGÉNICO</a:t>
            </a:r>
          </a:p>
        </p:txBody>
      </p:sp>
      <p:sp>
        <p:nvSpPr>
          <p:cNvPr id="12" name="Rectángulo 11"/>
          <p:cNvSpPr/>
          <p:nvPr/>
        </p:nvSpPr>
        <p:spPr>
          <a:xfrm>
            <a:off x="401427" y="4949016"/>
            <a:ext cx="5305244" cy="26161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TRATAMIENTO ESPECIALIZADO CON VITRECTOMÍA POSTERIOR MÁS ENDOFOTOCOAGULACIÓN.</a:t>
            </a:r>
          </a:p>
        </p:txBody>
      </p:sp>
      <p:pic>
        <p:nvPicPr>
          <p:cNvPr id="2" name="Imagen 1"/>
          <p:cNvPicPr>
            <a:picLocks noChangeAspect="1"/>
          </p:cNvPicPr>
          <p:nvPr/>
        </p:nvPicPr>
        <p:blipFill>
          <a:blip r:embed="rId2"/>
          <a:stretch>
            <a:fillRect/>
          </a:stretch>
        </p:blipFill>
        <p:spPr>
          <a:xfrm>
            <a:off x="404695" y="661664"/>
            <a:ext cx="8373545" cy="1250844"/>
          </a:xfrm>
          <a:prstGeom prst="rect">
            <a:avLst/>
          </a:prstGeom>
        </p:spPr>
      </p:pic>
      <p:pic>
        <p:nvPicPr>
          <p:cNvPr id="4" name="Imagen 3"/>
          <p:cNvPicPr>
            <a:picLocks noChangeAspect="1"/>
          </p:cNvPicPr>
          <p:nvPr/>
        </p:nvPicPr>
        <p:blipFill>
          <a:blip r:embed="rId3"/>
          <a:stretch>
            <a:fillRect/>
          </a:stretch>
        </p:blipFill>
        <p:spPr>
          <a:xfrm>
            <a:off x="401427" y="2143577"/>
            <a:ext cx="8376813" cy="1247212"/>
          </a:xfrm>
          <a:prstGeom prst="rect">
            <a:avLst/>
          </a:prstGeom>
        </p:spPr>
      </p:pic>
      <p:pic>
        <p:nvPicPr>
          <p:cNvPr id="9" name="Imagen 8"/>
          <p:cNvPicPr>
            <a:picLocks noChangeAspect="1"/>
          </p:cNvPicPr>
          <p:nvPr/>
        </p:nvPicPr>
        <p:blipFill>
          <a:blip r:embed="rId4"/>
          <a:stretch>
            <a:fillRect/>
          </a:stretch>
        </p:blipFill>
        <p:spPr>
          <a:xfrm>
            <a:off x="401427" y="3671487"/>
            <a:ext cx="8376813" cy="1274871"/>
          </a:xfrm>
          <a:prstGeom prst="rect">
            <a:avLst/>
          </a:prstGeom>
        </p:spPr>
      </p:pic>
      <p:pic>
        <p:nvPicPr>
          <p:cNvPr id="13" name="Imagen 12"/>
          <p:cNvPicPr>
            <a:picLocks noChangeAspect="1"/>
          </p:cNvPicPr>
          <p:nvPr/>
        </p:nvPicPr>
        <p:blipFill>
          <a:blip r:embed="rId5"/>
          <a:stretch>
            <a:fillRect/>
          </a:stretch>
        </p:blipFill>
        <p:spPr>
          <a:xfrm>
            <a:off x="401427" y="5227056"/>
            <a:ext cx="8376813" cy="1273676"/>
          </a:xfrm>
          <a:prstGeom prst="rect">
            <a:avLst/>
          </a:prstGeom>
        </p:spPr>
      </p:pic>
    </p:spTree>
    <p:extLst>
      <p:ext uri="{BB962C8B-B14F-4D97-AF65-F5344CB8AC3E}">
        <p14:creationId xmlns:p14="http://schemas.microsoft.com/office/powerpoint/2010/main" val="984999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6815" y="358908"/>
            <a:ext cx="8264106" cy="2800767"/>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CONTROL POST OPERATORIO DE RECIÉN NACIDOS CON RETINOPATÍA DE LA PREMATURIDAD </a:t>
            </a:r>
          </a:p>
          <a:p>
            <a:pPr algn="just"/>
            <a:r>
              <a:rPr lang="es-PE" sz="1100" dirty="0">
                <a:latin typeface="Franklin Gothic Medium Cond" panose="020B0606030402020204" pitchFamily="34" charset="0"/>
              </a:rPr>
              <a:t>Definición Operacional.- Intervención dirigida al control y seguimiento de los recién nacidos prematuros con diagnóstico de Retinopatía de la Prematuridad tratada quirúrgicamente (cirugía láser, </a:t>
            </a:r>
            <a:r>
              <a:rPr lang="es-PE" sz="1100" dirty="0" err="1">
                <a:latin typeface="Franklin Gothic Medium Cond" panose="020B0606030402020204" pitchFamily="34" charset="0"/>
              </a:rPr>
              <a:t>antiangiogénico</a:t>
            </a:r>
            <a:r>
              <a:rPr lang="es-PE" sz="1100" dirty="0">
                <a:latin typeface="Franklin Gothic Medium Cond" panose="020B0606030402020204" pitchFamily="34" charset="0"/>
              </a:rPr>
              <a:t> y </a:t>
            </a:r>
            <a:r>
              <a:rPr lang="es-PE" sz="1100" dirty="0" err="1">
                <a:latin typeface="Franklin Gothic Medium Cond" panose="020B0606030402020204" pitchFamily="34" charset="0"/>
              </a:rPr>
              <a:t>vitrectomía</a:t>
            </a:r>
            <a:r>
              <a:rPr lang="es-PE" sz="1100" dirty="0">
                <a:latin typeface="Franklin Gothic Medium Cond" panose="020B0606030402020204" pitchFamily="34" charset="0"/>
              </a:rPr>
              <a:t> mas </a:t>
            </a:r>
            <a:r>
              <a:rPr lang="es-PE" sz="1100" dirty="0" err="1">
                <a:latin typeface="Franklin Gothic Medium Cond" panose="020B0606030402020204" pitchFamily="34" charset="0"/>
              </a:rPr>
              <a:t>Endofotocoagulación</a:t>
            </a:r>
            <a:r>
              <a:rPr lang="es-PE" sz="1100" dirty="0">
                <a:latin typeface="Franklin Gothic Medium Cond" panose="020B0606030402020204" pitchFamily="34" charset="0"/>
              </a:rPr>
              <a:t>), a cargo del médico oftalmólogo capacitado en tratamiento láser o inyecciones </a:t>
            </a:r>
            <a:r>
              <a:rPr lang="es-PE" sz="1100" dirty="0" err="1">
                <a:latin typeface="Franklin Gothic Medium Cond" panose="020B0606030402020204" pitchFamily="34" charset="0"/>
              </a:rPr>
              <a:t>intravítreas</a:t>
            </a:r>
            <a:r>
              <a:rPr lang="es-PE" sz="1100" dirty="0">
                <a:latin typeface="Franklin Gothic Medium Cond" panose="020B0606030402020204" pitchFamily="34" charset="0"/>
              </a:rPr>
              <a:t> o </a:t>
            </a:r>
            <a:r>
              <a:rPr lang="es-PE" sz="1100" dirty="0" err="1">
                <a:latin typeface="Franklin Gothic Medium Cond" panose="020B0606030402020204" pitchFamily="34" charset="0"/>
              </a:rPr>
              <a:t>vitrectomia</a:t>
            </a:r>
            <a:r>
              <a:rPr lang="es-PE" sz="1100" dirty="0">
                <a:latin typeface="Franklin Gothic Medium Cond" panose="020B0606030402020204" pitchFamily="34" charset="0"/>
              </a:rPr>
              <a:t> para ROP, se brinda en establecimientos de salud del tercer nivel de atención. Los controles se realizan luego del tratamiento (láser, </a:t>
            </a:r>
            <a:r>
              <a:rPr lang="es-PE" sz="1100" dirty="0" err="1">
                <a:latin typeface="Franklin Gothic Medium Cond" panose="020B0606030402020204" pitchFamily="34" charset="0"/>
              </a:rPr>
              <a:t>antiangiogénico</a:t>
            </a:r>
            <a:r>
              <a:rPr lang="es-PE" sz="1100" dirty="0">
                <a:latin typeface="Franklin Gothic Medium Cond" panose="020B0606030402020204" pitchFamily="34" charset="0"/>
              </a:rPr>
              <a:t> y </a:t>
            </a:r>
            <a:r>
              <a:rPr lang="es-PE" sz="1100" dirty="0" err="1">
                <a:latin typeface="Franklin Gothic Medium Cond" panose="020B0606030402020204" pitchFamily="34" charset="0"/>
              </a:rPr>
              <a:t>Vitrectomía</a:t>
            </a:r>
            <a:r>
              <a:rPr lang="es-PE" sz="1100" dirty="0">
                <a:latin typeface="Franklin Gothic Medium Cond" panose="020B0606030402020204" pitchFamily="34" charset="0"/>
              </a:rPr>
              <a:t>) y de acuerdo a criterio médico hasta que la retina haya terminado de desarrollar en toda su extensión. Se realiza en los establecimientos de salud del tercer nivel de atención</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1º casillero el diagnóstico: Retinopatía de la prematuridad.</a:t>
            </a:r>
          </a:p>
          <a:p>
            <a:pPr algn="just"/>
            <a:r>
              <a:rPr lang="es-PE" sz="1100" dirty="0">
                <a:latin typeface="Franklin Gothic Medium Cond" panose="020B0606030402020204" pitchFamily="34" charset="0"/>
              </a:rPr>
              <a:t>• En el 2º casillero Otros cuidados especificados posteriores a la cirugía</a:t>
            </a:r>
          </a:p>
          <a:p>
            <a:pPr algn="just"/>
            <a:r>
              <a:rPr lang="es-PE" sz="1100" dirty="0">
                <a:latin typeface="Franklin Gothic Medium Cond" panose="020B0606030402020204" pitchFamily="34" charset="0"/>
              </a:rPr>
              <a:t>• En el 3º casillero consejería ocular. </a:t>
            </a:r>
          </a:p>
          <a:p>
            <a:pPr algn="just"/>
            <a:r>
              <a:rPr lang="es-PE" sz="1100" dirty="0">
                <a:latin typeface="Franklin Gothic Medium Cond" panose="020B0606030402020204" pitchFamily="34" charset="0"/>
              </a:rPr>
              <a:t>En el ítem: Tipo de diagnóstico marque:</a:t>
            </a:r>
          </a:p>
          <a:p>
            <a:pPr algn="just"/>
            <a:r>
              <a:rPr lang="es-PE" sz="1100" dirty="0">
                <a:latin typeface="Franklin Gothic Medium Cond" panose="020B0606030402020204" pitchFamily="34" charset="0"/>
              </a:rPr>
              <a:t>• En el 1º casillero para el diagnóstico “R” ya que el paciente fue diagnosticado anteriormente</a:t>
            </a:r>
          </a:p>
          <a:p>
            <a:pPr algn="just"/>
            <a:r>
              <a:rPr lang="es-PE" sz="1100" dirty="0">
                <a:latin typeface="Franklin Gothic Medium Cond" panose="020B0606030402020204" pitchFamily="34" charset="0"/>
              </a:rPr>
              <a:t>• En el 2º casillero donde se registra la actividad o procedimiento siempre “D”</a:t>
            </a:r>
          </a:p>
          <a:p>
            <a:pPr algn="just"/>
            <a:r>
              <a:rPr lang="es-PE" sz="1100" dirty="0">
                <a:latin typeface="Franklin Gothic Medium Cond" panose="020B0606030402020204" pitchFamily="34" charset="0"/>
              </a:rPr>
              <a:t>• En el 3º casillero donde se registra la actividad o procedimiento siempre “D”.</a:t>
            </a:r>
          </a:p>
          <a:p>
            <a:pPr algn="just"/>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registre:</a:t>
            </a:r>
          </a:p>
          <a:p>
            <a:pPr algn="just"/>
            <a:r>
              <a:rPr lang="es-PE" sz="1100" dirty="0">
                <a:latin typeface="Franklin Gothic Medium Cond" panose="020B0606030402020204" pitchFamily="34" charset="0"/>
              </a:rPr>
              <a:t>• En el 2º casillero registre el número de control post-operatorio 1, 2, 3, 4… según corresponda.</a:t>
            </a:r>
          </a:p>
        </p:txBody>
      </p:sp>
      <p:sp>
        <p:nvSpPr>
          <p:cNvPr id="4" name="Rectángulo 3"/>
          <p:cNvSpPr/>
          <p:nvPr/>
        </p:nvSpPr>
        <p:spPr>
          <a:xfrm>
            <a:off x="483079" y="4114501"/>
            <a:ext cx="8177842" cy="769441"/>
          </a:xfrm>
          <a:prstGeom prst="rect">
            <a:avLst/>
          </a:prstGeom>
        </p:spPr>
        <p:txBody>
          <a:bodyPr wrap="square">
            <a:spAutoFit/>
          </a:bodyPr>
          <a:lstStyle/>
          <a:p>
            <a:r>
              <a:rPr lang="es-PE" sz="1100" dirty="0">
                <a:solidFill>
                  <a:srgbClr val="FF0000"/>
                </a:solidFill>
                <a:latin typeface="Franklin Gothic Medium Cond" panose="020B0606030402020204" pitchFamily="34" charset="0"/>
              </a:rPr>
              <a:t>COMPLICACIONES DEL TRATAMIENTO DE RETINOPATÍA DEL PREMATURO</a:t>
            </a:r>
          </a:p>
          <a:p>
            <a:r>
              <a:rPr lang="es-PE" sz="1100" dirty="0">
                <a:latin typeface="Franklin Gothic Medium Cond" panose="020B0606030402020204" pitchFamily="34" charset="0"/>
              </a:rPr>
              <a:t>Errores Refractivos secundario a consecuencia del tratamiento</a:t>
            </a:r>
          </a:p>
          <a:p>
            <a:r>
              <a:rPr lang="es-PE" sz="1100" dirty="0">
                <a:latin typeface="Franklin Gothic Medium Cond" panose="020B0606030402020204" pitchFamily="34" charset="0"/>
              </a:rPr>
              <a:t>En el casillero del diagnóstico considerar los tipos de ametropías:</a:t>
            </a:r>
          </a:p>
          <a:p>
            <a:r>
              <a:rPr lang="es-PE" sz="1100" dirty="0">
                <a:latin typeface="Franklin Gothic Medium Cond" panose="020B0606030402020204" pitchFamily="34" charset="0"/>
              </a:rPr>
              <a:t>• Miopía (H521)		• Hipermetropía (H520)	• Astigmatismo (H522)</a:t>
            </a:r>
          </a:p>
        </p:txBody>
      </p:sp>
      <p:pic>
        <p:nvPicPr>
          <p:cNvPr id="8" name="Imagen 7"/>
          <p:cNvPicPr>
            <a:picLocks noChangeAspect="1"/>
          </p:cNvPicPr>
          <p:nvPr/>
        </p:nvPicPr>
        <p:blipFill>
          <a:blip r:embed="rId2"/>
          <a:stretch>
            <a:fillRect/>
          </a:stretch>
        </p:blipFill>
        <p:spPr>
          <a:xfrm>
            <a:off x="396815" y="2751593"/>
            <a:ext cx="8264106" cy="1359277"/>
          </a:xfrm>
          <a:prstGeom prst="rect">
            <a:avLst/>
          </a:prstGeom>
        </p:spPr>
      </p:pic>
      <p:pic>
        <p:nvPicPr>
          <p:cNvPr id="9" name="Imagen 8"/>
          <p:cNvPicPr>
            <a:picLocks noChangeAspect="1"/>
          </p:cNvPicPr>
          <p:nvPr/>
        </p:nvPicPr>
        <p:blipFill>
          <a:blip r:embed="rId3"/>
          <a:stretch>
            <a:fillRect/>
          </a:stretch>
        </p:blipFill>
        <p:spPr>
          <a:xfrm>
            <a:off x="396815" y="4870170"/>
            <a:ext cx="8264106" cy="1325915"/>
          </a:xfrm>
          <a:prstGeom prst="rect">
            <a:avLst/>
          </a:prstGeom>
        </p:spPr>
      </p:pic>
    </p:spTree>
    <p:extLst>
      <p:ext uri="{BB962C8B-B14F-4D97-AF65-F5344CB8AC3E}">
        <p14:creationId xmlns:p14="http://schemas.microsoft.com/office/powerpoint/2010/main" val="41120454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70936" y="316669"/>
            <a:ext cx="4572000" cy="261610"/>
          </a:xfrm>
          <a:prstGeom prst="rect">
            <a:avLst/>
          </a:prstGeom>
        </p:spPr>
        <p:txBody>
          <a:bodyPr>
            <a:spAutoFit/>
          </a:bodyPr>
          <a:lstStyle/>
          <a:p>
            <a:r>
              <a:rPr lang="es-PE" sz="1100" dirty="0">
                <a:solidFill>
                  <a:srgbClr val="C00000"/>
                </a:solidFill>
                <a:latin typeface="Franklin Gothic Medium Cond" panose="020B0606030402020204" pitchFamily="34" charset="0"/>
              </a:rPr>
              <a:t>NISTAGMO SECUNDARIO A CONSECUENCIA DEL TRATAMIENTO</a:t>
            </a:r>
          </a:p>
        </p:txBody>
      </p:sp>
      <p:sp>
        <p:nvSpPr>
          <p:cNvPr id="4" name="Rectángulo 3"/>
          <p:cNvSpPr/>
          <p:nvPr/>
        </p:nvSpPr>
        <p:spPr>
          <a:xfrm>
            <a:off x="448574" y="1784536"/>
            <a:ext cx="6409426" cy="1277273"/>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ESTRABISMO SECUNDARIO A CONSECUENCIA DEL TRATAMIENTO</a:t>
            </a:r>
          </a:p>
          <a:p>
            <a:r>
              <a:rPr lang="es-PE" sz="1100" dirty="0">
                <a:latin typeface="Franklin Gothic Medium Cond" panose="020B0606030402020204" pitchFamily="34" charset="0"/>
              </a:rPr>
              <a:t>Considerar los tipos de estrabismo para el diagnóstico:</a:t>
            </a:r>
          </a:p>
          <a:p>
            <a:r>
              <a:rPr lang="es-PE" sz="1100" dirty="0">
                <a:latin typeface="Franklin Gothic Medium Cond" panose="020B0606030402020204" pitchFamily="34" charset="0"/>
              </a:rPr>
              <a:t>• Estrabismo concomitante convergente (H500)</a:t>
            </a:r>
          </a:p>
          <a:p>
            <a:r>
              <a:rPr lang="es-PE" sz="1100" dirty="0">
                <a:latin typeface="Franklin Gothic Medium Cond" panose="020B0606030402020204" pitchFamily="34" charset="0"/>
              </a:rPr>
              <a:t>• Estrabismo concomitante divergente (H501)</a:t>
            </a:r>
          </a:p>
          <a:p>
            <a:r>
              <a:rPr lang="es-PE" sz="1100" dirty="0">
                <a:latin typeface="Franklin Gothic Medium Cond" panose="020B0606030402020204" pitchFamily="34" charset="0"/>
              </a:rPr>
              <a:t>• Estrabismo vertical (H502)</a:t>
            </a:r>
          </a:p>
          <a:p>
            <a:r>
              <a:rPr lang="es-PE" sz="1100" dirty="0">
                <a:latin typeface="Franklin Gothic Medium Cond" panose="020B0606030402020204" pitchFamily="34" charset="0"/>
              </a:rPr>
              <a:t>• Otros estrabismos especificados (H508)</a:t>
            </a:r>
          </a:p>
          <a:p>
            <a:r>
              <a:rPr lang="es-PE" sz="1100" dirty="0">
                <a:latin typeface="Franklin Gothic Medium Cond" panose="020B0606030402020204" pitchFamily="34" charset="0"/>
              </a:rPr>
              <a:t>• Estrabismos sin especificar (H509)</a:t>
            </a:r>
          </a:p>
        </p:txBody>
      </p:sp>
      <p:sp>
        <p:nvSpPr>
          <p:cNvPr id="6" name="Rectángulo 5"/>
          <p:cNvSpPr/>
          <p:nvPr/>
        </p:nvSpPr>
        <p:spPr>
          <a:xfrm>
            <a:off x="383876" y="3997000"/>
            <a:ext cx="8289984" cy="1107996"/>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GLAUCOMA SECUNDARIO A CONSECUENCIA DEL TRATAMIENTO</a:t>
            </a:r>
          </a:p>
          <a:p>
            <a:r>
              <a:rPr lang="es-PE" sz="1100" dirty="0">
                <a:latin typeface="Franklin Gothic Medium Cond" panose="020B0606030402020204" pitchFamily="34" charset="0"/>
              </a:rPr>
              <a:t>• Sospecha de Glaucoma (H40.0)</a:t>
            </a:r>
          </a:p>
          <a:p>
            <a:r>
              <a:rPr lang="es-PE" sz="1100" dirty="0">
                <a:latin typeface="Franklin Gothic Medium Cond" panose="020B0606030402020204" pitchFamily="34" charset="0"/>
              </a:rPr>
              <a:t>• Glaucoma Primario de Angulo Abierto (H40.1)</a:t>
            </a:r>
          </a:p>
          <a:p>
            <a:r>
              <a:rPr lang="es-PE" sz="1100" dirty="0">
                <a:latin typeface="Franklin Gothic Medium Cond" panose="020B0606030402020204" pitchFamily="34" charset="0"/>
              </a:rPr>
              <a:t>• Glaucoma </a:t>
            </a:r>
            <a:r>
              <a:rPr lang="es-PE" sz="1100" dirty="0" err="1">
                <a:latin typeface="Franklin Gothic Medium Cond" panose="020B0606030402020204" pitchFamily="34" charset="0"/>
              </a:rPr>
              <a:t>Prmario</a:t>
            </a:r>
            <a:r>
              <a:rPr lang="es-PE" sz="1100" dirty="0">
                <a:latin typeface="Franklin Gothic Medium Cond" panose="020B0606030402020204" pitchFamily="34" charset="0"/>
              </a:rPr>
              <a:t> de Angulo Cerrado (H40.2)</a:t>
            </a:r>
          </a:p>
          <a:p>
            <a:r>
              <a:rPr lang="es-PE" sz="1100" dirty="0">
                <a:latin typeface="Franklin Gothic Medium Cond" panose="020B0606030402020204" pitchFamily="34" charset="0"/>
              </a:rPr>
              <a:t>• Glaucoma Secundario a otros Trastornos del Ojo (H40.5)</a:t>
            </a:r>
          </a:p>
          <a:p>
            <a:r>
              <a:rPr lang="es-PE" sz="1100" dirty="0">
                <a:latin typeface="Franklin Gothic Medium Cond" panose="020B0606030402020204" pitchFamily="34" charset="0"/>
              </a:rPr>
              <a:t>• Glaucoma, no Especificado (H40.9)</a:t>
            </a:r>
          </a:p>
        </p:txBody>
      </p:sp>
      <p:pic>
        <p:nvPicPr>
          <p:cNvPr id="8" name="Imagen 7"/>
          <p:cNvPicPr>
            <a:picLocks noChangeAspect="1"/>
          </p:cNvPicPr>
          <p:nvPr/>
        </p:nvPicPr>
        <p:blipFill>
          <a:blip r:embed="rId2"/>
          <a:stretch>
            <a:fillRect/>
          </a:stretch>
        </p:blipFill>
        <p:spPr>
          <a:xfrm>
            <a:off x="370936" y="529007"/>
            <a:ext cx="8367622" cy="1292240"/>
          </a:xfrm>
          <a:prstGeom prst="rect">
            <a:avLst/>
          </a:prstGeom>
        </p:spPr>
      </p:pic>
      <p:pic>
        <p:nvPicPr>
          <p:cNvPr id="9" name="Imagen 8"/>
          <p:cNvPicPr>
            <a:picLocks noChangeAspect="1"/>
          </p:cNvPicPr>
          <p:nvPr/>
        </p:nvPicPr>
        <p:blipFill>
          <a:blip r:embed="rId3"/>
          <a:stretch>
            <a:fillRect/>
          </a:stretch>
        </p:blipFill>
        <p:spPr>
          <a:xfrm>
            <a:off x="370935" y="2692218"/>
            <a:ext cx="8367623" cy="1268243"/>
          </a:xfrm>
          <a:prstGeom prst="rect">
            <a:avLst/>
          </a:prstGeom>
        </p:spPr>
      </p:pic>
      <p:pic>
        <p:nvPicPr>
          <p:cNvPr id="10" name="Imagen 9"/>
          <p:cNvPicPr>
            <a:picLocks noChangeAspect="1"/>
          </p:cNvPicPr>
          <p:nvPr/>
        </p:nvPicPr>
        <p:blipFill>
          <a:blip r:embed="rId4"/>
          <a:stretch>
            <a:fillRect/>
          </a:stretch>
        </p:blipFill>
        <p:spPr>
          <a:xfrm>
            <a:off x="383876" y="5104996"/>
            <a:ext cx="8354682" cy="1317069"/>
          </a:xfrm>
          <a:prstGeom prst="rect">
            <a:avLst/>
          </a:prstGeom>
        </p:spPr>
      </p:pic>
    </p:spTree>
    <p:extLst>
      <p:ext uri="{BB962C8B-B14F-4D97-AF65-F5344CB8AC3E}">
        <p14:creationId xmlns:p14="http://schemas.microsoft.com/office/powerpoint/2010/main" val="2605428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70936" y="440273"/>
            <a:ext cx="4572000" cy="261610"/>
          </a:xfrm>
          <a:prstGeom prst="rect">
            <a:avLst/>
          </a:prstGeom>
        </p:spPr>
        <p:txBody>
          <a:bodyPr>
            <a:spAutoFit/>
          </a:bodyPr>
          <a:lstStyle/>
          <a:p>
            <a:r>
              <a:rPr lang="es-PE" sz="1100" dirty="0">
                <a:solidFill>
                  <a:srgbClr val="C00000"/>
                </a:solidFill>
                <a:latin typeface="Franklin Gothic Medium Cond" panose="020B0606030402020204" pitchFamily="34" charset="0"/>
              </a:rPr>
              <a:t>CATARATA SECUNDARIA A CONSECUENCIA DEL TRATAMIENTO</a:t>
            </a:r>
          </a:p>
        </p:txBody>
      </p:sp>
      <p:sp>
        <p:nvSpPr>
          <p:cNvPr id="4" name="Rectángulo 3"/>
          <p:cNvSpPr/>
          <p:nvPr/>
        </p:nvSpPr>
        <p:spPr>
          <a:xfrm>
            <a:off x="388188" y="1799227"/>
            <a:ext cx="5236234" cy="261610"/>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CUANDO SE REALIZA LA REHABILITACIÓN VISUAL DE CEGUERA Y BAJA VISIÓN SECUNDARIA</a:t>
            </a:r>
          </a:p>
        </p:txBody>
      </p:sp>
      <p:pic>
        <p:nvPicPr>
          <p:cNvPr id="5" name="Imagen 4"/>
          <p:cNvPicPr>
            <a:picLocks noChangeAspect="1"/>
          </p:cNvPicPr>
          <p:nvPr/>
        </p:nvPicPr>
        <p:blipFill>
          <a:blip r:embed="rId2"/>
          <a:stretch>
            <a:fillRect/>
          </a:stretch>
        </p:blipFill>
        <p:spPr>
          <a:xfrm>
            <a:off x="448574" y="701884"/>
            <a:ext cx="8281358" cy="1066532"/>
          </a:xfrm>
          <a:prstGeom prst="rect">
            <a:avLst/>
          </a:prstGeom>
        </p:spPr>
      </p:pic>
      <p:pic>
        <p:nvPicPr>
          <p:cNvPr id="6" name="Imagen 5"/>
          <p:cNvPicPr>
            <a:picLocks noChangeAspect="1"/>
          </p:cNvPicPr>
          <p:nvPr/>
        </p:nvPicPr>
        <p:blipFill>
          <a:blip r:embed="rId3"/>
          <a:stretch>
            <a:fillRect/>
          </a:stretch>
        </p:blipFill>
        <p:spPr>
          <a:xfrm>
            <a:off x="448575" y="2053398"/>
            <a:ext cx="8281358" cy="1224644"/>
          </a:xfrm>
          <a:prstGeom prst="rect">
            <a:avLst/>
          </a:prstGeom>
        </p:spPr>
      </p:pic>
      <p:sp>
        <p:nvSpPr>
          <p:cNvPr id="7" name="Rectángulo 6"/>
          <p:cNvSpPr/>
          <p:nvPr/>
        </p:nvSpPr>
        <p:spPr>
          <a:xfrm>
            <a:off x="414070" y="3270257"/>
            <a:ext cx="8281358" cy="938719"/>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EVALUACIÓN VISUAL EN NIÑOS MENORES DE 3 AÑOS EN ESTABLECIMIENTOS DE SALUD </a:t>
            </a:r>
          </a:p>
          <a:p>
            <a:pPr algn="just"/>
            <a:r>
              <a:rPr lang="es-PE" sz="1100" dirty="0">
                <a:latin typeface="Franklin Gothic Medium Cond" panose="020B0606030402020204" pitchFamily="34" charset="0"/>
              </a:rPr>
              <a:t>Definición Operacional.- Actividad que se brinda en todos los establecimientos de salud que realizan Control de Crecimiento y Desarrollo, como parte de la atención integral, a cargo de profesional de la salud capacitado (licenciada en enfermería); con la finalidad de realizar la evaluación visual en niños menores de 03 años de edad (2 años, 11 meses y 29 días) mediante el examen del Reflejo Rojo, Inspección externa de ojos, fijación monocular y evaluación del seguimiento de acuerdo a la edad del niño.</a:t>
            </a:r>
          </a:p>
        </p:txBody>
      </p:sp>
      <p:pic>
        <p:nvPicPr>
          <p:cNvPr id="9" name="Imagen 8"/>
          <p:cNvPicPr>
            <a:picLocks noChangeAspect="1"/>
          </p:cNvPicPr>
          <p:nvPr/>
        </p:nvPicPr>
        <p:blipFill>
          <a:blip r:embed="rId4"/>
          <a:stretch>
            <a:fillRect/>
          </a:stretch>
        </p:blipFill>
        <p:spPr>
          <a:xfrm>
            <a:off x="2394552" y="4208976"/>
            <a:ext cx="4113357" cy="1449067"/>
          </a:xfrm>
          <a:prstGeom prst="rect">
            <a:avLst/>
          </a:prstGeom>
        </p:spPr>
      </p:pic>
      <p:sp>
        <p:nvSpPr>
          <p:cNvPr id="10" name="Rectángulo 9"/>
          <p:cNvSpPr/>
          <p:nvPr/>
        </p:nvSpPr>
        <p:spPr>
          <a:xfrm>
            <a:off x="448573" y="5658043"/>
            <a:ext cx="6840747" cy="938719"/>
          </a:xfrm>
          <a:prstGeom prst="rect">
            <a:avLst/>
          </a:prstGeom>
        </p:spPr>
        <p:txBody>
          <a:bodyPr wrap="square">
            <a:spAutoFit/>
          </a:bodyPr>
          <a:lstStyle/>
          <a:p>
            <a:r>
              <a:rPr lang="es-PE" sz="1100" dirty="0">
                <a:latin typeface="Franklin Gothic Medium Cond" panose="020B0606030402020204" pitchFamily="34" charset="0"/>
              </a:rPr>
              <a:t>En el ítem: Diagnóstico motivo de consulta y/o Actividad de Salud, anote:</a:t>
            </a:r>
          </a:p>
          <a:p>
            <a:r>
              <a:rPr lang="es-PE" sz="1100" dirty="0">
                <a:latin typeface="Franklin Gothic Medium Cond" panose="020B0606030402020204" pitchFamily="34" charset="0"/>
              </a:rPr>
              <a:t>• En el 1º casillero el diagnóstico:</a:t>
            </a:r>
          </a:p>
          <a:p>
            <a:r>
              <a:rPr lang="es-PE" sz="1100" dirty="0">
                <a:latin typeface="Franklin Gothic Medium Cond" panose="020B0606030402020204" pitchFamily="34" charset="0"/>
              </a:rPr>
              <a:t>• Atención Integral de Salud del Niño-CRED menor de 1 año</a:t>
            </a:r>
          </a:p>
          <a:p>
            <a:r>
              <a:rPr lang="es-PE" sz="1100" dirty="0">
                <a:latin typeface="Franklin Gothic Medium Cond" panose="020B0606030402020204" pitchFamily="34" charset="0"/>
              </a:rPr>
              <a:t>• Atención Integral de Salud del Niño-CRED de 1 a 4 años</a:t>
            </a:r>
          </a:p>
          <a:p>
            <a:r>
              <a:rPr lang="es-PE" sz="1100" dirty="0">
                <a:latin typeface="Franklin Gothic Medium Cond" panose="020B0606030402020204" pitchFamily="34" charset="0"/>
              </a:rPr>
              <a:t>• En el 2º casillero: Examen de los Ojos y de la Visión</a:t>
            </a:r>
          </a:p>
        </p:txBody>
      </p:sp>
    </p:spTree>
    <p:extLst>
      <p:ext uri="{BB962C8B-B14F-4D97-AF65-F5344CB8AC3E}">
        <p14:creationId xmlns:p14="http://schemas.microsoft.com/office/powerpoint/2010/main" val="1278666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79561" y="318419"/>
            <a:ext cx="7746521" cy="938719"/>
          </a:xfrm>
          <a:prstGeom prst="rect">
            <a:avLst/>
          </a:prstGeom>
        </p:spPr>
        <p:txBody>
          <a:bodyPr wrap="square">
            <a:spAutoFit/>
          </a:bodyPr>
          <a:lstStyle/>
          <a:p>
            <a:r>
              <a:rPr lang="es-PE" sz="1100" dirty="0">
                <a:latin typeface="Franklin Gothic Medium Cond" panose="020B0606030402020204" pitchFamily="34" charset="0"/>
              </a:rPr>
              <a:t>En el ítem: Tipo de diagnóstico marque:</a:t>
            </a:r>
          </a:p>
          <a:p>
            <a:r>
              <a:rPr lang="es-PE" sz="1100" dirty="0">
                <a:latin typeface="Franklin Gothic Medium Cond" panose="020B0606030402020204" pitchFamily="34" charset="0"/>
              </a:rPr>
              <a:t>• En el 1º y 2º casillero consignar siempre “D” </a:t>
            </a:r>
          </a:p>
          <a:p>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registre:</a:t>
            </a:r>
          </a:p>
          <a:p>
            <a:r>
              <a:rPr lang="es-PE" sz="1100" dirty="0">
                <a:latin typeface="Franklin Gothic Medium Cond" panose="020B0606030402020204" pitchFamily="34" charset="0"/>
              </a:rPr>
              <a:t>• En el 1º casillero: Consignar el número de control de crecimiento y desarrollo correspondiente.</a:t>
            </a:r>
          </a:p>
          <a:p>
            <a:r>
              <a:rPr lang="es-PE" sz="1100" dirty="0">
                <a:latin typeface="Franklin Gothic Medium Cond" panose="020B0606030402020204" pitchFamily="34" charset="0"/>
              </a:rPr>
              <a:t>• En el 2º casillero registre el resultado del examen de los ojos y de la visión: NORMAL “N” y ANORMAL “A”.</a:t>
            </a:r>
          </a:p>
        </p:txBody>
      </p:sp>
      <p:pic>
        <p:nvPicPr>
          <p:cNvPr id="3" name="Imagen 2"/>
          <p:cNvPicPr>
            <a:picLocks noChangeAspect="1"/>
          </p:cNvPicPr>
          <p:nvPr/>
        </p:nvPicPr>
        <p:blipFill>
          <a:blip r:embed="rId2"/>
          <a:stretch>
            <a:fillRect/>
          </a:stretch>
        </p:blipFill>
        <p:spPr>
          <a:xfrm>
            <a:off x="491706" y="1203972"/>
            <a:ext cx="8246852" cy="1062753"/>
          </a:xfrm>
          <a:prstGeom prst="rect">
            <a:avLst/>
          </a:prstGeom>
        </p:spPr>
      </p:pic>
      <p:sp>
        <p:nvSpPr>
          <p:cNvPr id="4" name="Rectángulo 3"/>
          <p:cNvSpPr/>
          <p:nvPr/>
        </p:nvSpPr>
        <p:spPr>
          <a:xfrm>
            <a:off x="405438" y="2260125"/>
            <a:ext cx="8358997" cy="1277273"/>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ACTIVIDAD REALIZADA POR PERSONAL PROFESIONAL MÉDICO Y/O TECNÓLOGO MÉDICO EN OPTOMETRÍA:</a:t>
            </a:r>
          </a:p>
          <a:p>
            <a:pPr algn="just"/>
            <a:r>
              <a:rPr lang="es-PE" sz="1100" dirty="0">
                <a:latin typeface="Franklin Gothic Medium Cond" panose="020B0606030402020204" pitchFamily="34" charset="0"/>
              </a:rPr>
              <a:t>En el ítem: Diagnóstico motivo de consulta y/o Actividad de Salud, anote:</a:t>
            </a:r>
          </a:p>
          <a:p>
            <a:pPr algn="just"/>
            <a:r>
              <a:rPr lang="es-PE" sz="1100" dirty="0">
                <a:latin typeface="Franklin Gothic Medium Cond" panose="020B0606030402020204" pitchFamily="34" charset="0"/>
              </a:rPr>
              <a:t>• En el 1º, 2º y 3º casillero anote el diagnóstico o procedimiento correspondiente. </a:t>
            </a:r>
          </a:p>
          <a:p>
            <a:pPr algn="just"/>
            <a:r>
              <a:rPr lang="es-PE" sz="1100" dirty="0">
                <a:latin typeface="Franklin Gothic Medium Cond" panose="020B0606030402020204" pitchFamily="34" charset="0"/>
              </a:rPr>
              <a:t>En el ítem: Tipo de Diagnóstico marque:</a:t>
            </a:r>
          </a:p>
          <a:p>
            <a:pPr algn="just"/>
            <a:r>
              <a:rPr lang="es-PE" sz="1100" dirty="0">
                <a:latin typeface="Franklin Gothic Medium Cond" panose="020B0606030402020204" pitchFamily="34" charset="0"/>
              </a:rPr>
              <a:t>• En el 1º, 2º y 3º casillero “D” de definitivo.</a:t>
            </a:r>
          </a:p>
          <a:p>
            <a:pPr algn="just"/>
            <a:r>
              <a:rPr lang="es-PE" sz="1100" dirty="0">
                <a:latin typeface="Franklin Gothic Medium Cond" panose="020B0606030402020204" pitchFamily="34" charset="0"/>
              </a:rPr>
              <a:t>En el ítem: </a:t>
            </a:r>
            <a:r>
              <a:rPr lang="es-PE" sz="1100" dirty="0" err="1">
                <a:latin typeface="Franklin Gothic Medium Cond" panose="020B0606030402020204" pitchFamily="34" charset="0"/>
              </a:rPr>
              <a:t>Lab</a:t>
            </a:r>
            <a:r>
              <a:rPr lang="es-PE" sz="1100" dirty="0">
                <a:latin typeface="Franklin Gothic Medium Cond" panose="020B0606030402020204" pitchFamily="34" charset="0"/>
              </a:rPr>
              <a:t> anote:</a:t>
            </a:r>
          </a:p>
          <a:p>
            <a:pPr algn="just"/>
            <a:r>
              <a:rPr lang="es-PE" sz="1100" dirty="0">
                <a:latin typeface="Franklin Gothic Medium Cond" panose="020B0606030402020204" pitchFamily="34" charset="0"/>
              </a:rPr>
              <a:t>• En el 1º casillero anote clave “RF” cuando realiza referencia a establecimiento de salud de mayor complejidad. </a:t>
            </a:r>
          </a:p>
        </p:txBody>
      </p:sp>
      <p:sp>
        <p:nvSpPr>
          <p:cNvPr id="6" name="Rectángulo 5"/>
          <p:cNvSpPr/>
          <p:nvPr/>
        </p:nvSpPr>
        <p:spPr>
          <a:xfrm>
            <a:off x="491705" y="4502988"/>
            <a:ext cx="8246851" cy="1231106"/>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TAMIZAJE Y DETECCIÓN DE ERRORES REFRACTIVOS EN NIÑOS (AS) DE 3 A 11 AÑOS </a:t>
            </a:r>
          </a:p>
          <a:p>
            <a:endParaRPr lang="es-PE" sz="400" dirty="0">
              <a:solidFill>
                <a:srgbClr val="C00000"/>
              </a:solidFill>
              <a:latin typeface="Franklin Gothic Medium Cond" panose="020B0606030402020204" pitchFamily="34" charset="0"/>
            </a:endParaRPr>
          </a:p>
          <a:p>
            <a:pPr algn="just"/>
            <a:r>
              <a:rPr lang="es-PE" sz="1100" dirty="0">
                <a:latin typeface="Franklin Gothic Medium Cond" panose="020B0606030402020204" pitchFamily="34" charset="0"/>
              </a:rPr>
              <a:t>Definición Operacional.- Conjunto de actividades y procedimientos que se realizan para examinar los ojos y determinar la agudeza visual, con el objetivo de detectar a niños(as) de 3 a 11 años de edad con disminución de agudeza visual monocular ≤ 20/50. Esta actividad es realizada una vez al año, por personal de salud capacitado y se brinda en establecimiento de salud del 1er nivel de atención (I-1, I-2, I-3, I-4) y 2do nivel de atención con población asignada (II-1) y/o en las Instituciones Educativas Estatales – II.EE, se realiza una vez al año</a:t>
            </a:r>
          </a:p>
          <a:p>
            <a:endParaRPr lang="es-PE" sz="400" dirty="0">
              <a:latin typeface="Franklin Gothic Medium Cond" panose="020B0606030402020204" pitchFamily="34" charset="0"/>
            </a:endParaRPr>
          </a:p>
          <a:p>
            <a:r>
              <a:rPr lang="es-PE" sz="1100" dirty="0">
                <a:solidFill>
                  <a:srgbClr val="0070C0"/>
                </a:solidFill>
                <a:latin typeface="Franklin Gothic Medium Cond" panose="020B0606030402020204" pitchFamily="34" charset="0"/>
              </a:rPr>
              <a:t>Los ejemplos son referenciales, el orden y las actividades deben adecuarse a las situaciones presentadas en la atención de acuerdo a la normatividad vigente.</a:t>
            </a:r>
          </a:p>
        </p:txBody>
      </p:sp>
      <p:pic>
        <p:nvPicPr>
          <p:cNvPr id="7" name="Imagen 6"/>
          <p:cNvPicPr>
            <a:picLocks noChangeAspect="1"/>
          </p:cNvPicPr>
          <p:nvPr/>
        </p:nvPicPr>
        <p:blipFill>
          <a:blip r:embed="rId3"/>
          <a:stretch>
            <a:fillRect/>
          </a:stretch>
        </p:blipFill>
        <p:spPr>
          <a:xfrm>
            <a:off x="461510" y="3500668"/>
            <a:ext cx="8246851" cy="1050349"/>
          </a:xfrm>
          <a:prstGeom prst="rect">
            <a:avLst/>
          </a:prstGeom>
        </p:spPr>
      </p:pic>
      <p:sp>
        <p:nvSpPr>
          <p:cNvPr id="8" name="Rectángulo 7"/>
          <p:cNvSpPr/>
          <p:nvPr/>
        </p:nvSpPr>
        <p:spPr>
          <a:xfrm>
            <a:off x="461510" y="5714818"/>
            <a:ext cx="4572000" cy="769441"/>
          </a:xfrm>
          <a:prstGeom prst="rect">
            <a:avLst/>
          </a:prstGeom>
        </p:spPr>
        <p:txBody>
          <a:bodyPr>
            <a:spAutoFit/>
          </a:bodyPr>
          <a:lstStyle/>
          <a:p>
            <a:r>
              <a:rPr lang="es-PE" sz="1100" dirty="0">
                <a:solidFill>
                  <a:srgbClr val="C00000"/>
                </a:solidFill>
                <a:latin typeface="Franklin Gothic Medium Cond" panose="020B0606030402020204" pitchFamily="34" charset="0"/>
              </a:rPr>
              <a:t>ACTIVIDAD REALIZADA POR PERSONAL TÉCNICO DE ENFERMERÍA CAPACITADO:</a:t>
            </a:r>
          </a:p>
          <a:p>
            <a:r>
              <a:rPr lang="es-PE" sz="1100" dirty="0">
                <a:latin typeface="Franklin Gothic Medium Cond" panose="020B0606030402020204" pitchFamily="34" charset="0"/>
              </a:rPr>
              <a:t>En el ítem: Diagnostico motivo de consulta y/o actividad de salud, anote:</a:t>
            </a:r>
          </a:p>
          <a:p>
            <a:r>
              <a:rPr lang="es-PE" sz="1100" dirty="0">
                <a:latin typeface="Franklin Gothic Medium Cond" panose="020B0606030402020204" pitchFamily="34" charset="0"/>
              </a:rPr>
              <a:t>• En el 1º casillero Determinación de la Agudeza Visual.</a:t>
            </a:r>
          </a:p>
          <a:p>
            <a:r>
              <a:rPr lang="es-PE" sz="1100" dirty="0">
                <a:latin typeface="Franklin Gothic Medium Cond" panose="020B0606030402020204" pitchFamily="34" charset="0"/>
              </a:rPr>
              <a:t>En el ítem: Tipo de diagnóstico marque SIEMPRE “D”</a:t>
            </a:r>
          </a:p>
        </p:txBody>
      </p:sp>
    </p:spTree>
    <p:extLst>
      <p:ext uri="{BB962C8B-B14F-4D97-AF65-F5344CB8AC3E}">
        <p14:creationId xmlns:p14="http://schemas.microsoft.com/office/powerpoint/2010/main" val="18606324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17585" y="316685"/>
            <a:ext cx="8195094" cy="1446550"/>
          </a:xfrm>
          <a:prstGeom prst="rect">
            <a:avLst/>
          </a:prstGeom>
        </p:spPr>
        <p:txBody>
          <a:bodyPr wrap="square">
            <a:spAutoFit/>
          </a:bodyPr>
          <a:lstStyle/>
          <a:p>
            <a:r>
              <a:rPr lang="es-PE" sz="1100" dirty="0">
                <a:latin typeface="Franklin Gothic Medium Cond" panose="020B0606030402020204" pitchFamily="34" charset="0"/>
              </a:rPr>
              <a:t>En el ítem: LAB. anote:</a:t>
            </a:r>
          </a:p>
          <a:p>
            <a:r>
              <a:rPr lang="es-PE" sz="1100" dirty="0">
                <a:latin typeface="Franklin Gothic Medium Cond" panose="020B0606030402020204" pitchFamily="34" charset="0"/>
              </a:rPr>
              <a:t>• En el 1º casillero se registra el resultado de la evaluación del OJO DERECHO según corresponda.</a:t>
            </a:r>
          </a:p>
          <a:p>
            <a:r>
              <a:rPr lang="es-PE" sz="1100" dirty="0">
                <a:latin typeface="Franklin Gothic Medium Cond" panose="020B0606030402020204" pitchFamily="34" charset="0"/>
              </a:rPr>
              <a:t>• En el 2º casillero se registra el resultado del OJO IZQUIERDO según corresponda:</a:t>
            </a:r>
          </a:p>
          <a:p>
            <a:r>
              <a:rPr lang="es-PE" sz="1100" dirty="0">
                <a:latin typeface="Franklin Gothic Medium Cond" panose="020B0606030402020204" pitchFamily="34" charset="0"/>
              </a:rPr>
              <a:t>• Agudeza Visual 20/20 registrar: 20		• Agudeza Visual 20/70 registrar:  70</a:t>
            </a:r>
          </a:p>
          <a:p>
            <a:r>
              <a:rPr lang="es-PE" sz="1100" dirty="0">
                <a:latin typeface="Franklin Gothic Medium Cond" panose="020B0606030402020204" pitchFamily="34" charset="0"/>
              </a:rPr>
              <a:t>• Agudeza Visual 20/25 registrar: 25		• Agudeza Visual 20/100 registrar:  100</a:t>
            </a:r>
          </a:p>
          <a:p>
            <a:r>
              <a:rPr lang="es-PE" sz="1100" dirty="0">
                <a:latin typeface="Franklin Gothic Medium Cond" panose="020B0606030402020204" pitchFamily="34" charset="0"/>
              </a:rPr>
              <a:t>• Agudeza Visual 20/30 registrar: 30		• Agudeza Visual 20/200 registrar: 200</a:t>
            </a:r>
          </a:p>
          <a:p>
            <a:r>
              <a:rPr lang="es-PE" sz="1100" dirty="0">
                <a:latin typeface="Franklin Gothic Medium Cond" panose="020B0606030402020204" pitchFamily="34" charset="0"/>
              </a:rPr>
              <a:t>• Agudeza Visual 20/40 registrar: 40		• Agudeza Visual 20/400 registrar: 400</a:t>
            </a:r>
          </a:p>
          <a:p>
            <a:r>
              <a:rPr lang="es-PE" sz="1100" dirty="0">
                <a:latin typeface="Franklin Gothic Medium Cond" panose="020B0606030402020204" pitchFamily="34" charset="0"/>
              </a:rPr>
              <a:t>• Agudeza Visual 20/50 registrar: 50		• Agudeza Visual &lt; 20/400 registrar: 800</a:t>
            </a:r>
          </a:p>
        </p:txBody>
      </p:sp>
      <p:sp>
        <p:nvSpPr>
          <p:cNvPr id="4" name="Rectángulo 3"/>
          <p:cNvSpPr/>
          <p:nvPr/>
        </p:nvSpPr>
        <p:spPr>
          <a:xfrm>
            <a:off x="560717" y="2764147"/>
            <a:ext cx="8195094" cy="1785104"/>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ACTIVIDAD REALIZADA POR PERSONAL PROFESIONAL DE LA SALUD CAPACITADO (Licenciada en </a:t>
            </a:r>
            <a:r>
              <a:rPr lang="es-PE" sz="1100" dirty="0" err="1">
                <a:solidFill>
                  <a:srgbClr val="C00000"/>
                </a:solidFill>
                <a:latin typeface="Franklin Gothic Medium Cond" panose="020B0606030402020204" pitchFamily="34" charset="0"/>
              </a:rPr>
              <a:t>Enfermería,Tecnólogo</a:t>
            </a:r>
            <a:r>
              <a:rPr lang="es-PE" sz="1100" dirty="0">
                <a:solidFill>
                  <a:srgbClr val="C00000"/>
                </a:solidFill>
                <a:latin typeface="Franklin Gothic Medium Cond" panose="020B0606030402020204" pitchFamily="34" charset="0"/>
              </a:rPr>
              <a:t> Médico en Optometría y Médico General</a:t>
            </a:r>
            <a:r>
              <a:rPr lang="es-PE" sz="1100" dirty="0">
                <a:latin typeface="Franklin Gothic Medium Cond" panose="020B0606030402020204" pitchFamily="34" charset="0"/>
              </a:rPr>
              <a:t>)</a:t>
            </a:r>
          </a:p>
          <a:p>
            <a:r>
              <a:rPr lang="es-PE" sz="1100" dirty="0">
                <a:latin typeface="Franklin Gothic Medium Cond" panose="020B0606030402020204" pitchFamily="34" charset="0"/>
              </a:rPr>
              <a:t>En el ítem: Diagnóstico motivo de consulta y/o Actividad de Salud, anote:</a:t>
            </a:r>
          </a:p>
          <a:p>
            <a:r>
              <a:rPr lang="es-PE" sz="1100" dirty="0">
                <a:latin typeface="Franklin Gothic Medium Cond" panose="020B0606030402020204" pitchFamily="34" charset="0"/>
              </a:rPr>
              <a:t>• En el 1º casillero Examen de los Ojos y de la Visión</a:t>
            </a:r>
          </a:p>
          <a:p>
            <a:r>
              <a:rPr lang="es-PE" sz="1100" dirty="0">
                <a:latin typeface="Franklin Gothic Medium Cond" panose="020B0606030402020204" pitchFamily="34" charset="0"/>
              </a:rPr>
              <a:t>• En el 2º casillero Determinación de la agudeza visual</a:t>
            </a:r>
          </a:p>
          <a:p>
            <a:r>
              <a:rPr lang="es-PE" sz="1100" dirty="0">
                <a:latin typeface="Franklin Gothic Medium Cond" panose="020B0606030402020204" pitchFamily="34" charset="0"/>
              </a:rPr>
              <a:t>En el ítem; Tipo de Diagnóstico marque SIEMPRE “D”</a:t>
            </a:r>
          </a:p>
          <a:p>
            <a:r>
              <a:rPr lang="es-PE" sz="1100" dirty="0">
                <a:latin typeface="Franklin Gothic Medium Cond" panose="020B0606030402020204" pitchFamily="34" charset="0"/>
              </a:rPr>
              <a:t>En el ítem: LAB, anote:</a:t>
            </a:r>
          </a:p>
          <a:p>
            <a:r>
              <a:rPr lang="es-PE" sz="1100" dirty="0">
                <a:latin typeface="Franklin Gothic Medium Cond" panose="020B0606030402020204" pitchFamily="34" charset="0"/>
              </a:rPr>
              <a:t>• En el 1º casillero el resultado NORMAL la clave (N) y si es ANORMAL la clave (A)</a:t>
            </a:r>
          </a:p>
          <a:p>
            <a:r>
              <a:rPr lang="es-PE" sz="1100" dirty="0">
                <a:latin typeface="Franklin Gothic Medium Cond" panose="020B0606030402020204" pitchFamily="34" charset="0"/>
              </a:rPr>
              <a:t>• En el 2º casillero se registra el resultado de la evaluación del OJO DERECHO</a:t>
            </a:r>
          </a:p>
          <a:p>
            <a:r>
              <a:rPr lang="es-PE" sz="1100" dirty="0">
                <a:latin typeface="Franklin Gothic Medium Cond" panose="020B0606030402020204" pitchFamily="34" charset="0"/>
              </a:rPr>
              <a:t>• En el 3º casillero se registra el resultado de la evaluación del OJO IZQUIERDO, usando las nomenclaturas ya mencionadas.</a:t>
            </a:r>
          </a:p>
        </p:txBody>
      </p:sp>
      <p:sp>
        <p:nvSpPr>
          <p:cNvPr id="7" name="Rectángulo 6"/>
          <p:cNvSpPr/>
          <p:nvPr/>
        </p:nvSpPr>
        <p:spPr>
          <a:xfrm>
            <a:off x="508958" y="5550613"/>
            <a:ext cx="8126084" cy="938719"/>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SI TIENE ALGUNA DISMINUCIÓN DE AGUDEZA VISUAL REGISTRE:</a:t>
            </a:r>
          </a:p>
          <a:p>
            <a:r>
              <a:rPr lang="es-PE" sz="1100" dirty="0">
                <a:latin typeface="Franklin Gothic Medium Cond" panose="020B0606030402020204" pitchFamily="34" charset="0"/>
              </a:rPr>
              <a:t>En el ítem: Diagnóstico motivo de consulta y/o Actividad de Salud:</a:t>
            </a:r>
          </a:p>
          <a:p>
            <a:r>
              <a:rPr lang="es-PE" sz="1100" dirty="0">
                <a:latin typeface="Franklin Gothic Medium Cond" panose="020B0606030402020204" pitchFamily="34" charset="0"/>
              </a:rPr>
              <a:t>• En el 1º casillero se registra Examen de los Ojos y de la Visión.</a:t>
            </a:r>
          </a:p>
          <a:p>
            <a:r>
              <a:rPr lang="es-PE" sz="1100" dirty="0">
                <a:latin typeface="Franklin Gothic Medium Cond" panose="020B0606030402020204" pitchFamily="34" charset="0"/>
              </a:rPr>
              <a:t>• En el 2º casillero se registra la Determinación de la agudeza visual.</a:t>
            </a:r>
          </a:p>
          <a:p>
            <a:r>
              <a:rPr lang="es-PE" sz="1100" dirty="0">
                <a:latin typeface="Franklin Gothic Medium Cond" panose="020B0606030402020204" pitchFamily="34" charset="0"/>
              </a:rPr>
              <a:t>En el ítem: Tipo de Diagnóstico marque SIEMPRE “D”</a:t>
            </a:r>
          </a:p>
        </p:txBody>
      </p:sp>
      <p:pic>
        <p:nvPicPr>
          <p:cNvPr id="3" name="Imagen 2"/>
          <p:cNvPicPr>
            <a:picLocks noChangeAspect="1"/>
          </p:cNvPicPr>
          <p:nvPr/>
        </p:nvPicPr>
        <p:blipFill>
          <a:blip r:embed="rId2"/>
          <a:stretch>
            <a:fillRect/>
          </a:stretch>
        </p:blipFill>
        <p:spPr>
          <a:xfrm>
            <a:off x="508958" y="1813311"/>
            <a:ext cx="8246853" cy="900311"/>
          </a:xfrm>
          <a:prstGeom prst="rect">
            <a:avLst/>
          </a:prstGeom>
        </p:spPr>
      </p:pic>
      <p:pic>
        <p:nvPicPr>
          <p:cNvPr id="5" name="Imagen 4"/>
          <p:cNvPicPr>
            <a:picLocks noChangeAspect="1"/>
          </p:cNvPicPr>
          <p:nvPr/>
        </p:nvPicPr>
        <p:blipFill>
          <a:blip r:embed="rId3"/>
          <a:stretch>
            <a:fillRect/>
          </a:stretch>
        </p:blipFill>
        <p:spPr>
          <a:xfrm>
            <a:off x="508958" y="4599776"/>
            <a:ext cx="8246853" cy="900311"/>
          </a:xfrm>
          <a:prstGeom prst="rect">
            <a:avLst/>
          </a:prstGeom>
        </p:spPr>
      </p:pic>
    </p:spTree>
    <p:extLst>
      <p:ext uri="{BB962C8B-B14F-4D97-AF65-F5344CB8AC3E}">
        <p14:creationId xmlns:p14="http://schemas.microsoft.com/office/powerpoint/2010/main" val="3894126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1">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Tema1" id="{3566C58A-686D-4254-A6BA-F922309840CC}" vid="{AA862DB3-FBB5-4569-9036-B20F39D664F5}"/>
    </a:ext>
  </a:extLst>
</a:theme>
</file>

<file path=docProps/app.xml><?xml version="1.0" encoding="utf-8"?>
<Properties xmlns="http://schemas.openxmlformats.org/officeDocument/2006/extended-properties" xmlns:vt="http://schemas.openxmlformats.org/officeDocument/2006/docPropsVTypes">
  <Template>Tema1</Template>
  <TotalTime>1026</TotalTime>
  <Words>7894</Words>
  <Application>Microsoft Office PowerPoint</Application>
  <PresentationFormat>Presentación en pantalla (4:3)</PresentationFormat>
  <Paragraphs>966</Paragraphs>
  <Slides>30</Slides>
  <Notes>0</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Tema1</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Drako</dc:creator>
  <cp:lastModifiedBy>WILMER</cp:lastModifiedBy>
  <cp:revision>74</cp:revision>
  <dcterms:created xsi:type="dcterms:W3CDTF">2020-02-16T13:33:32Z</dcterms:created>
  <dcterms:modified xsi:type="dcterms:W3CDTF">2020-10-07T18:08:27Z</dcterms:modified>
</cp:coreProperties>
</file>