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9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8/05/2020</a:t>
            </a:fld>
            <a:endParaRPr lang="es-PE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464375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8/05/2020</a:t>
            </a:fld>
            <a:endParaRPr lang="es-PE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721445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8/05/2020</a:t>
            </a:fld>
            <a:endParaRPr lang="es-PE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334248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8/05/2020</a:t>
            </a:fld>
            <a:endParaRPr lang="es-PE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74045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8/05/2020</a:t>
            </a:fld>
            <a:endParaRPr lang="es-PE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0512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8/05/2020</a:t>
            </a:fld>
            <a:endParaRPr lang="es-PE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06836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8/05/2020</a:t>
            </a:fld>
            <a:endParaRPr lang="es-PE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5700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8/05/2020</a:t>
            </a:fld>
            <a:endParaRPr lang="es-PE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904712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8/05/2020</a:t>
            </a:fld>
            <a:endParaRPr lang="es-PE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725031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8/05/2020</a:t>
            </a:fld>
            <a:endParaRPr lang="es-PE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639604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PE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8/05/2020</a:t>
            </a:fld>
            <a:endParaRPr lang="es-PE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4430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68C49307-C547-4ACD-8B0B-E3490E29480A}" type="datetimeFigureOut">
              <a:rPr lang="es-PE" smtClean="0"/>
              <a:t>8/05/2020</a:t>
            </a:fld>
            <a:endParaRPr lang="es-PE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PE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173276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7387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3298" y="226606"/>
            <a:ext cx="847976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MANEJO DE SUSTANCIAS QUÍMICAS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Definición Operativa.- Actividad que consiste en la evaluación sanitaria de las instalaciones en donde se formulan</a:t>
            </a:r>
            <a:r>
              <a:rPr lang="es-PE" sz="1200" dirty="0" smtClean="0">
                <a:latin typeface="Franklin Gothic Medium Cond" panose="020B0606030402020204" pitchFamily="34" charset="0"/>
              </a:rPr>
              <a:t>, comercializan </a:t>
            </a:r>
            <a:r>
              <a:rPr lang="es-PE" sz="1200" dirty="0">
                <a:latin typeface="Franklin Gothic Medium Cond" panose="020B0606030402020204" pitchFamily="34" charset="0"/>
              </a:rPr>
              <a:t>o almacena productos químicos que requieren de un adecuado manejo, a fin de minimizar posibles riesgos a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la salud </a:t>
            </a:r>
            <a:r>
              <a:rPr lang="es-PE" sz="1200" dirty="0">
                <a:latin typeface="Franklin Gothic Medium Cond" panose="020B0606030402020204" pitchFamily="34" charset="0"/>
              </a:rPr>
              <a:t>de las personas y medio ambiente, así como velar por el cumplimiento de la normatividad vigente.  Comprende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entre ellos</a:t>
            </a:r>
            <a:r>
              <a:rPr lang="es-PE" sz="1200" dirty="0">
                <a:latin typeface="Franklin Gothic Medium Cond" panose="020B0606030402020204" pitchFamily="34" charset="0"/>
              </a:rPr>
              <a:t>, los plaguicidas y desinfectantes de usos domésticos, industrial y salud pública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Ficha Familiar o Historia Clínica anote solo los códigos siguientes: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APP132  de Establecimiento formuladores de productos químicos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APP133  de Establecimiento exportador, importador y distribuidor de    plaguicidas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Diagnóstico, motivo de la consulta y/o actividad de salud anote: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1º casillero control sanitario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2º casillero Actividad de Ecología y Protección del Ambiente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Tipo de Diagnóstico marque "D" 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El </a:t>
            </a:r>
            <a:r>
              <a:rPr lang="es-PE" sz="1200" dirty="0">
                <a:latin typeface="Franklin Gothic Medium Cond" panose="020B0606030402020204" pitchFamily="34" charset="0"/>
              </a:rPr>
              <a:t>Ítem </a:t>
            </a:r>
            <a:r>
              <a:rPr lang="es-PE" sz="1200" dirty="0" err="1">
                <a:latin typeface="Franklin Gothic Medium Cond" panose="020B0606030402020204" pitchFamily="34" charset="0"/>
              </a:rPr>
              <a:t>Lab</a:t>
            </a:r>
            <a:r>
              <a:rPr lang="es-PE" sz="1200" dirty="0">
                <a:latin typeface="Franklin Gothic Medium Cond" panose="020B0606030402020204" pitchFamily="34" charset="0"/>
              </a:rPr>
              <a:t> anote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1º casillero el número de controles 1, 2… según corresponda.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2º casillero “RS” de riesgo sanitario 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93298" y="4241705"/>
            <a:ext cx="847976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DIAGNÓSTICO SITUACIONAL DE CEMENTERIOS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Definición Operativa.- Actividad que consiste en el levantamiento de información técnico sanitaria de los cementerios, con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la finalidad </a:t>
            </a:r>
            <a:r>
              <a:rPr lang="es-PE" sz="1200" dirty="0">
                <a:latin typeface="Franklin Gothic Medium Cond" panose="020B0606030402020204" pitchFamily="34" charset="0"/>
              </a:rPr>
              <a:t>de elaborar el diagnóstico a nivel país y las alternativas de solución; además de vigilar el cumplimiento de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la normatividad </a:t>
            </a:r>
            <a:r>
              <a:rPr lang="es-PE" sz="1200" dirty="0">
                <a:latin typeface="Franklin Gothic Medium Cond" panose="020B0606030402020204" pitchFamily="34" charset="0"/>
              </a:rPr>
              <a:t>vigente.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En el Ítem: Ficha Familiar o Historia Clínica anote solo los códigos siguientes: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APP124 Cementerios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Diagnóstico, motivo de la consulta y/o actividad de salud anote: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1º casillero control sanitario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2º casillero Actividad de Ecología y Protección del Ambiente 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Tipo de Diagnóstico marque "D" 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El </a:t>
            </a:r>
            <a:r>
              <a:rPr lang="es-PE" sz="1200" dirty="0">
                <a:latin typeface="Franklin Gothic Medium Cond" panose="020B0606030402020204" pitchFamily="34" charset="0"/>
              </a:rPr>
              <a:t>Ítem </a:t>
            </a:r>
            <a:r>
              <a:rPr lang="es-PE" sz="1200" dirty="0" err="1">
                <a:latin typeface="Franklin Gothic Medium Cond" panose="020B0606030402020204" pitchFamily="34" charset="0"/>
              </a:rPr>
              <a:t>Lab</a:t>
            </a:r>
            <a:r>
              <a:rPr lang="es-PE" sz="1200" dirty="0">
                <a:latin typeface="Franklin Gothic Medium Cond" panose="020B0606030402020204" pitchFamily="34" charset="0"/>
              </a:rPr>
              <a:t> anote: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1º casillero el número de controles realizados 1, 2… según corresponda. </a:t>
            </a:r>
          </a:p>
        </p:txBody>
      </p:sp>
    </p:spTree>
    <p:extLst>
      <p:ext uri="{BB962C8B-B14F-4D97-AF65-F5344CB8AC3E}">
        <p14:creationId xmlns:p14="http://schemas.microsoft.com/office/powerpoint/2010/main" val="1215109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3298" y="298479"/>
            <a:ext cx="8488392" cy="2531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CONTROL SANITARIO 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Definición Operativa.- Actividad que consiste en la evaluación sanitaria de un producto, proceso o servicio, a fin de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proteger la </a:t>
            </a:r>
            <a:r>
              <a:rPr lang="es-PE" sz="1200" dirty="0">
                <a:latin typeface="Franklin Gothic Medium Cond" panose="020B0606030402020204" pitchFamily="34" charset="0"/>
              </a:rPr>
              <a:t>salud de la población y el medio ambiente, así como asegurar que se cumpla con las especificaciones técnicas sanitarias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y la </a:t>
            </a:r>
            <a:r>
              <a:rPr lang="es-PE" sz="1200" dirty="0">
                <a:latin typeface="Franklin Gothic Medium Cond" panose="020B0606030402020204" pitchFamily="34" charset="0"/>
              </a:rPr>
              <a:t>normatividad legal. </a:t>
            </a:r>
          </a:p>
          <a:p>
            <a:pPr>
              <a:spcBef>
                <a:spcPts val="300"/>
              </a:spcBef>
            </a:pPr>
            <a:r>
              <a:rPr lang="es-PE" sz="1200" dirty="0" smtClean="0">
                <a:solidFill>
                  <a:srgbClr val="C00000"/>
                </a:solidFill>
                <a:latin typeface="Franklin Gothic Medium Cond" panose="020B0606030402020204" pitchFamily="34" charset="0"/>
              </a:rPr>
              <a:t>OTRAS </a:t>
            </a:r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INSPECCIONES (no especificadas anteriormente</a:t>
            </a:r>
            <a:r>
              <a:rPr lang="es-PE" sz="1200" dirty="0">
                <a:latin typeface="Franklin Gothic Medium Cond" panose="020B0606030402020204" pitchFamily="34" charset="0"/>
              </a:rPr>
              <a:t>) 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En el Ítem: Ficha Familiar o Historia Clínica anote solo los códigos siguientes: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APP96 Organización Gubernamental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APP108 Comunidad</a:t>
            </a:r>
          </a:p>
          <a:p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Diagnóstico, motivo de la consulta y/o actividad de salud anote: 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1º casillero Control Sanitario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2º casillero Actividad de Ecología y Protección del Ambiente 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En el Ítem: Tipo de Diagnóstico marque "D" 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El Ítem </a:t>
            </a:r>
            <a:r>
              <a:rPr lang="es-PE" sz="1200" dirty="0" err="1">
                <a:latin typeface="Franklin Gothic Medium Cond" panose="020B0606030402020204" pitchFamily="34" charset="0"/>
              </a:rPr>
              <a:t>Lab</a:t>
            </a:r>
            <a:r>
              <a:rPr lang="es-PE" sz="1200" dirty="0">
                <a:latin typeface="Franklin Gothic Medium Cond" panose="020B0606030402020204" pitchFamily="34" charset="0"/>
              </a:rPr>
              <a:t> anote: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1º casillero el número de controles realizados 1, 2… según corresponda. 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93298" y="3950357"/>
            <a:ext cx="848839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PROGRAMA CAMISEA 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Definición Operativa.- Actividad que consiste en la evaluación y control para la mitigación ante potenciales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impactos ambientales </a:t>
            </a:r>
            <a:r>
              <a:rPr lang="es-PE" sz="1200" dirty="0">
                <a:latin typeface="Franklin Gothic Medium Cond" panose="020B0606030402020204" pitchFamily="34" charset="0"/>
              </a:rPr>
              <a:t>a los recursos agua, suelo y aire, generados por las actividades del Gas de </a:t>
            </a:r>
            <a:r>
              <a:rPr lang="es-PE" sz="1200" dirty="0" err="1">
                <a:latin typeface="Franklin Gothic Medium Cond" panose="020B0606030402020204" pitchFamily="34" charset="0"/>
              </a:rPr>
              <a:t>Camisea</a:t>
            </a:r>
            <a:r>
              <a:rPr lang="es-PE" sz="1200" dirty="0">
                <a:latin typeface="Franklin Gothic Medium Cond" panose="020B0606030402020204" pitchFamily="34" charset="0"/>
              </a:rPr>
              <a:t>,  en su etapas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de construcción</a:t>
            </a:r>
            <a:r>
              <a:rPr lang="es-PE" sz="1200" dirty="0">
                <a:latin typeface="Franklin Gothic Medium Cond" panose="020B0606030402020204" pitchFamily="34" charset="0"/>
              </a:rPr>
              <a:t>, operación y abandono.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El </a:t>
            </a:r>
            <a:r>
              <a:rPr lang="es-PE" sz="1200" dirty="0">
                <a:latin typeface="Franklin Gothic Medium Cond" panose="020B0606030402020204" pitchFamily="34" charset="0"/>
              </a:rPr>
              <a:t>área del proyecto </a:t>
            </a:r>
            <a:r>
              <a:rPr lang="es-PE" sz="1200" dirty="0" err="1">
                <a:latin typeface="Franklin Gothic Medium Cond" panose="020B0606030402020204" pitchFamily="34" charset="0"/>
              </a:rPr>
              <a:t>Camisea</a:t>
            </a:r>
            <a:r>
              <a:rPr lang="es-PE" sz="1200" dirty="0">
                <a:latin typeface="Franklin Gothic Medium Cond" panose="020B0606030402020204" pitchFamily="34" charset="0"/>
              </a:rPr>
              <a:t> realiza actividades de supervisión y monitoreo de agua, suelo y aire, de manera integral, a fin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de verificar </a:t>
            </a:r>
            <a:r>
              <a:rPr lang="es-PE" sz="1200" dirty="0">
                <a:latin typeface="Franklin Gothic Medium Cond" panose="020B0606030402020204" pitchFamily="34" charset="0"/>
              </a:rPr>
              <a:t>el estricto cumplimiento de lo indicado en los </a:t>
            </a:r>
            <a:r>
              <a:rPr lang="es-PE" sz="1200" dirty="0" err="1">
                <a:latin typeface="Franklin Gothic Medium Cond" panose="020B0606030402020204" pitchFamily="34" charset="0"/>
              </a:rPr>
              <a:t>EIAs</a:t>
            </a:r>
            <a:r>
              <a:rPr lang="es-PE" sz="1200" dirty="0">
                <a:latin typeface="Franklin Gothic Medium Cond" panose="020B0606030402020204" pitchFamily="34" charset="0"/>
              </a:rPr>
              <a:t>. Con relación a las actividades de monitoreo de la calidad del aire</a:t>
            </a:r>
            <a:r>
              <a:rPr lang="es-PE" sz="1200" dirty="0" smtClean="0">
                <a:latin typeface="Franklin Gothic Medium Cond" panose="020B0606030402020204" pitchFamily="34" charset="0"/>
              </a:rPr>
              <a:t>, a </a:t>
            </a:r>
            <a:r>
              <a:rPr lang="es-PE" sz="1200" dirty="0">
                <a:latin typeface="Franklin Gothic Medium Cond" panose="020B0606030402020204" pitchFamily="34" charset="0"/>
              </a:rPr>
              <a:t>la fecha éstas se vienen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Implementando</a:t>
            </a:r>
            <a:r>
              <a:rPr lang="es-PE" sz="1200" dirty="0">
                <a:latin typeface="Franklin Gothic Medium Cond" panose="020B0606030402020204" pitchFamily="34" charset="0"/>
              </a:rPr>
              <a:t>.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las Actividades Programadas, están consideradas las inspecciones sanitarias, toma de muestra de aguas superficiales,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toma </a:t>
            </a:r>
            <a:r>
              <a:rPr lang="es-PE" sz="1200" dirty="0">
                <a:latin typeface="Franklin Gothic Medium Cond" panose="020B0606030402020204" pitchFamily="34" charset="0"/>
              </a:rPr>
              <a:t>de muestra de suelos, monitoreo ambiental de la calidad del aire, vigilancia de la disposición final de los residuos sólidos.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Ficha Familiar o Historia Clínica anote siempre el código de: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APP159 Programa </a:t>
            </a:r>
            <a:r>
              <a:rPr lang="es-PE" sz="1200" dirty="0" err="1">
                <a:latin typeface="Franklin Gothic Medium Cond" panose="020B0606030402020204" pitchFamily="34" charset="0"/>
              </a:rPr>
              <a:t>Camisea</a:t>
            </a:r>
            <a:endParaRPr lang="es-PE" sz="1200" dirty="0">
              <a:latin typeface="Franklin Gothic Medium Cond" panose="020B0606030402020204" pitchFamily="34" charset="0"/>
            </a:endParaRPr>
          </a:p>
          <a:p>
            <a:r>
              <a:rPr lang="es-PE" sz="1200" dirty="0">
                <a:latin typeface="Franklin Gothic Medium Cond" panose="020B0606030402020204" pitchFamily="34" charset="0"/>
              </a:rPr>
              <a:t>En el Ítem: Diagnóstico, motivo de la consulta y/o actividad de salud anote: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1º casillero la actividad realizada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En el Ítem: Tipo de Diagnóstico marque "D" 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En el Ítem </a:t>
            </a:r>
            <a:r>
              <a:rPr lang="es-PE" sz="1200" dirty="0" err="1">
                <a:latin typeface="Franklin Gothic Medium Cond" panose="020B0606030402020204" pitchFamily="34" charset="0"/>
              </a:rPr>
              <a:t>Lab</a:t>
            </a:r>
            <a:r>
              <a:rPr lang="es-PE" sz="1200" dirty="0">
                <a:latin typeface="Franklin Gothic Medium Cond" panose="020B0606030402020204" pitchFamily="34" charset="0"/>
              </a:rPr>
              <a:t> anote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1º casillero el número de la inspección o muestras tomadas según el caso. </a:t>
            </a:r>
          </a:p>
        </p:txBody>
      </p:sp>
    </p:spTree>
    <p:extLst>
      <p:ext uri="{BB962C8B-B14F-4D97-AF65-F5344CB8AC3E}">
        <p14:creationId xmlns:p14="http://schemas.microsoft.com/office/powerpoint/2010/main" val="2689289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1479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0936" y="316640"/>
            <a:ext cx="84366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EN LAS ACTIVIDADES POR EMERGENCIAS 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En el Ítem: Diagnóstico, motivo de la consulta y/o actividad de salud anote: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1º casillero la actividad realizada 1, 2… según corresponda.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2º casillero Actividad de Ecología y Protección del Ambiente </a:t>
            </a:r>
          </a:p>
        </p:txBody>
      </p:sp>
    </p:spTree>
    <p:extLst>
      <p:ext uri="{BB962C8B-B14F-4D97-AF65-F5344CB8AC3E}">
        <p14:creationId xmlns:p14="http://schemas.microsoft.com/office/powerpoint/2010/main" val="3291579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8791" y="192146"/>
            <a:ext cx="8548777" cy="4996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ALIMENTOS Y ZOONOSIS </a:t>
            </a:r>
          </a:p>
          <a:p>
            <a:pPr>
              <a:tabLst>
                <a:tab pos="630238" algn="l"/>
              </a:tabLst>
            </a:pPr>
            <a:r>
              <a:rPr lang="es-PE" sz="1200" dirty="0" smtClean="0">
                <a:latin typeface="Franklin Gothic Medium Cond" panose="020B0606030402020204" pitchFamily="34" charset="0"/>
              </a:rPr>
              <a:t>Código 	Diagnóstico </a:t>
            </a:r>
            <a:r>
              <a:rPr lang="es-PE" sz="1200" dirty="0">
                <a:latin typeface="Franklin Gothic Medium Cond" panose="020B0606030402020204" pitchFamily="34" charset="0"/>
              </a:rPr>
              <a:t>/ Actividad  </a:t>
            </a:r>
          </a:p>
          <a:p>
            <a:pPr>
              <a:tabLst>
                <a:tab pos="630238" algn="l"/>
              </a:tabLst>
            </a:pPr>
            <a:r>
              <a:rPr lang="es-PE" sz="1200" dirty="0">
                <a:latin typeface="Franklin Gothic Medium Cond" panose="020B0606030402020204" pitchFamily="34" charset="0"/>
              </a:rPr>
              <a:t>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U4062 	Toma </a:t>
            </a:r>
            <a:r>
              <a:rPr lang="es-PE" sz="1200" dirty="0">
                <a:latin typeface="Franklin Gothic Medium Cond" panose="020B0606030402020204" pitchFamily="34" charset="0"/>
              </a:rPr>
              <a:t>de muestra de superficies (vivas e inertes)</a:t>
            </a:r>
          </a:p>
          <a:p>
            <a:pPr>
              <a:tabLst>
                <a:tab pos="630238" algn="l"/>
              </a:tabLst>
            </a:pPr>
            <a:r>
              <a:rPr lang="es-PE" sz="1200" dirty="0">
                <a:latin typeface="Franklin Gothic Medium Cond" panose="020B0606030402020204" pitchFamily="34" charset="0"/>
              </a:rPr>
              <a:t>U411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	Control </a:t>
            </a:r>
            <a:r>
              <a:rPr lang="es-PE" sz="1200" dirty="0">
                <a:latin typeface="Franklin Gothic Medium Cond" panose="020B0606030402020204" pitchFamily="34" charset="0"/>
              </a:rPr>
              <a:t>de Manipuladores de Alimentos</a:t>
            </a:r>
          </a:p>
          <a:p>
            <a:pPr>
              <a:tabLst>
                <a:tab pos="630238" algn="l"/>
              </a:tabLst>
            </a:pPr>
            <a:r>
              <a:rPr lang="es-PE" sz="1200" dirty="0">
                <a:latin typeface="Franklin Gothic Medium Cond" panose="020B0606030402020204" pitchFamily="34" charset="0"/>
              </a:rPr>
              <a:t>U4152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	Inspecciones </a:t>
            </a:r>
            <a:r>
              <a:rPr lang="es-PE" sz="1200" dirty="0">
                <a:latin typeface="Franklin Gothic Medium Cond" panose="020B0606030402020204" pitchFamily="34" charset="0"/>
              </a:rPr>
              <a:t>Sanitarias</a:t>
            </a:r>
          </a:p>
          <a:p>
            <a:pPr>
              <a:tabLst>
                <a:tab pos="630238" algn="l"/>
              </a:tabLst>
            </a:pPr>
            <a:r>
              <a:rPr lang="es-PE" sz="1200" dirty="0">
                <a:latin typeface="Franklin Gothic Medium Cond" panose="020B0606030402020204" pitchFamily="34" charset="0"/>
              </a:rPr>
              <a:t>U426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	Toma </a:t>
            </a:r>
            <a:r>
              <a:rPr lang="es-PE" sz="1200" dirty="0">
                <a:latin typeface="Franklin Gothic Medium Cond" panose="020B0606030402020204" pitchFamily="34" charset="0"/>
              </a:rPr>
              <a:t>de muestra de alimentos</a:t>
            </a:r>
          </a:p>
          <a:p>
            <a:pPr>
              <a:tabLst>
                <a:tab pos="630238" algn="l"/>
              </a:tabLst>
            </a:pPr>
            <a:r>
              <a:rPr lang="es-PE" sz="1200" dirty="0">
                <a:latin typeface="Franklin Gothic Medium Cond" panose="020B0606030402020204" pitchFamily="34" charset="0"/>
              </a:rPr>
              <a:t>U427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	Vigilancia </a:t>
            </a:r>
            <a:r>
              <a:rPr lang="es-PE" sz="1200" dirty="0">
                <a:latin typeface="Franklin Gothic Medium Cond" panose="020B0606030402020204" pitchFamily="34" charset="0"/>
              </a:rPr>
              <a:t>y Control Sanitario al establecimiento de alimentos y bebidas</a:t>
            </a:r>
          </a:p>
          <a:p>
            <a:pPr>
              <a:tabLst>
                <a:tab pos="630238" algn="l"/>
              </a:tabLst>
            </a:pPr>
            <a:r>
              <a:rPr lang="es-PE" sz="1200" dirty="0">
                <a:latin typeface="Franklin Gothic Medium Cond" panose="020B0606030402020204" pitchFamily="34" charset="0"/>
              </a:rPr>
              <a:t>U429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	Vigilancia </a:t>
            </a:r>
            <a:r>
              <a:rPr lang="es-PE" sz="1200" dirty="0">
                <a:latin typeface="Franklin Gothic Medium Cond" panose="020B0606030402020204" pitchFamily="34" charset="0"/>
              </a:rPr>
              <a:t>y Control Sanitario para habilitación de establecimientos de alimentos y bebidas</a:t>
            </a:r>
          </a:p>
          <a:p>
            <a:pPr>
              <a:tabLst>
                <a:tab pos="630238" algn="l"/>
              </a:tabLst>
            </a:pPr>
            <a:r>
              <a:rPr lang="es-PE" sz="1200" dirty="0">
                <a:latin typeface="Franklin Gothic Medium Cond" panose="020B0606030402020204" pitchFamily="34" charset="0"/>
              </a:rPr>
              <a:t>U1245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	Capacitación </a:t>
            </a:r>
            <a:r>
              <a:rPr lang="es-PE" sz="1200" dirty="0">
                <a:latin typeface="Franklin Gothic Medium Cond" panose="020B0606030402020204" pitchFamily="34" charset="0"/>
              </a:rPr>
              <a:t>a manipuladores de alimentos </a:t>
            </a:r>
          </a:p>
          <a:p>
            <a:pPr>
              <a:tabLst>
                <a:tab pos="630238" algn="l"/>
              </a:tabLst>
            </a:pPr>
            <a:r>
              <a:rPr lang="es-PE" sz="1200" dirty="0">
                <a:latin typeface="Franklin Gothic Medium Cond" panose="020B0606030402020204" pitchFamily="34" charset="0"/>
              </a:rPr>
              <a:t>U124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	Capacitación</a:t>
            </a:r>
            <a:endParaRPr lang="es-PE" sz="1200" dirty="0">
              <a:latin typeface="Franklin Gothic Medium Cond" panose="020B0606030402020204" pitchFamily="34" charset="0"/>
            </a:endParaRPr>
          </a:p>
          <a:p>
            <a:pPr>
              <a:tabLst>
                <a:tab pos="630238" algn="l"/>
              </a:tabLst>
            </a:pPr>
            <a:r>
              <a:rPr lang="es-PE" sz="1200" dirty="0">
                <a:latin typeface="Franklin Gothic Medium Cond" panose="020B0606030402020204" pitchFamily="34" charset="0"/>
              </a:rPr>
              <a:t>U122  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	Taller </a:t>
            </a:r>
            <a:r>
              <a:rPr lang="es-PE" sz="1200" dirty="0">
                <a:latin typeface="Franklin Gothic Medium Cond" panose="020B0606030402020204" pitchFamily="34" charset="0"/>
              </a:rPr>
              <a:t>en Salud</a:t>
            </a:r>
          </a:p>
          <a:p>
            <a:pPr>
              <a:tabLst>
                <a:tab pos="630238" algn="l"/>
              </a:tabLst>
            </a:pPr>
            <a:r>
              <a:rPr lang="es-PE" sz="1200" dirty="0">
                <a:latin typeface="Franklin Gothic Medium Cond" panose="020B0606030402020204" pitchFamily="34" charset="0"/>
              </a:rPr>
              <a:t>C7004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	Asistencia </a:t>
            </a:r>
            <a:r>
              <a:rPr lang="es-PE" sz="1200" dirty="0">
                <a:latin typeface="Franklin Gothic Medium Cond" panose="020B0606030402020204" pitchFamily="34" charset="0"/>
              </a:rPr>
              <a:t>Técnica</a:t>
            </a:r>
          </a:p>
          <a:p>
            <a:pPr>
              <a:tabLst>
                <a:tab pos="630238" algn="l"/>
              </a:tabLst>
            </a:pPr>
            <a:r>
              <a:rPr lang="es-PE" sz="1200" dirty="0">
                <a:latin typeface="Franklin Gothic Medium Cond" panose="020B0606030402020204" pitchFamily="34" charset="0"/>
              </a:rPr>
              <a:t>C7002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	Supervisión </a:t>
            </a:r>
            <a:r>
              <a:rPr lang="es-PE" sz="1200" dirty="0">
                <a:latin typeface="Franklin Gothic Medium Cond" panose="020B0606030402020204" pitchFamily="34" charset="0"/>
              </a:rPr>
              <a:t>Integral</a:t>
            </a:r>
          </a:p>
          <a:p>
            <a:pPr>
              <a:tabLst>
                <a:tab pos="630238" algn="l"/>
              </a:tabLst>
            </a:pPr>
            <a:r>
              <a:rPr lang="es-PE" sz="1200" dirty="0">
                <a:latin typeface="Franklin Gothic Medium Cond" panose="020B0606030402020204" pitchFamily="34" charset="0"/>
              </a:rPr>
              <a:t>U0108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	Actividades </a:t>
            </a:r>
            <a:r>
              <a:rPr lang="es-PE" sz="1200" dirty="0">
                <a:latin typeface="Franklin Gothic Medium Cond" panose="020B0606030402020204" pitchFamily="34" charset="0"/>
              </a:rPr>
              <a:t>de Alimentos y Zoonosis.</a:t>
            </a:r>
          </a:p>
          <a:p>
            <a:pPr algn="just">
              <a:spcBef>
                <a:spcPts val="400"/>
              </a:spcBef>
            </a:pPr>
            <a:r>
              <a:rPr lang="es-PE" sz="1200" dirty="0">
                <a:latin typeface="Franklin Gothic Medium Cond" panose="020B0606030402020204" pitchFamily="34" charset="0"/>
              </a:rPr>
              <a:t> </a:t>
            </a:r>
            <a:r>
              <a:rPr lang="es-PE" sz="1200" dirty="0" smtClean="0">
                <a:solidFill>
                  <a:srgbClr val="C00000"/>
                </a:solidFill>
                <a:latin typeface="Franklin Gothic Medium Cond" panose="020B0606030402020204" pitchFamily="34" charset="0"/>
              </a:rPr>
              <a:t>ÁREA </a:t>
            </a:r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DE NORMAS, PROYECCIÓN SOCIAL Y UNIDAD DE EVALUACIÓN DE RIESGOS ALIMENTARIOS </a:t>
            </a:r>
            <a:r>
              <a:rPr lang="es-PE" sz="1200" dirty="0" smtClean="0">
                <a:solidFill>
                  <a:srgbClr val="C00000"/>
                </a:solidFill>
                <a:latin typeface="Franklin Gothic Medium Cond" panose="020B0606030402020204" pitchFamily="34" charset="0"/>
              </a:rPr>
              <a:t>Y RASTREABILIDAD </a:t>
            </a:r>
          </a:p>
          <a:p>
            <a:pPr algn="just">
              <a:spcBef>
                <a:spcPts val="400"/>
              </a:spcBef>
            </a:pPr>
            <a:r>
              <a:rPr lang="es-PE" sz="1200" dirty="0" smtClean="0">
                <a:solidFill>
                  <a:srgbClr val="C00000"/>
                </a:solidFill>
                <a:latin typeface="Franklin Gothic Medium Cond" panose="020B0606030402020204" pitchFamily="34" charset="0"/>
              </a:rPr>
              <a:t> PROGRAMA NACIONAL MERCADO SALUDABLE (R.M. 282-2003-SA/DM) </a:t>
            </a:r>
          </a:p>
          <a:p>
            <a:r>
              <a:rPr lang="es-PE" sz="1200" dirty="0" smtClean="0">
                <a:solidFill>
                  <a:srgbClr val="C00000"/>
                </a:solidFill>
                <a:latin typeface="Franklin Gothic Medium Cond" panose="020B0606030402020204" pitchFamily="34" charset="0"/>
              </a:rPr>
              <a:t>INSPECCIÓN </a:t>
            </a:r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SANITARIA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Actividad que se realiza para evaluar las condiciones higiénicas sanitarias de los puestos de expendio de alimentos de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los mercados </a:t>
            </a:r>
            <a:r>
              <a:rPr lang="es-PE" sz="1200" dirty="0">
                <a:latin typeface="Franklin Gothic Medium Cond" panose="020B0606030402020204" pitchFamily="34" charset="0"/>
              </a:rPr>
              <a:t>de abasto.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En el Ítem: Ficha Familiar o Historia Clínica anote solo el código: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APP121 de mercado </a:t>
            </a:r>
          </a:p>
          <a:p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Diagnóstico, motivo de la consulta y/o actividad de salud anote: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1º casillero inspección sanitaria </a:t>
            </a:r>
          </a:p>
          <a:p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Tipo de Diagnóstico marque "D" </a:t>
            </a:r>
          </a:p>
          <a:p>
            <a:r>
              <a:rPr lang="es-PE" sz="1200" dirty="0" smtClean="0">
                <a:latin typeface="Franklin Gothic Medium Cond" panose="020B0606030402020204" pitchFamily="34" charset="0"/>
              </a:rPr>
              <a:t>El </a:t>
            </a:r>
            <a:r>
              <a:rPr lang="es-PE" sz="1200" dirty="0">
                <a:latin typeface="Franklin Gothic Medium Cond" panose="020B0606030402020204" pitchFamily="34" charset="0"/>
              </a:rPr>
              <a:t>Ítem </a:t>
            </a:r>
            <a:r>
              <a:rPr lang="es-PE" sz="1200" dirty="0" err="1">
                <a:latin typeface="Franklin Gothic Medium Cond" panose="020B0606030402020204" pitchFamily="34" charset="0"/>
              </a:rPr>
              <a:t>Lab</a:t>
            </a:r>
            <a:r>
              <a:rPr lang="es-PE" sz="1200" dirty="0">
                <a:latin typeface="Franklin Gothic Medium Cond" panose="020B0606030402020204" pitchFamily="34" charset="0"/>
              </a:rPr>
              <a:t> anote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1º casillero el número de mercados inspeccionados 1, 2… según corresponda.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2º casillero el número de la visita 1, 2… según corresponda. </a:t>
            </a:r>
          </a:p>
        </p:txBody>
      </p:sp>
    </p:spTree>
    <p:extLst>
      <p:ext uri="{BB962C8B-B14F-4D97-AF65-F5344CB8AC3E}">
        <p14:creationId xmlns:p14="http://schemas.microsoft.com/office/powerpoint/2010/main" val="1145554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19176" y="288856"/>
            <a:ext cx="849701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TOMA DE MUESTRAS 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Actividad que se realiza de ser necesaria en la inspección sanitaria, para su análisis respectivo.  </a:t>
            </a:r>
          </a:p>
          <a:p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Ficha Familiar o Historia Clínica anote solo el código: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APP121 de mercado </a:t>
            </a:r>
          </a:p>
          <a:p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Diagnóstico, motivo de la consulta y/o actividad de salud anote: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1º casillero la actividad realizada </a:t>
            </a:r>
            <a:endParaRPr lang="es-PE" sz="1200" dirty="0" smtClean="0">
              <a:latin typeface="Franklin Gothic Medium Cond" panose="020B0606030402020204" pitchFamily="34" charset="0"/>
            </a:endParaRPr>
          </a:p>
          <a:p>
            <a:r>
              <a:rPr lang="es-PE" sz="1200" dirty="0">
                <a:latin typeface="Franklin Gothic Medium Cond" panose="020B0606030402020204" pitchFamily="34" charset="0"/>
              </a:rPr>
              <a:t>En el Ítem: Tipo de Diagnóstico marque "D" </a:t>
            </a:r>
          </a:p>
          <a:p>
            <a:r>
              <a:rPr lang="es-PE" sz="1200" dirty="0" smtClean="0">
                <a:latin typeface="Franklin Gothic Medium Cond" panose="020B0606030402020204" pitchFamily="34" charset="0"/>
              </a:rPr>
              <a:t>El </a:t>
            </a:r>
            <a:r>
              <a:rPr lang="es-PE" sz="1200" dirty="0">
                <a:latin typeface="Franklin Gothic Medium Cond" panose="020B0606030402020204" pitchFamily="34" charset="0"/>
              </a:rPr>
              <a:t>Ítem </a:t>
            </a:r>
            <a:r>
              <a:rPr lang="es-PE" sz="1200" dirty="0" err="1">
                <a:latin typeface="Franklin Gothic Medium Cond" panose="020B0606030402020204" pitchFamily="34" charset="0"/>
              </a:rPr>
              <a:t>Lab</a:t>
            </a:r>
            <a:r>
              <a:rPr lang="es-PE" sz="1200" dirty="0">
                <a:latin typeface="Franklin Gothic Medium Cond" panose="020B0606030402020204" pitchFamily="34" charset="0"/>
              </a:rPr>
              <a:t> anote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1º casillero el número de muestras tomadas 1, 2… según corresponda. </a:t>
            </a:r>
          </a:p>
        </p:txBody>
      </p:sp>
    </p:spTree>
    <p:extLst>
      <p:ext uri="{BB962C8B-B14F-4D97-AF65-F5344CB8AC3E}">
        <p14:creationId xmlns:p14="http://schemas.microsoft.com/office/powerpoint/2010/main" val="3029330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6044" y="317162"/>
            <a:ext cx="853152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200" dirty="0" smtClean="0">
                <a:solidFill>
                  <a:srgbClr val="C00000"/>
                </a:solidFill>
                <a:latin typeface="Franklin Gothic Medium Cond" panose="020B0606030402020204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s-PE" sz="1200" dirty="0">
              <a:solidFill>
                <a:srgbClr val="C00000"/>
              </a:solidFill>
              <a:latin typeface="Franklin Gothic Medium Cond" panose="020B0606030402020204" pitchFamily="34" charset="0"/>
            </a:endParaRP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Definición Operativa.- Actividad que se realiza con el objetivo de formar inspectores sanitarios de alimentos en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las municipalidades</a:t>
            </a:r>
            <a:endParaRPr lang="es-PE" sz="1200" dirty="0">
              <a:latin typeface="Franklin Gothic Medium Cond" panose="020B0606030402020204" pitchFamily="34" charset="0"/>
            </a:endParaRP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Ficha Familiar o Historia Clínica anote solo el código: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APP104 Municipalidad 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APP100 Establecimiento de Salud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Diagnóstico, motivo de la consulta y/o actividad de salud anote: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1º casillero Taller en Salud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2º casillero Actividad en Alimentos y Zoonosis 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Tipo de Diagnóstico marque "D"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El </a:t>
            </a:r>
            <a:r>
              <a:rPr lang="es-PE" sz="1200" dirty="0">
                <a:latin typeface="Franklin Gothic Medium Cond" panose="020B0606030402020204" pitchFamily="34" charset="0"/>
              </a:rPr>
              <a:t>Ítem </a:t>
            </a:r>
            <a:r>
              <a:rPr lang="es-PE" sz="1200" dirty="0" err="1">
                <a:latin typeface="Franklin Gothic Medium Cond" panose="020B0606030402020204" pitchFamily="34" charset="0"/>
              </a:rPr>
              <a:t>Lab</a:t>
            </a:r>
            <a:r>
              <a:rPr lang="es-PE" sz="1200" dirty="0">
                <a:latin typeface="Franklin Gothic Medium Cond" panose="020B0606030402020204" pitchFamily="34" charset="0"/>
              </a:rPr>
              <a:t> anote U0108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1º casillero el número de participantes 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76043" y="3596153"/>
            <a:ext cx="853152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CAPACITACIÓN A MANIPULADORES DE ALIMENTOS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Actividad que se realiza para el ejercicio del manipulador de alimentos, se debe realizar por grupos de alimentos (articulo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º21 </a:t>
            </a:r>
            <a:r>
              <a:rPr lang="es-PE" sz="1200" dirty="0">
                <a:latin typeface="Franklin Gothic Medium Cond" panose="020B0606030402020204" pitchFamily="34" charset="0"/>
              </a:rPr>
              <a:t>de la R. M. 282-2003-SA/DM).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 7: Ficha Familiar o Historia Clínica anote solo el código: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APP121 Mercado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 13: Diagnóstico, motivo de la consulta y/o actividad de salud anote: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1º casillero Capacitación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2º casillero Actividad en Alimentos y Zoonosis 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Tipo de Diagnóstico marque "D" 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El </a:t>
            </a:r>
            <a:r>
              <a:rPr lang="es-PE" sz="1200" dirty="0">
                <a:latin typeface="Franklin Gothic Medium Cond" panose="020B0606030402020204" pitchFamily="34" charset="0"/>
              </a:rPr>
              <a:t>Ítem </a:t>
            </a:r>
            <a:r>
              <a:rPr lang="es-PE" sz="1200" dirty="0" err="1">
                <a:latin typeface="Franklin Gothic Medium Cond" panose="020B0606030402020204" pitchFamily="34" charset="0"/>
              </a:rPr>
              <a:t>Lab</a:t>
            </a:r>
            <a:r>
              <a:rPr lang="es-PE" sz="1200" dirty="0">
                <a:latin typeface="Franklin Gothic Medium Cond" panose="020B0606030402020204" pitchFamily="34" charset="0"/>
              </a:rPr>
              <a:t> anote: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1º casillero el número de participantes </a:t>
            </a:r>
          </a:p>
        </p:txBody>
      </p:sp>
    </p:spTree>
    <p:extLst>
      <p:ext uri="{BB962C8B-B14F-4D97-AF65-F5344CB8AC3E}">
        <p14:creationId xmlns:p14="http://schemas.microsoft.com/office/powerpoint/2010/main" val="30205119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45056" y="290330"/>
            <a:ext cx="85401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200" dirty="0">
                <a:latin typeface="Franklin Gothic Medium Cond" panose="020B0606030402020204" pitchFamily="34" charset="0"/>
              </a:rPr>
              <a:t>PROGRAMA NACIONAL RESTAURANTE SALUDABLE (R. M. Nº 363-2005/MINSA) 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INSPECCIÓN SANITARIA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Definición Operativa.- Actividad que se realiza para evaluar las condiciones higiénicas sanitarias de preparación y expendio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de alimentos </a:t>
            </a:r>
            <a:r>
              <a:rPr lang="es-PE" sz="1200" dirty="0">
                <a:latin typeface="Franklin Gothic Medium Cond" panose="020B0606030402020204" pitchFamily="34" charset="0"/>
              </a:rPr>
              <a:t>en restaurantes y servicios afines.</a:t>
            </a:r>
          </a:p>
          <a:p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Ficha Familiar o Historia Clínica anote solo el código: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APP107 Centro de Expendio de Alimentos  </a:t>
            </a:r>
          </a:p>
          <a:p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Diagnóstico, motivo de la consulta y/o actividad de salud anote: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1º casillero Inspección Sanitaria </a:t>
            </a:r>
          </a:p>
          <a:p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Tipo de Diagnóstico marque "D" 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El </a:t>
            </a:r>
            <a:r>
              <a:rPr lang="es-PE" sz="1200" dirty="0">
                <a:latin typeface="Franklin Gothic Medium Cond" panose="020B0606030402020204" pitchFamily="34" charset="0"/>
              </a:rPr>
              <a:t>Ítem </a:t>
            </a:r>
            <a:r>
              <a:rPr lang="es-PE" sz="1200" dirty="0" err="1">
                <a:latin typeface="Franklin Gothic Medium Cond" panose="020B0606030402020204" pitchFamily="34" charset="0"/>
              </a:rPr>
              <a:t>Lab</a:t>
            </a:r>
            <a:r>
              <a:rPr lang="es-PE" sz="1200" dirty="0">
                <a:latin typeface="Franklin Gothic Medium Cond" panose="020B0606030402020204" pitchFamily="34" charset="0"/>
              </a:rPr>
              <a:t> anote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1º casillero el número de establecimientos inspeccionados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2º casillero el número de la visita 1, 2… según corresponda. 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76044" y="4121412"/>
            <a:ext cx="854015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TOMA DE MUESTRAS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Definición Operativa.- Actividad que se realiza para verificar la inocuidad de los alimentos que se preparan en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el establecimiento</a:t>
            </a:r>
            <a:r>
              <a:rPr lang="es-PE" sz="1200" dirty="0">
                <a:latin typeface="Franklin Gothic Medium Cond" panose="020B0606030402020204" pitchFamily="34" charset="0"/>
              </a:rPr>
              <a:t>, se muestrea alimentos y superficies vivas (lavado de manos del manipulador) e inertes (hisopado de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tabla de </a:t>
            </a:r>
            <a:r>
              <a:rPr lang="es-PE" sz="1200" dirty="0">
                <a:latin typeface="Franklin Gothic Medium Cond" panose="020B0606030402020204" pitchFamily="34" charset="0"/>
              </a:rPr>
              <a:t>picar, hisopado de cucharones, utensilios, mesa de trabajo y otros). 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Ficha Familiar o Historia Clínica anote solo el código: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APP107  Centro de Expendio de Alimentos 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Diagnóstico, motivo de la consulta y/o actividad de salud anote: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1º casillero la actividad realizada 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Tipo de Diagnóstico marque "D" 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El </a:t>
            </a:r>
            <a:r>
              <a:rPr lang="es-PE" sz="1200" dirty="0">
                <a:latin typeface="Franklin Gothic Medium Cond" panose="020B0606030402020204" pitchFamily="34" charset="0"/>
              </a:rPr>
              <a:t>Ítem </a:t>
            </a:r>
            <a:r>
              <a:rPr lang="es-PE" sz="1200" dirty="0" err="1">
                <a:latin typeface="Franklin Gothic Medium Cond" panose="020B0606030402020204" pitchFamily="34" charset="0"/>
              </a:rPr>
              <a:t>Lab</a:t>
            </a:r>
            <a:r>
              <a:rPr lang="es-PE" sz="1200" dirty="0">
                <a:latin typeface="Franklin Gothic Medium Cond" panose="020B0606030402020204" pitchFamily="34" charset="0"/>
              </a:rPr>
              <a:t> anote: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1º casillero el número de muestras tomadas 1, 2… según corresponda. </a:t>
            </a:r>
          </a:p>
        </p:txBody>
      </p:sp>
    </p:spTree>
    <p:extLst>
      <p:ext uri="{BB962C8B-B14F-4D97-AF65-F5344CB8AC3E}">
        <p14:creationId xmlns:p14="http://schemas.microsoft.com/office/powerpoint/2010/main" val="24454672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6045" y="1990687"/>
            <a:ext cx="829861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TALLER PARA FORMACIÓN DE INSPECTORES SANITARIOS DE ALIMENTOS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Definición Operativa.- Actividad que se realiza con el objetivo de formar inspectores sanitarios de alimentos en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las municipalidades</a:t>
            </a:r>
            <a:r>
              <a:rPr lang="es-PE" sz="1200" dirty="0">
                <a:latin typeface="Franklin Gothic Medium Cond" panose="020B0606030402020204" pitchFamily="34" charset="0"/>
              </a:rPr>
              <a:t>.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Ficha Familiar o Historia Clínica anote solo el código: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APP107 Centro de Expendio de Alimento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Diagnóstico, motivo de la consulta y/o actividad de salud anote: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1º casillero Taller en Salud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2º casillero actividad en alimentos y Zoonosis 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Tipo de Diagnóstico marque "D" 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El </a:t>
            </a:r>
            <a:r>
              <a:rPr lang="es-PE" sz="1200" dirty="0">
                <a:latin typeface="Franklin Gothic Medium Cond" panose="020B0606030402020204" pitchFamily="34" charset="0"/>
              </a:rPr>
              <a:t>Ítem </a:t>
            </a:r>
            <a:r>
              <a:rPr lang="es-PE" sz="1200" dirty="0" err="1">
                <a:latin typeface="Franklin Gothic Medium Cond" panose="020B0606030402020204" pitchFamily="34" charset="0"/>
              </a:rPr>
              <a:t>Lab</a:t>
            </a:r>
            <a:r>
              <a:rPr lang="es-PE" sz="1200" dirty="0">
                <a:latin typeface="Franklin Gothic Medium Cond" panose="020B0606030402020204" pitchFamily="34" charset="0"/>
              </a:rPr>
              <a:t> anote: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1º casillero el número de participantes</a:t>
            </a:r>
          </a:p>
          <a:p>
            <a:pPr algn="just"/>
            <a:endParaRPr lang="es-PE" sz="1200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8358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9562" y="335846"/>
            <a:ext cx="843663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CAPACITACIÓN </a:t>
            </a:r>
            <a:r>
              <a:rPr lang="es-PE" sz="1200" dirty="0">
                <a:latin typeface="Franklin Gothic Medium Cond" panose="020B0606030402020204" pitchFamily="34" charset="0"/>
              </a:rPr>
              <a:t>A MANIPULADORES DE ALIMENTOS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Actividad que se realiza para el ejercicio del manipulador de alimentos.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Ficha Familiar o Historia Clínica anote solo el código: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APP107 Centro de Expendio de Alimento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Diagnóstico, motivo de la consulta y/o actividad de salud anote: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1º casillero Capacitación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2º casillero actividad en alimentos y Zoonosis 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Tipo de Diagnóstico marque "D" 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El </a:t>
            </a:r>
            <a:r>
              <a:rPr lang="es-PE" sz="1200" dirty="0">
                <a:latin typeface="Franklin Gothic Medium Cond" panose="020B0606030402020204" pitchFamily="34" charset="0"/>
              </a:rPr>
              <a:t>Ítem </a:t>
            </a:r>
            <a:r>
              <a:rPr lang="es-PE" sz="1200" dirty="0" err="1">
                <a:latin typeface="Franklin Gothic Medium Cond" panose="020B0606030402020204" pitchFamily="34" charset="0"/>
              </a:rPr>
              <a:t>Lab</a:t>
            </a:r>
            <a:r>
              <a:rPr lang="es-PE" sz="1200" dirty="0">
                <a:latin typeface="Franklin Gothic Medium Cond" panose="020B0606030402020204" pitchFamily="34" charset="0"/>
              </a:rPr>
              <a:t> anote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1º casillero el número de participantes 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58792" y="3447598"/>
            <a:ext cx="843663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PROGRAMA ALIMENTACIÓN ESCOLAR SALUDABLE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INSPECCIÓN SANITARIA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Definición Operativa.- Actividad que se realiza para evaluar las condiciones higiénicas sanitarias de preparación y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expendio de </a:t>
            </a:r>
            <a:r>
              <a:rPr lang="es-PE" sz="1200" dirty="0">
                <a:latin typeface="Franklin Gothic Medium Cond" panose="020B0606030402020204" pitchFamily="34" charset="0"/>
              </a:rPr>
              <a:t>alimentos en quioscos, cafeterías, comedores y otros servicios que brindan alimentos a la población escolar.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En el Ítem: Ficha Familiar o Historia Clínica anote solo el código: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APP93 de institución educativa 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Diagnóstico, motivo de la consulta y/o actividad de salud anote: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1º casillero inspección sanitaria 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Tipo de Diagnóstico marque "D" 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El </a:t>
            </a:r>
            <a:r>
              <a:rPr lang="es-PE" sz="1200" dirty="0">
                <a:latin typeface="Franklin Gothic Medium Cond" panose="020B0606030402020204" pitchFamily="34" charset="0"/>
              </a:rPr>
              <a:t>Ítem </a:t>
            </a:r>
            <a:r>
              <a:rPr lang="es-PE" sz="1200" dirty="0" err="1">
                <a:latin typeface="Franklin Gothic Medium Cond" panose="020B0606030402020204" pitchFamily="34" charset="0"/>
              </a:rPr>
              <a:t>Lab</a:t>
            </a:r>
            <a:r>
              <a:rPr lang="es-PE" sz="1200" dirty="0">
                <a:latin typeface="Franklin Gothic Medium Cond" panose="020B0606030402020204" pitchFamily="34" charset="0"/>
              </a:rPr>
              <a:t> anote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1º casillero el número de establecimientos inspeccionados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2º casillero el número de la visita 1, 2… según corresponda.</a:t>
            </a:r>
          </a:p>
          <a:p>
            <a:pPr algn="just"/>
            <a:endParaRPr lang="es-PE" sz="1200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318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45057" y="252054"/>
            <a:ext cx="860916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INSTRUCCIONES PARA EL REGISTRO Y CODIFICACIÓN DE LAS ACTIVIDADES DE LA ESTRATEGIA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SANITARIA NACIONAL </a:t>
            </a:r>
            <a:r>
              <a:rPr lang="es-PE" sz="1200" dirty="0">
                <a:latin typeface="Franklin Gothic Medium Cond" panose="020B0606030402020204" pitchFamily="34" charset="0"/>
              </a:rPr>
              <a:t>DE SALUD AMBIENTAL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Los ítems diagnóstico motivo de consulta, tipo de diagnóstico y </a:t>
            </a:r>
            <a:r>
              <a:rPr lang="es-PE" sz="1200" dirty="0" err="1">
                <a:latin typeface="Franklin Gothic Medium Cond" panose="020B0606030402020204" pitchFamily="34" charset="0"/>
              </a:rPr>
              <a:t>Lab</a:t>
            </a:r>
            <a:r>
              <a:rPr lang="es-PE" sz="1200" dirty="0">
                <a:latin typeface="Franklin Gothic Medium Cond" panose="020B0606030402020204" pitchFamily="34" charset="0"/>
              </a:rPr>
              <a:t> (ítems 17, 18 y 19) presentan algunas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particularidades que </a:t>
            </a:r>
            <a:r>
              <a:rPr lang="es-PE" sz="1200" dirty="0">
                <a:latin typeface="Franklin Gothic Medium Cond" panose="020B0606030402020204" pitchFamily="34" charset="0"/>
              </a:rPr>
              <a:t>se revisará en detalle a continuación.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El </a:t>
            </a:r>
            <a:r>
              <a:rPr lang="es-PE" sz="1200" dirty="0">
                <a:latin typeface="Franklin Gothic Medium Cond" panose="020B0606030402020204" pitchFamily="34" charset="0"/>
              </a:rPr>
              <a:t>registro de los datos generales se hace siguiendo las indicaciones pertinentes y no presenta características especiales.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ACTIVIDADES </a:t>
            </a:r>
            <a:r>
              <a:rPr lang="es-PE" sz="1200" dirty="0">
                <a:latin typeface="Franklin Gothic Medium Cond" panose="020B0606030402020204" pitchFamily="34" charset="0"/>
              </a:rPr>
              <a:t>PROPIAS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Los ítems referidos al día, Ficha Familiar, Distrito de Procedencia, Edad, Sexo, Establecimiento y Servicio (ítems 6 al 12)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se registran </a:t>
            </a:r>
            <a:r>
              <a:rPr lang="es-PE" sz="1200" dirty="0">
                <a:latin typeface="Franklin Gothic Medium Cond" panose="020B0606030402020204" pitchFamily="34" charset="0"/>
              </a:rPr>
              <a:t>siguiendo las indicaciones planteadas en los aspectos generales del presente Documento Técnico.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Los ítems diagnóstico motivo de consulta, tipo de diagnóstico y </a:t>
            </a:r>
            <a:r>
              <a:rPr lang="es-PE" sz="1200" dirty="0" err="1">
                <a:latin typeface="Franklin Gothic Medium Cond" panose="020B0606030402020204" pitchFamily="34" charset="0"/>
              </a:rPr>
              <a:t>Lab</a:t>
            </a:r>
            <a:r>
              <a:rPr lang="es-PE" sz="1200" dirty="0">
                <a:latin typeface="Franklin Gothic Medium Cond" panose="020B0606030402020204" pitchFamily="34" charset="0"/>
              </a:rPr>
              <a:t> (ítems 13, 14 y 15) presentan algunas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particularidades que </a:t>
            </a:r>
            <a:r>
              <a:rPr lang="es-PE" sz="1200" dirty="0">
                <a:latin typeface="Franklin Gothic Medium Cond" panose="020B0606030402020204" pitchFamily="34" charset="0"/>
              </a:rPr>
              <a:t>se revisará en detalle a continuación.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En este Programa existen diversas actividades para cuyo registro y codificación se debe tener en cuenta las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siguientes especificaciones</a:t>
            </a:r>
            <a:r>
              <a:rPr lang="es-PE" sz="1200" dirty="0">
                <a:latin typeface="Franklin Gothic Medium Cond" panose="020B0606030402020204" pitchFamily="34" charset="0"/>
              </a:rPr>
              <a:t>: 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Ítem</a:t>
            </a:r>
            <a:r>
              <a:rPr lang="es-PE" sz="1200" dirty="0">
                <a:latin typeface="Franklin Gothic Medium Cond" panose="020B0606030402020204" pitchFamily="34" charset="0"/>
              </a:rPr>
              <a:t>: Unidad Productora de Servicio, anote siempre el código 101002 (Salud Ambiental)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Ítem</a:t>
            </a:r>
            <a:r>
              <a:rPr lang="es-PE" sz="1200" dirty="0">
                <a:latin typeface="Franklin Gothic Medium Cond" panose="020B0606030402020204" pitchFamily="34" charset="0"/>
              </a:rPr>
              <a:t>: Historia Clínica / Ficha Familiar, se utilizará la misma forma de registro y codificación que las actividades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preventivo promocionales </a:t>
            </a:r>
            <a:r>
              <a:rPr lang="es-PE" sz="1200" dirty="0">
                <a:latin typeface="Franklin Gothic Medium Cond" panose="020B0606030402020204" pitchFamily="34" charset="0"/>
              </a:rPr>
              <a:t>(APP). Es decir, anote los códigos de lugares o instituciones con quienes se realizan las actividades.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Ítem</a:t>
            </a:r>
            <a:r>
              <a:rPr lang="es-PE" sz="1200" dirty="0">
                <a:latin typeface="Franklin Gothic Medium Cond" panose="020B0606030402020204" pitchFamily="34" charset="0"/>
              </a:rPr>
              <a:t>: Distrito de Procedencia, se anotará el distrito donde se realiza la actividad y se codificará de acuerdo al </a:t>
            </a:r>
            <a:r>
              <a:rPr lang="es-PE" sz="1200" dirty="0" err="1">
                <a:latin typeface="Franklin Gothic Medium Cond" panose="020B0606030402020204" pitchFamily="34" charset="0"/>
              </a:rPr>
              <a:t>ubigeo</a:t>
            </a:r>
            <a:r>
              <a:rPr lang="es-PE" sz="1200" dirty="0">
                <a:latin typeface="Franklin Gothic Medium Cond" panose="020B0606030402020204" pitchFamily="34" charset="0"/>
              </a:rPr>
              <a:t>.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los ítems 13: Edad, 14: Sexo, 15: Establecimiento y 16: Servicio, no se realiza ningún tipo de registro, solo se traza una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línea oblicua y se deja en blanco. </a:t>
            </a:r>
          </a:p>
          <a:p>
            <a:pPr algn="just"/>
            <a:endParaRPr lang="es-PE" sz="1200" dirty="0">
              <a:latin typeface="Franklin Gothic Medium Cond" panose="020B06060304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45057" y="3388687"/>
            <a:ext cx="860916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PROGRAMA DE PLAYAS </a:t>
            </a:r>
          </a:p>
          <a:p>
            <a:pPr algn="just"/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VIGILANCIA DE LA CALIDAD SANITARIA DE PLAYAS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Definición Operativa.- Actividad que permite vigilar la calidad sanitaria de las playas con el fin de tener un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ordenamiento sanitario </a:t>
            </a:r>
            <a:r>
              <a:rPr lang="es-PE" sz="1200" dirty="0">
                <a:latin typeface="Franklin Gothic Medium Cond" panose="020B0606030402020204" pitchFamily="34" charset="0"/>
              </a:rPr>
              <a:t>integral y ser partícipe del desarrollo sostenible de dichas áreas, comprendiendo las actividades de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inspección (</a:t>
            </a:r>
            <a:r>
              <a:rPr lang="es-PE" sz="1200" dirty="0">
                <a:latin typeface="Franklin Gothic Medium Cond" panose="020B0606030402020204" pitchFamily="34" charset="0"/>
              </a:rPr>
              <a:t>calificación del aspecto estético de la playa, así como la presencia de servicios higiénicos y tachos de basura), muestreo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de las </a:t>
            </a:r>
            <a:r>
              <a:rPr lang="es-PE" sz="1200" dirty="0">
                <a:latin typeface="Franklin Gothic Medium Cond" panose="020B0606030402020204" pitchFamily="34" charset="0"/>
              </a:rPr>
              <a:t>aguas de playas y análisis microbiológico (densidad de coniformes </a:t>
            </a:r>
            <a:r>
              <a:rPr lang="es-PE" sz="1200" dirty="0" err="1">
                <a:latin typeface="Franklin Gothic Medium Cond" panose="020B0606030402020204" pitchFamily="34" charset="0"/>
              </a:rPr>
              <a:t>termotolerables</a:t>
            </a:r>
            <a:r>
              <a:rPr lang="es-PE" sz="1200" dirty="0">
                <a:latin typeface="Franklin Gothic Medium Cond" panose="020B0606030402020204" pitchFamily="34" charset="0"/>
              </a:rPr>
              <a:t> según Ley General de Aguas</a:t>
            </a:r>
            <a:r>
              <a:rPr lang="es-PE" sz="1200" dirty="0" smtClean="0">
                <a:latin typeface="Franklin Gothic Medium Cond" panose="020B0606030402020204" pitchFamily="34" charset="0"/>
              </a:rPr>
              <a:t>, D.L.17752</a:t>
            </a:r>
            <a:r>
              <a:rPr lang="es-PE" sz="1200" dirty="0">
                <a:latin typeface="Franklin Gothic Medium Cond" panose="020B0606030402020204" pitchFamily="34" charset="0"/>
              </a:rPr>
              <a:t>).  Se realizan 36 </a:t>
            </a:r>
            <a:r>
              <a:rPr lang="es-PE" sz="1200" dirty="0" err="1">
                <a:latin typeface="Franklin Gothic Medium Cond" panose="020B0606030402020204" pitchFamily="34" charset="0"/>
              </a:rPr>
              <a:t>monitoreos</a:t>
            </a:r>
            <a:r>
              <a:rPr lang="es-PE" sz="1200" dirty="0">
                <a:latin typeface="Franklin Gothic Medium Cond" panose="020B0606030402020204" pitchFamily="34" charset="0"/>
              </a:rPr>
              <a:t>, al año, por cada playa.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 </a:t>
            </a:r>
            <a:r>
              <a:rPr lang="es-PE" sz="1200" dirty="0" smtClean="0">
                <a:solidFill>
                  <a:srgbClr val="0033CC"/>
                </a:solidFill>
                <a:latin typeface="Franklin Gothic Medium Cond" panose="020B0606030402020204" pitchFamily="34" charset="0"/>
              </a:rPr>
              <a:t>USE UN REGISTRO POR CADA PLAYA 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Registre de la siguiente manera: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Ficha Familiar o Historia Clínica solo el código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APP108 de Comunidad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Diagnóstico, motivo de la consulta y/o actividad de salud anote: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1º casillero inspección sanitaria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2º casillero Toma de muestra de aguas de playa 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Tipo de Diagnóstico marque "D" en ambos casos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 </a:t>
            </a:r>
            <a:r>
              <a:rPr lang="es-PE" sz="1200" dirty="0" err="1">
                <a:latin typeface="Franklin Gothic Medium Cond" panose="020B0606030402020204" pitchFamily="34" charset="0"/>
              </a:rPr>
              <a:t>Lab</a:t>
            </a:r>
            <a:r>
              <a:rPr lang="es-PE" sz="1200" dirty="0">
                <a:latin typeface="Franklin Gothic Medium Cond" panose="020B0606030402020204" pitchFamily="34" charset="0"/>
              </a:rPr>
              <a:t> anote: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1º casillero el número de inspecciones realizadas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2º casillero el número de muestra tomadas 1, 2… según corresponda. </a:t>
            </a:r>
          </a:p>
        </p:txBody>
      </p:sp>
    </p:spTree>
    <p:extLst>
      <p:ext uri="{BB962C8B-B14F-4D97-AF65-F5344CB8AC3E}">
        <p14:creationId xmlns:p14="http://schemas.microsoft.com/office/powerpoint/2010/main" val="34108007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27804" y="308531"/>
            <a:ext cx="840212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TOMA DE MUESTRAS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Definición Operativa.- Actividad que se realiza para verificar la inocuidad de los alimentos que se preparan y expenden en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el establecimiento</a:t>
            </a:r>
            <a:r>
              <a:rPr lang="es-PE" sz="1200" dirty="0">
                <a:latin typeface="Franklin Gothic Medium Cond" panose="020B0606030402020204" pitchFamily="34" charset="0"/>
              </a:rPr>
              <a:t>, se muestrea alimentos y superficies vivas (lavado de manos del manipulador) e inertes (hisopado de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tabla de </a:t>
            </a:r>
            <a:r>
              <a:rPr lang="es-PE" sz="1200" dirty="0">
                <a:latin typeface="Franklin Gothic Medium Cond" panose="020B0606030402020204" pitchFamily="34" charset="0"/>
              </a:rPr>
              <a:t>picar, hisopado de cucharones, utensilios, mesa de trabajo y otros). 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Ficha Familiar o Historia Clínica anote solo el código: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APP93 de institución educativa 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Diagnóstico, motivo de la consulta y/o actividad de salud anote: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1º casillero la actividad realizada 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Tipo de Diagnóstico marque "D" 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El </a:t>
            </a:r>
            <a:r>
              <a:rPr lang="es-PE" sz="1200" dirty="0">
                <a:latin typeface="Franklin Gothic Medium Cond" panose="020B0606030402020204" pitchFamily="34" charset="0"/>
              </a:rPr>
              <a:t>Ítem </a:t>
            </a:r>
            <a:r>
              <a:rPr lang="es-PE" sz="1200" dirty="0" err="1">
                <a:latin typeface="Franklin Gothic Medium Cond" panose="020B0606030402020204" pitchFamily="34" charset="0"/>
              </a:rPr>
              <a:t>Lab</a:t>
            </a:r>
            <a:r>
              <a:rPr lang="es-PE" sz="1200" dirty="0">
                <a:latin typeface="Franklin Gothic Medium Cond" panose="020B0606030402020204" pitchFamily="34" charset="0"/>
              </a:rPr>
              <a:t> anote: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1º casillero el número de muestras tomadas 1, 2… según corresponda. </a:t>
            </a:r>
          </a:p>
        </p:txBody>
      </p:sp>
    </p:spTree>
    <p:extLst>
      <p:ext uri="{BB962C8B-B14F-4D97-AF65-F5344CB8AC3E}">
        <p14:creationId xmlns:p14="http://schemas.microsoft.com/office/powerpoint/2010/main" val="32545168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61229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02706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63840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4322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66275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45047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9060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75431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4916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67418" y="1434305"/>
            <a:ext cx="84280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EN EL CASO DE DENUNCIAS: </a:t>
            </a:r>
          </a:p>
          <a:p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INSPECCIÓN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Definición Operativa.- Actividad que consiste en la verificación de la correcta aplicación y cumplimiento de la normatividad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legal vigente</a:t>
            </a:r>
            <a:r>
              <a:rPr lang="es-PE" sz="1200" dirty="0">
                <a:latin typeface="Franklin Gothic Medium Cond" panose="020B0606030402020204" pitchFamily="34" charset="0"/>
              </a:rPr>
              <a:t>, a fin que el funcionamiento u operatividad no genere riesgo sanitario al medio en el cual se desarrolla.  Se considera en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este </a:t>
            </a:r>
            <a:r>
              <a:rPr lang="es-PE" sz="1200" dirty="0">
                <a:latin typeface="Franklin Gothic Medium Cond" panose="020B0606030402020204" pitchFamily="34" charset="0"/>
              </a:rPr>
              <a:t>rubro las inspecciones inopinadas y las concertadas.</a:t>
            </a:r>
          </a:p>
          <a:p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Ficha Familiar o Historia Clínica solo el código: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APP101 de otras instituciones no mencionadas</a:t>
            </a:r>
          </a:p>
          <a:p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Diagnóstico, motivo de la consulta y/o actividad de salud anote: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1º casillero inspección sanitaria 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2º casillero Toma de muestra de aguas de playa </a:t>
            </a:r>
          </a:p>
          <a:p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Tipo de Diagnóstico marque "D" </a:t>
            </a:r>
          </a:p>
          <a:p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 </a:t>
            </a:r>
            <a:r>
              <a:rPr lang="es-PE" sz="1200" dirty="0" err="1">
                <a:latin typeface="Franklin Gothic Medium Cond" panose="020B0606030402020204" pitchFamily="34" charset="0"/>
              </a:rPr>
              <a:t>Lab</a:t>
            </a:r>
            <a:r>
              <a:rPr lang="es-PE" sz="1200" dirty="0">
                <a:latin typeface="Franklin Gothic Medium Cond" panose="020B0606030402020204" pitchFamily="34" charset="0"/>
              </a:rPr>
              <a:t> anote: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1º casillero el número de la inspección 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2º casillero el número de muestra tomadas en la inspección 1, 2… según corresponda</a:t>
            </a:r>
            <a:r>
              <a:rPr lang="es-PE" sz="1200" dirty="0" smtClean="0">
                <a:latin typeface="Franklin Gothic Medium Cond" panose="020B0606030402020204" pitchFamily="34" charset="0"/>
              </a:rPr>
              <a:t>.</a:t>
            </a:r>
            <a:endParaRPr lang="es-PE" sz="1200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0094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0543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64494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84871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07464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93113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79468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4257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36430" y="300386"/>
            <a:ext cx="851427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CALIDAD DEL AIRE </a:t>
            </a:r>
          </a:p>
          <a:p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VIGILANCIA DE LA CALIDAD DEL AIRE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Definición Operativa.- Actividad que consiste en el monitoreo de los contaminantes del aire con la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finalidad fundamentalmente </a:t>
            </a:r>
            <a:r>
              <a:rPr lang="es-PE" sz="1200" dirty="0">
                <a:latin typeface="Franklin Gothic Medium Cond" panose="020B0606030402020204" pitchFamily="34" charset="0"/>
              </a:rPr>
              <a:t>de determinar la exposición de la población a los agentes dañinos para la salud de las personas.</a:t>
            </a:r>
          </a:p>
          <a:p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Ficha Familiar o Historia Clínica anote solo el código: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APP108 de comunidad</a:t>
            </a:r>
          </a:p>
          <a:p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Diagnóstico, motivo de la consulta y/o actividad de salud anote: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1º casillero monitoreo ambiental de la calidad del aire</a:t>
            </a:r>
          </a:p>
          <a:p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Tipo de Diagnóstico marque "D" </a:t>
            </a:r>
          </a:p>
          <a:p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 </a:t>
            </a:r>
            <a:r>
              <a:rPr lang="es-PE" sz="1200" dirty="0" err="1">
                <a:latin typeface="Franklin Gothic Medium Cond" panose="020B0606030402020204" pitchFamily="34" charset="0"/>
              </a:rPr>
              <a:t>Lab</a:t>
            </a:r>
            <a:r>
              <a:rPr lang="es-PE" sz="1200" dirty="0">
                <a:latin typeface="Franklin Gothic Medium Cond" panose="020B0606030402020204" pitchFamily="34" charset="0"/>
              </a:rPr>
              <a:t> anote: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1º casillero el número vigilancias realizadas 1, 2… según corresponda. 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50166" y="3656062"/>
            <a:ext cx="851427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EN EL CASO DE DENUNCIAS 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En el Ítem: Ficha Familiar o Historia Clínica solo los códigos: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APP96 Organización Gubernamental 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APP98  Vivienda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APP101 Otras Instituciones no mencionadas</a:t>
            </a:r>
          </a:p>
          <a:p>
            <a:r>
              <a:rPr lang="es-PE" sz="1200" dirty="0" smtClean="0">
                <a:latin typeface="Franklin Gothic Medium Cond" panose="020B0606030402020204" pitchFamily="34" charset="0"/>
              </a:rPr>
              <a:t>Cuando </a:t>
            </a:r>
            <a:r>
              <a:rPr lang="es-PE" sz="1200" dirty="0">
                <a:latin typeface="Franklin Gothic Medium Cond" panose="020B0606030402020204" pitchFamily="34" charset="0"/>
              </a:rPr>
              <a:t>se realiza solo la inspección, anote: </a:t>
            </a:r>
          </a:p>
          <a:p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Diagnóstico, motivo de la consulta y/o actividad de salud anote: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1º casillero inspección sanitaria 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2º casillero Actividad de Ecología y Protección del Medio Ambiente.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En el Ítem: Tipo de Diagnóstico marque "D" </a:t>
            </a:r>
          </a:p>
          <a:p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 </a:t>
            </a:r>
            <a:r>
              <a:rPr lang="es-PE" sz="1200" dirty="0" err="1">
                <a:latin typeface="Franklin Gothic Medium Cond" panose="020B0606030402020204" pitchFamily="34" charset="0"/>
              </a:rPr>
              <a:t>Lab</a:t>
            </a:r>
            <a:r>
              <a:rPr lang="es-PE" sz="1200" dirty="0">
                <a:latin typeface="Franklin Gothic Medium Cond" panose="020B0606030402020204" pitchFamily="34" charset="0"/>
              </a:rPr>
              <a:t> anote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1º casillero el número de inspecciones realizadas 1, 2… según corresponda.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69663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45056" y="231896"/>
            <a:ext cx="843663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MONITOREO DE RUIDO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Definición Operativa.- Acciones de medición de ruido en puntos fijos (vías públicas, centros de diversión, recreación,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centros educativos</a:t>
            </a:r>
            <a:r>
              <a:rPr lang="es-PE" sz="1200" dirty="0">
                <a:latin typeface="Franklin Gothic Medium Cond" panose="020B0606030402020204" pitchFamily="34" charset="0"/>
              </a:rPr>
              <a:t>, establecimientos de salud, industrias, comercios, entre otros) dando cumplimiento con las normas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ambientales vigentes</a:t>
            </a:r>
            <a:r>
              <a:rPr lang="es-PE" sz="1200" dirty="0">
                <a:latin typeface="Franklin Gothic Medium Cond" panose="020B0606030402020204" pitchFamily="34" charset="0"/>
              </a:rPr>
              <a:t>, a fin de no afectar la salud de la población y al medio ambiente.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Ficha Familiar o Historia Clínica anote los códigos: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APP95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 Organización </a:t>
            </a:r>
            <a:r>
              <a:rPr lang="es-PE" sz="1200" dirty="0">
                <a:latin typeface="Franklin Gothic Medium Cond" panose="020B0606030402020204" pitchFamily="34" charset="0"/>
              </a:rPr>
              <a:t>Privada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APP96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 Organización </a:t>
            </a:r>
            <a:r>
              <a:rPr lang="es-PE" sz="1200" dirty="0">
                <a:latin typeface="Franklin Gothic Medium Cond" panose="020B0606030402020204" pitchFamily="34" charset="0"/>
              </a:rPr>
              <a:t>Gubernamental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APP98  Vivienda </a:t>
            </a:r>
            <a:endParaRPr lang="es-PE" sz="1200" dirty="0">
              <a:latin typeface="Franklin Gothic Medium Cond" panose="020B0606030402020204" pitchFamily="34" charset="0"/>
            </a:endParaRP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APP108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Comunidad </a:t>
            </a:r>
            <a:endParaRPr lang="es-PE" sz="1200" dirty="0">
              <a:latin typeface="Franklin Gothic Medium Cond" panose="020B0606030402020204" pitchFamily="34" charset="0"/>
            </a:endParaRP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Diagnóstico, motivo de la consulta y/o actividad de salud anote: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1º casillero la inspección sanitaria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2º casillero el monitoreo del ruido  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Tipo de Diagnóstico marque "D"  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 </a:t>
            </a:r>
            <a:r>
              <a:rPr lang="es-PE" sz="1200" dirty="0" err="1">
                <a:latin typeface="Franklin Gothic Medium Cond" panose="020B0606030402020204" pitchFamily="34" charset="0"/>
              </a:rPr>
              <a:t>Lab</a:t>
            </a:r>
            <a:r>
              <a:rPr lang="es-PE" sz="1200" dirty="0">
                <a:latin typeface="Franklin Gothic Medium Cond" panose="020B0606030402020204" pitchFamily="34" charset="0"/>
              </a:rPr>
              <a:t> anote: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1º casillero el número de inspecciones realizadas 1, 2… según corresponda.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2º casillero el número de </a:t>
            </a:r>
            <a:r>
              <a:rPr lang="es-PE" sz="1200" dirty="0" err="1">
                <a:latin typeface="Franklin Gothic Medium Cond" panose="020B0606030402020204" pitchFamily="34" charset="0"/>
              </a:rPr>
              <a:t>monitoreos</a:t>
            </a:r>
            <a:r>
              <a:rPr lang="es-PE" sz="1200" dirty="0">
                <a:latin typeface="Franklin Gothic Medium Cond" panose="020B0606030402020204" pitchFamily="34" charset="0"/>
              </a:rPr>
              <a:t> realizados, sino se hace monitoreo deje en BLANCO </a:t>
            </a:r>
          </a:p>
        </p:txBody>
      </p:sp>
      <p:sp>
        <p:nvSpPr>
          <p:cNvPr id="3" name="Rectángulo 2"/>
          <p:cNvSpPr/>
          <p:nvPr/>
        </p:nvSpPr>
        <p:spPr>
          <a:xfrm>
            <a:off x="345056" y="4589610"/>
            <a:ext cx="84366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INVENTARIO DE EMISIONES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Definición Operativa.- Herramienta de gestión ambiental que determina los aportes de las emisiones a la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atmósfera producidas </a:t>
            </a:r>
            <a:r>
              <a:rPr lang="es-PE" sz="1200" dirty="0">
                <a:latin typeface="Franklin Gothic Medium Cond" panose="020B0606030402020204" pitchFamily="34" charset="0"/>
              </a:rPr>
              <a:t>por diversas fuentes (fijas, móviles, naturales, etc.), e identificar el origen de las mismas, en las 13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ciudades priorizadas </a:t>
            </a:r>
            <a:r>
              <a:rPr lang="es-PE" sz="1200" dirty="0">
                <a:latin typeface="Franklin Gothic Medium Cond" panose="020B0606030402020204" pitchFamily="34" charset="0"/>
              </a:rPr>
              <a:t>por el D.S. Nº 074-2001-PCM.</a:t>
            </a:r>
          </a:p>
          <a:p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Ficha Familiar o Historia Clínica anote solo el código: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APP108 de comunidad</a:t>
            </a:r>
          </a:p>
          <a:p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Diagnóstico, motivo de la consulta y/o actividad de salud anote: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1º casillero investigación operativa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2º casillero Salud ambiental</a:t>
            </a:r>
          </a:p>
          <a:p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Tipo de Diagnóstico marque "D" en ambos casos </a:t>
            </a:r>
          </a:p>
        </p:txBody>
      </p:sp>
    </p:spTree>
    <p:extLst>
      <p:ext uri="{BB962C8B-B14F-4D97-AF65-F5344CB8AC3E}">
        <p14:creationId xmlns:p14="http://schemas.microsoft.com/office/powerpoint/2010/main" val="1507458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1924" y="287945"/>
            <a:ext cx="854877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CALIDAD DE LOS RECURSOS HÍDRICOS</a:t>
            </a:r>
          </a:p>
          <a:p>
            <a:pPr algn="just"/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VIGILANCIA DE LA CALIDAD DE LOS RECURSOS HÍDRICOS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Definición Operativa.- Actividad que consiste en la evaluación sanitaria de los recursos hídricos del país, mediante la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toma periódica </a:t>
            </a:r>
            <a:r>
              <a:rPr lang="es-PE" sz="1200" dirty="0">
                <a:latin typeface="Franklin Gothic Medium Cond" panose="020B0606030402020204" pitchFamily="34" charset="0"/>
              </a:rPr>
              <a:t>de muestras de agua, a fin de preservar y conservar su calidad sanitaria, para su adecuada utilización en las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diversas actividades </a:t>
            </a:r>
            <a:r>
              <a:rPr lang="es-PE" sz="1200" dirty="0">
                <a:latin typeface="Franklin Gothic Medium Cond" panose="020B0606030402020204" pitchFamily="34" charset="0"/>
              </a:rPr>
              <a:t>productivas del país, toma de decisiones y, protegiendo la salud de la población, dando cumplimiento a la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ley General </a:t>
            </a:r>
            <a:r>
              <a:rPr lang="es-PE" sz="1200" dirty="0">
                <a:latin typeface="Franklin Gothic Medium Cond" panose="020B0606030402020204" pitchFamily="34" charset="0"/>
              </a:rPr>
              <a:t>de Aguas y su Reglamento.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Ficha Familiar o Historia Clínica anote solo el código: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APP108 de comunidad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Diagnóstico, motivo de la consulta y/o actividad de salud anote: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1º casillero toma de muestra de aguas superficiales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Tipo de Diagnóstico marque "D"  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 </a:t>
            </a:r>
            <a:r>
              <a:rPr lang="es-PE" sz="1200" dirty="0" err="1">
                <a:latin typeface="Franklin Gothic Medium Cond" panose="020B0606030402020204" pitchFamily="34" charset="0"/>
              </a:rPr>
              <a:t>Lab</a:t>
            </a:r>
            <a:r>
              <a:rPr lang="es-PE" sz="1200" dirty="0">
                <a:latin typeface="Franklin Gothic Medium Cond" panose="020B0606030402020204" pitchFamily="34" charset="0"/>
              </a:rPr>
              <a:t> anote: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1º casillero el número de muestras tomadas 1, 2… según corresponda.</a:t>
            </a:r>
          </a:p>
        </p:txBody>
      </p:sp>
      <p:sp>
        <p:nvSpPr>
          <p:cNvPr id="3" name="Rectángulo 2"/>
          <p:cNvSpPr/>
          <p:nvPr/>
        </p:nvSpPr>
        <p:spPr>
          <a:xfrm>
            <a:off x="301924" y="4002548"/>
            <a:ext cx="854877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EN EL CASO DE DENUNCIAS 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En el Ítem: Ficha Familiar o Historia Clínica solo el código: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APP101 de otras instituciones no mencionadas</a:t>
            </a:r>
          </a:p>
          <a:p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Diagnóstico, motivo de la consulta y/o actividad de salud anote: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1º casillero inspección sanitaria 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2º casillero Toma de muestra de aguas superficiales </a:t>
            </a:r>
          </a:p>
          <a:p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Tipo de Diagnóstico marque "D" </a:t>
            </a:r>
          </a:p>
          <a:p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 </a:t>
            </a:r>
            <a:r>
              <a:rPr lang="es-PE" sz="1200" dirty="0" err="1">
                <a:latin typeface="Franklin Gothic Medium Cond" panose="020B0606030402020204" pitchFamily="34" charset="0"/>
              </a:rPr>
              <a:t>Lab</a:t>
            </a:r>
            <a:r>
              <a:rPr lang="es-PE" sz="1200" dirty="0">
                <a:latin typeface="Franklin Gothic Medium Cond" panose="020B0606030402020204" pitchFamily="34" charset="0"/>
              </a:rPr>
              <a:t> anote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1º casillero el número de la inspección 1, 2… según corresponda.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2º casillero el número de muestra tomadas en la inspección 1, 2… según corresponda. </a:t>
            </a:r>
          </a:p>
        </p:txBody>
      </p:sp>
    </p:spTree>
    <p:extLst>
      <p:ext uri="{BB962C8B-B14F-4D97-AF65-F5344CB8AC3E}">
        <p14:creationId xmlns:p14="http://schemas.microsoft.com/office/powerpoint/2010/main" val="3970830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0165" y="300819"/>
            <a:ext cx="84538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CUANDO SE TOMA LA MUESTRA A VERTIMIENTOS 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En el Ítem </a:t>
            </a:r>
            <a:r>
              <a:rPr lang="es-PE" sz="1200" dirty="0" err="1">
                <a:latin typeface="Franklin Gothic Medium Cond" panose="020B0606030402020204" pitchFamily="34" charset="0"/>
              </a:rPr>
              <a:t>Lab</a:t>
            </a:r>
            <a:r>
              <a:rPr lang="es-PE" sz="1200" dirty="0">
                <a:latin typeface="Franklin Gothic Medium Cond" panose="020B0606030402020204" pitchFamily="34" charset="0"/>
              </a:rPr>
              <a:t> anote: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3er. casillero el número de muestra tomada 1, 2… según corresponda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81153" y="2330021"/>
            <a:ext cx="859191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CONTROL DE VERTIMIENTOS 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Definición Operativa.- Actividad que consiste en la evaluación de los vertimientos industriales a fin que no se afecte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la calidad </a:t>
            </a:r>
            <a:r>
              <a:rPr lang="es-PE" sz="1200" dirty="0">
                <a:latin typeface="Franklin Gothic Medium Cond" panose="020B0606030402020204" pitchFamily="34" charset="0"/>
              </a:rPr>
              <a:t>sanitaria y ambiental de los recursos hídricos, así como verificar el cumplimiento de las condiciones de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autorización de </a:t>
            </a:r>
            <a:r>
              <a:rPr lang="es-PE" sz="1200" dirty="0">
                <a:latin typeface="Franklin Gothic Medium Cond" panose="020B0606030402020204" pitchFamily="34" charset="0"/>
              </a:rPr>
              <a:t>vertimientos y sistemas de tratamiento, y las normas sanitarias vigentes.</a:t>
            </a:r>
          </a:p>
          <a:p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Ficha Familiar o Historia Clínica anote solo el código: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APP95 Organización Privada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		* APP108 </a:t>
            </a:r>
            <a:r>
              <a:rPr lang="es-PE" sz="1200" dirty="0">
                <a:latin typeface="Franklin Gothic Medium Cond" panose="020B0606030402020204" pitchFamily="34" charset="0"/>
              </a:rPr>
              <a:t>Comunidad 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APP125 Camales 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 		* APP127  </a:t>
            </a:r>
            <a:r>
              <a:rPr lang="es-PE" sz="1200" dirty="0">
                <a:latin typeface="Franklin Gothic Medium Cond" panose="020B0606030402020204" pitchFamily="34" charset="0"/>
              </a:rPr>
              <a:t>Fábrica de Alimentos 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APP160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 </a:t>
            </a:r>
            <a:r>
              <a:rPr lang="es-PE" sz="1200" dirty="0">
                <a:latin typeface="Franklin Gothic Medium Cond" panose="020B0606030402020204" pitchFamily="34" charset="0"/>
              </a:rPr>
              <a:t>Empresas Mineras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		* APP161  </a:t>
            </a:r>
            <a:r>
              <a:rPr lang="es-PE" sz="1200" dirty="0">
                <a:latin typeface="Franklin Gothic Medium Cond" panose="020B0606030402020204" pitchFamily="34" charset="0"/>
              </a:rPr>
              <a:t>Empresas Pesqueras </a:t>
            </a:r>
          </a:p>
          <a:p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Diagnóstico, motivo de la consulta y/o actividad de salud anote: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1º casillero la inspección sanitaria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2º casillero caracterización y monitoreo de vertimientos</a:t>
            </a:r>
          </a:p>
          <a:p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Tipo de Diagnóstico marque "D" </a:t>
            </a:r>
            <a:endParaRPr lang="es-PE" sz="1200" dirty="0" smtClean="0">
              <a:latin typeface="Franklin Gothic Medium Cond" panose="020B0606030402020204" pitchFamily="34" charset="0"/>
            </a:endParaRPr>
          </a:p>
          <a:p>
            <a:r>
              <a:rPr lang="es-PE" sz="1200" dirty="0">
                <a:latin typeface="Franklin Gothic Medium Cond" panose="020B0606030402020204" pitchFamily="34" charset="0"/>
              </a:rPr>
              <a:t>En el Ítem </a:t>
            </a:r>
            <a:r>
              <a:rPr lang="es-PE" sz="1200" dirty="0" err="1">
                <a:latin typeface="Franklin Gothic Medium Cond" panose="020B0606030402020204" pitchFamily="34" charset="0"/>
              </a:rPr>
              <a:t>Lab</a:t>
            </a:r>
            <a:r>
              <a:rPr lang="es-PE" sz="1200" dirty="0">
                <a:latin typeface="Franklin Gothic Medium Cond" panose="020B0606030402020204" pitchFamily="34" charset="0"/>
              </a:rPr>
              <a:t> anote: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1º casillero el número de la inspecciones realizadas 1, 2… según corresponda.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2º casillero el número de muestra tomadas 1, 2… según corresponda. </a:t>
            </a:r>
          </a:p>
        </p:txBody>
      </p:sp>
    </p:spTree>
    <p:extLst>
      <p:ext uri="{BB962C8B-B14F-4D97-AF65-F5344CB8AC3E}">
        <p14:creationId xmlns:p14="http://schemas.microsoft.com/office/powerpoint/2010/main" val="4279885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1924" y="228558"/>
            <a:ext cx="8505646" cy="3270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MANEJO DE LOS RESIDUOS SÓLIDOS PELIGROSOS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Definición Operativa.- Son aquellos residuos que por sus características de auto combustibilidad, explosividad, corrosividad</a:t>
            </a:r>
            <a:r>
              <a:rPr lang="es-PE" sz="1200" dirty="0" smtClean="0">
                <a:latin typeface="Franklin Gothic Medium Cond" panose="020B0606030402020204" pitchFamily="34" charset="0"/>
              </a:rPr>
              <a:t>, reactividad</a:t>
            </a:r>
            <a:r>
              <a:rPr lang="es-PE" sz="1200" dirty="0">
                <a:latin typeface="Franklin Gothic Medium Cond" panose="020B0606030402020204" pitchFamily="34" charset="0"/>
              </a:rPr>
              <a:t>, toxicidad, radioactividad o patogenicidad o manejo al que pueden ser sometidos representan un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riesgo significativo </a:t>
            </a:r>
            <a:r>
              <a:rPr lang="es-PE" sz="1200" dirty="0">
                <a:latin typeface="Franklin Gothic Medium Cond" panose="020B0606030402020204" pitchFamily="34" charset="0"/>
              </a:rPr>
              <a:t>para la salud o el ambiente y requieren de un tratamiento diferente de los residuos comunes.</a:t>
            </a:r>
          </a:p>
          <a:p>
            <a:pPr algn="just">
              <a:spcBef>
                <a:spcPts val="300"/>
              </a:spcBef>
            </a:pPr>
            <a:r>
              <a:rPr lang="es-PE" sz="1200" dirty="0">
                <a:latin typeface="Franklin Gothic Medium Cond" panose="020B0606030402020204" pitchFamily="34" charset="0"/>
              </a:rPr>
              <a:t> </a:t>
            </a:r>
            <a:r>
              <a:rPr lang="es-PE" sz="1200" dirty="0" smtClean="0">
                <a:solidFill>
                  <a:srgbClr val="C00000"/>
                </a:solidFill>
                <a:latin typeface="Franklin Gothic Medium Cond" panose="020B0606030402020204" pitchFamily="34" charset="0"/>
              </a:rPr>
              <a:t>VIGILANCIA </a:t>
            </a:r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Y CONTROL DE INFRAESTRUCTURAS DE LA DISPOSICIÓN FINAL (RELLENOS DE SEGURIDAD </a:t>
            </a:r>
            <a:r>
              <a:rPr lang="es-PE" sz="1200" dirty="0" smtClean="0">
                <a:solidFill>
                  <a:srgbClr val="C00000"/>
                </a:solidFill>
                <a:latin typeface="Franklin Gothic Medium Cond" panose="020B0606030402020204" pitchFamily="34" charset="0"/>
              </a:rPr>
              <a:t>Y SISTEMAS </a:t>
            </a:r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DE TRATAMIENTO) DE LOS RESIDUOS SÓLIDOS PELIGROSOS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Definición Operativa.- Actividad que consiste en determinar el riesgo sanitario de las infraestructuras de almacenamiento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y tratamiento </a:t>
            </a:r>
            <a:r>
              <a:rPr lang="es-PE" sz="1200" dirty="0">
                <a:latin typeface="Franklin Gothic Medium Cond" panose="020B0606030402020204" pitchFamily="34" charset="0"/>
              </a:rPr>
              <a:t>de los residuos sólidos peligrosos, a fin de reducir los impactos negativos y proteger a la población de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posibles riesgos </a:t>
            </a:r>
            <a:r>
              <a:rPr lang="es-PE" sz="1200" dirty="0">
                <a:latin typeface="Franklin Gothic Medium Cond" panose="020B0606030402020204" pitchFamily="34" charset="0"/>
              </a:rPr>
              <a:t>sanitarios y ambientales.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Ficha Familiar o Historia Clínica anote siempre solo el código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APP95 de organización privada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Diagnóstico, motivo de la consulta y/o actividad de salud anote: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1º casillero vigilancia y disposición final de residuos sólidos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2º casillero Actividad de Ecología y Protección del Ambiente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Tipo de Diagnóstico marque "D" 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El </a:t>
            </a:r>
            <a:r>
              <a:rPr lang="es-PE" sz="1200" dirty="0">
                <a:latin typeface="Franklin Gothic Medium Cond" panose="020B0606030402020204" pitchFamily="34" charset="0"/>
              </a:rPr>
              <a:t>Ítem </a:t>
            </a:r>
            <a:r>
              <a:rPr lang="es-PE" sz="1200" dirty="0" err="1">
                <a:latin typeface="Franklin Gothic Medium Cond" panose="020B0606030402020204" pitchFamily="34" charset="0"/>
              </a:rPr>
              <a:t>Lab</a:t>
            </a:r>
            <a:r>
              <a:rPr lang="es-PE" sz="1200" dirty="0">
                <a:latin typeface="Franklin Gothic Medium Cond" panose="020B0606030402020204" pitchFamily="34" charset="0"/>
              </a:rPr>
              <a:t> anote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1º casillero el número de Vigilancias realizadas 1, 2… según corresponda.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2º casillero “RS” de riesgo sanitario </a:t>
            </a:r>
          </a:p>
        </p:txBody>
      </p:sp>
      <p:sp>
        <p:nvSpPr>
          <p:cNvPr id="3" name="Rectángulo 2"/>
          <p:cNvSpPr/>
          <p:nvPr/>
        </p:nvSpPr>
        <p:spPr>
          <a:xfrm>
            <a:off x="301924" y="4669643"/>
            <a:ext cx="850564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VIGILANCIA DE LA RECOLECCIÓN, ALMACENAMIENTO Y TRANSPORTE DE LOS RESIDUOS SÓLIDOS PELIGROSOS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Definición Operativa.- Actividad que consiste en inspeccionar a los establecimientos de salud, EPS-RS y EC-RS, a fin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de verificar </a:t>
            </a:r>
            <a:r>
              <a:rPr lang="es-PE" sz="1200" dirty="0">
                <a:latin typeface="Franklin Gothic Medium Cond" panose="020B0606030402020204" pitchFamily="34" charset="0"/>
              </a:rPr>
              <a:t>el adecuado cumplimiento de la normatividad vigente y minimizar los posibles riesgos a la salud o el ambiente.</a:t>
            </a:r>
          </a:p>
          <a:p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Ficha Familiar o Historia Clínica anote siempre solo el código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APP101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    </a:t>
            </a:r>
            <a:r>
              <a:rPr lang="es-PE" sz="1200" dirty="0">
                <a:latin typeface="Franklin Gothic Medium Cond" panose="020B0606030402020204" pitchFamily="34" charset="0"/>
              </a:rPr>
              <a:t>Otras organizaciones no mencionadas </a:t>
            </a:r>
            <a:endParaRPr lang="es-PE" sz="1200" dirty="0" smtClean="0">
              <a:latin typeface="Franklin Gothic Medium Cond" panose="020B0606030402020204" pitchFamily="34" charset="0"/>
            </a:endParaRPr>
          </a:p>
          <a:p>
            <a:r>
              <a:rPr lang="es-PE" sz="1200" dirty="0">
                <a:latin typeface="Franklin Gothic Medium Cond" panose="020B0606030402020204" pitchFamily="34" charset="0"/>
              </a:rPr>
              <a:t>En el Ítem: Diagnóstico, motivo de la consulta y/o actividad de salud anote: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1º casillero vigilancia y disposición final de residuos sólidos </a:t>
            </a:r>
          </a:p>
          <a:p>
            <a:r>
              <a:rPr lang="es-PE" sz="1200" dirty="0">
                <a:latin typeface="Franklin Gothic Medium Cond" panose="020B0606030402020204" pitchFamily="34" charset="0"/>
              </a:rPr>
              <a:t>• En el 2º casillero Actividad de Ecología y Protección del Ambiente</a:t>
            </a:r>
          </a:p>
          <a:p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Tipo de Diagnóstico marque "D" </a:t>
            </a:r>
          </a:p>
        </p:txBody>
      </p:sp>
    </p:spTree>
    <p:extLst>
      <p:ext uri="{BB962C8B-B14F-4D97-AF65-F5344CB8AC3E}">
        <p14:creationId xmlns:p14="http://schemas.microsoft.com/office/powerpoint/2010/main" val="2962450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3297" y="227170"/>
            <a:ext cx="845388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El Ítem </a:t>
            </a:r>
            <a:r>
              <a:rPr lang="es-PE" sz="1200" dirty="0" err="1">
                <a:solidFill>
                  <a:srgbClr val="000000"/>
                </a:solidFill>
                <a:latin typeface="Franklin Gothic Medium Cond" panose="020B0606030402020204" pitchFamily="34" charset="0"/>
              </a:rPr>
              <a:t>Lab</a:t>
            </a: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anote:</a:t>
            </a:r>
          </a:p>
          <a:p>
            <a:pPr lvl="0"/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• En el 1º casillero el número de Vigilancias realizadas 1, 2… según corresponda.</a:t>
            </a:r>
          </a:p>
          <a:p>
            <a:pPr lvl="0"/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• En el 2º casillero “RS” de riesgo sanitario </a:t>
            </a:r>
            <a:endParaRPr lang="es-PE" sz="1200" dirty="0" smtClean="0">
              <a:solidFill>
                <a:srgbClr val="000000"/>
              </a:solidFill>
              <a:latin typeface="Franklin Gothic Medium Cond" panose="020B0606030402020204" pitchFamily="34" charset="0"/>
            </a:endParaRPr>
          </a:p>
          <a:p>
            <a:pPr lvl="0"/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En el Ítem: Diagnóstico, motivo de la consulta y/o actividad de salud anote:</a:t>
            </a:r>
          </a:p>
          <a:p>
            <a:pPr lvl="0"/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• En el 1º casillero vigilancia y disposición final de residuos sólidos </a:t>
            </a:r>
          </a:p>
          <a:p>
            <a:pPr lvl="0"/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• En el 2º casillero Actividad de Ecología y Protección del Ambiente</a:t>
            </a:r>
          </a:p>
          <a:p>
            <a:pPr lvl="0"/>
            <a:r>
              <a:rPr lang="es-PE" sz="1200" dirty="0" smtClean="0">
                <a:solidFill>
                  <a:srgbClr val="000000"/>
                </a:solidFill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el Ítem: Tipo de Diagnóstico marque "D" </a:t>
            </a:r>
          </a:p>
          <a:p>
            <a:pPr lvl="0"/>
            <a:r>
              <a:rPr lang="es-PE" sz="1200" dirty="0" smtClean="0">
                <a:solidFill>
                  <a:srgbClr val="000000"/>
                </a:solidFill>
                <a:latin typeface="Franklin Gothic Medium Cond" panose="020B0606030402020204" pitchFamily="34" charset="0"/>
              </a:rPr>
              <a:t>El </a:t>
            </a: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Ítem </a:t>
            </a:r>
            <a:r>
              <a:rPr lang="es-PE" sz="1200" dirty="0" err="1">
                <a:solidFill>
                  <a:srgbClr val="000000"/>
                </a:solidFill>
                <a:latin typeface="Franklin Gothic Medium Cond" panose="020B0606030402020204" pitchFamily="34" charset="0"/>
              </a:rPr>
              <a:t>Lab</a:t>
            </a: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anote:</a:t>
            </a:r>
          </a:p>
          <a:p>
            <a:pPr lvl="0"/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• En el 1º casillero el número de Vigilancias realizadas 1, 2… según corresponda.</a:t>
            </a:r>
          </a:p>
          <a:p>
            <a:pPr lvl="0"/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• En el 2º casillero “RS” de riesgo sanitario </a:t>
            </a:r>
            <a:endParaRPr lang="es-PE" sz="1200" dirty="0">
              <a:solidFill>
                <a:srgbClr val="000000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93296" y="3330720"/>
            <a:ext cx="8453887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DIAGNÓSTICO DEL MANEJO DE RESIDUOS HOSPITALARIOS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Definición Operativa.- Actividad que consiste en la evaluación sanitaria a cada uno de los establecimientos de salud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que deben </a:t>
            </a:r>
            <a:r>
              <a:rPr lang="es-PE" sz="1200" dirty="0">
                <a:latin typeface="Franklin Gothic Medium Cond" panose="020B0606030402020204" pitchFamily="34" charset="0"/>
              </a:rPr>
              <a:t>implementar un Sistema de Gestión de Residuos Sólidos en los hospitales, acorde con la normatividad vigente, con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el objetivo </a:t>
            </a:r>
            <a:r>
              <a:rPr lang="es-PE" sz="1200" dirty="0">
                <a:latin typeface="Franklin Gothic Medium Cond" panose="020B0606030402020204" pitchFamily="34" charset="0"/>
              </a:rPr>
              <a:t>de controlar los riesgos de daño a la salud de las personas expuestas en los establecimientos de salud, los </a:t>
            </a:r>
            <a:r>
              <a:rPr lang="es-PE" sz="1200" dirty="0" smtClean="0">
                <a:latin typeface="Franklin Gothic Medium Cond" panose="020B0606030402020204" pitchFamily="34" charset="0"/>
              </a:rPr>
              <a:t>impactos en </a:t>
            </a:r>
            <a:r>
              <a:rPr lang="es-PE" sz="1200" dirty="0">
                <a:latin typeface="Franklin Gothic Medium Cond" panose="020B0606030402020204" pitchFamily="34" charset="0"/>
              </a:rPr>
              <a:t>la salud pública y el medio ambiente.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Ficha Familiar o Historia Clínica anote solo el código: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APP100  Establecimiento de salud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Diagnóstico, motivo de la consulta y/o actividad de salud anote: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1º casillero vigilancia y disposición final de residuos sólidos 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2º casillero Actividad de Ecología y Protección del Ambiente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En </a:t>
            </a:r>
            <a:r>
              <a:rPr lang="es-PE" sz="1200" dirty="0">
                <a:latin typeface="Franklin Gothic Medium Cond" panose="020B0606030402020204" pitchFamily="34" charset="0"/>
              </a:rPr>
              <a:t>el Ítem: Tipo de Diagnóstico marque "D" </a:t>
            </a:r>
          </a:p>
          <a:p>
            <a:pPr algn="just"/>
            <a:r>
              <a:rPr lang="es-PE" sz="1200" dirty="0" smtClean="0">
                <a:latin typeface="Franklin Gothic Medium Cond" panose="020B0606030402020204" pitchFamily="34" charset="0"/>
              </a:rPr>
              <a:t>El </a:t>
            </a:r>
            <a:r>
              <a:rPr lang="es-PE" sz="1200" dirty="0">
                <a:latin typeface="Franklin Gothic Medium Cond" panose="020B0606030402020204" pitchFamily="34" charset="0"/>
              </a:rPr>
              <a:t>Ítem </a:t>
            </a:r>
            <a:r>
              <a:rPr lang="es-PE" sz="1200" dirty="0" err="1">
                <a:latin typeface="Franklin Gothic Medium Cond" panose="020B0606030402020204" pitchFamily="34" charset="0"/>
              </a:rPr>
              <a:t>Lab</a:t>
            </a:r>
            <a:r>
              <a:rPr lang="es-PE" sz="1200" dirty="0">
                <a:latin typeface="Franklin Gothic Medium Cond" panose="020B0606030402020204" pitchFamily="34" charset="0"/>
              </a:rPr>
              <a:t> anote: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1º casillero el número de Vigilancias realizadas 1, 2… según corresponda.</a:t>
            </a:r>
          </a:p>
          <a:p>
            <a:pPr algn="just"/>
            <a:r>
              <a:rPr lang="es-PE" sz="1200" dirty="0">
                <a:latin typeface="Franklin Gothic Medium Cond" panose="020B0606030402020204" pitchFamily="34" charset="0"/>
              </a:rPr>
              <a:t>• En el 2º casillero “RS” de riesgo sanitario </a:t>
            </a:r>
          </a:p>
        </p:txBody>
      </p:sp>
    </p:spTree>
    <p:extLst>
      <p:ext uri="{BB962C8B-B14F-4D97-AF65-F5344CB8AC3E}">
        <p14:creationId xmlns:p14="http://schemas.microsoft.com/office/powerpoint/2010/main" val="4939099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2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ema2" id="{9A6DC0E6-AB40-48F6-B4AC-5D546122032B}" vid="{C2F3193D-4985-437B-82AC-767BE26DD9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Tema2</Template>
  <TotalTime>90</TotalTime>
  <Words>4334</Words>
  <Application>Microsoft Office PowerPoint</Application>
  <PresentationFormat>Presentación en pantalla (4:3)</PresentationFormat>
  <Paragraphs>327</Paragraphs>
  <Slides>36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39" baseType="lpstr">
      <vt:lpstr>Arial</vt:lpstr>
      <vt:lpstr>Franklin Gothic Medium Cond</vt:lpstr>
      <vt:lpstr>Tema2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jaime paolo ramirez melendez</dc:creator>
  <cp:lastModifiedBy>jaime paolo ramirez melendez</cp:lastModifiedBy>
  <cp:revision>9</cp:revision>
  <dcterms:created xsi:type="dcterms:W3CDTF">2020-05-08T14:13:55Z</dcterms:created>
  <dcterms:modified xsi:type="dcterms:W3CDTF">2020-05-08T15:44:08Z</dcterms:modified>
</cp:coreProperties>
</file>