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63" r:id="rId8"/>
    <p:sldId id="264" r:id="rId9"/>
    <p:sldId id="266" r:id="rId10"/>
    <p:sldId id="267" r:id="rId11"/>
    <p:sldId id="268" r:id="rId12"/>
    <p:sldId id="269" r:id="rId13"/>
    <p:sldId id="270" r:id="rId14"/>
    <p:sldId id="272" r:id="rId15"/>
    <p:sldId id="273" r:id="rId16"/>
    <p:sldId id="274" r:id="rId17"/>
    <p:sldId id="275" r:id="rId18"/>
    <p:sldId id="276" r:id="rId19"/>
    <p:sldId id="278" r:id="rId20"/>
    <p:sldId id="292" r:id="rId21"/>
    <p:sldId id="279" r:id="rId22"/>
    <p:sldId id="280" r:id="rId23"/>
    <p:sldId id="282" r:id="rId24"/>
    <p:sldId id="283" r:id="rId25"/>
    <p:sldId id="284" r:id="rId26"/>
    <p:sldId id="285" r:id="rId27"/>
    <p:sldId id="286" r:id="rId28"/>
    <p:sldId id="287" r:id="rId29"/>
    <p:sldId id="288" r:id="rId30"/>
    <p:sldId id="289" r:id="rId31"/>
    <p:sldId id="290" r:id="rId32"/>
    <p:sldId id="291" r:id="rId33"/>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3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146437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721445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33424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7404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10512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457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48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06836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8" name="Marcador de pie de página 7"/>
          <p:cNvSpPr>
            <a:spLocks noGrp="1"/>
          </p:cNvSpPr>
          <p:nvPr>
            <p:ph type="ftr" sz="quarter" idx="11"/>
          </p:nvPr>
        </p:nvSpPr>
        <p:spPr/>
        <p:txBody>
          <a:bodyPr/>
          <a:lstStyle>
            <a:lvl1pPr>
              <a:defRPr/>
            </a:lvl1pPr>
          </a:lstStyle>
          <a:p>
            <a:endParaRPr lang="es-PE"/>
          </a:p>
        </p:txBody>
      </p:sp>
      <p:sp>
        <p:nvSpPr>
          <p:cNvPr id="9" name="Marcador de número de diapositiva 8"/>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5700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4" name="Marcador de pie de página 3"/>
          <p:cNvSpPr>
            <a:spLocks noGrp="1"/>
          </p:cNvSpPr>
          <p:nvPr>
            <p:ph type="ftr" sz="quarter" idx="11"/>
          </p:nvPr>
        </p:nvSpPr>
        <p:spPr/>
        <p:txBody>
          <a:bodyPr/>
          <a:lstStyle>
            <a:lvl1pPr>
              <a:defRPr/>
            </a:lvl1pPr>
          </a:lstStyle>
          <a:p>
            <a:endParaRPr lang="es-PE"/>
          </a:p>
        </p:txBody>
      </p:sp>
      <p:sp>
        <p:nvSpPr>
          <p:cNvPr id="5" name="Marcador de número de diapositiva 4"/>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90471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3" name="Marcador de pie de página 2"/>
          <p:cNvSpPr>
            <a:spLocks noGrp="1"/>
          </p:cNvSpPr>
          <p:nvPr>
            <p:ph type="ftr" sz="quarter" idx="11"/>
          </p:nvPr>
        </p:nvSpPr>
        <p:spPr/>
        <p:txBody>
          <a:bodyPr/>
          <a:lstStyle>
            <a:lvl1pPr>
              <a:defRPr/>
            </a:lvl1pPr>
          </a:lstStyle>
          <a:p>
            <a:endParaRPr lang="es-PE"/>
          </a:p>
        </p:txBody>
      </p:sp>
      <p:sp>
        <p:nvSpPr>
          <p:cNvPr id="4" name="Marcador de número de diapositiva 3"/>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725031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63960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29/11/2020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4430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accent3">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68C49307-C547-4ACD-8B0B-E3490E29480A}" type="datetimeFigureOut">
              <a:rPr lang="es-PE" smtClean="0"/>
              <a:t>29/11/2020</a:t>
            </a:fld>
            <a:endParaRPr lang="es-P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P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EF639DE-E6D0-411C-86E5-C1792FDD4980}" type="slidenum">
              <a:rPr lang="es-PE" smtClean="0"/>
              <a:t>‹Nº›</a:t>
            </a:fld>
            <a:endParaRPr lang="es-PE"/>
          </a:p>
        </p:txBody>
      </p:sp>
    </p:spTree>
    <p:extLst>
      <p:ext uri="{BB962C8B-B14F-4D97-AF65-F5344CB8AC3E}">
        <p14:creationId xmlns:p14="http://schemas.microsoft.com/office/powerpoint/2010/main" val="41732761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7.xml"/><Relationship Id="rId4" Type="http://schemas.openxmlformats.org/officeDocument/2006/relationships/image" Target="../media/image21.emf"/></Relationships>
</file>

<file path=ppt/slides/_rels/slide11.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7.xml"/><Relationship Id="rId4" Type="http://schemas.openxmlformats.org/officeDocument/2006/relationships/image" Target="../media/image31.emf"/></Relationships>
</file>

<file path=ppt/slides/_rels/slide16.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7.xml"/><Relationship Id="rId5" Type="http://schemas.openxmlformats.org/officeDocument/2006/relationships/image" Target="../media/image35.emf"/><Relationship Id="rId4" Type="http://schemas.openxmlformats.org/officeDocument/2006/relationships/image" Target="../media/image34.emf"/></Relationships>
</file>

<file path=ppt/slides/_rels/slide17.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7.xml"/><Relationship Id="rId4" Type="http://schemas.openxmlformats.org/officeDocument/2006/relationships/image" Target="../media/image40.emf"/></Relationships>
</file>

<file path=ppt/slides/_rels/slide19.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slideLayout" Target="../slideLayouts/slideLayout7.xml"/><Relationship Id="rId4" Type="http://schemas.openxmlformats.org/officeDocument/2006/relationships/image" Target="../media/image4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5.emf"/><Relationship Id="rId2" Type="http://schemas.openxmlformats.org/officeDocument/2006/relationships/image" Target="../media/image44.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slideLayout" Target="../slideLayouts/slideLayout7.xml"/><Relationship Id="rId4" Type="http://schemas.openxmlformats.org/officeDocument/2006/relationships/image" Target="../media/image48.emf"/></Relationships>
</file>

<file path=ppt/slides/_rels/slide22.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image" Target="../media/image51.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4.emf"/><Relationship Id="rId2" Type="http://schemas.openxmlformats.org/officeDocument/2006/relationships/image" Target="../media/image53.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image" Target="../media/image55.emf"/><Relationship Id="rId1" Type="http://schemas.openxmlformats.org/officeDocument/2006/relationships/slideLayout" Target="../slideLayouts/slideLayout7.xml"/><Relationship Id="rId5" Type="http://schemas.openxmlformats.org/officeDocument/2006/relationships/image" Target="../media/image58.emf"/><Relationship Id="rId4" Type="http://schemas.openxmlformats.org/officeDocument/2006/relationships/image" Target="../media/image57.emf"/></Relationships>
</file>

<file path=ppt/slides/_rels/slide26.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image" Target="../media/image59.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62.emf"/><Relationship Id="rId2" Type="http://schemas.openxmlformats.org/officeDocument/2006/relationships/image" Target="../media/image61.emf"/><Relationship Id="rId1" Type="http://schemas.openxmlformats.org/officeDocument/2006/relationships/slideLayout" Target="../slideLayouts/slideLayout7.xml"/><Relationship Id="rId4" Type="http://schemas.openxmlformats.org/officeDocument/2006/relationships/image" Target="../media/image63.emf"/></Relationships>
</file>

<file path=ppt/slides/_rels/slide28.xml.rels><?xml version="1.0" encoding="UTF-8" standalone="yes"?>
<Relationships xmlns="http://schemas.openxmlformats.org/package/2006/relationships"><Relationship Id="rId3" Type="http://schemas.openxmlformats.org/officeDocument/2006/relationships/image" Target="../media/image65.emf"/><Relationship Id="rId2" Type="http://schemas.openxmlformats.org/officeDocument/2006/relationships/image" Target="../media/image64.emf"/><Relationship Id="rId1" Type="http://schemas.openxmlformats.org/officeDocument/2006/relationships/slideLayout" Target="../slideLayouts/slideLayout7.xml"/><Relationship Id="rId4" Type="http://schemas.openxmlformats.org/officeDocument/2006/relationships/image" Target="../media/image66.emf"/></Relationships>
</file>

<file path=ppt/slides/_rels/slide29.xml.rels><?xml version="1.0" encoding="UTF-8" standalone="yes"?>
<Relationships xmlns="http://schemas.openxmlformats.org/package/2006/relationships"><Relationship Id="rId2" Type="http://schemas.openxmlformats.org/officeDocument/2006/relationships/image" Target="../media/image67.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69.emf"/><Relationship Id="rId2" Type="http://schemas.openxmlformats.org/officeDocument/2006/relationships/image" Target="../media/image68.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0.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7.xml"/><Relationship Id="rId4" Type="http://schemas.openxmlformats.org/officeDocument/2006/relationships/image" Target="../media/image15.emf"/></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7.xml"/><Relationship Id="rId4"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987" y="0"/>
            <a:ext cx="9129567" cy="6858000"/>
          </a:xfrm>
          <a:prstGeom prst="rect">
            <a:avLst/>
          </a:prstGeom>
        </p:spPr>
      </p:pic>
      <p:sp>
        <p:nvSpPr>
          <p:cNvPr id="6" name="Rectángulo 5"/>
          <p:cNvSpPr/>
          <p:nvPr/>
        </p:nvSpPr>
        <p:spPr>
          <a:xfrm>
            <a:off x="524435" y="131657"/>
            <a:ext cx="4975411" cy="1754326"/>
          </a:xfrm>
          <a:prstGeom prst="rect">
            <a:avLst/>
          </a:prstGeom>
        </p:spPr>
        <p:txBody>
          <a:bodyPr wrap="square">
            <a:spAutoFit/>
          </a:bodyPr>
          <a:lstStyle/>
          <a:p>
            <a:r>
              <a:rPr lang="es-PE" sz="3600" b="1" dirty="0" smtClean="0">
                <a:solidFill>
                  <a:srgbClr val="FFC000"/>
                </a:solidFill>
                <a:latin typeface="Franklin Gothic Medium Cond" panose="020B0606030402020204" pitchFamily="34" charset="0"/>
              </a:rPr>
              <a:t> Registro Y Codificación De La Atención En</a:t>
            </a:r>
          </a:p>
          <a:p>
            <a:r>
              <a:rPr lang="es-PE" sz="3600" b="1" dirty="0" smtClean="0">
                <a:solidFill>
                  <a:srgbClr val="FFC000"/>
                </a:solidFill>
                <a:latin typeface="Franklin Gothic Medium Cond" panose="020B0606030402020204" pitchFamily="34" charset="0"/>
              </a:rPr>
              <a:t>La Consulta Externa </a:t>
            </a:r>
            <a:endParaRPr lang="es-PE" sz="3600" dirty="0">
              <a:solidFill>
                <a:srgbClr val="FFC000"/>
              </a:solidFill>
              <a:latin typeface="Franklin Gothic Medium Cond" panose="020B0606030402020204" pitchFamily="34" charset="0"/>
            </a:endParaRPr>
          </a:p>
        </p:txBody>
      </p:sp>
      <p:sp>
        <p:nvSpPr>
          <p:cNvPr id="8" name="CuadroTexto 7"/>
          <p:cNvSpPr txBox="1"/>
          <p:nvPr/>
        </p:nvSpPr>
        <p:spPr>
          <a:xfrm>
            <a:off x="3012140" y="5096436"/>
            <a:ext cx="5513295" cy="1200329"/>
          </a:xfrm>
          <a:prstGeom prst="rect">
            <a:avLst/>
          </a:prstGeom>
          <a:noFill/>
        </p:spPr>
        <p:txBody>
          <a:bodyPr wrap="square" rtlCol="0">
            <a:spAutoFit/>
          </a:bodyPr>
          <a:lstStyle/>
          <a:p>
            <a:pPr algn="ctr"/>
            <a:r>
              <a:rPr lang="es-PE" sz="3600" dirty="0" smtClean="0">
                <a:solidFill>
                  <a:srgbClr val="FFC000"/>
                </a:solidFill>
                <a:latin typeface="Franklin Gothic Medium Cond" panose="020B0606030402020204" pitchFamily="34" charset="0"/>
              </a:rPr>
              <a:t>PREVENCION Y CONTROL DE LA TUBERCULOSIS</a:t>
            </a:r>
            <a:endParaRPr lang="es-PE" sz="3600" dirty="0">
              <a:solidFill>
                <a:srgbClr val="FFC000"/>
              </a:solidFill>
              <a:latin typeface="Franklin Gothic Medium Cond" panose="020B0606030402020204" pitchFamily="34" charset="0"/>
            </a:endParaRPr>
          </a:p>
        </p:txBody>
      </p:sp>
      <p:sp>
        <p:nvSpPr>
          <p:cNvPr id="10" name="CuadroTexto 9"/>
          <p:cNvSpPr txBox="1"/>
          <p:nvPr/>
        </p:nvSpPr>
        <p:spPr>
          <a:xfrm>
            <a:off x="1815354" y="1885983"/>
            <a:ext cx="1196786" cy="584775"/>
          </a:xfrm>
          <a:prstGeom prst="rect">
            <a:avLst/>
          </a:prstGeom>
          <a:noFill/>
        </p:spPr>
        <p:txBody>
          <a:bodyPr wrap="square" rtlCol="0">
            <a:spAutoFit/>
          </a:bodyPr>
          <a:lstStyle/>
          <a:p>
            <a:r>
              <a:rPr lang="es-PE" sz="3200" b="1" dirty="0" smtClean="0">
                <a:solidFill>
                  <a:srgbClr val="FFFF00"/>
                </a:solidFill>
              </a:rPr>
              <a:t>2020</a:t>
            </a:r>
            <a:endParaRPr lang="es-PE" sz="3200" b="1" dirty="0">
              <a:solidFill>
                <a:srgbClr val="FFFF00"/>
              </a:solidFill>
            </a:endParaRPr>
          </a:p>
        </p:txBody>
      </p:sp>
    </p:spTree>
    <p:extLst>
      <p:ext uri="{BB962C8B-B14F-4D97-AF65-F5344CB8AC3E}">
        <p14:creationId xmlns:p14="http://schemas.microsoft.com/office/powerpoint/2010/main" val="2283769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403410" y="1263000"/>
            <a:ext cx="8310282" cy="178510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ABANDONO RECUPERADO </a:t>
            </a:r>
          </a:p>
          <a:p>
            <a:pPr algn="just"/>
            <a:r>
              <a:rPr lang="es-PE" sz="1100" dirty="0">
                <a:solidFill>
                  <a:srgbClr val="000000"/>
                </a:solidFill>
                <a:latin typeface="Franklin Gothic Medium Cond" panose="020B0606030402020204" pitchFamily="34" charset="0"/>
              </a:rPr>
              <a:t>Definición Operacional: Paciente que reingresa al tratamiento luego de haber sido dado de alta como abandono </a:t>
            </a:r>
            <a:r>
              <a:rPr lang="es-PE" sz="1100" dirty="0" smtClean="0">
                <a:solidFill>
                  <a:srgbClr val="000000"/>
                </a:solidFill>
                <a:latin typeface="Franklin Gothic Medium Cond" panose="020B0606030402020204" pitchFamily="34" charset="0"/>
              </a:rPr>
              <a:t>de regímenes </a:t>
            </a:r>
            <a:r>
              <a:rPr lang="es-PE" sz="1100" dirty="0">
                <a:solidFill>
                  <a:srgbClr val="000000"/>
                </a:solidFill>
                <a:latin typeface="Franklin Gothic Medium Cond" panose="020B0606030402020204" pitchFamily="34" charset="0"/>
              </a:rPr>
              <a:t>con medicamentos de primera o segunda línea. </a:t>
            </a:r>
          </a:p>
          <a:p>
            <a:pPr algn="just"/>
            <a:r>
              <a:rPr lang="es-PE" sz="1100" dirty="0">
                <a:solidFill>
                  <a:srgbClr val="000000"/>
                </a:solidFill>
                <a:latin typeface="Franklin Gothic Medium Cond" panose="020B0606030402020204" pitchFamily="34" charset="0"/>
              </a:rPr>
              <a:t> </a:t>
            </a:r>
            <a:r>
              <a:rPr lang="es-PE" sz="1100" dirty="0" smtClean="0">
                <a:solidFill>
                  <a:srgbClr val="C00000"/>
                </a:solidFill>
                <a:latin typeface="Franklin Gothic Medium Cond" panose="020B0606030402020204" pitchFamily="34" charset="0"/>
              </a:rPr>
              <a:t>ABANDONO </a:t>
            </a:r>
            <a:r>
              <a:rPr lang="es-PE" sz="1100" dirty="0">
                <a:solidFill>
                  <a:srgbClr val="C00000"/>
                </a:solidFill>
                <a:latin typeface="Franklin Gothic Medium Cond" panose="020B0606030402020204" pitchFamily="34" charset="0"/>
              </a:rPr>
              <a:t>RECUPERADO PULMONAR</a:t>
            </a:r>
          </a:p>
          <a:p>
            <a:pPr algn="just"/>
            <a:r>
              <a:rPr lang="es-PE" sz="1100" dirty="0">
                <a:solidFill>
                  <a:srgbClr val="000000"/>
                </a:solidFill>
                <a:latin typeface="Franklin Gothic Medium Cond" panose="020B0606030402020204" pitchFamily="34" charset="0"/>
              </a:rPr>
              <a:t>En 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Abandono Recuperado  </a:t>
            </a:r>
            <a:r>
              <a:rPr lang="es-PE" sz="1100" dirty="0" smtClean="0">
                <a:solidFill>
                  <a:srgbClr val="000000"/>
                </a:solidFill>
                <a:latin typeface="Franklin Gothic Medium Cond" panose="020B0606030402020204" pitchFamily="34" charset="0"/>
              </a:rPr>
              <a:t>U324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evaluación y entrega de resultados según corresponda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en ambos casilleros “D”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2º casillero según corresponda</a:t>
            </a:r>
            <a:r>
              <a:rPr lang="es-PE" sz="1100" dirty="0" smtClean="0">
                <a:solidFill>
                  <a:srgbClr val="0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o RP = Cuando el resultado del frotis / cultivo sea positivo </a:t>
            </a:r>
            <a:endParaRPr lang="es-PE" sz="1100" dirty="0">
              <a:latin typeface="Franklin Gothic Medium Cond" panose="020B0606030402020204" pitchFamily="34" charset="0"/>
            </a:endParaRPr>
          </a:p>
        </p:txBody>
      </p:sp>
      <p:pic>
        <p:nvPicPr>
          <p:cNvPr id="8" name="Imagen 7"/>
          <p:cNvPicPr>
            <a:picLocks noChangeAspect="1"/>
          </p:cNvPicPr>
          <p:nvPr/>
        </p:nvPicPr>
        <p:blipFill>
          <a:blip r:embed="rId2"/>
          <a:stretch>
            <a:fillRect/>
          </a:stretch>
        </p:blipFill>
        <p:spPr>
          <a:xfrm>
            <a:off x="403410" y="364990"/>
            <a:ext cx="8350623" cy="904031"/>
          </a:xfrm>
          <a:prstGeom prst="rect">
            <a:avLst/>
          </a:prstGeom>
        </p:spPr>
      </p:pic>
      <p:pic>
        <p:nvPicPr>
          <p:cNvPr id="9" name="Imagen 8"/>
          <p:cNvPicPr>
            <a:picLocks noChangeAspect="1"/>
          </p:cNvPicPr>
          <p:nvPr/>
        </p:nvPicPr>
        <p:blipFill>
          <a:blip r:embed="rId3"/>
          <a:stretch>
            <a:fillRect/>
          </a:stretch>
        </p:blipFill>
        <p:spPr>
          <a:xfrm>
            <a:off x="403410" y="2822595"/>
            <a:ext cx="8350623" cy="904077"/>
          </a:xfrm>
          <a:prstGeom prst="rect">
            <a:avLst/>
          </a:prstGeom>
        </p:spPr>
      </p:pic>
      <p:sp>
        <p:nvSpPr>
          <p:cNvPr id="11" name="Rectángulo 10"/>
          <p:cNvSpPr/>
          <p:nvPr/>
        </p:nvSpPr>
        <p:spPr>
          <a:xfrm>
            <a:off x="336177" y="3726770"/>
            <a:ext cx="2720873" cy="276999"/>
          </a:xfrm>
          <a:prstGeom prst="rect">
            <a:avLst/>
          </a:prstGeom>
        </p:spPr>
        <p:txBody>
          <a:bodyPr wrap="none">
            <a:spAutoFit/>
          </a:bodyPr>
          <a:lstStyle/>
          <a:p>
            <a:r>
              <a:rPr lang="es-PE" sz="1200" dirty="0">
                <a:solidFill>
                  <a:srgbClr val="C00000"/>
                </a:solidFill>
                <a:latin typeface="Franklin Gothic Medium Cond" panose="020B0606030402020204" pitchFamily="34" charset="0"/>
              </a:rPr>
              <a:t>ABANDONO RECUPERADO EXTRAPULMONAR</a:t>
            </a:r>
          </a:p>
        </p:txBody>
      </p:sp>
      <p:sp>
        <p:nvSpPr>
          <p:cNvPr id="12" name="Rectángulo 11"/>
          <p:cNvSpPr/>
          <p:nvPr/>
        </p:nvSpPr>
        <p:spPr>
          <a:xfrm>
            <a:off x="580500" y="4886948"/>
            <a:ext cx="8310282"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Para el registro de los Abandonos Recuperados en ningún caso se deberá repetir el diagnóstico de TB </a:t>
            </a:r>
          </a:p>
        </p:txBody>
      </p:sp>
      <p:pic>
        <p:nvPicPr>
          <p:cNvPr id="13" name="Imagen 12"/>
          <p:cNvPicPr>
            <a:picLocks noChangeAspect="1"/>
          </p:cNvPicPr>
          <p:nvPr/>
        </p:nvPicPr>
        <p:blipFill>
          <a:blip r:embed="rId4"/>
          <a:stretch>
            <a:fillRect/>
          </a:stretch>
        </p:blipFill>
        <p:spPr>
          <a:xfrm>
            <a:off x="336177" y="3993273"/>
            <a:ext cx="8554605" cy="900925"/>
          </a:xfrm>
          <a:prstGeom prst="rect">
            <a:avLst/>
          </a:prstGeom>
        </p:spPr>
      </p:pic>
      <p:sp>
        <p:nvSpPr>
          <p:cNvPr id="14" name="Rectángulo 13"/>
          <p:cNvSpPr/>
          <p:nvPr/>
        </p:nvSpPr>
        <p:spPr>
          <a:xfrm>
            <a:off x="336176" y="5163906"/>
            <a:ext cx="8554605" cy="161582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FRACASOS </a:t>
            </a:r>
          </a:p>
          <a:p>
            <a:pPr algn="just"/>
            <a:r>
              <a:rPr lang="es-PE" sz="1100" dirty="0" smtClean="0">
                <a:solidFill>
                  <a:srgbClr val="C00000"/>
                </a:solidFill>
                <a:latin typeface="Franklin Gothic Medium Cond" panose="020B0606030402020204" pitchFamily="34" charset="0"/>
              </a:rPr>
              <a:t>CASOS QUE FRACASAN A ESQUEMA CON MEDICAMENTOS DE PRIMERA LÍNEA </a:t>
            </a:r>
          </a:p>
          <a:p>
            <a:pPr algn="just"/>
            <a:r>
              <a:rPr lang="es-PE" sz="1100" dirty="0" smtClean="0">
                <a:solidFill>
                  <a:srgbClr val="000000"/>
                </a:solidFill>
                <a:latin typeface="Franklin Gothic Medium Cond" panose="020B0606030402020204" pitchFamily="34" charset="0"/>
              </a:rPr>
              <a:t>Definición </a:t>
            </a:r>
            <a:r>
              <a:rPr lang="es-PE" sz="1100" dirty="0">
                <a:solidFill>
                  <a:srgbClr val="000000"/>
                </a:solidFill>
                <a:latin typeface="Franklin Gothic Medium Cond" panose="020B0606030402020204" pitchFamily="34" charset="0"/>
              </a:rPr>
              <a:t>Operacional: Paciente ingresa a un nuevo tratamiento luego de haber sido declarado como fracaso terapéutico </a:t>
            </a:r>
            <a:r>
              <a:rPr lang="es-PE" sz="1100" dirty="0" smtClean="0">
                <a:solidFill>
                  <a:srgbClr val="000000"/>
                </a:solidFill>
                <a:latin typeface="Franklin Gothic Medium Cond" panose="020B0606030402020204" pitchFamily="34" charset="0"/>
              </a:rPr>
              <a:t>de un </a:t>
            </a:r>
            <a:r>
              <a:rPr lang="es-PE" sz="1100" dirty="0">
                <a:solidFill>
                  <a:srgbClr val="000000"/>
                </a:solidFill>
                <a:latin typeface="Franklin Gothic Medium Cond" panose="020B0606030402020204" pitchFamily="34" charset="0"/>
              </a:rPr>
              <a:t>esquema </a:t>
            </a:r>
            <a:r>
              <a:rPr lang="es-PE" sz="1100" dirty="0" smtClean="0">
                <a:solidFill>
                  <a:srgbClr val="000000"/>
                </a:solidFill>
                <a:latin typeface="Franklin Gothic Medium Cond" panose="020B0606030402020204" pitchFamily="34" charset="0"/>
              </a:rPr>
              <a:t>con medicamentos </a:t>
            </a:r>
            <a:r>
              <a:rPr lang="es-PE" sz="1100" dirty="0">
                <a:solidFill>
                  <a:srgbClr val="000000"/>
                </a:solidFill>
                <a:latin typeface="Franklin Gothic Medium Cond" panose="020B0606030402020204" pitchFamily="34" charset="0"/>
              </a:rPr>
              <a:t>de primera.   </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Fracaso al </a:t>
            </a:r>
            <a:r>
              <a:rPr lang="es-PE" sz="1100" dirty="0" smtClean="0">
                <a:solidFill>
                  <a:srgbClr val="000000"/>
                </a:solidFill>
                <a:latin typeface="Franklin Gothic Medium Cond" panose="020B0606030402020204" pitchFamily="34" charset="0"/>
              </a:rPr>
              <a:t>Tratamiento U325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evaluación y entrega de resultados según corresponda</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en ambos casilleros “D”</a:t>
            </a:r>
          </a:p>
          <a:p>
            <a:pPr algn="just"/>
            <a:r>
              <a:rPr lang="es-PE" sz="1100" dirty="0">
                <a:solidFill>
                  <a:srgbClr val="000000"/>
                </a:solidFill>
                <a:latin typeface="Franklin Gothic Medium Cond" panose="020B0606030402020204" pitchFamily="34" charset="0"/>
              </a:rPr>
              <a:t>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463430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336176" y="779031"/>
            <a:ext cx="8554605" cy="904077"/>
          </a:xfrm>
          <a:prstGeom prst="rect">
            <a:avLst/>
          </a:prstGeom>
        </p:spPr>
      </p:pic>
      <p:sp>
        <p:nvSpPr>
          <p:cNvPr id="8" name="Rectángulo 7"/>
          <p:cNvSpPr/>
          <p:nvPr/>
        </p:nvSpPr>
        <p:spPr>
          <a:xfrm>
            <a:off x="316937" y="1674309"/>
            <a:ext cx="8601979" cy="938719"/>
          </a:xfrm>
          <a:prstGeom prst="rect">
            <a:avLst/>
          </a:prstGeom>
        </p:spPr>
        <p:txBody>
          <a:bodyPr wrap="square">
            <a:spAutoFit/>
          </a:bodyPr>
          <a:lstStyle/>
          <a:p>
            <a:pPr lvl="0" algn="just"/>
            <a:r>
              <a:rPr lang="es-PE" sz="1100" dirty="0">
                <a:solidFill>
                  <a:srgbClr val="C00000"/>
                </a:solidFill>
                <a:latin typeface="Franklin Gothic Medium Cond" panose="020B0606030402020204" pitchFamily="34" charset="0"/>
              </a:rPr>
              <a:t>CASOS QUE FRACASAN A ESQUEMA CON MEDICAMENTOS DE SEGUNDA LÍNEA </a:t>
            </a:r>
          </a:p>
          <a:p>
            <a:pPr lvl="0" algn="just"/>
            <a:r>
              <a:rPr lang="es-PE" sz="1100" dirty="0">
                <a:solidFill>
                  <a:srgbClr val="000000"/>
                </a:solidFill>
                <a:latin typeface="Franklin Gothic Medium Cond" panose="020B0606030402020204" pitchFamily="34" charset="0"/>
              </a:rPr>
              <a:t>Definición Operacional: Paciente que no convierte el esputo hasta el sexto mes de tratamiento o reaparición de dos cultivos mensuales positivos consecutivos a partir del sexto mes del tratamiento programado. Asimismo, se considerará operativamente como fracaso por prueba de sensibilidad si se documenta la ampliación de resistencia que requiera la suspensión del esquema  en cualquier momento del tratamiento, independiente de su estado bacteriológico. La condición de fracaso también puede ser determinada por el médico consultor basado en la pobre respuesta clínica o radiológica del paciente.</a:t>
            </a:r>
          </a:p>
        </p:txBody>
      </p:sp>
      <p:sp>
        <p:nvSpPr>
          <p:cNvPr id="2" name="Rectángulo 1"/>
          <p:cNvSpPr/>
          <p:nvPr/>
        </p:nvSpPr>
        <p:spPr>
          <a:xfrm>
            <a:off x="336175" y="185911"/>
            <a:ext cx="8425687" cy="600164"/>
          </a:xfrm>
          <a:prstGeom prst="rect">
            <a:avLst/>
          </a:prstGeom>
        </p:spPr>
        <p:txBody>
          <a:bodyPr wrap="square">
            <a:spAutoFit/>
          </a:bodyPr>
          <a:lstStyle/>
          <a:p>
            <a:pPr lvl="0"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lvl="0" algn="just"/>
            <a:r>
              <a:rPr lang="es-PE" sz="1100" dirty="0">
                <a:solidFill>
                  <a:srgbClr val="000000"/>
                </a:solidFill>
                <a:latin typeface="Franklin Gothic Medium Cond" panose="020B0606030402020204" pitchFamily="34" charset="0"/>
              </a:rPr>
              <a:t> En el 2º casillero según corresponda: o PLI = cuando se trate de fracaso a medicamentos de 1º línea</a:t>
            </a:r>
          </a:p>
          <a:p>
            <a:pPr lvl="0" algn="just"/>
            <a:r>
              <a:rPr lang="es-PE" sz="1100" dirty="0">
                <a:solidFill>
                  <a:srgbClr val="000000"/>
                </a:solidFill>
                <a:latin typeface="Franklin Gothic Medium Cond" panose="020B0606030402020204" pitchFamily="34" charset="0"/>
              </a:rPr>
              <a:t> En el 2º casillero según corresponda: o RP = Cuando el resultado del frotis / cultivo sea positivo</a:t>
            </a:r>
          </a:p>
        </p:txBody>
      </p:sp>
      <p:sp>
        <p:nvSpPr>
          <p:cNvPr id="10" name="Rectángulo 9"/>
          <p:cNvSpPr/>
          <p:nvPr/>
        </p:nvSpPr>
        <p:spPr>
          <a:xfrm>
            <a:off x="376517" y="2596708"/>
            <a:ext cx="8390964" cy="2123658"/>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CASOS QUE FRACASAN A ESQUEMA CON MEDICAMENTOS DE SEGUNDA LÍNEA </a:t>
            </a:r>
          </a:p>
          <a:p>
            <a:pPr algn="just"/>
            <a:r>
              <a:rPr lang="es-PE" sz="1100" dirty="0" smtClean="0">
                <a:solidFill>
                  <a:srgbClr val="000000"/>
                </a:solidFill>
                <a:latin typeface="Franklin Gothic Medium Cond" panose="020B0606030402020204" pitchFamily="34" charset="0"/>
              </a:rPr>
              <a:t>Definición </a:t>
            </a:r>
            <a:r>
              <a:rPr lang="es-PE" sz="1100" dirty="0">
                <a:solidFill>
                  <a:srgbClr val="000000"/>
                </a:solidFill>
                <a:latin typeface="Franklin Gothic Medium Cond" panose="020B0606030402020204" pitchFamily="34" charset="0"/>
              </a:rPr>
              <a:t>Operacional: Paciente que no convierte el esputo hasta el sexto mes de tratamiento o reaparición de dos </a:t>
            </a:r>
            <a:r>
              <a:rPr lang="es-PE" sz="1100" dirty="0" smtClean="0">
                <a:solidFill>
                  <a:srgbClr val="000000"/>
                </a:solidFill>
                <a:latin typeface="Franklin Gothic Medium Cond" panose="020B0606030402020204" pitchFamily="34" charset="0"/>
              </a:rPr>
              <a:t>cultivos mensuales </a:t>
            </a:r>
            <a:r>
              <a:rPr lang="es-PE" sz="1100" dirty="0">
                <a:solidFill>
                  <a:srgbClr val="000000"/>
                </a:solidFill>
                <a:latin typeface="Franklin Gothic Medium Cond" panose="020B0606030402020204" pitchFamily="34" charset="0"/>
              </a:rPr>
              <a:t>positivos consecutivos a partir del sexto mes del tratamiento programado. Asimismo, se </a:t>
            </a:r>
            <a:r>
              <a:rPr lang="es-PE" sz="1100" dirty="0" smtClean="0">
                <a:solidFill>
                  <a:srgbClr val="000000"/>
                </a:solidFill>
                <a:latin typeface="Franklin Gothic Medium Cond" panose="020B0606030402020204" pitchFamily="34" charset="0"/>
              </a:rPr>
              <a:t>considerará operativamente </a:t>
            </a:r>
            <a:r>
              <a:rPr lang="es-PE" sz="1100" dirty="0">
                <a:solidFill>
                  <a:srgbClr val="000000"/>
                </a:solidFill>
                <a:latin typeface="Franklin Gothic Medium Cond" panose="020B0606030402020204" pitchFamily="34" charset="0"/>
              </a:rPr>
              <a:t>como fracaso por prueba de sensibilidad si se documenta la ampliación de resistencia que requiera </a:t>
            </a:r>
            <a:r>
              <a:rPr lang="es-PE" sz="1100" dirty="0" smtClean="0">
                <a:solidFill>
                  <a:srgbClr val="000000"/>
                </a:solidFill>
                <a:latin typeface="Franklin Gothic Medium Cond" panose="020B0606030402020204" pitchFamily="34" charset="0"/>
              </a:rPr>
              <a:t>la suspensión </a:t>
            </a:r>
            <a:r>
              <a:rPr lang="es-PE" sz="1100" dirty="0">
                <a:solidFill>
                  <a:srgbClr val="000000"/>
                </a:solidFill>
                <a:latin typeface="Franklin Gothic Medium Cond" panose="020B0606030402020204" pitchFamily="34" charset="0"/>
              </a:rPr>
              <a:t>del esquema  en cualquier momento del tratamiento, independiente de su estado bacteriológico. La condición </a:t>
            </a:r>
            <a:r>
              <a:rPr lang="es-PE" sz="1100" dirty="0" smtClean="0">
                <a:solidFill>
                  <a:srgbClr val="000000"/>
                </a:solidFill>
                <a:latin typeface="Franklin Gothic Medium Cond" panose="020B0606030402020204" pitchFamily="34" charset="0"/>
              </a:rPr>
              <a:t>de fracaso </a:t>
            </a:r>
            <a:r>
              <a:rPr lang="es-PE" sz="1100" dirty="0">
                <a:solidFill>
                  <a:srgbClr val="000000"/>
                </a:solidFill>
                <a:latin typeface="Franklin Gothic Medium Cond" panose="020B0606030402020204" pitchFamily="34" charset="0"/>
              </a:rPr>
              <a:t>también puede ser determinada por el médico consultor basado en la pobre respuesta clínica o radiológica </a:t>
            </a:r>
            <a:r>
              <a:rPr lang="es-PE" sz="1100" dirty="0" smtClean="0">
                <a:solidFill>
                  <a:srgbClr val="000000"/>
                </a:solidFill>
                <a:latin typeface="Franklin Gothic Medium Cond" panose="020B0606030402020204" pitchFamily="34" charset="0"/>
              </a:rPr>
              <a:t>del paciente</a:t>
            </a:r>
            <a:r>
              <a:rPr lang="es-PE" sz="1100" dirty="0">
                <a:solidFill>
                  <a:srgbClr val="000000"/>
                </a:solidFill>
                <a:latin typeface="Franklin Gothic Medium Cond" panose="020B0606030402020204" pitchFamily="34" charset="0"/>
              </a:rPr>
              <a:t>.</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Fracaso al Tratamiento </a:t>
            </a:r>
            <a:r>
              <a:rPr lang="es-PE" sz="1100" dirty="0" smtClean="0">
                <a:solidFill>
                  <a:srgbClr val="000000"/>
                </a:solidFill>
                <a:latin typeface="Franklin Gothic Medium Cond" panose="020B0606030402020204" pitchFamily="34" charset="0"/>
              </a:rPr>
              <a:t> U325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evaluación y entrega de resultados según corresponda</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en ambos casilleros “D”</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2º casillero según corresponda</a:t>
            </a:r>
            <a:r>
              <a:rPr lang="es-PE" sz="1100" dirty="0" smtClean="0">
                <a:solidFill>
                  <a:srgbClr val="000000"/>
                </a:solidFill>
                <a:latin typeface="Franklin Gothic Medium Cond" panose="020B0606030402020204" pitchFamily="34" charset="0"/>
              </a:rPr>
              <a:t>: o </a:t>
            </a:r>
            <a:r>
              <a:rPr lang="es-PE" sz="1100" dirty="0">
                <a:solidFill>
                  <a:srgbClr val="000000"/>
                </a:solidFill>
                <a:latin typeface="Franklin Gothic Medium Cond" panose="020B0606030402020204" pitchFamily="34" charset="0"/>
              </a:rPr>
              <a:t>SLI = cuando se trate de fracaso a medicamentos de 2º línea</a:t>
            </a:r>
          </a:p>
          <a:p>
            <a:pPr algn="just"/>
            <a:r>
              <a:rPr lang="es-PE" sz="1100" dirty="0">
                <a:solidFill>
                  <a:srgbClr val="000000"/>
                </a:solidFill>
                <a:latin typeface="Franklin Gothic Medium Cond" panose="020B0606030402020204" pitchFamily="34" charset="0"/>
              </a:rPr>
              <a:t> En el 2º casillero según corresponda</a:t>
            </a:r>
            <a:r>
              <a:rPr lang="es-PE" sz="1100" dirty="0" smtClean="0">
                <a:solidFill>
                  <a:srgbClr val="000000"/>
                </a:solidFill>
                <a:latin typeface="Franklin Gothic Medium Cond" panose="020B0606030402020204" pitchFamily="34" charset="0"/>
              </a:rPr>
              <a:t>: o </a:t>
            </a:r>
            <a:r>
              <a:rPr lang="es-PE" sz="1100" dirty="0">
                <a:solidFill>
                  <a:srgbClr val="000000"/>
                </a:solidFill>
                <a:latin typeface="Franklin Gothic Medium Cond" panose="020B0606030402020204" pitchFamily="34" charset="0"/>
              </a:rPr>
              <a:t>RP = Cuando el resultado del frotis / cultivo sea positivo</a:t>
            </a:r>
            <a:endParaRPr lang="es-PE" sz="1100" dirty="0">
              <a:latin typeface="Franklin Gothic Medium Cond" panose="020B0606030402020204" pitchFamily="34" charset="0"/>
            </a:endParaRPr>
          </a:p>
        </p:txBody>
      </p:sp>
      <p:pic>
        <p:nvPicPr>
          <p:cNvPr id="11" name="Imagen 10"/>
          <p:cNvPicPr>
            <a:picLocks noChangeAspect="1"/>
          </p:cNvPicPr>
          <p:nvPr/>
        </p:nvPicPr>
        <p:blipFill>
          <a:blip r:embed="rId3"/>
          <a:stretch>
            <a:fillRect/>
          </a:stretch>
        </p:blipFill>
        <p:spPr>
          <a:xfrm>
            <a:off x="376517" y="4686943"/>
            <a:ext cx="8390964" cy="889313"/>
          </a:xfrm>
          <a:prstGeom prst="rect">
            <a:avLst/>
          </a:prstGeom>
        </p:spPr>
      </p:pic>
      <p:sp>
        <p:nvSpPr>
          <p:cNvPr id="12" name="Rectángulo 11"/>
          <p:cNvSpPr/>
          <p:nvPr/>
        </p:nvSpPr>
        <p:spPr>
          <a:xfrm>
            <a:off x="262316" y="5576256"/>
            <a:ext cx="8385345" cy="769441"/>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CASOS DE TB CON RESISTENCIA A MEDICAMENTOS</a:t>
            </a:r>
          </a:p>
          <a:p>
            <a:r>
              <a:rPr lang="es-PE" sz="1100" dirty="0">
                <a:solidFill>
                  <a:srgbClr val="C00000"/>
                </a:solidFill>
                <a:latin typeface="Franklin Gothic Medium Cond" panose="020B0606030402020204" pitchFamily="34" charset="0"/>
              </a:rPr>
              <a:t>CASOS NUEVOS CON TB MDR CONFIRMADA </a:t>
            </a:r>
          </a:p>
          <a:p>
            <a:r>
              <a:rPr lang="es-PE" sz="1100" dirty="0">
                <a:solidFill>
                  <a:srgbClr val="000000"/>
                </a:solidFill>
                <a:latin typeface="Franklin Gothic Medium Cond" panose="020B0606030402020204" pitchFamily="34" charset="0"/>
              </a:rPr>
              <a:t>Definición Operacional.- Caso de tuberculosis nuevo con resistencia a </a:t>
            </a:r>
            <a:r>
              <a:rPr lang="es-PE" sz="1100" dirty="0" err="1">
                <a:solidFill>
                  <a:srgbClr val="000000"/>
                </a:solidFill>
                <a:latin typeface="Franklin Gothic Medium Cond" panose="020B0606030402020204" pitchFamily="34" charset="0"/>
              </a:rPr>
              <a:t>isoniacida</a:t>
            </a:r>
            <a:r>
              <a:rPr lang="es-PE" sz="1100" dirty="0">
                <a:solidFill>
                  <a:srgbClr val="000000"/>
                </a:solidFill>
                <a:latin typeface="Franklin Gothic Medium Cond" panose="020B0606030402020204" pitchFamily="34" charset="0"/>
              </a:rPr>
              <a:t> y </a:t>
            </a:r>
            <a:r>
              <a:rPr lang="es-PE" sz="1100" dirty="0" err="1">
                <a:solidFill>
                  <a:srgbClr val="000000"/>
                </a:solidFill>
                <a:latin typeface="Franklin Gothic Medium Cond" panose="020B0606030402020204" pitchFamily="34" charset="0"/>
              </a:rPr>
              <a:t>rifampicina</a:t>
            </a:r>
            <a:r>
              <a:rPr lang="es-PE" sz="1100" dirty="0">
                <a:solidFill>
                  <a:srgbClr val="000000"/>
                </a:solidFill>
                <a:latin typeface="Franklin Gothic Medium Cond" panose="020B0606030402020204" pitchFamily="34" charset="0"/>
              </a:rPr>
              <a:t> (TB-MDR) por prueba de sensibilidad rápida o convencional.</a:t>
            </a:r>
          </a:p>
          <a:p>
            <a:r>
              <a:rPr lang="es-PE" sz="1100" dirty="0">
                <a:solidFill>
                  <a:srgbClr val="000000"/>
                </a:solidFill>
                <a:latin typeface="Franklin Gothic Medium Cond" panose="020B0606030402020204" pitchFamily="34" charset="0"/>
              </a:rPr>
              <a:t>Para el registro deberá tener las siguientes consideraciones</a:t>
            </a:r>
            <a:r>
              <a:rPr lang="es-PE" sz="1100" dirty="0" smtClean="0">
                <a:solidFill>
                  <a:srgbClr val="000000"/>
                </a:solidFill>
                <a:latin typeface="Franklin Gothic Medium Cond" panose="020B0606030402020204" pitchFamily="34" charset="0"/>
              </a:rPr>
              <a:t>:</a:t>
            </a:r>
            <a:endParaRPr lang="es-PE" sz="1100" dirty="0">
              <a:solidFill>
                <a:srgbClr val="000000"/>
              </a:solidFill>
              <a:latin typeface="Franklin Gothic Medium Cond" panose="020B0606030402020204" pitchFamily="34" charset="0"/>
            </a:endParaRPr>
          </a:p>
        </p:txBody>
      </p:sp>
    </p:spTree>
    <p:extLst>
      <p:ext uri="{BB962C8B-B14F-4D97-AF65-F5344CB8AC3E}">
        <p14:creationId xmlns:p14="http://schemas.microsoft.com/office/powerpoint/2010/main" val="4179217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431108" y="337774"/>
            <a:ext cx="8390964" cy="1785104"/>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En el ítem: Diagnóstico motivo de consulta y/o actividad de salud anote:</a:t>
            </a:r>
          </a:p>
          <a:p>
            <a:r>
              <a:rPr lang="es-PE" sz="1100" dirty="0">
                <a:solidFill>
                  <a:srgbClr val="000000"/>
                </a:solidFill>
                <a:latin typeface="Franklin Gothic Medium Cond" panose="020B0606030402020204" pitchFamily="34" charset="0"/>
              </a:rPr>
              <a:t> En el 1º casillero Tuberculosis </a:t>
            </a:r>
            <a:r>
              <a:rPr lang="es-PE" sz="1100" dirty="0" err="1">
                <a:solidFill>
                  <a:srgbClr val="000000"/>
                </a:solidFill>
                <a:latin typeface="Franklin Gothic Medium Cond" panose="020B0606030402020204" pitchFamily="34" charset="0"/>
              </a:rPr>
              <a:t>Multidrogoresistente</a:t>
            </a:r>
            <a:r>
              <a:rPr lang="es-PE" sz="1100" dirty="0">
                <a:solidFill>
                  <a:srgbClr val="000000"/>
                </a:solidFill>
                <a:latin typeface="Franklin Gothic Medium Cond" panose="020B0606030402020204" pitchFamily="34" charset="0"/>
              </a:rPr>
              <a:t> (TB MDR) U202</a:t>
            </a:r>
          </a:p>
          <a:p>
            <a:r>
              <a:rPr lang="es-PE" sz="1100" dirty="0">
                <a:solidFill>
                  <a:srgbClr val="000000"/>
                </a:solidFill>
                <a:latin typeface="Franklin Gothic Medium Cond" panose="020B0606030402020204" pitchFamily="34" charset="0"/>
              </a:rPr>
              <a:t> En el 2º casillero Prueba de Sensibilidad  87184  </a:t>
            </a:r>
          </a:p>
          <a:p>
            <a:pPr algn="ctr"/>
            <a:r>
              <a:rPr lang="es-PE" sz="1100" dirty="0">
                <a:solidFill>
                  <a:srgbClr val="003399"/>
                </a:solidFill>
                <a:latin typeface="Franklin Gothic Medium Cond" panose="020B0606030402020204" pitchFamily="34" charset="0"/>
              </a:rPr>
              <a:t>Se registrará las Pruebas de Sensibilidad cuando se tengan los resultados de la misma</a:t>
            </a:r>
            <a:endParaRPr lang="es-PE" sz="1100" dirty="0">
              <a:latin typeface="Franklin Gothic Medium Cond" panose="020B0606030402020204" pitchFamily="34" charset="0"/>
            </a:endParaRPr>
          </a:p>
          <a:p>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ítem: Tipo de diagnóstico marque:</a:t>
            </a:r>
          </a:p>
          <a:p>
            <a:r>
              <a:rPr lang="es-PE" sz="1100" dirty="0">
                <a:latin typeface="Franklin Gothic Medium Cond" panose="020B0606030402020204" pitchFamily="34" charset="0"/>
              </a:rPr>
              <a:t> En el 1º casillero “D” por ÚNICA VEZ</a:t>
            </a:r>
          </a:p>
          <a:p>
            <a:r>
              <a:rPr lang="es-PE" sz="1100" dirty="0">
                <a:latin typeface="Franklin Gothic Medium Cond" panose="020B0606030402020204" pitchFamily="34" charset="0"/>
              </a:rPr>
              <a:t> En el 2º casillero “D”</a:t>
            </a:r>
          </a:p>
          <a:p>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a:t>
            </a:r>
          </a:p>
          <a:p>
            <a:r>
              <a:rPr lang="es-PE" sz="1100" dirty="0">
                <a:latin typeface="Franklin Gothic Medium Cond" panose="020B0606030402020204" pitchFamily="34" charset="0"/>
              </a:rPr>
              <a:t> En el 1º casillero “NTR” para indicar que el paciente es nuevo.</a:t>
            </a:r>
          </a:p>
          <a:p>
            <a:r>
              <a:rPr lang="es-PE" sz="1100" dirty="0">
                <a:latin typeface="Franklin Gothic Medium Cond" panose="020B0606030402020204" pitchFamily="34" charset="0"/>
              </a:rPr>
              <a:t> En el 2º casillero según corresponda</a:t>
            </a:r>
            <a:r>
              <a:rPr lang="es-PE" sz="1100" dirty="0" smtClean="0">
                <a:latin typeface="Franklin Gothic Medium Cond" panose="020B0606030402020204" pitchFamily="34" charset="0"/>
              </a:rPr>
              <a:t>: o </a:t>
            </a:r>
            <a:r>
              <a:rPr lang="es-PE" sz="1100" dirty="0">
                <a:latin typeface="Franklin Gothic Medium Cond" panose="020B0606030402020204" pitchFamily="34" charset="0"/>
              </a:rPr>
              <a:t>RP = Cuando el resultado del sea positivo </a:t>
            </a:r>
          </a:p>
        </p:txBody>
      </p:sp>
      <p:sp>
        <p:nvSpPr>
          <p:cNvPr id="7" name="Rectángulo 6"/>
          <p:cNvSpPr/>
          <p:nvPr/>
        </p:nvSpPr>
        <p:spPr>
          <a:xfrm>
            <a:off x="336177" y="2980463"/>
            <a:ext cx="8458200"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EN LOS CONTROLES ESTOS PACIENTES DEBEN SER REGISTRADOS CON TIPO DE DIAGNÓSTICO REPETIDO “R” </a:t>
            </a:r>
          </a:p>
        </p:txBody>
      </p:sp>
      <p:sp>
        <p:nvSpPr>
          <p:cNvPr id="8" name="Rectángulo 7"/>
          <p:cNvSpPr/>
          <p:nvPr/>
        </p:nvSpPr>
        <p:spPr>
          <a:xfrm>
            <a:off x="336177" y="3199644"/>
            <a:ext cx="8458200" cy="2292935"/>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CASOS ANTES TRATADOS CON TB MDR CONFIRMADA </a:t>
            </a:r>
          </a:p>
          <a:p>
            <a:r>
              <a:rPr lang="es-PE" sz="1100" dirty="0" smtClean="0">
                <a:solidFill>
                  <a:srgbClr val="000000"/>
                </a:solidFill>
                <a:latin typeface="Franklin Gothic Medium Cond" panose="020B0606030402020204" pitchFamily="34" charset="0"/>
              </a:rPr>
              <a:t>Definición </a:t>
            </a:r>
            <a:r>
              <a:rPr lang="es-PE" sz="1100" dirty="0">
                <a:solidFill>
                  <a:srgbClr val="000000"/>
                </a:solidFill>
                <a:latin typeface="Franklin Gothic Medium Cond" panose="020B0606030402020204" pitchFamily="34" charset="0"/>
              </a:rPr>
              <a:t>Operacional.- Caso de tuberculosis antes tratado con resistencia a </a:t>
            </a:r>
            <a:r>
              <a:rPr lang="es-PE" sz="1100" dirty="0" err="1">
                <a:solidFill>
                  <a:srgbClr val="000000"/>
                </a:solidFill>
                <a:latin typeface="Franklin Gothic Medium Cond" panose="020B0606030402020204" pitchFamily="34" charset="0"/>
              </a:rPr>
              <a:t>isoniacida</a:t>
            </a:r>
            <a:r>
              <a:rPr lang="es-PE" sz="1100" dirty="0">
                <a:solidFill>
                  <a:srgbClr val="000000"/>
                </a:solidFill>
                <a:latin typeface="Franklin Gothic Medium Cond" panose="020B0606030402020204" pitchFamily="34" charset="0"/>
              </a:rPr>
              <a:t> y </a:t>
            </a:r>
            <a:r>
              <a:rPr lang="es-PE" sz="1100" dirty="0" err="1">
                <a:solidFill>
                  <a:srgbClr val="000000"/>
                </a:solidFill>
                <a:latin typeface="Franklin Gothic Medium Cond" panose="020B0606030402020204" pitchFamily="34" charset="0"/>
              </a:rPr>
              <a:t>rifampicina</a:t>
            </a:r>
            <a:r>
              <a:rPr lang="es-PE" sz="1100" dirty="0">
                <a:solidFill>
                  <a:srgbClr val="000000"/>
                </a:solidFill>
                <a:latin typeface="Franklin Gothic Medium Cond" panose="020B0606030402020204" pitchFamily="34" charset="0"/>
              </a:rPr>
              <a:t> (TB-</a:t>
            </a:r>
            <a:r>
              <a:rPr lang="es-PE" sz="1100" dirty="0" err="1">
                <a:solidFill>
                  <a:srgbClr val="000000"/>
                </a:solidFill>
                <a:latin typeface="Franklin Gothic Medium Cond" panose="020B0606030402020204" pitchFamily="34" charset="0"/>
              </a:rPr>
              <a:t>MDde</a:t>
            </a:r>
            <a:r>
              <a:rPr lang="es-PE" sz="1100" dirty="0">
                <a:solidFill>
                  <a:srgbClr val="000000"/>
                </a:solidFill>
                <a:latin typeface="Franklin Gothic Medium Cond" panose="020B0606030402020204" pitchFamily="34" charset="0"/>
              </a:rPr>
              <a:t> sensibilidad rápida o convencional.</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r>
              <a:rPr lang="es-PE" sz="1100" dirty="0">
                <a:solidFill>
                  <a:srgbClr val="000000"/>
                </a:solidFill>
                <a:latin typeface="Franklin Gothic Medium Cond" panose="020B0606030402020204" pitchFamily="34" charset="0"/>
              </a:rPr>
              <a:t> En el 1º casillero Tuberculosis </a:t>
            </a:r>
            <a:r>
              <a:rPr lang="es-PE" sz="1100" dirty="0" err="1">
                <a:solidFill>
                  <a:srgbClr val="000000"/>
                </a:solidFill>
                <a:latin typeface="Franklin Gothic Medium Cond" panose="020B0606030402020204" pitchFamily="34" charset="0"/>
              </a:rPr>
              <a:t>Multidrogoresistente</a:t>
            </a:r>
            <a:r>
              <a:rPr lang="es-PE" sz="1100" dirty="0">
                <a:solidFill>
                  <a:srgbClr val="000000"/>
                </a:solidFill>
                <a:latin typeface="Franklin Gothic Medium Cond" panose="020B0606030402020204" pitchFamily="34" charset="0"/>
              </a:rPr>
              <a:t> (TB MDR) U202</a:t>
            </a:r>
          </a:p>
          <a:p>
            <a:r>
              <a:rPr lang="es-PE" sz="1100" dirty="0">
                <a:solidFill>
                  <a:srgbClr val="000000"/>
                </a:solidFill>
                <a:latin typeface="Franklin Gothic Medium Cond" panose="020B0606030402020204" pitchFamily="34" charset="0"/>
              </a:rPr>
              <a:t> En el 2º casillero Prueba de Sensibilidad </a:t>
            </a:r>
            <a:r>
              <a:rPr lang="es-PE" sz="1100" dirty="0" smtClean="0">
                <a:solidFill>
                  <a:srgbClr val="000000"/>
                </a:solidFill>
                <a:latin typeface="Franklin Gothic Medium Cond" panose="020B0606030402020204" pitchFamily="34" charset="0"/>
              </a:rPr>
              <a:t>87184  </a:t>
            </a:r>
            <a:endParaRPr lang="es-PE" sz="1100" dirty="0">
              <a:solidFill>
                <a:srgbClr val="000000"/>
              </a:solidFill>
              <a:latin typeface="Franklin Gothic Medium Cond" panose="020B0606030402020204" pitchFamily="34" charset="0"/>
            </a:endParaRPr>
          </a:p>
          <a:p>
            <a:pPr algn="ctr"/>
            <a:r>
              <a:rPr lang="es-PE" sz="1100" dirty="0" smtClean="0">
                <a:solidFill>
                  <a:srgbClr val="003399"/>
                </a:solidFill>
                <a:latin typeface="Franklin Gothic Medium Cond" panose="020B0606030402020204" pitchFamily="34" charset="0"/>
              </a:rPr>
              <a:t>Se registrará las Pruebas de Sensibilidad cuando se tengan los resultados </a:t>
            </a:r>
            <a:r>
              <a:rPr lang="es-PE" sz="1100" dirty="0">
                <a:solidFill>
                  <a:srgbClr val="003399"/>
                </a:solidFill>
                <a:latin typeface="Franklin Gothic Medium Cond" panose="020B0606030402020204" pitchFamily="34" charset="0"/>
              </a:rPr>
              <a:t>de la misma</a:t>
            </a:r>
            <a:r>
              <a:rPr lang="es-PE" sz="1100" dirty="0" smtClean="0">
                <a:solidFill>
                  <a:srgbClr val="003399"/>
                </a:solidFill>
                <a:latin typeface="Franklin Gothic Medium Cond" panose="020B0606030402020204" pitchFamily="34" charset="0"/>
              </a:rPr>
              <a:t>.</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casillero “D” por ÚNICA VEZ</a:t>
            </a:r>
          </a:p>
          <a:p>
            <a:r>
              <a:rPr lang="es-PE" sz="1100" dirty="0">
                <a:latin typeface="Franklin Gothic Medium Cond" panose="020B0606030402020204" pitchFamily="34" charset="0"/>
              </a:rPr>
              <a:t> En el 2º casillero “D”</a:t>
            </a:r>
          </a:p>
          <a:p>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a:t>
            </a:r>
          </a:p>
          <a:p>
            <a:r>
              <a:rPr lang="es-PE" sz="1100" dirty="0">
                <a:latin typeface="Franklin Gothic Medium Cond" panose="020B0606030402020204" pitchFamily="34" charset="0"/>
              </a:rPr>
              <a:t> En el 1º casillero “ATR” para indicar que el paciente es antes tratado.</a:t>
            </a:r>
          </a:p>
          <a:p>
            <a:r>
              <a:rPr lang="es-PE" sz="1100" dirty="0">
                <a:latin typeface="Franklin Gothic Medium Cond" panose="020B0606030402020204" pitchFamily="34" charset="0"/>
              </a:rPr>
              <a:t> En el 2º casillero según corresponda:</a:t>
            </a:r>
          </a:p>
          <a:p>
            <a:r>
              <a:rPr lang="es-PE" sz="1100" dirty="0">
                <a:latin typeface="Franklin Gothic Medium Cond" panose="020B0606030402020204" pitchFamily="34" charset="0"/>
              </a:rPr>
              <a:t>o RP = Cuando el resultado del sea positivo </a:t>
            </a:r>
            <a:endParaRPr lang="es-PE" sz="1100" dirty="0">
              <a:solidFill>
                <a:srgbClr val="000000"/>
              </a:solidFill>
              <a:latin typeface="Franklin Gothic Medium Cond" panose="020B0606030402020204" pitchFamily="34" charset="0"/>
            </a:endParaRPr>
          </a:p>
        </p:txBody>
      </p:sp>
      <p:pic>
        <p:nvPicPr>
          <p:cNvPr id="9" name="Imagen 8"/>
          <p:cNvPicPr>
            <a:picLocks noChangeAspect="1"/>
          </p:cNvPicPr>
          <p:nvPr/>
        </p:nvPicPr>
        <p:blipFill>
          <a:blip r:embed="rId2"/>
          <a:stretch>
            <a:fillRect/>
          </a:stretch>
        </p:blipFill>
        <p:spPr>
          <a:xfrm>
            <a:off x="336178" y="2071119"/>
            <a:ext cx="8458200" cy="904077"/>
          </a:xfrm>
          <a:prstGeom prst="rect">
            <a:avLst/>
          </a:prstGeom>
        </p:spPr>
      </p:pic>
      <p:pic>
        <p:nvPicPr>
          <p:cNvPr id="6" name="Imagen 5"/>
          <p:cNvPicPr>
            <a:picLocks noChangeAspect="1"/>
          </p:cNvPicPr>
          <p:nvPr/>
        </p:nvPicPr>
        <p:blipFill>
          <a:blip r:embed="rId3"/>
          <a:stretch>
            <a:fillRect/>
          </a:stretch>
        </p:blipFill>
        <p:spPr>
          <a:xfrm>
            <a:off x="431108" y="5465283"/>
            <a:ext cx="8458200" cy="906745"/>
          </a:xfrm>
          <a:prstGeom prst="rect">
            <a:avLst/>
          </a:prstGeom>
        </p:spPr>
      </p:pic>
      <p:sp>
        <p:nvSpPr>
          <p:cNvPr id="10" name="Rectángulo 9"/>
          <p:cNvSpPr/>
          <p:nvPr/>
        </p:nvSpPr>
        <p:spPr>
          <a:xfrm>
            <a:off x="431108" y="6317601"/>
            <a:ext cx="8458200"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EN LOS CONTROLES ESTOS PACIENTES DEBEN SER REGISTRADOS CON TIPO DE DIAGNÓSTICO REPETIDO “R”</a:t>
            </a:r>
          </a:p>
        </p:txBody>
      </p:sp>
    </p:spTree>
    <p:extLst>
      <p:ext uri="{BB962C8B-B14F-4D97-AF65-F5344CB8AC3E}">
        <p14:creationId xmlns:p14="http://schemas.microsoft.com/office/powerpoint/2010/main" val="1400978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ángulo 16"/>
          <p:cNvSpPr/>
          <p:nvPr/>
        </p:nvSpPr>
        <p:spPr>
          <a:xfrm>
            <a:off x="336177" y="270573"/>
            <a:ext cx="8458200" cy="1785104"/>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CASOS NUEVOS CON TB XDR CONFIRMADA </a:t>
            </a:r>
          </a:p>
          <a:p>
            <a:pPr algn="just"/>
            <a:r>
              <a:rPr lang="es-PE" sz="1100" dirty="0" smtClean="0">
                <a:solidFill>
                  <a:srgbClr val="000000"/>
                </a:solidFill>
                <a:latin typeface="Franklin Gothic Medium Cond" panose="020B0606030402020204" pitchFamily="34" charset="0"/>
              </a:rPr>
              <a:t>Definición </a:t>
            </a:r>
            <a:r>
              <a:rPr lang="es-PE" sz="1100" dirty="0">
                <a:solidFill>
                  <a:srgbClr val="000000"/>
                </a:solidFill>
                <a:latin typeface="Franklin Gothic Medium Cond" panose="020B0606030402020204" pitchFamily="34" charset="0"/>
              </a:rPr>
              <a:t>Operacional.- Caso de tuberculosis nuevo con resistencia a </a:t>
            </a:r>
            <a:r>
              <a:rPr lang="es-PE" sz="1100" dirty="0" err="1">
                <a:solidFill>
                  <a:srgbClr val="000000"/>
                </a:solidFill>
                <a:latin typeface="Franklin Gothic Medium Cond" panose="020B0606030402020204" pitchFamily="34" charset="0"/>
              </a:rPr>
              <a:t>isoniacida</a:t>
            </a:r>
            <a:r>
              <a:rPr lang="es-PE" sz="1100" dirty="0">
                <a:solidFill>
                  <a:srgbClr val="000000"/>
                </a:solidFill>
                <a:latin typeface="Franklin Gothic Medium Cond" panose="020B0606030402020204" pitchFamily="34" charset="0"/>
              </a:rPr>
              <a:t> y </a:t>
            </a:r>
            <a:r>
              <a:rPr lang="es-PE" sz="1100" dirty="0" err="1">
                <a:solidFill>
                  <a:srgbClr val="000000"/>
                </a:solidFill>
                <a:latin typeface="Franklin Gothic Medium Cond" panose="020B0606030402020204" pitchFamily="34" charset="0"/>
              </a:rPr>
              <a:t>rifampicina</a:t>
            </a:r>
            <a:r>
              <a:rPr lang="es-PE" sz="1100" dirty="0">
                <a:solidFill>
                  <a:srgbClr val="000000"/>
                </a:solidFill>
                <a:latin typeface="Franklin Gothic Medium Cond" panose="020B0606030402020204" pitchFamily="34" charset="0"/>
              </a:rPr>
              <a:t> (TB-MDR) y a </a:t>
            </a:r>
            <a:r>
              <a:rPr lang="es-PE" sz="1100" dirty="0" smtClean="0">
                <a:solidFill>
                  <a:srgbClr val="000000"/>
                </a:solidFill>
                <a:latin typeface="Franklin Gothic Medium Cond" panose="020B0606030402020204" pitchFamily="34" charset="0"/>
              </a:rPr>
              <a:t>una </a:t>
            </a:r>
            <a:r>
              <a:rPr lang="es-PE" sz="1100" dirty="0" err="1" smtClean="0">
                <a:solidFill>
                  <a:srgbClr val="000000"/>
                </a:solidFill>
                <a:latin typeface="Franklin Gothic Medium Cond" panose="020B0606030402020204" pitchFamily="34" charset="0"/>
              </a:rPr>
              <a:t>fluoroquinolona</a:t>
            </a:r>
            <a:r>
              <a:rPr lang="es-PE" sz="1100" dirty="0" smtClean="0">
                <a:solidFill>
                  <a:srgbClr val="0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y un agente parenteral de segunda línea (</a:t>
            </a:r>
            <a:r>
              <a:rPr lang="es-PE" sz="1100" dirty="0" err="1">
                <a:solidFill>
                  <a:srgbClr val="000000"/>
                </a:solidFill>
                <a:latin typeface="Franklin Gothic Medium Cond" panose="020B0606030402020204" pitchFamily="34" charset="0"/>
              </a:rPr>
              <a:t>kanamicina</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amikacina</a:t>
            </a:r>
            <a:r>
              <a:rPr lang="es-PE" sz="1100" dirty="0">
                <a:solidFill>
                  <a:srgbClr val="000000"/>
                </a:solidFill>
                <a:latin typeface="Franklin Gothic Medium Cond" panose="020B0606030402020204" pitchFamily="34" charset="0"/>
              </a:rPr>
              <a:t> o </a:t>
            </a:r>
            <a:r>
              <a:rPr lang="es-PE" sz="1100" dirty="0" err="1">
                <a:solidFill>
                  <a:srgbClr val="000000"/>
                </a:solidFill>
                <a:latin typeface="Franklin Gothic Medium Cond" panose="020B0606030402020204" pitchFamily="34" charset="0"/>
              </a:rPr>
              <a:t>capreomicina</a:t>
            </a:r>
            <a:r>
              <a:rPr lang="es-PE" sz="1100" dirty="0">
                <a:solidFill>
                  <a:srgbClr val="000000"/>
                </a:solidFill>
                <a:latin typeface="Franklin Gothic Medium Cond" panose="020B0606030402020204" pitchFamily="34" charset="0"/>
              </a:rPr>
              <a:t>) por prueba de </a:t>
            </a:r>
            <a:r>
              <a:rPr lang="es-PE" sz="1100" dirty="0" smtClean="0">
                <a:solidFill>
                  <a:srgbClr val="000000"/>
                </a:solidFill>
                <a:latin typeface="Franklin Gothic Medium Cond" panose="020B0606030402020204" pitchFamily="34" charset="0"/>
              </a:rPr>
              <a:t>sensibilidad rápida </a:t>
            </a:r>
            <a:r>
              <a:rPr lang="es-PE" sz="1100" dirty="0">
                <a:solidFill>
                  <a:srgbClr val="000000"/>
                </a:solidFill>
                <a:latin typeface="Franklin Gothic Medium Cond" panose="020B0606030402020204" pitchFamily="34" charset="0"/>
              </a:rPr>
              <a:t>o convencional.</a:t>
            </a:r>
          </a:p>
          <a:p>
            <a:r>
              <a:rPr lang="es-PE" sz="1100" dirty="0">
                <a:solidFill>
                  <a:srgbClr val="000000"/>
                </a:solidFill>
                <a:latin typeface="Franklin Gothic Medium Cond" panose="020B0606030402020204" pitchFamily="34" charset="0"/>
              </a:rPr>
              <a:t> </a:t>
            </a:r>
            <a:r>
              <a:rPr lang="es-PE" sz="1100" dirty="0">
                <a:latin typeface="Franklin Gothic Medium Cond" panose="020B0606030402020204" pitchFamily="34" charset="0"/>
              </a:rPr>
              <a:t>Se registrará las Pruebas de Sensibilidad cuando se tengan los resultados de la misma. </a:t>
            </a:r>
            <a:endParaRPr lang="es-PE" sz="1100" dirty="0" smtClean="0">
              <a:latin typeface="Franklin Gothic Medium Cond" panose="020B0606030402020204" pitchFamily="34" charset="0"/>
            </a:endParaRP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casillero “D” por ÚNICA VEZ</a:t>
            </a:r>
          </a:p>
          <a:p>
            <a:r>
              <a:rPr lang="es-PE" sz="1100" dirty="0">
                <a:latin typeface="Franklin Gothic Medium Cond" panose="020B0606030402020204" pitchFamily="34" charset="0"/>
              </a:rPr>
              <a:t> En el 2º casillero “D”</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a:t>
            </a:r>
          </a:p>
          <a:p>
            <a:r>
              <a:rPr lang="es-PE" sz="1100" dirty="0">
                <a:latin typeface="Franklin Gothic Medium Cond" panose="020B0606030402020204" pitchFamily="34" charset="0"/>
              </a:rPr>
              <a:t> En el 1º casillero “ATR” para indicar que el paciente es antes tratado.</a:t>
            </a:r>
          </a:p>
          <a:p>
            <a:r>
              <a:rPr lang="es-PE" sz="1100" dirty="0">
                <a:latin typeface="Franklin Gothic Medium Cond" panose="020B0606030402020204" pitchFamily="34" charset="0"/>
              </a:rPr>
              <a:t> En el 2º casillero según corresponda: o RP = Cuando el resultado del sea positivo </a:t>
            </a:r>
          </a:p>
        </p:txBody>
      </p:sp>
      <p:pic>
        <p:nvPicPr>
          <p:cNvPr id="5" name="Imagen 4"/>
          <p:cNvPicPr>
            <a:picLocks noChangeAspect="1"/>
          </p:cNvPicPr>
          <p:nvPr/>
        </p:nvPicPr>
        <p:blipFill>
          <a:blip r:embed="rId2"/>
          <a:stretch>
            <a:fillRect/>
          </a:stretch>
        </p:blipFill>
        <p:spPr>
          <a:xfrm>
            <a:off x="323132" y="2033173"/>
            <a:ext cx="8458200" cy="904077"/>
          </a:xfrm>
          <a:prstGeom prst="rect">
            <a:avLst/>
          </a:prstGeom>
        </p:spPr>
      </p:pic>
      <p:sp>
        <p:nvSpPr>
          <p:cNvPr id="6" name="Rectángulo 5"/>
          <p:cNvSpPr/>
          <p:nvPr/>
        </p:nvSpPr>
        <p:spPr>
          <a:xfrm>
            <a:off x="390366" y="2939616"/>
            <a:ext cx="8404412"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EN LOS CONTROLES ESTOS PACIENTES DEBEN SER REGISTRADOS CON TIPO DE DIAGNÓSTICO REPETIDO “R” </a:t>
            </a:r>
          </a:p>
        </p:txBody>
      </p:sp>
      <p:sp>
        <p:nvSpPr>
          <p:cNvPr id="7" name="Rectángulo 6"/>
          <p:cNvSpPr/>
          <p:nvPr/>
        </p:nvSpPr>
        <p:spPr>
          <a:xfrm>
            <a:off x="323132" y="3143600"/>
            <a:ext cx="8458200" cy="2292935"/>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CASOS ANTES TRATADOS DE TB XDR CONFIRMADA </a:t>
            </a:r>
          </a:p>
          <a:p>
            <a:pPr algn="just"/>
            <a:r>
              <a:rPr lang="es-PE" sz="1100" dirty="0" smtClean="0">
                <a:solidFill>
                  <a:srgbClr val="000000"/>
                </a:solidFill>
                <a:latin typeface="Franklin Gothic Medium Cond" panose="020B0606030402020204" pitchFamily="34" charset="0"/>
              </a:rPr>
              <a:t>Definición </a:t>
            </a:r>
            <a:r>
              <a:rPr lang="es-PE" sz="1100" dirty="0">
                <a:solidFill>
                  <a:srgbClr val="000000"/>
                </a:solidFill>
                <a:latin typeface="Franklin Gothic Medium Cond" panose="020B0606030402020204" pitchFamily="34" charset="0"/>
              </a:rPr>
              <a:t>Operacional.- Caso de tuberculosis antes tratado con resistencia a </a:t>
            </a:r>
            <a:r>
              <a:rPr lang="es-PE" sz="1100" dirty="0" err="1">
                <a:solidFill>
                  <a:srgbClr val="000000"/>
                </a:solidFill>
                <a:latin typeface="Franklin Gothic Medium Cond" panose="020B0606030402020204" pitchFamily="34" charset="0"/>
              </a:rPr>
              <a:t>isoniacida</a:t>
            </a:r>
            <a:r>
              <a:rPr lang="es-PE" sz="1100" dirty="0">
                <a:solidFill>
                  <a:srgbClr val="000000"/>
                </a:solidFill>
                <a:latin typeface="Franklin Gothic Medium Cond" panose="020B0606030402020204" pitchFamily="34" charset="0"/>
              </a:rPr>
              <a:t> y </a:t>
            </a:r>
            <a:r>
              <a:rPr lang="es-PE" sz="1100" dirty="0" err="1">
                <a:solidFill>
                  <a:srgbClr val="000000"/>
                </a:solidFill>
                <a:latin typeface="Franklin Gothic Medium Cond" panose="020B0606030402020204" pitchFamily="34" charset="0"/>
              </a:rPr>
              <a:t>rifampicina</a:t>
            </a:r>
            <a:r>
              <a:rPr lang="es-PE" sz="1100" dirty="0">
                <a:solidFill>
                  <a:srgbClr val="000000"/>
                </a:solidFill>
                <a:latin typeface="Franklin Gothic Medium Cond" panose="020B0606030402020204" pitchFamily="34" charset="0"/>
              </a:rPr>
              <a:t> (TB-MDR) y a </a:t>
            </a:r>
            <a:r>
              <a:rPr lang="es-PE" sz="1100" dirty="0" smtClean="0">
                <a:solidFill>
                  <a:srgbClr val="000000"/>
                </a:solidFill>
                <a:latin typeface="Franklin Gothic Medium Cond" panose="020B0606030402020204" pitchFamily="34" charset="0"/>
              </a:rPr>
              <a:t>una </a:t>
            </a:r>
            <a:r>
              <a:rPr lang="es-PE" sz="1100" dirty="0" err="1" smtClean="0">
                <a:solidFill>
                  <a:srgbClr val="000000"/>
                </a:solidFill>
                <a:latin typeface="Franklin Gothic Medium Cond" panose="020B0606030402020204" pitchFamily="34" charset="0"/>
              </a:rPr>
              <a:t>fluoroquinolona</a:t>
            </a:r>
            <a:r>
              <a:rPr lang="es-PE" sz="1100" dirty="0" smtClean="0">
                <a:solidFill>
                  <a:srgbClr val="0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y un agente parenteral de segunda línea (</a:t>
            </a:r>
            <a:r>
              <a:rPr lang="es-PE" sz="1100" dirty="0" err="1">
                <a:solidFill>
                  <a:srgbClr val="000000"/>
                </a:solidFill>
                <a:latin typeface="Franklin Gothic Medium Cond" panose="020B0606030402020204" pitchFamily="34" charset="0"/>
              </a:rPr>
              <a:t>kanamicina</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amikacina</a:t>
            </a:r>
            <a:r>
              <a:rPr lang="es-PE" sz="1100" dirty="0">
                <a:solidFill>
                  <a:srgbClr val="000000"/>
                </a:solidFill>
                <a:latin typeface="Franklin Gothic Medium Cond" panose="020B0606030402020204" pitchFamily="34" charset="0"/>
              </a:rPr>
              <a:t> o </a:t>
            </a:r>
            <a:r>
              <a:rPr lang="es-PE" sz="1100" dirty="0" err="1">
                <a:solidFill>
                  <a:srgbClr val="000000"/>
                </a:solidFill>
                <a:latin typeface="Franklin Gothic Medium Cond" panose="020B0606030402020204" pitchFamily="34" charset="0"/>
              </a:rPr>
              <a:t>capreomicina</a:t>
            </a:r>
            <a:r>
              <a:rPr lang="es-PE" sz="1100" dirty="0">
                <a:solidFill>
                  <a:srgbClr val="000000"/>
                </a:solidFill>
                <a:latin typeface="Franklin Gothic Medium Cond" panose="020B0606030402020204" pitchFamily="34" charset="0"/>
              </a:rPr>
              <a:t>) por prueba de </a:t>
            </a:r>
            <a:r>
              <a:rPr lang="es-PE" sz="1100" dirty="0" smtClean="0">
                <a:solidFill>
                  <a:srgbClr val="000000"/>
                </a:solidFill>
                <a:latin typeface="Franklin Gothic Medium Cond" panose="020B0606030402020204" pitchFamily="34" charset="0"/>
              </a:rPr>
              <a:t>sensibilidad rápida </a:t>
            </a:r>
            <a:r>
              <a:rPr lang="es-PE" sz="1100" dirty="0">
                <a:solidFill>
                  <a:srgbClr val="000000"/>
                </a:solidFill>
                <a:latin typeface="Franklin Gothic Medium Cond" panose="020B0606030402020204" pitchFamily="34" charset="0"/>
              </a:rPr>
              <a:t>o convencional.</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Tuberculosis Extensamente Resistente (TB XDR)  </a:t>
            </a:r>
            <a:r>
              <a:rPr lang="es-PE" sz="1100" dirty="0" smtClean="0">
                <a:solidFill>
                  <a:srgbClr val="000000"/>
                </a:solidFill>
                <a:latin typeface="Franklin Gothic Medium Cond" panose="020B0606030402020204" pitchFamily="34" charset="0"/>
              </a:rPr>
              <a:t> U205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Prueba de Sensibilidad </a:t>
            </a:r>
            <a:r>
              <a:rPr lang="es-PE" sz="1100" dirty="0" smtClean="0">
                <a:solidFill>
                  <a:srgbClr val="000000"/>
                </a:solidFill>
                <a:latin typeface="Franklin Gothic Medium Cond" panose="020B0606030402020204" pitchFamily="34" charset="0"/>
              </a:rPr>
              <a:t> 87184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Se registrará las Pruebas de Sensibilidad cuando se tengan los resultados de la misma. </a:t>
            </a:r>
          </a:p>
          <a:p>
            <a:pPr algn="just"/>
            <a:r>
              <a:rPr lang="es-PE" sz="1100" dirty="0">
                <a:solidFill>
                  <a:srgbClr val="000000"/>
                </a:solidFill>
                <a:latin typeface="Franklin Gothic Medium Cond" panose="020B0606030402020204" pitchFamily="34" charset="0"/>
              </a:rPr>
              <a:t>En el ítem: Tipo de diagnóstico marque:</a:t>
            </a:r>
          </a:p>
          <a:p>
            <a:pPr algn="just"/>
            <a:r>
              <a:rPr lang="es-PE" sz="1100" dirty="0">
                <a:solidFill>
                  <a:srgbClr val="000000"/>
                </a:solidFill>
                <a:latin typeface="Franklin Gothic Medium Cond" panose="020B0606030402020204" pitchFamily="34" charset="0"/>
              </a:rPr>
              <a:t> En el 1º casillero “D” por ÚNICA VEZ</a:t>
            </a:r>
          </a:p>
          <a:p>
            <a:pPr algn="just"/>
            <a:r>
              <a:rPr lang="es-PE" sz="1100" dirty="0">
                <a:solidFill>
                  <a:srgbClr val="000000"/>
                </a:solidFill>
                <a:latin typeface="Franklin Gothic Medium Cond" panose="020B0606030402020204" pitchFamily="34" charset="0"/>
              </a:rPr>
              <a:t> En el 2º casillero “D</a:t>
            </a:r>
            <a:r>
              <a:rPr lang="es-PE" sz="1100" dirty="0" smtClean="0">
                <a:solidFill>
                  <a:srgbClr val="000000"/>
                </a:solidFill>
                <a:latin typeface="Franklin Gothic Medium Cond" panose="020B0606030402020204" pitchFamily="34" charset="0"/>
              </a:rPr>
              <a:t>”</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1º casillero “ATR” para indicar que el paciente es antes tratado.</a:t>
            </a:r>
          </a:p>
          <a:p>
            <a:pPr algn="just"/>
            <a:r>
              <a:rPr lang="es-PE" sz="1100" dirty="0">
                <a:solidFill>
                  <a:srgbClr val="000000"/>
                </a:solidFill>
                <a:latin typeface="Franklin Gothic Medium Cond" panose="020B0606030402020204" pitchFamily="34" charset="0"/>
              </a:rPr>
              <a:t> En el 2º casillero según corresponda</a:t>
            </a:r>
            <a:r>
              <a:rPr lang="es-PE" sz="1100" dirty="0" smtClean="0">
                <a:solidFill>
                  <a:srgbClr val="000000"/>
                </a:solidFill>
                <a:latin typeface="Franklin Gothic Medium Cond" panose="020B0606030402020204" pitchFamily="34" charset="0"/>
              </a:rPr>
              <a:t>: o </a:t>
            </a:r>
            <a:r>
              <a:rPr lang="es-PE" sz="1100" dirty="0">
                <a:solidFill>
                  <a:srgbClr val="000000"/>
                </a:solidFill>
                <a:latin typeface="Franklin Gothic Medium Cond" panose="020B0606030402020204" pitchFamily="34" charset="0"/>
              </a:rPr>
              <a:t>RP = Cuando el resultado del sea positivo </a:t>
            </a:r>
            <a:endParaRPr lang="es-PE" sz="1100" dirty="0">
              <a:latin typeface="Franklin Gothic Medium Cond" panose="020B0606030402020204" pitchFamily="34" charset="0"/>
            </a:endParaRPr>
          </a:p>
        </p:txBody>
      </p:sp>
      <p:pic>
        <p:nvPicPr>
          <p:cNvPr id="8" name="Imagen 7"/>
          <p:cNvPicPr>
            <a:picLocks noChangeAspect="1"/>
          </p:cNvPicPr>
          <p:nvPr/>
        </p:nvPicPr>
        <p:blipFill>
          <a:blip r:embed="rId3"/>
          <a:stretch>
            <a:fillRect/>
          </a:stretch>
        </p:blipFill>
        <p:spPr>
          <a:xfrm>
            <a:off x="309686" y="5436535"/>
            <a:ext cx="8471646" cy="904077"/>
          </a:xfrm>
          <a:prstGeom prst="rect">
            <a:avLst/>
          </a:prstGeom>
        </p:spPr>
      </p:pic>
      <p:sp>
        <p:nvSpPr>
          <p:cNvPr id="9" name="Rectángulo 8"/>
          <p:cNvSpPr/>
          <p:nvPr/>
        </p:nvSpPr>
        <p:spPr>
          <a:xfrm>
            <a:off x="595676" y="6340612"/>
            <a:ext cx="8404411"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EN LOS CONTROLES ESTOS PACIENTES DEBEN SER REGISTRADOS CON TIPO DE DIAGNÓSTICO REPETIDO “R”</a:t>
            </a:r>
          </a:p>
        </p:txBody>
      </p:sp>
    </p:spTree>
    <p:extLst>
      <p:ext uri="{BB962C8B-B14F-4D97-AF65-F5344CB8AC3E}">
        <p14:creationId xmlns:p14="http://schemas.microsoft.com/office/powerpoint/2010/main" val="1723198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63070" y="437583"/>
            <a:ext cx="8404412" cy="2462213"/>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CASOS NUEVOS CON OTRAS TUBERCULOSIS DROGORESISTENTE CONFIRMADA </a:t>
            </a:r>
          </a:p>
          <a:p>
            <a:pPr algn="just"/>
            <a:r>
              <a:rPr lang="es-PE" sz="1100" dirty="0" smtClean="0">
                <a:solidFill>
                  <a:srgbClr val="000000"/>
                </a:solidFill>
                <a:latin typeface="Franklin Gothic Medium Cond" panose="020B0606030402020204" pitchFamily="34" charset="0"/>
              </a:rPr>
              <a:t>Definición </a:t>
            </a:r>
            <a:r>
              <a:rPr lang="es-PE" sz="1100" dirty="0">
                <a:solidFill>
                  <a:srgbClr val="000000"/>
                </a:solidFill>
                <a:latin typeface="Franklin Gothic Medium Cond" panose="020B0606030402020204" pitchFamily="34" charset="0"/>
              </a:rPr>
              <a:t>Operacional.- Caso nuevo de tuberculosis confirmada por prueba de sensibilidad rápida o convencional </a:t>
            </a:r>
            <a:r>
              <a:rPr lang="es-PE" sz="1100" dirty="0" err="1">
                <a:solidFill>
                  <a:srgbClr val="000000"/>
                </a:solidFill>
                <a:latin typeface="Franklin Gothic Medium Cond" panose="020B0606030402020204" pitchFamily="34" charset="0"/>
              </a:rPr>
              <a:t>conresistencia</a:t>
            </a:r>
            <a:r>
              <a:rPr lang="es-PE" sz="1100" dirty="0">
                <a:solidFill>
                  <a:srgbClr val="000000"/>
                </a:solidFill>
                <a:latin typeface="Franklin Gothic Medium Cond" panose="020B0606030402020204" pitchFamily="34" charset="0"/>
              </a:rPr>
              <a:t> a medicamentos </a:t>
            </a:r>
            <a:r>
              <a:rPr lang="es-PE" sz="1100" dirty="0" err="1">
                <a:solidFill>
                  <a:srgbClr val="000000"/>
                </a:solidFill>
                <a:latin typeface="Franklin Gothic Medium Cond" panose="020B0606030402020204" pitchFamily="34" charset="0"/>
              </a:rPr>
              <a:t>antituberculosis</a:t>
            </a:r>
            <a:r>
              <a:rPr lang="es-PE" sz="1100" dirty="0">
                <a:solidFill>
                  <a:srgbClr val="000000"/>
                </a:solidFill>
                <a:latin typeface="Franklin Gothic Medium Cond" panose="020B0606030402020204" pitchFamily="34" charset="0"/>
              </a:rPr>
              <a:t> y que no corresponda a TB-MDR y TB – XDR.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Otras Tuberculosis </a:t>
            </a:r>
            <a:r>
              <a:rPr lang="es-PE" sz="1100" dirty="0" err="1">
                <a:solidFill>
                  <a:srgbClr val="000000"/>
                </a:solidFill>
                <a:latin typeface="Franklin Gothic Medium Cond" panose="020B0606030402020204" pitchFamily="34" charset="0"/>
              </a:rPr>
              <a:t>Drogoresistente</a:t>
            </a:r>
            <a:r>
              <a:rPr lang="es-PE" sz="1100" dirty="0">
                <a:solidFill>
                  <a:srgbClr val="000000"/>
                </a:solidFill>
                <a:latin typeface="Franklin Gothic Medium Cond" panose="020B0606030402020204" pitchFamily="34" charset="0"/>
              </a:rPr>
              <a:t>  U206 </a:t>
            </a:r>
          </a:p>
          <a:p>
            <a:pPr algn="just"/>
            <a:r>
              <a:rPr lang="es-PE" sz="1100" dirty="0">
                <a:solidFill>
                  <a:srgbClr val="000000"/>
                </a:solidFill>
                <a:latin typeface="Franklin Gothic Medium Cond" panose="020B0606030402020204" pitchFamily="34" charset="0"/>
              </a:rPr>
              <a:t> En el 2º casillero Prueba de Sensibilidad </a:t>
            </a:r>
            <a:r>
              <a:rPr lang="es-PE" sz="1100" dirty="0" smtClean="0">
                <a:solidFill>
                  <a:srgbClr val="000000"/>
                </a:solidFill>
                <a:latin typeface="Franklin Gothic Medium Cond" panose="020B0606030402020204" pitchFamily="34" charset="0"/>
              </a:rPr>
              <a:t> 87184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Se </a:t>
            </a:r>
            <a:r>
              <a:rPr lang="es-PE" sz="1100" dirty="0">
                <a:solidFill>
                  <a:srgbClr val="000000"/>
                </a:solidFill>
                <a:latin typeface="Franklin Gothic Medium Cond" panose="020B0606030402020204" pitchFamily="34" charset="0"/>
              </a:rPr>
              <a:t>registrará las Pruebas de Sensibilidad cuando se tengan los resultados de la misma.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a:t>
            </a:r>
          </a:p>
          <a:p>
            <a:pPr algn="just"/>
            <a:r>
              <a:rPr lang="es-PE" sz="1100" dirty="0">
                <a:solidFill>
                  <a:srgbClr val="000000"/>
                </a:solidFill>
                <a:latin typeface="Franklin Gothic Medium Cond" panose="020B0606030402020204" pitchFamily="34" charset="0"/>
              </a:rPr>
              <a:t> En el 1º casillero “D” por ÚNICA VEZ</a:t>
            </a:r>
          </a:p>
          <a:p>
            <a:pPr algn="just"/>
            <a:r>
              <a:rPr lang="es-PE" sz="1100" dirty="0">
                <a:solidFill>
                  <a:srgbClr val="000000"/>
                </a:solidFill>
                <a:latin typeface="Franklin Gothic Medium Cond" panose="020B0606030402020204" pitchFamily="34" charset="0"/>
              </a:rPr>
              <a:t> En el 2º casillero “D”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1º casillero “NTR” para indicar que el paciente es nunca tratado.</a:t>
            </a:r>
          </a:p>
          <a:p>
            <a:pPr algn="just"/>
            <a:r>
              <a:rPr lang="es-PE" sz="1100" dirty="0">
                <a:solidFill>
                  <a:srgbClr val="000000"/>
                </a:solidFill>
                <a:latin typeface="Franklin Gothic Medium Cond" panose="020B0606030402020204" pitchFamily="34" charset="0"/>
              </a:rPr>
              <a:t> En el 2º casillero según corresponda:</a:t>
            </a:r>
          </a:p>
          <a:p>
            <a:pPr algn="just"/>
            <a:r>
              <a:rPr lang="es-PE" sz="1100" dirty="0">
                <a:solidFill>
                  <a:srgbClr val="000000"/>
                </a:solidFill>
                <a:latin typeface="Franklin Gothic Medium Cond" panose="020B0606030402020204" pitchFamily="34" charset="0"/>
              </a:rPr>
              <a:t>o RP = Cuando el resultado del sea positivo </a:t>
            </a:r>
            <a:endParaRPr lang="es-PE" sz="1100" dirty="0">
              <a:latin typeface="Franklin Gothic Medium Cond" panose="020B0606030402020204" pitchFamily="34" charset="0"/>
            </a:endParaRPr>
          </a:p>
        </p:txBody>
      </p:sp>
      <p:sp>
        <p:nvSpPr>
          <p:cNvPr id="4" name="Rectángulo 3"/>
          <p:cNvSpPr/>
          <p:nvPr/>
        </p:nvSpPr>
        <p:spPr>
          <a:xfrm>
            <a:off x="363071" y="3785878"/>
            <a:ext cx="8404411"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EN LOS CONTROLES ESTOS PACIENTES DEBEN SER REGISTRADOS CON TIPO DE DIAGNÓSTICO REPETIDO “R”</a:t>
            </a:r>
          </a:p>
        </p:txBody>
      </p:sp>
      <p:pic>
        <p:nvPicPr>
          <p:cNvPr id="6" name="Imagen 5"/>
          <p:cNvPicPr>
            <a:picLocks noChangeAspect="1"/>
          </p:cNvPicPr>
          <p:nvPr/>
        </p:nvPicPr>
        <p:blipFill>
          <a:blip r:embed="rId2"/>
          <a:stretch>
            <a:fillRect/>
          </a:stretch>
        </p:blipFill>
        <p:spPr>
          <a:xfrm>
            <a:off x="363070" y="2881499"/>
            <a:ext cx="8500539" cy="904077"/>
          </a:xfrm>
          <a:prstGeom prst="rect">
            <a:avLst/>
          </a:prstGeom>
        </p:spPr>
      </p:pic>
      <p:sp>
        <p:nvSpPr>
          <p:cNvPr id="7" name="Rectángulo 6"/>
          <p:cNvSpPr/>
          <p:nvPr/>
        </p:nvSpPr>
        <p:spPr>
          <a:xfrm>
            <a:off x="363070" y="4068257"/>
            <a:ext cx="8417859" cy="2631490"/>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CASOS ANTES TRATADOS CON OTRAS TUBERCULOSIS DROGORESISTENTE CONFIRMADA </a:t>
            </a:r>
          </a:p>
          <a:p>
            <a:pPr algn="just"/>
            <a:r>
              <a:rPr lang="es-PE" sz="1100" dirty="0" smtClean="0">
                <a:solidFill>
                  <a:srgbClr val="000000"/>
                </a:solidFill>
                <a:latin typeface="Franklin Gothic Medium Cond" panose="020B0606030402020204" pitchFamily="34" charset="0"/>
              </a:rPr>
              <a:t>Definición </a:t>
            </a:r>
            <a:r>
              <a:rPr lang="es-PE" sz="1100" dirty="0">
                <a:solidFill>
                  <a:srgbClr val="000000"/>
                </a:solidFill>
                <a:latin typeface="Franklin Gothic Medium Cond" panose="020B0606030402020204" pitchFamily="34" charset="0"/>
              </a:rPr>
              <a:t>Operacional.- Caso nuevo de tuberculosis confirmada por prueba de sensibilidad rápida o convencional </a:t>
            </a:r>
            <a:r>
              <a:rPr lang="es-PE" sz="1100" dirty="0" err="1">
                <a:solidFill>
                  <a:srgbClr val="000000"/>
                </a:solidFill>
                <a:latin typeface="Franklin Gothic Medium Cond" panose="020B0606030402020204" pitchFamily="34" charset="0"/>
              </a:rPr>
              <a:t>conresistencia</a:t>
            </a:r>
            <a:r>
              <a:rPr lang="es-PE" sz="1100" dirty="0">
                <a:solidFill>
                  <a:srgbClr val="000000"/>
                </a:solidFill>
                <a:latin typeface="Franklin Gothic Medium Cond" panose="020B0606030402020204" pitchFamily="34" charset="0"/>
              </a:rPr>
              <a:t> a medicamentos </a:t>
            </a:r>
            <a:r>
              <a:rPr lang="es-PE" sz="1100" dirty="0" err="1">
                <a:solidFill>
                  <a:srgbClr val="000000"/>
                </a:solidFill>
                <a:latin typeface="Franklin Gothic Medium Cond" panose="020B0606030402020204" pitchFamily="34" charset="0"/>
              </a:rPr>
              <a:t>antituberculosis</a:t>
            </a:r>
            <a:r>
              <a:rPr lang="es-PE" sz="1100" dirty="0">
                <a:solidFill>
                  <a:srgbClr val="000000"/>
                </a:solidFill>
                <a:latin typeface="Franklin Gothic Medium Cond" panose="020B0606030402020204" pitchFamily="34" charset="0"/>
              </a:rPr>
              <a:t> y que no corresponda a TB-MDR y TB – XDR.</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Otras Tuberculosis </a:t>
            </a:r>
            <a:r>
              <a:rPr lang="es-PE" sz="1100" dirty="0" err="1">
                <a:solidFill>
                  <a:srgbClr val="000000"/>
                </a:solidFill>
                <a:latin typeface="Franklin Gothic Medium Cond" panose="020B0606030402020204" pitchFamily="34" charset="0"/>
              </a:rPr>
              <a:t>Drogoresistente</a:t>
            </a:r>
            <a:r>
              <a:rPr lang="es-PE" sz="1100" dirty="0">
                <a:solidFill>
                  <a:srgbClr val="000000"/>
                </a:solidFill>
                <a:latin typeface="Franklin Gothic Medium Cond" panose="020B0606030402020204" pitchFamily="34" charset="0"/>
              </a:rPr>
              <a:t>  U206</a:t>
            </a:r>
          </a:p>
          <a:p>
            <a:pPr algn="just"/>
            <a:r>
              <a:rPr lang="es-PE" sz="1100" dirty="0">
                <a:solidFill>
                  <a:srgbClr val="000000"/>
                </a:solidFill>
                <a:latin typeface="Franklin Gothic Medium Cond" panose="020B0606030402020204" pitchFamily="34" charset="0"/>
              </a:rPr>
              <a:t> En el 2º casillero Prueba de Sensibilidad </a:t>
            </a:r>
            <a:r>
              <a:rPr lang="es-PE" sz="1100" dirty="0" smtClean="0">
                <a:solidFill>
                  <a:srgbClr val="000000"/>
                </a:solidFill>
                <a:latin typeface="Franklin Gothic Medium Cond" panose="020B0606030402020204" pitchFamily="34" charset="0"/>
              </a:rPr>
              <a:t> 87184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Se </a:t>
            </a:r>
            <a:r>
              <a:rPr lang="es-PE" sz="1100" dirty="0">
                <a:solidFill>
                  <a:srgbClr val="000000"/>
                </a:solidFill>
                <a:latin typeface="Franklin Gothic Medium Cond" panose="020B0606030402020204" pitchFamily="34" charset="0"/>
              </a:rPr>
              <a:t>registrará las Pruebas de Sensibilidad cuando se tengan los resultados de la misma.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a:t>
            </a:r>
          </a:p>
          <a:p>
            <a:pPr algn="just"/>
            <a:r>
              <a:rPr lang="es-PE" sz="1100" dirty="0">
                <a:solidFill>
                  <a:srgbClr val="000000"/>
                </a:solidFill>
                <a:latin typeface="Franklin Gothic Medium Cond" panose="020B0606030402020204" pitchFamily="34" charset="0"/>
              </a:rPr>
              <a:t> En el 1º casillero “D” por ÚNICA VEZ</a:t>
            </a:r>
          </a:p>
          <a:p>
            <a:pPr algn="just"/>
            <a:r>
              <a:rPr lang="es-PE" sz="1100" dirty="0">
                <a:solidFill>
                  <a:srgbClr val="000000"/>
                </a:solidFill>
                <a:latin typeface="Franklin Gothic Medium Cond" panose="020B0606030402020204" pitchFamily="34" charset="0"/>
              </a:rPr>
              <a:t> En el 2º casillero “D” </a:t>
            </a:r>
          </a:p>
          <a:p>
            <a:pPr lvl="0"/>
            <a:r>
              <a:rPr lang="es-PE" sz="1100" dirty="0">
                <a:solidFill>
                  <a:srgbClr val="0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lvl="0"/>
            <a:r>
              <a:rPr lang="es-PE" sz="1100" dirty="0">
                <a:solidFill>
                  <a:srgbClr val="000000"/>
                </a:solidFill>
                <a:latin typeface="Franklin Gothic Medium Cond" panose="020B0606030402020204" pitchFamily="34" charset="0"/>
              </a:rPr>
              <a:t> En el 1º casillero “ATR” para indicar que el paciente es antes tratado.</a:t>
            </a:r>
          </a:p>
          <a:p>
            <a:pPr lvl="0"/>
            <a:r>
              <a:rPr lang="es-PE" sz="1100" dirty="0">
                <a:solidFill>
                  <a:srgbClr val="000000"/>
                </a:solidFill>
                <a:latin typeface="Franklin Gothic Medium Cond" panose="020B0606030402020204" pitchFamily="34" charset="0"/>
              </a:rPr>
              <a:t> En el 2º casillero según corresponda:</a:t>
            </a:r>
          </a:p>
          <a:p>
            <a:pPr lvl="0"/>
            <a:r>
              <a:rPr lang="es-PE" sz="1100" dirty="0">
                <a:solidFill>
                  <a:srgbClr val="000000"/>
                </a:solidFill>
                <a:latin typeface="Franklin Gothic Medium Cond" panose="020B0606030402020204" pitchFamily="34" charset="0"/>
              </a:rPr>
              <a:t>o RP = Cuando el resultado del sea positivo </a:t>
            </a:r>
          </a:p>
          <a:p>
            <a:pPr algn="just"/>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4169041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89965" y="1218560"/>
            <a:ext cx="8417858"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EN </a:t>
            </a:r>
            <a:r>
              <a:rPr lang="es-PE" sz="1100" dirty="0" smtClean="0">
                <a:solidFill>
                  <a:srgbClr val="003399"/>
                </a:solidFill>
                <a:latin typeface="Franklin Gothic Medium Cond" panose="020B0606030402020204" pitchFamily="34" charset="0"/>
              </a:rPr>
              <a:t>LOS </a:t>
            </a:r>
            <a:r>
              <a:rPr lang="es-PE" sz="1100" dirty="0">
                <a:solidFill>
                  <a:srgbClr val="003399"/>
                </a:solidFill>
                <a:latin typeface="Franklin Gothic Medium Cond" panose="020B0606030402020204" pitchFamily="34" charset="0"/>
              </a:rPr>
              <a:t>CONTROLES ESTOS PACIENTES DEBEN SER REGISTRADOS CON TIPO DE DIAGNÓSTICO REPETIDO “R” </a:t>
            </a:r>
          </a:p>
        </p:txBody>
      </p:sp>
      <p:sp>
        <p:nvSpPr>
          <p:cNvPr id="4" name="Rectángulo 3"/>
          <p:cNvSpPr/>
          <p:nvPr/>
        </p:nvSpPr>
        <p:spPr>
          <a:xfrm>
            <a:off x="389964" y="1438072"/>
            <a:ext cx="8417858" cy="2462213"/>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ESTUDIO DE CONTACTOS </a:t>
            </a:r>
          </a:p>
          <a:p>
            <a:r>
              <a:rPr lang="es-PE" sz="1100" dirty="0">
                <a:solidFill>
                  <a:srgbClr val="000000"/>
                </a:solidFill>
                <a:latin typeface="Franklin Gothic Medium Cond" panose="020B0606030402020204" pitchFamily="34" charset="0"/>
              </a:rPr>
              <a:t>Definición Operacional: Se denomina contacto es cualquier persona que tiene o ha tenido exposición con un caso </a:t>
            </a:r>
            <a:r>
              <a:rPr lang="es-PE" sz="1100" dirty="0" smtClean="0">
                <a:solidFill>
                  <a:srgbClr val="000000"/>
                </a:solidFill>
                <a:latin typeface="Franklin Gothic Medium Cond" panose="020B0606030402020204" pitchFamily="34" charset="0"/>
              </a:rPr>
              <a:t>índice diagnostica </a:t>
            </a:r>
            <a:r>
              <a:rPr lang="es-PE" sz="1100" dirty="0">
                <a:solidFill>
                  <a:srgbClr val="000000"/>
                </a:solidFill>
                <a:latin typeface="Franklin Gothic Medium Cond" panose="020B0606030402020204" pitchFamily="34" charset="0"/>
              </a:rPr>
              <a:t>de tuberculosis. En el estudio de contactos debe priorizarse pero no restringirse a las siguientes situaciones:</a:t>
            </a:r>
          </a:p>
          <a:p>
            <a:r>
              <a:rPr lang="es-PE" sz="1100" dirty="0">
                <a:solidFill>
                  <a:srgbClr val="000000"/>
                </a:solidFill>
                <a:latin typeface="Franklin Gothic Medium Cond" panose="020B0606030402020204" pitchFamily="34" charset="0"/>
              </a:rPr>
              <a:t> Contacto domiciliario: Persona que comparte o compartió el domicilio con el caso índice</a:t>
            </a:r>
          </a:p>
          <a:p>
            <a:r>
              <a:rPr lang="es-PE" sz="1100" dirty="0">
                <a:solidFill>
                  <a:srgbClr val="000000"/>
                </a:solidFill>
                <a:latin typeface="Franklin Gothic Medium Cond" panose="020B0606030402020204" pitchFamily="34" charset="0"/>
              </a:rPr>
              <a:t> Contacto habitual: Persona que no vive en el domicilio del caso índice pero que comparte o compartió en un </a:t>
            </a:r>
            <a:r>
              <a:rPr lang="es-PE" sz="1100" dirty="0" smtClean="0">
                <a:solidFill>
                  <a:srgbClr val="000000"/>
                </a:solidFill>
                <a:latin typeface="Franklin Gothic Medium Cond" panose="020B0606030402020204" pitchFamily="34" charset="0"/>
              </a:rPr>
              <a:t>espacio cerrado</a:t>
            </a:r>
            <a:r>
              <a:rPr lang="es-PE" sz="1100" dirty="0">
                <a:solidFill>
                  <a:srgbClr val="000000"/>
                </a:solidFill>
                <a:latin typeface="Franklin Gothic Medium Cond" panose="020B0606030402020204" pitchFamily="34" charset="0"/>
              </a:rPr>
              <a:t>, oficina, lugar de estudio, lugar de trabajo, etc., también se considera personas a personas cercanas </a:t>
            </a:r>
            <a:r>
              <a:rPr lang="es-PE" sz="1100" dirty="0" smtClean="0">
                <a:solidFill>
                  <a:srgbClr val="000000"/>
                </a:solidFill>
                <a:latin typeface="Franklin Gothic Medium Cond" panose="020B0606030402020204" pitchFamily="34" charset="0"/>
              </a:rPr>
              <a:t>como enamorados</a:t>
            </a:r>
            <a:r>
              <a:rPr lang="es-PE" sz="1100" dirty="0">
                <a:solidFill>
                  <a:srgbClr val="000000"/>
                </a:solidFill>
                <a:latin typeface="Franklin Gothic Medium Cond" panose="020B0606030402020204" pitchFamily="34" charset="0"/>
              </a:rPr>
              <a:t>, novios, etc. </a:t>
            </a:r>
          </a:p>
          <a:p>
            <a:r>
              <a:rPr lang="es-PE" sz="1100" dirty="0">
                <a:solidFill>
                  <a:srgbClr val="000000"/>
                </a:solidFill>
                <a:latin typeface="Franklin Gothic Medium Cond" panose="020B0606030402020204" pitchFamily="34" charset="0"/>
              </a:rPr>
              <a:t> </a:t>
            </a:r>
            <a:r>
              <a:rPr lang="es-PE" sz="1100" dirty="0" smtClean="0">
                <a:solidFill>
                  <a:srgbClr val="C00000"/>
                </a:solidFill>
                <a:latin typeface="Franklin Gothic Medium Cond" panose="020B0606030402020204" pitchFamily="34" charset="0"/>
              </a:rPr>
              <a:t>CONTACTOS </a:t>
            </a:r>
            <a:r>
              <a:rPr lang="es-PE" sz="1100" dirty="0">
                <a:solidFill>
                  <a:srgbClr val="C00000"/>
                </a:solidFill>
                <a:latin typeface="Franklin Gothic Medium Cond" panose="020B0606030402020204" pitchFamily="34" charset="0"/>
              </a:rPr>
              <a:t>CENSADOS </a:t>
            </a:r>
          </a:p>
          <a:p>
            <a:r>
              <a:rPr lang="es-PE" sz="1100" dirty="0">
                <a:solidFill>
                  <a:srgbClr val="000000"/>
                </a:solidFill>
                <a:latin typeface="Franklin Gothic Medium Cond" panose="020B0606030402020204" pitchFamily="34" charset="0"/>
              </a:rPr>
              <a:t>Definición Operacional: Son los contactos que están registrados en la tarjeta de control de asistencia y administración </a:t>
            </a:r>
            <a:r>
              <a:rPr lang="es-PE" sz="1100" dirty="0" smtClean="0">
                <a:solidFill>
                  <a:srgbClr val="000000"/>
                </a:solidFill>
                <a:latin typeface="Franklin Gothic Medium Cond" panose="020B0606030402020204" pitchFamily="34" charset="0"/>
              </a:rPr>
              <a:t>de medicamentos</a:t>
            </a:r>
            <a:r>
              <a:rPr lang="es-PE" sz="1100" dirty="0">
                <a:solidFill>
                  <a:srgbClr val="000000"/>
                </a:solidFill>
                <a:latin typeface="Franklin Gothic Medium Cond" panose="020B0606030402020204" pitchFamily="34" charset="0"/>
              </a:rPr>
              <a:t>.</a:t>
            </a:r>
          </a:p>
          <a:p>
            <a:r>
              <a:rPr lang="es-PE" sz="1100" dirty="0">
                <a:solidFill>
                  <a:srgbClr val="000000"/>
                </a:solidFill>
                <a:latin typeface="Franklin Gothic Medium Cond" panose="020B0606030402020204" pitchFamily="34" charset="0"/>
              </a:rPr>
              <a:t>Use un registro parta cada contacto y registre de la siguiente manera:</a:t>
            </a:r>
          </a:p>
          <a:p>
            <a:r>
              <a:rPr lang="es-PE" sz="1100" dirty="0">
                <a:solidFill>
                  <a:srgbClr val="000000"/>
                </a:solidFill>
                <a:latin typeface="Franklin Gothic Medium Cond" panose="020B0606030402020204" pitchFamily="34" charset="0"/>
              </a:rPr>
              <a:t>En los ítems Establecimiento y Servicio: marque C en ambos.</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r>
              <a:rPr lang="es-PE" sz="1100" dirty="0">
                <a:solidFill>
                  <a:srgbClr val="000000"/>
                </a:solidFill>
                <a:latin typeface="Franklin Gothic Medium Cond" panose="020B0606030402020204" pitchFamily="34" charset="0"/>
              </a:rPr>
              <a:t> En el 1º casillero Contactos Censados </a:t>
            </a:r>
            <a:r>
              <a:rPr lang="es-PE" sz="1100" dirty="0" smtClean="0">
                <a:solidFill>
                  <a:srgbClr val="000000"/>
                </a:solidFill>
                <a:latin typeface="Franklin Gothic Medium Cond" panose="020B0606030402020204" pitchFamily="34" charset="0"/>
              </a:rPr>
              <a:t>U157</a:t>
            </a:r>
          </a:p>
          <a:p>
            <a:pPr lvl="0"/>
            <a:r>
              <a:rPr lang="es-PE" sz="1100" dirty="0">
                <a:solidFill>
                  <a:srgbClr val="000000"/>
                </a:solidFill>
                <a:latin typeface="Franklin Gothic Medium Cond" panose="020B0606030402020204" pitchFamily="34" charset="0"/>
              </a:rPr>
              <a:t>En el ítem: Tipo de diagnóstico marque “D” </a:t>
            </a:r>
          </a:p>
          <a:p>
            <a:pPr lvl="0"/>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CUANDO SE REALIZA EN EL ESTABLECIMIENTO DE SALUD </a:t>
            </a:r>
          </a:p>
        </p:txBody>
      </p:sp>
      <p:pic>
        <p:nvPicPr>
          <p:cNvPr id="6" name="Imagen 5"/>
          <p:cNvPicPr>
            <a:picLocks noChangeAspect="1"/>
          </p:cNvPicPr>
          <p:nvPr/>
        </p:nvPicPr>
        <p:blipFill>
          <a:blip r:embed="rId2"/>
          <a:stretch>
            <a:fillRect/>
          </a:stretch>
        </p:blipFill>
        <p:spPr>
          <a:xfrm>
            <a:off x="389964" y="333219"/>
            <a:ext cx="8417858" cy="887406"/>
          </a:xfrm>
          <a:prstGeom prst="rect">
            <a:avLst/>
          </a:prstGeom>
        </p:spPr>
      </p:pic>
      <p:pic>
        <p:nvPicPr>
          <p:cNvPr id="12" name="Imagen 11"/>
          <p:cNvPicPr>
            <a:picLocks noChangeAspect="1"/>
          </p:cNvPicPr>
          <p:nvPr/>
        </p:nvPicPr>
        <p:blipFill>
          <a:blip r:embed="rId3"/>
          <a:stretch>
            <a:fillRect/>
          </a:stretch>
        </p:blipFill>
        <p:spPr>
          <a:xfrm>
            <a:off x="389963" y="3842769"/>
            <a:ext cx="8417859" cy="904077"/>
          </a:xfrm>
          <a:prstGeom prst="rect">
            <a:avLst/>
          </a:prstGeom>
        </p:spPr>
      </p:pic>
      <p:sp>
        <p:nvSpPr>
          <p:cNvPr id="7" name="Rectángulo 6"/>
          <p:cNvSpPr/>
          <p:nvPr/>
        </p:nvSpPr>
        <p:spPr>
          <a:xfrm>
            <a:off x="253010" y="4747682"/>
            <a:ext cx="2194832" cy="261610"/>
          </a:xfrm>
          <a:prstGeom prst="rect">
            <a:avLst/>
          </a:prstGeom>
        </p:spPr>
        <p:txBody>
          <a:bodyPr wrap="none">
            <a:spAutoFit/>
          </a:bodyPr>
          <a:lstStyle/>
          <a:p>
            <a:r>
              <a:rPr lang="es-PE" sz="1100" dirty="0" smtClean="0">
                <a:solidFill>
                  <a:srgbClr val="C00000"/>
                </a:solidFill>
                <a:latin typeface="Franklin Gothic Medium Cond" panose="020B0606030402020204" pitchFamily="34" charset="0"/>
              </a:rPr>
              <a:t>CUANDO SE REALIZA EN EL DOMICILIO </a:t>
            </a:r>
            <a:endParaRPr lang="es-PE" sz="1100" dirty="0">
              <a:solidFill>
                <a:srgbClr val="C00000"/>
              </a:solidFill>
              <a:latin typeface="Franklin Gothic Medium Cond" panose="020B0606030402020204" pitchFamily="34" charset="0"/>
            </a:endParaRPr>
          </a:p>
        </p:txBody>
      </p:sp>
      <p:sp>
        <p:nvSpPr>
          <p:cNvPr id="8" name="Rectángulo 7"/>
          <p:cNvSpPr/>
          <p:nvPr/>
        </p:nvSpPr>
        <p:spPr>
          <a:xfrm>
            <a:off x="282387" y="5906774"/>
            <a:ext cx="8552331" cy="600164"/>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CUANDO SE REALIZA FUERA DEL ESTABLECIMIENTO (Y NO ES EN EL DOMICILIO)</a:t>
            </a:r>
            <a:r>
              <a:rPr lang="es-PE" sz="1100" dirty="0" smtClean="0">
                <a:solidFill>
                  <a:srgbClr val="000000"/>
                </a:solidFill>
                <a:latin typeface="Franklin Gothic Medium Cond" panose="020B0606030402020204" pitchFamily="34" charset="0"/>
              </a:rPr>
              <a:t> </a:t>
            </a:r>
          </a:p>
          <a:p>
            <a:r>
              <a:rPr lang="es-PE" sz="1100" dirty="0" smtClean="0">
                <a:solidFill>
                  <a:srgbClr val="000000"/>
                </a:solidFill>
                <a:latin typeface="Franklin Gothic Medium Cond" panose="020B0606030402020204" pitchFamily="34" charset="0"/>
              </a:rPr>
              <a:t>En el ítem: </a:t>
            </a:r>
            <a:r>
              <a:rPr lang="es-PE" sz="1100" dirty="0" err="1" smtClean="0">
                <a:solidFill>
                  <a:srgbClr val="000000"/>
                </a:solidFill>
                <a:latin typeface="Franklin Gothic Medium Cond" panose="020B0606030402020204" pitchFamily="34" charset="0"/>
              </a:rPr>
              <a:t>Lab</a:t>
            </a:r>
            <a:r>
              <a:rPr lang="es-PE" sz="1100" dirty="0" smtClean="0">
                <a:solidFill>
                  <a:srgbClr val="000000"/>
                </a:solidFill>
                <a:latin typeface="Franklin Gothic Medium Cond" panose="020B0606030402020204" pitchFamily="34" charset="0"/>
              </a:rPr>
              <a:t> anote:   </a:t>
            </a:r>
          </a:p>
          <a:p>
            <a:r>
              <a:rPr lang="es-PE" sz="1100" dirty="0" smtClean="0">
                <a:solidFill>
                  <a:srgbClr val="000000"/>
                </a:solidFill>
                <a:latin typeface="Franklin Gothic Medium Cond" panose="020B0606030402020204" pitchFamily="34" charset="0"/>
              </a:rPr>
              <a:t>En el 1º casillero “AE” de actividad extramural</a:t>
            </a:r>
            <a:endParaRPr lang="es-PE" sz="1100" dirty="0">
              <a:latin typeface="Franklin Gothic Medium Cond" panose="020B0606030402020204" pitchFamily="34" charset="0"/>
            </a:endParaRPr>
          </a:p>
        </p:txBody>
      </p:sp>
      <p:pic>
        <p:nvPicPr>
          <p:cNvPr id="9" name="Imagen 8"/>
          <p:cNvPicPr>
            <a:picLocks noChangeAspect="1"/>
          </p:cNvPicPr>
          <p:nvPr/>
        </p:nvPicPr>
        <p:blipFill>
          <a:blip r:embed="rId4"/>
          <a:stretch>
            <a:fillRect/>
          </a:stretch>
        </p:blipFill>
        <p:spPr>
          <a:xfrm>
            <a:off x="282389" y="5007240"/>
            <a:ext cx="8552330" cy="904077"/>
          </a:xfrm>
          <a:prstGeom prst="rect">
            <a:avLst/>
          </a:prstGeom>
        </p:spPr>
      </p:pic>
    </p:spTree>
    <p:extLst>
      <p:ext uri="{BB962C8B-B14F-4D97-AF65-F5344CB8AC3E}">
        <p14:creationId xmlns:p14="http://schemas.microsoft.com/office/powerpoint/2010/main" val="3526442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253010" y="302422"/>
            <a:ext cx="8581708" cy="899973"/>
          </a:xfrm>
          <a:prstGeom prst="rect">
            <a:avLst/>
          </a:prstGeom>
        </p:spPr>
      </p:pic>
      <p:sp>
        <p:nvSpPr>
          <p:cNvPr id="8" name="Rectángulo 7"/>
          <p:cNvSpPr/>
          <p:nvPr/>
        </p:nvSpPr>
        <p:spPr>
          <a:xfrm>
            <a:off x="295836" y="1200555"/>
            <a:ext cx="8364070" cy="110799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CONTACTOS EXAMINADOS </a:t>
            </a:r>
          </a:p>
          <a:p>
            <a:pPr algn="just"/>
            <a:r>
              <a:rPr lang="es-PE" sz="1100" dirty="0">
                <a:solidFill>
                  <a:srgbClr val="000000"/>
                </a:solidFill>
                <a:latin typeface="Franklin Gothic Medium Cond" panose="020B0606030402020204" pitchFamily="34" charset="0"/>
              </a:rPr>
              <a:t>Definición Operacional: Son los contactos que fueron estudiados mediante algún procedimiento para el descarte </a:t>
            </a:r>
            <a:r>
              <a:rPr lang="es-PE" sz="1100" dirty="0" smtClean="0">
                <a:solidFill>
                  <a:srgbClr val="000000"/>
                </a:solidFill>
                <a:latin typeface="Franklin Gothic Medium Cond" panose="020B0606030402020204" pitchFamily="34" charset="0"/>
              </a:rPr>
              <a:t>de tuberculosis</a:t>
            </a:r>
            <a:r>
              <a:rPr lang="es-PE" sz="1100" dirty="0">
                <a:solidFill>
                  <a:srgbClr val="000000"/>
                </a:solidFill>
                <a:latin typeface="Franklin Gothic Medium Cond" panose="020B0606030402020204" pitchFamily="34" charset="0"/>
              </a:rPr>
              <a:t>: examen clínico, rayos X, prueba de tuberculina, </a:t>
            </a:r>
            <a:r>
              <a:rPr lang="es-PE" sz="1100" dirty="0" err="1">
                <a:solidFill>
                  <a:srgbClr val="000000"/>
                </a:solidFill>
                <a:latin typeface="Franklin Gothic Medium Cond" panose="020B0606030402020204" pitchFamily="34" charset="0"/>
              </a:rPr>
              <a:t>baciloscopías</a:t>
            </a:r>
            <a:r>
              <a:rPr lang="es-PE" sz="1100" dirty="0">
                <a:solidFill>
                  <a:srgbClr val="000000"/>
                </a:solidFill>
                <a:latin typeface="Franklin Gothic Medium Cond" panose="020B0606030402020204" pitchFamily="34" charset="0"/>
              </a:rPr>
              <a:t> (sólo sí el contacto es S.R.) y otros.</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Contactos Examinado  </a:t>
            </a:r>
            <a:r>
              <a:rPr lang="es-PE" sz="1100" dirty="0" smtClean="0">
                <a:solidFill>
                  <a:srgbClr val="000000"/>
                </a:solidFill>
                <a:latin typeface="Franklin Gothic Medium Cond" panose="020B0606030402020204" pitchFamily="34" charset="0"/>
              </a:rPr>
              <a:t>U212 </a:t>
            </a:r>
            <a:endParaRPr lang="es-PE" sz="1100" dirty="0">
              <a:solidFill>
                <a:srgbClr val="000000"/>
              </a:solidFill>
              <a:latin typeface="Franklin Gothic Medium Cond" panose="020B0606030402020204" pitchFamily="34" charset="0"/>
            </a:endParaRP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SIEMPRE “D” </a:t>
            </a:r>
          </a:p>
        </p:txBody>
      </p:sp>
      <p:pic>
        <p:nvPicPr>
          <p:cNvPr id="2" name="Imagen 1"/>
          <p:cNvPicPr>
            <a:picLocks noChangeAspect="1"/>
          </p:cNvPicPr>
          <p:nvPr/>
        </p:nvPicPr>
        <p:blipFill>
          <a:blip r:embed="rId3"/>
          <a:stretch>
            <a:fillRect/>
          </a:stretch>
        </p:blipFill>
        <p:spPr>
          <a:xfrm>
            <a:off x="253010" y="2263865"/>
            <a:ext cx="8581708" cy="906022"/>
          </a:xfrm>
          <a:prstGeom prst="rect">
            <a:avLst/>
          </a:prstGeom>
        </p:spPr>
      </p:pic>
      <p:sp>
        <p:nvSpPr>
          <p:cNvPr id="9" name="Rectángulo 8"/>
          <p:cNvSpPr/>
          <p:nvPr/>
        </p:nvSpPr>
        <p:spPr>
          <a:xfrm>
            <a:off x="312003" y="3162647"/>
            <a:ext cx="8522713" cy="60016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CONTACTOS EXAMINADOS CON TB </a:t>
            </a:r>
          </a:p>
          <a:p>
            <a:pPr algn="just"/>
            <a:r>
              <a:rPr lang="es-PE" sz="1100" dirty="0">
                <a:solidFill>
                  <a:srgbClr val="000000"/>
                </a:solidFill>
                <a:latin typeface="Franklin Gothic Medium Cond" panose="020B0606030402020204" pitchFamily="34" charset="0"/>
              </a:rPr>
              <a:t>Definición Operacional: Contacto examinado a quien se le diagnostica tuberculosis, con o sin confirmación bacteriológica </a:t>
            </a:r>
            <a:r>
              <a:rPr lang="es-PE" sz="1100" dirty="0" smtClean="0">
                <a:solidFill>
                  <a:srgbClr val="000000"/>
                </a:solidFill>
                <a:latin typeface="Franklin Gothic Medium Cond" panose="020B0606030402020204" pitchFamily="34" charset="0"/>
              </a:rPr>
              <a:t>y se </a:t>
            </a:r>
            <a:r>
              <a:rPr lang="es-PE" sz="1100" dirty="0">
                <a:solidFill>
                  <a:srgbClr val="000000"/>
                </a:solidFill>
                <a:latin typeface="Franklin Gothic Medium Cond" panose="020B0606030402020204" pitchFamily="34" charset="0"/>
              </a:rPr>
              <a:t>decide administrar un tratamiento específico para tuberculosis</a:t>
            </a:r>
            <a:r>
              <a:rPr lang="es-PE" sz="1100" dirty="0" smtClean="0">
                <a:solidFill>
                  <a:srgbClr val="000000"/>
                </a:solidFill>
                <a:latin typeface="Franklin Gothic Medium Cond" panose="020B0606030402020204" pitchFamily="34" charset="0"/>
              </a:rPr>
              <a:t>.</a:t>
            </a:r>
            <a:endParaRPr lang="es-PE" sz="1100" dirty="0">
              <a:solidFill>
                <a:srgbClr val="000000"/>
              </a:solidFill>
              <a:latin typeface="Franklin Gothic Medium Cond" panose="020B0606030402020204" pitchFamily="34" charset="0"/>
            </a:endParaRPr>
          </a:p>
        </p:txBody>
      </p:sp>
      <p:sp>
        <p:nvSpPr>
          <p:cNvPr id="10" name="Rectángulo 9"/>
          <p:cNvSpPr/>
          <p:nvPr/>
        </p:nvSpPr>
        <p:spPr>
          <a:xfrm>
            <a:off x="312003" y="4605178"/>
            <a:ext cx="8522713" cy="43088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CONTACTOS EXAMINADOS CON TB PULMONAR FROTIS POSITIVO </a:t>
            </a:r>
          </a:p>
          <a:p>
            <a:pPr algn="just"/>
            <a:r>
              <a:rPr lang="es-PE" sz="1100" dirty="0">
                <a:solidFill>
                  <a:srgbClr val="000000"/>
                </a:solidFill>
                <a:latin typeface="Franklin Gothic Medium Cond" panose="020B0606030402020204" pitchFamily="34" charset="0"/>
              </a:rPr>
              <a:t>Definición Operacional: Contacto examinado a quien se le diagnostica tuberculosis pulmonar con </a:t>
            </a:r>
            <a:r>
              <a:rPr lang="es-PE" sz="1100" dirty="0" err="1">
                <a:solidFill>
                  <a:srgbClr val="000000"/>
                </a:solidFill>
                <a:latin typeface="Franklin Gothic Medium Cond" panose="020B0606030402020204" pitchFamily="34" charset="0"/>
              </a:rPr>
              <a:t>baciloscopía</a:t>
            </a:r>
            <a:r>
              <a:rPr lang="es-PE" sz="1100" dirty="0">
                <a:solidFill>
                  <a:srgbClr val="000000"/>
                </a:solidFill>
                <a:latin typeface="Franklin Gothic Medium Cond" panose="020B0606030402020204" pitchFamily="34" charset="0"/>
              </a:rPr>
              <a:t> de </a:t>
            </a:r>
            <a:r>
              <a:rPr lang="es-PE" sz="1100" dirty="0" smtClean="0">
                <a:solidFill>
                  <a:srgbClr val="000000"/>
                </a:solidFill>
                <a:latin typeface="Franklin Gothic Medium Cond" panose="020B0606030402020204" pitchFamily="34" charset="0"/>
              </a:rPr>
              <a:t>esputo positiva</a:t>
            </a:r>
            <a:r>
              <a:rPr lang="es-PE" sz="1100" dirty="0">
                <a:solidFill>
                  <a:srgbClr val="000000"/>
                </a:solidFill>
                <a:latin typeface="Franklin Gothic Medium Cond" panose="020B0606030402020204" pitchFamily="34" charset="0"/>
              </a:rPr>
              <a:t>. </a:t>
            </a:r>
            <a:endParaRPr lang="es-PE" sz="1100" dirty="0">
              <a:latin typeface="Franklin Gothic Medium Cond" panose="020B0606030402020204" pitchFamily="34" charset="0"/>
            </a:endParaRPr>
          </a:p>
        </p:txBody>
      </p:sp>
      <p:pic>
        <p:nvPicPr>
          <p:cNvPr id="11" name="Imagen 10"/>
          <p:cNvPicPr>
            <a:picLocks noChangeAspect="1"/>
          </p:cNvPicPr>
          <p:nvPr/>
        </p:nvPicPr>
        <p:blipFill>
          <a:blip r:embed="rId4"/>
          <a:stretch>
            <a:fillRect/>
          </a:stretch>
        </p:blipFill>
        <p:spPr>
          <a:xfrm>
            <a:off x="312004" y="3712603"/>
            <a:ext cx="8522713" cy="904077"/>
          </a:xfrm>
          <a:prstGeom prst="rect">
            <a:avLst/>
          </a:prstGeom>
        </p:spPr>
      </p:pic>
      <p:pic>
        <p:nvPicPr>
          <p:cNvPr id="12" name="Imagen 11"/>
          <p:cNvPicPr>
            <a:picLocks noChangeAspect="1"/>
          </p:cNvPicPr>
          <p:nvPr/>
        </p:nvPicPr>
        <p:blipFill>
          <a:blip r:embed="rId5"/>
          <a:stretch>
            <a:fillRect/>
          </a:stretch>
        </p:blipFill>
        <p:spPr>
          <a:xfrm>
            <a:off x="312003" y="4992493"/>
            <a:ext cx="8522713" cy="920353"/>
          </a:xfrm>
          <a:prstGeom prst="rect">
            <a:avLst/>
          </a:prstGeom>
        </p:spPr>
      </p:pic>
      <p:sp>
        <p:nvSpPr>
          <p:cNvPr id="3" name="Rectángulo 2"/>
          <p:cNvSpPr/>
          <p:nvPr/>
        </p:nvSpPr>
        <p:spPr>
          <a:xfrm>
            <a:off x="253010" y="5912846"/>
            <a:ext cx="8581706" cy="769441"/>
          </a:xfrm>
          <a:prstGeom prst="rect">
            <a:avLst/>
          </a:prstGeom>
        </p:spPr>
        <p:txBody>
          <a:bodyPr wrap="square">
            <a:spAutoFit/>
          </a:bodyPr>
          <a:lstStyle/>
          <a:p>
            <a:pPr lvl="0" algn="just"/>
            <a:r>
              <a:rPr lang="es-PE" sz="1100" dirty="0">
                <a:solidFill>
                  <a:srgbClr val="C00000"/>
                </a:solidFill>
                <a:latin typeface="Franklin Gothic Medium Cond" panose="020B0606030402020204" pitchFamily="34" charset="0"/>
              </a:rPr>
              <a:t>TERAPIA PREVENTIVA (TPI-TPC) </a:t>
            </a:r>
          </a:p>
          <a:p>
            <a:pPr lvl="0" algn="just"/>
            <a:r>
              <a:rPr lang="es-PE" sz="1100" dirty="0">
                <a:solidFill>
                  <a:srgbClr val="C00000"/>
                </a:solidFill>
                <a:latin typeface="Franklin Gothic Medium Cond" panose="020B0606030402020204" pitchFamily="34" charset="0"/>
              </a:rPr>
              <a:t>CONTACTOS CENSADOS MENORES DE 05 AÑOS DE PACIENTES CON TB PULMONAR </a:t>
            </a:r>
          </a:p>
          <a:p>
            <a:pPr lvl="0" algn="just"/>
            <a:r>
              <a:rPr lang="es-PE" sz="1100" dirty="0">
                <a:solidFill>
                  <a:srgbClr val="000000"/>
                </a:solidFill>
                <a:latin typeface="Franklin Gothic Medium Cond" panose="020B0606030402020204" pitchFamily="34" charset="0"/>
              </a:rPr>
              <a:t>Definición Operacional: Niños menores de cinco años que son contactos </a:t>
            </a:r>
            <a:r>
              <a:rPr lang="es-PE" sz="1100" dirty="0" err="1">
                <a:solidFill>
                  <a:srgbClr val="000000"/>
                </a:solidFill>
                <a:latin typeface="Franklin Gothic Medium Cond" panose="020B0606030402020204" pitchFamily="34" charset="0"/>
              </a:rPr>
              <a:t>domiciliaarios</a:t>
            </a:r>
            <a:r>
              <a:rPr lang="es-PE" sz="1100" dirty="0">
                <a:solidFill>
                  <a:srgbClr val="000000"/>
                </a:solidFill>
                <a:latin typeface="Franklin Gothic Medium Cond" panose="020B0606030402020204" pitchFamily="34" charset="0"/>
              </a:rPr>
              <a:t> de un caso </a:t>
            </a:r>
            <a:r>
              <a:rPr lang="es-PE" sz="1100" dirty="0" err="1">
                <a:solidFill>
                  <a:srgbClr val="000000"/>
                </a:solidFill>
                <a:latin typeface="Franklin Gothic Medium Cond" panose="020B0606030402020204" pitchFamily="34" charset="0"/>
              </a:rPr>
              <a:t>indice</a:t>
            </a:r>
            <a:r>
              <a:rPr lang="es-PE" sz="1100" dirty="0">
                <a:solidFill>
                  <a:srgbClr val="000000"/>
                </a:solidFill>
                <a:latin typeface="Franklin Gothic Medium Cond" panose="020B0606030402020204" pitchFamily="34" charset="0"/>
              </a:rPr>
              <a:t> con TB pulmonar y que están registrados en la tarjeta de control de asistencia y administración de medicamentos</a:t>
            </a:r>
            <a:r>
              <a:rPr lang="es-PE" sz="1100" dirty="0" smtClean="0">
                <a:solidFill>
                  <a:srgbClr val="000000"/>
                </a:solidFill>
                <a:latin typeface="Franklin Gothic Medium Cond" panose="020B0606030402020204" pitchFamily="34" charset="0"/>
              </a:rPr>
              <a:t>.</a:t>
            </a:r>
            <a:endParaRPr lang="es-PE" sz="1100" dirty="0">
              <a:solidFill>
                <a:srgbClr val="000000"/>
              </a:solidFill>
              <a:latin typeface="Franklin Gothic Medium Cond" panose="020B0606030402020204" pitchFamily="34" charset="0"/>
            </a:endParaRPr>
          </a:p>
        </p:txBody>
      </p:sp>
    </p:spTree>
    <p:extLst>
      <p:ext uri="{BB962C8B-B14F-4D97-AF65-F5344CB8AC3E}">
        <p14:creationId xmlns:p14="http://schemas.microsoft.com/office/powerpoint/2010/main" val="1862526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380245" y="290839"/>
            <a:ext cx="8364070" cy="1107996"/>
          </a:xfrm>
          <a:prstGeom prst="rect">
            <a:avLst/>
          </a:prstGeom>
        </p:spPr>
        <p:txBody>
          <a:bodyPr wrap="square">
            <a:spAutoFit/>
          </a:bodyPr>
          <a:lstStyle/>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los ítems Establecimiento y Servicio marque SIEMPRE C </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Contactos censados. </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“D” </a:t>
            </a:r>
            <a:endParaRPr lang="es-PE" sz="1100" dirty="0" smtClean="0">
              <a:solidFill>
                <a:srgbClr val="000000"/>
              </a:solidFill>
              <a:latin typeface="Franklin Gothic Medium Cond" panose="020B0606030402020204" pitchFamily="34" charset="0"/>
            </a:endParaRP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a:t>
            </a:r>
          </a:p>
          <a:p>
            <a:r>
              <a:rPr lang="es-PE" sz="1100" dirty="0">
                <a:latin typeface="Franklin Gothic Medium Cond" panose="020B0606030402020204" pitchFamily="34" charset="0"/>
              </a:rPr>
              <a:t> En el 1º casillero “RP” para indicar que es un contacto de un paciente con TB Pulmonar. </a:t>
            </a:r>
          </a:p>
        </p:txBody>
      </p:sp>
      <p:pic>
        <p:nvPicPr>
          <p:cNvPr id="7" name="Imagen 6"/>
          <p:cNvPicPr>
            <a:picLocks noChangeAspect="1"/>
          </p:cNvPicPr>
          <p:nvPr/>
        </p:nvPicPr>
        <p:blipFill>
          <a:blip r:embed="rId2"/>
          <a:stretch>
            <a:fillRect/>
          </a:stretch>
        </p:blipFill>
        <p:spPr>
          <a:xfrm>
            <a:off x="380245" y="1385187"/>
            <a:ext cx="8364070" cy="904077"/>
          </a:xfrm>
          <a:prstGeom prst="rect">
            <a:avLst/>
          </a:prstGeom>
        </p:spPr>
      </p:pic>
      <p:sp>
        <p:nvSpPr>
          <p:cNvPr id="8" name="Rectángulo 7"/>
          <p:cNvSpPr/>
          <p:nvPr/>
        </p:nvSpPr>
        <p:spPr>
          <a:xfrm>
            <a:off x="380245" y="2289264"/>
            <a:ext cx="8417859" cy="1615827"/>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CONTACTOS </a:t>
            </a:r>
            <a:r>
              <a:rPr lang="es-PE" sz="1100" dirty="0">
                <a:solidFill>
                  <a:srgbClr val="C00000"/>
                </a:solidFill>
                <a:latin typeface="Franklin Gothic Medium Cond" panose="020B0606030402020204" pitchFamily="34" charset="0"/>
              </a:rPr>
              <a:t>EXAMINADOS MENORES DE 05 AÑOS DE PACIENTES CON TB PULMONAR </a:t>
            </a:r>
          </a:p>
          <a:p>
            <a:pPr algn="just"/>
            <a:r>
              <a:rPr lang="es-PE" sz="1100" dirty="0">
                <a:solidFill>
                  <a:srgbClr val="000000"/>
                </a:solidFill>
                <a:latin typeface="Franklin Gothic Medium Cond" panose="020B0606030402020204" pitchFamily="34" charset="0"/>
              </a:rPr>
              <a:t>Definición Operacional: Son los contactos menores de cinco años que fueron estudiados mediante algún procedimiento </a:t>
            </a:r>
            <a:r>
              <a:rPr lang="es-PE" sz="1100" dirty="0" smtClean="0">
                <a:solidFill>
                  <a:srgbClr val="000000"/>
                </a:solidFill>
                <a:latin typeface="Franklin Gothic Medium Cond" panose="020B0606030402020204" pitchFamily="34" charset="0"/>
              </a:rPr>
              <a:t>para el </a:t>
            </a:r>
            <a:r>
              <a:rPr lang="es-PE" sz="1100" dirty="0">
                <a:solidFill>
                  <a:srgbClr val="000000"/>
                </a:solidFill>
                <a:latin typeface="Franklin Gothic Medium Cond" panose="020B0606030402020204" pitchFamily="34" charset="0"/>
              </a:rPr>
              <a:t>descarte de tuberculosis: examen clínico, rayos X, prueba de tuberculina, </a:t>
            </a:r>
            <a:r>
              <a:rPr lang="es-PE" sz="1100" dirty="0" err="1">
                <a:solidFill>
                  <a:srgbClr val="000000"/>
                </a:solidFill>
                <a:latin typeface="Franklin Gothic Medium Cond" panose="020B0606030402020204" pitchFamily="34" charset="0"/>
              </a:rPr>
              <a:t>baciloscopías</a:t>
            </a:r>
            <a:r>
              <a:rPr lang="es-PE" sz="1100" dirty="0">
                <a:solidFill>
                  <a:srgbClr val="000000"/>
                </a:solidFill>
                <a:latin typeface="Franklin Gothic Medium Cond" panose="020B0606030402020204" pitchFamily="34" charset="0"/>
              </a:rPr>
              <a:t> (sólo sí el contacto es S.R.) </a:t>
            </a:r>
            <a:r>
              <a:rPr lang="es-PE" sz="1100" dirty="0" smtClean="0">
                <a:solidFill>
                  <a:srgbClr val="000000"/>
                </a:solidFill>
                <a:latin typeface="Franklin Gothic Medium Cond" panose="020B0606030402020204" pitchFamily="34" charset="0"/>
              </a:rPr>
              <a:t>entre otros</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los ítems Establecimiento y Servicio marque SIEMPRE </a:t>
            </a:r>
            <a:r>
              <a:rPr lang="es-PE" sz="1100" dirty="0" smtClean="0">
                <a:solidFill>
                  <a:srgbClr val="000000"/>
                </a:solidFill>
                <a:latin typeface="Franklin Gothic Medium Cond" panose="020B0606030402020204" pitchFamily="34" charset="0"/>
              </a:rPr>
              <a:t>“C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Contacto Examinado.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“D”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1º casillero “RP” para indicar que es un contacto de un paciente con TB Pulmonar. </a:t>
            </a:r>
            <a:endParaRPr lang="es-PE" sz="1100" dirty="0">
              <a:latin typeface="Franklin Gothic Medium Cond" panose="020B0606030402020204" pitchFamily="34" charset="0"/>
            </a:endParaRPr>
          </a:p>
        </p:txBody>
      </p:sp>
      <p:pic>
        <p:nvPicPr>
          <p:cNvPr id="9" name="Imagen 8"/>
          <p:cNvPicPr>
            <a:picLocks noChangeAspect="1"/>
          </p:cNvPicPr>
          <p:nvPr/>
        </p:nvPicPr>
        <p:blipFill>
          <a:blip r:embed="rId3"/>
          <a:stretch>
            <a:fillRect/>
          </a:stretch>
        </p:blipFill>
        <p:spPr>
          <a:xfrm>
            <a:off x="380245" y="3863611"/>
            <a:ext cx="8417860" cy="897929"/>
          </a:xfrm>
          <a:prstGeom prst="rect">
            <a:avLst/>
          </a:prstGeom>
        </p:spPr>
      </p:pic>
      <p:sp>
        <p:nvSpPr>
          <p:cNvPr id="10" name="Rectángulo 9"/>
          <p:cNvSpPr/>
          <p:nvPr/>
        </p:nvSpPr>
        <p:spPr>
          <a:xfrm>
            <a:off x="380245" y="4761540"/>
            <a:ext cx="8417859" cy="161582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CONTACTOS MENORES DE 05 AÑOS CON TERAPIA PREVENTIVA CON ISONIACIDA (TPI</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Definición Operacional: Contactos menores de cinco años quienes reciben </a:t>
            </a:r>
            <a:r>
              <a:rPr lang="es-PE" sz="1100" dirty="0" err="1">
                <a:solidFill>
                  <a:srgbClr val="000000"/>
                </a:solidFill>
                <a:latin typeface="Franklin Gothic Medium Cond" panose="020B0606030402020204" pitchFamily="34" charset="0"/>
              </a:rPr>
              <a:t>Isoniacida</a:t>
            </a:r>
            <a:r>
              <a:rPr lang="es-PE" sz="1100" dirty="0">
                <a:solidFill>
                  <a:srgbClr val="000000"/>
                </a:solidFill>
                <a:latin typeface="Franklin Gothic Medium Cond" panose="020B0606030402020204" pitchFamily="34" charset="0"/>
              </a:rPr>
              <a:t> 10 mg/kg/diario como </a:t>
            </a:r>
            <a:r>
              <a:rPr lang="es-PE" sz="1100" dirty="0" smtClean="0">
                <a:solidFill>
                  <a:srgbClr val="000000"/>
                </a:solidFill>
                <a:latin typeface="Franklin Gothic Medium Cond" panose="020B0606030402020204" pitchFamily="34" charset="0"/>
              </a:rPr>
              <a:t>terapia preventiva</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r>
              <a:rPr lang="es-PE" sz="1100" dirty="0">
                <a:solidFill>
                  <a:srgbClr val="000000"/>
                </a:solidFill>
                <a:latin typeface="Franklin Gothic Medium Cond" panose="020B0606030402020204" pitchFamily="34" charset="0"/>
              </a:rPr>
              <a:t> En el 1º Terapia preventiva con </a:t>
            </a:r>
            <a:r>
              <a:rPr lang="es-PE" sz="1100" dirty="0" err="1">
                <a:solidFill>
                  <a:srgbClr val="000000"/>
                </a:solidFill>
                <a:latin typeface="Franklin Gothic Medium Cond" panose="020B0606030402020204" pitchFamily="34" charset="0"/>
              </a:rPr>
              <a:t>isoniacida</a:t>
            </a:r>
            <a:r>
              <a:rPr lang="es-PE" sz="1100" dirty="0">
                <a:solidFill>
                  <a:srgbClr val="000000"/>
                </a:solidFill>
                <a:latin typeface="Franklin Gothic Medium Cond" panose="020B0606030402020204" pitchFamily="34" charset="0"/>
              </a:rPr>
              <a:t> (TPI)  </a:t>
            </a:r>
            <a:r>
              <a:rPr lang="es-PE" sz="1100" dirty="0" smtClean="0">
                <a:solidFill>
                  <a:srgbClr val="000000"/>
                </a:solidFill>
                <a:latin typeface="Franklin Gothic Medium Cond" panose="020B0606030402020204" pitchFamily="34" charset="0"/>
              </a:rPr>
              <a:t>Z5182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SIEMPRE “D” </a:t>
            </a:r>
          </a:p>
          <a:p>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1º casillero según corresponda SOLO :</a:t>
            </a:r>
          </a:p>
          <a:p>
            <a:r>
              <a:rPr lang="es-PE" sz="1100" dirty="0">
                <a:solidFill>
                  <a:srgbClr val="000000"/>
                </a:solidFill>
                <a:latin typeface="Franklin Gothic Medium Cond" panose="020B0606030402020204" pitchFamily="34" charset="0"/>
              </a:rPr>
              <a:t> 1 = Inicio de terapia con </a:t>
            </a:r>
            <a:r>
              <a:rPr lang="es-PE" sz="1100" dirty="0" err="1">
                <a:solidFill>
                  <a:srgbClr val="000000"/>
                </a:solidFill>
                <a:latin typeface="Franklin Gothic Medium Cond" panose="020B0606030402020204" pitchFamily="34" charset="0"/>
              </a:rPr>
              <a:t>isoniacida</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 TA = Fin de terapia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2212040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490192" y="1251384"/>
            <a:ext cx="3389069" cy="261610"/>
          </a:xfrm>
          <a:prstGeom prst="rect">
            <a:avLst/>
          </a:prstGeom>
        </p:spPr>
        <p:txBody>
          <a:bodyPr wrap="none">
            <a:spAutoFit/>
          </a:bodyPr>
          <a:lstStyle/>
          <a:p>
            <a:r>
              <a:rPr lang="es-PE" sz="1100" dirty="0">
                <a:solidFill>
                  <a:srgbClr val="003399"/>
                </a:solidFill>
                <a:latin typeface="Franklin Gothic Medium Cond" panose="020B0606030402020204" pitchFamily="34" charset="0"/>
              </a:rPr>
              <a:t>SOLO se registrará el inicio y el fin de la terapia con </a:t>
            </a:r>
            <a:r>
              <a:rPr lang="es-PE" sz="1100" dirty="0" err="1">
                <a:solidFill>
                  <a:srgbClr val="003399"/>
                </a:solidFill>
                <a:latin typeface="Franklin Gothic Medium Cond" panose="020B0606030402020204" pitchFamily="34" charset="0"/>
              </a:rPr>
              <a:t>Isoniacida</a:t>
            </a:r>
            <a:r>
              <a:rPr lang="es-PE" sz="1100" dirty="0">
                <a:solidFill>
                  <a:srgbClr val="003399"/>
                </a:solidFill>
                <a:latin typeface="Franklin Gothic Medium Cond" panose="020B0606030402020204" pitchFamily="34" charset="0"/>
              </a:rPr>
              <a:t> </a:t>
            </a:r>
          </a:p>
        </p:txBody>
      </p:sp>
      <p:pic>
        <p:nvPicPr>
          <p:cNvPr id="6" name="Imagen 5"/>
          <p:cNvPicPr>
            <a:picLocks noChangeAspect="1"/>
          </p:cNvPicPr>
          <p:nvPr/>
        </p:nvPicPr>
        <p:blipFill>
          <a:blip r:embed="rId2"/>
          <a:stretch>
            <a:fillRect/>
          </a:stretch>
        </p:blipFill>
        <p:spPr>
          <a:xfrm>
            <a:off x="349020" y="339797"/>
            <a:ext cx="8417859" cy="917725"/>
          </a:xfrm>
          <a:prstGeom prst="rect">
            <a:avLst/>
          </a:prstGeom>
        </p:spPr>
      </p:pic>
      <p:sp>
        <p:nvSpPr>
          <p:cNvPr id="8" name="Rectángulo 7"/>
          <p:cNvSpPr/>
          <p:nvPr/>
        </p:nvSpPr>
        <p:spPr>
          <a:xfrm>
            <a:off x="349020" y="1512994"/>
            <a:ext cx="2273379"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PERSONAS CON VIH (VIVIENDO CON VIH)</a:t>
            </a:r>
          </a:p>
        </p:txBody>
      </p:sp>
      <p:sp>
        <p:nvSpPr>
          <p:cNvPr id="9" name="Rectángulo 8"/>
          <p:cNvSpPr/>
          <p:nvPr/>
        </p:nvSpPr>
        <p:spPr>
          <a:xfrm>
            <a:off x="802051" y="2685828"/>
            <a:ext cx="7611035" cy="261610"/>
          </a:xfrm>
          <a:prstGeom prst="rect">
            <a:avLst/>
          </a:prstGeom>
        </p:spPr>
        <p:txBody>
          <a:bodyPr wrap="square">
            <a:spAutoFit/>
          </a:bodyPr>
          <a:lstStyle/>
          <a:p>
            <a:r>
              <a:rPr lang="es-PE" sz="1100" dirty="0" smtClean="0">
                <a:solidFill>
                  <a:srgbClr val="003399"/>
                </a:solidFill>
                <a:latin typeface="Franklin Gothic Medium Cond" panose="020B0606030402020204" pitchFamily="34" charset="0"/>
              </a:rPr>
              <a:t>Este </a:t>
            </a:r>
            <a:r>
              <a:rPr lang="es-PE" sz="1100" dirty="0">
                <a:solidFill>
                  <a:srgbClr val="003399"/>
                </a:solidFill>
                <a:latin typeface="Franklin Gothic Medium Cond" panose="020B0606030402020204" pitchFamily="34" charset="0"/>
              </a:rPr>
              <a:t>registro normalmente se realiza en pacientes que son tratados por la ESN de VIH-SIDA de donde obtendremos el dato </a:t>
            </a:r>
          </a:p>
        </p:txBody>
      </p:sp>
      <p:sp>
        <p:nvSpPr>
          <p:cNvPr id="10" name="Rectángulo 9"/>
          <p:cNvSpPr/>
          <p:nvPr/>
        </p:nvSpPr>
        <p:spPr>
          <a:xfrm>
            <a:off x="349020" y="2976895"/>
            <a:ext cx="8373349" cy="2162130"/>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PERSONAS CON VIH QUE RECIBEN TERAPIA PREVENTIVA CON ISONIACIDA (TPI) Y TERAPIA PREVENTIVA CON COTRIMOXAZOL (TPC) </a:t>
            </a:r>
          </a:p>
          <a:p>
            <a:r>
              <a:rPr lang="es-PE" sz="1100" dirty="0" smtClean="0">
                <a:solidFill>
                  <a:srgbClr val="000000"/>
                </a:solidFill>
                <a:latin typeface="Franklin Gothic Medium Cond" panose="020B0606030402020204" pitchFamily="34" charset="0"/>
              </a:rPr>
              <a:t>Para </a:t>
            </a:r>
            <a:r>
              <a:rPr lang="es-PE" sz="1100" dirty="0">
                <a:solidFill>
                  <a:srgbClr val="000000"/>
                </a:solidFill>
                <a:latin typeface="Franklin Gothic Medium Cond" panose="020B0606030402020204" pitchFamily="34" charset="0"/>
              </a:rPr>
              <a:t>el ítem Diagnóstico motivo de consulta y/o actividad de salud anote:</a:t>
            </a:r>
          </a:p>
          <a:p>
            <a:r>
              <a:rPr lang="es-PE" sz="1100" dirty="0">
                <a:solidFill>
                  <a:srgbClr val="000000"/>
                </a:solidFill>
                <a:latin typeface="Franklin Gothic Medium Cond" panose="020B0606030402020204" pitchFamily="34" charset="0"/>
              </a:rPr>
              <a:t> En el 1º casillero el diagnóstico de la Infección VIH sin SIDA</a:t>
            </a:r>
          </a:p>
          <a:p>
            <a:r>
              <a:rPr lang="es-PE" sz="1100" dirty="0">
                <a:solidFill>
                  <a:srgbClr val="000000"/>
                </a:solidFill>
                <a:latin typeface="Franklin Gothic Medium Cond" panose="020B0606030402020204" pitchFamily="34" charset="0"/>
              </a:rPr>
              <a:t> En el 2º casillero:</a:t>
            </a:r>
          </a:p>
          <a:p>
            <a:r>
              <a:rPr lang="it-IT" sz="1100" dirty="0">
                <a:solidFill>
                  <a:srgbClr val="000000"/>
                </a:solidFill>
                <a:latin typeface="Franklin Gothic Medium Cond" panose="020B0606030402020204" pitchFamily="34" charset="0"/>
              </a:rPr>
              <a:t>o Terapia preventiva con Cotrimoxazol </a:t>
            </a:r>
            <a:r>
              <a:rPr lang="es-PE" sz="1100" dirty="0" smtClean="0">
                <a:solidFill>
                  <a:srgbClr val="000000"/>
                </a:solidFill>
                <a:latin typeface="Franklin Gothic Medium Cond" panose="020B0606030402020204" pitchFamily="34" charset="0"/>
              </a:rPr>
              <a:t>Z5181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o Terapia preventiva con </a:t>
            </a:r>
            <a:r>
              <a:rPr lang="es-PE" sz="1100" dirty="0" err="1">
                <a:solidFill>
                  <a:srgbClr val="000000"/>
                </a:solidFill>
                <a:latin typeface="Franklin Gothic Medium Cond" panose="020B0606030402020204" pitchFamily="34" charset="0"/>
              </a:rPr>
              <a:t>Isoniacida</a:t>
            </a:r>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Z5182 </a:t>
            </a:r>
            <a:endParaRPr lang="es-PE" sz="1100" dirty="0">
              <a:solidFill>
                <a:srgbClr val="000000"/>
              </a:solidFill>
              <a:latin typeface="Franklin Gothic Medium Cond" panose="020B0606030402020204" pitchFamily="34" charset="0"/>
            </a:endParaRP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a:t>
            </a:r>
          </a:p>
          <a:p>
            <a:r>
              <a:rPr lang="es-PE" sz="1100" dirty="0">
                <a:solidFill>
                  <a:srgbClr val="000000"/>
                </a:solidFill>
                <a:latin typeface="Franklin Gothic Medium Cond" panose="020B0606030402020204" pitchFamily="34" charset="0"/>
              </a:rPr>
              <a:t> En el 1º casillero SIEMPRE “R” (Salvo que sea la 1º vez que se diagnostica)</a:t>
            </a:r>
          </a:p>
          <a:p>
            <a:r>
              <a:rPr lang="es-PE" sz="1100" dirty="0">
                <a:solidFill>
                  <a:srgbClr val="000000"/>
                </a:solidFill>
                <a:latin typeface="Franklin Gothic Medium Cond" panose="020B0606030402020204" pitchFamily="34" charset="0"/>
              </a:rPr>
              <a:t> En el 2º casillero “D” </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LAB anote:</a:t>
            </a:r>
          </a:p>
          <a:p>
            <a:r>
              <a:rPr lang="es-PE" sz="1100" dirty="0">
                <a:solidFill>
                  <a:srgbClr val="000000"/>
                </a:solidFill>
                <a:latin typeface="Franklin Gothic Medium Cond" panose="020B0606030402020204" pitchFamily="34" charset="0"/>
              </a:rPr>
              <a:t> En el 2º casillero el número de tratamiento 1, 2… según corresponda</a:t>
            </a:r>
          </a:p>
          <a:p>
            <a:pPr>
              <a:spcBef>
                <a:spcPts val="300"/>
              </a:spcBef>
            </a:pPr>
            <a:r>
              <a:rPr lang="es-PE" sz="1100" dirty="0" smtClean="0">
                <a:solidFill>
                  <a:srgbClr val="C00000"/>
                </a:solidFill>
                <a:latin typeface="Franklin Gothic Medium Cond" panose="020B0606030402020204" pitchFamily="34" charset="0"/>
              </a:rPr>
              <a:t>PROFILAXIS </a:t>
            </a:r>
            <a:r>
              <a:rPr lang="es-PE" sz="1100" dirty="0">
                <a:solidFill>
                  <a:srgbClr val="C00000"/>
                </a:solidFill>
                <a:latin typeface="Franklin Gothic Medium Cond" panose="020B0606030402020204" pitchFamily="34" charset="0"/>
              </a:rPr>
              <a:t>CON COTRIMOXAZOL</a:t>
            </a:r>
            <a:r>
              <a:rPr lang="es-PE" sz="1100" dirty="0">
                <a:solidFill>
                  <a:srgbClr val="000000"/>
                </a:solidFill>
                <a:latin typeface="Franklin Gothic Medium Cond" panose="020B0606030402020204" pitchFamily="34" charset="0"/>
              </a:rPr>
              <a:t> </a:t>
            </a:r>
            <a:endParaRPr lang="es-PE" sz="1100" dirty="0">
              <a:latin typeface="Franklin Gothic Medium Cond" panose="020B0606030402020204" pitchFamily="34" charset="0"/>
            </a:endParaRPr>
          </a:p>
        </p:txBody>
      </p:sp>
      <p:sp>
        <p:nvSpPr>
          <p:cNvPr id="11" name="Rectángulo 10"/>
          <p:cNvSpPr/>
          <p:nvPr/>
        </p:nvSpPr>
        <p:spPr>
          <a:xfrm>
            <a:off x="349020" y="6023231"/>
            <a:ext cx="8064065"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Las personas que inician tratamiento serán determinadas con 1 en el campo LAB y las continuadoras con el campo </a:t>
            </a:r>
            <a:r>
              <a:rPr lang="es-PE" sz="1100" dirty="0" smtClean="0">
                <a:solidFill>
                  <a:srgbClr val="003399"/>
                </a:solidFill>
                <a:latin typeface="Franklin Gothic Medium Cond" panose="020B0606030402020204" pitchFamily="34" charset="0"/>
              </a:rPr>
              <a:t>LAB en blanco</a:t>
            </a:r>
            <a:endParaRPr lang="es-PE" sz="1100" dirty="0">
              <a:solidFill>
                <a:srgbClr val="003399"/>
              </a:solidFill>
              <a:latin typeface="Franklin Gothic Medium Cond" panose="020B0606030402020204" pitchFamily="34" charset="0"/>
            </a:endParaRPr>
          </a:p>
        </p:txBody>
      </p:sp>
      <p:pic>
        <p:nvPicPr>
          <p:cNvPr id="12" name="Imagen 11"/>
          <p:cNvPicPr>
            <a:picLocks noChangeAspect="1"/>
          </p:cNvPicPr>
          <p:nvPr/>
        </p:nvPicPr>
        <p:blipFill>
          <a:blip r:embed="rId3"/>
          <a:stretch>
            <a:fillRect/>
          </a:stretch>
        </p:blipFill>
        <p:spPr>
          <a:xfrm>
            <a:off x="349020" y="1789993"/>
            <a:ext cx="8373349" cy="904077"/>
          </a:xfrm>
          <a:prstGeom prst="rect">
            <a:avLst/>
          </a:prstGeom>
        </p:spPr>
      </p:pic>
      <p:pic>
        <p:nvPicPr>
          <p:cNvPr id="13" name="Imagen 12"/>
          <p:cNvPicPr>
            <a:picLocks noChangeAspect="1"/>
          </p:cNvPicPr>
          <p:nvPr/>
        </p:nvPicPr>
        <p:blipFill>
          <a:blip r:embed="rId4"/>
          <a:stretch>
            <a:fillRect/>
          </a:stretch>
        </p:blipFill>
        <p:spPr>
          <a:xfrm>
            <a:off x="349019" y="5118974"/>
            <a:ext cx="8373349" cy="904077"/>
          </a:xfrm>
          <a:prstGeom prst="rect">
            <a:avLst/>
          </a:prstGeom>
        </p:spPr>
      </p:pic>
    </p:spTree>
    <p:extLst>
      <p:ext uri="{BB962C8B-B14F-4D97-AF65-F5344CB8AC3E}">
        <p14:creationId xmlns:p14="http://schemas.microsoft.com/office/powerpoint/2010/main" val="1263634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97542" y="3035285"/>
            <a:ext cx="8310282" cy="2344231"/>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 </a:t>
            </a:r>
            <a:r>
              <a:rPr lang="es-PE" sz="1100" dirty="0" smtClean="0">
                <a:solidFill>
                  <a:srgbClr val="C00000"/>
                </a:solidFill>
                <a:latin typeface="Franklin Gothic Medium Cond" panose="020B0606030402020204" pitchFamily="34" charset="0"/>
              </a:rPr>
              <a:t>COINFECCION </a:t>
            </a:r>
            <a:r>
              <a:rPr lang="es-PE" sz="1100" dirty="0">
                <a:solidFill>
                  <a:srgbClr val="C00000"/>
                </a:solidFill>
                <a:latin typeface="Franklin Gothic Medium Cond" panose="020B0606030402020204" pitchFamily="34" charset="0"/>
              </a:rPr>
              <a:t>TB – VIH / SIDA </a:t>
            </a:r>
          </a:p>
          <a:p>
            <a:pPr algn="just"/>
            <a:r>
              <a:rPr lang="es-PE" sz="1100" dirty="0">
                <a:solidFill>
                  <a:srgbClr val="000000"/>
                </a:solidFill>
                <a:latin typeface="Franklin Gothic Medium Cond" panose="020B0606030402020204" pitchFamily="34" charset="0"/>
              </a:rPr>
              <a:t>Definición Operacional: Pacientes diagnosticados de tuberculosis activa e infectados por el Virus de la </a:t>
            </a:r>
            <a:r>
              <a:rPr lang="es-PE" sz="1100" dirty="0" smtClean="0">
                <a:solidFill>
                  <a:srgbClr val="000000"/>
                </a:solidFill>
                <a:latin typeface="Franklin Gothic Medium Cond" panose="020B0606030402020204" pitchFamily="34" charset="0"/>
              </a:rPr>
              <a:t>Inmunodeficiencia Humana </a:t>
            </a:r>
            <a:r>
              <a:rPr lang="es-PE" sz="1100" dirty="0">
                <a:solidFill>
                  <a:srgbClr val="000000"/>
                </a:solidFill>
                <a:latin typeface="Franklin Gothic Medium Cond" panose="020B0606030402020204" pitchFamily="34" charset="0"/>
              </a:rPr>
              <a:t>(VIH) / Síndrome de Inmunodeficiencia Adquirida (SIDA).</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La </a:t>
            </a:r>
            <a:r>
              <a:rPr lang="es-PE" sz="1100" dirty="0" err="1">
                <a:solidFill>
                  <a:srgbClr val="000000"/>
                </a:solidFill>
                <a:latin typeface="Franklin Gothic Medium Cond" panose="020B0606030402020204" pitchFamily="34" charset="0"/>
              </a:rPr>
              <a:t>coinfección</a:t>
            </a:r>
            <a:r>
              <a:rPr lang="es-PE" sz="1100" dirty="0">
                <a:solidFill>
                  <a:srgbClr val="000000"/>
                </a:solidFill>
                <a:latin typeface="Franklin Gothic Medium Cond" panose="020B0606030402020204" pitchFamily="34" charset="0"/>
              </a:rPr>
              <a:t> TB – VIH se puede dar en 2 circunstancias, la primera cuando el paciente que tiene VIH / </a:t>
            </a:r>
            <a:r>
              <a:rPr lang="es-PE" sz="1100" dirty="0" smtClean="0">
                <a:solidFill>
                  <a:srgbClr val="000000"/>
                </a:solidFill>
                <a:latin typeface="Franklin Gothic Medium Cond" panose="020B0606030402020204" pitchFamily="34" charset="0"/>
              </a:rPr>
              <a:t>SIDA desarrolla </a:t>
            </a:r>
            <a:r>
              <a:rPr lang="es-PE" sz="1100" dirty="0">
                <a:solidFill>
                  <a:srgbClr val="000000"/>
                </a:solidFill>
                <a:latin typeface="Franklin Gothic Medium Cond" panose="020B0606030402020204" pitchFamily="34" charset="0"/>
              </a:rPr>
              <a:t>TBC, a continuación veremos el registro: </a:t>
            </a:r>
          </a:p>
          <a:p>
            <a:pPr algn="just">
              <a:spcBef>
                <a:spcPts val="400"/>
              </a:spcBef>
            </a:pPr>
            <a:r>
              <a:rPr lang="es-PE" sz="1100" dirty="0" smtClean="0">
                <a:solidFill>
                  <a:srgbClr val="C00000"/>
                </a:solidFill>
                <a:latin typeface="Franklin Gothic Medium Cond" panose="020B0606030402020204" pitchFamily="34" charset="0"/>
              </a:rPr>
              <a:t>TB </a:t>
            </a:r>
            <a:r>
              <a:rPr lang="es-PE" sz="1100" dirty="0">
                <a:solidFill>
                  <a:srgbClr val="C00000"/>
                </a:solidFill>
                <a:latin typeface="Franklin Gothic Medium Cond" panose="020B0606030402020204" pitchFamily="34" charset="0"/>
              </a:rPr>
              <a:t>PULMONAR CON COINFECCIÓN VIH/SIDA NUEVOS </a:t>
            </a:r>
          </a:p>
          <a:p>
            <a:pPr algn="just"/>
            <a:r>
              <a:rPr lang="es-PE" sz="1100" dirty="0">
                <a:solidFill>
                  <a:srgbClr val="000000"/>
                </a:solidFill>
                <a:latin typeface="Franklin Gothic Medium Cond" panose="020B0606030402020204" pitchFamily="34" charset="0"/>
              </a:rPr>
              <a:t>Para 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a:t>
            </a:r>
            <a:r>
              <a:rPr lang="es-PE" sz="1100" dirty="0" err="1">
                <a:solidFill>
                  <a:srgbClr val="000000"/>
                </a:solidFill>
                <a:latin typeface="Franklin Gothic Medium Cond" panose="020B0606030402020204" pitchFamily="34" charset="0"/>
              </a:rPr>
              <a:t>Clasificacion</a:t>
            </a:r>
            <a:r>
              <a:rPr lang="es-PE" sz="1100" dirty="0">
                <a:solidFill>
                  <a:srgbClr val="000000"/>
                </a:solidFill>
                <a:latin typeface="Franklin Gothic Medium Cond" panose="020B0606030402020204" pitchFamily="34" charset="0"/>
              </a:rPr>
              <a:t> de Tuberculosis</a:t>
            </a:r>
          </a:p>
          <a:p>
            <a:pPr algn="just"/>
            <a:r>
              <a:rPr lang="es-PE" sz="1100" dirty="0">
                <a:solidFill>
                  <a:srgbClr val="000000"/>
                </a:solidFill>
                <a:latin typeface="Franklin Gothic Medium Cond" panose="020B0606030402020204" pitchFamily="34" charset="0"/>
              </a:rPr>
              <a:t> En el 2º casillero Evaluación y Entrega de Resultado Bk U266</a:t>
            </a:r>
          </a:p>
          <a:p>
            <a:pPr algn="just"/>
            <a:r>
              <a:rPr lang="es-PE" sz="1100" dirty="0">
                <a:solidFill>
                  <a:srgbClr val="000000"/>
                </a:solidFill>
                <a:latin typeface="Franklin Gothic Medium Cond" panose="020B0606030402020204" pitchFamily="34" charset="0"/>
              </a:rPr>
              <a:t> En el 3º casillero Asociación TBC – VIH/SIDA </a:t>
            </a:r>
            <a:r>
              <a:rPr lang="es-PE" sz="1100" dirty="0" smtClean="0">
                <a:solidFill>
                  <a:srgbClr val="000000"/>
                </a:solidFill>
                <a:latin typeface="Franklin Gothic Medium Cond" panose="020B0606030402020204" pitchFamily="34" charset="0"/>
              </a:rPr>
              <a:t> B200  </a:t>
            </a:r>
            <a:endParaRPr lang="es-PE" sz="1100" dirty="0">
              <a:solidFill>
                <a:srgbClr val="000000"/>
              </a:solidFill>
              <a:latin typeface="Franklin Gothic Medium Cond" panose="020B0606030402020204" pitchFamily="34" charset="0"/>
            </a:endParaRP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“D” </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2º casillero registre el número de muestra 1, 2… según corresponda. </a:t>
            </a:r>
            <a:endParaRPr lang="es-PE" sz="1100" dirty="0">
              <a:latin typeface="Franklin Gothic Medium Cond" panose="020B0606030402020204" pitchFamily="34" charset="0"/>
            </a:endParaRPr>
          </a:p>
        </p:txBody>
      </p:sp>
      <p:sp>
        <p:nvSpPr>
          <p:cNvPr id="5" name="CuadroTexto 4"/>
          <p:cNvSpPr txBox="1"/>
          <p:nvPr/>
        </p:nvSpPr>
        <p:spPr>
          <a:xfrm>
            <a:off x="444917" y="295422"/>
            <a:ext cx="5697415" cy="261610"/>
          </a:xfrm>
          <a:prstGeom prst="rect">
            <a:avLst/>
          </a:prstGeom>
          <a:noFill/>
        </p:spPr>
        <p:txBody>
          <a:bodyPr wrap="square" rtlCol="0">
            <a:spAutoFit/>
          </a:bodyPr>
          <a:lstStyle/>
          <a:p>
            <a:r>
              <a:rPr lang="es-PE" sz="1100" dirty="0" smtClean="0">
                <a:solidFill>
                  <a:srgbClr val="C00000"/>
                </a:solidFill>
                <a:latin typeface="Franklin Gothic Medium Cond" panose="020B0606030402020204" pitchFamily="34" charset="0"/>
              </a:rPr>
              <a:t>PROFILAXIS CON IZONIACIDA</a:t>
            </a:r>
            <a:endParaRPr lang="es-PE" sz="1100" dirty="0">
              <a:solidFill>
                <a:srgbClr val="C00000"/>
              </a:solidFill>
              <a:latin typeface="Franklin Gothic Medium Cond" panose="020B0606030402020204" pitchFamily="34" charset="0"/>
            </a:endParaRPr>
          </a:p>
        </p:txBody>
      </p:sp>
      <p:pic>
        <p:nvPicPr>
          <p:cNvPr id="6" name="Imagen 5"/>
          <p:cNvPicPr>
            <a:picLocks noChangeAspect="1"/>
          </p:cNvPicPr>
          <p:nvPr/>
        </p:nvPicPr>
        <p:blipFill>
          <a:blip r:embed="rId2"/>
          <a:stretch>
            <a:fillRect/>
          </a:stretch>
        </p:blipFill>
        <p:spPr>
          <a:xfrm>
            <a:off x="443753" y="572422"/>
            <a:ext cx="8444754" cy="888688"/>
          </a:xfrm>
          <a:prstGeom prst="rect">
            <a:avLst/>
          </a:prstGeom>
        </p:spPr>
      </p:pic>
      <p:sp>
        <p:nvSpPr>
          <p:cNvPr id="7" name="Rectángulo 6"/>
          <p:cNvSpPr/>
          <p:nvPr/>
        </p:nvSpPr>
        <p:spPr>
          <a:xfrm>
            <a:off x="443752" y="1447562"/>
            <a:ext cx="8444754" cy="430887"/>
          </a:xfrm>
          <a:prstGeom prst="rect">
            <a:avLst/>
          </a:prstGeom>
        </p:spPr>
        <p:txBody>
          <a:bodyPr wrap="square">
            <a:spAutoFit/>
          </a:bodyPr>
          <a:lstStyle/>
          <a:p>
            <a:pPr algn="just"/>
            <a:r>
              <a:rPr lang="es-PE" sz="1100" dirty="0">
                <a:solidFill>
                  <a:srgbClr val="003399"/>
                </a:solidFill>
                <a:latin typeface="Franklin Gothic Medium Cond" panose="020B0606030402020204" pitchFamily="34" charset="0"/>
              </a:rPr>
              <a:t>Las personas que inician tratamiento serán determinadas con 1 en el campo LAB y las continuadoras con el campo </a:t>
            </a:r>
            <a:r>
              <a:rPr lang="es-PE" sz="1100" dirty="0" smtClean="0">
                <a:solidFill>
                  <a:srgbClr val="003399"/>
                </a:solidFill>
                <a:latin typeface="Franklin Gothic Medium Cond" panose="020B0606030402020204" pitchFamily="34" charset="0"/>
              </a:rPr>
              <a:t>LAB de </a:t>
            </a:r>
            <a:r>
              <a:rPr lang="es-PE" sz="1100" dirty="0">
                <a:solidFill>
                  <a:srgbClr val="003399"/>
                </a:solidFill>
                <a:latin typeface="Franklin Gothic Medium Cond" panose="020B0606030402020204" pitchFamily="34" charset="0"/>
              </a:rPr>
              <a:t>2 a  11 de acuerdo a indicación médica. Cuando la persona culmina el tratamiento 12, se coloca TA </a:t>
            </a:r>
          </a:p>
        </p:txBody>
      </p:sp>
      <p:pic>
        <p:nvPicPr>
          <p:cNvPr id="8" name="Imagen 7"/>
          <p:cNvPicPr>
            <a:picLocks noChangeAspect="1"/>
          </p:cNvPicPr>
          <p:nvPr/>
        </p:nvPicPr>
        <p:blipFill>
          <a:blip r:embed="rId3"/>
          <a:stretch>
            <a:fillRect/>
          </a:stretch>
        </p:blipFill>
        <p:spPr>
          <a:xfrm>
            <a:off x="443753" y="1851119"/>
            <a:ext cx="8444754" cy="902363"/>
          </a:xfrm>
          <a:prstGeom prst="rect">
            <a:avLst/>
          </a:prstGeom>
        </p:spPr>
      </p:pic>
      <p:sp>
        <p:nvSpPr>
          <p:cNvPr id="9" name="Rectángulo 8"/>
          <p:cNvSpPr/>
          <p:nvPr/>
        </p:nvSpPr>
        <p:spPr>
          <a:xfrm>
            <a:off x="443752" y="2759726"/>
            <a:ext cx="8444754" cy="261610"/>
          </a:xfrm>
          <a:prstGeom prst="rect">
            <a:avLst/>
          </a:prstGeom>
        </p:spPr>
        <p:txBody>
          <a:bodyPr wrap="square">
            <a:spAutoFit/>
          </a:bodyPr>
          <a:lstStyle/>
          <a:p>
            <a:r>
              <a:rPr lang="es-PE" sz="1100" dirty="0">
                <a:solidFill>
                  <a:srgbClr val="003399"/>
                </a:solidFill>
                <a:latin typeface="Franklin Gothic Medium Cond" panose="020B0606030402020204" pitchFamily="34" charset="0"/>
              </a:rPr>
              <a:t>Este registro normalmente se realiza en pacientes que son tratados por la ESN de VIH-SIDA de donde obtendremos el dato </a:t>
            </a:r>
          </a:p>
        </p:txBody>
      </p:sp>
      <p:pic>
        <p:nvPicPr>
          <p:cNvPr id="10" name="Imagen 9"/>
          <p:cNvPicPr>
            <a:picLocks noChangeAspect="1"/>
          </p:cNvPicPr>
          <p:nvPr/>
        </p:nvPicPr>
        <p:blipFill>
          <a:blip r:embed="rId4"/>
          <a:stretch>
            <a:fillRect/>
          </a:stretch>
        </p:blipFill>
        <p:spPr>
          <a:xfrm>
            <a:off x="546364" y="5379516"/>
            <a:ext cx="8342142" cy="899087"/>
          </a:xfrm>
          <a:prstGeom prst="rect">
            <a:avLst/>
          </a:prstGeom>
        </p:spPr>
      </p:pic>
      <p:sp>
        <p:nvSpPr>
          <p:cNvPr id="11" name="Rectángulo 10"/>
          <p:cNvSpPr/>
          <p:nvPr/>
        </p:nvSpPr>
        <p:spPr>
          <a:xfrm>
            <a:off x="517568" y="6256357"/>
            <a:ext cx="8342141" cy="261610"/>
          </a:xfrm>
          <a:prstGeom prst="rect">
            <a:avLst/>
          </a:prstGeom>
        </p:spPr>
        <p:txBody>
          <a:bodyPr wrap="square">
            <a:spAutoFit/>
          </a:bodyPr>
          <a:lstStyle/>
          <a:p>
            <a:r>
              <a:rPr lang="es-PE" sz="1100" dirty="0">
                <a:solidFill>
                  <a:srgbClr val="003399"/>
                </a:solidFill>
                <a:latin typeface="Franklin Gothic Medium Cond" panose="020B0606030402020204" pitchFamily="34" charset="0"/>
              </a:rPr>
              <a:t>Se registra la Asociación TB - VIH/SIDA por primera y única vez con tipo de diagnóstico Definitivo “D” </a:t>
            </a:r>
          </a:p>
        </p:txBody>
      </p:sp>
    </p:spTree>
    <p:extLst>
      <p:ext uri="{BB962C8B-B14F-4D97-AF65-F5344CB8AC3E}">
        <p14:creationId xmlns:p14="http://schemas.microsoft.com/office/powerpoint/2010/main" val="3929457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8738"/>
          </a:xfrm>
        </p:spPr>
        <p:txBody>
          <a:bodyPr/>
          <a:lstStyle/>
          <a:p>
            <a:r>
              <a:rPr lang="es-PE" sz="1100" b="1" dirty="0">
                <a:solidFill>
                  <a:srgbClr val="C00000"/>
                </a:solidFill>
              </a:rPr>
              <a:t>PREVENCIÓN Y CONTROL DE LA TUBERCULOSIS</a:t>
            </a:r>
            <a:endParaRPr lang="es-PE" sz="1100" dirty="0">
              <a:solidFill>
                <a:srgbClr val="C00000"/>
              </a:solidFill>
            </a:endParaRPr>
          </a:p>
        </p:txBody>
      </p:sp>
      <p:sp>
        <p:nvSpPr>
          <p:cNvPr id="3" name="Marcador de contenido 2"/>
          <p:cNvSpPr>
            <a:spLocks noGrp="1"/>
          </p:cNvSpPr>
          <p:nvPr>
            <p:ph sz="half" idx="1"/>
          </p:nvPr>
        </p:nvSpPr>
        <p:spPr>
          <a:xfrm>
            <a:off x="457200" y="847168"/>
            <a:ext cx="4038600" cy="5278995"/>
          </a:xfrm>
        </p:spPr>
        <p:txBody>
          <a:bodyPr/>
          <a:lstStyle/>
          <a:p>
            <a:pPr defTabSz="981075"/>
            <a:r>
              <a:rPr lang="es-PE" sz="1100" dirty="0">
                <a:latin typeface="Franklin Gothic Medium Cond" panose="020B0606030402020204" pitchFamily="34" charset="0"/>
              </a:rPr>
              <a:t>Código </a:t>
            </a:r>
            <a:r>
              <a:rPr lang="es-PE" sz="1100" dirty="0" smtClean="0">
                <a:latin typeface="Franklin Gothic Medium Cond" panose="020B0606030402020204" pitchFamily="34" charset="0"/>
              </a:rPr>
              <a:t>	Diagnóstico </a:t>
            </a:r>
            <a:r>
              <a:rPr lang="es-PE" sz="1100" dirty="0">
                <a:latin typeface="Franklin Gothic Medium Cond" panose="020B0606030402020204" pitchFamily="34" charset="0"/>
              </a:rPr>
              <a:t>/ </a:t>
            </a:r>
            <a:r>
              <a:rPr lang="es-PE" sz="1100" dirty="0" smtClean="0">
                <a:latin typeface="Franklin Gothic Medium Cond" panose="020B0606030402020204" pitchFamily="34" charset="0"/>
              </a:rPr>
              <a:t>Actividad</a:t>
            </a:r>
            <a:endParaRPr lang="es-PE" sz="1100" dirty="0">
              <a:latin typeface="Franklin Gothic Medium Cond" panose="020B0606030402020204" pitchFamily="34" charset="0"/>
            </a:endParaRPr>
          </a:p>
          <a:p>
            <a:pPr defTabSz="981075"/>
            <a:r>
              <a:rPr lang="es-PE" sz="1100" dirty="0">
                <a:latin typeface="Franklin Gothic Medium Cond" panose="020B0606030402020204" pitchFamily="34" charset="0"/>
              </a:rPr>
              <a:t>A150 </a:t>
            </a:r>
            <a:r>
              <a:rPr lang="es-PE" sz="1100" dirty="0" smtClean="0">
                <a:latin typeface="Franklin Gothic Medium Cond" panose="020B0606030402020204" pitchFamily="34" charset="0"/>
              </a:rPr>
              <a:t>	TB </a:t>
            </a:r>
            <a:r>
              <a:rPr lang="es-PE" sz="1100" dirty="0">
                <a:latin typeface="Franklin Gothic Medium Cond" panose="020B0606030402020204" pitchFamily="34" charset="0"/>
              </a:rPr>
              <a:t>Pulmonar BK (+)</a:t>
            </a:r>
          </a:p>
          <a:p>
            <a:pPr defTabSz="981075"/>
            <a:r>
              <a:rPr lang="es-PE" sz="1100" dirty="0">
                <a:latin typeface="Franklin Gothic Medium Cond" panose="020B0606030402020204" pitchFamily="34" charset="0"/>
              </a:rPr>
              <a:t>A151 </a:t>
            </a:r>
            <a:r>
              <a:rPr lang="es-PE" sz="1100" dirty="0" smtClean="0">
                <a:latin typeface="Franklin Gothic Medium Cond" panose="020B0606030402020204" pitchFamily="34" charset="0"/>
              </a:rPr>
              <a:t>	TB </a:t>
            </a:r>
            <a:r>
              <a:rPr lang="es-PE" sz="1100" dirty="0">
                <a:latin typeface="Franklin Gothic Medium Cond" panose="020B0606030402020204" pitchFamily="34" charset="0"/>
              </a:rPr>
              <a:t>Pulmonar solo Cultivo (+)</a:t>
            </a:r>
          </a:p>
          <a:p>
            <a:pPr defTabSz="981075"/>
            <a:r>
              <a:rPr lang="es-PE" sz="1100" dirty="0">
                <a:latin typeface="Franklin Gothic Medium Cond" panose="020B0606030402020204" pitchFamily="34" charset="0"/>
              </a:rPr>
              <a:t>A160 </a:t>
            </a:r>
            <a:r>
              <a:rPr lang="es-PE" sz="1100" dirty="0" smtClean="0">
                <a:latin typeface="Franklin Gothic Medium Cond" panose="020B0606030402020204" pitchFamily="34" charset="0"/>
              </a:rPr>
              <a:t>	TB </a:t>
            </a:r>
            <a:r>
              <a:rPr lang="es-PE" sz="1100" dirty="0">
                <a:latin typeface="Franklin Gothic Medium Cond" panose="020B0606030402020204" pitchFamily="34" charset="0"/>
              </a:rPr>
              <a:t>Pulmonar BK (-) Cultivo (-)</a:t>
            </a:r>
          </a:p>
          <a:p>
            <a:pPr defTabSz="981075"/>
            <a:r>
              <a:rPr lang="es-PE" sz="1100" dirty="0">
                <a:latin typeface="Franklin Gothic Medium Cond" panose="020B0606030402020204" pitchFamily="34" charset="0"/>
              </a:rPr>
              <a:t>A162 </a:t>
            </a:r>
            <a:r>
              <a:rPr lang="es-PE" sz="1100" dirty="0" smtClean="0">
                <a:latin typeface="Franklin Gothic Medium Cond" panose="020B0606030402020204" pitchFamily="34" charset="0"/>
              </a:rPr>
              <a:t>	TB </a:t>
            </a:r>
            <a:r>
              <a:rPr lang="es-PE" sz="1100" dirty="0">
                <a:latin typeface="Franklin Gothic Medium Cond" panose="020B0606030402020204" pitchFamily="34" charset="0"/>
              </a:rPr>
              <a:t>Pulmonar BK (-)</a:t>
            </a:r>
          </a:p>
          <a:p>
            <a:pPr defTabSz="981075"/>
            <a:r>
              <a:rPr lang="es-PE" sz="1100" dirty="0">
                <a:latin typeface="Franklin Gothic Medium Cond" panose="020B0606030402020204" pitchFamily="34" charset="0"/>
              </a:rPr>
              <a:t>A169 </a:t>
            </a:r>
            <a:r>
              <a:rPr lang="es-PE" sz="1100" dirty="0" smtClean="0">
                <a:latin typeface="Franklin Gothic Medium Cond" panose="020B0606030402020204" pitchFamily="34" charset="0"/>
              </a:rPr>
              <a:t>	TB </a:t>
            </a:r>
            <a:r>
              <a:rPr lang="es-PE" sz="1100" dirty="0">
                <a:latin typeface="Franklin Gothic Medium Cond" panose="020B0606030402020204" pitchFamily="34" charset="0"/>
              </a:rPr>
              <a:t>Pulmonar sin </a:t>
            </a:r>
            <a:r>
              <a:rPr lang="es-PE" sz="1100" dirty="0" err="1">
                <a:latin typeface="Franklin Gothic Medium Cond" panose="020B0606030402020204" pitchFamily="34" charset="0"/>
              </a:rPr>
              <a:t>Baciloscopia</a:t>
            </a:r>
            <a:endParaRPr lang="es-PE" sz="1100" dirty="0">
              <a:latin typeface="Franklin Gothic Medium Cond" panose="020B0606030402020204" pitchFamily="34" charset="0"/>
            </a:endParaRPr>
          </a:p>
          <a:p>
            <a:pPr defTabSz="981075"/>
            <a:r>
              <a:rPr lang="es-PE" sz="1100" dirty="0">
                <a:latin typeface="Franklin Gothic Medium Cond" panose="020B0606030402020204" pitchFamily="34" charset="0"/>
              </a:rPr>
              <a:t>A180 </a:t>
            </a:r>
            <a:r>
              <a:rPr lang="es-PE" sz="1100" dirty="0" smtClean="0">
                <a:latin typeface="Franklin Gothic Medium Cond" panose="020B0606030402020204" pitchFamily="34" charset="0"/>
              </a:rPr>
              <a:t>	Tuberculosis </a:t>
            </a:r>
            <a:r>
              <a:rPr lang="es-PE" sz="1100" dirty="0">
                <a:latin typeface="Franklin Gothic Medium Cond" panose="020B0606030402020204" pitchFamily="34" charset="0"/>
              </a:rPr>
              <a:t>de Huesos y Articulaciones</a:t>
            </a:r>
          </a:p>
          <a:p>
            <a:pPr defTabSz="981075"/>
            <a:r>
              <a:rPr lang="es-PE" sz="1100" dirty="0">
                <a:latin typeface="Franklin Gothic Medium Cond" panose="020B0606030402020204" pitchFamily="34" charset="0"/>
              </a:rPr>
              <a:t>A186   </a:t>
            </a:r>
            <a:r>
              <a:rPr lang="es-PE" sz="1100" dirty="0" smtClean="0">
                <a:latin typeface="Franklin Gothic Medium Cond" panose="020B0606030402020204" pitchFamily="34" charset="0"/>
              </a:rPr>
              <a:t>	Pleuresía </a:t>
            </a:r>
            <a:r>
              <a:rPr lang="es-PE" sz="1100" dirty="0">
                <a:latin typeface="Franklin Gothic Medium Cond" panose="020B0606030402020204" pitchFamily="34" charset="0"/>
              </a:rPr>
              <a:t>Tuberculosa</a:t>
            </a:r>
          </a:p>
          <a:p>
            <a:pPr defTabSz="981075"/>
            <a:r>
              <a:rPr lang="es-PE" sz="1100" dirty="0">
                <a:latin typeface="Franklin Gothic Medium Cond" panose="020B0606030402020204" pitchFamily="34" charset="0"/>
              </a:rPr>
              <a:t>B200 </a:t>
            </a:r>
            <a:r>
              <a:rPr lang="es-PE" sz="1100" dirty="0" smtClean="0">
                <a:latin typeface="Franklin Gothic Medium Cond" panose="020B0606030402020204" pitchFamily="34" charset="0"/>
              </a:rPr>
              <a:t>	Asociación </a:t>
            </a:r>
            <a:r>
              <a:rPr lang="es-PE" sz="1100" dirty="0">
                <a:latin typeface="Franklin Gothic Medium Cond" panose="020B0606030402020204" pitchFamily="34" charset="0"/>
              </a:rPr>
              <a:t>VIH-SIDA-TBC</a:t>
            </a:r>
          </a:p>
          <a:p>
            <a:pPr defTabSz="981075"/>
            <a:r>
              <a:rPr lang="es-PE" sz="1100" dirty="0">
                <a:latin typeface="Franklin Gothic Medium Cond" panose="020B0606030402020204" pitchFamily="34" charset="0"/>
              </a:rPr>
              <a:t>U202 </a:t>
            </a:r>
            <a:r>
              <a:rPr lang="es-PE" sz="1100" dirty="0" smtClean="0">
                <a:latin typeface="Franklin Gothic Medium Cond" panose="020B0606030402020204" pitchFamily="34" charset="0"/>
              </a:rPr>
              <a:t>	Tuberculosis </a:t>
            </a:r>
            <a:r>
              <a:rPr lang="es-PE" sz="1100" dirty="0" err="1">
                <a:latin typeface="Franklin Gothic Medium Cond" panose="020B0606030402020204" pitchFamily="34" charset="0"/>
              </a:rPr>
              <a:t>Multidrogoresistente</a:t>
            </a:r>
            <a:r>
              <a:rPr lang="es-PE" sz="1100" dirty="0">
                <a:latin typeface="Franklin Gothic Medium Cond" panose="020B0606030402020204" pitchFamily="34" charset="0"/>
              </a:rPr>
              <a:t> (TB MDR)</a:t>
            </a:r>
          </a:p>
          <a:p>
            <a:pPr defTabSz="981075"/>
            <a:r>
              <a:rPr lang="es-PE" sz="1100" dirty="0">
                <a:latin typeface="Franklin Gothic Medium Cond" panose="020B0606030402020204" pitchFamily="34" charset="0"/>
              </a:rPr>
              <a:t>U205 </a:t>
            </a:r>
            <a:r>
              <a:rPr lang="es-PE" sz="1100" dirty="0" smtClean="0">
                <a:latin typeface="Franklin Gothic Medium Cond" panose="020B0606030402020204" pitchFamily="34" charset="0"/>
              </a:rPr>
              <a:t>	Tuberculosis </a:t>
            </a:r>
            <a:r>
              <a:rPr lang="es-PE" sz="1100" dirty="0">
                <a:latin typeface="Franklin Gothic Medium Cond" panose="020B0606030402020204" pitchFamily="34" charset="0"/>
              </a:rPr>
              <a:t>Extensamente Resistente (TB XDR)</a:t>
            </a:r>
          </a:p>
          <a:p>
            <a:pPr defTabSz="981075"/>
            <a:r>
              <a:rPr lang="es-PE" sz="1100" dirty="0">
                <a:latin typeface="Franklin Gothic Medium Cond" panose="020B0606030402020204" pitchFamily="34" charset="0"/>
              </a:rPr>
              <a:t>U206 </a:t>
            </a:r>
            <a:r>
              <a:rPr lang="es-PE" sz="1100" dirty="0" smtClean="0">
                <a:latin typeface="Franklin Gothic Medium Cond" panose="020B0606030402020204" pitchFamily="34" charset="0"/>
              </a:rPr>
              <a:t>	Otras </a:t>
            </a:r>
            <a:r>
              <a:rPr lang="es-PE" sz="1100" dirty="0">
                <a:latin typeface="Franklin Gothic Medium Cond" panose="020B0606030402020204" pitchFamily="34" charset="0"/>
              </a:rPr>
              <a:t>Tuberculosis </a:t>
            </a:r>
            <a:r>
              <a:rPr lang="es-PE" sz="1100" dirty="0" err="1">
                <a:latin typeface="Franklin Gothic Medium Cond" panose="020B0606030402020204" pitchFamily="34" charset="0"/>
              </a:rPr>
              <a:t>Drogoresistentes</a:t>
            </a:r>
            <a:endParaRPr lang="es-PE" sz="1100" dirty="0">
              <a:latin typeface="Franklin Gothic Medium Cond" panose="020B0606030402020204" pitchFamily="34" charset="0"/>
            </a:endParaRPr>
          </a:p>
          <a:p>
            <a:pPr defTabSz="981075"/>
            <a:r>
              <a:rPr lang="es-PE" sz="1100" dirty="0">
                <a:latin typeface="Franklin Gothic Medium Cond" panose="020B0606030402020204" pitchFamily="34" charset="0"/>
              </a:rPr>
              <a:t>Z21X1 </a:t>
            </a:r>
            <a:r>
              <a:rPr lang="es-PE" sz="1100" dirty="0" smtClean="0">
                <a:latin typeface="Franklin Gothic Medium Cond" panose="020B0606030402020204" pitchFamily="34" charset="0"/>
              </a:rPr>
              <a:t>	Infección </a:t>
            </a:r>
            <a:r>
              <a:rPr lang="es-PE" sz="1100" dirty="0">
                <a:latin typeface="Franklin Gothic Medium Cond" panose="020B0606030402020204" pitchFamily="34" charset="0"/>
              </a:rPr>
              <a:t>por VIH sin SIDA</a:t>
            </a:r>
          </a:p>
          <a:p>
            <a:pPr defTabSz="981075"/>
            <a:r>
              <a:rPr lang="it-IT" sz="1100" dirty="0">
                <a:latin typeface="Franklin Gothic Medium Cond" panose="020B0606030402020204" pitchFamily="34" charset="0"/>
              </a:rPr>
              <a:t>Z5181 </a:t>
            </a:r>
            <a:r>
              <a:rPr lang="it-IT" sz="1100" dirty="0" smtClean="0">
                <a:latin typeface="Franklin Gothic Medium Cond" panose="020B0606030402020204" pitchFamily="34" charset="0"/>
              </a:rPr>
              <a:t>	Terapia </a:t>
            </a:r>
            <a:r>
              <a:rPr lang="it-IT" sz="1100" dirty="0">
                <a:latin typeface="Franklin Gothic Medium Cond" panose="020B0606030402020204" pitchFamily="34" charset="0"/>
              </a:rPr>
              <a:t>preventiva con Cotrimoxazol (TPC)</a:t>
            </a:r>
          </a:p>
          <a:p>
            <a:pPr defTabSz="981075"/>
            <a:r>
              <a:rPr lang="es-PE" sz="1100" dirty="0">
                <a:latin typeface="Franklin Gothic Medium Cond" panose="020B0606030402020204" pitchFamily="34" charset="0"/>
              </a:rPr>
              <a:t>Z5182 </a:t>
            </a:r>
            <a:r>
              <a:rPr lang="es-PE" sz="1100" dirty="0" smtClean="0">
                <a:latin typeface="Franklin Gothic Medium Cond" panose="020B0606030402020204" pitchFamily="34" charset="0"/>
              </a:rPr>
              <a:t>	Terapia </a:t>
            </a:r>
            <a:r>
              <a:rPr lang="es-PE" sz="1100" dirty="0">
                <a:latin typeface="Franklin Gothic Medium Cond" panose="020B0606030402020204" pitchFamily="34" charset="0"/>
              </a:rPr>
              <a:t>preventiva con </a:t>
            </a:r>
            <a:r>
              <a:rPr lang="es-PE" sz="1100" dirty="0" err="1">
                <a:latin typeface="Franklin Gothic Medium Cond" panose="020B0606030402020204" pitchFamily="34" charset="0"/>
              </a:rPr>
              <a:t>isoniacida</a:t>
            </a:r>
            <a:r>
              <a:rPr lang="es-PE" sz="1100" dirty="0">
                <a:latin typeface="Franklin Gothic Medium Cond" panose="020B0606030402020204" pitchFamily="34" charset="0"/>
              </a:rPr>
              <a:t> (TPI)</a:t>
            </a:r>
          </a:p>
          <a:p>
            <a:pPr defTabSz="981075"/>
            <a:r>
              <a:rPr lang="es-PE" sz="1100" dirty="0">
                <a:latin typeface="Franklin Gothic Medium Cond" panose="020B0606030402020204" pitchFamily="34" charset="0"/>
              </a:rPr>
              <a:t>U266 </a:t>
            </a:r>
            <a:r>
              <a:rPr lang="es-PE" sz="1100" dirty="0" smtClean="0">
                <a:latin typeface="Franklin Gothic Medium Cond" panose="020B0606030402020204" pitchFamily="34" charset="0"/>
              </a:rPr>
              <a:t>	Evaluación </a:t>
            </a:r>
            <a:r>
              <a:rPr lang="es-PE" sz="1100" dirty="0">
                <a:latin typeface="Franklin Gothic Medium Cond" panose="020B0606030402020204" pitchFamily="34" charset="0"/>
              </a:rPr>
              <a:t>y Entrega de resultados de BK</a:t>
            </a:r>
          </a:p>
          <a:p>
            <a:pPr defTabSz="981075"/>
            <a:r>
              <a:rPr lang="es-PE" sz="1100" dirty="0">
                <a:latin typeface="Franklin Gothic Medium Cond" panose="020B0606030402020204" pitchFamily="34" charset="0"/>
              </a:rPr>
              <a:t>U263 </a:t>
            </a:r>
            <a:r>
              <a:rPr lang="es-PE" sz="1100" dirty="0" smtClean="0">
                <a:latin typeface="Franklin Gothic Medium Cond" panose="020B0606030402020204" pitchFamily="34" charset="0"/>
              </a:rPr>
              <a:t>	Evaluación </a:t>
            </a:r>
            <a:r>
              <a:rPr lang="es-PE" sz="1100" dirty="0">
                <a:latin typeface="Franklin Gothic Medium Cond" panose="020B0606030402020204" pitchFamily="34" charset="0"/>
              </a:rPr>
              <a:t>y Entrega de resultados de control</a:t>
            </a:r>
          </a:p>
          <a:p>
            <a:pPr defTabSz="981075"/>
            <a:r>
              <a:rPr lang="es-PE" sz="1100" dirty="0">
                <a:latin typeface="Franklin Gothic Medium Cond" panose="020B0606030402020204" pitchFamily="34" charset="0"/>
              </a:rPr>
              <a:t>Z111 </a:t>
            </a:r>
            <a:r>
              <a:rPr lang="es-PE" sz="1100" dirty="0" smtClean="0">
                <a:latin typeface="Franklin Gothic Medium Cond" panose="020B0606030402020204" pitchFamily="34" charset="0"/>
              </a:rPr>
              <a:t>	Evaluación </a:t>
            </a:r>
            <a:r>
              <a:rPr lang="es-PE" sz="1100" dirty="0">
                <a:latin typeface="Franklin Gothic Medium Cond" panose="020B0606030402020204" pitchFamily="34" charset="0"/>
              </a:rPr>
              <a:t>de Resultado de Cultivo</a:t>
            </a:r>
          </a:p>
          <a:p>
            <a:pPr defTabSz="981075"/>
            <a:r>
              <a:rPr lang="es-PE" sz="1100" dirty="0">
                <a:latin typeface="Franklin Gothic Medium Cond" panose="020B0606030402020204" pitchFamily="34" charset="0"/>
              </a:rPr>
              <a:t>U157 </a:t>
            </a:r>
            <a:r>
              <a:rPr lang="es-PE" sz="1100" dirty="0" smtClean="0">
                <a:latin typeface="Franklin Gothic Medium Cond" panose="020B0606030402020204" pitchFamily="34" charset="0"/>
              </a:rPr>
              <a:t>	Censo </a:t>
            </a:r>
            <a:r>
              <a:rPr lang="es-PE" sz="1100" dirty="0">
                <a:latin typeface="Franklin Gothic Medium Cond" panose="020B0606030402020204" pitchFamily="34" charset="0"/>
              </a:rPr>
              <a:t>de Contactos</a:t>
            </a:r>
          </a:p>
          <a:p>
            <a:pPr defTabSz="981075"/>
            <a:r>
              <a:rPr lang="es-PE" sz="1100" dirty="0">
                <a:latin typeface="Franklin Gothic Medium Cond" panose="020B0606030402020204" pitchFamily="34" charset="0"/>
              </a:rPr>
              <a:t>U200 </a:t>
            </a:r>
            <a:r>
              <a:rPr lang="es-PE" sz="1100" dirty="0" smtClean="0">
                <a:latin typeface="Franklin Gothic Medium Cond" panose="020B0606030402020204" pitchFamily="34" charset="0"/>
              </a:rPr>
              <a:t>	Sintomático </a:t>
            </a:r>
            <a:r>
              <a:rPr lang="es-PE" sz="1100" dirty="0">
                <a:latin typeface="Franklin Gothic Medium Cond" panose="020B0606030402020204" pitchFamily="34" charset="0"/>
              </a:rPr>
              <a:t>Respiratorio Identificado</a:t>
            </a:r>
          </a:p>
          <a:p>
            <a:pPr defTabSz="981075"/>
            <a:r>
              <a:rPr lang="es-PE" sz="1100" dirty="0">
                <a:latin typeface="Franklin Gothic Medium Cond" panose="020B0606030402020204" pitchFamily="34" charset="0"/>
              </a:rPr>
              <a:t>U212 </a:t>
            </a:r>
            <a:r>
              <a:rPr lang="es-PE" sz="1100" dirty="0" smtClean="0">
                <a:latin typeface="Franklin Gothic Medium Cond" panose="020B0606030402020204" pitchFamily="34" charset="0"/>
              </a:rPr>
              <a:t>	Contactos </a:t>
            </a:r>
            <a:r>
              <a:rPr lang="es-PE" sz="1100" dirty="0">
                <a:latin typeface="Franklin Gothic Medium Cond" panose="020B0606030402020204" pitchFamily="34" charset="0"/>
              </a:rPr>
              <a:t>Examinado</a:t>
            </a:r>
          </a:p>
          <a:p>
            <a:pPr defTabSz="981075"/>
            <a:r>
              <a:rPr lang="es-PE" sz="1100" dirty="0">
                <a:latin typeface="Franklin Gothic Medium Cond" panose="020B0606030402020204" pitchFamily="34" charset="0"/>
              </a:rPr>
              <a:t>U2142 </a:t>
            </a:r>
            <a:r>
              <a:rPr lang="es-PE" sz="1100" dirty="0" smtClean="0">
                <a:latin typeface="Franklin Gothic Medium Cond" panose="020B0606030402020204" pitchFamily="34" charset="0"/>
              </a:rPr>
              <a:t>	Toma </a:t>
            </a:r>
            <a:r>
              <a:rPr lang="es-PE" sz="1100" dirty="0">
                <a:latin typeface="Franklin Gothic Medium Cond" panose="020B0606030402020204" pitchFamily="34" charset="0"/>
              </a:rPr>
              <a:t>de Muestra de Diagnóstico</a:t>
            </a:r>
          </a:p>
          <a:p>
            <a:endParaRPr lang="es-PE" sz="1100" dirty="0">
              <a:latin typeface="Franklin Gothic Medium Cond" panose="020B0606030402020204" pitchFamily="34" charset="0"/>
            </a:endParaRPr>
          </a:p>
          <a:p>
            <a:pPr marL="0" indent="0">
              <a:buNone/>
            </a:pPr>
            <a:endParaRPr lang="es-PE" sz="1100" dirty="0">
              <a:latin typeface="Franklin Gothic Medium Cond" panose="020B0606030402020204" pitchFamily="34" charset="0"/>
            </a:endParaRPr>
          </a:p>
        </p:txBody>
      </p:sp>
      <p:sp>
        <p:nvSpPr>
          <p:cNvPr id="4" name="Marcador de contenido 3"/>
          <p:cNvSpPr>
            <a:spLocks noGrp="1"/>
          </p:cNvSpPr>
          <p:nvPr>
            <p:ph sz="half" idx="2"/>
          </p:nvPr>
        </p:nvSpPr>
        <p:spPr>
          <a:xfrm>
            <a:off x="4648200" y="847168"/>
            <a:ext cx="4038600" cy="5278995"/>
          </a:xfrm>
        </p:spPr>
        <p:txBody>
          <a:bodyPr/>
          <a:lstStyle/>
          <a:p>
            <a:pPr defTabSz="1076325"/>
            <a:r>
              <a:rPr lang="es-PE" sz="1100" dirty="0">
                <a:latin typeface="Franklin Gothic Medium Cond" panose="020B0606030402020204" pitchFamily="34" charset="0"/>
              </a:rPr>
              <a:t>Código </a:t>
            </a:r>
            <a:r>
              <a:rPr lang="es-PE" sz="1100" dirty="0" smtClean="0">
                <a:latin typeface="Franklin Gothic Medium Cond" panose="020B0606030402020204" pitchFamily="34" charset="0"/>
              </a:rPr>
              <a:t>	Diagnóstico </a:t>
            </a:r>
            <a:r>
              <a:rPr lang="es-PE" sz="1100" dirty="0">
                <a:latin typeface="Franklin Gothic Medium Cond" panose="020B0606030402020204" pitchFamily="34" charset="0"/>
              </a:rPr>
              <a:t>/ Actividad</a:t>
            </a:r>
          </a:p>
          <a:p>
            <a:pPr defTabSz="1076325"/>
            <a:r>
              <a:rPr lang="es-PE" sz="1100" dirty="0" smtClean="0">
                <a:latin typeface="Franklin Gothic Medium Cond" panose="020B0606030402020204" pitchFamily="34" charset="0"/>
              </a:rPr>
              <a:t>U310 	Administración </a:t>
            </a:r>
            <a:r>
              <a:rPr lang="es-PE" sz="1100" dirty="0">
                <a:latin typeface="Franklin Gothic Medium Cond" panose="020B0606030402020204" pitchFamily="34" charset="0"/>
              </a:rPr>
              <a:t>de Tratamiento Esquema 1</a:t>
            </a:r>
          </a:p>
          <a:p>
            <a:pPr defTabSz="1076325"/>
            <a:r>
              <a:rPr lang="es-PE" sz="1100" dirty="0">
                <a:latin typeface="Franklin Gothic Medium Cond" panose="020B0606030402020204" pitchFamily="34" charset="0"/>
              </a:rPr>
              <a:t>U3111 </a:t>
            </a:r>
            <a:r>
              <a:rPr lang="es-PE" sz="1100" dirty="0" smtClean="0">
                <a:latin typeface="Franklin Gothic Medium Cond" panose="020B0606030402020204" pitchFamily="34" charset="0"/>
              </a:rPr>
              <a:t>	Administración </a:t>
            </a:r>
            <a:r>
              <a:rPr lang="es-PE" sz="1100" dirty="0">
                <a:latin typeface="Franklin Gothic Medium Cond" panose="020B0606030402020204" pitchFamily="34" charset="0"/>
              </a:rPr>
              <a:t>de Tratamiento Individualizado</a:t>
            </a:r>
          </a:p>
          <a:p>
            <a:pPr defTabSz="1076325"/>
            <a:r>
              <a:rPr lang="es-PE" sz="1100" dirty="0">
                <a:latin typeface="Franklin Gothic Medium Cond" panose="020B0606030402020204" pitchFamily="34" charset="0"/>
              </a:rPr>
              <a:t>U3112 </a:t>
            </a:r>
            <a:r>
              <a:rPr lang="es-PE" sz="1100" dirty="0" smtClean="0">
                <a:latin typeface="Franklin Gothic Medium Cond" panose="020B0606030402020204" pitchFamily="34" charset="0"/>
              </a:rPr>
              <a:t>	Administración </a:t>
            </a:r>
            <a:r>
              <a:rPr lang="es-PE" sz="1100" dirty="0">
                <a:latin typeface="Franklin Gothic Medium Cond" panose="020B0606030402020204" pitchFamily="34" charset="0"/>
              </a:rPr>
              <a:t>de Tratamiento Estandarizado</a:t>
            </a:r>
          </a:p>
          <a:p>
            <a:pPr defTabSz="1076325"/>
            <a:r>
              <a:rPr lang="es-PE" sz="1100" dirty="0">
                <a:latin typeface="Franklin Gothic Medium Cond" panose="020B0606030402020204" pitchFamily="34" charset="0"/>
              </a:rPr>
              <a:t>U3113 </a:t>
            </a:r>
            <a:r>
              <a:rPr lang="es-PE" sz="1100" dirty="0" smtClean="0">
                <a:latin typeface="Franklin Gothic Medium Cond" panose="020B0606030402020204" pitchFamily="34" charset="0"/>
              </a:rPr>
              <a:t>	Administración </a:t>
            </a:r>
            <a:r>
              <a:rPr lang="es-PE" sz="1100" dirty="0">
                <a:latin typeface="Franklin Gothic Medium Cond" panose="020B0606030402020204" pitchFamily="34" charset="0"/>
              </a:rPr>
              <a:t>de Tratamiento Empírico</a:t>
            </a:r>
          </a:p>
          <a:p>
            <a:pPr defTabSz="1076325"/>
            <a:r>
              <a:rPr lang="es-PE" sz="1100" dirty="0">
                <a:latin typeface="Franklin Gothic Medium Cond" panose="020B0606030402020204" pitchFamily="34" charset="0"/>
              </a:rPr>
              <a:t>U324 </a:t>
            </a:r>
            <a:r>
              <a:rPr lang="es-PE" sz="1100" dirty="0" smtClean="0">
                <a:latin typeface="Franklin Gothic Medium Cond" panose="020B0606030402020204" pitchFamily="34" charset="0"/>
              </a:rPr>
              <a:t>	Abandono </a:t>
            </a:r>
            <a:r>
              <a:rPr lang="es-PE" sz="1100" dirty="0">
                <a:latin typeface="Franklin Gothic Medium Cond" panose="020B0606030402020204" pitchFamily="34" charset="0"/>
              </a:rPr>
              <a:t>Recuperado</a:t>
            </a:r>
          </a:p>
          <a:p>
            <a:pPr defTabSz="1076325"/>
            <a:r>
              <a:rPr lang="es-PE" sz="1100" dirty="0">
                <a:latin typeface="Franklin Gothic Medium Cond" panose="020B0606030402020204" pitchFamily="34" charset="0"/>
              </a:rPr>
              <a:t>U325 </a:t>
            </a:r>
            <a:r>
              <a:rPr lang="es-PE" sz="1100" dirty="0" smtClean="0">
                <a:latin typeface="Franklin Gothic Medium Cond" panose="020B0606030402020204" pitchFamily="34" charset="0"/>
              </a:rPr>
              <a:t>	Fracaso </a:t>
            </a:r>
            <a:r>
              <a:rPr lang="es-PE" sz="1100" dirty="0">
                <a:latin typeface="Franklin Gothic Medium Cond" panose="020B0606030402020204" pitchFamily="34" charset="0"/>
              </a:rPr>
              <a:t>Tratamiento</a:t>
            </a:r>
          </a:p>
          <a:p>
            <a:pPr defTabSz="1076325"/>
            <a:r>
              <a:rPr lang="es-PE" sz="1100" dirty="0">
                <a:latin typeface="Franklin Gothic Medium Cond" panose="020B0606030402020204" pitchFamily="34" charset="0"/>
              </a:rPr>
              <a:t>U326 </a:t>
            </a:r>
            <a:r>
              <a:rPr lang="es-PE" sz="1100" dirty="0" smtClean="0">
                <a:latin typeface="Franklin Gothic Medium Cond" panose="020B0606030402020204" pitchFamily="34" charset="0"/>
              </a:rPr>
              <a:t>	Recaída</a:t>
            </a:r>
            <a:endParaRPr lang="es-PE" sz="1100" dirty="0">
              <a:latin typeface="Franklin Gothic Medium Cond" panose="020B0606030402020204" pitchFamily="34" charset="0"/>
            </a:endParaRPr>
          </a:p>
          <a:p>
            <a:pPr defTabSz="1076325"/>
            <a:r>
              <a:rPr lang="es-PE" sz="1100" dirty="0">
                <a:latin typeface="Franklin Gothic Medium Cond" panose="020B0606030402020204" pitchFamily="34" charset="0"/>
              </a:rPr>
              <a:t>87184 </a:t>
            </a:r>
            <a:r>
              <a:rPr lang="es-PE" sz="1100" dirty="0" smtClean="0">
                <a:latin typeface="Franklin Gothic Medium Cond" panose="020B0606030402020204" pitchFamily="34" charset="0"/>
              </a:rPr>
              <a:t>	Prueba </a:t>
            </a:r>
            <a:r>
              <a:rPr lang="es-PE" sz="1100" dirty="0">
                <a:latin typeface="Franklin Gothic Medium Cond" panose="020B0606030402020204" pitchFamily="34" charset="0"/>
              </a:rPr>
              <a:t>de Sensibilidad</a:t>
            </a:r>
          </a:p>
          <a:p>
            <a:pPr defTabSz="1076325"/>
            <a:r>
              <a:rPr lang="es-PE" sz="1100" dirty="0">
                <a:latin typeface="Franklin Gothic Medium Cond" panose="020B0606030402020204" pitchFamily="34" charset="0"/>
              </a:rPr>
              <a:t>C0010 </a:t>
            </a:r>
            <a:r>
              <a:rPr lang="es-PE" sz="1100" dirty="0" smtClean="0">
                <a:latin typeface="Franklin Gothic Medium Cond" panose="020B0606030402020204" pitchFamily="34" charset="0"/>
              </a:rPr>
              <a:t>	Sesión </a:t>
            </a:r>
            <a:r>
              <a:rPr lang="es-PE" sz="1100" dirty="0">
                <a:latin typeface="Franklin Gothic Medium Cond" panose="020B0606030402020204" pitchFamily="34" charset="0"/>
              </a:rPr>
              <a:t>demostrativa</a:t>
            </a:r>
          </a:p>
          <a:p>
            <a:pPr defTabSz="1076325"/>
            <a:r>
              <a:rPr lang="es-PE" sz="1100" dirty="0">
                <a:latin typeface="Franklin Gothic Medium Cond" panose="020B0606030402020204" pitchFamily="34" charset="0"/>
              </a:rPr>
              <a:t>C0009 </a:t>
            </a:r>
            <a:r>
              <a:rPr lang="es-PE" sz="1100" dirty="0" smtClean="0">
                <a:latin typeface="Franklin Gothic Medium Cond" panose="020B0606030402020204" pitchFamily="34" charset="0"/>
              </a:rPr>
              <a:t>	Sesión </a:t>
            </a:r>
            <a:r>
              <a:rPr lang="es-PE" sz="1100" dirty="0">
                <a:latin typeface="Franklin Gothic Medium Cond" panose="020B0606030402020204" pitchFamily="34" charset="0"/>
              </a:rPr>
              <a:t>educativa</a:t>
            </a:r>
          </a:p>
          <a:p>
            <a:pPr defTabSz="1076325"/>
            <a:r>
              <a:rPr lang="es-PE" sz="1100" dirty="0">
                <a:latin typeface="Franklin Gothic Medium Cond" panose="020B0606030402020204" pitchFamily="34" charset="0"/>
              </a:rPr>
              <a:t>Z000 </a:t>
            </a:r>
            <a:r>
              <a:rPr lang="es-PE" sz="1100" dirty="0" smtClean="0">
                <a:latin typeface="Franklin Gothic Medium Cond" panose="020B0606030402020204" pitchFamily="34" charset="0"/>
              </a:rPr>
              <a:t>	</a:t>
            </a:r>
            <a:r>
              <a:rPr lang="es-PE" sz="1100" dirty="0" err="1" smtClean="0">
                <a:latin typeface="Franklin Gothic Medium Cond" panose="020B0606030402020204" pitchFamily="34" charset="0"/>
              </a:rPr>
              <a:t>Exámen</a:t>
            </a:r>
            <a:r>
              <a:rPr lang="es-PE" sz="1100" dirty="0" smtClean="0">
                <a:latin typeface="Franklin Gothic Medium Cond" panose="020B0606030402020204" pitchFamily="34" charset="0"/>
              </a:rPr>
              <a:t> </a:t>
            </a:r>
            <a:r>
              <a:rPr lang="es-PE" sz="1100" dirty="0">
                <a:latin typeface="Franklin Gothic Medium Cond" panose="020B0606030402020204" pitchFamily="34" charset="0"/>
              </a:rPr>
              <a:t>Médico General</a:t>
            </a:r>
          </a:p>
          <a:p>
            <a:pPr defTabSz="1076325"/>
            <a:r>
              <a:rPr lang="es-PE" sz="1100" dirty="0">
                <a:latin typeface="Franklin Gothic Medium Cond" panose="020B0606030402020204" pitchFamily="34" charset="0"/>
              </a:rPr>
              <a:t>Z016 </a:t>
            </a:r>
            <a:r>
              <a:rPr lang="es-PE" sz="1100" dirty="0" smtClean="0">
                <a:latin typeface="Franklin Gothic Medium Cond" panose="020B0606030402020204" pitchFamily="34" charset="0"/>
              </a:rPr>
              <a:t>	Examen </a:t>
            </a:r>
            <a:r>
              <a:rPr lang="es-PE" sz="1100" dirty="0">
                <a:latin typeface="Franklin Gothic Medium Cond" panose="020B0606030402020204" pitchFamily="34" charset="0"/>
              </a:rPr>
              <a:t>Radiológico</a:t>
            </a:r>
          </a:p>
          <a:p>
            <a:pPr defTabSz="1076325"/>
            <a:r>
              <a:rPr lang="es-PE" sz="1100" dirty="0">
                <a:latin typeface="Franklin Gothic Medium Cond" panose="020B0606030402020204" pitchFamily="34" charset="0"/>
              </a:rPr>
              <a:t>86580 </a:t>
            </a:r>
            <a:r>
              <a:rPr lang="es-PE" sz="1100" dirty="0" smtClean="0">
                <a:latin typeface="Franklin Gothic Medium Cond" panose="020B0606030402020204" pitchFamily="34" charset="0"/>
              </a:rPr>
              <a:t>	Reacción </a:t>
            </a:r>
            <a:r>
              <a:rPr lang="es-PE" sz="1100" dirty="0">
                <a:latin typeface="Franklin Gothic Medium Cond" panose="020B0606030402020204" pitchFamily="34" charset="0"/>
              </a:rPr>
              <a:t>anormal a la prueba con tuberculina</a:t>
            </a:r>
          </a:p>
          <a:p>
            <a:pPr defTabSz="1076325"/>
            <a:r>
              <a:rPr lang="es-PE" sz="1100" dirty="0">
                <a:latin typeface="Franklin Gothic Medium Cond" panose="020B0606030402020204" pitchFamily="34" charset="0"/>
              </a:rPr>
              <a:t>E149 </a:t>
            </a:r>
            <a:r>
              <a:rPr lang="es-PE" sz="1100" dirty="0" smtClean="0">
                <a:latin typeface="Franklin Gothic Medium Cond" panose="020B0606030402020204" pitchFamily="34" charset="0"/>
              </a:rPr>
              <a:t>	Diabetes </a:t>
            </a:r>
            <a:r>
              <a:rPr lang="es-PE" sz="1100" dirty="0">
                <a:latin typeface="Franklin Gothic Medium Cond" panose="020B0606030402020204" pitchFamily="34" charset="0"/>
              </a:rPr>
              <a:t>mellitus, no especificada, sin mención </a:t>
            </a:r>
            <a:r>
              <a:rPr lang="es-PE" sz="1100" dirty="0" smtClean="0">
                <a:latin typeface="Franklin Gothic Medium Cond" panose="020B0606030402020204" pitchFamily="34" charset="0"/>
              </a:rPr>
              <a:t>	de complicación</a:t>
            </a:r>
            <a:endParaRPr lang="es-PE" sz="1100" dirty="0">
              <a:latin typeface="Franklin Gothic Medium Cond" panose="020B0606030402020204" pitchFamily="34" charset="0"/>
            </a:endParaRPr>
          </a:p>
          <a:p>
            <a:pPr defTabSz="1076325"/>
            <a:r>
              <a:rPr lang="es-PE" sz="1100" dirty="0">
                <a:latin typeface="Franklin Gothic Medium Cond" panose="020B0606030402020204" pitchFamily="34" charset="0"/>
              </a:rPr>
              <a:t>U128 </a:t>
            </a:r>
            <a:r>
              <a:rPr lang="es-PE" sz="1100" dirty="0" smtClean="0">
                <a:latin typeface="Franklin Gothic Medium Cond" panose="020B0606030402020204" pitchFamily="34" charset="0"/>
              </a:rPr>
              <a:t>	Orientación </a:t>
            </a:r>
            <a:r>
              <a:rPr lang="es-PE" sz="1100" dirty="0">
                <a:latin typeface="Franklin Gothic Medium Cond" panose="020B0606030402020204" pitchFamily="34" charset="0"/>
              </a:rPr>
              <a:t>Social</a:t>
            </a:r>
          </a:p>
          <a:p>
            <a:pPr defTabSz="1076325"/>
            <a:r>
              <a:rPr lang="es-PE" sz="1100" dirty="0">
                <a:latin typeface="Franklin Gothic Medium Cond" panose="020B0606030402020204" pitchFamily="34" charset="0"/>
              </a:rPr>
              <a:t>U148 </a:t>
            </a:r>
            <a:r>
              <a:rPr lang="es-PE" sz="1100" dirty="0" smtClean="0">
                <a:latin typeface="Franklin Gothic Medium Cond" panose="020B0606030402020204" pitchFamily="34" charset="0"/>
              </a:rPr>
              <a:t>	Entrevista </a:t>
            </a:r>
            <a:r>
              <a:rPr lang="es-PE" sz="1100" dirty="0">
                <a:latin typeface="Franklin Gothic Medium Cond" panose="020B0606030402020204" pitchFamily="34" charset="0"/>
              </a:rPr>
              <a:t>de Enfermería</a:t>
            </a:r>
          </a:p>
          <a:p>
            <a:pPr defTabSz="1076325"/>
            <a:r>
              <a:rPr lang="es-PE" sz="1100" dirty="0">
                <a:latin typeface="Franklin Gothic Medium Cond" panose="020B0606030402020204" pitchFamily="34" charset="0"/>
              </a:rPr>
              <a:t>Y411 </a:t>
            </a:r>
            <a:r>
              <a:rPr lang="es-PE" sz="1100" dirty="0" smtClean="0">
                <a:latin typeface="Franklin Gothic Medium Cond" panose="020B0606030402020204" pitchFamily="34" charset="0"/>
              </a:rPr>
              <a:t>	Efectos </a:t>
            </a:r>
            <a:r>
              <a:rPr lang="es-PE" sz="1100" dirty="0">
                <a:latin typeface="Franklin Gothic Medium Cond" panose="020B0606030402020204" pitchFamily="34" charset="0"/>
              </a:rPr>
              <a:t>adversos de drogas </a:t>
            </a:r>
            <a:r>
              <a:rPr lang="es-PE" sz="1100" dirty="0" err="1">
                <a:latin typeface="Franklin Gothic Medium Cond" panose="020B0606030402020204" pitchFamily="34" charset="0"/>
              </a:rPr>
              <a:t>antimicobacterianas</a:t>
            </a:r>
            <a:endParaRPr lang="es-PE" sz="1100" dirty="0">
              <a:latin typeface="Franklin Gothic Medium Cond" panose="020B0606030402020204" pitchFamily="34" charset="0"/>
            </a:endParaRPr>
          </a:p>
          <a:p>
            <a:pPr marL="0" indent="0" defTabSz="1076325">
              <a:buNone/>
            </a:pPr>
            <a:r>
              <a:rPr lang="es-PE" sz="1100" dirty="0" smtClean="0">
                <a:latin typeface="Franklin Gothic Medium Cond" panose="020B0606030402020204" pitchFamily="34" charset="0"/>
              </a:rPr>
              <a:t>	(</a:t>
            </a:r>
            <a:r>
              <a:rPr lang="es-PE" sz="1100" dirty="0">
                <a:latin typeface="Franklin Gothic Medium Cond" panose="020B0606030402020204" pitchFamily="34" charset="0"/>
              </a:rPr>
              <a:t>RAFA TBC)</a:t>
            </a:r>
          </a:p>
          <a:p>
            <a:pPr defTabSz="1076325"/>
            <a:r>
              <a:rPr lang="es-PE" sz="1100" dirty="0">
                <a:latin typeface="Franklin Gothic Medium Cond" panose="020B0606030402020204" pitchFamily="34" charset="0"/>
              </a:rPr>
              <a:t>U0008 </a:t>
            </a:r>
            <a:r>
              <a:rPr lang="es-PE" sz="1100" dirty="0" smtClean="0">
                <a:latin typeface="Franklin Gothic Medium Cond" panose="020B0606030402020204" pitchFamily="34" charset="0"/>
              </a:rPr>
              <a:t>	Actividad </a:t>
            </a:r>
            <a:r>
              <a:rPr lang="es-PE" sz="1100" dirty="0">
                <a:latin typeface="Franklin Gothic Medium Cond" panose="020B0606030402020204" pitchFamily="34" charset="0"/>
              </a:rPr>
              <a:t>de la ESN Tuberculosis</a:t>
            </a:r>
          </a:p>
          <a:p>
            <a:pPr defTabSz="1076325"/>
            <a:r>
              <a:rPr lang="es-PE" sz="1100" dirty="0">
                <a:latin typeface="Franklin Gothic Medium Cond" panose="020B0606030402020204" pitchFamily="34" charset="0"/>
              </a:rPr>
              <a:t>Z7171 </a:t>
            </a:r>
            <a:r>
              <a:rPr lang="es-PE" sz="1100" dirty="0" smtClean="0">
                <a:latin typeface="Franklin Gothic Medium Cond" panose="020B0606030402020204" pitchFamily="34" charset="0"/>
              </a:rPr>
              <a:t>	Consejería </a:t>
            </a:r>
            <a:r>
              <a:rPr lang="es-PE" sz="1100" dirty="0">
                <a:latin typeface="Franklin Gothic Medium Cond" panose="020B0606030402020204" pitchFamily="34" charset="0"/>
              </a:rPr>
              <a:t>Pre-Test para VIH</a:t>
            </a:r>
          </a:p>
          <a:p>
            <a:pPr defTabSz="1076325"/>
            <a:r>
              <a:rPr lang="es-PE" sz="1100" dirty="0">
                <a:latin typeface="Franklin Gothic Medium Cond" panose="020B0606030402020204" pitchFamily="34" charset="0"/>
              </a:rPr>
              <a:t>Z7172 </a:t>
            </a:r>
            <a:r>
              <a:rPr lang="es-PE" sz="1100" dirty="0" smtClean="0">
                <a:latin typeface="Franklin Gothic Medium Cond" panose="020B0606030402020204" pitchFamily="34" charset="0"/>
              </a:rPr>
              <a:t>	Consejería </a:t>
            </a:r>
            <a:r>
              <a:rPr lang="es-PE" sz="1100" dirty="0">
                <a:latin typeface="Franklin Gothic Medium Cond" panose="020B0606030402020204" pitchFamily="34" charset="0"/>
              </a:rPr>
              <a:t>Post-Test reactivo para VIH</a:t>
            </a:r>
          </a:p>
          <a:p>
            <a:pPr defTabSz="1076325"/>
            <a:r>
              <a:rPr lang="es-PE" sz="1100" dirty="0">
                <a:latin typeface="Franklin Gothic Medium Cond" panose="020B0606030402020204" pitchFamily="34" charset="0"/>
              </a:rPr>
              <a:t>Z7173 </a:t>
            </a:r>
            <a:r>
              <a:rPr lang="es-PE" sz="1100" dirty="0" smtClean="0">
                <a:latin typeface="Franklin Gothic Medium Cond" panose="020B0606030402020204" pitchFamily="34" charset="0"/>
              </a:rPr>
              <a:t>	Consejería </a:t>
            </a:r>
            <a:r>
              <a:rPr lang="es-PE" sz="1100" dirty="0">
                <a:latin typeface="Franklin Gothic Medium Cond" panose="020B0606030402020204" pitchFamily="34" charset="0"/>
              </a:rPr>
              <a:t>Post-Test No reactivo para VIH</a:t>
            </a:r>
          </a:p>
        </p:txBody>
      </p:sp>
    </p:spTree>
    <p:extLst>
      <p:ext uri="{BB962C8B-B14F-4D97-AF65-F5344CB8AC3E}">
        <p14:creationId xmlns:p14="http://schemas.microsoft.com/office/powerpoint/2010/main" val="1393079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03410" y="350897"/>
            <a:ext cx="8360763" cy="2682786"/>
          </a:xfrm>
          <a:prstGeom prst="rect">
            <a:avLst/>
          </a:prstGeom>
        </p:spPr>
        <p:txBody>
          <a:bodyPr wrap="square">
            <a:spAutoFit/>
          </a:bodyPr>
          <a:lstStyle/>
          <a:p>
            <a:r>
              <a:rPr lang="es-PE" sz="1100" dirty="0" smtClean="0">
                <a:solidFill>
                  <a:srgbClr val="003399"/>
                </a:solidFill>
                <a:latin typeface="Franklin Gothic Medium Cond" panose="020B0606030402020204" pitchFamily="34" charset="0"/>
              </a:rPr>
              <a:t>La segunda circunstancia es cuando el paciente que ya tiene TB es confirmado con VIH: </a:t>
            </a:r>
          </a:p>
          <a:p>
            <a:pPr>
              <a:spcBef>
                <a:spcPts val="400"/>
              </a:spcBef>
            </a:pPr>
            <a:r>
              <a:rPr lang="es-PE" sz="1100" dirty="0" smtClean="0">
                <a:solidFill>
                  <a:srgbClr val="C00000"/>
                </a:solidFill>
                <a:latin typeface="Franklin Gothic Medium Cond" panose="020B0606030402020204" pitchFamily="34" charset="0"/>
              </a:rPr>
              <a:t>TAMIZAJE </a:t>
            </a:r>
            <a:r>
              <a:rPr lang="es-PE" sz="1100" dirty="0">
                <a:solidFill>
                  <a:srgbClr val="C00000"/>
                </a:solidFill>
                <a:latin typeface="Franklin Gothic Medium Cond" panose="020B0606030402020204" pitchFamily="34" charset="0"/>
              </a:rPr>
              <a:t>DE VIH EN PACIENTE CON TB</a:t>
            </a:r>
          </a:p>
          <a:p>
            <a:r>
              <a:rPr lang="es-PE" sz="1100" dirty="0">
                <a:solidFill>
                  <a:srgbClr val="C00000"/>
                </a:solidFill>
                <a:latin typeface="Franklin Gothic Medium Cond" panose="020B0606030402020204" pitchFamily="34" charset="0"/>
              </a:rPr>
              <a:t>PACIENTE AFECTADO POR TB QUE RECIBIÓ CONSEJERÍA PRE TEST PARA VIH</a:t>
            </a:r>
          </a:p>
          <a:p>
            <a:r>
              <a:rPr lang="es-PE" sz="1100" dirty="0">
                <a:solidFill>
                  <a:srgbClr val="000000"/>
                </a:solidFill>
                <a:latin typeface="Franklin Gothic Medium Cond" panose="020B0606030402020204" pitchFamily="34" charset="0"/>
              </a:rPr>
              <a:t>Cuando se realiza en el consultorio (PRUEBA RÁPIDA) </a:t>
            </a:r>
          </a:p>
          <a:p>
            <a:r>
              <a:rPr lang="es-PE" sz="1100" dirty="0">
                <a:solidFill>
                  <a:srgbClr val="000000"/>
                </a:solidFill>
                <a:latin typeface="Franklin Gothic Medium Cond" panose="020B0606030402020204" pitchFamily="34" charset="0"/>
              </a:rPr>
              <a:t>En el ítem Diagnóstico motivo de consulta y/o actividad de salud, anote claramente:</a:t>
            </a:r>
          </a:p>
          <a:p>
            <a:r>
              <a:rPr lang="es-PE" sz="1100" dirty="0">
                <a:solidFill>
                  <a:srgbClr val="000000"/>
                </a:solidFill>
                <a:latin typeface="Franklin Gothic Medium Cond" panose="020B0606030402020204" pitchFamily="34" charset="0"/>
              </a:rPr>
              <a:t> En el 1º Consejería Pre Test </a:t>
            </a:r>
            <a:r>
              <a:rPr lang="es-PE" sz="1100" dirty="0" smtClean="0">
                <a:solidFill>
                  <a:srgbClr val="000000"/>
                </a:solidFill>
                <a:latin typeface="Franklin Gothic Medium Cond" panose="020B0606030402020204" pitchFamily="34" charset="0"/>
              </a:rPr>
              <a:t> Z7171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 En el 2º casillero Toma de Prueba para VIH </a:t>
            </a:r>
            <a:r>
              <a:rPr lang="es-PE" sz="1100" dirty="0" smtClean="0">
                <a:solidFill>
                  <a:srgbClr val="000000"/>
                </a:solidFill>
                <a:latin typeface="Franklin Gothic Medium Cond" panose="020B0606030402020204" pitchFamily="34" charset="0"/>
              </a:rPr>
              <a:t> 86703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 En el 3º casillero la Consejería Post-Test de acuerdo al resultado, puede ser:</a:t>
            </a:r>
          </a:p>
          <a:p>
            <a:r>
              <a:rPr lang="es-PE" sz="1100" dirty="0">
                <a:solidFill>
                  <a:srgbClr val="000000"/>
                </a:solidFill>
                <a:latin typeface="Franklin Gothic Medium Cond" panose="020B0606030402020204" pitchFamily="34" charset="0"/>
              </a:rPr>
              <a:t>o NO REACTIVO Z7173</a:t>
            </a:r>
          </a:p>
          <a:p>
            <a:r>
              <a:rPr lang="es-PE" sz="1100" dirty="0" smtClean="0">
                <a:solidFill>
                  <a:srgbClr val="000000"/>
                </a:solidFill>
                <a:latin typeface="Franklin Gothic Medium Cond" panose="020B0606030402020204" pitchFamily="34" charset="0"/>
              </a:rPr>
              <a:t>o REACTIVO  Z7172 </a:t>
            </a:r>
          </a:p>
          <a:p>
            <a:r>
              <a:rPr lang="es-PE" sz="1100" dirty="0">
                <a:latin typeface="Franklin Gothic Medium Cond" panose="020B0606030402020204" pitchFamily="34" charset="0"/>
              </a:rPr>
              <a:t>En el ítem Tipo de diagnóstico marque  "D" en todos los casos</a:t>
            </a:r>
          </a:p>
          <a:p>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ítem LAB anote:</a:t>
            </a:r>
          </a:p>
          <a:p>
            <a:r>
              <a:rPr lang="es-PE" sz="1100" dirty="0">
                <a:latin typeface="Franklin Gothic Medium Cond" panose="020B0606030402020204" pitchFamily="34" charset="0"/>
              </a:rPr>
              <a:t> En el 1º casillero la sigla que corresponda al grupo al cual pertenece el paciente:</a:t>
            </a:r>
          </a:p>
          <a:p>
            <a:r>
              <a:rPr lang="es-PE" sz="1100" dirty="0">
                <a:latin typeface="Franklin Gothic Medium Cond" panose="020B0606030402020204" pitchFamily="34" charset="0"/>
              </a:rPr>
              <a:t> En el 2º casillero la sigla que corresponda a la prueba realizada</a:t>
            </a:r>
          </a:p>
          <a:p>
            <a:r>
              <a:rPr lang="es-PE" sz="1100" dirty="0">
                <a:latin typeface="Franklin Gothic Medium Cond" panose="020B0606030402020204" pitchFamily="34" charset="0"/>
              </a:rPr>
              <a:t>o PRA = Cuando se trate de Prueba Rápida </a:t>
            </a:r>
          </a:p>
        </p:txBody>
      </p:sp>
      <p:pic>
        <p:nvPicPr>
          <p:cNvPr id="5" name="Imagen 4"/>
          <p:cNvPicPr>
            <a:picLocks noChangeAspect="1"/>
          </p:cNvPicPr>
          <p:nvPr/>
        </p:nvPicPr>
        <p:blipFill>
          <a:blip r:embed="rId2"/>
          <a:stretch>
            <a:fillRect/>
          </a:stretch>
        </p:blipFill>
        <p:spPr>
          <a:xfrm>
            <a:off x="403410" y="2989875"/>
            <a:ext cx="8360763" cy="1513872"/>
          </a:xfrm>
          <a:prstGeom prst="rect">
            <a:avLst/>
          </a:prstGeom>
        </p:spPr>
      </p:pic>
      <p:sp>
        <p:nvSpPr>
          <p:cNvPr id="6" name="Rectángulo 5"/>
          <p:cNvSpPr/>
          <p:nvPr/>
        </p:nvSpPr>
        <p:spPr>
          <a:xfrm>
            <a:off x="363672" y="4512248"/>
            <a:ext cx="8390965" cy="938719"/>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CUANDO EL TAMIZAJE ES REALIZADO EN EL LABORATORIO </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 claramente:</a:t>
            </a:r>
          </a:p>
          <a:p>
            <a:r>
              <a:rPr lang="es-PE" sz="1100" dirty="0">
                <a:solidFill>
                  <a:srgbClr val="000000"/>
                </a:solidFill>
                <a:latin typeface="Franklin Gothic Medium Cond" panose="020B0606030402020204" pitchFamily="34" charset="0"/>
              </a:rPr>
              <a:t> En el 1º casillero Consejería Pre Test para VIH  </a:t>
            </a:r>
            <a:r>
              <a:rPr lang="es-PE" sz="1100" dirty="0" smtClean="0">
                <a:solidFill>
                  <a:srgbClr val="000000"/>
                </a:solidFill>
                <a:latin typeface="Franklin Gothic Medium Cond" panose="020B0606030402020204" pitchFamily="34" charset="0"/>
              </a:rPr>
              <a:t> Z7171 </a:t>
            </a:r>
            <a:endParaRPr lang="es-PE" sz="1100" dirty="0">
              <a:solidFill>
                <a:srgbClr val="000000"/>
              </a:solidFill>
              <a:latin typeface="Franklin Gothic Medium Cond" panose="020B0606030402020204" pitchFamily="34" charset="0"/>
            </a:endParaRP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r>
              <a:rPr lang="es-PE" sz="1100" dirty="0">
                <a:solidFill>
                  <a:srgbClr val="000000"/>
                </a:solidFill>
                <a:latin typeface="Franklin Gothic Medium Cond" panose="020B0606030402020204" pitchFamily="34" charset="0"/>
              </a:rPr>
              <a:t> En el 1º casillero TBC para indicar que el paciente tiene tuberculosis en cualquiera de sus formas. </a:t>
            </a:r>
            <a:endParaRPr lang="es-PE" sz="1100" dirty="0">
              <a:latin typeface="Franklin Gothic Medium Cond" panose="020B0606030402020204" pitchFamily="34" charset="0"/>
            </a:endParaRPr>
          </a:p>
        </p:txBody>
      </p:sp>
      <p:pic>
        <p:nvPicPr>
          <p:cNvPr id="7" name="Imagen 6"/>
          <p:cNvPicPr>
            <a:picLocks noChangeAspect="1"/>
          </p:cNvPicPr>
          <p:nvPr/>
        </p:nvPicPr>
        <p:blipFill>
          <a:blip r:embed="rId3"/>
          <a:stretch>
            <a:fillRect/>
          </a:stretch>
        </p:blipFill>
        <p:spPr>
          <a:xfrm>
            <a:off x="363672" y="5436054"/>
            <a:ext cx="8525850" cy="900171"/>
          </a:xfrm>
          <a:prstGeom prst="rect">
            <a:avLst/>
          </a:prstGeom>
        </p:spPr>
      </p:pic>
    </p:spTree>
    <p:extLst>
      <p:ext uri="{BB962C8B-B14F-4D97-AF65-F5344CB8AC3E}">
        <p14:creationId xmlns:p14="http://schemas.microsoft.com/office/powerpoint/2010/main" val="1271214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2728" y="213315"/>
            <a:ext cx="8444754" cy="1107996"/>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CUANDO SE TIENE EL RESULTADO DE LABORATORIO </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 claramente:</a:t>
            </a:r>
          </a:p>
          <a:p>
            <a:r>
              <a:rPr lang="es-PE" sz="1100" dirty="0">
                <a:solidFill>
                  <a:srgbClr val="000000"/>
                </a:solidFill>
                <a:latin typeface="Franklin Gothic Medium Cond" panose="020B0606030402020204" pitchFamily="34" charset="0"/>
              </a:rPr>
              <a:t> En el 1º Consejería Post test de acuerdo al resultado:</a:t>
            </a:r>
          </a:p>
          <a:p>
            <a:r>
              <a:rPr lang="es-PE" sz="1100" dirty="0">
                <a:solidFill>
                  <a:srgbClr val="000000"/>
                </a:solidFill>
                <a:latin typeface="Franklin Gothic Medium Cond" panose="020B0606030402020204" pitchFamily="34" charset="0"/>
              </a:rPr>
              <a:t>o NEGATIVO  </a:t>
            </a:r>
            <a:r>
              <a:rPr lang="es-PE" sz="1100" dirty="0" smtClean="0">
                <a:solidFill>
                  <a:srgbClr val="000000"/>
                </a:solidFill>
                <a:latin typeface="Franklin Gothic Medium Cond" panose="020B0606030402020204" pitchFamily="34" charset="0"/>
              </a:rPr>
              <a:t>Z7173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o POSITIVO </a:t>
            </a:r>
            <a:r>
              <a:rPr lang="es-PE" sz="1100" dirty="0" smtClean="0">
                <a:solidFill>
                  <a:srgbClr val="000000"/>
                </a:solidFill>
                <a:latin typeface="Franklin Gothic Medium Cond" panose="020B0606030402020204" pitchFamily="34" charset="0"/>
              </a:rPr>
              <a:t> Z7172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r>
              <a:rPr lang="es-PE" sz="1100" dirty="0" smtClean="0">
                <a:solidFill>
                  <a:srgbClr val="000000"/>
                </a:solidFill>
                <a:latin typeface="Franklin Gothic Medium Cond" panose="020B0606030402020204" pitchFamily="34" charset="0"/>
              </a:rPr>
              <a:t>:    </a:t>
            </a:r>
            <a:r>
              <a:rPr lang="es-PE" sz="1100" dirty="0">
                <a:solidFill>
                  <a:srgbClr val="000000"/>
                </a:solidFill>
                <a:latin typeface="Franklin Gothic Medium Cond" panose="020B0606030402020204" pitchFamily="34" charset="0"/>
              </a:rPr>
              <a:t>En el 1º casillero TBC </a:t>
            </a:r>
            <a:endParaRPr lang="es-PE" sz="1100" dirty="0">
              <a:latin typeface="Franklin Gothic Medium Cond" panose="020B0606030402020204" pitchFamily="34" charset="0"/>
            </a:endParaRPr>
          </a:p>
        </p:txBody>
      </p:sp>
      <p:pic>
        <p:nvPicPr>
          <p:cNvPr id="5" name="Imagen 4"/>
          <p:cNvPicPr>
            <a:picLocks noChangeAspect="1"/>
          </p:cNvPicPr>
          <p:nvPr/>
        </p:nvPicPr>
        <p:blipFill>
          <a:blip r:embed="rId2"/>
          <a:stretch>
            <a:fillRect/>
          </a:stretch>
        </p:blipFill>
        <p:spPr>
          <a:xfrm>
            <a:off x="322727" y="1290812"/>
            <a:ext cx="8525851" cy="904077"/>
          </a:xfrm>
          <a:prstGeom prst="rect">
            <a:avLst/>
          </a:prstGeom>
        </p:spPr>
      </p:pic>
      <p:sp>
        <p:nvSpPr>
          <p:cNvPr id="6" name="Rectángulo 5"/>
          <p:cNvSpPr/>
          <p:nvPr/>
        </p:nvSpPr>
        <p:spPr>
          <a:xfrm>
            <a:off x="322730" y="2180386"/>
            <a:ext cx="8444752"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TB EXTRA PULMONAR NUEVOS CON COINFECCIÓN VIH/SIDA   </a:t>
            </a:r>
          </a:p>
          <a:p>
            <a:r>
              <a:rPr lang="es-PE" sz="1100" dirty="0">
                <a:solidFill>
                  <a:srgbClr val="000000"/>
                </a:solidFill>
                <a:latin typeface="Franklin Gothic Medium Cond" panose="020B0606030402020204" pitchFamily="34" charset="0"/>
              </a:rPr>
              <a:t>Para el ítem: Diagnóstico motivo de consulta y/o actividad de salud anote:</a:t>
            </a:r>
          </a:p>
          <a:p>
            <a:r>
              <a:rPr lang="es-PE" sz="1100" dirty="0">
                <a:solidFill>
                  <a:srgbClr val="000000"/>
                </a:solidFill>
                <a:latin typeface="Franklin Gothic Medium Cond" panose="020B0606030402020204" pitchFamily="34" charset="0"/>
              </a:rPr>
              <a:t> En el 1º casillero </a:t>
            </a:r>
            <a:r>
              <a:rPr lang="es-PE" sz="1100" dirty="0" err="1">
                <a:solidFill>
                  <a:srgbClr val="000000"/>
                </a:solidFill>
                <a:latin typeface="Franklin Gothic Medium Cond" panose="020B0606030402020204" pitchFamily="34" charset="0"/>
              </a:rPr>
              <a:t>Clasificacion</a:t>
            </a:r>
            <a:r>
              <a:rPr lang="es-PE" sz="1100" dirty="0">
                <a:solidFill>
                  <a:srgbClr val="000000"/>
                </a:solidFill>
                <a:latin typeface="Franklin Gothic Medium Cond" panose="020B0606030402020204" pitchFamily="34" charset="0"/>
              </a:rPr>
              <a:t> de TB Extra-pulmonar según el resultado </a:t>
            </a:r>
          </a:p>
          <a:p>
            <a:r>
              <a:rPr lang="es-PE" sz="1100" dirty="0">
                <a:solidFill>
                  <a:srgbClr val="000000"/>
                </a:solidFill>
                <a:latin typeface="Franklin Gothic Medium Cond" panose="020B0606030402020204" pitchFamily="34" charset="0"/>
              </a:rPr>
              <a:t> En el 2º casillero </a:t>
            </a:r>
            <a:r>
              <a:rPr lang="es-PE" sz="1100" dirty="0" err="1">
                <a:solidFill>
                  <a:srgbClr val="000000"/>
                </a:solidFill>
                <a:latin typeface="Franklin Gothic Medium Cond" panose="020B0606030402020204" pitchFamily="34" charset="0"/>
              </a:rPr>
              <a:t>AsociaciónTBC</a:t>
            </a:r>
            <a:r>
              <a:rPr lang="es-PE" sz="1100" dirty="0">
                <a:solidFill>
                  <a:srgbClr val="000000"/>
                </a:solidFill>
                <a:latin typeface="Franklin Gothic Medium Cond" panose="020B0606030402020204" pitchFamily="34" charset="0"/>
              </a:rPr>
              <a:t> – VIH/SIDA </a:t>
            </a:r>
            <a:r>
              <a:rPr lang="es-PE" sz="1100" dirty="0" smtClean="0">
                <a:solidFill>
                  <a:srgbClr val="000000"/>
                </a:solidFill>
                <a:latin typeface="Franklin Gothic Medium Cond" panose="020B0606030402020204" pitchFamily="34" charset="0"/>
              </a:rPr>
              <a:t> B200  </a:t>
            </a:r>
            <a:endParaRPr lang="es-PE" sz="1100" dirty="0">
              <a:solidFill>
                <a:srgbClr val="000000"/>
              </a:solidFill>
              <a:latin typeface="Franklin Gothic Medium Cond" panose="020B0606030402020204" pitchFamily="34" charset="0"/>
            </a:endParaRP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“D” </a:t>
            </a:r>
            <a:endParaRPr lang="es-PE" sz="1100" dirty="0">
              <a:latin typeface="Franklin Gothic Medium Cond" panose="020B0606030402020204" pitchFamily="34" charset="0"/>
            </a:endParaRPr>
          </a:p>
        </p:txBody>
      </p:sp>
      <p:sp>
        <p:nvSpPr>
          <p:cNvPr id="7" name="Rectángulo 6"/>
          <p:cNvSpPr/>
          <p:nvPr/>
        </p:nvSpPr>
        <p:spPr>
          <a:xfrm>
            <a:off x="322730" y="3964266"/>
            <a:ext cx="8444752" cy="1785104"/>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TB PLUMONAR CON COINFECCIÓN VIH/SIDA ANTES TRATADOS </a:t>
            </a:r>
            <a:endParaRPr lang="es-PE" sz="1100" dirty="0">
              <a:solidFill>
                <a:srgbClr val="C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Para estos casos también se deben </a:t>
            </a:r>
            <a:r>
              <a:rPr lang="es-PE" sz="1100" dirty="0" err="1">
                <a:solidFill>
                  <a:srgbClr val="000000"/>
                </a:solidFill>
                <a:latin typeface="Franklin Gothic Medium Cond" panose="020B0606030402020204" pitchFamily="34" charset="0"/>
              </a:rPr>
              <a:t>contenplar</a:t>
            </a:r>
            <a:r>
              <a:rPr lang="es-PE" sz="1100" dirty="0">
                <a:solidFill>
                  <a:srgbClr val="000000"/>
                </a:solidFill>
                <a:latin typeface="Franklin Gothic Medium Cond" panose="020B0606030402020204" pitchFamily="34" charset="0"/>
              </a:rPr>
              <a:t> las siguientes circunstancias: </a:t>
            </a:r>
          </a:p>
          <a:p>
            <a:pPr algn="just"/>
            <a:r>
              <a:rPr lang="es-PE" sz="1100" dirty="0" smtClean="0">
                <a:solidFill>
                  <a:srgbClr val="000000"/>
                </a:solidFill>
                <a:latin typeface="Franklin Gothic Medium Cond" panose="020B0606030402020204" pitchFamily="34" charset="0"/>
              </a:rPr>
              <a:t>Cuando </a:t>
            </a:r>
            <a:r>
              <a:rPr lang="es-PE" sz="1100" dirty="0">
                <a:solidFill>
                  <a:srgbClr val="000000"/>
                </a:solidFill>
                <a:latin typeface="Franklin Gothic Medium Cond" panose="020B0606030402020204" pitchFamily="34" charset="0"/>
              </a:rPr>
              <a:t>el paciente es confirmado como Antes Tratado (Recaída, Abandono Recuperado) y ya tiene confirmación </a:t>
            </a:r>
            <a:r>
              <a:rPr lang="es-PE" sz="1100" dirty="0" smtClean="0">
                <a:solidFill>
                  <a:srgbClr val="000000"/>
                </a:solidFill>
                <a:latin typeface="Franklin Gothic Medium Cond" panose="020B0606030402020204" pitchFamily="34" charset="0"/>
              </a:rPr>
              <a:t>de VIH/SIDA</a:t>
            </a:r>
            <a:r>
              <a:rPr lang="es-PE" sz="1100" dirty="0">
                <a:solidFill>
                  <a:srgbClr val="000000"/>
                </a:solidFill>
                <a:latin typeface="Franklin Gothic Medium Cond" panose="020B0606030402020204" pitchFamily="34" charset="0"/>
              </a:rPr>
              <a:t>, en este caso el registro es como sigue:</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Recaída </a:t>
            </a:r>
            <a:r>
              <a:rPr lang="es-PE" sz="1100" dirty="0" smtClean="0">
                <a:solidFill>
                  <a:srgbClr val="000000"/>
                </a:solidFill>
                <a:latin typeface="Franklin Gothic Medium Cond" panose="020B0606030402020204" pitchFamily="34" charset="0"/>
              </a:rPr>
              <a:t>U326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evaluación y entrega de resultados Bk  U266</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en ambos casilleros “D” </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a:t>
            </a:r>
          </a:p>
          <a:p>
            <a:pPr algn="just"/>
            <a:r>
              <a:rPr lang="es-PE" sz="1100" dirty="0">
                <a:solidFill>
                  <a:srgbClr val="000000"/>
                </a:solidFill>
                <a:latin typeface="Franklin Gothic Medium Cond" panose="020B0606030402020204" pitchFamily="34" charset="0"/>
              </a:rPr>
              <a:t> En el 2º </a:t>
            </a:r>
            <a:r>
              <a:rPr lang="es-PE" sz="1100" dirty="0" smtClean="0">
                <a:solidFill>
                  <a:srgbClr val="000000"/>
                </a:solidFill>
                <a:latin typeface="Franklin Gothic Medium Cond" panose="020B0606030402020204" pitchFamily="34" charset="0"/>
              </a:rPr>
              <a:t>casillero    o </a:t>
            </a:r>
            <a:r>
              <a:rPr lang="es-PE" sz="1100" dirty="0">
                <a:solidFill>
                  <a:srgbClr val="000000"/>
                </a:solidFill>
                <a:latin typeface="Franklin Gothic Medium Cond" panose="020B0606030402020204" pitchFamily="34" charset="0"/>
              </a:rPr>
              <a:t>RP = Cuando el resultado del frotis sea positivo </a:t>
            </a:r>
            <a:endParaRPr lang="es-PE" sz="1100" dirty="0">
              <a:latin typeface="Franklin Gothic Medium Cond" panose="020B0606030402020204" pitchFamily="34" charset="0"/>
            </a:endParaRPr>
          </a:p>
        </p:txBody>
      </p:sp>
      <p:pic>
        <p:nvPicPr>
          <p:cNvPr id="8" name="Imagen 7"/>
          <p:cNvPicPr>
            <a:picLocks noChangeAspect="1"/>
          </p:cNvPicPr>
          <p:nvPr/>
        </p:nvPicPr>
        <p:blipFill>
          <a:blip r:embed="rId3"/>
          <a:stretch>
            <a:fillRect/>
          </a:stretch>
        </p:blipFill>
        <p:spPr>
          <a:xfrm>
            <a:off x="322730" y="3098505"/>
            <a:ext cx="8444752" cy="861572"/>
          </a:xfrm>
          <a:prstGeom prst="rect">
            <a:avLst/>
          </a:prstGeom>
        </p:spPr>
      </p:pic>
      <p:pic>
        <p:nvPicPr>
          <p:cNvPr id="9" name="Imagen 8"/>
          <p:cNvPicPr>
            <a:picLocks noChangeAspect="1"/>
          </p:cNvPicPr>
          <p:nvPr/>
        </p:nvPicPr>
        <p:blipFill>
          <a:blip r:embed="rId4"/>
          <a:stretch>
            <a:fillRect/>
          </a:stretch>
        </p:blipFill>
        <p:spPr>
          <a:xfrm>
            <a:off x="322727" y="5749370"/>
            <a:ext cx="8444752" cy="907294"/>
          </a:xfrm>
          <a:prstGeom prst="rect">
            <a:avLst/>
          </a:prstGeom>
        </p:spPr>
      </p:pic>
    </p:spTree>
    <p:extLst>
      <p:ext uri="{BB962C8B-B14F-4D97-AF65-F5344CB8AC3E}">
        <p14:creationId xmlns:p14="http://schemas.microsoft.com/office/powerpoint/2010/main" val="14143035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363472" y="595876"/>
            <a:ext cx="8364070" cy="1446550"/>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CUANDO EL PACIENTE SIENDO ANTES TRATADO (RECAÍDA, ABANDONO RECUPERADO) SE LE CONFIRMACIÓN DE VIH/SIDA</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r>
              <a:rPr lang="es-PE" sz="1100" dirty="0">
                <a:solidFill>
                  <a:srgbClr val="000000"/>
                </a:solidFill>
                <a:latin typeface="Franklin Gothic Medium Cond" panose="020B0606030402020204" pitchFamily="34" charset="0"/>
              </a:rPr>
              <a:t> En el 1º casillero Recaída </a:t>
            </a:r>
            <a:r>
              <a:rPr lang="es-PE" sz="1100" dirty="0" smtClean="0">
                <a:solidFill>
                  <a:srgbClr val="000000"/>
                </a:solidFill>
                <a:latin typeface="Franklin Gothic Medium Cond" panose="020B0606030402020204" pitchFamily="34" charset="0"/>
              </a:rPr>
              <a:t> U326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 En el 2º casillero evaluación y entrega de resultados Bk  U266</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en ambos casilleros “D” </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a:t>
            </a:r>
          </a:p>
          <a:p>
            <a:r>
              <a:rPr lang="es-PE" sz="1100" dirty="0">
                <a:solidFill>
                  <a:srgbClr val="000000"/>
                </a:solidFill>
                <a:latin typeface="Franklin Gothic Medium Cond" panose="020B0606030402020204" pitchFamily="34" charset="0"/>
              </a:rPr>
              <a:t> En el 2º casillero</a:t>
            </a:r>
          </a:p>
          <a:p>
            <a:r>
              <a:rPr lang="es-PE" sz="1100" dirty="0">
                <a:solidFill>
                  <a:srgbClr val="000000"/>
                </a:solidFill>
                <a:latin typeface="Franklin Gothic Medium Cond" panose="020B0606030402020204" pitchFamily="34" charset="0"/>
              </a:rPr>
              <a:t>o RP = Cuando el resultado del frotis sea </a:t>
            </a:r>
            <a:r>
              <a:rPr lang="es-PE" sz="1100" dirty="0" smtClean="0">
                <a:solidFill>
                  <a:srgbClr val="000000"/>
                </a:solidFill>
                <a:latin typeface="Franklin Gothic Medium Cond" panose="020B0606030402020204" pitchFamily="34" charset="0"/>
              </a:rPr>
              <a:t>positivo</a:t>
            </a:r>
            <a:endParaRPr lang="es-PE" sz="1100" dirty="0">
              <a:solidFill>
                <a:srgbClr val="000000"/>
              </a:solidFill>
              <a:latin typeface="Franklin Gothic Medium Cond" panose="020B0606030402020204" pitchFamily="34" charset="0"/>
            </a:endParaRPr>
          </a:p>
        </p:txBody>
      </p:sp>
      <p:sp>
        <p:nvSpPr>
          <p:cNvPr id="10" name="Rectángulo 9"/>
          <p:cNvSpPr/>
          <p:nvPr/>
        </p:nvSpPr>
        <p:spPr>
          <a:xfrm>
            <a:off x="1418360" y="334266"/>
            <a:ext cx="4975412" cy="261610"/>
          </a:xfrm>
          <a:prstGeom prst="rect">
            <a:avLst/>
          </a:prstGeom>
        </p:spPr>
        <p:txBody>
          <a:bodyPr wrap="square">
            <a:spAutoFit/>
          </a:bodyPr>
          <a:lstStyle/>
          <a:p>
            <a:r>
              <a:rPr lang="es-PE" sz="1100" dirty="0">
                <a:solidFill>
                  <a:srgbClr val="003399"/>
                </a:solidFill>
                <a:latin typeface="Franklin Gothic Medium Cond" panose="020B0606030402020204" pitchFamily="34" charset="0"/>
              </a:rPr>
              <a:t>La asociación TB – VIH/SIDA ya existía,  solo cambia la condición del paciente para TB</a:t>
            </a:r>
          </a:p>
        </p:txBody>
      </p:sp>
      <p:sp>
        <p:nvSpPr>
          <p:cNvPr id="11" name="Rectángulo 10"/>
          <p:cNvSpPr/>
          <p:nvPr/>
        </p:nvSpPr>
        <p:spPr>
          <a:xfrm>
            <a:off x="349624" y="2925009"/>
            <a:ext cx="8364070"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Se debe coordinar estrechamente con la ESN ITS – VIH/SIDA para manejar de manera adecuada el registros de </a:t>
            </a:r>
            <a:r>
              <a:rPr lang="es-PE" sz="1100" dirty="0" smtClean="0">
                <a:solidFill>
                  <a:srgbClr val="003399"/>
                </a:solidFill>
                <a:latin typeface="Franklin Gothic Medium Cond" panose="020B0606030402020204" pitchFamily="34" charset="0"/>
              </a:rPr>
              <a:t>estos pacientes </a:t>
            </a:r>
            <a:r>
              <a:rPr lang="es-PE" sz="1100" dirty="0">
                <a:solidFill>
                  <a:srgbClr val="003399"/>
                </a:solidFill>
                <a:latin typeface="Franklin Gothic Medium Cond" panose="020B0606030402020204" pitchFamily="34" charset="0"/>
              </a:rPr>
              <a:t>y evitar la duplicidad.</a:t>
            </a:r>
          </a:p>
        </p:txBody>
      </p:sp>
      <p:sp>
        <p:nvSpPr>
          <p:cNvPr id="12" name="Rectángulo 11"/>
          <p:cNvSpPr/>
          <p:nvPr/>
        </p:nvSpPr>
        <p:spPr>
          <a:xfrm>
            <a:off x="431960" y="3184002"/>
            <a:ext cx="8362415" cy="161582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MENINGITIS TUBERCULOSA EN MENORES DE 05 AÑOS </a:t>
            </a:r>
          </a:p>
          <a:p>
            <a:r>
              <a:rPr lang="es-PE" sz="1100" dirty="0">
                <a:solidFill>
                  <a:srgbClr val="000000"/>
                </a:solidFill>
                <a:latin typeface="Franklin Gothic Medium Cond" panose="020B0606030402020204" pitchFamily="34" charset="0"/>
              </a:rPr>
              <a:t>En el ítem: Diagnóstico motivo de consulta y/o actividad de salud anote:</a:t>
            </a:r>
          </a:p>
          <a:p>
            <a:r>
              <a:rPr lang="es-PE" sz="1100" dirty="0">
                <a:solidFill>
                  <a:srgbClr val="000000"/>
                </a:solidFill>
                <a:latin typeface="Franklin Gothic Medium Cond" panose="020B0606030402020204" pitchFamily="34" charset="0"/>
              </a:rPr>
              <a:t> En el 1º casillero Meningitis Tuberculosa </a:t>
            </a:r>
            <a:r>
              <a:rPr lang="es-PE" sz="1100" dirty="0" smtClean="0">
                <a:solidFill>
                  <a:srgbClr val="000000"/>
                </a:solidFill>
                <a:latin typeface="Franklin Gothic Medium Cond" panose="020B0606030402020204" pitchFamily="34" charset="0"/>
              </a:rPr>
              <a:t> A170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a:t>
            </a:r>
          </a:p>
          <a:p>
            <a:r>
              <a:rPr lang="es-PE" sz="1100" dirty="0">
                <a:solidFill>
                  <a:srgbClr val="000000"/>
                </a:solidFill>
                <a:latin typeface="Franklin Gothic Medium Cond" panose="020B0606030402020204" pitchFamily="34" charset="0"/>
              </a:rPr>
              <a:t> En el 1º casillero “D”  </a:t>
            </a:r>
          </a:p>
          <a:p>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registrar la sigla que corresponda al tipo de confirmación de:</a:t>
            </a:r>
          </a:p>
          <a:p>
            <a:r>
              <a:rPr lang="es-PE" sz="1100" dirty="0">
                <a:solidFill>
                  <a:srgbClr val="000000"/>
                </a:solidFill>
                <a:latin typeface="Franklin Gothic Medium Cond" panose="020B0606030402020204" pitchFamily="34" charset="0"/>
              </a:rPr>
              <a:t> BAC = Con confirmación bacteriológica</a:t>
            </a:r>
          </a:p>
          <a:p>
            <a:r>
              <a:rPr lang="es-PE" sz="1100" dirty="0">
                <a:solidFill>
                  <a:srgbClr val="000000"/>
                </a:solidFill>
                <a:latin typeface="Franklin Gothic Medium Cond" panose="020B0606030402020204" pitchFamily="34" charset="0"/>
              </a:rPr>
              <a:t> HIS = Con confirmación histopatológica</a:t>
            </a:r>
          </a:p>
          <a:p>
            <a:r>
              <a:rPr lang="es-PE" sz="1100" dirty="0">
                <a:solidFill>
                  <a:srgbClr val="000000"/>
                </a:solidFill>
                <a:latin typeface="Franklin Gothic Medium Cond" panose="020B0606030402020204" pitchFamily="34" charset="0"/>
              </a:rPr>
              <a:t> S/C = Sin confirmación </a:t>
            </a:r>
            <a:endParaRPr lang="es-PE" sz="1100" dirty="0">
              <a:latin typeface="Franklin Gothic Medium Cond" panose="020B0606030402020204" pitchFamily="34" charset="0"/>
            </a:endParaRPr>
          </a:p>
        </p:txBody>
      </p:sp>
      <p:pic>
        <p:nvPicPr>
          <p:cNvPr id="13" name="Imagen 12"/>
          <p:cNvPicPr>
            <a:picLocks noChangeAspect="1"/>
          </p:cNvPicPr>
          <p:nvPr/>
        </p:nvPicPr>
        <p:blipFill>
          <a:blip r:embed="rId2"/>
          <a:stretch>
            <a:fillRect/>
          </a:stretch>
        </p:blipFill>
        <p:spPr>
          <a:xfrm>
            <a:off x="430306" y="2020932"/>
            <a:ext cx="8364069" cy="904077"/>
          </a:xfrm>
          <a:prstGeom prst="rect">
            <a:avLst/>
          </a:prstGeom>
        </p:spPr>
      </p:pic>
      <p:pic>
        <p:nvPicPr>
          <p:cNvPr id="14" name="Imagen 13"/>
          <p:cNvPicPr>
            <a:picLocks noChangeAspect="1"/>
          </p:cNvPicPr>
          <p:nvPr/>
        </p:nvPicPr>
        <p:blipFill>
          <a:blip r:embed="rId3"/>
          <a:stretch>
            <a:fillRect/>
          </a:stretch>
        </p:blipFill>
        <p:spPr>
          <a:xfrm>
            <a:off x="430306" y="4788207"/>
            <a:ext cx="8364069" cy="904077"/>
          </a:xfrm>
          <a:prstGeom prst="rect">
            <a:avLst/>
          </a:prstGeom>
        </p:spPr>
      </p:pic>
      <p:sp>
        <p:nvSpPr>
          <p:cNvPr id="15" name="Rectángulo 14"/>
          <p:cNvSpPr/>
          <p:nvPr/>
        </p:nvSpPr>
        <p:spPr>
          <a:xfrm>
            <a:off x="443754" y="5684985"/>
            <a:ext cx="8269940" cy="769441"/>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GESTANTES CON TUBERCULOSIS </a:t>
            </a:r>
          </a:p>
          <a:p>
            <a:pPr algn="just"/>
            <a:r>
              <a:rPr lang="es-PE" sz="1100" dirty="0">
                <a:solidFill>
                  <a:srgbClr val="000000"/>
                </a:solidFill>
                <a:latin typeface="Franklin Gothic Medium Cond" panose="020B0606030402020204" pitchFamily="34" charset="0"/>
              </a:rPr>
              <a:t>Para las gestantes que desarrollan TB se debe registrar al momento de la confirmación para evitar un doble registro </a:t>
            </a:r>
            <a:r>
              <a:rPr lang="es-PE" sz="1100" dirty="0" smtClean="0">
                <a:solidFill>
                  <a:srgbClr val="000000"/>
                </a:solidFill>
                <a:latin typeface="Franklin Gothic Medium Cond" panose="020B0606030402020204" pitchFamily="34" charset="0"/>
              </a:rPr>
              <a:t>durante el </a:t>
            </a:r>
            <a:r>
              <a:rPr lang="es-PE" sz="1100" dirty="0">
                <a:solidFill>
                  <a:srgbClr val="000000"/>
                </a:solidFill>
                <a:latin typeface="Franklin Gothic Medium Cond" panose="020B0606030402020204" pitchFamily="34" charset="0"/>
              </a:rPr>
              <a:t>control prenatal, de la siguiente manera:</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la confirmación de caso: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17375268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84095" y="1636170"/>
            <a:ext cx="8269940" cy="600164"/>
          </a:xfrm>
          <a:prstGeom prst="rect">
            <a:avLst/>
          </a:prstGeom>
        </p:spPr>
        <p:txBody>
          <a:bodyPr wrap="square">
            <a:spAutoFit/>
          </a:bodyPr>
          <a:lstStyle/>
          <a:p>
            <a:pPr algn="just"/>
            <a:r>
              <a:rPr lang="es-PE" sz="1100" dirty="0">
                <a:solidFill>
                  <a:srgbClr val="003399"/>
                </a:solidFill>
                <a:latin typeface="Franklin Gothic Medium Cond" panose="020B0606030402020204" pitchFamily="34" charset="0"/>
              </a:rPr>
              <a:t>NO SE DEBERÁ UTILIZAR NI “G” NI Z359 PARA GESTANTES:</a:t>
            </a:r>
          </a:p>
          <a:p>
            <a:pPr algn="just"/>
            <a:r>
              <a:rPr lang="es-PE" sz="1100" dirty="0">
                <a:solidFill>
                  <a:srgbClr val="003399"/>
                </a:solidFill>
                <a:latin typeface="Franklin Gothic Medium Cond" panose="020B0606030402020204" pitchFamily="34" charset="0"/>
              </a:rPr>
              <a:t>Este registro permitirá identificar a la paciente gestante confirmada con TB Pulmonar sin necesidad de colocar “G” en </a:t>
            </a:r>
            <a:r>
              <a:rPr lang="es-PE" sz="1100" dirty="0" err="1" smtClean="0">
                <a:solidFill>
                  <a:srgbClr val="003399"/>
                </a:solidFill>
                <a:latin typeface="Franklin Gothic Medium Cond" panose="020B0606030402020204" pitchFamily="34" charset="0"/>
              </a:rPr>
              <a:t>lab</a:t>
            </a:r>
            <a:r>
              <a:rPr lang="es-PE" sz="1100" dirty="0" smtClean="0">
                <a:solidFill>
                  <a:srgbClr val="003399"/>
                </a:solidFill>
                <a:latin typeface="Franklin Gothic Medium Cond" panose="020B0606030402020204" pitchFamily="34" charset="0"/>
              </a:rPr>
              <a:t> ni </a:t>
            </a:r>
            <a:r>
              <a:rPr lang="es-PE" sz="1100" dirty="0">
                <a:solidFill>
                  <a:srgbClr val="003399"/>
                </a:solidFill>
                <a:latin typeface="Franklin Gothic Medium Cond" panose="020B0606030402020204" pitchFamily="34" charset="0"/>
              </a:rPr>
              <a:t>utilizar el código “Z359 Supervisión de Embarazo con Riesgo” y más bien se asignará de manera correcta a </a:t>
            </a:r>
            <a:r>
              <a:rPr lang="es-PE" sz="1100" dirty="0" smtClean="0">
                <a:solidFill>
                  <a:srgbClr val="003399"/>
                </a:solidFill>
                <a:latin typeface="Franklin Gothic Medium Cond" panose="020B0606030402020204" pitchFamily="34" charset="0"/>
              </a:rPr>
              <a:t>las complicaciones </a:t>
            </a:r>
            <a:r>
              <a:rPr lang="es-PE" sz="1100" dirty="0">
                <a:solidFill>
                  <a:srgbClr val="003399"/>
                </a:solidFill>
                <a:latin typeface="Franklin Gothic Medium Cond" panose="020B0606030402020204" pitchFamily="34" charset="0"/>
              </a:rPr>
              <a:t>del embarazo.</a:t>
            </a:r>
          </a:p>
        </p:txBody>
      </p:sp>
      <p:sp>
        <p:nvSpPr>
          <p:cNvPr id="4" name="Rectángulo 3"/>
          <p:cNvSpPr/>
          <p:nvPr/>
        </p:nvSpPr>
        <p:spPr>
          <a:xfrm>
            <a:off x="484095" y="2186556"/>
            <a:ext cx="8269940" cy="430887"/>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CUANDO SE REALIZA EL CONTROL </a:t>
            </a:r>
            <a:r>
              <a:rPr lang="es-PE" sz="1100" dirty="0" err="1" smtClean="0">
                <a:solidFill>
                  <a:srgbClr val="C00000"/>
                </a:solidFill>
                <a:latin typeface="Franklin Gothic Medium Cond" panose="020B0606030402020204" pitchFamily="34" charset="0"/>
              </a:rPr>
              <a:t>PRENATAl</a:t>
            </a:r>
            <a:r>
              <a:rPr lang="es-PE" sz="1100" dirty="0">
                <a:solidFill>
                  <a:srgbClr val="C00000"/>
                </a:solidFill>
                <a:latin typeface="Franklin Gothic Medium Cond" panose="020B0606030402020204" pitchFamily="34" charset="0"/>
              </a:rPr>
              <a:t>:</a:t>
            </a:r>
          </a:p>
          <a:p>
            <a:r>
              <a:rPr lang="es-PE" sz="1100" dirty="0">
                <a:solidFill>
                  <a:srgbClr val="000000"/>
                </a:solidFill>
                <a:latin typeface="Franklin Gothic Medium Cond" panose="020B0606030402020204" pitchFamily="34" charset="0"/>
              </a:rPr>
              <a:t>Solo se deberá registrar la morbilidad como referencia después de la confirmación con tipo de diagnóstico REPETIDO (“R”) </a:t>
            </a:r>
            <a:endParaRPr lang="es-PE" sz="1100" dirty="0">
              <a:latin typeface="Franklin Gothic Medium Cond" panose="020B0606030402020204" pitchFamily="34" charset="0"/>
            </a:endParaRPr>
          </a:p>
        </p:txBody>
      </p:sp>
      <p:sp>
        <p:nvSpPr>
          <p:cNvPr id="5" name="Rectángulo 4"/>
          <p:cNvSpPr/>
          <p:nvPr/>
        </p:nvSpPr>
        <p:spPr>
          <a:xfrm>
            <a:off x="2031713" y="4168310"/>
            <a:ext cx="4229043" cy="261610"/>
          </a:xfrm>
          <a:prstGeom prst="rect">
            <a:avLst/>
          </a:prstGeom>
        </p:spPr>
        <p:txBody>
          <a:bodyPr wrap="none">
            <a:spAutoFit/>
          </a:bodyPr>
          <a:lstStyle/>
          <a:p>
            <a:r>
              <a:rPr lang="es-PE" sz="1100" dirty="0">
                <a:solidFill>
                  <a:srgbClr val="003399"/>
                </a:solidFill>
                <a:latin typeface="Franklin Gothic Medium Cond" panose="020B0606030402020204" pitchFamily="34" charset="0"/>
              </a:rPr>
              <a:t>Normalmente la confirmación del caso se realiza a través de la estrategia de TB</a:t>
            </a:r>
          </a:p>
        </p:txBody>
      </p:sp>
      <p:sp>
        <p:nvSpPr>
          <p:cNvPr id="6" name="CuadroTexto 5"/>
          <p:cNvSpPr txBox="1"/>
          <p:nvPr/>
        </p:nvSpPr>
        <p:spPr>
          <a:xfrm>
            <a:off x="591671" y="470647"/>
            <a:ext cx="2595282" cy="261610"/>
          </a:xfrm>
          <a:prstGeom prst="rect">
            <a:avLst/>
          </a:prstGeom>
          <a:noFill/>
        </p:spPr>
        <p:txBody>
          <a:bodyPr wrap="square" rtlCol="0">
            <a:spAutoFit/>
          </a:bodyPr>
          <a:lstStyle/>
          <a:p>
            <a:r>
              <a:rPr lang="es-PE" sz="1100" dirty="0" smtClean="0">
                <a:solidFill>
                  <a:srgbClr val="C00000"/>
                </a:solidFill>
                <a:latin typeface="Franklin Gothic Medium Cond" panose="020B0606030402020204" pitchFamily="34" charset="0"/>
              </a:rPr>
              <a:t>EN LA CONFIRMACION DEL CASO</a:t>
            </a:r>
            <a:endParaRPr lang="es-PE" sz="1100" dirty="0">
              <a:solidFill>
                <a:srgbClr val="C00000"/>
              </a:solidFill>
              <a:latin typeface="Franklin Gothic Medium Cond" panose="020B0606030402020204" pitchFamily="34" charset="0"/>
            </a:endParaRPr>
          </a:p>
        </p:txBody>
      </p:sp>
      <p:pic>
        <p:nvPicPr>
          <p:cNvPr id="8" name="Imagen 7"/>
          <p:cNvPicPr>
            <a:picLocks noChangeAspect="1"/>
          </p:cNvPicPr>
          <p:nvPr/>
        </p:nvPicPr>
        <p:blipFill>
          <a:blip r:embed="rId2"/>
          <a:stretch>
            <a:fillRect/>
          </a:stretch>
        </p:blipFill>
        <p:spPr>
          <a:xfrm>
            <a:off x="484095" y="737121"/>
            <a:ext cx="8269940" cy="904823"/>
          </a:xfrm>
          <a:prstGeom prst="rect">
            <a:avLst/>
          </a:prstGeom>
        </p:spPr>
      </p:pic>
      <p:pic>
        <p:nvPicPr>
          <p:cNvPr id="9" name="Imagen 8"/>
          <p:cNvPicPr>
            <a:picLocks noChangeAspect="1"/>
          </p:cNvPicPr>
          <p:nvPr/>
        </p:nvPicPr>
        <p:blipFill>
          <a:blip r:embed="rId3"/>
          <a:stretch>
            <a:fillRect/>
          </a:stretch>
        </p:blipFill>
        <p:spPr>
          <a:xfrm>
            <a:off x="484095" y="2618382"/>
            <a:ext cx="8269940" cy="1544183"/>
          </a:xfrm>
          <a:prstGeom prst="rect">
            <a:avLst/>
          </a:prstGeom>
        </p:spPr>
      </p:pic>
      <p:sp>
        <p:nvSpPr>
          <p:cNvPr id="10" name="Rectángulo 9"/>
          <p:cNvSpPr/>
          <p:nvPr/>
        </p:nvSpPr>
        <p:spPr>
          <a:xfrm>
            <a:off x="349625" y="4403502"/>
            <a:ext cx="8377516" cy="1954381"/>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PERSONAL </a:t>
            </a:r>
            <a:r>
              <a:rPr lang="es-PE" sz="1100" dirty="0">
                <a:solidFill>
                  <a:srgbClr val="C00000"/>
                </a:solidFill>
                <a:latin typeface="Franklin Gothic Medium Cond" panose="020B0606030402020204" pitchFamily="34" charset="0"/>
              </a:rPr>
              <a:t>DE SALUD EN EESS CON TUBERCULOSIS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registrar </a:t>
            </a:r>
          </a:p>
          <a:p>
            <a:r>
              <a:rPr lang="es-PE" sz="1100" dirty="0">
                <a:solidFill>
                  <a:srgbClr val="000000"/>
                </a:solidFill>
                <a:latin typeface="Franklin Gothic Medium Cond" panose="020B0606030402020204" pitchFamily="34" charset="0"/>
              </a:rPr>
              <a:t> En el 1º casillero la sigla que corresponda al tipo de TB confirmada:</a:t>
            </a:r>
          </a:p>
          <a:p>
            <a:r>
              <a:rPr lang="es-PE" sz="1100" dirty="0">
                <a:solidFill>
                  <a:srgbClr val="000000"/>
                </a:solidFill>
                <a:latin typeface="Franklin Gothic Medium Cond" panose="020B0606030402020204" pitchFamily="34" charset="0"/>
              </a:rPr>
              <a:t>o PUL = Si es TB Pulmonar</a:t>
            </a:r>
          </a:p>
          <a:p>
            <a:r>
              <a:rPr lang="es-PE" sz="1100" dirty="0">
                <a:solidFill>
                  <a:srgbClr val="000000"/>
                </a:solidFill>
                <a:latin typeface="Franklin Gothic Medium Cond" panose="020B0606030402020204" pitchFamily="34" charset="0"/>
              </a:rPr>
              <a:t>o EXT = Si es </a:t>
            </a:r>
            <a:r>
              <a:rPr lang="es-PE" sz="1100" dirty="0" err="1">
                <a:solidFill>
                  <a:srgbClr val="000000"/>
                </a:solidFill>
                <a:latin typeface="Franklin Gothic Medium Cond" panose="020B0606030402020204" pitchFamily="34" charset="0"/>
              </a:rPr>
              <a:t>Extrapulmonar</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o MDR = Si es TB </a:t>
            </a:r>
            <a:r>
              <a:rPr lang="es-PE" sz="1100" dirty="0" err="1">
                <a:solidFill>
                  <a:srgbClr val="000000"/>
                </a:solidFill>
                <a:latin typeface="Franklin Gothic Medium Cond" panose="020B0606030402020204" pitchFamily="34" charset="0"/>
              </a:rPr>
              <a:t>Multidrogoresistente</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o XDR = Si es TB Extensamente resistente</a:t>
            </a:r>
          </a:p>
          <a:p>
            <a:r>
              <a:rPr lang="es-PE" sz="1100" dirty="0">
                <a:solidFill>
                  <a:srgbClr val="000000"/>
                </a:solidFill>
                <a:latin typeface="Franklin Gothic Medium Cond" panose="020B0606030402020204" pitchFamily="34" charset="0"/>
              </a:rPr>
              <a:t>o RES = Si es Otra TB Resistente</a:t>
            </a:r>
          </a:p>
          <a:p>
            <a:r>
              <a:rPr lang="es-PE" sz="1100" dirty="0">
                <a:solidFill>
                  <a:srgbClr val="000000"/>
                </a:solidFill>
                <a:latin typeface="Franklin Gothic Medium Cond" panose="020B0606030402020204" pitchFamily="34" charset="0"/>
              </a:rPr>
              <a:t> En el 2º casillero la sigla que describa el tipo de personal de salud afectado con TB</a:t>
            </a:r>
          </a:p>
          <a:p>
            <a:r>
              <a:rPr lang="es-PE" sz="1100" dirty="0">
                <a:solidFill>
                  <a:srgbClr val="000000"/>
                </a:solidFill>
                <a:latin typeface="Franklin Gothic Medium Cond" panose="020B0606030402020204" pitchFamily="34" charset="0"/>
              </a:rPr>
              <a:t>o MED = Si es </a:t>
            </a:r>
            <a:r>
              <a:rPr lang="es-PE" sz="1100" dirty="0" smtClean="0">
                <a:solidFill>
                  <a:srgbClr val="000000"/>
                </a:solidFill>
                <a:latin typeface="Franklin Gothic Medium Cond" panose="020B0606030402020204" pitchFamily="34" charset="0"/>
              </a:rPr>
              <a:t>medico		o </a:t>
            </a:r>
            <a:r>
              <a:rPr lang="es-PE" sz="1100" dirty="0">
                <a:solidFill>
                  <a:srgbClr val="000000"/>
                </a:solidFill>
                <a:latin typeface="Franklin Gothic Medium Cond" panose="020B0606030402020204" pitchFamily="34" charset="0"/>
              </a:rPr>
              <a:t>ENF = Si es enfermera</a:t>
            </a:r>
          </a:p>
          <a:p>
            <a:r>
              <a:rPr lang="es-PE" sz="1100" dirty="0">
                <a:solidFill>
                  <a:srgbClr val="000000"/>
                </a:solidFill>
                <a:latin typeface="Franklin Gothic Medium Cond" panose="020B0606030402020204" pitchFamily="34" charset="0"/>
              </a:rPr>
              <a:t>o TEC = Si es </a:t>
            </a:r>
            <a:r>
              <a:rPr lang="es-PE" sz="1100" dirty="0" err="1">
                <a:solidFill>
                  <a:srgbClr val="000000"/>
                </a:solidFill>
                <a:latin typeface="Franklin Gothic Medium Cond" panose="020B0606030402020204" pitchFamily="34" charset="0"/>
              </a:rPr>
              <a:t>tecnico</a:t>
            </a:r>
            <a:r>
              <a:rPr lang="es-PE" sz="1100" dirty="0">
                <a:solidFill>
                  <a:srgbClr val="000000"/>
                </a:solidFill>
                <a:latin typeface="Franklin Gothic Medium Cond" panose="020B0606030402020204" pitchFamily="34" charset="0"/>
              </a:rPr>
              <a:t> de </a:t>
            </a:r>
            <a:r>
              <a:rPr lang="es-PE" sz="1100" dirty="0" err="1">
                <a:solidFill>
                  <a:srgbClr val="000000"/>
                </a:solidFill>
                <a:latin typeface="Franklin Gothic Medium Cond" panose="020B0606030402020204" pitchFamily="34" charset="0"/>
              </a:rPr>
              <a:t>enfermeria</a:t>
            </a:r>
            <a:r>
              <a:rPr lang="es-PE" sz="1100" dirty="0">
                <a:solidFill>
                  <a:srgbClr val="000000"/>
                </a:solidFill>
                <a:latin typeface="Franklin Gothic Medium Cond" panose="020B0606030402020204" pitchFamily="34" charset="0"/>
              </a:rPr>
              <a:t> o </a:t>
            </a:r>
            <a:r>
              <a:rPr lang="es-PE" sz="1100" dirty="0" smtClean="0">
                <a:solidFill>
                  <a:srgbClr val="000000"/>
                </a:solidFill>
                <a:latin typeface="Franklin Gothic Medium Cond" panose="020B0606030402020204" pitchFamily="34" charset="0"/>
              </a:rPr>
              <a:t>laboratorio	o </a:t>
            </a:r>
            <a:r>
              <a:rPr lang="es-PE" sz="1100" dirty="0">
                <a:solidFill>
                  <a:srgbClr val="000000"/>
                </a:solidFill>
                <a:latin typeface="Franklin Gothic Medium Cond" panose="020B0606030402020204" pitchFamily="34" charset="0"/>
              </a:rPr>
              <a:t>OTR = Si es Otro personal de salud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561896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49625" y="1098517"/>
            <a:ext cx="8377516" cy="430887"/>
          </a:xfrm>
          <a:prstGeom prst="rect">
            <a:avLst/>
          </a:prstGeom>
        </p:spPr>
        <p:txBody>
          <a:bodyPr wrap="square">
            <a:spAutoFit/>
          </a:bodyPr>
          <a:lstStyle/>
          <a:p>
            <a:r>
              <a:rPr lang="es-PE" sz="1100" dirty="0">
                <a:solidFill>
                  <a:srgbClr val="003399"/>
                </a:solidFill>
                <a:latin typeface="Franklin Gothic Medium Cond" panose="020B0606030402020204" pitchFamily="34" charset="0"/>
              </a:rPr>
              <a:t>Se debe realizar este registro en el establecimiento donde se presente un trabajador de salud con TB confirmada.</a:t>
            </a:r>
          </a:p>
          <a:p>
            <a:r>
              <a:rPr lang="es-PE" sz="1100" dirty="0">
                <a:solidFill>
                  <a:srgbClr val="003399"/>
                </a:solidFill>
                <a:latin typeface="Franklin Gothic Medium Cond" panose="020B0606030402020204" pitchFamily="34" charset="0"/>
              </a:rPr>
              <a:t>El registro del paciente será registrado como se ha explicado en el desarrollo del manual en el establecimiento a </a:t>
            </a:r>
            <a:r>
              <a:rPr lang="es-PE" sz="1100" dirty="0" smtClean="0">
                <a:solidFill>
                  <a:srgbClr val="003399"/>
                </a:solidFill>
                <a:latin typeface="Franklin Gothic Medium Cond" panose="020B0606030402020204" pitchFamily="34" charset="0"/>
              </a:rPr>
              <a:t>donde pertenece</a:t>
            </a:r>
            <a:endParaRPr lang="es-PE" sz="1100" dirty="0">
              <a:solidFill>
                <a:srgbClr val="003399"/>
              </a:solidFill>
              <a:latin typeface="Franklin Gothic Medium Cond" panose="020B0606030402020204" pitchFamily="34" charset="0"/>
            </a:endParaRPr>
          </a:p>
        </p:txBody>
      </p:sp>
      <p:sp>
        <p:nvSpPr>
          <p:cNvPr id="4" name="Rectángulo 3"/>
          <p:cNvSpPr/>
          <p:nvPr/>
        </p:nvSpPr>
        <p:spPr>
          <a:xfrm>
            <a:off x="349625" y="1491942"/>
            <a:ext cx="8377516" cy="2123658"/>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a:t>
            </a:r>
            <a:r>
              <a:rPr lang="es-PE" sz="1100" dirty="0" smtClean="0">
                <a:solidFill>
                  <a:srgbClr val="C00000"/>
                </a:solidFill>
                <a:latin typeface="Franklin Gothic Medium Cond" panose="020B0606030402020204" pitchFamily="34" charset="0"/>
              </a:rPr>
              <a:t>COMORBILIDAD </a:t>
            </a:r>
            <a:r>
              <a:rPr lang="es-PE" sz="1100" dirty="0">
                <a:solidFill>
                  <a:srgbClr val="C00000"/>
                </a:solidFill>
                <a:latin typeface="Franklin Gothic Medium Cond" panose="020B0606030402020204" pitchFamily="34" charset="0"/>
              </a:rPr>
              <a:t>TB – DIABETES </a:t>
            </a:r>
          </a:p>
          <a:p>
            <a:r>
              <a:rPr lang="es-PE" sz="1100" dirty="0">
                <a:solidFill>
                  <a:srgbClr val="C00000"/>
                </a:solidFill>
                <a:latin typeface="Franklin Gothic Medium Cond" panose="020B0606030402020204" pitchFamily="34" charset="0"/>
              </a:rPr>
              <a:t>TB PULMONAR COMORBILIDAD TB/DIABETES: </a:t>
            </a:r>
          </a:p>
          <a:p>
            <a:r>
              <a:rPr lang="es-PE" sz="1100" dirty="0" smtClean="0">
                <a:solidFill>
                  <a:srgbClr val="000000"/>
                </a:solidFill>
                <a:latin typeface="Franklin Gothic Medium Cond" panose="020B0606030402020204" pitchFamily="34" charset="0"/>
              </a:rPr>
              <a:t>Cuando </a:t>
            </a:r>
            <a:r>
              <a:rPr lang="es-PE" sz="1100" dirty="0">
                <a:solidFill>
                  <a:srgbClr val="000000"/>
                </a:solidFill>
                <a:latin typeface="Franklin Gothic Medium Cond" panose="020B0606030402020204" pitchFamily="34" charset="0"/>
              </a:rPr>
              <a:t>el diagnóstico de Diabetes ya existe en el paciente y se confirma TB </a:t>
            </a:r>
          </a:p>
          <a:p>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Para </a:t>
            </a:r>
            <a:r>
              <a:rPr lang="es-PE" sz="1100" dirty="0">
                <a:solidFill>
                  <a:srgbClr val="000000"/>
                </a:solidFill>
                <a:latin typeface="Franklin Gothic Medium Cond" panose="020B0606030402020204" pitchFamily="34" charset="0"/>
              </a:rPr>
              <a:t>el </a:t>
            </a:r>
            <a:r>
              <a:rPr lang="es-PE" sz="1100" dirty="0" err="1">
                <a:solidFill>
                  <a:srgbClr val="000000"/>
                </a:solidFill>
                <a:latin typeface="Franklin Gothic Medium Cond" panose="020B0606030402020204" pitchFamily="34" charset="0"/>
              </a:rPr>
              <a:t>item</a:t>
            </a:r>
            <a:r>
              <a:rPr lang="es-PE" sz="1100" dirty="0">
                <a:solidFill>
                  <a:srgbClr val="000000"/>
                </a:solidFill>
                <a:latin typeface="Franklin Gothic Medium Cond" panose="020B0606030402020204" pitchFamily="34" charset="0"/>
              </a:rPr>
              <a:t>: diagnostico motivo de consulta y/o actividad de </a:t>
            </a:r>
            <a:r>
              <a:rPr lang="es-PE" sz="1100" dirty="0" err="1">
                <a:solidFill>
                  <a:srgbClr val="000000"/>
                </a:solidFill>
                <a:latin typeface="Franklin Gothic Medium Cond" panose="020B0606030402020204" pitchFamily="34" charset="0"/>
              </a:rPr>
              <a:t>sakud</a:t>
            </a:r>
            <a:r>
              <a:rPr lang="es-PE" sz="1100" dirty="0">
                <a:solidFill>
                  <a:srgbClr val="000000"/>
                </a:solidFill>
                <a:latin typeface="Franklin Gothic Medium Cond" panose="020B0606030402020204" pitchFamily="34" charset="0"/>
              </a:rPr>
              <a:t> anote:</a:t>
            </a:r>
          </a:p>
          <a:p>
            <a:r>
              <a:rPr lang="es-PE" sz="1100" dirty="0">
                <a:solidFill>
                  <a:srgbClr val="000000"/>
                </a:solidFill>
                <a:latin typeface="Franklin Gothic Medium Cond" panose="020B0606030402020204" pitchFamily="34" charset="0"/>
              </a:rPr>
              <a:t> En el 1º casillero TB Pulmonar del diagnostico de ingreso </a:t>
            </a:r>
          </a:p>
          <a:p>
            <a:r>
              <a:rPr lang="es-PE" sz="1100" dirty="0">
                <a:solidFill>
                  <a:srgbClr val="000000"/>
                </a:solidFill>
                <a:latin typeface="Franklin Gothic Medium Cond" panose="020B0606030402020204" pitchFamily="34" charset="0"/>
              </a:rPr>
              <a:t> En el 2º casillero Evaluación y entrega de resultado Bk </a:t>
            </a:r>
          </a:p>
          <a:p>
            <a:r>
              <a:rPr lang="es-PE" sz="1100" dirty="0">
                <a:solidFill>
                  <a:srgbClr val="000000"/>
                </a:solidFill>
                <a:latin typeface="Franklin Gothic Medium Cond" panose="020B0606030402020204" pitchFamily="34" charset="0"/>
              </a:rPr>
              <a:t> En el 3º casillero el diagnostico de diabetes </a:t>
            </a:r>
          </a:p>
          <a:p>
            <a:r>
              <a:rPr lang="es-PE" sz="1100" dirty="0">
                <a:solidFill>
                  <a:srgbClr val="000000"/>
                </a:solidFill>
                <a:latin typeface="Franklin Gothic Medium Cond" panose="020B0606030402020204" pitchFamily="34" charset="0"/>
              </a:rPr>
              <a:t> </a:t>
            </a:r>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y 2º casillero “D”</a:t>
            </a:r>
          </a:p>
          <a:p>
            <a:r>
              <a:rPr lang="es-PE" sz="1100" dirty="0">
                <a:latin typeface="Franklin Gothic Medium Cond" panose="020B0606030402020204" pitchFamily="34" charset="0"/>
              </a:rPr>
              <a:t> En el 2º casillero SIEMPRE “R”</a:t>
            </a:r>
          </a:p>
          <a:p>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a:t>
            </a:r>
            <a:r>
              <a:rPr lang="es-PE" sz="1100" dirty="0" err="1">
                <a:latin typeface="Franklin Gothic Medium Cond" panose="020B0606030402020204" pitchFamily="34" charset="0"/>
              </a:rPr>
              <a:t>item</a:t>
            </a:r>
            <a:r>
              <a:rPr lang="es-PE" sz="1100" dirty="0">
                <a:latin typeface="Franklin Gothic Medium Cond" panose="020B0606030402020204" pitchFamily="34" charset="0"/>
              </a:rPr>
              <a:t>: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2° casillero registre el número de muestra 1, 2, 3…, según </a:t>
            </a:r>
            <a:r>
              <a:rPr lang="es-PE" sz="1100" dirty="0" err="1">
                <a:latin typeface="Franklin Gothic Medium Cond" panose="020B0606030402020204" pitchFamily="34" charset="0"/>
              </a:rPr>
              <a:t>correponda</a:t>
            </a:r>
            <a:r>
              <a:rPr lang="es-PE" sz="1100" dirty="0">
                <a:latin typeface="Franklin Gothic Medium Cond" panose="020B0606030402020204" pitchFamily="34" charset="0"/>
              </a:rPr>
              <a:t>. </a:t>
            </a:r>
          </a:p>
        </p:txBody>
      </p:sp>
      <p:pic>
        <p:nvPicPr>
          <p:cNvPr id="5" name="Imagen 4"/>
          <p:cNvPicPr>
            <a:picLocks noChangeAspect="1"/>
          </p:cNvPicPr>
          <p:nvPr/>
        </p:nvPicPr>
        <p:blipFill>
          <a:blip r:embed="rId2"/>
          <a:stretch>
            <a:fillRect/>
          </a:stretch>
        </p:blipFill>
        <p:spPr>
          <a:xfrm>
            <a:off x="349625" y="204222"/>
            <a:ext cx="8377516" cy="904077"/>
          </a:xfrm>
          <a:prstGeom prst="rect">
            <a:avLst/>
          </a:prstGeom>
        </p:spPr>
      </p:pic>
      <p:sp>
        <p:nvSpPr>
          <p:cNvPr id="6" name="Rectángulo 5"/>
          <p:cNvSpPr/>
          <p:nvPr/>
        </p:nvSpPr>
        <p:spPr>
          <a:xfrm>
            <a:off x="309282" y="4486526"/>
            <a:ext cx="8404412"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Se debe registrar el diagnóstico de Diabetes SIEMBRE con tipo de diagnóstico “R” para no crear un caso nuevo</a:t>
            </a:r>
          </a:p>
        </p:txBody>
      </p:sp>
      <p:pic>
        <p:nvPicPr>
          <p:cNvPr id="7" name="Imagen 6"/>
          <p:cNvPicPr>
            <a:picLocks noChangeAspect="1"/>
          </p:cNvPicPr>
          <p:nvPr/>
        </p:nvPicPr>
        <p:blipFill>
          <a:blip r:embed="rId3"/>
          <a:stretch>
            <a:fillRect/>
          </a:stretch>
        </p:blipFill>
        <p:spPr>
          <a:xfrm>
            <a:off x="337626" y="3607672"/>
            <a:ext cx="8510954" cy="896773"/>
          </a:xfrm>
          <a:prstGeom prst="rect">
            <a:avLst/>
          </a:prstGeom>
        </p:spPr>
      </p:pic>
      <p:sp>
        <p:nvSpPr>
          <p:cNvPr id="8" name="Rectángulo 7"/>
          <p:cNvSpPr/>
          <p:nvPr/>
        </p:nvSpPr>
        <p:spPr>
          <a:xfrm>
            <a:off x="371689" y="4716677"/>
            <a:ext cx="8404412" cy="1954381"/>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TB EXTRAPULMONAR COMORBILIDAD </a:t>
            </a:r>
            <a:r>
              <a:rPr lang="es-PE" sz="1100" dirty="0">
                <a:solidFill>
                  <a:srgbClr val="C00000"/>
                </a:solidFill>
                <a:latin typeface="Franklin Gothic Medium Cond" panose="020B0606030402020204" pitchFamily="34" charset="0"/>
              </a:rPr>
              <a:t>TB/DIABETES:</a:t>
            </a:r>
          </a:p>
          <a:p>
            <a:r>
              <a:rPr lang="es-PE" sz="1100" dirty="0">
                <a:solidFill>
                  <a:srgbClr val="000000"/>
                </a:solidFill>
                <a:latin typeface="Franklin Gothic Medium Cond" panose="020B0606030402020204" pitchFamily="34" charset="0"/>
              </a:rPr>
              <a:t>Para el </a:t>
            </a:r>
            <a:r>
              <a:rPr lang="es-PE" sz="1100" dirty="0" err="1">
                <a:solidFill>
                  <a:srgbClr val="000000"/>
                </a:solidFill>
                <a:latin typeface="Franklin Gothic Medium Cond" panose="020B0606030402020204" pitchFamily="34" charset="0"/>
              </a:rPr>
              <a:t>item</a:t>
            </a:r>
            <a:r>
              <a:rPr lang="es-PE" sz="1100" dirty="0">
                <a:solidFill>
                  <a:srgbClr val="000000"/>
                </a:solidFill>
                <a:latin typeface="Franklin Gothic Medium Cond" panose="020B0606030402020204" pitchFamily="34" charset="0"/>
              </a:rPr>
              <a:t>: diagnostico motivo de consulta y/o actividad de </a:t>
            </a:r>
            <a:r>
              <a:rPr lang="es-PE" sz="1100" dirty="0" err="1">
                <a:solidFill>
                  <a:srgbClr val="000000"/>
                </a:solidFill>
                <a:latin typeface="Franklin Gothic Medium Cond" panose="020B0606030402020204" pitchFamily="34" charset="0"/>
              </a:rPr>
              <a:t>sakud</a:t>
            </a:r>
            <a:r>
              <a:rPr lang="es-PE" sz="1100" dirty="0">
                <a:solidFill>
                  <a:srgbClr val="000000"/>
                </a:solidFill>
                <a:latin typeface="Franklin Gothic Medium Cond" panose="020B0606030402020204" pitchFamily="34" charset="0"/>
              </a:rPr>
              <a:t> anote:</a:t>
            </a:r>
          </a:p>
          <a:p>
            <a:r>
              <a:rPr lang="es-PE" sz="1100" dirty="0">
                <a:solidFill>
                  <a:srgbClr val="000000"/>
                </a:solidFill>
                <a:latin typeface="Franklin Gothic Medium Cond" panose="020B0606030402020204" pitchFamily="34" charset="0"/>
              </a:rPr>
              <a:t> En el 1º casillero TB Extra Pulmonar del diagnostico de ingreso</a:t>
            </a:r>
          </a:p>
          <a:p>
            <a:r>
              <a:rPr lang="es-PE" sz="1100" dirty="0">
                <a:solidFill>
                  <a:srgbClr val="000000"/>
                </a:solidFill>
                <a:latin typeface="Franklin Gothic Medium Cond" panose="020B0606030402020204" pitchFamily="34" charset="0"/>
              </a:rPr>
              <a:t> En el 2º casillero Evaluación y entrega de resultado Bk</a:t>
            </a:r>
          </a:p>
          <a:p>
            <a:r>
              <a:rPr lang="es-PE" sz="1100" dirty="0">
                <a:solidFill>
                  <a:srgbClr val="000000"/>
                </a:solidFill>
                <a:latin typeface="Franklin Gothic Medium Cond" panose="020B0606030402020204" pitchFamily="34" charset="0"/>
              </a:rPr>
              <a:t> En el 3º casillero el diagnostico de diabetes </a:t>
            </a:r>
          </a:p>
          <a:p>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a:t>
            </a:r>
          </a:p>
          <a:p>
            <a:r>
              <a:rPr lang="es-PE" sz="1100" dirty="0">
                <a:solidFill>
                  <a:srgbClr val="000000"/>
                </a:solidFill>
                <a:latin typeface="Franklin Gothic Medium Cond" panose="020B0606030402020204" pitchFamily="34" charset="0"/>
              </a:rPr>
              <a:t> En el 1º y 2º casillero “D”</a:t>
            </a:r>
          </a:p>
          <a:p>
            <a:r>
              <a:rPr lang="es-PE" sz="1100" dirty="0">
                <a:solidFill>
                  <a:srgbClr val="000000"/>
                </a:solidFill>
                <a:latin typeface="Franklin Gothic Medium Cond" panose="020B0606030402020204" pitchFamily="34" charset="0"/>
              </a:rPr>
              <a:t> En el 2º casillero SIEMPRE “R”</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a:t>
            </a:r>
            <a:r>
              <a:rPr lang="es-PE" sz="1100" dirty="0" err="1">
                <a:solidFill>
                  <a:srgbClr val="000000"/>
                </a:solidFill>
                <a:latin typeface="Franklin Gothic Medium Cond" panose="020B0606030402020204" pitchFamily="34" charset="0"/>
              </a:rPr>
              <a:t>item</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r>
              <a:rPr lang="es-PE" sz="1100" dirty="0">
                <a:solidFill>
                  <a:srgbClr val="000000"/>
                </a:solidFill>
                <a:latin typeface="Franklin Gothic Medium Cond" panose="020B0606030402020204" pitchFamily="34" charset="0"/>
              </a:rPr>
              <a:t> En el 1º en tipo de confirmación</a:t>
            </a:r>
          </a:p>
          <a:p>
            <a:r>
              <a:rPr lang="es-PE" sz="1100" dirty="0">
                <a:solidFill>
                  <a:srgbClr val="000000"/>
                </a:solidFill>
                <a:latin typeface="Franklin Gothic Medium Cond" panose="020B0606030402020204" pitchFamily="34" charset="0"/>
              </a:rPr>
              <a:t> En el 2º casillero registre el número de muestra 1, 2, 3…, según </a:t>
            </a:r>
            <a:r>
              <a:rPr lang="es-PE" sz="1100" dirty="0" err="1">
                <a:solidFill>
                  <a:srgbClr val="000000"/>
                </a:solidFill>
                <a:latin typeface="Franklin Gothic Medium Cond" panose="020B0606030402020204" pitchFamily="34" charset="0"/>
              </a:rPr>
              <a:t>correponda</a:t>
            </a:r>
            <a:r>
              <a:rPr lang="es-PE" sz="1100" dirty="0">
                <a:solidFill>
                  <a:srgbClr val="000000"/>
                </a:solidFill>
                <a:latin typeface="Franklin Gothic Medium Cond" panose="020B0606030402020204" pitchFamily="34" charset="0"/>
              </a:rPr>
              <a:t>.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240306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09282" y="1258208"/>
            <a:ext cx="8404412"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REACCIÓN ADVERSA A FÁRMACOS ANTITUBERCULOSOS (RAFA): </a:t>
            </a:r>
          </a:p>
          <a:p>
            <a:r>
              <a:rPr lang="es-PE" sz="1100" dirty="0">
                <a:solidFill>
                  <a:srgbClr val="000000"/>
                </a:solidFill>
                <a:latin typeface="Franklin Gothic Medium Cond" panose="020B0606030402020204" pitchFamily="34" charset="0"/>
              </a:rPr>
              <a:t>En el ítem: Diagnóstico motivo de consulta y/o actividad de salud anote:</a:t>
            </a:r>
          </a:p>
          <a:p>
            <a:r>
              <a:rPr lang="es-PE" sz="1100" dirty="0">
                <a:solidFill>
                  <a:srgbClr val="000000"/>
                </a:solidFill>
                <a:latin typeface="Franklin Gothic Medium Cond" panose="020B0606030402020204" pitchFamily="34" charset="0"/>
              </a:rPr>
              <a:t> En el 1º casillero el diagnóstico que motiva la reacción adversa</a:t>
            </a:r>
          </a:p>
          <a:p>
            <a:r>
              <a:rPr lang="es-PE" sz="1100" dirty="0">
                <a:solidFill>
                  <a:srgbClr val="000000"/>
                </a:solidFill>
                <a:latin typeface="Franklin Gothic Medium Cond" panose="020B0606030402020204" pitchFamily="34" charset="0"/>
              </a:rPr>
              <a:t> En el 2º casillero EFECTOS ADVERSOS DE DROGAS ANTIMICOBACTERIANAS (RAFA TB</a:t>
            </a:r>
          </a:p>
          <a:p>
            <a:r>
              <a:rPr lang="es-PE" sz="1100" dirty="0">
                <a:solidFill>
                  <a:srgbClr val="000000"/>
                </a:solidFill>
                <a:latin typeface="Franklin Gothic Medium Cond" panose="020B0606030402020204" pitchFamily="34" charset="0"/>
              </a:rPr>
              <a:t>En el ítem: Tipo de diagnóstico marque “D” </a:t>
            </a:r>
            <a:endParaRPr lang="es-PE" sz="1100" dirty="0">
              <a:latin typeface="Franklin Gothic Medium Cond" panose="020B0606030402020204" pitchFamily="34" charset="0"/>
            </a:endParaRPr>
          </a:p>
        </p:txBody>
      </p:sp>
      <p:pic>
        <p:nvPicPr>
          <p:cNvPr id="6" name="Imagen 5"/>
          <p:cNvPicPr>
            <a:picLocks noChangeAspect="1"/>
          </p:cNvPicPr>
          <p:nvPr/>
        </p:nvPicPr>
        <p:blipFill>
          <a:blip r:embed="rId2"/>
          <a:stretch>
            <a:fillRect/>
          </a:stretch>
        </p:blipFill>
        <p:spPr>
          <a:xfrm>
            <a:off x="337625" y="358231"/>
            <a:ext cx="8510954" cy="904077"/>
          </a:xfrm>
          <a:prstGeom prst="rect">
            <a:avLst/>
          </a:prstGeom>
        </p:spPr>
      </p:pic>
      <p:pic>
        <p:nvPicPr>
          <p:cNvPr id="7" name="Imagen 6"/>
          <p:cNvPicPr>
            <a:picLocks noChangeAspect="1"/>
          </p:cNvPicPr>
          <p:nvPr/>
        </p:nvPicPr>
        <p:blipFill>
          <a:blip r:embed="rId3"/>
          <a:stretch>
            <a:fillRect/>
          </a:stretch>
        </p:blipFill>
        <p:spPr>
          <a:xfrm>
            <a:off x="351692" y="2179690"/>
            <a:ext cx="8468751" cy="904077"/>
          </a:xfrm>
          <a:prstGeom prst="rect">
            <a:avLst/>
          </a:prstGeom>
        </p:spPr>
      </p:pic>
      <p:sp>
        <p:nvSpPr>
          <p:cNvPr id="8" name="Rectángulo 7"/>
          <p:cNvSpPr/>
          <p:nvPr/>
        </p:nvSpPr>
        <p:spPr>
          <a:xfrm>
            <a:off x="351692" y="3084387"/>
            <a:ext cx="8404412" cy="144655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DERIVACIONES </a:t>
            </a:r>
          </a:p>
          <a:p>
            <a:r>
              <a:rPr lang="es-PE" sz="1100" dirty="0">
                <a:solidFill>
                  <a:srgbClr val="C00000"/>
                </a:solidFill>
                <a:latin typeface="Franklin Gothic Medium Cond" panose="020B0606030402020204" pitchFamily="34" charset="0"/>
              </a:rPr>
              <a:t>DERIVACIÓN DE PACIENTES CON TBP FP </a:t>
            </a:r>
          </a:p>
          <a:p>
            <a:r>
              <a:rPr lang="es-PE" sz="1100" dirty="0">
                <a:solidFill>
                  <a:srgbClr val="000000"/>
                </a:solidFill>
                <a:latin typeface="Franklin Gothic Medium Cond" panose="020B0606030402020204" pitchFamily="34" charset="0"/>
              </a:rPr>
              <a:t>Se registra al paciente de la misma forma como se ha realizado la confirmación del diagnóstico</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1º casillero (siempre en el diagnóstico) </a:t>
            </a:r>
          </a:p>
          <a:p>
            <a:r>
              <a:rPr lang="es-PE" sz="1100" dirty="0">
                <a:solidFill>
                  <a:srgbClr val="000000"/>
                </a:solidFill>
                <a:latin typeface="Franklin Gothic Medium Cond" panose="020B0606030402020204" pitchFamily="34" charset="0"/>
              </a:rPr>
              <a:t>o DVR = Para indicar Derivación Realizada. [USADA POR EL EESS QUE DERIVA AL PACIENTE]</a:t>
            </a:r>
          </a:p>
          <a:p>
            <a:r>
              <a:rPr lang="es-PE" sz="1100" dirty="0">
                <a:solidFill>
                  <a:srgbClr val="000000"/>
                </a:solidFill>
                <a:latin typeface="Franklin Gothic Medium Cond" panose="020B0606030402020204" pitchFamily="34" charset="0"/>
              </a:rPr>
              <a:t>o DVC = Para indicar Derivación Confirmada. [USADA POR EL EESS QUE RECEPCIONA AL PACIENTE]</a:t>
            </a:r>
          </a:p>
          <a:p>
            <a:r>
              <a:rPr lang="es-PE" sz="1100" dirty="0">
                <a:solidFill>
                  <a:srgbClr val="000000"/>
                </a:solidFill>
                <a:latin typeface="Franklin Gothic Medium Cond" panose="020B0606030402020204" pitchFamily="34" charset="0"/>
              </a:rPr>
              <a:t> En el 2º casillero el número de muestra analizada 1, 2... según corresponda. </a:t>
            </a:r>
            <a:endParaRPr lang="es-PE" sz="1100" dirty="0">
              <a:latin typeface="Franklin Gothic Medium Cond" panose="020B0606030402020204" pitchFamily="34" charset="0"/>
            </a:endParaRPr>
          </a:p>
        </p:txBody>
      </p:sp>
      <p:pic>
        <p:nvPicPr>
          <p:cNvPr id="9" name="Imagen 8"/>
          <p:cNvPicPr>
            <a:picLocks noChangeAspect="1"/>
          </p:cNvPicPr>
          <p:nvPr/>
        </p:nvPicPr>
        <p:blipFill>
          <a:blip r:embed="rId4"/>
          <a:stretch>
            <a:fillRect/>
          </a:stretch>
        </p:blipFill>
        <p:spPr>
          <a:xfrm>
            <a:off x="351692" y="4499804"/>
            <a:ext cx="8468751" cy="901649"/>
          </a:xfrm>
          <a:prstGeom prst="rect">
            <a:avLst/>
          </a:prstGeom>
        </p:spPr>
      </p:pic>
      <p:pic>
        <p:nvPicPr>
          <p:cNvPr id="10" name="Imagen 9"/>
          <p:cNvPicPr>
            <a:picLocks noChangeAspect="1"/>
          </p:cNvPicPr>
          <p:nvPr/>
        </p:nvPicPr>
        <p:blipFill>
          <a:blip r:embed="rId5"/>
          <a:stretch>
            <a:fillRect/>
          </a:stretch>
        </p:blipFill>
        <p:spPr>
          <a:xfrm>
            <a:off x="351692" y="5425114"/>
            <a:ext cx="8468752" cy="905659"/>
          </a:xfrm>
          <a:prstGeom prst="rect">
            <a:avLst/>
          </a:prstGeom>
        </p:spPr>
      </p:pic>
    </p:spTree>
    <p:extLst>
      <p:ext uri="{BB962C8B-B14F-4D97-AF65-F5344CB8AC3E}">
        <p14:creationId xmlns:p14="http://schemas.microsoft.com/office/powerpoint/2010/main" val="283448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50244" y="312706"/>
            <a:ext cx="8404412" cy="2292935"/>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ADMINISTRACIÓN DE TRATAMIENTO </a:t>
            </a:r>
          </a:p>
          <a:p>
            <a:pPr algn="just"/>
            <a:r>
              <a:rPr lang="es-PE" sz="1100" dirty="0">
                <a:solidFill>
                  <a:srgbClr val="000000"/>
                </a:solidFill>
                <a:latin typeface="Franklin Gothic Medium Cond" panose="020B0606030402020204" pitchFamily="34" charset="0"/>
              </a:rPr>
              <a:t>El registro de esta actividad debe hacerlo el personal de salud que administra y supervisa el tratamiento y SOLO SE </a:t>
            </a:r>
            <a:r>
              <a:rPr lang="es-PE" sz="1100" dirty="0" smtClean="0">
                <a:solidFill>
                  <a:srgbClr val="000000"/>
                </a:solidFill>
                <a:latin typeface="Franklin Gothic Medium Cond" panose="020B0606030402020204" pitchFamily="34" charset="0"/>
              </a:rPr>
              <a:t>REGISTRARÁ AL </a:t>
            </a:r>
            <a:r>
              <a:rPr lang="es-PE" sz="1100" dirty="0">
                <a:solidFill>
                  <a:srgbClr val="000000"/>
                </a:solidFill>
                <a:latin typeface="Franklin Gothic Medium Cond" panose="020B0606030402020204" pitchFamily="34" charset="0"/>
              </a:rPr>
              <a:t>INICIO, FIN Y CAMBIO DE ESQUEMA. </a:t>
            </a:r>
          </a:p>
          <a:p>
            <a:pPr algn="just"/>
            <a:r>
              <a:rPr lang="es-PE" sz="1100" dirty="0" smtClean="0">
                <a:solidFill>
                  <a:srgbClr val="000000"/>
                </a:solidFill>
                <a:latin typeface="Franklin Gothic Medium Cond" panose="020B0606030402020204" pitchFamily="34" charset="0"/>
              </a:rPr>
              <a:t>Para </a:t>
            </a:r>
            <a:r>
              <a:rPr lang="es-PE" sz="1100" dirty="0">
                <a:solidFill>
                  <a:srgbClr val="000000"/>
                </a:solidFill>
                <a:latin typeface="Franklin Gothic Medium Cond" panose="020B0606030402020204" pitchFamily="34" charset="0"/>
              </a:rPr>
              <a:t>identificar los tipos de esquemas administrados utilizaremos la diferenciación de la codificación de la actividad y </a:t>
            </a:r>
            <a:r>
              <a:rPr lang="es-PE" sz="1100" dirty="0" smtClean="0">
                <a:solidFill>
                  <a:srgbClr val="000000"/>
                </a:solidFill>
                <a:latin typeface="Franklin Gothic Medium Cond" panose="020B0606030402020204" pitchFamily="34" charset="0"/>
              </a:rPr>
              <a:t>para registrar </a:t>
            </a:r>
            <a:r>
              <a:rPr lang="es-PE" sz="1100" dirty="0">
                <a:solidFill>
                  <a:srgbClr val="000000"/>
                </a:solidFill>
                <a:latin typeface="Franklin Gothic Medium Cond" panose="020B0606030402020204" pitchFamily="34" charset="0"/>
              </a:rPr>
              <a:t>la fase del tratamiento debemos utilizar la descripción en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de la siguiente manera: </a:t>
            </a:r>
          </a:p>
          <a:p>
            <a:pPr algn="just"/>
            <a:r>
              <a:rPr lang="es-PE" sz="1100" dirty="0">
                <a:solidFill>
                  <a:srgbClr val="000000"/>
                </a:solidFill>
                <a:latin typeface="Franklin Gothic Medium Cond" panose="020B0606030402020204" pitchFamily="34" charset="0"/>
              </a:rPr>
              <a:t> </a:t>
            </a:r>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ítem: Diagnóstico motivo de consulta y/o actividad de salud anote:</a:t>
            </a:r>
          </a:p>
          <a:p>
            <a:pPr algn="just"/>
            <a:r>
              <a:rPr lang="es-PE" sz="1100" dirty="0">
                <a:latin typeface="Franklin Gothic Medium Cond" panose="020B0606030402020204" pitchFamily="34" charset="0"/>
              </a:rPr>
              <a:t> En el 1º casillero el diagnóstico de TB </a:t>
            </a:r>
          </a:p>
          <a:p>
            <a:pPr algn="just"/>
            <a:r>
              <a:rPr lang="es-PE" sz="1100" dirty="0">
                <a:latin typeface="Franklin Gothic Medium Cond" panose="020B0606030402020204" pitchFamily="34" charset="0"/>
              </a:rPr>
              <a:t> En el 2º casillero ADMINISTRACIÓN DE TRATAMIENTO </a:t>
            </a:r>
          </a:p>
          <a:p>
            <a:pPr algn="just"/>
            <a:r>
              <a:rPr lang="es-PE" sz="1100" dirty="0" smtClean="0">
                <a:latin typeface="Franklin Gothic Medium Cond" panose="020B0606030402020204" pitchFamily="34" charset="0"/>
              </a:rPr>
              <a:t>Si </a:t>
            </a:r>
            <a:r>
              <a:rPr lang="es-PE" sz="1100" dirty="0">
                <a:latin typeface="Franklin Gothic Medium Cond" panose="020B0606030402020204" pitchFamily="34" charset="0"/>
              </a:rPr>
              <a:t>el tratamiento es aplicado por un personal técnico se debe omitir en el registro el diagnóstico de Tuberculosis y solo </a:t>
            </a:r>
            <a:r>
              <a:rPr lang="es-PE" sz="1100" dirty="0" smtClean="0">
                <a:latin typeface="Franklin Gothic Medium Cond" panose="020B0606030402020204" pitchFamily="34" charset="0"/>
              </a:rPr>
              <a:t>se debe </a:t>
            </a:r>
            <a:r>
              <a:rPr lang="es-PE" sz="1100" dirty="0">
                <a:latin typeface="Franklin Gothic Medium Cond" panose="020B0606030402020204" pitchFamily="34" charset="0"/>
              </a:rPr>
              <a:t>registrar la actividad de “ADMINISTRACIÓN DE TRATAMIENTO” utilizando la codificación según corresponda.</a:t>
            </a:r>
          </a:p>
          <a:p>
            <a:pPr algn="just"/>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ítem: Tipo de diagnóstico marque:</a:t>
            </a:r>
          </a:p>
          <a:p>
            <a:pPr algn="just"/>
            <a:r>
              <a:rPr lang="es-PE" sz="1100" dirty="0">
                <a:latin typeface="Franklin Gothic Medium Cond" panose="020B0606030402020204" pitchFamily="34" charset="0"/>
              </a:rPr>
              <a:t> En el 1º casillero SIEMPRE “R”</a:t>
            </a:r>
          </a:p>
          <a:p>
            <a:pPr algn="just"/>
            <a:r>
              <a:rPr lang="es-PE" sz="1100" dirty="0">
                <a:latin typeface="Franklin Gothic Medium Cond" panose="020B0606030402020204" pitchFamily="34" charset="0"/>
              </a:rPr>
              <a:t> En el 2° casillero “D” </a:t>
            </a:r>
            <a:endParaRPr lang="es-PE" sz="1100" dirty="0">
              <a:solidFill>
                <a:srgbClr val="000000"/>
              </a:solidFill>
              <a:latin typeface="Franklin Gothic Medium Cond" panose="020B0606030402020204" pitchFamily="34" charset="0"/>
            </a:endParaRPr>
          </a:p>
        </p:txBody>
      </p:sp>
      <p:pic>
        <p:nvPicPr>
          <p:cNvPr id="3" name="Imagen 2"/>
          <p:cNvPicPr>
            <a:picLocks noChangeAspect="1"/>
          </p:cNvPicPr>
          <p:nvPr/>
        </p:nvPicPr>
        <p:blipFill>
          <a:blip r:embed="rId2"/>
          <a:stretch>
            <a:fillRect/>
          </a:stretch>
        </p:blipFill>
        <p:spPr>
          <a:xfrm>
            <a:off x="529604" y="2573682"/>
            <a:ext cx="2945116" cy="1168688"/>
          </a:xfrm>
          <a:prstGeom prst="rect">
            <a:avLst/>
          </a:prstGeom>
        </p:spPr>
      </p:pic>
      <p:pic>
        <p:nvPicPr>
          <p:cNvPr id="6" name="Imagen 5"/>
          <p:cNvPicPr>
            <a:picLocks noChangeAspect="1"/>
          </p:cNvPicPr>
          <p:nvPr/>
        </p:nvPicPr>
        <p:blipFill>
          <a:blip r:embed="rId3"/>
          <a:stretch>
            <a:fillRect/>
          </a:stretch>
        </p:blipFill>
        <p:spPr>
          <a:xfrm>
            <a:off x="3953021" y="2599089"/>
            <a:ext cx="2954216" cy="1143281"/>
          </a:xfrm>
          <a:prstGeom prst="rect">
            <a:avLst/>
          </a:prstGeom>
        </p:spPr>
      </p:pic>
      <p:sp>
        <p:nvSpPr>
          <p:cNvPr id="7" name="Rectángulo 6"/>
          <p:cNvSpPr/>
          <p:nvPr/>
        </p:nvSpPr>
        <p:spPr>
          <a:xfrm>
            <a:off x="350244" y="3767777"/>
            <a:ext cx="8404412" cy="2462213"/>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En el ítem: Diagnóstico motivo de consulta y/o actividad de salud anote:</a:t>
            </a:r>
          </a:p>
          <a:p>
            <a:r>
              <a:rPr lang="es-PE" sz="1100" dirty="0">
                <a:solidFill>
                  <a:srgbClr val="000000"/>
                </a:solidFill>
                <a:latin typeface="Franklin Gothic Medium Cond" panose="020B0606030402020204" pitchFamily="34" charset="0"/>
              </a:rPr>
              <a:t> En el 1º casillero el diagnóstico de TB </a:t>
            </a:r>
          </a:p>
          <a:p>
            <a:r>
              <a:rPr lang="es-PE" sz="1100" dirty="0">
                <a:solidFill>
                  <a:srgbClr val="000000"/>
                </a:solidFill>
                <a:latin typeface="Franklin Gothic Medium Cond" panose="020B0606030402020204" pitchFamily="34" charset="0"/>
              </a:rPr>
              <a:t> En el 2º casillero ADMINISTRACIÓN DE TRATAMIENTO </a:t>
            </a:r>
          </a:p>
          <a:p>
            <a:pPr algn="just"/>
            <a:r>
              <a:rPr lang="es-PE" sz="1100" dirty="0">
                <a:solidFill>
                  <a:srgbClr val="003399"/>
                </a:solidFill>
                <a:latin typeface="Franklin Gothic Medium Cond" panose="020B0606030402020204" pitchFamily="34" charset="0"/>
              </a:rPr>
              <a:t> Si el tratamiento es aplicado por un personal técnico se debe omitir en el registro el diagnóstico de Tuberculosis y solo </a:t>
            </a:r>
            <a:r>
              <a:rPr lang="es-PE" sz="1100" dirty="0" err="1" smtClean="0">
                <a:solidFill>
                  <a:srgbClr val="003399"/>
                </a:solidFill>
                <a:latin typeface="Franklin Gothic Medium Cond" panose="020B0606030402020204" pitchFamily="34" charset="0"/>
              </a:rPr>
              <a:t>sedebe</a:t>
            </a:r>
            <a:r>
              <a:rPr lang="es-PE" sz="1100" dirty="0" smtClean="0">
                <a:solidFill>
                  <a:srgbClr val="003399"/>
                </a:solidFill>
                <a:latin typeface="Franklin Gothic Medium Cond" panose="020B0606030402020204" pitchFamily="34" charset="0"/>
              </a:rPr>
              <a:t> </a:t>
            </a:r>
            <a:r>
              <a:rPr lang="es-PE" sz="1100" dirty="0">
                <a:solidFill>
                  <a:srgbClr val="003399"/>
                </a:solidFill>
                <a:latin typeface="Franklin Gothic Medium Cond" panose="020B0606030402020204" pitchFamily="34" charset="0"/>
              </a:rPr>
              <a:t>registrar la actividad de “ADMINISTRACIÓN DE TRATAMIENTO” utilizando la codificación según corresponda.</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casillero SIEMPRE “R”</a:t>
            </a:r>
          </a:p>
          <a:p>
            <a:r>
              <a:rPr lang="es-PE" sz="1100" dirty="0">
                <a:latin typeface="Franklin Gothic Medium Cond" panose="020B0606030402020204" pitchFamily="34" charset="0"/>
              </a:rPr>
              <a:t> En el 2° casillero “D” </a:t>
            </a:r>
            <a:endParaRPr lang="es-PE" sz="1100" dirty="0" smtClean="0">
              <a:latin typeface="Franklin Gothic Medium Cond" panose="020B0606030402020204" pitchFamily="34" charset="0"/>
            </a:endParaRPr>
          </a:p>
          <a:p>
            <a:r>
              <a:rPr lang="es-PE" sz="1100" dirty="0">
                <a:solidFill>
                  <a:srgbClr val="C00000"/>
                </a:solidFill>
                <a:latin typeface="Franklin Gothic Medium Cond" panose="020B0606030402020204" pitchFamily="34" charset="0"/>
              </a:rPr>
              <a:t>ADMINISTRACIÓN ESQUEMA DE TRATAMIENTO UNO </a:t>
            </a:r>
          </a:p>
          <a:p>
            <a:r>
              <a:rPr lang="es-PE" sz="1100" dirty="0">
                <a:solidFill>
                  <a:srgbClr val="000000"/>
                </a:solidFill>
                <a:latin typeface="Franklin Gothic Medium Cond" panose="020B0606030402020204" pitchFamily="34" charset="0"/>
              </a:rPr>
              <a:t>Dirigido a paciente NUEVOS con TBC Pulmonar o  </a:t>
            </a:r>
            <a:r>
              <a:rPr lang="es-PE" sz="1100" dirty="0" err="1">
                <a:solidFill>
                  <a:srgbClr val="000000"/>
                </a:solidFill>
                <a:latin typeface="Franklin Gothic Medium Cond" panose="020B0606030402020204" pitchFamily="34" charset="0"/>
              </a:rPr>
              <a:t>Extrapulmonar</a:t>
            </a:r>
            <a:r>
              <a:rPr lang="es-PE" sz="1100" dirty="0">
                <a:solidFill>
                  <a:srgbClr val="000000"/>
                </a:solidFill>
                <a:latin typeface="Franklin Gothic Medium Cond" panose="020B0606030402020204" pitchFamily="34" charset="0"/>
              </a:rPr>
              <a:t> con  o sin confirmación bacteriológica.</a:t>
            </a:r>
          </a:p>
          <a:p>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INICIO DE TRATAMIENTO (1ra dosis)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1º casillero el número de 1 para indicar INICIO DE TRATAMIENTO</a:t>
            </a:r>
          </a:p>
          <a:p>
            <a:r>
              <a:rPr lang="es-PE" sz="1100" dirty="0">
                <a:solidFill>
                  <a:srgbClr val="000000"/>
                </a:solidFill>
                <a:latin typeface="Franklin Gothic Medium Cond" panose="020B0606030402020204" pitchFamily="34" charset="0"/>
              </a:rPr>
              <a:t> En el 2º casillero TBC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12541075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22729" y="1346476"/>
            <a:ext cx="8404412" cy="60016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FIN DE TRATAMIENTO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2º casillero el número de TA para indicar FIN DE TRATAMIENTO </a:t>
            </a:r>
            <a:endParaRPr lang="es-PE" sz="1100" dirty="0">
              <a:latin typeface="Franklin Gothic Medium Cond" panose="020B0606030402020204" pitchFamily="34" charset="0"/>
            </a:endParaRPr>
          </a:p>
        </p:txBody>
      </p:sp>
      <p:sp>
        <p:nvSpPr>
          <p:cNvPr id="4" name="Rectángulo 3"/>
          <p:cNvSpPr/>
          <p:nvPr/>
        </p:nvSpPr>
        <p:spPr>
          <a:xfrm>
            <a:off x="322727" y="3081096"/>
            <a:ext cx="8404411" cy="769441"/>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CAMBIO DE ESQUEMA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2º casillero el número 1 que indica el INICIO del esquema nuevo</a:t>
            </a:r>
          </a:p>
          <a:p>
            <a:r>
              <a:rPr lang="es-PE" sz="1100" dirty="0">
                <a:solidFill>
                  <a:srgbClr val="000000"/>
                </a:solidFill>
                <a:latin typeface="Franklin Gothic Medium Cond" panose="020B0606030402020204" pitchFamily="34" charset="0"/>
              </a:rPr>
              <a:t> En el 2º casillero FS para indicar CAMBIO DE ESQUEMA</a:t>
            </a:r>
            <a:endParaRPr lang="es-PE" sz="1100" dirty="0">
              <a:latin typeface="Franklin Gothic Medium Cond" panose="020B0606030402020204" pitchFamily="34" charset="0"/>
            </a:endParaRPr>
          </a:p>
        </p:txBody>
      </p:sp>
      <p:pic>
        <p:nvPicPr>
          <p:cNvPr id="5" name="Imagen 4"/>
          <p:cNvPicPr>
            <a:picLocks noChangeAspect="1"/>
          </p:cNvPicPr>
          <p:nvPr/>
        </p:nvPicPr>
        <p:blipFill>
          <a:blip r:embed="rId2"/>
          <a:stretch>
            <a:fillRect/>
          </a:stretch>
        </p:blipFill>
        <p:spPr>
          <a:xfrm>
            <a:off x="322728" y="443666"/>
            <a:ext cx="8404411" cy="915554"/>
          </a:xfrm>
          <a:prstGeom prst="rect">
            <a:avLst/>
          </a:prstGeom>
        </p:spPr>
      </p:pic>
      <p:pic>
        <p:nvPicPr>
          <p:cNvPr id="6" name="Imagen 5"/>
          <p:cNvPicPr>
            <a:picLocks noChangeAspect="1"/>
          </p:cNvPicPr>
          <p:nvPr/>
        </p:nvPicPr>
        <p:blipFill>
          <a:blip r:embed="rId3"/>
          <a:stretch>
            <a:fillRect/>
          </a:stretch>
        </p:blipFill>
        <p:spPr>
          <a:xfrm>
            <a:off x="322728" y="1956705"/>
            <a:ext cx="8404411" cy="889610"/>
          </a:xfrm>
          <a:prstGeom prst="rect">
            <a:avLst/>
          </a:prstGeom>
        </p:spPr>
      </p:pic>
      <p:sp>
        <p:nvSpPr>
          <p:cNvPr id="7" name="Rectángulo 6"/>
          <p:cNvSpPr/>
          <p:nvPr/>
        </p:nvSpPr>
        <p:spPr>
          <a:xfrm>
            <a:off x="3358811" y="2848997"/>
            <a:ext cx="2141933" cy="261610"/>
          </a:xfrm>
          <a:prstGeom prst="rect">
            <a:avLst/>
          </a:prstGeom>
        </p:spPr>
        <p:txBody>
          <a:bodyPr wrap="none">
            <a:spAutoFit/>
          </a:bodyPr>
          <a:lstStyle/>
          <a:p>
            <a:r>
              <a:rPr lang="es-PE" sz="1100" dirty="0">
                <a:solidFill>
                  <a:srgbClr val="003399"/>
                </a:solidFill>
                <a:latin typeface="Franklin Gothic Medium Cond" panose="020B0606030402020204" pitchFamily="34" charset="0"/>
              </a:rPr>
              <a:t>NO SE REGISTRA EL CAMBIO DE FASE </a:t>
            </a:r>
          </a:p>
        </p:txBody>
      </p:sp>
      <p:pic>
        <p:nvPicPr>
          <p:cNvPr id="8" name="Imagen 7"/>
          <p:cNvPicPr>
            <a:picLocks noChangeAspect="1"/>
          </p:cNvPicPr>
          <p:nvPr/>
        </p:nvPicPr>
        <p:blipFill>
          <a:blip r:embed="rId4"/>
          <a:stretch>
            <a:fillRect/>
          </a:stretch>
        </p:blipFill>
        <p:spPr>
          <a:xfrm>
            <a:off x="322727" y="3937293"/>
            <a:ext cx="8404411" cy="904077"/>
          </a:xfrm>
          <a:prstGeom prst="rect">
            <a:avLst/>
          </a:prstGeom>
        </p:spPr>
      </p:pic>
      <p:sp>
        <p:nvSpPr>
          <p:cNvPr id="9" name="Rectángulo 8"/>
          <p:cNvSpPr/>
          <p:nvPr/>
        </p:nvSpPr>
        <p:spPr>
          <a:xfrm>
            <a:off x="322727" y="4830376"/>
            <a:ext cx="8404411"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Para el registro de la Administración de Tratamiento, independientemente de cuál sea se debe registrar la fase de </a:t>
            </a:r>
            <a:r>
              <a:rPr lang="es-PE" sz="1100" dirty="0" smtClean="0">
                <a:solidFill>
                  <a:srgbClr val="003399"/>
                </a:solidFill>
                <a:latin typeface="Franklin Gothic Medium Cond" panose="020B0606030402020204" pitchFamily="34" charset="0"/>
              </a:rPr>
              <a:t>la administración</a:t>
            </a:r>
            <a:r>
              <a:rPr lang="es-PE" sz="1100" dirty="0">
                <a:solidFill>
                  <a:srgbClr val="003399"/>
                </a:solidFill>
                <a:latin typeface="Franklin Gothic Medium Cond" panose="020B0606030402020204" pitchFamily="34" charset="0"/>
              </a:rPr>
              <a:t>. </a:t>
            </a:r>
          </a:p>
        </p:txBody>
      </p:sp>
      <p:sp>
        <p:nvSpPr>
          <p:cNvPr id="11" name="Rectángulo 10"/>
          <p:cNvSpPr/>
          <p:nvPr/>
        </p:nvSpPr>
        <p:spPr>
          <a:xfrm>
            <a:off x="315298" y="5039585"/>
            <a:ext cx="8390964" cy="144655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ADMINISTRACIÓN ESQUEMA DE TRATAMIENTO TB RESISTENTE</a:t>
            </a:r>
          </a:p>
          <a:p>
            <a:r>
              <a:rPr lang="es-PE" sz="1100" dirty="0">
                <a:solidFill>
                  <a:srgbClr val="C00000"/>
                </a:solidFill>
                <a:latin typeface="Franklin Gothic Medium Cond" panose="020B0606030402020204" pitchFamily="34" charset="0"/>
              </a:rPr>
              <a:t>ESQUEMA INDIVIDUALIZADO </a:t>
            </a:r>
          </a:p>
          <a:p>
            <a:r>
              <a:rPr lang="es-PE" sz="1100" dirty="0">
                <a:solidFill>
                  <a:srgbClr val="000000"/>
                </a:solidFill>
                <a:latin typeface="Franklin Gothic Medium Cond" panose="020B0606030402020204" pitchFamily="34" charset="0"/>
              </a:rPr>
              <a:t>En el ítem: Diagnóstico motivo de consulta y/o actividad de salud anote: En el 1º casillero el tipo de Tuberculosis según sea el caso:</a:t>
            </a:r>
          </a:p>
          <a:p>
            <a:r>
              <a:rPr lang="pt-BR" sz="1100" dirty="0">
                <a:solidFill>
                  <a:srgbClr val="000000"/>
                </a:solidFill>
                <a:latin typeface="Franklin Gothic Medium Cond" panose="020B0606030402020204" pitchFamily="34" charset="0"/>
              </a:rPr>
              <a:t>o </a:t>
            </a:r>
            <a:r>
              <a:rPr lang="pt-BR" sz="1100" dirty="0" err="1">
                <a:solidFill>
                  <a:srgbClr val="000000"/>
                </a:solidFill>
                <a:latin typeface="Franklin Gothic Medium Cond" panose="020B0606030402020204" pitchFamily="34" charset="0"/>
              </a:rPr>
              <a:t>Tuberculosis</a:t>
            </a:r>
            <a:r>
              <a:rPr lang="pt-BR" sz="1100" dirty="0">
                <a:solidFill>
                  <a:srgbClr val="000000"/>
                </a:solidFill>
                <a:latin typeface="Franklin Gothic Medium Cond" panose="020B0606030402020204" pitchFamily="34" charset="0"/>
              </a:rPr>
              <a:t> </a:t>
            </a:r>
            <a:r>
              <a:rPr lang="pt-BR" sz="1100" dirty="0" err="1">
                <a:solidFill>
                  <a:srgbClr val="000000"/>
                </a:solidFill>
                <a:latin typeface="Franklin Gothic Medium Cond" panose="020B0606030402020204" pitchFamily="34" charset="0"/>
              </a:rPr>
              <a:t>Multidrogoresistente</a:t>
            </a:r>
            <a:r>
              <a:rPr lang="pt-BR" sz="1100" dirty="0">
                <a:solidFill>
                  <a:srgbClr val="000000"/>
                </a:solidFill>
                <a:latin typeface="Franklin Gothic Medium Cond" panose="020B0606030402020204" pitchFamily="34" charset="0"/>
              </a:rPr>
              <a:t> (TB MDR) </a:t>
            </a:r>
            <a:r>
              <a:rPr lang="es-PE" sz="1100" dirty="0" smtClean="0">
                <a:solidFill>
                  <a:srgbClr val="000000"/>
                </a:solidFill>
                <a:latin typeface="Franklin Gothic Medium Cond" panose="020B0606030402020204" pitchFamily="34" charset="0"/>
              </a:rPr>
              <a:t>U202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o Tuberculosis Resistente  </a:t>
            </a:r>
            <a:r>
              <a:rPr lang="es-PE" sz="1100" dirty="0" smtClean="0">
                <a:solidFill>
                  <a:srgbClr val="000000"/>
                </a:solidFill>
                <a:latin typeface="Franklin Gothic Medium Cond" panose="020B0606030402020204" pitchFamily="34" charset="0"/>
              </a:rPr>
              <a:t>U204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o Tuberculosis Extensamente Resistente (TB XDR) U205 </a:t>
            </a:r>
            <a:r>
              <a:rPr lang="es-PE" sz="1100" dirty="0" smtClean="0">
                <a:solidFill>
                  <a:srgbClr val="000000"/>
                </a:solidFill>
                <a:latin typeface="Franklin Gothic Medium Cond" panose="020B0606030402020204" pitchFamily="34" charset="0"/>
              </a:rPr>
              <a:t> </a:t>
            </a:r>
          </a:p>
          <a:p>
            <a:r>
              <a:rPr lang="es-PE" sz="1100" dirty="0">
                <a:latin typeface="Franklin Gothic Medium Cond" panose="020B0606030402020204" pitchFamily="34" charset="0"/>
              </a:rPr>
              <a:t>En el ítem: Tipo de diagnóstico marque SIEMPRE “D”</a:t>
            </a:r>
          </a:p>
          <a:p>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a:t>
            </a:r>
          </a:p>
        </p:txBody>
      </p:sp>
    </p:spTree>
    <p:extLst>
      <p:ext uri="{BB962C8B-B14F-4D97-AF65-F5344CB8AC3E}">
        <p14:creationId xmlns:p14="http://schemas.microsoft.com/office/powerpoint/2010/main" val="17222597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76519" y="365505"/>
            <a:ext cx="8390964" cy="600164"/>
          </a:xfrm>
          <a:prstGeom prst="rect">
            <a:avLst/>
          </a:prstGeom>
        </p:spPr>
        <p:txBody>
          <a:bodyPr wrap="square">
            <a:spAutoFit/>
          </a:bodyPr>
          <a:lstStyle/>
          <a:p>
            <a:r>
              <a:rPr lang="es-PE" sz="1100" dirty="0" smtClean="0">
                <a:latin typeface="Franklin Gothic Medium Cond" panose="020B0606030402020204" pitchFamily="34" charset="0"/>
              </a:rPr>
              <a:t> </a:t>
            </a:r>
            <a:r>
              <a:rPr lang="es-PE" sz="1100" dirty="0">
                <a:latin typeface="Franklin Gothic Medium Cond" panose="020B0606030402020204" pitchFamily="34" charset="0"/>
              </a:rPr>
              <a:t>En el 2º casillero registre según corresponda:</a:t>
            </a:r>
          </a:p>
          <a:p>
            <a:r>
              <a:rPr lang="es-PE" sz="1100" dirty="0">
                <a:latin typeface="Franklin Gothic Medium Cond" panose="020B0606030402020204" pitchFamily="34" charset="0"/>
              </a:rPr>
              <a:t>o 1 = Inicio de Tratamiento</a:t>
            </a:r>
          </a:p>
          <a:p>
            <a:r>
              <a:rPr lang="es-PE" sz="1100" dirty="0">
                <a:latin typeface="Franklin Gothic Medium Cond" panose="020B0606030402020204" pitchFamily="34" charset="0"/>
              </a:rPr>
              <a:t>o TA = Fin de Tratamiento </a:t>
            </a:r>
          </a:p>
        </p:txBody>
      </p:sp>
      <p:pic>
        <p:nvPicPr>
          <p:cNvPr id="4" name="Imagen 3"/>
          <p:cNvPicPr>
            <a:picLocks noChangeAspect="1"/>
          </p:cNvPicPr>
          <p:nvPr/>
        </p:nvPicPr>
        <p:blipFill>
          <a:blip r:embed="rId2"/>
          <a:stretch>
            <a:fillRect/>
          </a:stretch>
        </p:blipFill>
        <p:spPr>
          <a:xfrm>
            <a:off x="376519" y="952299"/>
            <a:ext cx="8390964" cy="904077"/>
          </a:xfrm>
          <a:prstGeom prst="rect">
            <a:avLst/>
          </a:prstGeom>
        </p:spPr>
      </p:pic>
      <p:sp>
        <p:nvSpPr>
          <p:cNvPr id="5" name="Rectángulo 4"/>
          <p:cNvSpPr/>
          <p:nvPr/>
        </p:nvSpPr>
        <p:spPr>
          <a:xfrm>
            <a:off x="322728" y="1854253"/>
            <a:ext cx="8417859" cy="144655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ESQUEMA ESTANDARIZADO </a:t>
            </a:r>
          </a:p>
          <a:p>
            <a:r>
              <a:rPr lang="es-PE" sz="1100" dirty="0">
                <a:solidFill>
                  <a:srgbClr val="000000"/>
                </a:solidFill>
                <a:latin typeface="Franklin Gothic Medium Cond" panose="020B0606030402020204" pitchFamily="34" charset="0"/>
              </a:rPr>
              <a:t>En el ítem: Diagnóstico motivo de consulta y/o actividad de salud anote:</a:t>
            </a:r>
          </a:p>
          <a:p>
            <a:r>
              <a:rPr lang="es-PE" sz="1100" dirty="0">
                <a:solidFill>
                  <a:srgbClr val="000000"/>
                </a:solidFill>
                <a:latin typeface="Franklin Gothic Medium Cond" panose="020B0606030402020204" pitchFamily="34" charset="0"/>
              </a:rPr>
              <a:t> En el 1º Administración de Tratamiento </a:t>
            </a:r>
            <a:r>
              <a:rPr lang="es-PE" sz="1100" dirty="0" smtClean="0">
                <a:solidFill>
                  <a:srgbClr val="000000"/>
                </a:solidFill>
                <a:latin typeface="Franklin Gothic Medium Cond" panose="020B0606030402020204" pitchFamily="34" charset="0"/>
              </a:rPr>
              <a:t> U3112 </a:t>
            </a:r>
            <a:endParaRPr lang="es-PE" sz="1100" dirty="0">
              <a:solidFill>
                <a:srgbClr val="000000"/>
              </a:solidFill>
              <a:latin typeface="Franklin Gothic Medium Cond" panose="020B0606030402020204" pitchFamily="34" charset="0"/>
            </a:endParaRPr>
          </a:p>
          <a:p>
            <a:r>
              <a:rPr lang="es-PE" sz="1100" dirty="0" smtClean="0">
                <a:solidFill>
                  <a:srgbClr val="000000"/>
                </a:solidFill>
                <a:latin typeface="Franklin Gothic Medium Cond" panose="020B0606030402020204" pitchFamily="34" charset="0"/>
              </a:rPr>
              <a:t> En </a:t>
            </a:r>
            <a:r>
              <a:rPr lang="es-PE" sz="1100" dirty="0">
                <a:solidFill>
                  <a:srgbClr val="000000"/>
                </a:solidFill>
                <a:latin typeface="Franklin Gothic Medium Cond" panose="020B0606030402020204" pitchFamily="34" charset="0"/>
              </a:rPr>
              <a:t>el ítem: Tipo de diagnóstico marque SIEMPRE “D”</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1º casillero registre según corresponda:</a:t>
            </a:r>
          </a:p>
          <a:p>
            <a:r>
              <a:rPr lang="es-PE" sz="1100" dirty="0">
                <a:solidFill>
                  <a:srgbClr val="000000"/>
                </a:solidFill>
                <a:latin typeface="Franklin Gothic Medium Cond" panose="020B0606030402020204" pitchFamily="34" charset="0"/>
              </a:rPr>
              <a:t>o 1 = Inicio de Tratamiento</a:t>
            </a:r>
          </a:p>
          <a:p>
            <a:r>
              <a:rPr lang="es-PE" sz="1100" dirty="0">
                <a:solidFill>
                  <a:srgbClr val="000000"/>
                </a:solidFill>
                <a:latin typeface="Franklin Gothic Medium Cond" panose="020B0606030402020204" pitchFamily="34" charset="0"/>
              </a:rPr>
              <a:t>o TA = Fin de Tratamiento </a:t>
            </a:r>
            <a:endParaRPr lang="es-PE" sz="1100" dirty="0">
              <a:latin typeface="Franklin Gothic Medium Cond" panose="020B0606030402020204" pitchFamily="34" charset="0"/>
            </a:endParaRPr>
          </a:p>
        </p:txBody>
      </p:sp>
      <p:pic>
        <p:nvPicPr>
          <p:cNvPr id="6" name="Imagen 5"/>
          <p:cNvPicPr>
            <a:picLocks noChangeAspect="1"/>
          </p:cNvPicPr>
          <p:nvPr/>
        </p:nvPicPr>
        <p:blipFill>
          <a:blip r:embed="rId3"/>
          <a:stretch>
            <a:fillRect/>
          </a:stretch>
        </p:blipFill>
        <p:spPr>
          <a:xfrm>
            <a:off x="322728" y="3246492"/>
            <a:ext cx="8444756" cy="904077"/>
          </a:xfrm>
          <a:prstGeom prst="rect">
            <a:avLst/>
          </a:prstGeom>
        </p:spPr>
      </p:pic>
      <p:sp>
        <p:nvSpPr>
          <p:cNvPr id="7" name="Rectángulo 6"/>
          <p:cNvSpPr/>
          <p:nvPr/>
        </p:nvSpPr>
        <p:spPr>
          <a:xfrm>
            <a:off x="322728" y="4154275"/>
            <a:ext cx="8417859" cy="144655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ESQUEMA EMPÍRICO  </a:t>
            </a:r>
          </a:p>
          <a:p>
            <a:r>
              <a:rPr lang="es-PE" sz="1100" dirty="0">
                <a:solidFill>
                  <a:srgbClr val="000000"/>
                </a:solidFill>
                <a:latin typeface="Franklin Gothic Medium Cond" panose="020B0606030402020204" pitchFamily="34" charset="0"/>
              </a:rPr>
              <a:t>En el ítem: Diagnóstico motivo de consulta y/o actividad de salud anote:</a:t>
            </a:r>
          </a:p>
          <a:p>
            <a:r>
              <a:rPr lang="es-PE" sz="1100" dirty="0">
                <a:solidFill>
                  <a:srgbClr val="000000"/>
                </a:solidFill>
                <a:latin typeface="Franklin Gothic Medium Cond" panose="020B0606030402020204" pitchFamily="34" charset="0"/>
              </a:rPr>
              <a:t> En el 1º casillero Administración de Tratamiento </a:t>
            </a:r>
            <a:r>
              <a:rPr lang="es-PE" sz="1100" dirty="0" smtClean="0">
                <a:solidFill>
                  <a:srgbClr val="000000"/>
                </a:solidFill>
                <a:latin typeface="Franklin Gothic Medium Cond" panose="020B0606030402020204" pitchFamily="34" charset="0"/>
              </a:rPr>
              <a:t> U3113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En el ítem: Tipo de diagnóstico marque SIEMPRE “</a:t>
            </a:r>
            <a:r>
              <a:rPr lang="es-PE" sz="1100" dirty="0" smtClean="0">
                <a:solidFill>
                  <a:srgbClr val="000000"/>
                </a:solidFill>
                <a:latin typeface="Franklin Gothic Medium Cond" panose="020B0606030402020204" pitchFamily="34" charset="0"/>
              </a:rPr>
              <a:t>D”</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r>
              <a:rPr lang="es-PE" sz="1100" dirty="0">
                <a:solidFill>
                  <a:srgbClr val="000000"/>
                </a:solidFill>
                <a:latin typeface="Franklin Gothic Medium Cond" panose="020B0606030402020204" pitchFamily="34" charset="0"/>
              </a:rPr>
              <a:t> En el 1º registre según corresponda:</a:t>
            </a:r>
          </a:p>
          <a:p>
            <a:r>
              <a:rPr lang="es-PE" sz="1100" dirty="0">
                <a:solidFill>
                  <a:srgbClr val="000000"/>
                </a:solidFill>
                <a:latin typeface="Franklin Gothic Medium Cond" panose="020B0606030402020204" pitchFamily="34" charset="0"/>
              </a:rPr>
              <a:t>o 1 = Inicio de Tratamiento</a:t>
            </a:r>
          </a:p>
          <a:p>
            <a:r>
              <a:rPr lang="es-PE" sz="1100" dirty="0">
                <a:solidFill>
                  <a:srgbClr val="000000"/>
                </a:solidFill>
                <a:latin typeface="Franklin Gothic Medium Cond" panose="020B0606030402020204" pitchFamily="34" charset="0"/>
              </a:rPr>
              <a:t>o TA = Fin de Tratamiento </a:t>
            </a:r>
            <a:endParaRPr lang="es-PE" sz="1100" dirty="0">
              <a:latin typeface="Franklin Gothic Medium Cond" panose="020B0606030402020204" pitchFamily="34" charset="0"/>
            </a:endParaRPr>
          </a:p>
        </p:txBody>
      </p:sp>
      <p:pic>
        <p:nvPicPr>
          <p:cNvPr id="8" name="Imagen 7"/>
          <p:cNvPicPr>
            <a:picLocks noChangeAspect="1"/>
          </p:cNvPicPr>
          <p:nvPr/>
        </p:nvPicPr>
        <p:blipFill>
          <a:blip r:embed="rId4"/>
          <a:stretch>
            <a:fillRect/>
          </a:stretch>
        </p:blipFill>
        <p:spPr>
          <a:xfrm>
            <a:off x="322728" y="5562872"/>
            <a:ext cx="8417859" cy="904077"/>
          </a:xfrm>
          <a:prstGeom prst="rect">
            <a:avLst/>
          </a:prstGeom>
        </p:spPr>
      </p:pic>
    </p:spTree>
    <p:extLst>
      <p:ext uri="{BB962C8B-B14F-4D97-AF65-F5344CB8AC3E}">
        <p14:creationId xmlns:p14="http://schemas.microsoft.com/office/powerpoint/2010/main" val="5000656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322728" y="313042"/>
            <a:ext cx="8283389" cy="3308598"/>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ENTREVISTA DE ENFERMERÍA </a:t>
            </a:r>
          </a:p>
          <a:p>
            <a:pPr algn="just"/>
            <a:r>
              <a:rPr lang="es-PE" sz="1100" dirty="0">
                <a:solidFill>
                  <a:srgbClr val="000000"/>
                </a:solidFill>
                <a:latin typeface="Franklin Gothic Medium Cond" panose="020B0606030402020204" pitchFamily="34" charset="0"/>
              </a:rPr>
              <a:t>Definición Operacional.- Es una de las actividades de la atención integral e individualizada a la persona enferma </a:t>
            </a:r>
            <a:r>
              <a:rPr lang="es-PE" sz="1100" dirty="0" smtClean="0">
                <a:solidFill>
                  <a:srgbClr val="000000"/>
                </a:solidFill>
                <a:latin typeface="Franklin Gothic Medium Cond" panose="020B0606030402020204" pitchFamily="34" charset="0"/>
              </a:rPr>
              <a:t>de tuberculosis </a:t>
            </a:r>
            <a:r>
              <a:rPr lang="es-PE" sz="1100" dirty="0">
                <a:solidFill>
                  <a:srgbClr val="000000"/>
                </a:solidFill>
                <a:latin typeface="Franklin Gothic Medium Cond" panose="020B0606030402020204" pitchFamily="34" charset="0"/>
              </a:rPr>
              <a:t>y su familia, con fines de educación, control y seguimiento.  </a:t>
            </a:r>
          </a:p>
          <a:p>
            <a:pPr algn="just"/>
            <a:r>
              <a:rPr lang="es-PE" sz="1100" dirty="0">
                <a:solidFill>
                  <a:srgbClr val="000000"/>
                </a:solidFill>
                <a:latin typeface="Franklin Gothic Medium Cond" panose="020B0606030402020204" pitchFamily="34" charset="0"/>
              </a:rPr>
              <a:t>Tiene como objetivos:</a:t>
            </a:r>
          </a:p>
          <a:p>
            <a:pPr algn="just"/>
            <a:r>
              <a:rPr lang="es-PE" sz="1100" dirty="0">
                <a:solidFill>
                  <a:srgbClr val="000000"/>
                </a:solidFill>
                <a:latin typeface="Franklin Gothic Medium Cond" panose="020B0606030402020204" pitchFamily="34" charset="0"/>
              </a:rPr>
              <a:t> Educar al paciente y su familia sobre la enfermedad, formas de contagio, importancia del tratamiento supervisado </a:t>
            </a:r>
            <a:r>
              <a:rPr lang="es-PE" sz="1100" dirty="0" smtClean="0">
                <a:solidFill>
                  <a:srgbClr val="000000"/>
                </a:solidFill>
                <a:latin typeface="Franklin Gothic Medium Cond" panose="020B0606030402020204" pitchFamily="34" charset="0"/>
              </a:rPr>
              <a:t>del control </a:t>
            </a:r>
            <a:r>
              <a:rPr lang="es-PE" sz="1100" dirty="0">
                <a:solidFill>
                  <a:srgbClr val="000000"/>
                </a:solidFill>
                <a:latin typeface="Franklin Gothic Medium Cond" panose="020B0606030402020204" pitchFamily="34" charset="0"/>
              </a:rPr>
              <a:t>mensual.</a:t>
            </a:r>
          </a:p>
          <a:p>
            <a:pPr algn="just"/>
            <a:r>
              <a:rPr lang="es-PE" sz="1100" dirty="0">
                <a:solidFill>
                  <a:srgbClr val="000000"/>
                </a:solidFill>
                <a:latin typeface="Franklin Gothic Medium Cond" panose="020B0606030402020204" pitchFamily="34" charset="0"/>
              </a:rPr>
              <a:t> Contribuir a la adhesión del paciente al tratamiento mediante una buena comunicación.</a:t>
            </a:r>
          </a:p>
          <a:p>
            <a:pPr algn="just"/>
            <a:r>
              <a:rPr lang="es-PE" sz="1100" dirty="0">
                <a:solidFill>
                  <a:srgbClr val="000000"/>
                </a:solidFill>
                <a:latin typeface="Franklin Gothic Medium Cond" panose="020B0606030402020204" pitchFamily="34" charset="0"/>
              </a:rPr>
              <a:t> Indagar sobre antecedentes de tratamiento.</a:t>
            </a:r>
          </a:p>
          <a:p>
            <a:pPr algn="just"/>
            <a:r>
              <a:rPr lang="es-PE" sz="1100" dirty="0">
                <a:solidFill>
                  <a:srgbClr val="000000"/>
                </a:solidFill>
                <a:latin typeface="Franklin Gothic Medium Cond" panose="020B0606030402020204" pitchFamily="34" charset="0"/>
              </a:rPr>
              <a:t> Contribuir a un adecuado seguimiento de casos y estudio de contactos.</a:t>
            </a:r>
          </a:p>
          <a:p>
            <a:pPr algn="just"/>
            <a:r>
              <a:rPr lang="es-PE" sz="1100" dirty="0">
                <a:solidFill>
                  <a:srgbClr val="000000"/>
                </a:solidFill>
                <a:latin typeface="Franklin Gothic Medium Cond" panose="020B0606030402020204" pitchFamily="34" charset="0"/>
              </a:rPr>
              <a:t> Identificar en el paciente conductas de riesgo a fin de realizar un trabajo de consejería.</a:t>
            </a:r>
          </a:p>
          <a:p>
            <a:pPr algn="just"/>
            <a:r>
              <a:rPr lang="es-PE" sz="1100" dirty="0">
                <a:solidFill>
                  <a:srgbClr val="000000"/>
                </a:solidFill>
                <a:latin typeface="Franklin Gothic Medium Cond" panose="020B0606030402020204" pitchFamily="34" charset="0"/>
              </a:rPr>
              <a:t> Realizar el censo de contactos y citarlos para el examen.  </a:t>
            </a:r>
          </a:p>
          <a:p>
            <a:pPr algn="just"/>
            <a:r>
              <a:rPr lang="es-PE" sz="1100" dirty="0">
                <a:solidFill>
                  <a:srgbClr val="000000"/>
                </a:solidFill>
                <a:latin typeface="Franklin Gothic Medium Cond" panose="020B0606030402020204" pitchFamily="34" charset="0"/>
              </a:rPr>
              <a:t> Identificar a los menores de 15 años para la administración de la Quimioprofilaxis.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el diagnóstico de TB </a:t>
            </a:r>
          </a:p>
          <a:p>
            <a:pPr algn="just"/>
            <a:r>
              <a:rPr lang="es-PE" sz="1100" dirty="0">
                <a:solidFill>
                  <a:srgbClr val="000000"/>
                </a:solidFill>
                <a:latin typeface="Franklin Gothic Medium Cond" panose="020B0606030402020204" pitchFamily="34" charset="0"/>
              </a:rPr>
              <a:t> En el 2º casillero entrevista de enfermería U148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a:t>
            </a:r>
          </a:p>
          <a:p>
            <a:pPr algn="just"/>
            <a:r>
              <a:rPr lang="es-PE" sz="1100" dirty="0">
                <a:solidFill>
                  <a:srgbClr val="000000"/>
                </a:solidFill>
                <a:latin typeface="Franklin Gothic Medium Cond" panose="020B0606030402020204" pitchFamily="34" charset="0"/>
              </a:rPr>
              <a:t> En el 1º casillero  “R”</a:t>
            </a:r>
          </a:p>
          <a:p>
            <a:pPr algn="just"/>
            <a:r>
              <a:rPr lang="es-PE" sz="1100" dirty="0">
                <a:solidFill>
                  <a:srgbClr val="000000"/>
                </a:solidFill>
                <a:latin typeface="Franklin Gothic Medium Cond" panose="020B0606030402020204" pitchFamily="34" charset="0"/>
              </a:rPr>
              <a:t> En el 2º casillero  “D”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2º casillero el número de entrevista 1, 2... según corresponda </a:t>
            </a:r>
            <a:endParaRPr lang="es-PE" sz="1100" dirty="0">
              <a:latin typeface="Franklin Gothic Medium Cond" panose="020B0606030402020204" pitchFamily="34" charset="0"/>
            </a:endParaRPr>
          </a:p>
        </p:txBody>
      </p:sp>
      <p:pic>
        <p:nvPicPr>
          <p:cNvPr id="7" name="Imagen 6"/>
          <p:cNvPicPr>
            <a:picLocks noChangeAspect="1"/>
          </p:cNvPicPr>
          <p:nvPr/>
        </p:nvPicPr>
        <p:blipFill>
          <a:blip r:embed="rId2"/>
          <a:stretch>
            <a:fillRect/>
          </a:stretch>
        </p:blipFill>
        <p:spPr>
          <a:xfrm>
            <a:off x="323557" y="3579538"/>
            <a:ext cx="8525021" cy="892458"/>
          </a:xfrm>
          <a:prstGeom prst="rect">
            <a:avLst/>
          </a:prstGeom>
        </p:spPr>
      </p:pic>
      <p:sp>
        <p:nvSpPr>
          <p:cNvPr id="8" name="Rectángulo 7"/>
          <p:cNvSpPr/>
          <p:nvPr/>
        </p:nvSpPr>
        <p:spPr>
          <a:xfrm>
            <a:off x="323556" y="4463123"/>
            <a:ext cx="8525021" cy="1954381"/>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EN </a:t>
            </a:r>
            <a:r>
              <a:rPr lang="es-PE" sz="1100" dirty="0">
                <a:solidFill>
                  <a:srgbClr val="C00000"/>
                </a:solidFill>
                <a:latin typeface="Franklin Gothic Medium Cond" panose="020B0606030402020204" pitchFamily="34" charset="0"/>
              </a:rPr>
              <a:t>LA ENTREVISTA SOCIAL </a:t>
            </a:r>
          </a:p>
          <a:p>
            <a:pPr algn="just"/>
            <a:r>
              <a:rPr lang="es-PE" sz="1100" dirty="0">
                <a:solidFill>
                  <a:srgbClr val="000000"/>
                </a:solidFill>
                <a:latin typeface="Franklin Gothic Medium Cond" panose="020B0606030402020204" pitchFamily="34" charset="0"/>
              </a:rPr>
              <a:t>Definición Operacional: Es el estudio sistemático y detallado en que se establece una comunicación entre el trabajador social </a:t>
            </a:r>
            <a:r>
              <a:rPr lang="es-PE" sz="1100" dirty="0" smtClean="0">
                <a:solidFill>
                  <a:srgbClr val="000000"/>
                </a:solidFill>
                <a:latin typeface="Franklin Gothic Medium Cond" panose="020B0606030402020204" pitchFamily="34" charset="0"/>
              </a:rPr>
              <a:t>y el </a:t>
            </a:r>
            <a:r>
              <a:rPr lang="es-PE" sz="1100" dirty="0">
                <a:solidFill>
                  <a:srgbClr val="000000"/>
                </a:solidFill>
                <a:latin typeface="Franklin Gothic Medium Cond" panose="020B0606030402020204" pitchFamily="34" charset="0"/>
              </a:rPr>
              <a:t>paciente, con el objetivo de conocer su problema, entorno familiar e identificar conductas de riesgo (alcoholismo, </a:t>
            </a:r>
            <a:r>
              <a:rPr lang="es-PE" sz="1100" dirty="0" smtClean="0">
                <a:solidFill>
                  <a:srgbClr val="000000"/>
                </a:solidFill>
                <a:latin typeface="Franklin Gothic Medium Cond" panose="020B0606030402020204" pitchFamily="34" charset="0"/>
              </a:rPr>
              <a:t>fármaco dependencia</a:t>
            </a:r>
            <a:r>
              <a:rPr lang="es-PE" sz="1100" dirty="0">
                <a:solidFill>
                  <a:srgbClr val="000000"/>
                </a:solidFill>
                <a:latin typeface="Franklin Gothic Medium Cond" panose="020B0606030402020204" pitchFamily="34" charset="0"/>
              </a:rPr>
              <a:t>,  violencia familiar, entre otras.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Orientación Social </a:t>
            </a:r>
            <a:r>
              <a:rPr lang="es-PE" sz="1100" dirty="0" smtClean="0">
                <a:solidFill>
                  <a:srgbClr val="000000"/>
                </a:solidFill>
                <a:latin typeface="Franklin Gothic Medium Cond" panose="020B0606030402020204" pitchFamily="34" charset="0"/>
              </a:rPr>
              <a:t> U128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el diagnóstico de TB Pulmonar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a:t>
            </a:r>
          </a:p>
          <a:p>
            <a:pPr algn="just"/>
            <a:r>
              <a:rPr lang="es-PE" sz="1100" dirty="0">
                <a:solidFill>
                  <a:srgbClr val="000000"/>
                </a:solidFill>
                <a:latin typeface="Franklin Gothic Medium Cond" panose="020B0606030402020204" pitchFamily="34" charset="0"/>
              </a:rPr>
              <a:t> En el 1º casillero  “D”</a:t>
            </a:r>
          </a:p>
          <a:p>
            <a:pPr algn="just"/>
            <a:r>
              <a:rPr lang="es-PE" sz="1100" dirty="0">
                <a:solidFill>
                  <a:srgbClr val="000000"/>
                </a:solidFill>
                <a:latin typeface="Franklin Gothic Medium Cond" panose="020B0606030402020204" pitchFamily="34" charset="0"/>
              </a:rPr>
              <a:t> En el 2º casillero SIEMPRE “R”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1º casillero el número de sesión de orientación social 1, 2... según corresponda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277737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6179" y="306481"/>
            <a:ext cx="8431305" cy="4244752"/>
          </a:xfrm>
          <a:prstGeom prst="rect">
            <a:avLst/>
          </a:prstGeom>
        </p:spPr>
        <p:txBody>
          <a:bodyPr wrap="square">
            <a:spAutoFit/>
          </a:bodyPr>
          <a:lstStyle/>
          <a:p>
            <a:pPr algn="ctr"/>
            <a:r>
              <a:rPr lang="es-PE" sz="1100" dirty="0">
                <a:solidFill>
                  <a:srgbClr val="C00000"/>
                </a:solidFill>
                <a:latin typeface="Franklin Gothic Medium Cond" panose="020B0606030402020204" pitchFamily="34" charset="0"/>
              </a:rPr>
              <a:t>INSTRUCCIONES PARA EL REGISTRO Y CODIFICACIÓN DE LAS ACTIVIDADES DE LA ESTRATEGIA SANITARIA NACIONAL </a:t>
            </a:r>
            <a:r>
              <a:rPr lang="es-PE" sz="1100" dirty="0" smtClean="0">
                <a:solidFill>
                  <a:srgbClr val="C00000"/>
                </a:solidFill>
                <a:latin typeface="Franklin Gothic Medium Cond" panose="020B0606030402020204" pitchFamily="34" charset="0"/>
              </a:rPr>
              <a:t>DE PREVENCIÓN </a:t>
            </a:r>
            <a:r>
              <a:rPr lang="es-PE" sz="1100" dirty="0">
                <a:solidFill>
                  <a:srgbClr val="C00000"/>
                </a:solidFill>
                <a:latin typeface="Franklin Gothic Medium Cond" panose="020B0606030402020204" pitchFamily="34" charset="0"/>
              </a:rPr>
              <a:t>Y CONTROL DE LA TUBERCULOSIS</a:t>
            </a:r>
          </a:p>
          <a:p>
            <a:pPr algn="just"/>
            <a:r>
              <a:rPr lang="es-PE" sz="1100" dirty="0">
                <a:solidFill>
                  <a:srgbClr val="000000"/>
                </a:solidFill>
                <a:latin typeface="Franklin Gothic Medium Cond" panose="020B0606030402020204" pitchFamily="34" charset="0"/>
              </a:rPr>
              <a:t>El registro de los datos generales se hace siguiendo las indicaciones pertinentes y no presenta características especiales.</a:t>
            </a:r>
          </a:p>
          <a:p>
            <a:pPr algn="just"/>
            <a:r>
              <a:rPr lang="es-PE" sz="1100" dirty="0">
                <a:solidFill>
                  <a:srgbClr val="000000"/>
                </a:solidFill>
                <a:latin typeface="Franklin Gothic Medium Cond" panose="020B0606030402020204" pitchFamily="34" charset="0"/>
              </a:rPr>
              <a:t>Los ítems diagnóstico motivo de consulta, tipo de diagnóstico y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presentan algunas particularidades que se revisará </a:t>
            </a:r>
            <a:r>
              <a:rPr lang="es-PE" sz="1100" dirty="0" smtClean="0">
                <a:solidFill>
                  <a:srgbClr val="000000"/>
                </a:solidFill>
                <a:latin typeface="Franklin Gothic Medium Cond" panose="020B0606030402020204" pitchFamily="34" charset="0"/>
              </a:rPr>
              <a:t>en detalle </a:t>
            </a:r>
            <a:r>
              <a:rPr lang="es-PE" sz="1100" dirty="0">
                <a:solidFill>
                  <a:srgbClr val="000000"/>
                </a:solidFill>
                <a:latin typeface="Franklin Gothic Medium Cond" panose="020B0606030402020204" pitchFamily="34" charset="0"/>
              </a:rPr>
              <a:t>a continuación.</a:t>
            </a:r>
          </a:p>
          <a:p>
            <a:pPr algn="just">
              <a:spcBef>
                <a:spcPts val="400"/>
              </a:spcBef>
            </a:pPr>
            <a:r>
              <a:rPr lang="es-PE" sz="1100" dirty="0">
                <a:solidFill>
                  <a:srgbClr val="000000"/>
                </a:solidFill>
                <a:latin typeface="Franklin Gothic Medium Cond" panose="020B0606030402020204" pitchFamily="34" charset="0"/>
              </a:rPr>
              <a:t> </a:t>
            </a:r>
            <a:r>
              <a:rPr lang="es-PE" sz="1100" dirty="0" smtClean="0">
                <a:solidFill>
                  <a:srgbClr val="C00000"/>
                </a:solidFill>
                <a:latin typeface="Franklin Gothic Medium Cond" panose="020B0606030402020204" pitchFamily="34" charset="0"/>
              </a:rPr>
              <a:t>A</a:t>
            </a:r>
            <a:r>
              <a:rPr lang="es-PE" sz="1100" dirty="0">
                <a:solidFill>
                  <a:srgbClr val="C00000"/>
                </a:solidFill>
                <a:latin typeface="Franklin Gothic Medium Cond" panose="020B0606030402020204" pitchFamily="34" charset="0"/>
              </a:rPr>
              <a:t>. ATENCIÓN DE SALUD </a:t>
            </a:r>
          </a:p>
          <a:p>
            <a:pPr algn="just"/>
            <a:r>
              <a:rPr lang="es-PE" sz="1100" dirty="0">
                <a:solidFill>
                  <a:srgbClr val="000000"/>
                </a:solidFill>
                <a:latin typeface="Franklin Gothic Medium Cond" panose="020B0606030402020204" pitchFamily="34" charset="0"/>
              </a:rPr>
              <a:t>Los ítems referidos al día, historia clínica, DNI, financiador, pertenencia étnica, distrito de procedencia, edad, sexo</a:t>
            </a:r>
            <a:r>
              <a:rPr lang="es-PE" sz="1100" dirty="0" smtClean="0">
                <a:solidFill>
                  <a:srgbClr val="000000"/>
                </a:solidFill>
                <a:latin typeface="Franklin Gothic Medium Cond" panose="020B0606030402020204" pitchFamily="34" charset="0"/>
              </a:rPr>
              <a:t>, establecimiento </a:t>
            </a:r>
            <a:r>
              <a:rPr lang="es-PE" sz="1100" dirty="0">
                <a:solidFill>
                  <a:srgbClr val="000000"/>
                </a:solidFill>
                <a:latin typeface="Franklin Gothic Medium Cond" panose="020B0606030402020204" pitchFamily="34" charset="0"/>
              </a:rPr>
              <a:t>y servicio se registran siguiendo las indicaciones planteadas en el capítulo de Aspectos Generales </a:t>
            </a:r>
            <a:r>
              <a:rPr lang="es-PE" sz="1100" dirty="0" smtClean="0">
                <a:solidFill>
                  <a:srgbClr val="000000"/>
                </a:solidFill>
                <a:latin typeface="Franklin Gothic Medium Cond" panose="020B0606030402020204" pitchFamily="34" charset="0"/>
              </a:rPr>
              <a:t>del presente </a:t>
            </a:r>
            <a:r>
              <a:rPr lang="es-PE" sz="1100" dirty="0">
                <a:solidFill>
                  <a:srgbClr val="000000"/>
                </a:solidFill>
                <a:latin typeface="Franklin Gothic Medium Cond" panose="020B0606030402020204" pitchFamily="34" charset="0"/>
              </a:rPr>
              <a:t>Documento Técnico.</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Distrito de Procedencia, anote claramente el distrito del domicilio actual de la persona a la que se le aplicar </a:t>
            </a:r>
            <a:r>
              <a:rPr lang="es-PE" sz="1100" dirty="0" smtClean="0">
                <a:solidFill>
                  <a:srgbClr val="000000"/>
                </a:solidFill>
                <a:latin typeface="Franklin Gothic Medium Cond" panose="020B0606030402020204" pitchFamily="34" charset="0"/>
              </a:rPr>
              <a:t>la vacuna</a:t>
            </a:r>
            <a:r>
              <a:rPr lang="es-PE" sz="1100" dirty="0">
                <a:solidFill>
                  <a:srgbClr val="000000"/>
                </a:solidFill>
                <a:latin typeface="Franklin Gothic Medium Cond" panose="020B0606030402020204" pitchFamily="34" charset="0"/>
              </a:rPr>
              <a:t>. Se considera a una persona residente de un distrito cuando tenga permanencia estable a partir de los 06 meses.</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se debe tener en cuenta las siguientes consideraciones al momento de registrar: Marcar </a:t>
            </a:r>
            <a:r>
              <a:rPr lang="es-PE" sz="1100" dirty="0" smtClean="0">
                <a:solidFill>
                  <a:srgbClr val="000000"/>
                </a:solidFill>
                <a:latin typeface="Franklin Gothic Medium Cond" panose="020B0606030402020204" pitchFamily="34" charset="0"/>
              </a:rPr>
              <a:t>con un </a:t>
            </a:r>
            <a:r>
              <a:rPr lang="es-PE" sz="1100" dirty="0">
                <a:solidFill>
                  <a:srgbClr val="000000"/>
                </a:solidFill>
                <a:latin typeface="Franklin Gothic Medium Cond" panose="020B0606030402020204" pitchFamily="34" charset="0"/>
              </a:rPr>
              <a:t>aspa (X)</a:t>
            </a:r>
          </a:p>
          <a:p>
            <a:pPr algn="just"/>
            <a:r>
              <a:rPr lang="es-PE" sz="1100" dirty="0" smtClean="0">
                <a:solidFill>
                  <a:srgbClr val="C00000"/>
                </a:solidFill>
                <a:latin typeface="Franklin Gothic Medium Cond" panose="020B0606030402020204" pitchFamily="34" charset="0"/>
              </a:rPr>
              <a:t>P</a:t>
            </a:r>
            <a:r>
              <a:rPr lang="es-PE" sz="1100" dirty="0">
                <a:solidFill>
                  <a:srgbClr val="C00000"/>
                </a:solidFill>
                <a:latin typeface="Franklin Gothic Medium Cond" panose="020B0606030402020204" pitchFamily="34" charset="0"/>
              </a:rPr>
              <a:t>:</a:t>
            </a:r>
            <a:r>
              <a:rPr lang="es-PE" sz="1100" dirty="0">
                <a:solidFill>
                  <a:srgbClr val="000000"/>
                </a:solidFill>
                <a:latin typeface="Franklin Gothic Medium Cond" panose="020B0606030402020204" pitchFamily="34" charset="0"/>
              </a:rPr>
              <a:t> (Diagnóstico Presuntivo) Únicamente cuando no existe certeza del diagnóstico y/o éste requiere de algún resultado </a:t>
            </a:r>
            <a:r>
              <a:rPr lang="es-PE" sz="1100" dirty="0" smtClean="0">
                <a:solidFill>
                  <a:srgbClr val="000000"/>
                </a:solidFill>
                <a:latin typeface="Franklin Gothic Medium Cond" panose="020B0606030402020204" pitchFamily="34" charset="0"/>
              </a:rPr>
              <a:t>de laboratorio</a:t>
            </a:r>
            <a:r>
              <a:rPr lang="es-PE" sz="1100" dirty="0">
                <a:solidFill>
                  <a:srgbClr val="000000"/>
                </a:solidFill>
                <a:latin typeface="Franklin Gothic Medium Cond" panose="020B0606030402020204" pitchFamily="34" charset="0"/>
              </a:rPr>
              <a:t>.  Su carácter es provisional.</a:t>
            </a:r>
          </a:p>
          <a:p>
            <a:pPr algn="just"/>
            <a:r>
              <a:rPr lang="es-PE" sz="1100" dirty="0" smtClean="0">
                <a:solidFill>
                  <a:srgbClr val="C00000"/>
                </a:solidFill>
                <a:latin typeface="Franklin Gothic Medium Cond" panose="020B0606030402020204" pitchFamily="34" charset="0"/>
              </a:rPr>
              <a:t>D</a:t>
            </a:r>
            <a:r>
              <a:rPr lang="es-PE" sz="1100" dirty="0">
                <a:solidFill>
                  <a:srgbClr val="C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(Diagnóstico Definitivo) Cuando se tiene certeza del diagnóstico por evaluación clínica y/o por exámenes auxiliares y </a:t>
            </a:r>
            <a:r>
              <a:rPr lang="es-PE" sz="1100" dirty="0" smtClean="0">
                <a:solidFill>
                  <a:srgbClr val="000000"/>
                </a:solidFill>
                <a:latin typeface="Franklin Gothic Medium Cond" panose="020B0606030402020204" pitchFamily="34" charset="0"/>
              </a:rPr>
              <a:t>debe ser </a:t>
            </a:r>
            <a:r>
              <a:rPr lang="es-PE" sz="1100" dirty="0">
                <a:solidFill>
                  <a:srgbClr val="000000"/>
                </a:solidFill>
                <a:latin typeface="Franklin Gothic Medium Cond" panose="020B0606030402020204" pitchFamily="34" charset="0"/>
              </a:rPr>
              <a:t>escrito una sola vez para el mismo evento (episodio de la enfermedad cuando se trate de enfermedades agudas y </a:t>
            </a:r>
            <a:r>
              <a:rPr lang="es-PE" sz="1100" dirty="0" smtClean="0">
                <a:solidFill>
                  <a:srgbClr val="000000"/>
                </a:solidFill>
                <a:latin typeface="Franklin Gothic Medium Cond" panose="020B0606030402020204" pitchFamily="34" charset="0"/>
              </a:rPr>
              <a:t>solo una </a:t>
            </a:r>
            <a:r>
              <a:rPr lang="es-PE" sz="1100" dirty="0">
                <a:solidFill>
                  <a:srgbClr val="000000"/>
                </a:solidFill>
                <a:latin typeface="Franklin Gothic Medium Cond" panose="020B0606030402020204" pitchFamily="34" charset="0"/>
              </a:rPr>
              <a:t>vez para el caso de enfermedades crónicas) en un mismo paciente.</a:t>
            </a:r>
          </a:p>
          <a:p>
            <a:pPr algn="just"/>
            <a:r>
              <a:rPr lang="es-PE" sz="1100" dirty="0" smtClean="0">
                <a:solidFill>
                  <a:srgbClr val="C00000"/>
                </a:solidFill>
                <a:latin typeface="Franklin Gothic Medium Cond" panose="020B0606030402020204" pitchFamily="34" charset="0"/>
              </a:rPr>
              <a:t>R</a:t>
            </a:r>
            <a:r>
              <a:rPr lang="es-PE" sz="1100" dirty="0">
                <a:solidFill>
                  <a:srgbClr val="C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(Diagnóstico Repetido) Cuando el paciente vuelve a ser atendido para el seguimiento de un mismo episodio o evento de </a:t>
            </a:r>
            <a:r>
              <a:rPr lang="es-PE" sz="1100" dirty="0" smtClean="0">
                <a:solidFill>
                  <a:srgbClr val="000000"/>
                </a:solidFill>
                <a:latin typeface="Franklin Gothic Medium Cond" panose="020B0606030402020204" pitchFamily="34" charset="0"/>
              </a:rPr>
              <a:t>la enfermedad </a:t>
            </a:r>
            <a:r>
              <a:rPr lang="es-PE" sz="1100" dirty="0">
                <a:solidFill>
                  <a:srgbClr val="000000"/>
                </a:solidFill>
                <a:latin typeface="Franklin Gothic Medium Cond" panose="020B0606030402020204" pitchFamily="34" charset="0"/>
              </a:rPr>
              <a:t>en cualquier otra oportunidad posterior a aquella en que estableció el diagnóstico definitivo.  </a:t>
            </a:r>
          </a:p>
          <a:p>
            <a:pPr algn="just"/>
            <a:r>
              <a:rPr lang="es-PE" sz="1100" dirty="0" smtClean="0">
                <a:solidFill>
                  <a:srgbClr val="000000"/>
                </a:solidFill>
                <a:latin typeface="Franklin Gothic Medium Cond" panose="020B0606030402020204" pitchFamily="34" charset="0"/>
              </a:rPr>
              <a:t>Los </a:t>
            </a:r>
            <a:r>
              <a:rPr lang="es-PE" sz="1100" dirty="0">
                <a:solidFill>
                  <a:srgbClr val="000000"/>
                </a:solidFill>
                <a:latin typeface="Franklin Gothic Medium Cond" panose="020B0606030402020204" pitchFamily="34" charset="0"/>
              </a:rPr>
              <a:t>ítems diagnóstico motivo de consulta, tipo de diagnóstico y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presentan algunas particularidades que se revisará </a:t>
            </a:r>
            <a:r>
              <a:rPr lang="es-PE" sz="1100" dirty="0" smtClean="0">
                <a:solidFill>
                  <a:srgbClr val="000000"/>
                </a:solidFill>
                <a:latin typeface="Franklin Gothic Medium Cond" panose="020B0606030402020204" pitchFamily="34" charset="0"/>
              </a:rPr>
              <a:t>en detalle </a:t>
            </a:r>
            <a:r>
              <a:rPr lang="es-PE" sz="1100" dirty="0">
                <a:solidFill>
                  <a:srgbClr val="000000"/>
                </a:solidFill>
                <a:latin typeface="Franklin Gothic Medium Cond" panose="020B0606030402020204" pitchFamily="34" charset="0"/>
              </a:rPr>
              <a:t>a continuación.</a:t>
            </a:r>
          </a:p>
          <a:p>
            <a:pPr algn="just">
              <a:spcBef>
                <a:spcPts val="300"/>
              </a:spcBef>
            </a:pPr>
            <a:r>
              <a:rPr lang="es-PE" sz="1100" dirty="0">
                <a:solidFill>
                  <a:srgbClr val="000000"/>
                </a:solidFill>
                <a:latin typeface="Franklin Gothic Medium Cond" panose="020B0606030402020204" pitchFamily="34" charset="0"/>
              </a:rPr>
              <a:t> </a:t>
            </a:r>
            <a:r>
              <a:rPr lang="es-PE" sz="1100" dirty="0" smtClean="0">
                <a:solidFill>
                  <a:srgbClr val="C00000"/>
                </a:solidFill>
                <a:latin typeface="Franklin Gothic Medium Cond" panose="020B0606030402020204" pitchFamily="34" charset="0"/>
              </a:rPr>
              <a:t>SINTOMÁTICO </a:t>
            </a:r>
            <a:r>
              <a:rPr lang="es-PE" sz="1100" dirty="0">
                <a:solidFill>
                  <a:srgbClr val="C00000"/>
                </a:solidFill>
                <a:latin typeface="Franklin Gothic Medium Cond" panose="020B0606030402020204" pitchFamily="34" charset="0"/>
              </a:rPr>
              <a:t>RESPIRATORIO IDENTIFICADO (S.R.I.) </a:t>
            </a:r>
          </a:p>
          <a:p>
            <a:pPr algn="just"/>
            <a:r>
              <a:rPr lang="es-PE" sz="1100" dirty="0">
                <a:solidFill>
                  <a:srgbClr val="000000"/>
                </a:solidFill>
                <a:latin typeface="Franklin Gothic Medium Cond" panose="020B0606030402020204" pitchFamily="34" charset="0"/>
              </a:rPr>
              <a:t>Definición Operacional: Persona que presenta  tos y flema por 15 días o más.</a:t>
            </a:r>
          </a:p>
          <a:p>
            <a:pPr algn="just"/>
            <a:r>
              <a:rPr lang="es-PE" sz="1100" dirty="0" smtClean="0">
                <a:solidFill>
                  <a:srgbClr val="0000FF"/>
                </a:solidFill>
                <a:latin typeface="Franklin Gothic Medium Cond" panose="020B0606030402020204" pitchFamily="34" charset="0"/>
              </a:rPr>
              <a:t>Se </a:t>
            </a:r>
            <a:r>
              <a:rPr lang="es-PE" sz="1100" dirty="0">
                <a:solidFill>
                  <a:srgbClr val="0000FF"/>
                </a:solidFill>
                <a:latin typeface="Franklin Gothic Medium Cond" panose="020B0606030402020204" pitchFamily="34" charset="0"/>
              </a:rPr>
              <a:t>pueden presentar dos situaciones para la identificación del S.R., la primera en la que el paciente sea identificado </a:t>
            </a:r>
            <a:r>
              <a:rPr lang="es-PE" sz="1100" dirty="0" smtClean="0">
                <a:solidFill>
                  <a:srgbClr val="0000FF"/>
                </a:solidFill>
                <a:latin typeface="Franklin Gothic Medium Cond" panose="020B0606030402020204" pitchFamily="34" charset="0"/>
              </a:rPr>
              <a:t>en cualquiera </a:t>
            </a:r>
            <a:r>
              <a:rPr lang="es-PE" sz="1100" dirty="0">
                <a:solidFill>
                  <a:srgbClr val="0000FF"/>
                </a:solidFill>
                <a:latin typeface="Franklin Gothic Medium Cond" panose="020B0606030402020204" pitchFamily="34" charset="0"/>
              </a:rPr>
              <a:t>de los consultorios como Sintomático Respiratorio y luego sea remitido al consultorio de la estrategia para </a:t>
            </a:r>
            <a:r>
              <a:rPr lang="es-PE" sz="1100" dirty="0" smtClean="0">
                <a:solidFill>
                  <a:srgbClr val="0000FF"/>
                </a:solidFill>
                <a:latin typeface="Franklin Gothic Medium Cond" panose="020B0606030402020204" pitchFamily="34" charset="0"/>
              </a:rPr>
              <a:t>el registro </a:t>
            </a:r>
            <a:r>
              <a:rPr lang="es-PE" sz="1100" dirty="0">
                <a:solidFill>
                  <a:srgbClr val="0000FF"/>
                </a:solidFill>
                <a:latin typeface="Franklin Gothic Medium Cond" panose="020B0606030402020204" pitchFamily="34" charset="0"/>
              </a:rPr>
              <a:t>y/o la toma de muestra, en este caso el registro en el consultorio que identifica es como sigue:</a:t>
            </a:r>
          </a:p>
          <a:p>
            <a:pPr algn="just"/>
            <a:r>
              <a:rPr lang="es-PE" sz="1100" dirty="0" smtClean="0">
                <a:solidFill>
                  <a:srgbClr val="C00000"/>
                </a:solidFill>
                <a:latin typeface="Franklin Gothic Medium Cond" panose="020B0606030402020204" pitchFamily="34" charset="0"/>
              </a:rPr>
              <a:t>En </a:t>
            </a:r>
            <a:r>
              <a:rPr lang="es-PE" sz="1100" dirty="0">
                <a:solidFill>
                  <a:srgbClr val="C00000"/>
                </a:solidFill>
                <a:latin typeface="Franklin Gothic Medium Cond" panose="020B0606030402020204" pitchFamily="34" charset="0"/>
              </a:rPr>
              <a:t>el consultorio donde SOLO se identifica </a:t>
            </a:r>
            <a:r>
              <a:rPr lang="es-PE" sz="1100" dirty="0" smtClean="0">
                <a:solidFill>
                  <a:srgbClr val="C00000"/>
                </a:solidFill>
                <a:latin typeface="Franklin Gothic Medium Cond" panose="020B0606030402020204" pitchFamily="34" charset="0"/>
              </a:rPr>
              <a:t>se </a:t>
            </a:r>
            <a:r>
              <a:rPr lang="es-PE" sz="1100" dirty="0">
                <a:solidFill>
                  <a:srgbClr val="C00000"/>
                </a:solidFill>
                <a:latin typeface="Franklin Gothic Medium Cond" panose="020B0606030402020204" pitchFamily="34" charset="0"/>
              </a:rPr>
              <a:t>registra la identificación, de la siguiente manera:</a:t>
            </a:r>
          </a:p>
          <a:p>
            <a:pPr algn="just"/>
            <a:r>
              <a:rPr lang="es-PE" sz="1100" dirty="0" smtClean="0">
                <a:solidFill>
                  <a:srgbClr val="000000"/>
                </a:solidFill>
                <a:latin typeface="Franklin Gothic Medium Cond" panose="020B0606030402020204" pitchFamily="34" charset="0"/>
              </a:rPr>
              <a:t>Para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Sintomático Respiratorio Identificado U200 </a:t>
            </a:r>
            <a:endParaRPr lang="es-PE" sz="1100" dirty="0">
              <a:latin typeface="Franklin Gothic Medium Cond" panose="020B0606030402020204" pitchFamily="34" charset="0"/>
            </a:endParaRPr>
          </a:p>
        </p:txBody>
      </p:sp>
      <p:pic>
        <p:nvPicPr>
          <p:cNvPr id="3" name="Imagen 2"/>
          <p:cNvPicPr>
            <a:picLocks noChangeAspect="1"/>
          </p:cNvPicPr>
          <p:nvPr/>
        </p:nvPicPr>
        <p:blipFill>
          <a:blip r:embed="rId2"/>
          <a:stretch>
            <a:fillRect/>
          </a:stretch>
        </p:blipFill>
        <p:spPr>
          <a:xfrm>
            <a:off x="336178" y="4496641"/>
            <a:ext cx="8431305" cy="904077"/>
          </a:xfrm>
          <a:prstGeom prst="rect">
            <a:avLst/>
          </a:prstGeom>
        </p:spPr>
      </p:pic>
      <p:sp>
        <p:nvSpPr>
          <p:cNvPr id="5" name="Rectángulo 4"/>
          <p:cNvSpPr/>
          <p:nvPr/>
        </p:nvSpPr>
        <p:spPr>
          <a:xfrm>
            <a:off x="336177" y="5400718"/>
            <a:ext cx="8422822" cy="110799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Ya en el consultorio de TBC donde se registra al paciente en el libro de sintomáticos respiratorios y se ordena la toma </a:t>
            </a:r>
            <a:r>
              <a:rPr lang="es-PE" sz="1100" dirty="0" smtClean="0">
                <a:solidFill>
                  <a:srgbClr val="C00000"/>
                </a:solidFill>
                <a:latin typeface="Franklin Gothic Medium Cond" panose="020B0606030402020204" pitchFamily="34" charset="0"/>
              </a:rPr>
              <a:t>de muestra</a:t>
            </a:r>
            <a:r>
              <a:rPr lang="es-PE" sz="1100" dirty="0">
                <a:solidFill>
                  <a:srgbClr val="C00000"/>
                </a:solidFill>
                <a:latin typeface="Franklin Gothic Medium Cond" panose="020B0606030402020204" pitchFamily="34" charset="0"/>
              </a:rPr>
              <a:t>, registramos</a:t>
            </a:r>
            <a:r>
              <a:rPr lang="es-PE" sz="1100" dirty="0">
                <a:solidFill>
                  <a:srgbClr val="000000"/>
                </a:solidFill>
                <a:latin typeface="Franklin Gothic Medium Cond" panose="020B0606030402020204" pitchFamily="34" charset="0"/>
              </a:rPr>
              <a:t>:</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a:t>
            </a:r>
          </a:p>
          <a:p>
            <a:pPr algn="just"/>
            <a:r>
              <a:rPr lang="es-PE" sz="1100" dirty="0">
                <a:solidFill>
                  <a:srgbClr val="000000"/>
                </a:solidFill>
                <a:latin typeface="Franklin Gothic Medium Cond" panose="020B0606030402020204" pitchFamily="34" charset="0"/>
              </a:rPr>
              <a:t> En el 1º casillero “R”</a:t>
            </a:r>
          </a:p>
          <a:p>
            <a:pPr algn="just"/>
            <a:r>
              <a:rPr lang="es-PE" sz="1100" dirty="0">
                <a:solidFill>
                  <a:srgbClr val="000000"/>
                </a:solidFill>
                <a:latin typeface="Franklin Gothic Medium Cond" panose="020B0606030402020204" pitchFamily="34" charset="0"/>
              </a:rPr>
              <a:t> En el 2º casillero “D”  </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pPr algn="just"/>
            <a:r>
              <a:rPr lang="es-PE" sz="1100" dirty="0">
                <a:solidFill>
                  <a:srgbClr val="000000"/>
                </a:solidFill>
                <a:latin typeface="Franklin Gothic Medium Cond" panose="020B0606030402020204" pitchFamily="34" charset="0"/>
              </a:rPr>
              <a:t> En el 2º casillero registre el número de muestra.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13340302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323556" y="370636"/>
            <a:ext cx="8525021" cy="904077"/>
          </a:xfrm>
          <a:prstGeom prst="rect">
            <a:avLst/>
          </a:prstGeom>
        </p:spPr>
      </p:pic>
      <p:sp>
        <p:nvSpPr>
          <p:cNvPr id="6" name="Rectángulo 5"/>
          <p:cNvSpPr/>
          <p:nvPr/>
        </p:nvSpPr>
        <p:spPr>
          <a:xfrm>
            <a:off x="323556" y="1268963"/>
            <a:ext cx="8525021" cy="1107996"/>
          </a:xfrm>
          <a:prstGeom prst="rect">
            <a:avLst/>
          </a:prstGeom>
        </p:spPr>
        <p:txBody>
          <a:bodyPr wrap="square">
            <a:spAutoFit/>
          </a:bodyPr>
          <a:lstStyle/>
          <a:p>
            <a:pPr lvl="0"/>
            <a:r>
              <a:rPr lang="es-PE" sz="1100" dirty="0">
                <a:solidFill>
                  <a:srgbClr val="C00000"/>
                </a:solidFill>
                <a:latin typeface="Franklin Gothic Medium Cond" panose="020B0606030402020204" pitchFamily="34" charset="0"/>
              </a:rPr>
              <a:t>B. ACTIVIDADES PREVENTIVAS PROMOCIONALES </a:t>
            </a:r>
          </a:p>
          <a:p>
            <a:pPr lvl="0"/>
            <a:r>
              <a:rPr lang="es-PE" sz="1100" dirty="0">
                <a:solidFill>
                  <a:srgbClr val="000000"/>
                </a:solidFill>
                <a:latin typeface="Franklin Gothic Medium Cond" panose="020B0606030402020204" pitchFamily="34" charset="0"/>
              </a:rPr>
              <a:t>SESIÓN EDUCATIVA (C0009) </a:t>
            </a:r>
          </a:p>
          <a:p>
            <a:pPr lvl="0"/>
            <a:r>
              <a:rPr lang="es-PE" sz="1100" dirty="0">
                <a:solidFill>
                  <a:srgbClr val="000000"/>
                </a:solidFill>
                <a:latin typeface="Franklin Gothic Medium Cond" panose="020B0606030402020204" pitchFamily="34" charset="0"/>
              </a:rPr>
              <a:t>Definición Operacional: Es la actividad que consiste en capacitar o afianzar los conocimientos sobre un tema especifico utilizando la metodología de educación para adultos (técnicas participativas). Tiene un promedio de 15 a 30 participantes y duración entre 01 a 02 horas.</a:t>
            </a:r>
          </a:p>
          <a:p>
            <a:pPr lvl="0"/>
            <a:r>
              <a:rPr lang="es-PE" sz="1100" dirty="0">
                <a:solidFill>
                  <a:srgbClr val="000000"/>
                </a:solidFill>
                <a:latin typeface="Franklin Gothic Medium Cond" panose="020B0606030402020204" pitchFamily="34" charset="0"/>
              </a:rPr>
              <a:t>Los ítems Documento de Identidad, Financiador, Pertenencia Étnica, Edad, Sexo, Establecimiento y Servicio, NO SE REGISTRAN, por lo que se traza una línea oblicua sobre ellos.</a:t>
            </a:r>
          </a:p>
        </p:txBody>
      </p:sp>
      <p:sp>
        <p:nvSpPr>
          <p:cNvPr id="7" name="Rectángulo 6"/>
          <p:cNvSpPr/>
          <p:nvPr/>
        </p:nvSpPr>
        <p:spPr>
          <a:xfrm>
            <a:off x="348222" y="2376959"/>
            <a:ext cx="8310281" cy="938719"/>
          </a:xfrm>
          <a:prstGeom prst="rect">
            <a:avLst/>
          </a:prstGeom>
        </p:spPr>
        <p:txBody>
          <a:bodyPr wrap="square">
            <a:spAutoFit/>
          </a:bodyPr>
          <a:lstStyle/>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r>
              <a:rPr lang="es-PE" sz="1100" dirty="0">
                <a:solidFill>
                  <a:srgbClr val="000000"/>
                </a:solidFill>
                <a:latin typeface="Franklin Gothic Medium Cond" panose="020B0606030402020204" pitchFamily="34" charset="0"/>
              </a:rPr>
              <a:t> En el 1º casillero Sesión educativa </a:t>
            </a:r>
            <a:r>
              <a:rPr lang="es-PE" sz="1100" dirty="0" smtClean="0">
                <a:solidFill>
                  <a:srgbClr val="000000"/>
                </a:solidFill>
                <a:latin typeface="Franklin Gothic Medium Cond" panose="020B0606030402020204" pitchFamily="34" charset="0"/>
              </a:rPr>
              <a:t> C0009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 En el 2º casillero Actividades de ESN Tuberculosis </a:t>
            </a:r>
            <a:r>
              <a:rPr lang="es-PE" sz="1100" dirty="0" smtClean="0">
                <a:solidFill>
                  <a:srgbClr val="000000"/>
                </a:solidFill>
                <a:latin typeface="Franklin Gothic Medium Cond" panose="020B0606030402020204" pitchFamily="34" charset="0"/>
              </a:rPr>
              <a:t> U0008 </a:t>
            </a:r>
            <a:endParaRPr lang="es-PE" sz="1100" dirty="0">
              <a:solidFill>
                <a:srgbClr val="000000"/>
              </a:solidFill>
              <a:latin typeface="Franklin Gothic Medium Cond" panose="020B0606030402020204" pitchFamily="34" charset="0"/>
            </a:endParaRP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"D" en ambos casos </a:t>
            </a:r>
          </a:p>
          <a:p>
            <a:r>
              <a:rPr lang="es-PE" sz="1100" dirty="0">
                <a:solidFill>
                  <a:srgbClr val="000000"/>
                </a:solidFill>
                <a:latin typeface="Franklin Gothic Medium Cond" panose="020B0606030402020204" pitchFamily="34" charset="0"/>
              </a:rPr>
              <a:t>E</a:t>
            </a:r>
            <a:r>
              <a:rPr lang="es-PE" sz="1100" dirty="0" smtClean="0">
                <a:solidFill>
                  <a:srgbClr val="000000"/>
                </a:solidFill>
                <a:latin typeface="Franklin Gothic Medium Cond" panose="020B0606030402020204" pitchFamily="34" charset="0"/>
              </a:rPr>
              <a:t>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el número de participantes en el primer casillero. </a:t>
            </a:r>
            <a:endParaRPr lang="es-PE" sz="1100" dirty="0">
              <a:latin typeface="Franklin Gothic Medium Cond" panose="020B0606030402020204" pitchFamily="34" charset="0"/>
            </a:endParaRPr>
          </a:p>
        </p:txBody>
      </p:sp>
      <p:sp>
        <p:nvSpPr>
          <p:cNvPr id="8" name="Rectángulo 7"/>
          <p:cNvSpPr/>
          <p:nvPr/>
        </p:nvSpPr>
        <p:spPr>
          <a:xfrm>
            <a:off x="307880" y="4220438"/>
            <a:ext cx="8350623" cy="2123658"/>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 </a:t>
            </a:r>
            <a:r>
              <a:rPr lang="es-PE" sz="1100" dirty="0" smtClean="0">
                <a:solidFill>
                  <a:srgbClr val="C00000"/>
                </a:solidFill>
                <a:latin typeface="Franklin Gothic Medium Cond" panose="020B0606030402020204" pitchFamily="34" charset="0"/>
              </a:rPr>
              <a:t>SESIÓN </a:t>
            </a:r>
            <a:r>
              <a:rPr lang="es-PE" sz="1100" dirty="0">
                <a:solidFill>
                  <a:srgbClr val="C00000"/>
                </a:solidFill>
                <a:latin typeface="Franklin Gothic Medium Cond" panose="020B0606030402020204" pitchFamily="34" charset="0"/>
              </a:rPr>
              <a:t>DEMOSTRATIVA (C0010) </a:t>
            </a:r>
          </a:p>
          <a:p>
            <a:pPr algn="just"/>
            <a:r>
              <a:rPr lang="es-PE" sz="1100" dirty="0">
                <a:solidFill>
                  <a:srgbClr val="000000"/>
                </a:solidFill>
                <a:latin typeface="Franklin Gothic Medium Cond" panose="020B0606030402020204" pitchFamily="34" charset="0"/>
              </a:rPr>
              <a:t>Definición Operacional: Es una actividad educativa con demostración de prácticas saludables que se brinda a los usuarios </a:t>
            </a:r>
            <a:r>
              <a:rPr lang="es-PE" sz="1100" dirty="0" err="1">
                <a:solidFill>
                  <a:srgbClr val="000000"/>
                </a:solidFill>
                <a:latin typeface="Franklin Gothic Medium Cond" panose="020B0606030402020204" pitchFamily="34" charset="0"/>
              </a:rPr>
              <a:t>demanera</a:t>
            </a:r>
            <a:r>
              <a:rPr lang="es-PE" sz="1100" dirty="0">
                <a:solidFill>
                  <a:srgbClr val="000000"/>
                </a:solidFill>
                <a:latin typeface="Franklin Gothic Medium Cond" panose="020B0606030402020204" pitchFamily="34" charset="0"/>
              </a:rPr>
              <a:t> grupal, que aborda aspectos correspondientes a cada etapa de vida.</a:t>
            </a:r>
          </a:p>
          <a:p>
            <a:pPr algn="just"/>
            <a:r>
              <a:rPr lang="es-PE" sz="1100" dirty="0" smtClean="0">
                <a:solidFill>
                  <a:srgbClr val="000000"/>
                </a:solidFill>
                <a:latin typeface="Franklin Gothic Medium Cond" panose="020B0606030402020204" pitchFamily="34" charset="0"/>
              </a:rPr>
              <a:t>Los </a:t>
            </a:r>
            <a:r>
              <a:rPr lang="es-PE" sz="1100" dirty="0">
                <a:solidFill>
                  <a:srgbClr val="000000"/>
                </a:solidFill>
                <a:latin typeface="Franklin Gothic Medium Cond" panose="020B0606030402020204" pitchFamily="34" charset="0"/>
              </a:rPr>
              <a:t>ítems Documento de Identidad, Financiador, Pertenencia Étnica, Edad, Sexo, Establecimiento y Servicio, NO SEREGISTRAN, por lo que se traza una línea oblicua sobre ellos.</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Sesión demostrativa </a:t>
            </a:r>
            <a:r>
              <a:rPr lang="es-PE" sz="1100" dirty="0" smtClean="0">
                <a:solidFill>
                  <a:srgbClr val="000000"/>
                </a:solidFill>
                <a:latin typeface="Franklin Gothic Medium Cond" panose="020B0606030402020204" pitchFamily="34" charset="0"/>
              </a:rPr>
              <a:t> C0010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Actividades de ESN Tuberculosis </a:t>
            </a:r>
            <a:r>
              <a:rPr lang="es-PE" sz="1100" dirty="0" smtClean="0">
                <a:solidFill>
                  <a:srgbClr val="000000"/>
                </a:solidFill>
                <a:latin typeface="Franklin Gothic Medium Cond" panose="020B0606030402020204" pitchFamily="34" charset="0"/>
              </a:rPr>
              <a:t> U0008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En el ítem: Tipo de diagnóstico marque siempre "D" para ambos casilleros</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pPr algn="just"/>
            <a:r>
              <a:rPr lang="es-PE" sz="1100" dirty="0">
                <a:solidFill>
                  <a:srgbClr val="000000"/>
                </a:solidFill>
                <a:latin typeface="Franklin Gothic Medium Cond" panose="020B0606030402020204" pitchFamily="34" charset="0"/>
              </a:rPr>
              <a:t> En el 1º casillero El número de Personas que participan de la sesión</a:t>
            </a:r>
          </a:p>
          <a:p>
            <a:pPr algn="just"/>
            <a:r>
              <a:rPr lang="es-PE" sz="1100" dirty="0">
                <a:solidFill>
                  <a:srgbClr val="000000"/>
                </a:solidFill>
                <a:latin typeface="Franklin Gothic Medium Cond" panose="020B0606030402020204" pitchFamily="34" charset="0"/>
              </a:rPr>
              <a:t> En el 2º casillero deje en BLANCO. </a:t>
            </a:r>
            <a:endParaRPr lang="es-PE" sz="1100" dirty="0">
              <a:latin typeface="Franklin Gothic Medium Cond" panose="020B0606030402020204" pitchFamily="34" charset="0"/>
            </a:endParaRPr>
          </a:p>
        </p:txBody>
      </p:sp>
      <p:pic>
        <p:nvPicPr>
          <p:cNvPr id="10" name="Imagen 9"/>
          <p:cNvPicPr>
            <a:picLocks noChangeAspect="1"/>
          </p:cNvPicPr>
          <p:nvPr/>
        </p:nvPicPr>
        <p:blipFill>
          <a:blip r:embed="rId3"/>
          <a:stretch>
            <a:fillRect/>
          </a:stretch>
        </p:blipFill>
        <p:spPr>
          <a:xfrm>
            <a:off x="348224" y="3302509"/>
            <a:ext cx="8310280" cy="904077"/>
          </a:xfrm>
          <a:prstGeom prst="rect">
            <a:avLst/>
          </a:prstGeom>
        </p:spPr>
      </p:pic>
    </p:spTree>
    <p:extLst>
      <p:ext uri="{BB962C8B-B14F-4D97-AF65-F5344CB8AC3E}">
        <p14:creationId xmlns:p14="http://schemas.microsoft.com/office/powerpoint/2010/main" val="19040449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321527" y="606627"/>
            <a:ext cx="8350623" cy="904077"/>
          </a:xfrm>
          <a:prstGeom prst="rect">
            <a:avLst/>
          </a:prstGeom>
        </p:spPr>
      </p:pic>
    </p:spTree>
    <p:extLst>
      <p:ext uri="{BB962C8B-B14F-4D97-AF65-F5344CB8AC3E}">
        <p14:creationId xmlns:p14="http://schemas.microsoft.com/office/powerpoint/2010/main" val="24335095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8858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344661" y="532107"/>
            <a:ext cx="8546124" cy="904077"/>
          </a:xfrm>
          <a:prstGeom prst="rect">
            <a:avLst/>
          </a:prstGeom>
        </p:spPr>
      </p:pic>
      <p:sp>
        <p:nvSpPr>
          <p:cNvPr id="5" name="Rectángulo 4"/>
          <p:cNvSpPr/>
          <p:nvPr/>
        </p:nvSpPr>
        <p:spPr>
          <a:xfrm>
            <a:off x="344661" y="1428812"/>
            <a:ext cx="8539094" cy="430887"/>
          </a:xfrm>
          <a:prstGeom prst="rect">
            <a:avLst/>
          </a:prstGeom>
        </p:spPr>
        <p:txBody>
          <a:bodyPr wrap="square">
            <a:spAutoFit/>
          </a:bodyPr>
          <a:lstStyle/>
          <a:p>
            <a:pPr algn="just"/>
            <a:r>
              <a:rPr lang="es-PE" sz="1100" dirty="0">
                <a:solidFill>
                  <a:srgbClr val="003399"/>
                </a:solidFill>
                <a:latin typeface="Franklin Gothic Medium Cond" panose="020B0606030402020204" pitchFamily="34" charset="0"/>
              </a:rPr>
              <a:t>La segunda situación se da en algunos establecimientos de salud donde por políticas de atención los pacientes </a:t>
            </a:r>
            <a:r>
              <a:rPr lang="es-PE" sz="1100" dirty="0" smtClean="0">
                <a:solidFill>
                  <a:srgbClr val="003399"/>
                </a:solidFill>
                <a:latin typeface="Franklin Gothic Medium Cond" panose="020B0606030402020204" pitchFamily="34" charset="0"/>
              </a:rPr>
              <a:t>identificados como </a:t>
            </a:r>
            <a:r>
              <a:rPr lang="es-PE" sz="1100" dirty="0">
                <a:solidFill>
                  <a:srgbClr val="003399"/>
                </a:solidFill>
                <a:latin typeface="Franklin Gothic Medium Cond" panose="020B0606030402020204" pitchFamily="34" charset="0"/>
              </a:rPr>
              <a:t>Sintomáticos Respiratorios son inmediatamente remitidos al consultorio de la estrategia TB y solo ahí se registra </a:t>
            </a:r>
            <a:r>
              <a:rPr lang="es-PE" sz="1100" dirty="0" smtClean="0">
                <a:solidFill>
                  <a:srgbClr val="003399"/>
                </a:solidFill>
                <a:latin typeface="Franklin Gothic Medium Cond" panose="020B0606030402020204" pitchFamily="34" charset="0"/>
              </a:rPr>
              <a:t>tanto la </a:t>
            </a:r>
            <a:r>
              <a:rPr lang="es-PE" sz="1100" dirty="0">
                <a:solidFill>
                  <a:srgbClr val="003399"/>
                </a:solidFill>
                <a:latin typeface="Franklin Gothic Medium Cond" panose="020B0606030402020204" pitchFamily="34" charset="0"/>
              </a:rPr>
              <a:t>identificación como la toma de muestra, esto también es correcto</a:t>
            </a:r>
          </a:p>
        </p:txBody>
      </p:sp>
      <p:sp>
        <p:nvSpPr>
          <p:cNvPr id="6" name="Rectángulo 5"/>
          <p:cNvSpPr/>
          <p:nvPr/>
        </p:nvSpPr>
        <p:spPr>
          <a:xfrm>
            <a:off x="344661" y="1802183"/>
            <a:ext cx="8539094" cy="1446550"/>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Para el ítem: Diagnóstico motivo de consulta y/o actividad de salud anote:</a:t>
            </a:r>
          </a:p>
          <a:p>
            <a:r>
              <a:rPr lang="es-PE" sz="1100" dirty="0">
                <a:solidFill>
                  <a:srgbClr val="000000"/>
                </a:solidFill>
                <a:latin typeface="Franklin Gothic Medium Cond" panose="020B0606030402020204" pitchFamily="34" charset="0"/>
              </a:rPr>
              <a:t> En el 1º casillero Sintomático Respiratorio </a:t>
            </a:r>
            <a:r>
              <a:rPr lang="es-PE" sz="1100" dirty="0" smtClean="0">
                <a:solidFill>
                  <a:srgbClr val="000000"/>
                </a:solidFill>
                <a:latin typeface="Franklin Gothic Medium Cond" panose="020B0606030402020204" pitchFamily="34" charset="0"/>
              </a:rPr>
              <a:t>		U200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 En el 2º casillero Toma de Muestra de Diagnóstico </a:t>
            </a:r>
            <a:r>
              <a:rPr lang="es-PE" sz="1100" dirty="0" smtClean="0">
                <a:solidFill>
                  <a:srgbClr val="000000"/>
                </a:solidFill>
                <a:latin typeface="Franklin Gothic Medium Cond" panose="020B0606030402020204" pitchFamily="34" charset="0"/>
              </a:rPr>
              <a:t>	U2142</a:t>
            </a:r>
            <a:endParaRPr lang="es-PE" sz="1100" dirty="0">
              <a:solidFill>
                <a:srgbClr val="000000"/>
              </a:solidFill>
              <a:latin typeface="Franklin Gothic Medium Cond" panose="020B0606030402020204" pitchFamily="34" charset="0"/>
            </a:endParaRP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a:t>
            </a:r>
          </a:p>
          <a:p>
            <a:r>
              <a:rPr lang="es-PE" sz="1100" dirty="0">
                <a:solidFill>
                  <a:srgbClr val="000000"/>
                </a:solidFill>
                <a:latin typeface="Franklin Gothic Medium Cond" panose="020B0606030402020204" pitchFamily="34" charset="0"/>
              </a:rPr>
              <a:t> En el 1º casillero “D”</a:t>
            </a:r>
          </a:p>
          <a:p>
            <a:r>
              <a:rPr lang="es-PE" sz="1100" dirty="0">
                <a:solidFill>
                  <a:srgbClr val="000000"/>
                </a:solidFill>
                <a:latin typeface="Franklin Gothic Medium Cond" panose="020B0606030402020204" pitchFamily="34" charset="0"/>
              </a:rPr>
              <a:t> En el 2º casillero “D”  </a:t>
            </a:r>
          </a:p>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r>
              <a:rPr lang="es-PE" sz="1100" dirty="0">
                <a:solidFill>
                  <a:srgbClr val="000000"/>
                </a:solidFill>
                <a:latin typeface="Franklin Gothic Medium Cond" panose="020B0606030402020204" pitchFamily="34" charset="0"/>
              </a:rPr>
              <a:t> En el 2º casillero registre el número de muestra. </a:t>
            </a:r>
            <a:endParaRPr lang="es-PE" sz="1100" dirty="0">
              <a:latin typeface="Franklin Gothic Medium Cond" panose="020B0606030402020204" pitchFamily="34" charset="0"/>
            </a:endParaRPr>
          </a:p>
        </p:txBody>
      </p:sp>
      <p:pic>
        <p:nvPicPr>
          <p:cNvPr id="3" name="Imagen 2"/>
          <p:cNvPicPr>
            <a:picLocks noChangeAspect="1"/>
          </p:cNvPicPr>
          <p:nvPr/>
        </p:nvPicPr>
        <p:blipFill>
          <a:blip r:embed="rId3"/>
          <a:stretch>
            <a:fillRect/>
          </a:stretch>
        </p:blipFill>
        <p:spPr>
          <a:xfrm>
            <a:off x="344662" y="3208067"/>
            <a:ext cx="8539094" cy="904077"/>
          </a:xfrm>
          <a:prstGeom prst="rect">
            <a:avLst/>
          </a:prstGeom>
        </p:spPr>
      </p:pic>
      <p:sp>
        <p:nvSpPr>
          <p:cNvPr id="7" name="Rectángulo 6"/>
          <p:cNvSpPr/>
          <p:nvPr/>
        </p:nvSpPr>
        <p:spPr>
          <a:xfrm>
            <a:off x="2603004" y="4081126"/>
            <a:ext cx="3139001" cy="261610"/>
          </a:xfrm>
          <a:prstGeom prst="rect">
            <a:avLst/>
          </a:prstGeom>
        </p:spPr>
        <p:txBody>
          <a:bodyPr wrap="none">
            <a:spAutoFit/>
          </a:bodyPr>
          <a:lstStyle/>
          <a:p>
            <a:r>
              <a:rPr lang="es-PE" sz="1100" dirty="0">
                <a:solidFill>
                  <a:srgbClr val="003399"/>
                </a:solidFill>
                <a:latin typeface="Franklin Gothic Medium Cond" panose="020B0606030402020204" pitchFamily="34" charset="0"/>
              </a:rPr>
              <a:t>Lo que constituye un Sintomático Respiratorio Examinado</a:t>
            </a:r>
          </a:p>
        </p:txBody>
      </p:sp>
      <p:sp>
        <p:nvSpPr>
          <p:cNvPr id="9" name="Rectángulo 8"/>
          <p:cNvSpPr/>
          <p:nvPr/>
        </p:nvSpPr>
        <p:spPr>
          <a:xfrm>
            <a:off x="344661" y="4282577"/>
            <a:ext cx="8364071" cy="178510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SINTOMÁTICO RESPIRATORIO EXAMINADO (S.R.E.) </a:t>
            </a:r>
          </a:p>
          <a:p>
            <a:pPr algn="just"/>
            <a:r>
              <a:rPr lang="es-PE" sz="1100" dirty="0">
                <a:solidFill>
                  <a:srgbClr val="000000"/>
                </a:solidFill>
                <a:latin typeface="Franklin Gothic Medium Cond" panose="020B0606030402020204" pitchFamily="34" charset="0"/>
              </a:rPr>
              <a:t>Es el Sintomático Respiratorio Identificado ingresado en el Libro de Registro de S.R y que dispone de al menos un </a:t>
            </a:r>
            <a:r>
              <a:rPr lang="es-PE" sz="1100" dirty="0" smtClean="0">
                <a:solidFill>
                  <a:srgbClr val="000000"/>
                </a:solidFill>
                <a:latin typeface="Franklin Gothic Medium Cond" panose="020B0606030402020204" pitchFamily="34" charset="0"/>
              </a:rPr>
              <a:t>resultado de </a:t>
            </a:r>
            <a:r>
              <a:rPr lang="es-PE" sz="1100" dirty="0" err="1">
                <a:solidFill>
                  <a:srgbClr val="000000"/>
                </a:solidFill>
                <a:latin typeface="Franklin Gothic Medium Cond" panose="020B0606030402020204" pitchFamily="34" charset="0"/>
              </a:rPr>
              <a:t>baciloscopía</a:t>
            </a:r>
            <a:r>
              <a:rPr lang="es-PE" sz="1100" dirty="0">
                <a:solidFill>
                  <a:srgbClr val="000000"/>
                </a:solidFill>
                <a:latin typeface="Franklin Gothic Medium Cond" panose="020B0606030402020204" pitchFamily="34" charset="0"/>
              </a:rPr>
              <a:t> diagnóstica.</a:t>
            </a:r>
          </a:p>
          <a:p>
            <a:pPr algn="just"/>
            <a:r>
              <a:rPr lang="es-PE" sz="1100" dirty="0" smtClean="0">
                <a:solidFill>
                  <a:srgbClr val="000000"/>
                </a:solidFill>
                <a:latin typeface="Franklin Gothic Medium Cond" panose="020B0606030402020204" pitchFamily="34" charset="0"/>
              </a:rPr>
              <a:t>Para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Sintomático Respiratorio </a:t>
            </a:r>
            <a:r>
              <a:rPr lang="es-PE" sz="1100" dirty="0" smtClean="0">
                <a:solidFill>
                  <a:srgbClr val="000000"/>
                </a:solidFill>
                <a:latin typeface="Franklin Gothic Medium Cond" panose="020B0606030402020204" pitchFamily="34" charset="0"/>
              </a:rPr>
              <a:t>	U200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Toma de Muestra de Diagnóstico </a:t>
            </a:r>
            <a:r>
              <a:rPr lang="es-PE" sz="1100" dirty="0" smtClean="0">
                <a:solidFill>
                  <a:srgbClr val="000000"/>
                </a:solidFill>
                <a:latin typeface="Franklin Gothic Medium Cond" panose="020B0606030402020204" pitchFamily="34" charset="0"/>
              </a:rPr>
              <a:t>U2142</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casillero “R</a:t>
            </a:r>
            <a:r>
              <a:rPr lang="es-PE" sz="1100" dirty="0" smtClean="0">
                <a:latin typeface="Franklin Gothic Medium Cond" panose="020B0606030402020204" pitchFamily="34" charset="0"/>
              </a:rPr>
              <a:t>” o “D” según como se realizo la captación</a:t>
            </a:r>
            <a:endParaRPr lang="es-PE" sz="1100" dirty="0">
              <a:latin typeface="Franklin Gothic Medium Cond" panose="020B0606030402020204" pitchFamily="34" charset="0"/>
            </a:endParaRPr>
          </a:p>
          <a:p>
            <a:r>
              <a:rPr lang="es-PE" sz="1100" dirty="0">
                <a:latin typeface="Franklin Gothic Medium Cond" panose="020B0606030402020204" pitchFamily="34" charset="0"/>
              </a:rPr>
              <a:t> En el 2º casillero “D”  </a:t>
            </a:r>
          </a:p>
          <a:p>
            <a:r>
              <a:rPr lang="es-PE" sz="1100" dirty="0">
                <a:latin typeface="Franklin Gothic Medium Cond" panose="020B0606030402020204" pitchFamily="34" charset="0"/>
              </a:rPr>
              <a:t> </a:t>
            </a:r>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2º casillero registre el número de muestra. </a:t>
            </a:r>
            <a:endParaRPr lang="es-PE" sz="1100" dirty="0">
              <a:solidFill>
                <a:srgbClr val="000000"/>
              </a:solidFill>
              <a:latin typeface="Franklin Gothic Medium Cond" panose="020B0606030402020204" pitchFamily="34" charset="0"/>
            </a:endParaRPr>
          </a:p>
        </p:txBody>
      </p:sp>
    </p:spTree>
    <p:extLst>
      <p:ext uri="{BB962C8B-B14F-4D97-AF65-F5344CB8AC3E}">
        <p14:creationId xmlns:p14="http://schemas.microsoft.com/office/powerpoint/2010/main" val="1122409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389963" y="544895"/>
            <a:ext cx="8364071" cy="905486"/>
          </a:xfrm>
          <a:prstGeom prst="rect">
            <a:avLst/>
          </a:prstGeom>
        </p:spPr>
      </p:pic>
      <p:sp>
        <p:nvSpPr>
          <p:cNvPr id="5" name="CuadroTexto 4"/>
          <p:cNvSpPr txBox="1"/>
          <p:nvPr/>
        </p:nvSpPr>
        <p:spPr>
          <a:xfrm>
            <a:off x="389963" y="307494"/>
            <a:ext cx="7108117" cy="261610"/>
          </a:xfrm>
          <a:prstGeom prst="rect">
            <a:avLst/>
          </a:prstGeom>
          <a:noFill/>
        </p:spPr>
        <p:txBody>
          <a:bodyPr wrap="square" rtlCol="0">
            <a:spAutoFit/>
          </a:bodyPr>
          <a:lstStyle/>
          <a:p>
            <a:r>
              <a:rPr lang="es-PE" sz="1100" dirty="0" smtClean="0">
                <a:solidFill>
                  <a:srgbClr val="C00000"/>
                </a:solidFill>
                <a:latin typeface="Franklin Gothic Medium Cond" panose="020B0606030402020204" pitchFamily="34" charset="0"/>
              </a:rPr>
              <a:t>CUANDO LA IDENTIFICACION FUE REALIZADO EN EL CONSULTORIO Y LA TOMA DE MUESTRA SE REALIZO EN EL PROGRAMA</a:t>
            </a:r>
            <a:endParaRPr lang="es-PE" sz="1100" dirty="0">
              <a:solidFill>
                <a:srgbClr val="C00000"/>
              </a:solidFill>
              <a:latin typeface="Franklin Gothic Medium Cond" panose="020B0606030402020204" pitchFamily="34" charset="0"/>
            </a:endParaRPr>
          </a:p>
        </p:txBody>
      </p:sp>
      <p:sp>
        <p:nvSpPr>
          <p:cNvPr id="8" name="CuadroTexto 7"/>
          <p:cNvSpPr txBox="1"/>
          <p:nvPr/>
        </p:nvSpPr>
        <p:spPr>
          <a:xfrm>
            <a:off x="389963" y="1450442"/>
            <a:ext cx="6344529" cy="261610"/>
          </a:xfrm>
          <a:prstGeom prst="rect">
            <a:avLst/>
          </a:prstGeom>
          <a:noFill/>
        </p:spPr>
        <p:txBody>
          <a:bodyPr wrap="square" rtlCol="0">
            <a:spAutoFit/>
          </a:bodyPr>
          <a:lstStyle/>
          <a:p>
            <a:r>
              <a:rPr lang="es-PE" sz="1100" dirty="0" smtClean="0">
                <a:solidFill>
                  <a:srgbClr val="C00000"/>
                </a:solidFill>
                <a:latin typeface="Franklin Gothic Medium Cond" panose="020B0606030402020204" pitchFamily="34" charset="0"/>
              </a:rPr>
              <a:t>CUANDO LA DETECCION Y TOMA DE MUESTRA SE REALIZA EN EL CONSULTORIO DE LA ESTRATEGIA DE TB</a:t>
            </a:r>
            <a:endParaRPr lang="es-PE" sz="1100" dirty="0">
              <a:solidFill>
                <a:srgbClr val="C00000"/>
              </a:solidFill>
              <a:latin typeface="Franklin Gothic Medium Cond" panose="020B0606030402020204" pitchFamily="34" charset="0"/>
            </a:endParaRPr>
          </a:p>
        </p:txBody>
      </p:sp>
      <p:pic>
        <p:nvPicPr>
          <p:cNvPr id="9" name="Imagen 8"/>
          <p:cNvPicPr>
            <a:picLocks noChangeAspect="1"/>
          </p:cNvPicPr>
          <p:nvPr/>
        </p:nvPicPr>
        <p:blipFill>
          <a:blip r:embed="rId3"/>
          <a:stretch>
            <a:fillRect/>
          </a:stretch>
        </p:blipFill>
        <p:spPr>
          <a:xfrm>
            <a:off x="389963" y="1727441"/>
            <a:ext cx="8364071" cy="904077"/>
          </a:xfrm>
          <a:prstGeom prst="rect">
            <a:avLst/>
          </a:prstGeom>
        </p:spPr>
      </p:pic>
      <p:sp>
        <p:nvSpPr>
          <p:cNvPr id="10" name="Rectángulo 9"/>
          <p:cNvSpPr/>
          <p:nvPr/>
        </p:nvSpPr>
        <p:spPr>
          <a:xfrm>
            <a:off x="389962" y="2633063"/>
            <a:ext cx="8364071" cy="2123658"/>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SINTOMÁTICO RESPIRATORIO EXAMINADO CON RESULTADO DE BACILOSCOPÍA  </a:t>
            </a:r>
          </a:p>
          <a:p>
            <a:r>
              <a:rPr lang="es-PE" sz="1100" dirty="0">
                <a:solidFill>
                  <a:srgbClr val="000000"/>
                </a:solidFill>
                <a:latin typeface="Franklin Gothic Medium Cond" panose="020B0606030402020204" pitchFamily="34" charset="0"/>
              </a:rPr>
              <a:t>Para el ítem: Diagnóstico motivo de consulta y/o actividad de salud anote:</a:t>
            </a:r>
          </a:p>
          <a:p>
            <a:r>
              <a:rPr lang="es-PE" sz="1100" dirty="0">
                <a:solidFill>
                  <a:srgbClr val="000000"/>
                </a:solidFill>
                <a:latin typeface="Franklin Gothic Medium Cond" panose="020B0606030402020204" pitchFamily="34" charset="0"/>
              </a:rPr>
              <a:t> En el 1º casillero, según corresponda: </a:t>
            </a:r>
          </a:p>
          <a:p>
            <a:r>
              <a:rPr lang="es-PE" sz="1100" dirty="0">
                <a:solidFill>
                  <a:srgbClr val="000000"/>
                </a:solidFill>
                <a:latin typeface="Franklin Gothic Medium Cond" panose="020B0606030402020204" pitchFamily="34" charset="0"/>
              </a:rPr>
              <a:t>o TB Pulmonar BK ( + ) </a:t>
            </a:r>
            <a:r>
              <a:rPr lang="es-PE" sz="1100" dirty="0" smtClean="0">
                <a:solidFill>
                  <a:srgbClr val="000000"/>
                </a:solidFill>
                <a:latin typeface="Franklin Gothic Medium Cond" panose="020B0606030402020204" pitchFamily="34" charset="0"/>
              </a:rPr>
              <a:t> A150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o  TB Pulmonar BK ( - ) </a:t>
            </a:r>
            <a:r>
              <a:rPr lang="es-PE" sz="1100" dirty="0" smtClean="0">
                <a:solidFill>
                  <a:srgbClr val="000000"/>
                </a:solidFill>
                <a:latin typeface="Franklin Gothic Medium Cond" panose="020B0606030402020204" pitchFamily="34" charset="0"/>
              </a:rPr>
              <a:t> A162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 En el 2º casillero Evaluación y Entrega de Resultados de Bk </a:t>
            </a:r>
            <a:r>
              <a:rPr lang="es-PE" sz="1100" dirty="0" smtClean="0">
                <a:solidFill>
                  <a:srgbClr val="000000"/>
                </a:solidFill>
                <a:latin typeface="Franklin Gothic Medium Cond" panose="020B0606030402020204" pitchFamily="34" charset="0"/>
              </a:rPr>
              <a:t> U266 </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 En el 3º casillero Sintomático Respiratorio  </a:t>
            </a:r>
            <a:r>
              <a:rPr lang="es-PE" sz="1100" dirty="0" smtClean="0">
                <a:solidFill>
                  <a:srgbClr val="000000"/>
                </a:solidFill>
                <a:latin typeface="Franklin Gothic Medium Cond" panose="020B0606030402020204" pitchFamily="34" charset="0"/>
              </a:rPr>
              <a:t> U200 </a:t>
            </a:r>
            <a:endParaRPr lang="es-PE" sz="1100" dirty="0">
              <a:solidFill>
                <a:srgbClr val="000000"/>
              </a:solidFill>
              <a:latin typeface="Franklin Gothic Medium Cond" panose="020B0606030402020204" pitchFamily="34" charset="0"/>
            </a:endParaRPr>
          </a:p>
          <a:p>
            <a:pPr lvl="0"/>
            <a:r>
              <a:rPr lang="es-PE" sz="1100" dirty="0">
                <a:solidFill>
                  <a:srgbClr val="000000"/>
                </a:solidFill>
                <a:latin typeface="Franklin Gothic Medium Cond" panose="020B0606030402020204" pitchFamily="34" charset="0"/>
              </a:rPr>
              <a:t>En el ítem: Tipo de diagnóstico marque:</a:t>
            </a:r>
          </a:p>
          <a:p>
            <a:pPr lvl="0"/>
            <a:r>
              <a:rPr lang="es-PE" sz="1100" dirty="0">
                <a:solidFill>
                  <a:srgbClr val="000000"/>
                </a:solidFill>
                <a:latin typeface="Franklin Gothic Medium Cond" panose="020B0606030402020204" pitchFamily="34" charset="0"/>
              </a:rPr>
              <a:t> En el 1º y 2 º casillero “D”</a:t>
            </a:r>
          </a:p>
          <a:p>
            <a:pPr lvl="0"/>
            <a:r>
              <a:rPr lang="es-PE" sz="1100" dirty="0">
                <a:solidFill>
                  <a:srgbClr val="000000"/>
                </a:solidFill>
                <a:latin typeface="Franklin Gothic Medium Cond" panose="020B0606030402020204" pitchFamily="34" charset="0"/>
              </a:rPr>
              <a:t> En el 3º casillero SIEMPRE “R” </a:t>
            </a:r>
          </a:p>
          <a:p>
            <a:pPr lvl="0"/>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pPr lvl="0"/>
            <a:r>
              <a:rPr lang="es-PE" sz="1100" dirty="0">
                <a:solidFill>
                  <a:srgbClr val="000000"/>
                </a:solidFill>
                <a:latin typeface="Franklin Gothic Medium Cond" panose="020B0606030402020204" pitchFamily="34" charset="0"/>
              </a:rPr>
              <a:t> En el 2º casillero registre número de muestra evaluada 1, 2… según corresponda. </a:t>
            </a:r>
            <a:r>
              <a:rPr lang="es-PE" sz="1100" dirty="0" smtClean="0">
                <a:solidFill>
                  <a:srgbClr val="000000"/>
                </a:solidFill>
                <a:latin typeface="Franklin Gothic Medium Cond" panose="020B0606030402020204" pitchFamily="34" charset="0"/>
              </a:rPr>
              <a:t> </a:t>
            </a:r>
            <a:endParaRPr lang="es-PE" sz="1100" dirty="0">
              <a:solidFill>
                <a:srgbClr val="000000"/>
              </a:solidFill>
              <a:latin typeface="Franklin Gothic Medium Cond" panose="020B0606030402020204" pitchFamily="34" charset="0"/>
            </a:endParaRPr>
          </a:p>
        </p:txBody>
      </p:sp>
      <p:pic>
        <p:nvPicPr>
          <p:cNvPr id="12" name="Imagen 11"/>
          <p:cNvPicPr>
            <a:picLocks noChangeAspect="1"/>
          </p:cNvPicPr>
          <p:nvPr/>
        </p:nvPicPr>
        <p:blipFill>
          <a:blip r:embed="rId4"/>
          <a:stretch>
            <a:fillRect/>
          </a:stretch>
        </p:blipFill>
        <p:spPr>
          <a:xfrm>
            <a:off x="389961" y="4689015"/>
            <a:ext cx="8552743" cy="915700"/>
          </a:xfrm>
          <a:prstGeom prst="rect">
            <a:avLst/>
          </a:prstGeom>
        </p:spPr>
      </p:pic>
      <p:sp>
        <p:nvSpPr>
          <p:cNvPr id="13" name="Rectángulo 12"/>
          <p:cNvSpPr/>
          <p:nvPr/>
        </p:nvSpPr>
        <p:spPr>
          <a:xfrm>
            <a:off x="530225" y="5562146"/>
            <a:ext cx="8412480" cy="430887"/>
          </a:xfrm>
          <a:prstGeom prst="rect">
            <a:avLst/>
          </a:prstGeom>
        </p:spPr>
        <p:txBody>
          <a:bodyPr wrap="square">
            <a:spAutoFit/>
          </a:bodyPr>
          <a:lstStyle/>
          <a:p>
            <a:r>
              <a:rPr lang="es-PE" sz="1100" dirty="0">
                <a:solidFill>
                  <a:srgbClr val="003399"/>
                </a:solidFill>
                <a:latin typeface="Franklin Gothic Medium Cond" panose="020B0606030402020204" pitchFamily="34" charset="0"/>
              </a:rPr>
              <a:t>El Sintomático Respiratorio SOLO se debe registrar con tipo de diagnóstico Definitivo “D” la 1º vez que se identifica y </a:t>
            </a:r>
            <a:r>
              <a:rPr lang="es-PE" sz="1100" dirty="0" smtClean="0">
                <a:solidFill>
                  <a:srgbClr val="003399"/>
                </a:solidFill>
                <a:latin typeface="Franklin Gothic Medium Cond" panose="020B0606030402020204" pitchFamily="34" charset="0"/>
              </a:rPr>
              <a:t>se registra</a:t>
            </a:r>
            <a:r>
              <a:rPr lang="es-PE" sz="1100" dirty="0">
                <a:solidFill>
                  <a:srgbClr val="003399"/>
                </a:solidFill>
                <a:latin typeface="Franklin Gothic Medium Cond" panose="020B0606030402020204" pitchFamily="34" charset="0"/>
              </a:rPr>
              <a:t>, ya que al hacerlo más de una vez se contabiliza como un Sintomático Respiratorio nuevo.</a:t>
            </a:r>
            <a:r>
              <a:rPr lang="es-PE" sz="1100" i="1" dirty="0">
                <a:solidFill>
                  <a:srgbClr val="003399"/>
                </a:solidFill>
                <a:latin typeface="Franklin Gothic Medium Cond" panose="020B0606030402020204" pitchFamily="34" charset="0"/>
              </a:rPr>
              <a:t> </a:t>
            </a:r>
            <a:endParaRPr lang="es-PE" sz="1100" dirty="0">
              <a:solidFill>
                <a:srgbClr val="003399"/>
              </a:solidFill>
              <a:latin typeface="Franklin Gothic Medium Cond" panose="020B0606030402020204" pitchFamily="34" charset="0"/>
            </a:endParaRPr>
          </a:p>
        </p:txBody>
      </p:sp>
      <p:sp>
        <p:nvSpPr>
          <p:cNvPr id="14" name="Rectángulo 13"/>
          <p:cNvSpPr/>
          <p:nvPr/>
        </p:nvSpPr>
        <p:spPr>
          <a:xfrm>
            <a:off x="389962" y="5939403"/>
            <a:ext cx="8552743" cy="769441"/>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Para el registro de los pacientes sintomáticos respiratorios examinado con Bk (-) se deberá tomar en cuenta las </a:t>
            </a:r>
            <a:r>
              <a:rPr lang="es-PE" sz="1100" dirty="0" err="1">
                <a:solidFill>
                  <a:srgbClr val="000000"/>
                </a:solidFill>
                <a:latin typeface="Franklin Gothic Medium Cond" panose="020B0606030402020204" pitchFamily="34" charset="0"/>
              </a:rPr>
              <a:t>siguientesindicaciones</a:t>
            </a:r>
            <a:r>
              <a:rPr lang="es-PE" sz="1100" dirty="0">
                <a:solidFill>
                  <a:srgbClr val="000000"/>
                </a:solidFill>
                <a:latin typeface="Franklin Gothic Medium Cond" panose="020B0606030402020204" pitchFamily="34" charset="0"/>
              </a:rPr>
              <a:t>: </a:t>
            </a:r>
          </a:p>
          <a:p>
            <a:pPr algn="just"/>
            <a:r>
              <a:rPr lang="es-PE" sz="1100" dirty="0" smtClean="0">
                <a:solidFill>
                  <a:srgbClr val="000000"/>
                </a:solidFill>
                <a:latin typeface="Franklin Gothic Medium Cond" panose="020B0606030402020204" pitchFamily="34" charset="0"/>
              </a:rPr>
              <a:t>Se </a:t>
            </a:r>
            <a:r>
              <a:rPr lang="es-PE" sz="1100" dirty="0">
                <a:solidFill>
                  <a:srgbClr val="000000"/>
                </a:solidFill>
                <a:latin typeface="Franklin Gothic Medium Cond" panose="020B0606030402020204" pitchFamily="34" charset="0"/>
              </a:rPr>
              <a:t>deberá registrar “A162” (Tuberculosis del Pulmón, sin mención de confirmación bacteriológica o histológica) al </a:t>
            </a:r>
            <a:r>
              <a:rPr lang="es-PE" sz="1100" dirty="0" smtClean="0">
                <a:solidFill>
                  <a:srgbClr val="000000"/>
                </a:solidFill>
                <a:latin typeface="Franklin Gothic Medium Cond" panose="020B0606030402020204" pitchFamily="34" charset="0"/>
              </a:rPr>
              <a:t>paciente que </a:t>
            </a:r>
            <a:r>
              <a:rPr lang="es-PE" sz="1100" dirty="0">
                <a:solidFill>
                  <a:srgbClr val="000000"/>
                </a:solidFill>
                <a:latin typeface="Franklin Gothic Medium Cond" panose="020B0606030402020204" pitchFamily="34" charset="0"/>
              </a:rPr>
              <a:t>se le ha realizado el procedimiento de seguimiento diagnóstico presentando bacteriología negativa y a quien se </a:t>
            </a:r>
            <a:r>
              <a:rPr lang="es-PE" sz="1100" dirty="0" smtClean="0">
                <a:solidFill>
                  <a:srgbClr val="000000"/>
                </a:solidFill>
                <a:latin typeface="Franklin Gothic Medium Cond" panose="020B0606030402020204" pitchFamily="34" charset="0"/>
              </a:rPr>
              <a:t>decide iniciar </a:t>
            </a:r>
            <a:r>
              <a:rPr lang="es-PE" sz="1100" dirty="0">
                <a:solidFill>
                  <a:srgbClr val="000000"/>
                </a:solidFill>
                <a:latin typeface="Franklin Gothic Medium Cond" panose="020B0606030402020204" pitchFamily="34" charset="0"/>
              </a:rPr>
              <a:t>tratamiento </a:t>
            </a:r>
            <a:r>
              <a:rPr lang="es-PE" sz="1100" dirty="0" err="1">
                <a:solidFill>
                  <a:srgbClr val="000000"/>
                </a:solidFill>
                <a:latin typeface="Franklin Gothic Medium Cond" panose="020B0606030402020204" pitchFamily="34" charset="0"/>
              </a:rPr>
              <a:t>antituberculosis</a:t>
            </a:r>
            <a:r>
              <a:rPr lang="es-PE" sz="1100" dirty="0">
                <a:solidFill>
                  <a:srgbClr val="000000"/>
                </a:solidFill>
                <a:latin typeface="Franklin Gothic Medium Cond" panose="020B0606030402020204" pitchFamily="34" charset="0"/>
              </a:rPr>
              <a:t> por otros criterios (clínico, epidemiológico, radiológico, inmunológico, etc</a:t>
            </a:r>
            <a:r>
              <a:rPr lang="es-PE" sz="1100" dirty="0" smtClean="0">
                <a:solidFill>
                  <a:srgbClr val="000000"/>
                </a:solidFill>
                <a:latin typeface="Franklin Gothic Medium Cond" panose="020B0606030402020204" pitchFamily="34" charset="0"/>
              </a:rPr>
              <a:t>.)</a:t>
            </a:r>
          </a:p>
        </p:txBody>
      </p:sp>
    </p:spTree>
    <p:extLst>
      <p:ext uri="{BB962C8B-B14F-4D97-AF65-F5344CB8AC3E}">
        <p14:creationId xmlns:p14="http://schemas.microsoft.com/office/powerpoint/2010/main" val="2124024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295835" y="540721"/>
            <a:ext cx="8552743" cy="904077"/>
          </a:xfrm>
          <a:prstGeom prst="rect">
            <a:avLst/>
          </a:prstGeom>
        </p:spPr>
      </p:pic>
      <p:sp>
        <p:nvSpPr>
          <p:cNvPr id="7" name="Rectángulo 6"/>
          <p:cNvSpPr/>
          <p:nvPr/>
        </p:nvSpPr>
        <p:spPr>
          <a:xfrm>
            <a:off x="295834" y="1448120"/>
            <a:ext cx="8552743" cy="430887"/>
          </a:xfrm>
          <a:prstGeom prst="rect">
            <a:avLst/>
          </a:prstGeom>
        </p:spPr>
        <p:txBody>
          <a:bodyPr wrap="square">
            <a:spAutoFit/>
          </a:bodyPr>
          <a:lstStyle/>
          <a:p>
            <a:pPr algn="just"/>
            <a:r>
              <a:rPr lang="es-PE" sz="1100" dirty="0">
                <a:solidFill>
                  <a:srgbClr val="003399"/>
                </a:solidFill>
                <a:latin typeface="Franklin Gothic Medium Cond" panose="020B0606030402020204" pitchFamily="34" charset="0"/>
              </a:rPr>
              <a:t>Registrar inicialmente con tipo de diagnóstico “P” (Presuntivo) hasta que se cuente con el resultado del Cultivo, una </a:t>
            </a:r>
            <a:r>
              <a:rPr lang="es-PE" sz="1100" dirty="0" smtClean="0">
                <a:solidFill>
                  <a:srgbClr val="003399"/>
                </a:solidFill>
                <a:latin typeface="Franklin Gothic Medium Cond" panose="020B0606030402020204" pitchFamily="34" charset="0"/>
              </a:rPr>
              <a:t>vez emitido </a:t>
            </a:r>
            <a:r>
              <a:rPr lang="es-PE" sz="1100" dirty="0">
                <a:solidFill>
                  <a:srgbClr val="003399"/>
                </a:solidFill>
                <a:latin typeface="Franklin Gothic Medium Cond" panose="020B0606030402020204" pitchFamily="34" charset="0"/>
              </a:rPr>
              <a:t>el resultado del cultivo este diagnóstico deberá registrarse con tipo de diagnóstico “D” (Definitivo) colocando </a:t>
            </a:r>
            <a:r>
              <a:rPr lang="es-PE" sz="1100" dirty="0" smtClean="0">
                <a:solidFill>
                  <a:srgbClr val="003399"/>
                </a:solidFill>
                <a:latin typeface="Franklin Gothic Medium Cond" panose="020B0606030402020204" pitchFamily="34" charset="0"/>
              </a:rPr>
              <a:t>el diagnostico </a:t>
            </a:r>
            <a:r>
              <a:rPr lang="es-PE" sz="1100" dirty="0">
                <a:solidFill>
                  <a:srgbClr val="003399"/>
                </a:solidFill>
                <a:latin typeface="Franklin Gothic Medium Cond" panose="020B0606030402020204" pitchFamily="34" charset="0"/>
              </a:rPr>
              <a:t>CIE10 correspondiente.</a:t>
            </a:r>
          </a:p>
        </p:txBody>
      </p:sp>
      <p:sp>
        <p:nvSpPr>
          <p:cNvPr id="8" name="Rectángulo 7"/>
          <p:cNvSpPr/>
          <p:nvPr/>
        </p:nvSpPr>
        <p:spPr>
          <a:xfrm>
            <a:off x="295833" y="1827897"/>
            <a:ext cx="8552744" cy="110799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CASO DE TUBERCULOSIS </a:t>
            </a:r>
          </a:p>
          <a:p>
            <a:pPr algn="just"/>
            <a:r>
              <a:rPr lang="es-PE" sz="1100" dirty="0">
                <a:solidFill>
                  <a:srgbClr val="000000"/>
                </a:solidFill>
                <a:latin typeface="Franklin Gothic Medium Cond" panose="020B0606030402020204" pitchFamily="34" charset="0"/>
              </a:rPr>
              <a:t>Definición Operacional: Persona a quien se le diagnostica tuberculosis, con o sin confirmación bacteriológica y se </a:t>
            </a:r>
            <a:r>
              <a:rPr lang="es-PE" sz="1100" dirty="0" smtClean="0">
                <a:solidFill>
                  <a:srgbClr val="000000"/>
                </a:solidFill>
                <a:latin typeface="Franklin Gothic Medium Cond" panose="020B0606030402020204" pitchFamily="34" charset="0"/>
              </a:rPr>
              <a:t>decide administrar </a:t>
            </a:r>
            <a:r>
              <a:rPr lang="es-PE" sz="1100" dirty="0">
                <a:solidFill>
                  <a:srgbClr val="000000"/>
                </a:solidFill>
                <a:latin typeface="Franklin Gothic Medium Cond" panose="020B0606030402020204" pitchFamily="34" charset="0"/>
              </a:rPr>
              <a:t>un tratamiento específico para tuberculosis.</a:t>
            </a:r>
          </a:p>
          <a:p>
            <a:pPr algn="just"/>
            <a:r>
              <a:rPr lang="es-PE" sz="1100" dirty="0">
                <a:solidFill>
                  <a:srgbClr val="000000"/>
                </a:solidFill>
                <a:latin typeface="Franklin Gothic Medium Cond" panose="020B0606030402020204" pitchFamily="34" charset="0"/>
              </a:rPr>
              <a:t> </a:t>
            </a:r>
            <a:r>
              <a:rPr lang="es-PE" sz="1100" dirty="0" smtClean="0">
                <a:solidFill>
                  <a:srgbClr val="C00000"/>
                </a:solidFill>
                <a:latin typeface="Franklin Gothic Medium Cond" panose="020B0606030402020204" pitchFamily="34" charset="0"/>
              </a:rPr>
              <a:t>CASOS </a:t>
            </a:r>
            <a:r>
              <a:rPr lang="es-PE" sz="1100" dirty="0">
                <a:solidFill>
                  <a:srgbClr val="C00000"/>
                </a:solidFill>
                <a:latin typeface="Franklin Gothic Medium Cond" panose="020B0606030402020204" pitchFamily="34" charset="0"/>
              </a:rPr>
              <a:t>NUEVOS </a:t>
            </a:r>
          </a:p>
          <a:p>
            <a:pPr algn="just"/>
            <a:r>
              <a:rPr lang="es-PE" sz="1100" dirty="0">
                <a:solidFill>
                  <a:srgbClr val="000000"/>
                </a:solidFill>
                <a:latin typeface="Franklin Gothic Medium Cond" panose="020B0606030402020204" pitchFamily="34" charset="0"/>
              </a:rPr>
              <a:t>Definición Operacional: Paciente con cualquier forma de tuberculosis que nunca ha recibido tratamiento anti-tuberculosis o </a:t>
            </a:r>
            <a:r>
              <a:rPr lang="es-PE" sz="1100" dirty="0" smtClean="0">
                <a:solidFill>
                  <a:srgbClr val="000000"/>
                </a:solidFill>
                <a:latin typeface="Franklin Gothic Medium Cond" panose="020B0606030402020204" pitchFamily="34" charset="0"/>
              </a:rPr>
              <a:t>lo ha </a:t>
            </a:r>
            <a:r>
              <a:rPr lang="es-PE" sz="1100" dirty="0">
                <a:solidFill>
                  <a:srgbClr val="000000"/>
                </a:solidFill>
                <a:latin typeface="Franklin Gothic Medium Cond" panose="020B0606030402020204" pitchFamily="34" charset="0"/>
              </a:rPr>
              <a:t>recibido por menos de 30 días. </a:t>
            </a:r>
          </a:p>
          <a:p>
            <a:pPr algn="just"/>
            <a:endParaRPr lang="es-PE" sz="1100" dirty="0">
              <a:solidFill>
                <a:srgbClr val="000000"/>
              </a:solidFill>
              <a:latin typeface="Franklin Gothic Medium Cond" panose="020B0606030402020204" pitchFamily="34" charset="0"/>
            </a:endParaRPr>
          </a:p>
        </p:txBody>
      </p:sp>
      <p:sp>
        <p:nvSpPr>
          <p:cNvPr id="10" name="Rectángulo 9"/>
          <p:cNvSpPr/>
          <p:nvPr/>
        </p:nvSpPr>
        <p:spPr>
          <a:xfrm>
            <a:off x="295833" y="279111"/>
            <a:ext cx="2505814" cy="261610"/>
          </a:xfrm>
          <a:prstGeom prst="rect">
            <a:avLst/>
          </a:prstGeom>
        </p:spPr>
        <p:txBody>
          <a:bodyPr wrap="none">
            <a:spAutoFit/>
          </a:bodyPr>
          <a:lstStyle/>
          <a:p>
            <a:pPr algn="just"/>
            <a:r>
              <a:rPr lang="es-PE" sz="1100" dirty="0">
                <a:latin typeface="Franklin Gothic Medium Cond" panose="020B0606030402020204" pitchFamily="34" charset="0"/>
              </a:rPr>
              <a:t>El registro de estos pacientes es como sigue: </a:t>
            </a:r>
            <a:endParaRPr lang="es-PE" sz="1100" dirty="0">
              <a:solidFill>
                <a:srgbClr val="000000"/>
              </a:solidFill>
              <a:latin typeface="Franklin Gothic Medium Cond" panose="020B0606030402020204" pitchFamily="34" charset="0"/>
            </a:endParaRPr>
          </a:p>
        </p:txBody>
      </p:sp>
      <p:sp>
        <p:nvSpPr>
          <p:cNvPr id="11" name="Rectángulo 10"/>
          <p:cNvSpPr/>
          <p:nvPr/>
        </p:nvSpPr>
        <p:spPr>
          <a:xfrm>
            <a:off x="403412" y="2708006"/>
            <a:ext cx="8350623" cy="2292935"/>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TB PULMONAR: </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Definición Operacional: Compromiso de parénquima pulmonar de manera exclusiva o acompañado de otras </a:t>
            </a:r>
            <a:r>
              <a:rPr lang="es-PE" sz="1100" dirty="0" smtClean="0">
                <a:solidFill>
                  <a:srgbClr val="000000"/>
                </a:solidFill>
                <a:latin typeface="Franklin Gothic Medium Cond" panose="020B0606030402020204" pitchFamily="34" charset="0"/>
              </a:rPr>
              <a:t>localizaciones fuera </a:t>
            </a:r>
            <a:r>
              <a:rPr lang="es-PE" sz="1100" dirty="0">
                <a:solidFill>
                  <a:srgbClr val="000000"/>
                </a:solidFill>
                <a:latin typeface="Franklin Gothic Medium Cond" panose="020B0606030402020204" pitchFamily="34" charset="0"/>
              </a:rPr>
              <a:t>del pulmón. </a:t>
            </a:r>
          </a:p>
          <a:p>
            <a:pPr algn="just"/>
            <a:r>
              <a:rPr lang="es-PE" sz="1100" dirty="0" smtClean="0">
                <a:solidFill>
                  <a:srgbClr val="C00000"/>
                </a:solidFill>
                <a:latin typeface="Franklin Gothic Medium Cond" panose="020B0606030402020204" pitchFamily="34" charset="0"/>
              </a:rPr>
              <a:t>TB </a:t>
            </a:r>
            <a:r>
              <a:rPr lang="es-PE" sz="1100" dirty="0">
                <a:solidFill>
                  <a:srgbClr val="C00000"/>
                </a:solidFill>
                <a:latin typeface="Franklin Gothic Medium Cond" panose="020B0606030402020204" pitchFamily="34" charset="0"/>
              </a:rPr>
              <a:t>PULMONAR FROTIS POSITIVO (TBP FP)</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Definición Operacional: Casos nuevos de TB pulmonar con </a:t>
            </a:r>
            <a:r>
              <a:rPr lang="es-PE" sz="1100" dirty="0" err="1">
                <a:solidFill>
                  <a:srgbClr val="000000"/>
                </a:solidFill>
                <a:latin typeface="Franklin Gothic Medium Cond" panose="020B0606030402020204" pitchFamily="34" charset="0"/>
              </a:rPr>
              <a:t>baciloscopía</a:t>
            </a:r>
            <a:r>
              <a:rPr lang="es-PE" sz="1100" dirty="0">
                <a:solidFill>
                  <a:srgbClr val="000000"/>
                </a:solidFill>
                <a:latin typeface="Franklin Gothic Medium Cond" panose="020B0606030402020204" pitchFamily="34" charset="0"/>
              </a:rPr>
              <a:t> de esputo positiva.</a:t>
            </a:r>
          </a:p>
          <a:p>
            <a:pPr algn="just"/>
            <a:r>
              <a:rPr lang="es-PE" sz="1100" dirty="0" smtClean="0">
                <a:solidFill>
                  <a:srgbClr val="003399"/>
                </a:solidFill>
                <a:latin typeface="Franklin Gothic Medium Cond" panose="020B0606030402020204" pitchFamily="34" charset="0"/>
              </a:rPr>
              <a:t>El </a:t>
            </a:r>
            <a:r>
              <a:rPr lang="es-PE" sz="1100" dirty="0">
                <a:solidFill>
                  <a:srgbClr val="003399"/>
                </a:solidFill>
                <a:latin typeface="Franklin Gothic Medium Cond" panose="020B0606030402020204" pitchFamily="34" charset="0"/>
              </a:rPr>
              <a:t>Registro de los casos confirmados con TB frotis positivo debe realizarse en el establecimiento al que pertenece el paciente.</a:t>
            </a:r>
            <a:r>
              <a:rPr lang="es-PE" sz="1100" i="1" dirty="0">
                <a:solidFill>
                  <a:srgbClr val="000000"/>
                </a:solidFill>
                <a:latin typeface="Franklin Gothic Medium Cond" panose="020B0606030402020204" pitchFamily="34" charset="0"/>
              </a:rPr>
              <a:t> </a:t>
            </a:r>
          </a:p>
          <a:p>
            <a:pPr algn="just"/>
            <a:r>
              <a:rPr lang="es-PE" sz="1100" dirty="0" smtClean="0">
                <a:solidFill>
                  <a:srgbClr val="000000"/>
                </a:solidFill>
                <a:latin typeface="Franklin Gothic Medium Cond" panose="020B0606030402020204" pitchFamily="34" charset="0"/>
              </a:rPr>
              <a:t>Para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TB Pulmonar BK (+) </a:t>
            </a:r>
            <a:r>
              <a:rPr lang="es-PE" sz="1100" dirty="0" smtClean="0">
                <a:solidFill>
                  <a:srgbClr val="000000"/>
                </a:solidFill>
                <a:latin typeface="Franklin Gothic Medium Cond" panose="020B0606030402020204" pitchFamily="34" charset="0"/>
              </a:rPr>
              <a:t> 	A150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Evaluación y entrega de resultado BK </a:t>
            </a:r>
            <a:r>
              <a:rPr lang="es-PE" sz="1100" dirty="0" smtClean="0">
                <a:solidFill>
                  <a:srgbClr val="000000"/>
                </a:solidFill>
                <a:latin typeface="Franklin Gothic Medium Cond" panose="020B0606030402020204" pitchFamily="34" charset="0"/>
              </a:rPr>
              <a:t>	U266</a:t>
            </a:r>
            <a:endParaRPr lang="es-PE" sz="1100" dirty="0">
              <a:solidFill>
                <a:srgbClr val="000000"/>
              </a:solidFill>
              <a:latin typeface="Franklin Gothic Medium Cond" panose="020B0606030402020204" pitchFamily="34" charset="0"/>
            </a:endParaRP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a:t>
            </a:r>
          </a:p>
          <a:p>
            <a:pPr algn="just"/>
            <a:r>
              <a:rPr lang="es-PE" sz="1100" dirty="0">
                <a:solidFill>
                  <a:srgbClr val="000000"/>
                </a:solidFill>
                <a:latin typeface="Franklin Gothic Medium Cond" panose="020B0606030402020204" pitchFamily="34" charset="0"/>
              </a:rPr>
              <a:t> En el 1º casillero “D” por ÚNICA VEZ</a:t>
            </a:r>
          </a:p>
          <a:p>
            <a:pPr algn="just"/>
            <a:r>
              <a:rPr lang="es-PE" sz="1100" dirty="0">
                <a:solidFill>
                  <a:srgbClr val="000000"/>
                </a:solidFill>
                <a:latin typeface="Franklin Gothic Medium Cond" panose="020B0606030402020204" pitchFamily="34" charset="0"/>
              </a:rPr>
              <a:t> En el 2º casillero “D” SIEMPRE</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pPr algn="just"/>
            <a:r>
              <a:rPr lang="es-PE" sz="1100" dirty="0">
                <a:solidFill>
                  <a:srgbClr val="000000"/>
                </a:solidFill>
                <a:latin typeface="Franklin Gothic Medium Cond" panose="020B0606030402020204" pitchFamily="34" charset="0"/>
              </a:rPr>
              <a:t> En el 2º casillero registre el número de muestra evaluada 1, 2… según corresponda </a:t>
            </a:r>
            <a:endParaRPr lang="es-PE" sz="1100" dirty="0">
              <a:latin typeface="Franklin Gothic Medium Cond" panose="020B0606030402020204" pitchFamily="34" charset="0"/>
            </a:endParaRPr>
          </a:p>
        </p:txBody>
      </p:sp>
      <p:pic>
        <p:nvPicPr>
          <p:cNvPr id="12" name="Imagen 11"/>
          <p:cNvPicPr>
            <a:picLocks noChangeAspect="1"/>
          </p:cNvPicPr>
          <p:nvPr/>
        </p:nvPicPr>
        <p:blipFill>
          <a:blip r:embed="rId3"/>
          <a:stretch>
            <a:fillRect/>
          </a:stretch>
        </p:blipFill>
        <p:spPr>
          <a:xfrm>
            <a:off x="403412" y="4956277"/>
            <a:ext cx="8350622" cy="904077"/>
          </a:xfrm>
          <a:prstGeom prst="rect">
            <a:avLst/>
          </a:prstGeom>
        </p:spPr>
      </p:pic>
      <p:sp>
        <p:nvSpPr>
          <p:cNvPr id="13" name="Rectángulo 12"/>
          <p:cNvSpPr/>
          <p:nvPr/>
        </p:nvSpPr>
        <p:spPr>
          <a:xfrm>
            <a:off x="403412" y="5874944"/>
            <a:ext cx="8350623" cy="430887"/>
          </a:xfrm>
          <a:prstGeom prst="rect">
            <a:avLst/>
          </a:prstGeom>
        </p:spPr>
        <p:txBody>
          <a:bodyPr wrap="square">
            <a:spAutoFit/>
          </a:bodyPr>
          <a:lstStyle/>
          <a:p>
            <a:pPr algn="just"/>
            <a:r>
              <a:rPr lang="es-PE" sz="1100" dirty="0">
                <a:solidFill>
                  <a:srgbClr val="003399"/>
                </a:solidFill>
                <a:latin typeface="Franklin Gothic Medium Cond" panose="020B0606030402020204" pitchFamily="34" charset="0"/>
              </a:rPr>
              <a:t>El registro del paciente TB Pulmonar Bk+ corresponde al establecimiento donde pertenece el paciente y donde se </a:t>
            </a:r>
            <a:r>
              <a:rPr lang="es-PE" sz="1100" dirty="0" smtClean="0">
                <a:solidFill>
                  <a:srgbClr val="003399"/>
                </a:solidFill>
                <a:latin typeface="Franklin Gothic Medium Cond" panose="020B0606030402020204" pitchFamily="34" charset="0"/>
              </a:rPr>
              <a:t>refiere para </a:t>
            </a:r>
            <a:r>
              <a:rPr lang="es-PE" sz="1100" dirty="0">
                <a:solidFill>
                  <a:srgbClr val="003399"/>
                </a:solidFill>
                <a:latin typeface="Franklin Gothic Medium Cond" panose="020B0606030402020204" pitchFamily="34" charset="0"/>
              </a:rPr>
              <a:t>su tratamiento. No lo registra el establecimiento al que se remite la muestra para el procesamiento. </a:t>
            </a:r>
          </a:p>
        </p:txBody>
      </p:sp>
    </p:spTree>
    <p:extLst>
      <p:ext uri="{BB962C8B-B14F-4D97-AF65-F5344CB8AC3E}">
        <p14:creationId xmlns:p14="http://schemas.microsoft.com/office/powerpoint/2010/main" val="2270103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403411" y="290638"/>
            <a:ext cx="8350623" cy="60016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TB PULMONAR FROTIS NEGATIVO (TBP FN) </a:t>
            </a:r>
          </a:p>
          <a:p>
            <a:r>
              <a:rPr lang="es-PE" sz="1100" dirty="0">
                <a:solidFill>
                  <a:srgbClr val="000000"/>
                </a:solidFill>
                <a:latin typeface="Franklin Gothic Medium Cond" panose="020B0606030402020204" pitchFamily="34" charset="0"/>
              </a:rPr>
              <a:t>Definición Operacional: Casos nuevos de TB pulmonar con </a:t>
            </a:r>
            <a:r>
              <a:rPr lang="es-PE" sz="1100" dirty="0" err="1">
                <a:solidFill>
                  <a:srgbClr val="000000"/>
                </a:solidFill>
                <a:latin typeface="Franklin Gothic Medium Cond" panose="020B0606030402020204" pitchFamily="34" charset="0"/>
              </a:rPr>
              <a:t>baciloscopía</a:t>
            </a:r>
            <a:r>
              <a:rPr lang="es-PE" sz="1100" dirty="0">
                <a:solidFill>
                  <a:srgbClr val="000000"/>
                </a:solidFill>
                <a:latin typeface="Franklin Gothic Medium Cond" panose="020B0606030402020204" pitchFamily="34" charset="0"/>
              </a:rPr>
              <a:t> de esputo negativa.</a:t>
            </a:r>
          </a:p>
          <a:p>
            <a:r>
              <a:rPr lang="es-PE" sz="1100" dirty="0" smtClean="0">
                <a:solidFill>
                  <a:srgbClr val="003399"/>
                </a:solidFill>
                <a:latin typeface="Franklin Gothic Medium Cond" panose="020B0606030402020204" pitchFamily="34" charset="0"/>
              </a:rPr>
              <a:t>El </a:t>
            </a:r>
            <a:r>
              <a:rPr lang="es-PE" sz="1100" dirty="0">
                <a:solidFill>
                  <a:srgbClr val="003399"/>
                </a:solidFill>
                <a:latin typeface="Franklin Gothic Medium Cond" panose="020B0606030402020204" pitchFamily="34" charset="0"/>
              </a:rPr>
              <a:t>Registro de los casos confirmados con TB frotis negativo debe realizarse en el establecimiento al que pertenece el paciente. </a:t>
            </a:r>
          </a:p>
        </p:txBody>
      </p:sp>
      <p:pic>
        <p:nvPicPr>
          <p:cNvPr id="6" name="Imagen 5"/>
          <p:cNvPicPr>
            <a:picLocks noChangeAspect="1"/>
          </p:cNvPicPr>
          <p:nvPr/>
        </p:nvPicPr>
        <p:blipFill>
          <a:blip r:embed="rId2"/>
          <a:stretch>
            <a:fillRect/>
          </a:stretch>
        </p:blipFill>
        <p:spPr>
          <a:xfrm>
            <a:off x="403410" y="912468"/>
            <a:ext cx="8487372" cy="904077"/>
          </a:xfrm>
          <a:prstGeom prst="rect">
            <a:avLst/>
          </a:prstGeom>
        </p:spPr>
      </p:pic>
      <p:sp>
        <p:nvSpPr>
          <p:cNvPr id="8" name="Rectángulo 7"/>
          <p:cNvSpPr/>
          <p:nvPr/>
        </p:nvSpPr>
        <p:spPr>
          <a:xfrm>
            <a:off x="379828" y="1809522"/>
            <a:ext cx="8398411" cy="938719"/>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TB PULMONAR SIN FROTIS DE ESPUTO </a:t>
            </a:r>
            <a:endParaRPr lang="es-PE" sz="1100" dirty="0">
              <a:solidFill>
                <a:srgbClr val="C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Definición Operacional: TB Pulmonar en el que ha sido imposible lograr una muestra de esputo para el </a:t>
            </a:r>
            <a:r>
              <a:rPr lang="es-PE" sz="1100" dirty="0" smtClean="0">
                <a:solidFill>
                  <a:srgbClr val="000000"/>
                </a:solidFill>
                <a:latin typeface="Franklin Gothic Medium Cond" panose="020B0606030402020204" pitchFamily="34" charset="0"/>
              </a:rPr>
              <a:t>estudio correspondiente</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Para </a:t>
            </a:r>
            <a:r>
              <a:rPr lang="es-PE" sz="1100" dirty="0">
                <a:solidFill>
                  <a:srgbClr val="000000"/>
                </a:solidFill>
                <a:latin typeface="Franklin Gothic Medium Cond" panose="020B0606030402020204" pitchFamily="34" charset="0"/>
              </a:rPr>
              <a:t>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TB Pulmonar sin especificación </a:t>
            </a:r>
            <a:r>
              <a:rPr lang="es-PE" sz="1100" dirty="0" smtClean="0">
                <a:solidFill>
                  <a:srgbClr val="000000"/>
                </a:solidFill>
                <a:latin typeface="Franklin Gothic Medium Cond" panose="020B0606030402020204" pitchFamily="34" charset="0"/>
              </a:rPr>
              <a:t> A169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“D” por ÚNICA VEZ </a:t>
            </a:r>
            <a:endParaRPr lang="es-PE" sz="1100" dirty="0">
              <a:latin typeface="Franklin Gothic Medium Cond" panose="020B0606030402020204" pitchFamily="34" charset="0"/>
            </a:endParaRPr>
          </a:p>
        </p:txBody>
      </p:sp>
      <p:pic>
        <p:nvPicPr>
          <p:cNvPr id="9" name="Imagen 8"/>
          <p:cNvPicPr>
            <a:picLocks noChangeAspect="1"/>
          </p:cNvPicPr>
          <p:nvPr/>
        </p:nvPicPr>
        <p:blipFill>
          <a:blip r:embed="rId3"/>
          <a:stretch>
            <a:fillRect/>
          </a:stretch>
        </p:blipFill>
        <p:spPr>
          <a:xfrm>
            <a:off x="379828" y="2734737"/>
            <a:ext cx="8398411" cy="904077"/>
          </a:xfrm>
          <a:prstGeom prst="rect">
            <a:avLst/>
          </a:prstGeom>
        </p:spPr>
      </p:pic>
      <p:sp>
        <p:nvSpPr>
          <p:cNvPr id="10" name="Rectángulo 9"/>
          <p:cNvSpPr/>
          <p:nvPr/>
        </p:nvSpPr>
        <p:spPr>
          <a:xfrm>
            <a:off x="363691" y="3625260"/>
            <a:ext cx="8398411" cy="3139321"/>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TUBERCULOSIS EXTRAPULMONAR </a:t>
            </a:r>
          </a:p>
          <a:p>
            <a:pPr algn="just"/>
            <a:r>
              <a:rPr lang="es-PE" sz="1100" dirty="0">
                <a:solidFill>
                  <a:srgbClr val="000000"/>
                </a:solidFill>
                <a:latin typeface="Franklin Gothic Medium Cond" panose="020B0606030402020204" pitchFamily="34" charset="0"/>
              </a:rPr>
              <a:t>Definición Operacional: Compromiso diferente al parénquima pulmonar: pleural, ganglionar, meníngea, renal, dérmica</a:t>
            </a:r>
            <a:r>
              <a:rPr lang="es-PE" sz="1100" dirty="0" smtClean="0">
                <a:solidFill>
                  <a:srgbClr val="000000"/>
                </a:solidFill>
                <a:latin typeface="Franklin Gothic Medium Cond" panose="020B0606030402020204" pitchFamily="34" charset="0"/>
              </a:rPr>
              <a:t>, </a:t>
            </a:r>
            <a:r>
              <a:rPr lang="es-PE" sz="1100" dirty="0" err="1" smtClean="0">
                <a:solidFill>
                  <a:srgbClr val="000000"/>
                </a:solidFill>
                <a:latin typeface="Franklin Gothic Medium Cond" panose="020B0606030402020204" pitchFamily="34" charset="0"/>
              </a:rPr>
              <a:t>osteoarticular</a:t>
            </a:r>
            <a:r>
              <a:rPr lang="es-PE" sz="1100" dirty="0">
                <a:solidFill>
                  <a:srgbClr val="000000"/>
                </a:solidFill>
                <a:latin typeface="Franklin Gothic Medium Cond" panose="020B0606030402020204" pitchFamily="34" charset="0"/>
              </a:rPr>
              <a:t>, peritoneo intestinal, encefalitis, pericarditis, otros.</a:t>
            </a:r>
          </a:p>
          <a:p>
            <a:pPr algn="just"/>
            <a:r>
              <a:rPr lang="es-PE" sz="1100" i="1" dirty="0">
                <a:solidFill>
                  <a:srgbClr val="000000"/>
                </a:solidFill>
                <a:latin typeface="Franklin Gothic Medium Cond" panose="020B0606030402020204" pitchFamily="34" charset="0"/>
              </a:rPr>
              <a:t>Su diagnóstico es responsabilidad exclusiva del médico-cirujano del establecimiento de salud. </a:t>
            </a:r>
          </a:p>
          <a:p>
            <a:pPr algn="just"/>
            <a:r>
              <a:rPr lang="es-PE" sz="1100" dirty="0" smtClean="0">
                <a:solidFill>
                  <a:srgbClr val="C00000"/>
                </a:solidFill>
                <a:latin typeface="Franklin Gothic Medium Cond" panose="020B0606030402020204" pitchFamily="34" charset="0"/>
              </a:rPr>
              <a:t>TB EP CON CONFIRMACIÓN BACTERIOLÓGICA:  </a:t>
            </a:r>
            <a:endParaRPr lang="es-PE" sz="1100" dirty="0">
              <a:solidFill>
                <a:srgbClr val="C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Definición Operacional: Se demuestra el hallazgo de M. tuberculosis por bacteriología (</a:t>
            </a:r>
            <a:r>
              <a:rPr lang="es-PE" sz="1100" dirty="0" err="1">
                <a:solidFill>
                  <a:srgbClr val="000000"/>
                </a:solidFill>
                <a:latin typeface="Franklin Gothic Medium Cond" panose="020B0606030402020204" pitchFamily="34" charset="0"/>
              </a:rPr>
              <a:t>baciloscopía</a:t>
            </a:r>
            <a:r>
              <a:rPr lang="es-PE" sz="1100" dirty="0">
                <a:solidFill>
                  <a:srgbClr val="000000"/>
                </a:solidFill>
                <a:latin typeface="Franklin Gothic Medium Cond" panose="020B0606030402020204" pitchFamily="34" charset="0"/>
              </a:rPr>
              <a:t>, cultivo o </a:t>
            </a:r>
            <a:r>
              <a:rPr lang="es-PE" sz="1100" dirty="0" err="1" smtClean="0">
                <a:solidFill>
                  <a:srgbClr val="000000"/>
                </a:solidFill>
                <a:latin typeface="Franklin Gothic Medium Cond" panose="020B0606030402020204" pitchFamily="34" charset="0"/>
              </a:rPr>
              <a:t>pruebamolecular</a:t>
            </a:r>
            <a:r>
              <a:rPr lang="es-PE" sz="1100" dirty="0">
                <a:solidFill>
                  <a:srgbClr val="000000"/>
                </a:solidFill>
                <a:latin typeface="Franklin Gothic Medium Cond" panose="020B0606030402020204" pitchFamily="34" charset="0"/>
              </a:rPr>
              <a:t>) en el tejido o fluido extra pulmonar. </a:t>
            </a:r>
          </a:p>
          <a:p>
            <a:pPr algn="just"/>
            <a:r>
              <a:rPr lang="es-PE" sz="1100" dirty="0" smtClean="0">
                <a:solidFill>
                  <a:srgbClr val="C00000"/>
                </a:solidFill>
                <a:latin typeface="Franklin Gothic Medium Cond" panose="020B0606030402020204" pitchFamily="34" charset="0"/>
              </a:rPr>
              <a:t>TB EP CON CONFIRMACIÓN HISTOPATOLÓGICA:  </a:t>
            </a:r>
            <a:endParaRPr lang="es-PE" sz="1100" dirty="0">
              <a:solidFill>
                <a:srgbClr val="C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Definición Operacional: Se demuestra una reacción inflamatoria compatible con tuberculosis (granuloma específico) o </a:t>
            </a:r>
            <a:r>
              <a:rPr lang="es-PE" sz="1100" dirty="0" err="1" smtClean="0">
                <a:solidFill>
                  <a:srgbClr val="000000"/>
                </a:solidFill>
                <a:latin typeface="Franklin Gothic Medium Cond" panose="020B0606030402020204" pitchFamily="34" charset="0"/>
              </a:rPr>
              <a:t>lapresencia</a:t>
            </a:r>
            <a:r>
              <a:rPr lang="es-PE" sz="1100" dirty="0" smtClean="0">
                <a:solidFill>
                  <a:srgbClr val="0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de bacilos ácido alcohol resistentes (BAAR) a través de estudio histopatológico realizado en el tejido o fluido </a:t>
            </a:r>
            <a:r>
              <a:rPr lang="es-PE" sz="1100" dirty="0" err="1" smtClean="0">
                <a:solidFill>
                  <a:srgbClr val="000000"/>
                </a:solidFill>
                <a:latin typeface="Franklin Gothic Medium Cond" panose="020B0606030402020204" pitchFamily="34" charset="0"/>
              </a:rPr>
              <a:t>extrapulmonar</a:t>
            </a:r>
            <a:r>
              <a:rPr lang="es-PE" sz="1100" dirty="0">
                <a:solidFill>
                  <a:srgbClr val="000000"/>
                </a:solidFill>
                <a:latin typeface="Franklin Gothic Medium Cond" panose="020B0606030402020204" pitchFamily="34" charset="0"/>
              </a:rPr>
              <a:t>. </a:t>
            </a:r>
          </a:p>
          <a:p>
            <a:pPr algn="just"/>
            <a:r>
              <a:rPr lang="es-PE" sz="1100" dirty="0" smtClean="0">
                <a:solidFill>
                  <a:srgbClr val="C00000"/>
                </a:solidFill>
                <a:latin typeface="Franklin Gothic Medium Cond" panose="020B0606030402020204" pitchFamily="34" charset="0"/>
              </a:rPr>
              <a:t>TB </a:t>
            </a:r>
            <a:r>
              <a:rPr lang="es-PE" sz="1100" dirty="0">
                <a:solidFill>
                  <a:srgbClr val="C00000"/>
                </a:solidFill>
                <a:latin typeface="Franklin Gothic Medium Cond" panose="020B0606030402020204" pitchFamily="34" charset="0"/>
              </a:rPr>
              <a:t>EP sin confirmación:  </a:t>
            </a:r>
          </a:p>
          <a:p>
            <a:pPr algn="just"/>
            <a:r>
              <a:rPr lang="es-PE" sz="1100" dirty="0">
                <a:solidFill>
                  <a:srgbClr val="000000"/>
                </a:solidFill>
                <a:latin typeface="Franklin Gothic Medium Cond" panose="020B0606030402020204" pitchFamily="34" charset="0"/>
              </a:rPr>
              <a:t>Definición Operacional: No se logra determinar la presencia de M. tuberculosis (BAAR y/o cultivo negativos) tampoco </a:t>
            </a:r>
            <a:r>
              <a:rPr lang="es-PE" sz="1100" dirty="0" smtClean="0">
                <a:solidFill>
                  <a:srgbClr val="000000"/>
                </a:solidFill>
                <a:latin typeface="Franklin Gothic Medium Cond" panose="020B0606030402020204" pitchFamily="34" charset="0"/>
              </a:rPr>
              <a:t>se demuestra </a:t>
            </a:r>
            <a:r>
              <a:rPr lang="es-PE" sz="1100" dirty="0">
                <a:solidFill>
                  <a:srgbClr val="000000"/>
                </a:solidFill>
                <a:latin typeface="Franklin Gothic Medium Cond" panose="020B0606030402020204" pitchFamily="34" charset="0"/>
              </a:rPr>
              <a:t>la presencia de granuloma específico. El diagnóstico se sustenta en criterios clínicos, radiológicos </a:t>
            </a:r>
            <a:r>
              <a:rPr lang="es-PE" sz="1100" dirty="0" smtClean="0">
                <a:solidFill>
                  <a:srgbClr val="000000"/>
                </a:solidFill>
                <a:latin typeface="Franklin Gothic Medium Cond" panose="020B0606030402020204" pitchFamily="34" charset="0"/>
              </a:rPr>
              <a:t>y epidemiológicos</a:t>
            </a:r>
            <a:r>
              <a:rPr lang="es-PE" sz="1100" dirty="0">
                <a:solidFill>
                  <a:srgbClr val="000000"/>
                </a:solidFill>
                <a:latin typeface="Franklin Gothic Medium Cond" panose="020B0606030402020204" pitchFamily="34" charset="0"/>
              </a:rPr>
              <a:t>. </a:t>
            </a:r>
          </a:p>
          <a:p>
            <a:pPr algn="just"/>
            <a:r>
              <a:rPr lang="es-PE" sz="1100" dirty="0" smtClean="0">
                <a:solidFill>
                  <a:srgbClr val="C00000"/>
                </a:solidFill>
                <a:latin typeface="Franklin Gothic Medium Cond" panose="020B0606030402020204" pitchFamily="34" charset="0"/>
              </a:rPr>
              <a:t>EN </a:t>
            </a:r>
            <a:r>
              <a:rPr lang="es-PE" sz="1100" dirty="0">
                <a:solidFill>
                  <a:srgbClr val="C00000"/>
                </a:solidFill>
                <a:latin typeface="Franklin Gothic Medium Cond" panose="020B0606030402020204" pitchFamily="34" charset="0"/>
              </a:rPr>
              <a:t>TODOS LOS CASOS DE TB EXTRAPULMONAR </a:t>
            </a:r>
          </a:p>
          <a:p>
            <a:pPr algn="just"/>
            <a:r>
              <a:rPr lang="es-PE" sz="1100" dirty="0">
                <a:solidFill>
                  <a:srgbClr val="000000"/>
                </a:solidFill>
                <a:latin typeface="Franklin Gothic Medium Cond" panose="020B0606030402020204" pitchFamily="34" charset="0"/>
              </a:rPr>
              <a:t>Para 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el diagnóstico CIE10 que identifique el órgano afectado por la TB EXTRAPULMONAR según el resultado.</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“D” por ÚNICA VEZ</a:t>
            </a:r>
          </a:p>
          <a:p>
            <a:r>
              <a:rPr lang="es-PE" sz="1100" dirty="0">
                <a:solidFill>
                  <a:srgbClr val="000000"/>
                </a:solidFill>
                <a:latin typeface="Franklin Gothic Medium Cond" panose="020B0606030402020204" pitchFamily="34" charset="0"/>
              </a:rPr>
              <a:t>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4025260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36396" y="281555"/>
            <a:ext cx="8398411" cy="769441"/>
          </a:xfrm>
          <a:prstGeom prst="rect">
            <a:avLst/>
          </a:prstGeom>
        </p:spPr>
        <p:txBody>
          <a:bodyPr wrap="square">
            <a:spAutoFit/>
          </a:bodyPr>
          <a:lstStyle/>
          <a:p>
            <a:pPr algn="just"/>
            <a:r>
              <a:rPr lang="es-PE" sz="1100" dirty="0" smtClean="0">
                <a:latin typeface="Franklin Gothic Medium Cond" panose="020B0606030402020204" pitchFamily="34" charset="0"/>
              </a:rPr>
              <a:t>En </a:t>
            </a:r>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registrar la sigla que corresponda al tipo de confirmación:</a:t>
            </a:r>
          </a:p>
          <a:p>
            <a:r>
              <a:rPr lang="es-PE" sz="1100" dirty="0">
                <a:latin typeface="Franklin Gothic Medium Cond" panose="020B0606030402020204" pitchFamily="34" charset="0"/>
              </a:rPr>
              <a:t> BAC = Con confirmación bacteriológica</a:t>
            </a:r>
          </a:p>
          <a:p>
            <a:r>
              <a:rPr lang="es-PE" sz="1100" dirty="0">
                <a:latin typeface="Franklin Gothic Medium Cond" panose="020B0606030402020204" pitchFamily="34" charset="0"/>
              </a:rPr>
              <a:t> HIS = Con confirmación histopatológica</a:t>
            </a:r>
          </a:p>
          <a:p>
            <a:r>
              <a:rPr lang="es-PE" sz="1100" dirty="0">
                <a:latin typeface="Franklin Gothic Medium Cond" panose="020B0606030402020204" pitchFamily="34" charset="0"/>
              </a:rPr>
              <a:t> S/C = Sin confirmación </a:t>
            </a:r>
          </a:p>
        </p:txBody>
      </p:sp>
      <p:sp>
        <p:nvSpPr>
          <p:cNvPr id="6" name="Rectángulo 5"/>
          <p:cNvSpPr/>
          <p:nvPr/>
        </p:nvSpPr>
        <p:spPr>
          <a:xfrm>
            <a:off x="1204538" y="1930696"/>
            <a:ext cx="7421656"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Ya no se utilizan los códigos A1891, A1892 Y A1893 para el registro de TB </a:t>
            </a:r>
            <a:r>
              <a:rPr lang="es-PE" sz="1100" dirty="0" err="1">
                <a:solidFill>
                  <a:srgbClr val="003399"/>
                </a:solidFill>
                <a:latin typeface="Franklin Gothic Medium Cond" panose="020B0606030402020204" pitchFamily="34" charset="0"/>
              </a:rPr>
              <a:t>Extrapulmonar</a:t>
            </a:r>
            <a:r>
              <a:rPr lang="es-PE" sz="1100" dirty="0">
                <a:solidFill>
                  <a:srgbClr val="003399"/>
                </a:solidFill>
                <a:latin typeface="Franklin Gothic Medium Cond" panose="020B0606030402020204" pitchFamily="34" charset="0"/>
              </a:rPr>
              <a:t> </a:t>
            </a:r>
          </a:p>
        </p:txBody>
      </p:sp>
      <p:pic>
        <p:nvPicPr>
          <p:cNvPr id="7" name="Imagen 6"/>
          <p:cNvPicPr>
            <a:picLocks noChangeAspect="1"/>
          </p:cNvPicPr>
          <p:nvPr/>
        </p:nvPicPr>
        <p:blipFill>
          <a:blip r:embed="rId2"/>
          <a:stretch>
            <a:fillRect/>
          </a:stretch>
        </p:blipFill>
        <p:spPr>
          <a:xfrm>
            <a:off x="336396" y="1031686"/>
            <a:ext cx="8398411" cy="977979"/>
          </a:xfrm>
          <a:prstGeom prst="rect">
            <a:avLst/>
          </a:prstGeom>
        </p:spPr>
      </p:pic>
      <p:pic>
        <p:nvPicPr>
          <p:cNvPr id="8" name="Imagen 7"/>
          <p:cNvPicPr>
            <a:picLocks noChangeAspect="1"/>
          </p:cNvPicPr>
          <p:nvPr/>
        </p:nvPicPr>
        <p:blipFill>
          <a:blip r:embed="rId3"/>
          <a:stretch>
            <a:fillRect/>
          </a:stretch>
        </p:blipFill>
        <p:spPr>
          <a:xfrm>
            <a:off x="336396" y="2141982"/>
            <a:ext cx="8398411" cy="977979"/>
          </a:xfrm>
          <a:prstGeom prst="rect">
            <a:avLst/>
          </a:prstGeom>
        </p:spPr>
      </p:pic>
      <p:pic>
        <p:nvPicPr>
          <p:cNvPr id="9" name="Imagen 8"/>
          <p:cNvPicPr>
            <a:picLocks noChangeAspect="1"/>
          </p:cNvPicPr>
          <p:nvPr/>
        </p:nvPicPr>
        <p:blipFill>
          <a:blip r:embed="rId4"/>
          <a:stretch>
            <a:fillRect/>
          </a:stretch>
        </p:blipFill>
        <p:spPr>
          <a:xfrm>
            <a:off x="336396" y="3070747"/>
            <a:ext cx="8398411" cy="977979"/>
          </a:xfrm>
          <a:prstGeom prst="rect">
            <a:avLst/>
          </a:prstGeom>
        </p:spPr>
      </p:pic>
      <p:sp>
        <p:nvSpPr>
          <p:cNvPr id="10" name="Rectángulo 9"/>
          <p:cNvSpPr/>
          <p:nvPr/>
        </p:nvSpPr>
        <p:spPr>
          <a:xfrm>
            <a:off x="292536" y="4034615"/>
            <a:ext cx="8486129" cy="2462213"/>
          </a:xfrm>
          <a:prstGeom prst="rect">
            <a:avLst/>
          </a:prstGeom>
        </p:spPr>
        <p:txBody>
          <a:bodyPr wrap="square">
            <a:spAutoFit/>
          </a:bodyPr>
          <a:lstStyle/>
          <a:p>
            <a:pPr lvl="0" algn="just"/>
            <a:r>
              <a:rPr lang="es-PE" sz="1100" dirty="0">
                <a:solidFill>
                  <a:srgbClr val="C00000"/>
                </a:solidFill>
                <a:latin typeface="Franklin Gothic Medium Cond" panose="020B0606030402020204" pitchFamily="34" charset="0"/>
              </a:rPr>
              <a:t>RECAÍDAS</a:t>
            </a:r>
            <a:r>
              <a:rPr lang="es-PE" sz="1100" dirty="0">
                <a:solidFill>
                  <a:srgbClr val="000000"/>
                </a:solidFill>
                <a:latin typeface="Franklin Gothic Medium Cond" panose="020B0606030402020204" pitchFamily="34" charset="0"/>
              </a:rPr>
              <a:t>  </a:t>
            </a:r>
          </a:p>
          <a:p>
            <a:pPr lvl="0" algn="just"/>
            <a:r>
              <a:rPr lang="es-PE" sz="1100" dirty="0">
                <a:solidFill>
                  <a:srgbClr val="000000"/>
                </a:solidFill>
                <a:latin typeface="Franklin Gothic Medium Cond" panose="020B0606030402020204" pitchFamily="34" charset="0"/>
              </a:rPr>
              <a:t>Definición Operacional: Nuevo Episodio de TB diagnosticado con </a:t>
            </a:r>
            <a:r>
              <a:rPr lang="es-PE" sz="1100" dirty="0" err="1">
                <a:solidFill>
                  <a:srgbClr val="000000"/>
                </a:solidFill>
                <a:latin typeface="Franklin Gothic Medium Cond" panose="020B0606030402020204" pitchFamily="34" charset="0"/>
              </a:rPr>
              <a:t>bacteriologia</a:t>
            </a:r>
            <a:r>
              <a:rPr lang="es-PE" sz="1100" dirty="0">
                <a:solidFill>
                  <a:srgbClr val="000000"/>
                </a:solidFill>
                <a:latin typeface="Franklin Gothic Medium Cond" panose="020B0606030402020204" pitchFamily="34" charset="0"/>
              </a:rPr>
              <a:t> positiva (frotis o cultivo positivo) </a:t>
            </a:r>
            <a:r>
              <a:rPr lang="es-PE" sz="1100" dirty="0" err="1">
                <a:solidFill>
                  <a:srgbClr val="000000"/>
                </a:solidFill>
                <a:latin typeface="Franklin Gothic Medium Cond" panose="020B0606030402020204" pitchFamily="34" charset="0"/>
              </a:rPr>
              <a:t>despues</a:t>
            </a:r>
            <a:r>
              <a:rPr lang="es-PE" sz="1100" dirty="0">
                <a:solidFill>
                  <a:srgbClr val="000000"/>
                </a:solidFill>
                <a:latin typeface="Franklin Gothic Medium Cond" panose="020B0606030402020204" pitchFamily="34" charset="0"/>
              </a:rPr>
              <a:t> de haber sido dado de alta como curado o como tratamiento completado.</a:t>
            </a:r>
          </a:p>
          <a:p>
            <a:pPr lvl="0" algn="just"/>
            <a:r>
              <a:rPr lang="es-PE" sz="1100" i="1" dirty="0">
                <a:solidFill>
                  <a:srgbClr val="000000"/>
                </a:solidFill>
                <a:latin typeface="Franklin Gothic Medium Cond" panose="020B0606030402020204" pitchFamily="34" charset="0"/>
              </a:rPr>
              <a:t>No hay </a:t>
            </a:r>
            <a:r>
              <a:rPr lang="es-PE" sz="1100" i="1" dirty="0" err="1">
                <a:solidFill>
                  <a:srgbClr val="000000"/>
                </a:solidFill>
                <a:latin typeface="Franklin Gothic Medium Cond" panose="020B0606030402020204" pitchFamily="34" charset="0"/>
              </a:rPr>
              <a:t>recaida</a:t>
            </a:r>
            <a:r>
              <a:rPr lang="es-PE" sz="1100" i="1" dirty="0">
                <a:solidFill>
                  <a:srgbClr val="000000"/>
                </a:solidFill>
                <a:latin typeface="Franklin Gothic Medium Cond" panose="020B0606030402020204" pitchFamily="34" charset="0"/>
              </a:rPr>
              <a:t> sin </a:t>
            </a:r>
            <a:r>
              <a:rPr lang="es-PE" sz="1100" i="1" dirty="0" err="1">
                <a:solidFill>
                  <a:srgbClr val="000000"/>
                </a:solidFill>
                <a:latin typeface="Franklin Gothic Medium Cond" panose="020B0606030402020204" pitchFamily="34" charset="0"/>
              </a:rPr>
              <a:t>bacteriologia</a:t>
            </a:r>
            <a:r>
              <a:rPr lang="es-PE" sz="1100" i="1" dirty="0">
                <a:solidFill>
                  <a:srgbClr val="000000"/>
                </a:solidFill>
                <a:latin typeface="Franklin Gothic Medium Cond" panose="020B0606030402020204" pitchFamily="34" charset="0"/>
              </a:rPr>
              <a:t> positiva.</a:t>
            </a:r>
          </a:p>
          <a:p>
            <a:pPr lvl="0" algn="just"/>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RECAÍDA PULMONAR </a:t>
            </a:r>
          </a:p>
          <a:p>
            <a:pPr lvl="0" algn="just"/>
            <a:r>
              <a:rPr lang="es-PE" sz="1100" dirty="0">
                <a:solidFill>
                  <a:srgbClr val="C00000"/>
                </a:solidFill>
                <a:latin typeface="Franklin Gothic Medium Cond" panose="020B0606030402020204" pitchFamily="34" charset="0"/>
              </a:rPr>
              <a:t>TB PULMONAR CON FROTIS POSITIVO:  </a:t>
            </a:r>
          </a:p>
          <a:p>
            <a:pPr lvl="0" algn="just"/>
            <a:r>
              <a:rPr lang="es-PE" sz="1100" dirty="0">
                <a:solidFill>
                  <a:srgbClr val="000000"/>
                </a:solidFill>
                <a:latin typeface="Franklin Gothic Medium Cond" panose="020B0606030402020204" pitchFamily="34" charset="0"/>
              </a:rPr>
              <a:t>En el ítem: Diagnóstico motivo de consulta y/o actividad de salud anote:</a:t>
            </a:r>
          </a:p>
          <a:p>
            <a:pPr lvl="0" algn="just"/>
            <a:r>
              <a:rPr lang="es-PE" sz="1100" dirty="0">
                <a:solidFill>
                  <a:srgbClr val="000000"/>
                </a:solidFill>
                <a:latin typeface="Franklin Gothic Medium Cond" panose="020B0606030402020204" pitchFamily="34" charset="0"/>
              </a:rPr>
              <a:t> En el 1º casillero Recaída    U326 </a:t>
            </a:r>
          </a:p>
          <a:p>
            <a:pPr lvl="0" algn="just"/>
            <a:r>
              <a:rPr lang="es-PE" sz="1100" dirty="0">
                <a:solidFill>
                  <a:srgbClr val="000000"/>
                </a:solidFill>
                <a:latin typeface="Franklin Gothic Medium Cond" panose="020B0606030402020204" pitchFamily="34" charset="0"/>
              </a:rPr>
              <a:t> En el 2º casillero evaluación y entrega de resultados Bk  U266</a:t>
            </a:r>
          </a:p>
          <a:p>
            <a:pPr lvl="0" algn="just"/>
            <a:r>
              <a:rPr lang="es-PE" sz="1100" dirty="0">
                <a:solidFill>
                  <a:srgbClr val="000000"/>
                </a:solidFill>
                <a:latin typeface="Franklin Gothic Medium Cond" panose="020B0606030402020204" pitchFamily="34" charset="0"/>
              </a:rPr>
              <a:t>En el ítem: Tipo de diagnóstico marque en ambos casilleros “D” </a:t>
            </a:r>
            <a:endParaRPr lang="es-PE" sz="1100" dirty="0" smtClean="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a:t>
            </a:r>
          </a:p>
          <a:p>
            <a:pPr algn="just"/>
            <a:r>
              <a:rPr lang="es-PE" sz="1100" dirty="0">
                <a:solidFill>
                  <a:srgbClr val="000000"/>
                </a:solidFill>
                <a:latin typeface="Franklin Gothic Medium Cond" panose="020B0606030402020204" pitchFamily="34" charset="0"/>
              </a:rPr>
              <a:t> En el 2º casillero</a:t>
            </a:r>
          </a:p>
          <a:p>
            <a:pPr algn="just"/>
            <a:r>
              <a:rPr lang="es-PE" sz="1100" dirty="0">
                <a:solidFill>
                  <a:srgbClr val="000000"/>
                </a:solidFill>
                <a:latin typeface="Franklin Gothic Medium Cond" panose="020B0606030402020204" pitchFamily="34" charset="0"/>
              </a:rPr>
              <a:t>o RP = Cuando el resultado del frotis sea positivo </a:t>
            </a:r>
            <a:endParaRPr lang="es-PE" sz="1100" dirty="0">
              <a:latin typeface="Franklin Gothic Medium Cond" panose="020B0606030402020204" pitchFamily="34" charset="0"/>
            </a:endParaRPr>
          </a:p>
          <a:p>
            <a:pPr lvl="0" algn="just"/>
            <a:endParaRPr lang="es-PE" sz="1100" dirty="0">
              <a:solidFill>
                <a:srgbClr val="000000"/>
              </a:solidFill>
              <a:latin typeface="Franklin Gothic Medium Cond" panose="020B0606030402020204" pitchFamily="34" charset="0"/>
            </a:endParaRPr>
          </a:p>
        </p:txBody>
      </p:sp>
    </p:spTree>
    <p:extLst>
      <p:ext uri="{BB962C8B-B14F-4D97-AF65-F5344CB8AC3E}">
        <p14:creationId xmlns:p14="http://schemas.microsoft.com/office/powerpoint/2010/main" val="50934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55495" y="1217783"/>
            <a:ext cx="8404412"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El registro de RECAÍDA siempre debe ir acompañado de la Evaluación y Entrega de Resultados Bk ya que no existe recaída </a:t>
            </a:r>
            <a:r>
              <a:rPr lang="es-PE" sz="1100" dirty="0" smtClean="0">
                <a:solidFill>
                  <a:srgbClr val="003399"/>
                </a:solidFill>
                <a:latin typeface="Franklin Gothic Medium Cond" panose="020B0606030402020204" pitchFamily="34" charset="0"/>
              </a:rPr>
              <a:t>sin bacteriología </a:t>
            </a:r>
            <a:r>
              <a:rPr lang="es-PE" sz="1100" dirty="0">
                <a:solidFill>
                  <a:srgbClr val="003399"/>
                </a:solidFill>
                <a:latin typeface="Franklin Gothic Medium Cond" panose="020B0606030402020204" pitchFamily="34" charset="0"/>
              </a:rPr>
              <a:t>positiva</a:t>
            </a:r>
          </a:p>
        </p:txBody>
      </p:sp>
      <p:sp>
        <p:nvSpPr>
          <p:cNvPr id="4" name="Rectángulo 3"/>
          <p:cNvSpPr/>
          <p:nvPr/>
        </p:nvSpPr>
        <p:spPr>
          <a:xfrm>
            <a:off x="255495" y="1469322"/>
            <a:ext cx="8404412" cy="769441"/>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TB PULMONAR CON FROTIS NEGATIVO CULTIVO POSITIVO: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a:t>
            </a:r>
          </a:p>
          <a:p>
            <a:r>
              <a:rPr lang="es-PE" sz="1100" dirty="0">
                <a:solidFill>
                  <a:srgbClr val="000000"/>
                </a:solidFill>
                <a:latin typeface="Franklin Gothic Medium Cond" panose="020B0606030402020204" pitchFamily="34" charset="0"/>
              </a:rPr>
              <a:t> En el 2º casillero</a:t>
            </a:r>
          </a:p>
          <a:p>
            <a:r>
              <a:rPr lang="es-PE" sz="1100" dirty="0">
                <a:solidFill>
                  <a:srgbClr val="000000"/>
                </a:solidFill>
                <a:latin typeface="Franklin Gothic Medium Cond" panose="020B0606030402020204" pitchFamily="34" charset="0"/>
              </a:rPr>
              <a:t>o RP = Cuando el resultado del cultivo sea positivo </a:t>
            </a:r>
            <a:endParaRPr lang="es-PE" sz="1100" dirty="0">
              <a:latin typeface="Franklin Gothic Medium Cond" panose="020B0606030402020204" pitchFamily="34" charset="0"/>
            </a:endParaRPr>
          </a:p>
        </p:txBody>
      </p:sp>
      <p:pic>
        <p:nvPicPr>
          <p:cNvPr id="6" name="Imagen 5"/>
          <p:cNvPicPr>
            <a:picLocks noChangeAspect="1"/>
          </p:cNvPicPr>
          <p:nvPr/>
        </p:nvPicPr>
        <p:blipFill>
          <a:blip r:embed="rId2"/>
          <a:stretch>
            <a:fillRect/>
          </a:stretch>
        </p:blipFill>
        <p:spPr>
          <a:xfrm>
            <a:off x="255496" y="314438"/>
            <a:ext cx="8550880" cy="900870"/>
          </a:xfrm>
          <a:prstGeom prst="rect">
            <a:avLst/>
          </a:prstGeom>
        </p:spPr>
      </p:pic>
      <p:pic>
        <p:nvPicPr>
          <p:cNvPr id="7" name="Imagen 6"/>
          <p:cNvPicPr>
            <a:picLocks noChangeAspect="1"/>
          </p:cNvPicPr>
          <p:nvPr/>
        </p:nvPicPr>
        <p:blipFill>
          <a:blip r:embed="rId3"/>
          <a:stretch>
            <a:fillRect/>
          </a:stretch>
        </p:blipFill>
        <p:spPr>
          <a:xfrm>
            <a:off x="255495" y="2211076"/>
            <a:ext cx="8550881" cy="923556"/>
          </a:xfrm>
          <a:prstGeom prst="rect">
            <a:avLst/>
          </a:prstGeom>
        </p:spPr>
      </p:pic>
      <p:sp>
        <p:nvSpPr>
          <p:cNvPr id="8" name="Rectángulo 7"/>
          <p:cNvSpPr/>
          <p:nvPr/>
        </p:nvSpPr>
        <p:spPr>
          <a:xfrm>
            <a:off x="255495" y="3123844"/>
            <a:ext cx="8350623" cy="144655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RECAÍDA EXTRAPULMONAR  </a:t>
            </a:r>
          </a:p>
          <a:p>
            <a:pPr algn="just"/>
            <a:r>
              <a:rPr lang="es-PE" sz="1100" dirty="0">
                <a:solidFill>
                  <a:srgbClr val="000000"/>
                </a:solidFill>
                <a:latin typeface="Franklin Gothic Medium Cond" panose="020B0606030402020204" pitchFamily="34" charset="0"/>
              </a:rPr>
              <a:t>En 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Recaída </a:t>
            </a:r>
            <a:r>
              <a:rPr lang="es-PE" sz="1100" dirty="0" smtClean="0">
                <a:solidFill>
                  <a:srgbClr val="000000"/>
                </a:solidFill>
                <a:latin typeface="Franklin Gothic Medium Cond" panose="020B0606030402020204" pitchFamily="34" charset="0"/>
              </a:rPr>
              <a:t> U326 </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evaluación y entrega de resultados de cultivo  Z111</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Tipo de diagnóstico marque en ambos casilleros “D” </a:t>
            </a:r>
          </a:p>
          <a:p>
            <a:pPr algn="just"/>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a:t>
            </a:r>
          </a:p>
          <a:p>
            <a:pPr algn="just"/>
            <a:r>
              <a:rPr lang="es-PE" sz="1100" dirty="0">
                <a:solidFill>
                  <a:srgbClr val="000000"/>
                </a:solidFill>
                <a:latin typeface="Franklin Gothic Medium Cond" panose="020B0606030402020204" pitchFamily="34" charset="0"/>
              </a:rPr>
              <a:t> En el 1º casillero “EXT” para indicar que se trata de un paciente con TB </a:t>
            </a:r>
            <a:r>
              <a:rPr lang="es-PE" sz="1100" dirty="0" err="1">
                <a:solidFill>
                  <a:srgbClr val="000000"/>
                </a:solidFill>
                <a:latin typeface="Franklin Gothic Medium Cond" panose="020B0606030402020204" pitchFamily="34" charset="0"/>
              </a:rPr>
              <a:t>Extrapulmonar</a:t>
            </a:r>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En el 2º casillero “RP” para indicar resultado positivo </a:t>
            </a:r>
            <a:endParaRPr lang="es-PE" sz="1100" dirty="0">
              <a:latin typeface="Franklin Gothic Medium Cond" panose="020B0606030402020204" pitchFamily="34" charset="0"/>
            </a:endParaRPr>
          </a:p>
        </p:txBody>
      </p:sp>
      <p:sp>
        <p:nvSpPr>
          <p:cNvPr id="11" name="Rectángulo 10"/>
          <p:cNvSpPr/>
          <p:nvPr/>
        </p:nvSpPr>
        <p:spPr>
          <a:xfrm>
            <a:off x="403411" y="5484955"/>
            <a:ext cx="8350623" cy="261610"/>
          </a:xfrm>
          <a:prstGeom prst="rect">
            <a:avLst/>
          </a:prstGeom>
        </p:spPr>
        <p:txBody>
          <a:bodyPr wrap="square">
            <a:spAutoFit/>
          </a:bodyPr>
          <a:lstStyle/>
          <a:p>
            <a:pPr algn="ctr"/>
            <a:r>
              <a:rPr lang="es-PE" sz="1100" dirty="0">
                <a:solidFill>
                  <a:srgbClr val="003399"/>
                </a:solidFill>
                <a:latin typeface="Franklin Gothic Medium Cond" panose="020B0606030402020204" pitchFamily="34" charset="0"/>
              </a:rPr>
              <a:t>Para el registro de las recaídas en ningún caso se deberá repetir el diagnóstico de TB, solo registrar la RECAÍDA</a:t>
            </a:r>
          </a:p>
        </p:txBody>
      </p:sp>
      <p:sp>
        <p:nvSpPr>
          <p:cNvPr id="12" name="Rectángulo 11"/>
          <p:cNvSpPr/>
          <p:nvPr/>
        </p:nvSpPr>
        <p:spPr>
          <a:xfrm>
            <a:off x="403410" y="5694719"/>
            <a:ext cx="8350623" cy="600164"/>
          </a:xfrm>
          <a:prstGeom prst="rect">
            <a:avLst/>
          </a:prstGeom>
        </p:spPr>
        <p:txBody>
          <a:bodyPr wrap="square">
            <a:spAutoFit/>
          </a:bodyPr>
          <a:lstStyle/>
          <a:p>
            <a:pPr algn="just"/>
            <a:r>
              <a:rPr lang="es-PE" sz="1100" dirty="0" smtClean="0">
                <a:solidFill>
                  <a:srgbClr val="C00000"/>
                </a:solidFill>
                <a:latin typeface="Franklin Gothic Medium Cond" panose="020B0606030402020204" pitchFamily="34" charset="0"/>
              </a:rPr>
              <a:t>CUANDO SE CUENTE CON LOS RESULTADOS NEGATIVOS, YA SEA DE BACILOSCOPÍAS O CULTIVOS, SE DEBEN REGISTRAR DE LA SIGUIENTE MANERA</a:t>
            </a:r>
            <a:r>
              <a:rPr lang="es-PE" sz="1100" dirty="0" smtClean="0">
                <a:solidFill>
                  <a:srgbClr val="000000"/>
                </a:solidFill>
                <a:latin typeface="Franklin Gothic Medium Cond" panose="020B0606030402020204" pitchFamily="34" charset="0"/>
              </a:rPr>
              <a:t>:</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a:t>
            </a:r>
          </a:p>
          <a:p>
            <a:r>
              <a:rPr lang="es-PE" sz="1100" dirty="0">
                <a:solidFill>
                  <a:srgbClr val="000000"/>
                </a:solidFill>
                <a:latin typeface="Franklin Gothic Medium Cond" panose="020B0606030402020204" pitchFamily="34" charset="0"/>
              </a:rPr>
              <a:t> En el 1º casillero “RN” para indicar el resultado negativo</a:t>
            </a:r>
            <a:endParaRPr lang="es-PE" sz="1100" dirty="0">
              <a:latin typeface="Franklin Gothic Medium Cond" panose="020B0606030402020204" pitchFamily="34" charset="0"/>
            </a:endParaRPr>
          </a:p>
        </p:txBody>
      </p:sp>
      <p:pic>
        <p:nvPicPr>
          <p:cNvPr id="13" name="Imagen 12"/>
          <p:cNvPicPr>
            <a:picLocks noChangeAspect="1"/>
          </p:cNvPicPr>
          <p:nvPr/>
        </p:nvPicPr>
        <p:blipFill>
          <a:blip r:embed="rId4"/>
          <a:stretch>
            <a:fillRect/>
          </a:stretch>
        </p:blipFill>
        <p:spPr>
          <a:xfrm>
            <a:off x="403410" y="4574818"/>
            <a:ext cx="8350623" cy="910811"/>
          </a:xfrm>
          <a:prstGeom prst="rect">
            <a:avLst/>
          </a:prstGeom>
        </p:spPr>
      </p:pic>
    </p:spTree>
    <p:extLst>
      <p:ext uri="{BB962C8B-B14F-4D97-AF65-F5344CB8AC3E}">
        <p14:creationId xmlns:p14="http://schemas.microsoft.com/office/powerpoint/2010/main" val="3312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ma1" id="{3566C58A-686D-4254-A6BA-F922309840CC}" vid="{AA862DB3-FBB5-4569-9036-B20F39D664F5}"/>
    </a:ext>
  </a:extLst>
</a:theme>
</file>

<file path=docProps/app.xml><?xml version="1.0" encoding="utf-8"?>
<Properties xmlns="http://schemas.openxmlformats.org/officeDocument/2006/extended-properties" xmlns:vt="http://schemas.openxmlformats.org/officeDocument/2006/docPropsVTypes">
  <Template>Tema1</Template>
  <TotalTime>1377</TotalTime>
  <Words>7244</Words>
  <Application>Microsoft Office PowerPoint</Application>
  <PresentationFormat>Presentación en pantalla (4:3)</PresentationFormat>
  <Paragraphs>605</Paragraphs>
  <Slides>32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32</vt:i4>
      </vt:variant>
    </vt:vector>
  </HeadingPairs>
  <TitlesOfParts>
    <vt:vector size="35" baseType="lpstr">
      <vt:lpstr>Arial</vt:lpstr>
      <vt:lpstr>Franklin Gothic Medium Cond</vt:lpstr>
      <vt:lpstr>Tema1</vt:lpstr>
      <vt:lpstr>Presentación de PowerPoint</vt:lpstr>
      <vt:lpstr>PREVENCIÓN Y CONTROL DE LA TUBERCULOSIS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Drako</dc:creator>
  <cp:lastModifiedBy>WILMER</cp:lastModifiedBy>
  <cp:revision>81</cp:revision>
  <dcterms:created xsi:type="dcterms:W3CDTF">2020-05-04T12:39:54Z</dcterms:created>
  <dcterms:modified xsi:type="dcterms:W3CDTF">2020-11-29T22:32:16Z</dcterms:modified>
</cp:coreProperties>
</file>