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9" r:id="rId3"/>
    <p:sldId id="258" r:id="rId4"/>
    <p:sldId id="273" r:id="rId5"/>
    <p:sldId id="275" r:id="rId6"/>
    <p:sldId id="261" r:id="rId7"/>
    <p:sldId id="262" r:id="rId8"/>
    <p:sldId id="259" r:id="rId9"/>
    <p:sldId id="260" r:id="rId10"/>
    <p:sldId id="263" r:id="rId11"/>
    <p:sldId id="267" r:id="rId12"/>
    <p:sldId id="277" r:id="rId13"/>
    <p:sldId id="279" r:id="rId14"/>
    <p:sldId id="278" r:id="rId15"/>
    <p:sldId id="280" r:id="rId16"/>
    <p:sldId id="281" r:id="rId17"/>
    <p:sldId id="268" r:id="rId18"/>
    <p:sldId id="27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7F2"/>
    <a:srgbClr val="B7DBE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49E33-2DD6-445B-B747-F5AB21DE511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65E050A-D482-464F-BABA-775470CCCA0F}" type="pres">
      <dgm:prSet presAssocID="{1BE49E33-2DD6-445B-B747-F5AB21DE51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EA3DD52B-D3BD-40F2-9F07-08CE7DE7E21A}" type="presOf" srcId="{1BE49E33-2DD6-445B-B747-F5AB21DE511C}" destId="{E65E050A-D482-464F-BABA-775470CCCA0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D976C-4D26-416B-87DA-234B5726D42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445DD26-5343-4699-8610-676FF3C8C192}">
      <dgm:prSet phldrT="[Texto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PE" b="1" dirty="0">
              <a:solidFill>
                <a:schemeClr val="accent1">
                  <a:lumMod val="75000"/>
                </a:schemeClr>
              </a:solidFill>
            </a:rPr>
            <a:t>Estado Nutricional de la Gestante.</a:t>
          </a:r>
          <a:endParaRPr lang="es-PE" dirty="0">
            <a:solidFill>
              <a:schemeClr val="accent1">
                <a:lumMod val="75000"/>
              </a:schemeClr>
            </a:solidFill>
          </a:endParaRPr>
        </a:p>
      </dgm:t>
    </dgm:pt>
    <dgm:pt modelId="{F3C27765-56F0-4FC5-AB01-0F71D9832983}" type="parTrans" cxnId="{4B54EB87-84CD-49E2-A3EF-378C84FAF3BA}">
      <dgm:prSet/>
      <dgm:spPr/>
      <dgm:t>
        <a:bodyPr/>
        <a:lstStyle/>
        <a:p>
          <a:endParaRPr lang="es-PE"/>
        </a:p>
      </dgm:t>
    </dgm:pt>
    <dgm:pt modelId="{03E7881D-3B0D-44E2-82D8-00C8E15A916B}" type="sibTrans" cxnId="{4B54EB87-84CD-49E2-A3EF-378C84FAF3BA}">
      <dgm:prSet/>
      <dgm:spPr/>
      <dgm:t>
        <a:bodyPr/>
        <a:lstStyle/>
        <a:p>
          <a:endParaRPr lang="es-PE"/>
        </a:p>
      </dgm:t>
    </dgm:pt>
    <dgm:pt modelId="{05C3736B-7FD4-4ACA-AA1C-46F7DF24CDE1}">
      <dgm:prSet phldrT="[Texto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PE" sz="18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PE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VIGILANCIA ALIMENTARIA  NUTRICIONAL DE LA GESTANTE</a:t>
          </a:r>
        </a:p>
        <a:p>
          <a:endParaRPr lang="es-PE" sz="18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5BEF9E-EC53-4AF7-8896-67FCEC75E7C6}" type="parTrans" cxnId="{1CEA338A-CE82-42B7-B974-DCD8C71132EB}">
      <dgm:prSet/>
      <dgm:spPr/>
      <dgm:t>
        <a:bodyPr/>
        <a:lstStyle/>
        <a:p>
          <a:endParaRPr lang="es-PE"/>
        </a:p>
      </dgm:t>
    </dgm:pt>
    <dgm:pt modelId="{E4F59806-C004-4FED-B75F-39C3E694FEA7}" type="sibTrans" cxnId="{1CEA338A-CE82-42B7-B974-DCD8C71132EB}">
      <dgm:prSet/>
      <dgm:spPr/>
      <dgm:t>
        <a:bodyPr/>
        <a:lstStyle/>
        <a:p>
          <a:endParaRPr lang="es-PE"/>
        </a:p>
      </dgm:t>
    </dgm:pt>
    <dgm:pt modelId="{F5D3AB4C-75BF-4581-9253-E01EC6999C4B}">
      <dgm:prSet phldrT="[Texto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PE" b="1" dirty="0">
              <a:solidFill>
                <a:schemeClr val="accent1">
                  <a:lumMod val="75000"/>
                </a:schemeClr>
              </a:solidFill>
            </a:rPr>
            <a:t>Anemia en la gestante</a:t>
          </a:r>
          <a:r>
            <a:rPr lang="es-PE" b="1" dirty="0"/>
            <a:t>.</a:t>
          </a:r>
        </a:p>
      </dgm:t>
    </dgm:pt>
    <dgm:pt modelId="{E95FA987-51CE-4F5A-98D7-2ECB747495B1}" type="parTrans" cxnId="{498F3FC5-D0F9-48EE-9FD8-FF5387FF78B9}">
      <dgm:prSet/>
      <dgm:spPr/>
      <dgm:t>
        <a:bodyPr/>
        <a:lstStyle/>
        <a:p>
          <a:endParaRPr lang="es-PE"/>
        </a:p>
      </dgm:t>
    </dgm:pt>
    <dgm:pt modelId="{068F3DD2-22B7-44B3-A1B1-F99E1A9BB9F3}" type="sibTrans" cxnId="{498F3FC5-D0F9-48EE-9FD8-FF5387FF78B9}">
      <dgm:prSet/>
      <dgm:spPr/>
      <dgm:t>
        <a:bodyPr/>
        <a:lstStyle/>
        <a:p>
          <a:endParaRPr lang="es-PE"/>
        </a:p>
      </dgm:t>
    </dgm:pt>
    <dgm:pt modelId="{98A838AD-F151-4C52-B1A9-1986068D6251}">
      <dgm:prSet phldrT="[Texto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PE" b="1" dirty="0">
              <a:solidFill>
                <a:schemeClr val="accent1">
                  <a:lumMod val="75000"/>
                </a:schemeClr>
              </a:solidFill>
            </a:rPr>
            <a:t>Según IMC Pre Gestacional</a:t>
          </a:r>
        </a:p>
      </dgm:t>
    </dgm:pt>
    <dgm:pt modelId="{398AF996-C9FB-411D-9923-756CAA9C06ED}" type="parTrans" cxnId="{1DB3E5E3-E857-41D1-B2D9-F9BB9AB0AE1D}">
      <dgm:prSet/>
      <dgm:spPr/>
      <dgm:t>
        <a:bodyPr/>
        <a:lstStyle/>
        <a:p>
          <a:endParaRPr lang="es-PE"/>
        </a:p>
      </dgm:t>
    </dgm:pt>
    <dgm:pt modelId="{49FB857E-33C2-47EB-BE0E-63E2EFA1CAF0}" type="sibTrans" cxnId="{1DB3E5E3-E857-41D1-B2D9-F9BB9AB0AE1D}">
      <dgm:prSet/>
      <dgm:spPr/>
      <dgm:t>
        <a:bodyPr/>
        <a:lstStyle/>
        <a:p>
          <a:endParaRPr lang="es-PE"/>
        </a:p>
      </dgm:t>
    </dgm:pt>
    <dgm:pt modelId="{644151D8-BCFE-44E2-B2B6-A2AA7302ED36}" type="pres">
      <dgm:prSet presAssocID="{FAFD976C-4D26-416B-87DA-234B5726D4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30E08B0-0802-4FD0-B82C-573A05322873}" type="pres">
      <dgm:prSet presAssocID="{D445DD26-5343-4699-8610-676FF3C8C192}" presName="singleCycle" presStyleCnt="0"/>
      <dgm:spPr/>
    </dgm:pt>
    <dgm:pt modelId="{C67D1957-A0BB-45DB-A231-546D9EAA8FEF}" type="pres">
      <dgm:prSet presAssocID="{D445DD26-5343-4699-8610-676FF3C8C192}" presName="singleCenter" presStyleLbl="node1" presStyleIdx="0" presStyleCnt="4" custScaleX="152561" custLinFactNeighborX="-276" custLinFactNeighborY="-6319">
        <dgm:presLayoutVars>
          <dgm:chMax val="7"/>
          <dgm:chPref val="7"/>
        </dgm:presLayoutVars>
      </dgm:prSet>
      <dgm:spPr/>
    </dgm:pt>
    <dgm:pt modelId="{6E1AA176-730E-454D-89AF-2857A6E343B4}" type="pres">
      <dgm:prSet presAssocID="{9F5BEF9E-EC53-4AF7-8896-67FCEC75E7C6}" presName="Name56" presStyleLbl="parChTrans1D2" presStyleIdx="0" presStyleCnt="3"/>
      <dgm:spPr/>
    </dgm:pt>
    <dgm:pt modelId="{41CE40E5-E7C5-42FD-AF59-059E5F5F4BA1}" type="pres">
      <dgm:prSet presAssocID="{05C3736B-7FD4-4ACA-AA1C-46F7DF24CDE1}" presName="text0" presStyleLbl="node1" presStyleIdx="1" presStyleCnt="4" custScaleX="582002" custScaleY="88506" custRadScaleRad="84013" custRadScaleInc="-756">
        <dgm:presLayoutVars>
          <dgm:bulletEnabled val="1"/>
        </dgm:presLayoutVars>
      </dgm:prSet>
      <dgm:spPr/>
    </dgm:pt>
    <dgm:pt modelId="{0CEA3F6B-DF06-4ADC-8FE4-3F89FFA0F526}" type="pres">
      <dgm:prSet presAssocID="{E95FA987-51CE-4F5A-98D7-2ECB747495B1}" presName="Name56" presStyleLbl="parChTrans1D2" presStyleIdx="1" presStyleCnt="3"/>
      <dgm:spPr/>
    </dgm:pt>
    <dgm:pt modelId="{0D54F45B-42AE-4D02-8C36-E9C63C18CD12}" type="pres">
      <dgm:prSet presAssocID="{F5D3AB4C-75BF-4581-9253-E01EC6999C4B}" presName="text0" presStyleLbl="node1" presStyleIdx="2" presStyleCnt="4" custScaleX="259363" custRadScaleRad="164912" custRadScaleInc="-52777">
        <dgm:presLayoutVars>
          <dgm:bulletEnabled val="1"/>
        </dgm:presLayoutVars>
      </dgm:prSet>
      <dgm:spPr/>
    </dgm:pt>
    <dgm:pt modelId="{9B5BC43E-796E-44A2-96B9-CD5DE6243AE1}" type="pres">
      <dgm:prSet presAssocID="{398AF996-C9FB-411D-9923-756CAA9C06ED}" presName="Name56" presStyleLbl="parChTrans1D2" presStyleIdx="2" presStyleCnt="3"/>
      <dgm:spPr/>
    </dgm:pt>
    <dgm:pt modelId="{DBD49CF5-7E9D-4353-8E96-B166F15DEDA2}" type="pres">
      <dgm:prSet presAssocID="{98A838AD-F151-4C52-B1A9-1986068D6251}" presName="text0" presStyleLbl="node1" presStyleIdx="3" presStyleCnt="4" custScaleX="247767" custRadScaleRad="161619" custRadScaleInc="49503">
        <dgm:presLayoutVars>
          <dgm:bulletEnabled val="1"/>
        </dgm:presLayoutVars>
      </dgm:prSet>
      <dgm:spPr/>
    </dgm:pt>
  </dgm:ptLst>
  <dgm:cxnLst>
    <dgm:cxn modelId="{4833780A-C44C-4CB2-B6A0-51791CD69663}" type="presOf" srcId="{FAFD976C-4D26-416B-87DA-234B5726D427}" destId="{644151D8-BCFE-44E2-B2B6-A2AA7302ED36}" srcOrd="0" destOrd="0" presId="urn:microsoft.com/office/officeart/2008/layout/RadialCluster"/>
    <dgm:cxn modelId="{145CED2A-FDA3-4607-BFAF-FC5BB297D3F8}" type="presOf" srcId="{9F5BEF9E-EC53-4AF7-8896-67FCEC75E7C6}" destId="{6E1AA176-730E-454D-89AF-2857A6E343B4}" srcOrd="0" destOrd="0" presId="urn:microsoft.com/office/officeart/2008/layout/RadialCluster"/>
    <dgm:cxn modelId="{EB243935-0D74-4AD6-B9FC-4D0519D9E395}" type="presOf" srcId="{E95FA987-51CE-4F5A-98D7-2ECB747495B1}" destId="{0CEA3F6B-DF06-4ADC-8FE4-3F89FFA0F526}" srcOrd="0" destOrd="0" presId="urn:microsoft.com/office/officeart/2008/layout/RadialCluster"/>
    <dgm:cxn modelId="{5F89EC5B-B45B-4F54-8C73-9F69DDF0D8ED}" type="presOf" srcId="{398AF996-C9FB-411D-9923-756CAA9C06ED}" destId="{9B5BC43E-796E-44A2-96B9-CD5DE6243AE1}" srcOrd="0" destOrd="0" presId="urn:microsoft.com/office/officeart/2008/layout/RadialCluster"/>
    <dgm:cxn modelId="{E380BA60-0364-4F9F-956D-E0BC352D06D3}" type="presOf" srcId="{D445DD26-5343-4699-8610-676FF3C8C192}" destId="{C67D1957-A0BB-45DB-A231-546D9EAA8FEF}" srcOrd="0" destOrd="0" presId="urn:microsoft.com/office/officeart/2008/layout/RadialCluster"/>
    <dgm:cxn modelId="{731E7042-C41D-49D6-B285-C8A656FEF531}" type="presOf" srcId="{98A838AD-F151-4C52-B1A9-1986068D6251}" destId="{DBD49CF5-7E9D-4353-8E96-B166F15DEDA2}" srcOrd="0" destOrd="0" presId="urn:microsoft.com/office/officeart/2008/layout/RadialCluster"/>
    <dgm:cxn modelId="{4B54EB87-84CD-49E2-A3EF-378C84FAF3BA}" srcId="{FAFD976C-4D26-416B-87DA-234B5726D427}" destId="{D445DD26-5343-4699-8610-676FF3C8C192}" srcOrd="0" destOrd="0" parTransId="{F3C27765-56F0-4FC5-AB01-0F71D9832983}" sibTransId="{03E7881D-3B0D-44E2-82D8-00C8E15A916B}"/>
    <dgm:cxn modelId="{1CEA338A-CE82-42B7-B974-DCD8C71132EB}" srcId="{D445DD26-5343-4699-8610-676FF3C8C192}" destId="{05C3736B-7FD4-4ACA-AA1C-46F7DF24CDE1}" srcOrd="0" destOrd="0" parTransId="{9F5BEF9E-EC53-4AF7-8896-67FCEC75E7C6}" sibTransId="{E4F59806-C004-4FED-B75F-39C3E694FEA7}"/>
    <dgm:cxn modelId="{3B22A7A3-C1F2-4227-8FFD-6F12AD4BCD77}" type="presOf" srcId="{F5D3AB4C-75BF-4581-9253-E01EC6999C4B}" destId="{0D54F45B-42AE-4D02-8C36-E9C63C18CD12}" srcOrd="0" destOrd="0" presId="urn:microsoft.com/office/officeart/2008/layout/RadialCluster"/>
    <dgm:cxn modelId="{498F3FC5-D0F9-48EE-9FD8-FF5387FF78B9}" srcId="{D445DD26-5343-4699-8610-676FF3C8C192}" destId="{F5D3AB4C-75BF-4581-9253-E01EC6999C4B}" srcOrd="1" destOrd="0" parTransId="{E95FA987-51CE-4F5A-98D7-2ECB747495B1}" sibTransId="{068F3DD2-22B7-44B3-A1B1-F99E1A9BB9F3}"/>
    <dgm:cxn modelId="{09F3A7DD-C528-4827-B55B-0DCFB7E69F43}" type="presOf" srcId="{05C3736B-7FD4-4ACA-AA1C-46F7DF24CDE1}" destId="{41CE40E5-E7C5-42FD-AF59-059E5F5F4BA1}" srcOrd="0" destOrd="0" presId="urn:microsoft.com/office/officeart/2008/layout/RadialCluster"/>
    <dgm:cxn modelId="{1DB3E5E3-E857-41D1-B2D9-F9BB9AB0AE1D}" srcId="{D445DD26-5343-4699-8610-676FF3C8C192}" destId="{98A838AD-F151-4C52-B1A9-1986068D6251}" srcOrd="2" destOrd="0" parTransId="{398AF996-C9FB-411D-9923-756CAA9C06ED}" sibTransId="{49FB857E-33C2-47EB-BE0E-63E2EFA1CAF0}"/>
    <dgm:cxn modelId="{A5A6A0E9-F826-421F-A723-42C66A620932}" type="presParOf" srcId="{644151D8-BCFE-44E2-B2B6-A2AA7302ED36}" destId="{B30E08B0-0802-4FD0-B82C-573A05322873}" srcOrd="0" destOrd="0" presId="urn:microsoft.com/office/officeart/2008/layout/RadialCluster"/>
    <dgm:cxn modelId="{004384C2-FEF8-456D-B167-288309CFFA64}" type="presParOf" srcId="{B30E08B0-0802-4FD0-B82C-573A05322873}" destId="{C67D1957-A0BB-45DB-A231-546D9EAA8FEF}" srcOrd="0" destOrd="0" presId="urn:microsoft.com/office/officeart/2008/layout/RadialCluster"/>
    <dgm:cxn modelId="{1124547D-D3A2-482B-B648-B35DC5645B03}" type="presParOf" srcId="{B30E08B0-0802-4FD0-B82C-573A05322873}" destId="{6E1AA176-730E-454D-89AF-2857A6E343B4}" srcOrd="1" destOrd="0" presId="urn:microsoft.com/office/officeart/2008/layout/RadialCluster"/>
    <dgm:cxn modelId="{1257E11C-0CD3-4EF5-90CB-EAC11C6BCF90}" type="presParOf" srcId="{B30E08B0-0802-4FD0-B82C-573A05322873}" destId="{41CE40E5-E7C5-42FD-AF59-059E5F5F4BA1}" srcOrd="2" destOrd="0" presId="urn:microsoft.com/office/officeart/2008/layout/RadialCluster"/>
    <dgm:cxn modelId="{30C1365D-022F-409F-9488-DC0479160E77}" type="presParOf" srcId="{B30E08B0-0802-4FD0-B82C-573A05322873}" destId="{0CEA3F6B-DF06-4ADC-8FE4-3F89FFA0F526}" srcOrd="3" destOrd="0" presId="urn:microsoft.com/office/officeart/2008/layout/RadialCluster"/>
    <dgm:cxn modelId="{43857DB7-F9E7-42C9-A4F3-3319C17AA187}" type="presParOf" srcId="{B30E08B0-0802-4FD0-B82C-573A05322873}" destId="{0D54F45B-42AE-4D02-8C36-E9C63C18CD12}" srcOrd="4" destOrd="0" presId="urn:microsoft.com/office/officeart/2008/layout/RadialCluster"/>
    <dgm:cxn modelId="{A1E057F7-497F-4E5F-996A-3EAB73993217}" type="presParOf" srcId="{B30E08B0-0802-4FD0-B82C-573A05322873}" destId="{9B5BC43E-796E-44A2-96B9-CD5DE6243AE1}" srcOrd="5" destOrd="0" presId="urn:microsoft.com/office/officeart/2008/layout/RadialCluster"/>
    <dgm:cxn modelId="{EA272D44-A9AA-454C-8403-189E207BA910}" type="presParOf" srcId="{B30E08B0-0802-4FD0-B82C-573A05322873}" destId="{DBD49CF5-7E9D-4353-8E96-B166F15DEDA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FFF121-7538-4AE4-A74A-9C21C439F5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0C22011-F349-42B7-9F91-56FD8C2A0DB5}">
      <dgm:prSet phldrT="[Texto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PE" b="1" dirty="0">
              <a:solidFill>
                <a:schemeClr val="accent1">
                  <a:lumMod val="75000"/>
                </a:schemeClr>
              </a:solidFill>
            </a:rPr>
            <a:t>Peso pregestacional.</a:t>
          </a:r>
        </a:p>
      </dgm:t>
    </dgm:pt>
    <dgm:pt modelId="{07D5267D-D902-45A3-AE49-92BB81A73304}" type="parTrans" cxnId="{CDB7287A-68FE-415C-A0A6-0404E87AD06C}">
      <dgm:prSet/>
      <dgm:spPr/>
      <dgm:t>
        <a:bodyPr/>
        <a:lstStyle/>
        <a:p>
          <a:endParaRPr lang="es-PE"/>
        </a:p>
      </dgm:t>
    </dgm:pt>
    <dgm:pt modelId="{10DE43ED-FD98-473D-837E-F6C0C792AD87}" type="sibTrans" cxnId="{CDB7287A-68FE-415C-A0A6-0404E87AD06C}">
      <dgm:prSet/>
      <dgm:spPr/>
      <dgm:t>
        <a:bodyPr/>
        <a:lstStyle/>
        <a:p>
          <a:endParaRPr lang="es-PE"/>
        </a:p>
      </dgm:t>
    </dgm:pt>
    <dgm:pt modelId="{57C261F2-BA54-4AC0-99DE-FDD9221E8260}">
      <dgm:prSet phldrT="[Texto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PE" b="1" dirty="0">
              <a:solidFill>
                <a:schemeClr val="accent1">
                  <a:lumMod val="75000"/>
                </a:schemeClr>
              </a:solidFill>
            </a:rPr>
            <a:t>Fecha de Ultima Regla.</a:t>
          </a:r>
        </a:p>
      </dgm:t>
    </dgm:pt>
    <dgm:pt modelId="{3FF63DC7-5C5F-4EC1-B7D1-6C454810D45D}" type="parTrans" cxnId="{A7CA1558-14C0-4862-A7D1-99D4958EB10D}">
      <dgm:prSet/>
      <dgm:spPr/>
      <dgm:t>
        <a:bodyPr/>
        <a:lstStyle/>
        <a:p>
          <a:endParaRPr lang="es-PE"/>
        </a:p>
      </dgm:t>
    </dgm:pt>
    <dgm:pt modelId="{FFFCC5E2-3431-48D9-B0A6-55CCEF29403C}" type="sibTrans" cxnId="{A7CA1558-14C0-4862-A7D1-99D4958EB10D}">
      <dgm:prSet/>
      <dgm:spPr/>
      <dgm:t>
        <a:bodyPr/>
        <a:lstStyle/>
        <a:p>
          <a:endParaRPr lang="es-PE"/>
        </a:p>
      </dgm:t>
    </dgm:pt>
    <dgm:pt modelId="{3E60D48A-F781-45AA-B734-4717EA34212F}">
      <dgm:prSet phldrT="[Texto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PE" b="1" dirty="0">
              <a:solidFill>
                <a:schemeClr val="accent1">
                  <a:lumMod val="75000"/>
                </a:schemeClr>
              </a:solidFill>
            </a:rPr>
            <a:t>Edad Gestacional.</a:t>
          </a:r>
        </a:p>
      </dgm:t>
    </dgm:pt>
    <dgm:pt modelId="{08C0E002-4324-46EA-8AA6-87E24F123313}" type="parTrans" cxnId="{97937025-B0D0-4546-8980-BCBA09E08B40}">
      <dgm:prSet/>
      <dgm:spPr/>
      <dgm:t>
        <a:bodyPr/>
        <a:lstStyle/>
        <a:p>
          <a:endParaRPr lang="es-PE"/>
        </a:p>
      </dgm:t>
    </dgm:pt>
    <dgm:pt modelId="{1E070703-39C6-487F-8AFA-E3C9AF05C80B}" type="sibTrans" cxnId="{97937025-B0D0-4546-8980-BCBA09E08B40}">
      <dgm:prSet/>
      <dgm:spPr/>
      <dgm:t>
        <a:bodyPr/>
        <a:lstStyle/>
        <a:p>
          <a:endParaRPr lang="es-PE"/>
        </a:p>
      </dgm:t>
    </dgm:pt>
    <dgm:pt modelId="{C60DF029-8833-401E-8F8A-2DAA456F6FD3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endParaRPr lang="es-PE" dirty="0"/>
        </a:p>
      </dgm:t>
    </dgm:pt>
    <dgm:pt modelId="{96CEFDA5-685D-41AB-8169-3D66F3AF23DC}" type="parTrans" cxnId="{4E679C81-2EE2-4C70-9266-4E15574532EA}">
      <dgm:prSet/>
      <dgm:spPr/>
      <dgm:t>
        <a:bodyPr/>
        <a:lstStyle/>
        <a:p>
          <a:endParaRPr lang="es-PE"/>
        </a:p>
      </dgm:t>
    </dgm:pt>
    <dgm:pt modelId="{36A8F5F2-BF54-4BAB-A3F8-5AA98988A64A}" type="sibTrans" cxnId="{4E679C81-2EE2-4C70-9266-4E15574532EA}">
      <dgm:prSet/>
      <dgm:spPr/>
      <dgm:t>
        <a:bodyPr/>
        <a:lstStyle/>
        <a:p>
          <a:endParaRPr lang="es-PE"/>
        </a:p>
      </dgm:t>
    </dgm:pt>
    <dgm:pt modelId="{DAFEE299-E14E-4163-A12D-A15C36725C23}">
      <dgm:prSet phldrT="[Texto]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PE" b="1" dirty="0">
              <a:solidFill>
                <a:schemeClr val="accent1">
                  <a:lumMod val="75000"/>
                </a:schemeClr>
              </a:solidFill>
            </a:rPr>
            <a:t>Tipo de embarazo.</a:t>
          </a:r>
        </a:p>
      </dgm:t>
    </dgm:pt>
    <dgm:pt modelId="{D0777F34-15C0-4267-B08E-997E33194D1F}" type="parTrans" cxnId="{3DA1F8D2-0162-4CFA-A5B5-180F59437B33}">
      <dgm:prSet/>
      <dgm:spPr/>
      <dgm:t>
        <a:bodyPr/>
        <a:lstStyle/>
        <a:p>
          <a:endParaRPr lang="es-PE"/>
        </a:p>
      </dgm:t>
    </dgm:pt>
    <dgm:pt modelId="{2375116A-FAFB-4C9C-8D53-FBF25DE34815}" type="sibTrans" cxnId="{3DA1F8D2-0162-4CFA-A5B5-180F59437B33}">
      <dgm:prSet/>
      <dgm:spPr/>
      <dgm:t>
        <a:bodyPr/>
        <a:lstStyle/>
        <a:p>
          <a:endParaRPr lang="es-PE"/>
        </a:p>
      </dgm:t>
    </dgm:pt>
    <dgm:pt modelId="{35CFFFCE-3FB9-417D-BD61-0E85272D3293}" type="pres">
      <dgm:prSet presAssocID="{5BFFF121-7538-4AE4-A74A-9C21C439F520}" presName="linear" presStyleCnt="0">
        <dgm:presLayoutVars>
          <dgm:dir/>
          <dgm:animLvl val="lvl"/>
          <dgm:resizeHandles val="exact"/>
        </dgm:presLayoutVars>
      </dgm:prSet>
      <dgm:spPr/>
    </dgm:pt>
    <dgm:pt modelId="{FB0DFB92-31DD-41A5-9249-7F2B47E63D8A}" type="pres">
      <dgm:prSet presAssocID="{D0C22011-F349-42B7-9F91-56FD8C2A0DB5}" presName="parentLin" presStyleCnt="0"/>
      <dgm:spPr/>
    </dgm:pt>
    <dgm:pt modelId="{D2C23750-AADC-4C7D-A6DB-A8591A0A682D}" type="pres">
      <dgm:prSet presAssocID="{D0C22011-F349-42B7-9F91-56FD8C2A0DB5}" presName="parentLeftMargin" presStyleLbl="node1" presStyleIdx="0" presStyleCnt="4"/>
      <dgm:spPr/>
    </dgm:pt>
    <dgm:pt modelId="{4579E86B-39E8-4E93-9736-8C37F593EB0F}" type="pres">
      <dgm:prSet presAssocID="{D0C22011-F349-42B7-9F91-56FD8C2A0DB5}" presName="parentText" presStyleLbl="node1" presStyleIdx="0" presStyleCnt="4" custLinFactNeighborX="-6188" custLinFactNeighborY="18138">
        <dgm:presLayoutVars>
          <dgm:chMax val="0"/>
          <dgm:bulletEnabled val="1"/>
        </dgm:presLayoutVars>
      </dgm:prSet>
      <dgm:spPr/>
    </dgm:pt>
    <dgm:pt modelId="{42868ECD-5100-44FD-8AF7-58FBACDBC198}" type="pres">
      <dgm:prSet presAssocID="{D0C22011-F349-42B7-9F91-56FD8C2A0DB5}" presName="negativeSpace" presStyleCnt="0"/>
      <dgm:spPr/>
    </dgm:pt>
    <dgm:pt modelId="{06743B7B-FDA1-4FE6-A88A-1606D398D743}" type="pres">
      <dgm:prSet presAssocID="{D0C22011-F349-42B7-9F91-56FD8C2A0DB5}" presName="childText" presStyleLbl="conFgAcc1" presStyleIdx="0" presStyleCnt="4">
        <dgm:presLayoutVars>
          <dgm:bulletEnabled val="1"/>
        </dgm:presLayoutVars>
      </dgm:prSet>
      <dgm:spPr/>
    </dgm:pt>
    <dgm:pt modelId="{D62CDA2D-8212-4F38-8F9A-2E260889FE3A}" type="pres">
      <dgm:prSet presAssocID="{10DE43ED-FD98-473D-837E-F6C0C792AD87}" presName="spaceBetweenRectangles" presStyleCnt="0"/>
      <dgm:spPr/>
    </dgm:pt>
    <dgm:pt modelId="{4275687C-06F7-4BA2-911B-13539A5F1D4B}" type="pres">
      <dgm:prSet presAssocID="{57C261F2-BA54-4AC0-99DE-FDD9221E8260}" presName="parentLin" presStyleCnt="0"/>
      <dgm:spPr/>
    </dgm:pt>
    <dgm:pt modelId="{0D3C7996-697B-4EDC-B8BA-56E8B529DCBD}" type="pres">
      <dgm:prSet presAssocID="{57C261F2-BA54-4AC0-99DE-FDD9221E8260}" presName="parentLeftMargin" presStyleLbl="node1" presStyleIdx="0" presStyleCnt="4"/>
      <dgm:spPr/>
    </dgm:pt>
    <dgm:pt modelId="{35AB1FC9-9C90-4608-B40B-25CE055DC840}" type="pres">
      <dgm:prSet presAssocID="{57C261F2-BA54-4AC0-99DE-FDD9221E8260}" presName="parentText" presStyleLbl="node1" presStyleIdx="1" presStyleCnt="4" custLinFactNeighborX="-6188" custLinFactNeighborY="18062">
        <dgm:presLayoutVars>
          <dgm:chMax val="0"/>
          <dgm:bulletEnabled val="1"/>
        </dgm:presLayoutVars>
      </dgm:prSet>
      <dgm:spPr/>
    </dgm:pt>
    <dgm:pt modelId="{E28D0201-2915-4FB3-B99C-7A7661A8FE05}" type="pres">
      <dgm:prSet presAssocID="{57C261F2-BA54-4AC0-99DE-FDD9221E8260}" presName="negativeSpace" presStyleCnt="0"/>
      <dgm:spPr/>
    </dgm:pt>
    <dgm:pt modelId="{05C84461-91D3-47D8-B152-1FFF49E310D9}" type="pres">
      <dgm:prSet presAssocID="{57C261F2-BA54-4AC0-99DE-FDD9221E8260}" presName="childText" presStyleLbl="conFgAcc1" presStyleIdx="1" presStyleCnt="4">
        <dgm:presLayoutVars>
          <dgm:bulletEnabled val="1"/>
        </dgm:presLayoutVars>
      </dgm:prSet>
      <dgm:spPr>
        <a:solidFill>
          <a:schemeClr val="bg2">
            <a:lumMod val="20000"/>
            <a:lumOff val="80000"/>
            <a:alpha val="90000"/>
          </a:schemeClr>
        </a:solidFill>
      </dgm:spPr>
    </dgm:pt>
    <dgm:pt modelId="{4523B875-6EC4-4321-AFA0-D053DC2AAE87}" type="pres">
      <dgm:prSet presAssocID="{FFFCC5E2-3431-48D9-B0A6-55CCEF29403C}" presName="spaceBetweenRectangles" presStyleCnt="0"/>
      <dgm:spPr/>
    </dgm:pt>
    <dgm:pt modelId="{E4EA30AF-02AC-4734-BB84-D0CC917D1B64}" type="pres">
      <dgm:prSet presAssocID="{3E60D48A-F781-45AA-B734-4717EA34212F}" presName="parentLin" presStyleCnt="0"/>
      <dgm:spPr/>
    </dgm:pt>
    <dgm:pt modelId="{50AC67E4-C5FA-4A3C-B2FE-0ED2D83FFD1D}" type="pres">
      <dgm:prSet presAssocID="{3E60D48A-F781-45AA-B734-4717EA34212F}" presName="parentLeftMargin" presStyleLbl="node1" presStyleIdx="1" presStyleCnt="4"/>
      <dgm:spPr/>
    </dgm:pt>
    <dgm:pt modelId="{724AF04D-CEC5-4982-935B-4A38A456312B}" type="pres">
      <dgm:prSet presAssocID="{3E60D48A-F781-45AA-B734-4717EA34212F}" presName="parentText" presStyleLbl="node1" presStyleIdx="2" presStyleCnt="4" custLinFactNeighborX="-6188" custLinFactNeighborY="25864">
        <dgm:presLayoutVars>
          <dgm:chMax val="0"/>
          <dgm:bulletEnabled val="1"/>
        </dgm:presLayoutVars>
      </dgm:prSet>
      <dgm:spPr/>
    </dgm:pt>
    <dgm:pt modelId="{CA1B19FD-1355-44F4-A99B-607AEA5CFF85}" type="pres">
      <dgm:prSet presAssocID="{3E60D48A-F781-45AA-B734-4717EA34212F}" presName="negativeSpace" presStyleCnt="0"/>
      <dgm:spPr/>
    </dgm:pt>
    <dgm:pt modelId="{75B18637-AD8F-4EEE-9939-F603F55473BA}" type="pres">
      <dgm:prSet presAssocID="{3E60D48A-F781-45AA-B734-4717EA34212F}" presName="childText" presStyleLbl="conFgAcc1" presStyleIdx="2" presStyleCnt="4">
        <dgm:presLayoutVars>
          <dgm:bulletEnabled val="1"/>
        </dgm:presLayoutVars>
      </dgm:prSet>
      <dgm:spPr>
        <a:solidFill>
          <a:schemeClr val="bg2">
            <a:lumMod val="20000"/>
            <a:lumOff val="80000"/>
            <a:alpha val="90000"/>
          </a:schemeClr>
        </a:solidFill>
      </dgm:spPr>
    </dgm:pt>
    <dgm:pt modelId="{32C98814-B120-4394-A5BE-6ACD61982837}" type="pres">
      <dgm:prSet presAssocID="{1E070703-39C6-487F-8AFA-E3C9AF05C80B}" presName="spaceBetweenRectangles" presStyleCnt="0"/>
      <dgm:spPr/>
    </dgm:pt>
    <dgm:pt modelId="{A5D4CA7A-2348-4BD2-A034-60233AD932A8}" type="pres">
      <dgm:prSet presAssocID="{DAFEE299-E14E-4163-A12D-A15C36725C23}" presName="parentLin" presStyleCnt="0"/>
      <dgm:spPr/>
    </dgm:pt>
    <dgm:pt modelId="{9680D9C2-7D7C-40EC-AA78-159C0D551FFA}" type="pres">
      <dgm:prSet presAssocID="{DAFEE299-E14E-4163-A12D-A15C36725C23}" presName="parentLeftMargin" presStyleLbl="node1" presStyleIdx="2" presStyleCnt="4"/>
      <dgm:spPr/>
    </dgm:pt>
    <dgm:pt modelId="{F57877F9-1FDE-4CEE-B698-6250614B18FF}" type="pres">
      <dgm:prSet presAssocID="{DAFEE299-E14E-4163-A12D-A15C36725C23}" presName="parentText" presStyleLbl="node1" presStyleIdx="3" presStyleCnt="4" custLinFactNeighborX="14558" custLinFactNeighborY="20756">
        <dgm:presLayoutVars>
          <dgm:chMax val="0"/>
          <dgm:bulletEnabled val="1"/>
        </dgm:presLayoutVars>
      </dgm:prSet>
      <dgm:spPr/>
    </dgm:pt>
    <dgm:pt modelId="{6D4D8436-5B41-4726-B614-CB6AE9BF857C}" type="pres">
      <dgm:prSet presAssocID="{DAFEE299-E14E-4163-A12D-A15C36725C23}" presName="negativeSpace" presStyleCnt="0"/>
      <dgm:spPr/>
    </dgm:pt>
    <dgm:pt modelId="{CC069E11-935D-48DA-B5C9-6781E737C019}" type="pres">
      <dgm:prSet presAssocID="{DAFEE299-E14E-4163-A12D-A15C36725C23}" presName="childText" presStyleLbl="conFgAcc1" presStyleIdx="3" presStyleCnt="4">
        <dgm:presLayoutVars>
          <dgm:bulletEnabled val="1"/>
        </dgm:presLayoutVars>
      </dgm:prSet>
      <dgm:spPr>
        <a:solidFill>
          <a:schemeClr val="bg2">
            <a:lumMod val="20000"/>
            <a:lumOff val="80000"/>
            <a:alpha val="90000"/>
          </a:schemeClr>
        </a:solidFill>
      </dgm:spPr>
    </dgm:pt>
  </dgm:ptLst>
  <dgm:cxnLst>
    <dgm:cxn modelId="{23B5941D-1626-4AE7-B16D-25325F03CDD4}" type="presOf" srcId="{C60DF029-8833-401E-8F8A-2DAA456F6FD3}" destId="{06743B7B-FDA1-4FE6-A88A-1606D398D743}" srcOrd="0" destOrd="0" presId="urn:microsoft.com/office/officeart/2005/8/layout/list1"/>
    <dgm:cxn modelId="{97937025-B0D0-4546-8980-BCBA09E08B40}" srcId="{5BFFF121-7538-4AE4-A74A-9C21C439F520}" destId="{3E60D48A-F781-45AA-B734-4717EA34212F}" srcOrd="2" destOrd="0" parTransId="{08C0E002-4324-46EA-8AA6-87E24F123313}" sibTransId="{1E070703-39C6-487F-8AFA-E3C9AF05C80B}"/>
    <dgm:cxn modelId="{63155736-2AA1-4236-8D71-F7B963AF7B1C}" type="presOf" srcId="{57C261F2-BA54-4AC0-99DE-FDD9221E8260}" destId="{0D3C7996-697B-4EDC-B8BA-56E8B529DCBD}" srcOrd="0" destOrd="0" presId="urn:microsoft.com/office/officeart/2005/8/layout/list1"/>
    <dgm:cxn modelId="{7A223547-AC40-436C-AA58-DA25D092C863}" type="presOf" srcId="{DAFEE299-E14E-4163-A12D-A15C36725C23}" destId="{9680D9C2-7D7C-40EC-AA78-159C0D551FFA}" srcOrd="0" destOrd="0" presId="urn:microsoft.com/office/officeart/2005/8/layout/list1"/>
    <dgm:cxn modelId="{916C0C4A-190F-49B4-9E82-5D790F927690}" type="presOf" srcId="{D0C22011-F349-42B7-9F91-56FD8C2A0DB5}" destId="{D2C23750-AADC-4C7D-A6DB-A8591A0A682D}" srcOrd="0" destOrd="0" presId="urn:microsoft.com/office/officeart/2005/8/layout/list1"/>
    <dgm:cxn modelId="{03C72C53-78A7-4533-9FA1-763F81855582}" type="presOf" srcId="{3E60D48A-F781-45AA-B734-4717EA34212F}" destId="{50AC67E4-C5FA-4A3C-B2FE-0ED2D83FFD1D}" srcOrd="0" destOrd="0" presId="urn:microsoft.com/office/officeart/2005/8/layout/list1"/>
    <dgm:cxn modelId="{A7CA1558-14C0-4862-A7D1-99D4958EB10D}" srcId="{5BFFF121-7538-4AE4-A74A-9C21C439F520}" destId="{57C261F2-BA54-4AC0-99DE-FDD9221E8260}" srcOrd="1" destOrd="0" parTransId="{3FF63DC7-5C5F-4EC1-B7D1-6C454810D45D}" sibTransId="{FFFCC5E2-3431-48D9-B0A6-55CCEF29403C}"/>
    <dgm:cxn modelId="{CDB7287A-68FE-415C-A0A6-0404E87AD06C}" srcId="{5BFFF121-7538-4AE4-A74A-9C21C439F520}" destId="{D0C22011-F349-42B7-9F91-56FD8C2A0DB5}" srcOrd="0" destOrd="0" parTransId="{07D5267D-D902-45A3-AE49-92BB81A73304}" sibTransId="{10DE43ED-FD98-473D-837E-F6C0C792AD87}"/>
    <dgm:cxn modelId="{4E679C81-2EE2-4C70-9266-4E15574532EA}" srcId="{D0C22011-F349-42B7-9F91-56FD8C2A0DB5}" destId="{C60DF029-8833-401E-8F8A-2DAA456F6FD3}" srcOrd="0" destOrd="0" parTransId="{96CEFDA5-685D-41AB-8169-3D66F3AF23DC}" sibTransId="{36A8F5F2-BF54-4BAB-A3F8-5AA98988A64A}"/>
    <dgm:cxn modelId="{C8AB6483-0F25-41FE-9225-EA9B7EB5A25A}" type="presOf" srcId="{3E60D48A-F781-45AA-B734-4717EA34212F}" destId="{724AF04D-CEC5-4982-935B-4A38A456312B}" srcOrd="1" destOrd="0" presId="urn:microsoft.com/office/officeart/2005/8/layout/list1"/>
    <dgm:cxn modelId="{720F64A0-A3D2-45D2-B904-D78B95C5060F}" type="presOf" srcId="{57C261F2-BA54-4AC0-99DE-FDD9221E8260}" destId="{35AB1FC9-9C90-4608-B40B-25CE055DC840}" srcOrd="1" destOrd="0" presId="urn:microsoft.com/office/officeart/2005/8/layout/list1"/>
    <dgm:cxn modelId="{B25E79C2-5EC9-4B7C-B460-0FEEDF44FCBB}" type="presOf" srcId="{DAFEE299-E14E-4163-A12D-A15C36725C23}" destId="{F57877F9-1FDE-4CEE-B698-6250614B18FF}" srcOrd="1" destOrd="0" presId="urn:microsoft.com/office/officeart/2005/8/layout/list1"/>
    <dgm:cxn modelId="{E230B8C4-3F97-45AF-A6C6-7984337406B1}" type="presOf" srcId="{5BFFF121-7538-4AE4-A74A-9C21C439F520}" destId="{35CFFFCE-3FB9-417D-BD61-0E85272D3293}" srcOrd="0" destOrd="0" presId="urn:microsoft.com/office/officeart/2005/8/layout/list1"/>
    <dgm:cxn modelId="{B4DA9DC7-FC70-4DA8-A6E0-1F575F57571A}" type="presOf" srcId="{D0C22011-F349-42B7-9F91-56FD8C2A0DB5}" destId="{4579E86B-39E8-4E93-9736-8C37F593EB0F}" srcOrd="1" destOrd="0" presId="urn:microsoft.com/office/officeart/2005/8/layout/list1"/>
    <dgm:cxn modelId="{3DA1F8D2-0162-4CFA-A5B5-180F59437B33}" srcId="{5BFFF121-7538-4AE4-A74A-9C21C439F520}" destId="{DAFEE299-E14E-4163-A12D-A15C36725C23}" srcOrd="3" destOrd="0" parTransId="{D0777F34-15C0-4267-B08E-997E33194D1F}" sibTransId="{2375116A-FAFB-4C9C-8D53-FBF25DE34815}"/>
    <dgm:cxn modelId="{D6C08F7F-5CA8-4BA7-9B40-453752F53762}" type="presParOf" srcId="{35CFFFCE-3FB9-417D-BD61-0E85272D3293}" destId="{FB0DFB92-31DD-41A5-9249-7F2B47E63D8A}" srcOrd="0" destOrd="0" presId="urn:microsoft.com/office/officeart/2005/8/layout/list1"/>
    <dgm:cxn modelId="{19877A42-8B9E-4389-9433-7303F2857E5F}" type="presParOf" srcId="{FB0DFB92-31DD-41A5-9249-7F2B47E63D8A}" destId="{D2C23750-AADC-4C7D-A6DB-A8591A0A682D}" srcOrd="0" destOrd="0" presId="urn:microsoft.com/office/officeart/2005/8/layout/list1"/>
    <dgm:cxn modelId="{E8073DFE-BBEF-4490-9575-CA0BCFBDD292}" type="presParOf" srcId="{FB0DFB92-31DD-41A5-9249-7F2B47E63D8A}" destId="{4579E86B-39E8-4E93-9736-8C37F593EB0F}" srcOrd="1" destOrd="0" presId="urn:microsoft.com/office/officeart/2005/8/layout/list1"/>
    <dgm:cxn modelId="{C5A1D7C4-71E2-4E14-A150-D34AA67E6471}" type="presParOf" srcId="{35CFFFCE-3FB9-417D-BD61-0E85272D3293}" destId="{42868ECD-5100-44FD-8AF7-58FBACDBC198}" srcOrd="1" destOrd="0" presId="urn:microsoft.com/office/officeart/2005/8/layout/list1"/>
    <dgm:cxn modelId="{470451B7-8BC6-4710-9766-C402E4EC6793}" type="presParOf" srcId="{35CFFFCE-3FB9-417D-BD61-0E85272D3293}" destId="{06743B7B-FDA1-4FE6-A88A-1606D398D743}" srcOrd="2" destOrd="0" presId="urn:microsoft.com/office/officeart/2005/8/layout/list1"/>
    <dgm:cxn modelId="{230CA3E4-295B-4675-A94A-23A37C569FF7}" type="presParOf" srcId="{35CFFFCE-3FB9-417D-BD61-0E85272D3293}" destId="{D62CDA2D-8212-4F38-8F9A-2E260889FE3A}" srcOrd="3" destOrd="0" presId="urn:microsoft.com/office/officeart/2005/8/layout/list1"/>
    <dgm:cxn modelId="{1100C665-EBD6-4860-B30B-89C049C46CAB}" type="presParOf" srcId="{35CFFFCE-3FB9-417D-BD61-0E85272D3293}" destId="{4275687C-06F7-4BA2-911B-13539A5F1D4B}" srcOrd="4" destOrd="0" presId="urn:microsoft.com/office/officeart/2005/8/layout/list1"/>
    <dgm:cxn modelId="{007EB362-EC53-485A-B051-90634FA19A77}" type="presParOf" srcId="{4275687C-06F7-4BA2-911B-13539A5F1D4B}" destId="{0D3C7996-697B-4EDC-B8BA-56E8B529DCBD}" srcOrd="0" destOrd="0" presId="urn:microsoft.com/office/officeart/2005/8/layout/list1"/>
    <dgm:cxn modelId="{E9C9B958-7C53-4905-A0BB-CB1D7ACE4310}" type="presParOf" srcId="{4275687C-06F7-4BA2-911B-13539A5F1D4B}" destId="{35AB1FC9-9C90-4608-B40B-25CE055DC840}" srcOrd="1" destOrd="0" presId="urn:microsoft.com/office/officeart/2005/8/layout/list1"/>
    <dgm:cxn modelId="{161AD73F-38F9-4966-890E-797EE0015656}" type="presParOf" srcId="{35CFFFCE-3FB9-417D-BD61-0E85272D3293}" destId="{E28D0201-2915-4FB3-B99C-7A7661A8FE05}" srcOrd="5" destOrd="0" presId="urn:microsoft.com/office/officeart/2005/8/layout/list1"/>
    <dgm:cxn modelId="{51EDA80F-B5DF-4279-B882-A5FD96136CAA}" type="presParOf" srcId="{35CFFFCE-3FB9-417D-BD61-0E85272D3293}" destId="{05C84461-91D3-47D8-B152-1FFF49E310D9}" srcOrd="6" destOrd="0" presId="urn:microsoft.com/office/officeart/2005/8/layout/list1"/>
    <dgm:cxn modelId="{BD4AEC4A-0624-4527-B861-98C8A8DA6851}" type="presParOf" srcId="{35CFFFCE-3FB9-417D-BD61-0E85272D3293}" destId="{4523B875-6EC4-4321-AFA0-D053DC2AAE87}" srcOrd="7" destOrd="0" presId="urn:microsoft.com/office/officeart/2005/8/layout/list1"/>
    <dgm:cxn modelId="{C845AB6D-3608-4A3F-8648-81FDF4360FC8}" type="presParOf" srcId="{35CFFFCE-3FB9-417D-BD61-0E85272D3293}" destId="{E4EA30AF-02AC-4734-BB84-D0CC917D1B64}" srcOrd="8" destOrd="0" presId="urn:microsoft.com/office/officeart/2005/8/layout/list1"/>
    <dgm:cxn modelId="{095D9403-BDBE-4497-ABE2-9377D36E3D79}" type="presParOf" srcId="{E4EA30AF-02AC-4734-BB84-D0CC917D1B64}" destId="{50AC67E4-C5FA-4A3C-B2FE-0ED2D83FFD1D}" srcOrd="0" destOrd="0" presId="urn:microsoft.com/office/officeart/2005/8/layout/list1"/>
    <dgm:cxn modelId="{B2A6C4EC-0EE8-401E-8CB3-BD2357553D15}" type="presParOf" srcId="{E4EA30AF-02AC-4734-BB84-D0CC917D1B64}" destId="{724AF04D-CEC5-4982-935B-4A38A456312B}" srcOrd="1" destOrd="0" presId="urn:microsoft.com/office/officeart/2005/8/layout/list1"/>
    <dgm:cxn modelId="{37BAC845-029E-4A5D-ABD5-EDA7966E163F}" type="presParOf" srcId="{35CFFFCE-3FB9-417D-BD61-0E85272D3293}" destId="{CA1B19FD-1355-44F4-A99B-607AEA5CFF85}" srcOrd="9" destOrd="0" presId="urn:microsoft.com/office/officeart/2005/8/layout/list1"/>
    <dgm:cxn modelId="{A190B1D4-2D6D-4DF0-B971-5AC1A794AFD0}" type="presParOf" srcId="{35CFFFCE-3FB9-417D-BD61-0E85272D3293}" destId="{75B18637-AD8F-4EEE-9939-F603F55473BA}" srcOrd="10" destOrd="0" presId="urn:microsoft.com/office/officeart/2005/8/layout/list1"/>
    <dgm:cxn modelId="{5D8AAC9E-18A1-42C8-A122-FFE44DE5E9F5}" type="presParOf" srcId="{35CFFFCE-3FB9-417D-BD61-0E85272D3293}" destId="{32C98814-B120-4394-A5BE-6ACD61982837}" srcOrd="11" destOrd="0" presId="urn:microsoft.com/office/officeart/2005/8/layout/list1"/>
    <dgm:cxn modelId="{D4EEFE1D-E5FE-491F-8F85-AFC69C411DB1}" type="presParOf" srcId="{35CFFFCE-3FB9-417D-BD61-0E85272D3293}" destId="{A5D4CA7A-2348-4BD2-A034-60233AD932A8}" srcOrd="12" destOrd="0" presId="urn:microsoft.com/office/officeart/2005/8/layout/list1"/>
    <dgm:cxn modelId="{C67427F7-9FC9-4EC7-944D-B94F485E7740}" type="presParOf" srcId="{A5D4CA7A-2348-4BD2-A034-60233AD932A8}" destId="{9680D9C2-7D7C-40EC-AA78-159C0D551FFA}" srcOrd="0" destOrd="0" presId="urn:microsoft.com/office/officeart/2005/8/layout/list1"/>
    <dgm:cxn modelId="{56867FE8-16F2-471F-93F3-CCA538921E21}" type="presParOf" srcId="{A5D4CA7A-2348-4BD2-A034-60233AD932A8}" destId="{F57877F9-1FDE-4CEE-B698-6250614B18FF}" srcOrd="1" destOrd="0" presId="urn:microsoft.com/office/officeart/2005/8/layout/list1"/>
    <dgm:cxn modelId="{10D91AE7-5A10-4071-B325-53F14E593EA3}" type="presParOf" srcId="{35CFFFCE-3FB9-417D-BD61-0E85272D3293}" destId="{6D4D8436-5B41-4726-B614-CB6AE9BF857C}" srcOrd="13" destOrd="0" presId="urn:microsoft.com/office/officeart/2005/8/layout/list1"/>
    <dgm:cxn modelId="{87092B6D-E351-4696-8F4C-554CF61791CC}" type="presParOf" srcId="{35CFFFCE-3FB9-417D-BD61-0E85272D3293}" destId="{CC069E11-935D-48DA-B5C9-6781E737C0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D1957-A0BB-45DB-A231-546D9EAA8FEF}">
      <dsp:nvSpPr>
        <dsp:cNvPr id="0" name=""/>
        <dsp:cNvSpPr/>
      </dsp:nvSpPr>
      <dsp:spPr>
        <a:xfrm>
          <a:off x="2841089" y="1473214"/>
          <a:ext cx="1680598" cy="1101591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accent1">
                  <a:lumMod val="75000"/>
                </a:schemeClr>
              </a:solidFill>
            </a:rPr>
            <a:t>Estado Nutricional de la Gestante.</a:t>
          </a:r>
          <a:endParaRPr lang="es-PE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94864" y="1526989"/>
        <a:ext cx="1573048" cy="994041"/>
      </dsp:txXfrm>
    </dsp:sp>
    <dsp:sp modelId="{6E1AA176-730E-454D-89AF-2857A6E343B4}">
      <dsp:nvSpPr>
        <dsp:cNvPr id="0" name=""/>
        <dsp:cNvSpPr/>
      </dsp:nvSpPr>
      <dsp:spPr>
        <a:xfrm rot="16194552">
          <a:off x="3514953" y="1307913"/>
          <a:ext cx="3306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6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E40E5-E7C5-42FD-AF59-059E5F5F4BA1}">
      <dsp:nvSpPr>
        <dsp:cNvPr id="0" name=""/>
        <dsp:cNvSpPr/>
      </dsp:nvSpPr>
      <dsp:spPr>
        <a:xfrm>
          <a:off x="1531695" y="489381"/>
          <a:ext cx="4295558" cy="653232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1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VIGILANCIA ALIMENTARIA  NUTRICIONAL DE LA GESTANTE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1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3583" y="521269"/>
        <a:ext cx="4231782" cy="589456"/>
      </dsp:txXfrm>
    </dsp:sp>
    <dsp:sp modelId="{0CEA3F6B-DF06-4ADC-8FE4-3F89FFA0F526}">
      <dsp:nvSpPr>
        <dsp:cNvPr id="0" name=""/>
        <dsp:cNvSpPr/>
      </dsp:nvSpPr>
      <dsp:spPr>
        <a:xfrm rot="163691">
          <a:off x="4521127" y="2087598"/>
          <a:ext cx="9894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942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4F45B-42AE-4D02-8C36-E9C63C18CD12}">
      <dsp:nvSpPr>
        <dsp:cNvPr id="0" name=""/>
        <dsp:cNvSpPr/>
      </dsp:nvSpPr>
      <dsp:spPr>
        <a:xfrm>
          <a:off x="5509986" y="1787721"/>
          <a:ext cx="1914270" cy="73806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>
              <a:solidFill>
                <a:schemeClr val="accent1">
                  <a:lumMod val="75000"/>
                </a:schemeClr>
              </a:solidFill>
            </a:rPr>
            <a:t>Anemia en la gestante</a:t>
          </a:r>
          <a:r>
            <a:rPr lang="es-PE" sz="1900" b="1" kern="1200" dirty="0"/>
            <a:t>.</a:t>
          </a:r>
        </a:p>
      </dsp:txBody>
      <dsp:txXfrm>
        <a:off x="5546015" y="1823750"/>
        <a:ext cx="1842212" cy="666007"/>
      </dsp:txXfrm>
    </dsp:sp>
    <dsp:sp modelId="{9B5BC43E-796E-44A2-96B9-CD5DE6243AE1}">
      <dsp:nvSpPr>
        <dsp:cNvPr id="0" name=""/>
        <dsp:cNvSpPr/>
      </dsp:nvSpPr>
      <dsp:spPr>
        <a:xfrm rot="10512971">
          <a:off x="1867932" y="2134981"/>
          <a:ext cx="974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485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49CF5-7E9D-4353-8E96-B166F15DEDA2}">
      <dsp:nvSpPr>
        <dsp:cNvPr id="0" name=""/>
        <dsp:cNvSpPr/>
      </dsp:nvSpPr>
      <dsp:spPr>
        <a:xfrm>
          <a:off x="40946" y="1883117"/>
          <a:ext cx="1828683" cy="738065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>
              <a:solidFill>
                <a:schemeClr val="accent1">
                  <a:lumMod val="75000"/>
                </a:schemeClr>
              </a:solidFill>
            </a:rPr>
            <a:t>Según IMC Pre Gestacional</a:t>
          </a:r>
        </a:p>
      </dsp:txBody>
      <dsp:txXfrm>
        <a:off x="76975" y="1919146"/>
        <a:ext cx="1756625" cy="666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43B7B-FDA1-4FE6-A88A-1606D398D743}">
      <dsp:nvSpPr>
        <dsp:cNvPr id="0" name=""/>
        <dsp:cNvSpPr/>
      </dsp:nvSpPr>
      <dsp:spPr>
        <a:xfrm>
          <a:off x="0" y="422742"/>
          <a:ext cx="3909527" cy="504000"/>
        </a:xfrm>
        <a:prstGeom prst="rect">
          <a:avLst/>
        </a:prstGeom>
        <a:solidFill>
          <a:schemeClr val="bg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423" tIns="416560" rIns="30342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kern="1200" dirty="0"/>
        </a:p>
      </dsp:txBody>
      <dsp:txXfrm>
        <a:off x="0" y="422742"/>
        <a:ext cx="3909527" cy="504000"/>
      </dsp:txXfrm>
    </dsp:sp>
    <dsp:sp modelId="{4579E86B-39E8-4E93-9736-8C37F593EB0F}">
      <dsp:nvSpPr>
        <dsp:cNvPr id="0" name=""/>
        <dsp:cNvSpPr/>
      </dsp:nvSpPr>
      <dsp:spPr>
        <a:xfrm>
          <a:off x="183380" y="234629"/>
          <a:ext cx="2736668" cy="59040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440" tIns="0" rIns="1034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accent1">
                  <a:lumMod val="75000"/>
                </a:schemeClr>
              </a:solidFill>
            </a:rPr>
            <a:t>Peso pregestacional.</a:t>
          </a:r>
        </a:p>
      </dsp:txBody>
      <dsp:txXfrm>
        <a:off x="212201" y="263450"/>
        <a:ext cx="2679026" cy="532758"/>
      </dsp:txXfrm>
    </dsp:sp>
    <dsp:sp modelId="{05C84461-91D3-47D8-B152-1FFF49E310D9}">
      <dsp:nvSpPr>
        <dsp:cNvPr id="0" name=""/>
        <dsp:cNvSpPr/>
      </dsp:nvSpPr>
      <dsp:spPr>
        <a:xfrm>
          <a:off x="0" y="1329943"/>
          <a:ext cx="3909527" cy="504000"/>
        </a:xfrm>
        <a:prstGeom prst="rect">
          <a:avLst/>
        </a:prstGeom>
        <a:solidFill>
          <a:schemeClr val="bg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B1FC9-9C90-4608-B40B-25CE055DC840}">
      <dsp:nvSpPr>
        <dsp:cNvPr id="0" name=""/>
        <dsp:cNvSpPr/>
      </dsp:nvSpPr>
      <dsp:spPr>
        <a:xfrm>
          <a:off x="183380" y="1141381"/>
          <a:ext cx="2736668" cy="59040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440" tIns="0" rIns="1034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accent1">
                  <a:lumMod val="75000"/>
                </a:schemeClr>
              </a:solidFill>
            </a:rPr>
            <a:t>Fecha de Ultima Regla.</a:t>
          </a:r>
        </a:p>
      </dsp:txBody>
      <dsp:txXfrm>
        <a:off x="212201" y="1170202"/>
        <a:ext cx="2679026" cy="532758"/>
      </dsp:txXfrm>
    </dsp:sp>
    <dsp:sp modelId="{75B18637-AD8F-4EEE-9939-F603F55473BA}">
      <dsp:nvSpPr>
        <dsp:cNvPr id="0" name=""/>
        <dsp:cNvSpPr/>
      </dsp:nvSpPr>
      <dsp:spPr>
        <a:xfrm>
          <a:off x="0" y="2237143"/>
          <a:ext cx="3909527" cy="504000"/>
        </a:xfrm>
        <a:prstGeom prst="rect">
          <a:avLst/>
        </a:prstGeom>
        <a:solidFill>
          <a:schemeClr val="bg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AF04D-CEC5-4982-935B-4A38A456312B}">
      <dsp:nvSpPr>
        <dsp:cNvPr id="0" name=""/>
        <dsp:cNvSpPr/>
      </dsp:nvSpPr>
      <dsp:spPr>
        <a:xfrm>
          <a:off x="183380" y="2094644"/>
          <a:ext cx="2736668" cy="59040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440" tIns="0" rIns="1034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accent1">
                  <a:lumMod val="75000"/>
                </a:schemeClr>
              </a:solidFill>
            </a:rPr>
            <a:t>Edad Gestacional.</a:t>
          </a:r>
        </a:p>
      </dsp:txBody>
      <dsp:txXfrm>
        <a:off x="212201" y="2123465"/>
        <a:ext cx="2679026" cy="532758"/>
      </dsp:txXfrm>
    </dsp:sp>
    <dsp:sp modelId="{CC069E11-935D-48DA-B5C9-6781E737C019}">
      <dsp:nvSpPr>
        <dsp:cNvPr id="0" name=""/>
        <dsp:cNvSpPr/>
      </dsp:nvSpPr>
      <dsp:spPr>
        <a:xfrm>
          <a:off x="0" y="3144343"/>
          <a:ext cx="3909527" cy="504000"/>
        </a:xfrm>
        <a:prstGeom prst="rect">
          <a:avLst/>
        </a:prstGeom>
        <a:solidFill>
          <a:schemeClr val="bg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877F9-1FDE-4CEE-B698-6250614B18FF}">
      <dsp:nvSpPr>
        <dsp:cNvPr id="0" name=""/>
        <dsp:cNvSpPr/>
      </dsp:nvSpPr>
      <dsp:spPr>
        <a:xfrm>
          <a:off x="223933" y="2971686"/>
          <a:ext cx="2736668" cy="59040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440" tIns="0" rIns="1034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accent1">
                  <a:lumMod val="75000"/>
                </a:schemeClr>
              </a:solidFill>
            </a:rPr>
            <a:t>Tipo de embarazo.</a:t>
          </a:r>
        </a:p>
      </dsp:txBody>
      <dsp:txXfrm>
        <a:off x="252754" y="3000507"/>
        <a:ext cx="2679026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6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4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6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477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8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9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3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6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8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4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7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6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7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9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5.png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F3A85-054F-AB44-29FF-C3EA5C56C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27118"/>
            <a:ext cx="8689976" cy="215750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PE" sz="4900" b="1" dirty="0">
                <a:solidFill>
                  <a:schemeClr val="accent1">
                    <a:lumMod val="75000"/>
                  </a:schemeClr>
                </a:solidFill>
              </a:rPr>
              <a:t>socialización</a:t>
            </a:r>
            <a:br>
              <a:rPr lang="es-PE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P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PE" sz="3600" b="1" dirty="0">
                <a:solidFill>
                  <a:schemeClr val="accent1">
                    <a:lumMod val="75000"/>
                  </a:schemeClr>
                </a:solidFill>
              </a:rPr>
              <a:t>INCLUSIÓN DE NUEVAS VARIABLES EN EL FORMATO his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524EAD-F42A-C476-4184-287BDAD0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9387" y="4090064"/>
            <a:ext cx="7993225" cy="1226252"/>
          </a:xfrm>
          <a:ln>
            <a:noFill/>
            <a:prstDash val="sysDash"/>
          </a:ln>
        </p:spPr>
        <p:txBody>
          <a:bodyPr>
            <a:normAutofit fontScale="70000" lnSpcReduction="20000"/>
          </a:bodyPr>
          <a:lstStyle/>
          <a:p>
            <a:endParaRPr lang="es-P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</a:rPr>
              <a:t>DIRECCION EJECUTIVA DE VIGILANCIA ALIMENTARIA NUTRICIONAL – DEVAN</a:t>
            </a:r>
          </a:p>
          <a:p>
            <a:r>
              <a:rPr lang="es-PE" sz="3300" b="1" dirty="0">
                <a:solidFill>
                  <a:schemeClr val="accent1">
                    <a:lumMod val="75000"/>
                  </a:schemeClr>
                </a:solidFill>
              </a:rPr>
              <a:t>CENTRO NACIONAL DE ALIMENTACIÓN Y NUTRICIÓN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C38AC3-DBB8-7DDA-962D-06E73BB68EDB}"/>
              </a:ext>
            </a:extLst>
          </p:cNvPr>
          <p:cNvSpPr txBox="1"/>
          <p:nvPr/>
        </p:nvSpPr>
        <p:spPr>
          <a:xfrm>
            <a:off x="151466" y="5176607"/>
            <a:ext cx="3114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EF6D888-F647-6FAD-DBF6-C0D3AB41B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6" y="-143347"/>
            <a:ext cx="6529252" cy="8421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17CE5D-CAF9-77F5-F2C5-D613D973C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7ACF174-66C1-8401-AD46-67592A04A722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8E4034-2BAB-17A4-B9BE-E9058BCF1339}"/>
              </a:ext>
            </a:extLst>
          </p:cNvPr>
          <p:cNvSpPr txBox="1"/>
          <p:nvPr/>
        </p:nvSpPr>
        <p:spPr>
          <a:xfrm>
            <a:off x="9302621" y="5230903"/>
            <a:ext cx="2889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</p:spTree>
    <p:extLst>
      <p:ext uri="{BB962C8B-B14F-4D97-AF65-F5344CB8AC3E}">
        <p14:creationId xmlns:p14="http://schemas.microsoft.com/office/powerpoint/2010/main" val="352556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46AC4F-B5AB-D04F-553F-C58C98ED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800" y="1267839"/>
            <a:ext cx="10412964" cy="13342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accent1"/>
                </a:solidFill>
              </a:rPr>
              <a:t>EL REGISTRO DE TIPO DE EMBARAZO SOLO SE REALIZA EN CASO DE EMBARAZO MÚLTIPLE</a:t>
            </a:r>
            <a:endParaRPr lang="es-PE" sz="1800" b="1" dirty="0">
              <a:solidFill>
                <a:schemeClr val="accent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E18E3A-C308-1138-0CBD-114726AD8B9C}"/>
              </a:ext>
            </a:extLst>
          </p:cNvPr>
          <p:cNvSpPr txBox="1"/>
          <p:nvPr/>
        </p:nvSpPr>
        <p:spPr>
          <a:xfrm>
            <a:off x="4673090" y="5703838"/>
            <a:ext cx="3256383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TIPO DE EMBARAZO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35BE7D-0145-888E-50B3-DC2C0EBB2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80" y="5084769"/>
            <a:ext cx="3846418" cy="51281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CC5B85E-50ED-E7F1-2FA9-AA3D54A63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8E2397-987D-1C3F-0EA6-8AE46DCC8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CF0CBF0-176D-668F-08AD-58BD8E2C7CBB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9E5CF8D-E26E-767C-C200-125F132AA3BA}"/>
              </a:ext>
            </a:extLst>
          </p:cNvPr>
          <p:cNvSpPr txBox="1"/>
          <p:nvPr/>
        </p:nvSpPr>
        <p:spPr>
          <a:xfrm>
            <a:off x="88109" y="5288340"/>
            <a:ext cx="296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C6A21A7-1A38-0802-08E5-81BB1D2F2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3" y="2828982"/>
            <a:ext cx="11205556" cy="221603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279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D90DE2E-58FB-E30E-4CBE-1E180D459A0A}"/>
              </a:ext>
            </a:extLst>
          </p:cNvPr>
          <p:cNvSpPr txBox="1"/>
          <p:nvPr/>
        </p:nvSpPr>
        <p:spPr>
          <a:xfrm>
            <a:off x="88109" y="5288340"/>
            <a:ext cx="296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A88764E-0685-63C8-9762-C1E86A05CA83}"/>
              </a:ext>
            </a:extLst>
          </p:cNvPr>
          <p:cNvSpPr txBox="1">
            <a:spLocks/>
          </p:cNvSpPr>
          <p:nvPr/>
        </p:nvSpPr>
        <p:spPr>
          <a:xfrm>
            <a:off x="1287625" y="1025953"/>
            <a:ext cx="9349272" cy="10406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>
                <a:solidFill>
                  <a:schemeClr val="accent1"/>
                </a:solidFill>
              </a:rPr>
              <a:t>El REGISTRO DE HEMOGLOBINA DEBE SER LA hemoglobina observada</a:t>
            </a:r>
          </a:p>
          <a:p>
            <a:r>
              <a:rPr lang="es-PE" sz="2800" b="1" dirty="0">
                <a:solidFill>
                  <a:schemeClr val="accent1"/>
                </a:solidFill>
              </a:rPr>
              <a:t> </a:t>
            </a:r>
          </a:p>
          <a:p>
            <a:r>
              <a:rPr lang="es-PE" sz="2800" b="1" dirty="0">
                <a:solidFill>
                  <a:schemeClr val="accent1"/>
                </a:solidFill>
              </a:rPr>
              <a:t>(según reporte de laboratorio / lo identificado por hemoglobinómetro)</a:t>
            </a:r>
            <a:endParaRPr lang="es-PE" sz="2000" b="1" dirty="0">
              <a:solidFill>
                <a:schemeClr val="accent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4947D20-5DA2-7478-2F96-A7C28B50EC3A}"/>
              </a:ext>
            </a:extLst>
          </p:cNvPr>
          <p:cNvSpPr txBox="1"/>
          <p:nvPr/>
        </p:nvSpPr>
        <p:spPr>
          <a:xfrm>
            <a:off x="7589239" y="3429000"/>
            <a:ext cx="3237139" cy="707886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FF0000"/>
                </a:solidFill>
              </a:rPr>
              <a:t>REGISTRAR HEMOGLOBINA OBSERVADA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62A4F60-B5A5-3FDB-B201-EFC77343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971" y="3709844"/>
            <a:ext cx="2168267" cy="19514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F4E0311-DDAB-C4B4-6D67-C3F6F136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BDF253-7776-559F-8E43-5821D9A3E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BBE4898-659B-7209-77D8-A15476B04783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C2B4C0-8A80-F623-72AE-EA87E827F007}"/>
              </a:ext>
            </a:extLst>
          </p:cNvPr>
          <p:cNvSpPr txBox="1"/>
          <p:nvPr/>
        </p:nvSpPr>
        <p:spPr>
          <a:xfrm>
            <a:off x="9232475" y="5170713"/>
            <a:ext cx="2960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3986BD-8199-77E1-84B7-96CE9E4A0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622" y="2335142"/>
            <a:ext cx="4076232" cy="368801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895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28BC76A-53C5-04A3-4553-09DF6DF90D37}"/>
              </a:ext>
            </a:extLst>
          </p:cNvPr>
          <p:cNvSpPr txBox="1">
            <a:spLocks/>
          </p:cNvSpPr>
          <p:nvPr/>
        </p:nvSpPr>
        <p:spPr>
          <a:xfrm>
            <a:off x="1421362" y="1356113"/>
            <a:ext cx="9349272" cy="10406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solidFill>
                  <a:schemeClr val="accent1"/>
                </a:solidFill>
              </a:rPr>
              <a:t>REGISTRO EN HIS SOBRE CLASIFICACIÓN  DEL ESTADO NUTRICIONAL DE LA GESTANTE MEDIANTE VALORACIÓN ANTROPOMÉTRICA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7D111B8-32A9-9D93-AE0A-0518CCB36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32" y="3321390"/>
            <a:ext cx="10067731" cy="1952625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0F08FE78-ED13-5912-F599-25572EAEC75F}"/>
              </a:ext>
            </a:extLst>
          </p:cNvPr>
          <p:cNvSpPr/>
          <p:nvPr/>
        </p:nvSpPr>
        <p:spPr>
          <a:xfrm rot="5400000">
            <a:off x="1952192" y="3766872"/>
            <a:ext cx="306912" cy="1368573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PE" b="1" dirty="0">
              <a:latin typeface="+mj-lt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2FF3756-B9B8-CD57-B360-6F99B67C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9D51AF1-B769-876B-43CB-2CBD1F91A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B3A04462-9A7F-D6E3-B578-B8C5377C800A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2C7A5ED-35DF-7DF5-BB21-F2E4BDE823CA}"/>
              </a:ext>
            </a:extLst>
          </p:cNvPr>
          <p:cNvSpPr txBox="1"/>
          <p:nvPr/>
        </p:nvSpPr>
        <p:spPr>
          <a:xfrm>
            <a:off x="9232475" y="5170713"/>
            <a:ext cx="2960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</p:spTree>
    <p:extLst>
      <p:ext uri="{BB962C8B-B14F-4D97-AF65-F5344CB8AC3E}">
        <p14:creationId xmlns:p14="http://schemas.microsoft.com/office/powerpoint/2010/main" val="42186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0890EEE8-8F6B-AB03-3B41-5F425B66CA8C}"/>
              </a:ext>
            </a:extLst>
          </p:cNvPr>
          <p:cNvSpPr txBox="1">
            <a:spLocks/>
          </p:cNvSpPr>
          <p:nvPr/>
        </p:nvSpPr>
        <p:spPr>
          <a:xfrm>
            <a:off x="1421364" y="1402154"/>
            <a:ext cx="9349272" cy="56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solidFill>
                  <a:schemeClr val="accent1"/>
                </a:solidFill>
              </a:rPr>
              <a:t>REGISTRO EN HIS DE LA GANANCIA DE PESO DURANTE EL EMBARAZO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E19F2CF-FC39-2DBC-BE71-F6F67BAF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70" y="2668399"/>
            <a:ext cx="11436060" cy="222084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2FF3756-B9B8-CD57-B360-6F99B67C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9D51AF1-B769-876B-43CB-2CBD1F91A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B3A04462-9A7F-D6E3-B578-B8C5377C800A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2C7A5ED-35DF-7DF5-BB21-F2E4BDE823CA}"/>
              </a:ext>
            </a:extLst>
          </p:cNvPr>
          <p:cNvSpPr txBox="1"/>
          <p:nvPr/>
        </p:nvSpPr>
        <p:spPr>
          <a:xfrm>
            <a:off x="9232475" y="5170713"/>
            <a:ext cx="2960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</p:spTree>
    <p:extLst>
      <p:ext uri="{BB962C8B-B14F-4D97-AF65-F5344CB8AC3E}">
        <p14:creationId xmlns:p14="http://schemas.microsoft.com/office/powerpoint/2010/main" val="101075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9CA6129-1EF5-E7EE-80EE-0E584F201B9D}"/>
              </a:ext>
            </a:extLst>
          </p:cNvPr>
          <p:cNvSpPr txBox="1">
            <a:spLocks/>
          </p:cNvSpPr>
          <p:nvPr/>
        </p:nvSpPr>
        <p:spPr>
          <a:xfrm>
            <a:off x="1418254" y="1341668"/>
            <a:ext cx="9349272" cy="10406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>
                <a:solidFill>
                  <a:schemeClr val="accent1"/>
                </a:solidFill>
              </a:rPr>
              <a:t>Nuevos códigos registro his</a:t>
            </a:r>
            <a:endParaRPr lang="es-PE" sz="2000" b="1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C5067D-EB33-D340-E4E4-F00147FC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94" y="3019813"/>
            <a:ext cx="10543592" cy="2149346"/>
          </a:xfrm>
          <a:prstGeom prst="rect">
            <a:avLst/>
          </a:prstGeom>
          <a:ln w="41275">
            <a:solidFill>
              <a:srgbClr val="00206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52DE58-40B3-BDB9-0D53-9EE0EF3D2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EE4C8D-0FB1-B2E8-8BC9-7180F1F8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B720168-ABFD-D2BC-5B10-99E4016127A8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867E31-F57E-0762-02B8-BC86DB41BB75}"/>
              </a:ext>
            </a:extLst>
          </p:cNvPr>
          <p:cNvSpPr txBox="1"/>
          <p:nvPr/>
        </p:nvSpPr>
        <p:spPr>
          <a:xfrm>
            <a:off x="9232475" y="5170713"/>
            <a:ext cx="2960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</p:spTree>
    <p:extLst>
      <p:ext uri="{BB962C8B-B14F-4D97-AF65-F5344CB8AC3E}">
        <p14:creationId xmlns:p14="http://schemas.microsoft.com/office/powerpoint/2010/main" val="111753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9A08E7F-280F-57C9-37BC-1B4F93005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39" y="1617590"/>
            <a:ext cx="3342140" cy="477233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A12A047-E6D3-2432-1A88-CF9A0826AABB}"/>
              </a:ext>
            </a:extLst>
          </p:cNvPr>
          <p:cNvSpPr txBox="1">
            <a:spLocks/>
          </p:cNvSpPr>
          <p:nvPr/>
        </p:nvSpPr>
        <p:spPr>
          <a:xfrm>
            <a:off x="1421364" y="368545"/>
            <a:ext cx="9349272" cy="10406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chemeClr val="accent1"/>
                </a:solidFill>
              </a:rPr>
              <a:t>INSTRUMENTOS PARA LA VALORACIÓN NUTRICIONAL ANTROPOMÉTRICA EN LA GESTANTE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88FF7C-AD23-ACB8-BCCC-E5A371D70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512" y="1609201"/>
            <a:ext cx="3241558" cy="47723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5E56698-4807-DD86-F9E2-2AA1C2D2D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703" y="1617589"/>
            <a:ext cx="3241558" cy="47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1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E21BC4-C132-059A-C2F5-295D1C825D7A}"/>
              </a:ext>
            </a:extLst>
          </p:cNvPr>
          <p:cNvSpPr txBox="1">
            <a:spLocks/>
          </p:cNvSpPr>
          <p:nvPr/>
        </p:nvSpPr>
        <p:spPr>
          <a:xfrm>
            <a:off x="1421364" y="444046"/>
            <a:ext cx="9349272" cy="10406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chemeClr val="accent1"/>
                </a:solidFill>
              </a:rPr>
              <a:t>INSTRUMENTOS PARA LA VALORACIÓN NUTRICIONAL ANTROPOMÉTRICA EN LA GESTANTE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86503E-4F33-C9AA-BEE8-2A52D174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43" y="1577130"/>
            <a:ext cx="3608282" cy="50669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F02AE9D-E9DD-F260-08F2-EC18440E0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313" y="1577131"/>
            <a:ext cx="3509852" cy="50669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E3860E3-C7F8-B4B6-52BA-361A71F4A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002" y="1577130"/>
            <a:ext cx="3371737" cy="50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7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588878D-8635-621C-5A18-DBE23C31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3" y="2688135"/>
            <a:ext cx="3512254" cy="21824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76E024D-175D-74E0-9483-09207E9C9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158" y="1725117"/>
            <a:ext cx="2296728" cy="47342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FC15D7C-4B8D-E5D3-24FF-2F712960B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932" y="1706455"/>
            <a:ext cx="2296728" cy="473421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70D2E585-F061-FDAC-9BBD-9665D896A9FF}"/>
              </a:ext>
            </a:extLst>
          </p:cNvPr>
          <p:cNvSpPr txBox="1">
            <a:spLocks/>
          </p:cNvSpPr>
          <p:nvPr/>
        </p:nvSpPr>
        <p:spPr>
          <a:xfrm>
            <a:off x="1603065" y="868124"/>
            <a:ext cx="8867813" cy="5650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chemeClr val="accent1">
                    <a:lumMod val="75000"/>
                  </a:schemeClr>
                </a:solidFill>
              </a:rPr>
              <a:t>APLICACIÓN MOVIL CENAN: “</a:t>
            </a:r>
            <a:r>
              <a:rPr lang="es-PE" sz="2800" b="1" dirty="0" err="1">
                <a:solidFill>
                  <a:schemeClr val="accent1">
                    <a:lumMod val="75000"/>
                  </a:schemeClr>
                </a:solidFill>
              </a:rPr>
              <a:t>nutrigest</a:t>
            </a:r>
            <a:r>
              <a:rPr lang="es-PE" sz="2800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4188A56-6F16-CCDA-3DA3-E8B1DCC00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764" y="1743779"/>
            <a:ext cx="2164220" cy="46563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629820-7864-259C-AC5A-BC67CE8C0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4668F7-7D02-30E3-7D05-87F687164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530AFCF-9C37-B110-49B6-771A46CA20E1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265FA7-FB70-71FD-4D68-1B1FF150E33F}"/>
              </a:ext>
            </a:extLst>
          </p:cNvPr>
          <p:cNvSpPr txBox="1"/>
          <p:nvPr/>
        </p:nvSpPr>
        <p:spPr>
          <a:xfrm>
            <a:off x="88109" y="5288340"/>
            <a:ext cx="296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</p:spTree>
    <p:extLst>
      <p:ext uri="{BB962C8B-B14F-4D97-AF65-F5344CB8AC3E}">
        <p14:creationId xmlns:p14="http://schemas.microsoft.com/office/powerpoint/2010/main" val="21060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65A4456-7C90-6623-30C1-32DDD253C1A5}"/>
              </a:ext>
            </a:extLst>
          </p:cNvPr>
          <p:cNvSpPr txBox="1"/>
          <p:nvPr/>
        </p:nvSpPr>
        <p:spPr>
          <a:xfrm>
            <a:off x="88109" y="5288340"/>
            <a:ext cx="296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E6307E-936F-A912-6D0E-6D6969F3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42" y="1499892"/>
            <a:ext cx="2353260" cy="51271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F52125-378E-4780-FBD7-08E592EB2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006" y="1499892"/>
            <a:ext cx="2502307" cy="51271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8866FA-EB35-A37B-283A-302057D5E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980" y="1499892"/>
            <a:ext cx="2578397" cy="51271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3BB0FA6-EF77-DABC-BB30-5F7626AD7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679" y="750566"/>
            <a:ext cx="8882642" cy="7498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1C0B198-2B63-BF7B-FE5C-16F82A412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E8375C-E5F8-3E37-AB0A-F4FAF5E21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3EEE49D-409C-B4F3-55B9-9181E952A332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9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75B092A-5E75-1E8C-2D45-288A33215A08}"/>
              </a:ext>
            </a:extLst>
          </p:cNvPr>
          <p:cNvSpPr/>
          <p:nvPr/>
        </p:nvSpPr>
        <p:spPr>
          <a:xfrm>
            <a:off x="4854739" y="2828835"/>
            <a:ext cx="49279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ntique Olive Compact" panose="020B0904030504030204" pitchFamily="34" charset="0"/>
              </a:rPr>
              <a:t>GRACIAS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ED5186-54C6-F9EE-E6AC-AF6A6DC20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88" y="1873632"/>
            <a:ext cx="3291601" cy="321564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B018987-04CD-1F62-B99F-D60F55C09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08E1AD-0DA1-E77F-85A3-200D4C17B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C5025DB-E6D0-8916-88F3-EA14EAFBCE5A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B4AA3E-0355-6067-4D56-97DDA8BD83BE}"/>
              </a:ext>
            </a:extLst>
          </p:cNvPr>
          <p:cNvSpPr txBox="1"/>
          <p:nvPr/>
        </p:nvSpPr>
        <p:spPr>
          <a:xfrm>
            <a:off x="88109" y="5288340"/>
            <a:ext cx="296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</p:spTree>
    <p:extLst>
      <p:ext uri="{BB962C8B-B14F-4D97-AF65-F5344CB8AC3E}">
        <p14:creationId xmlns:p14="http://schemas.microsoft.com/office/powerpoint/2010/main" val="41840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55131DA-2C8C-F65C-6371-02DE77B6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576" y="2133849"/>
            <a:ext cx="2665913" cy="342079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58FCACC-20B0-AFE8-F2CA-BF730E8EC8E4}"/>
              </a:ext>
            </a:extLst>
          </p:cNvPr>
          <p:cNvSpPr txBox="1">
            <a:spLocks/>
          </p:cNvSpPr>
          <p:nvPr/>
        </p:nvSpPr>
        <p:spPr>
          <a:xfrm>
            <a:off x="1667363" y="992427"/>
            <a:ext cx="8867813" cy="951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chemeClr val="accent1">
                    <a:lumMod val="75000"/>
                  </a:schemeClr>
                </a:solidFill>
              </a:rPr>
              <a:t>DOCUMENTOS NORMATIVOS MINSA</a:t>
            </a: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3B3273-6825-4E56-63CF-ADFAFF60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21" y="2133849"/>
            <a:ext cx="2570936" cy="36702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94072E-F864-DB46-1DCD-DD39D8239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689" y="2886423"/>
            <a:ext cx="2698761" cy="35872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B06182-6969-8A3D-B747-6DF884FCE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21" y="2886423"/>
            <a:ext cx="2665913" cy="367028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EA09238-B866-AE49-5579-D808429F4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66" y="-143347"/>
            <a:ext cx="6529252" cy="8421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DD1021-6F9A-9610-ABC0-24ECD0705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BE7F0B0-6F64-1F2D-A2AC-487DA04BCC13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67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258EDEC-2D46-4393-3BD0-58A941F6683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0385481"/>
              </p:ext>
            </p:extLst>
          </p:nvPr>
        </p:nvGraphicFramePr>
        <p:xfrm>
          <a:off x="90196" y="981541"/>
          <a:ext cx="10363200" cy="518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A04CD1A-90FA-EC96-E6B3-40DAAEE0C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68" y="3248167"/>
            <a:ext cx="5540632" cy="31808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A945D2-6D67-CBE9-39FA-539C28C41D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4573" y="3248167"/>
            <a:ext cx="5324576" cy="3246169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9CC3805-758A-7FBE-E724-14CE1A123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526542"/>
              </p:ext>
            </p:extLst>
          </p:nvPr>
        </p:nvGraphicFramePr>
        <p:xfrm>
          <a:off x="2187742" y="325210"/>
          <a:ext cx="7424257" cy="367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2839E4F-0050-69D4-9BB2-5E32F78538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CAC0AB-C58D-79EF-4267-73CA981B31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9EA88DD-E2B3-0DB7-DB2E-D55D01E40D72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9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118E8AB-C456-A8C1-3C9B-101043572F2D}"/>
              </a:ext>
            </a:extLst>
          </p:cNvPr>
          <p:cNvSpPr txBox="1">
            <a:spLocks/>
          </p:cNvSpPr>
          <p:nvPr/>
        </p:nvSpPr>
        <p:spPr>
          <a:xfrm>
            <a:off x="1662093" y="1482769"/>
            <a:ext cx="8867813" cy="951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sz="5400" b="1" dirty="0">
                <a:solidFill>
                  <a:schemeClr val="accent1"/>
                </a:solidFill>
              </a:rPr>
              <a:t>FORMATO HIS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4F4C4C0-B440-FF02-9C50-2DCBCC67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988" y="3256249"/>
            <a:ext cx="10122159" cy="1996888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</a:rPr>
              <a:t>“PARA HACER UNA BUENA EVALUACIÓN DEL ESTADO NUTRICIONAL DE LA GESTANTE ES NECESARIO REALIZAR UN BUEN REGISTRO EN EL FORMATO HIS”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A0330F8-1736-882B-BE77-C7FDEE65A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E22B03-A1F0-C4C0-9746-52A622CF2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4892273-46D7-EB0D-8178-E68DFE42CDEF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6B4C37-735F-E491-E391-CD2277FFD47D}"/>
              </a:ext>
            </a:extLst>
          </p:cNvPr>
          <p:cNvSpPr txBox="1"/>
          <p:nvPr/>
        </p:nvSpPr>
        <p:spPr>
          <a:xfrm>
            <a:off x="0" y="5288340"/>
            <a:ext cx="2845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</p:spTree>
    <p:extLst>
      <p:ext uri="{BB962C8B-B14F-4D97-AF65-F5344CB8AC3E}">
        <p14:creationId xmlns:p14="http://schemas.microsoft.com/office/powerpoint/2010/main" val="318499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DBF6995-A716-9E31-0962-4D7E6C40B3F6}"/>
              </a:ext>
            </a:extLst>
          </p:cNvPr>
          <p:cNvSpPr txBox="1">
            <a:spLocks/>
          </p:cNvSpPr>
          <p:nvPr/>
        </p:nvSpPr>
        <p:spPr>
          <a:xfrm>
            <a:off x="3247053" y="3009466"/>
            <a:ext cx="8262136" cy="29204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4800" b="1" dirty="0">
                <a:solidFill>
                  <a:schemeClr val="accent1"/>
                </a:solidFill>
              </a:rPr>
              <a:t>Inclusión de Nuevas Variables </a:t>
            </a:r>
          </a:p>
          <a:p>
            <a:pPr algn="r"/>
            <a:r>
              <a:rPr lang="es-PE" sz="3200" b="1" dirty="0">
                <a:solidFill>
                  <a:schemeClr val="accent1"/>
                </a:solidFill>
              </a:rPr>
              <a:t>en el </a:t>
            </a:r>
            <a:r>
              <a:rPr lang="es-PE" sz="4800" b="1" dirty="0">
                <a:solidFill>
                  <a:schemeClr val="accent1"/>
                </a:solidFill>
              </a:rPr>
              <a:t>formato HIS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118E8AB-C456-A8C1-3C9B-101043572F2D}"/>
              </a:ext>
            </a:extLst>
          </p:cNvPr>
          <p:cNvSpPr txBox="1">
            <a:spLocks/>
          </p:cNvSpPr>
          <p:nvPr/>
        </p:nvSpPr>
        <p:spPr>
          <a:xfrm>
            <a:off x="1662093" y="1502372"/>
            <a:ext cx="8867813" cy="951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sz="5400" b="1" dirty="0">
                <a:solidFill>
                  <a:schemeClr val="accent1"/>
                </a:solidFill>
              </a:rPr>
              <a:t>FORMATO HIS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F02FC9-6CDB-1DF4-F185-6764AE4C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D5038DB-7CB1-6A8D-4966-EE7264E39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9B3D776-415C-D6C0-F904-36FC271DD741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CCAFB5-4839-4B37-E72C-04AE6978CFE0}"/>
              </a:ext>
            </a:extLst>
          </p:cNvPr>
          <p:cNvSpPr txBox="1"/>
          <p:nvPr/>
        </p:nvSpPr>
        <p:spPr>
          <a:xfrm>
            <a:off x="88109" y="5145118"/>
            <a:ext cx="2879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</p:spTree>
    <p:extLst>
      <p:ext uri="{BB962C8B-B14F-4D97-AF65-F5344CB8AC3E}">
        <p14:creationId xmlns:p14="http://schemas.microsoft.com/office/powerpoint/2010/main" val="227124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D6D51F0-8439-2F8D-7F4D-04D19F9EBECD}"/>
              </a:ext>
            </a:extLst>
          </p:cNvPr>
          <p:cNvSpPr txBox="1"/>
          <p:nvPr/>
        </p:nvSpPr>
        <p:spPr>
          <a:xfrm>
            <a:off x="88109" y="5288340"/>
            <a:ext cx="296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025B10E-CC2B-5466-2FD6-CD6EC9C0E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65" y="1194318"/>
            <a:ext cx="6951833" cy="4635765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666138D-ACA0-F375-8E5A-4C7E839E0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24696"/>
              </p:ext>
            </p:extLst>
          </p:nvPr>
        </p:nvGraphicFramePr>
        <p:xfrm>
          <a:off x="8108303" y="1552512"/>
          <a:ext cx="3909527" cy="377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5ECD0E3-884E-0769-EF8A-8DC71B639A30}"/>
              </a:ext>
            </a:extLst>
          </p:cNvPr>
          <p:cNvCxnSpPr>
            <a:cxnSpLocks/>
          </p:cNvCxnSpPr>
          <p:nvPr/>
        </p:nvCxnSpPr>
        <p:spPr>
          <a:xfrm flipH="1">
            <a:off x="3293706" y="2071396"/>
            <a:ext cx="4997977" cy="34986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BDA3350-3761-7267-E889-CB2103AB735B}"/>
              </a:ext>
            </a:extLst>
          </p:cNvPr>
          <p:cNvCxnSpPr>
            <a:cxnSpLocks/>
          </p:cNvCxnSpPr>
          <p:nvPr/>
        </p:nvCxnSpPr>
        <p:spPr>
          <a:xfrm flipH="1">
            <a:off x="6612173" y="3079102"/>
            <a:ext cx="1679510" cy="15003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6B84876-6E12-A8EF-AEE8-5F42D694CE2C}"/>
              </a:ext>
            </a:extLst>
          </p:cNvPr>
          <p:cNvCxnSpPr>
            <a:cxnSpLocks/>
          </p:cNvCxnSpPr>
          <p:nvPr/>
        </p:nvCxnSpPr>
        <p:spPr>
          <a:xfrm flipH="1">
            <a:off x="6702804" y="4058816"/>
            <a:ext cx="1588879" cy="85713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D798BFA7-9668-1B8A-527E-9E872A94FB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78496" y="4974672"/>
            <a:ext cx="3185328" cy="113634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EC53DCB-3316-5359-B6B1-20C7A9DE9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D4317C4-F472-E658-13E8-81656EAEF3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D4A39D1-8DB7-4EE8-7035-00C789FE478D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1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587223E-6D40-A1EA-CB87-33E4AF05BBF1}"/>
              </a:ext>
            </a:extLst>
          </p:cNvPr>
          <p:cNvSpPr txBox="1"/>
          <p:nvPr/>
        </p:nvSpPr>
        <p:spPr>
          <a:xfrm>
            <a:off x="88109" y="5288340"/>
            <a:ext cx="296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16ACFCE-1113-7AB8-695E-367BE3C7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09" y="898314"/>
            <a:ext cx="10412964" cy="188683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PE" sz="2600" b="1" dirty="0">
                <a:solidFill>
                  <a:schemeClr val="accent1"/>
                </a:solidFill>
              </a:rPr>
              <a:t>EL REGISTRO DEL PESO PREGESTACIONAL, TALLA, PESO Y HEMOGLOBINA SIEMPRE TIENE QUE SER CON PUNTO Y EN DECIMAL</a:t>
            </a:r>
            <a:br>
              <a:rPr lang="es-PE" sz="2600" b="1" dirty="0">
                <a:solidFill>
                  <a:schemeClr val="accent1"/>
                </a:solidFill>
              </a:rPr>
            </a:br>
            <a:br>
              <a:rPr lang="es-PE" sz="2800" b="1" dirty="0">
                <a:solidFill>
                  <a:schemeClr val="accent1"/>
                </a:solidFill>
              </a:rPr>
            </a:br>
            <a:r>
              <a:rPr lang="es-PE" sz="1800" b="1" dirty="0">
                <a:solidFill>
                  <a:schemeClr val="accent1"/>
                </a:solidFill>
              </a:rPr>
              <a:t>EL IMC-PREGESTACIONAL (REGISTRAR SOLO EN LA 1ra ATENC. PREN.), ESTE SE CALCULA TENIENDO EN CUENTA EL PESO PREGESTACIONAL.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2DF7413-8800-C1FA-759B-F807817AA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47780" y="5013775"/>
            <a:ext cx="1886830" cy="78066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3254B7B-E101-5887-B205-61A9E57D563C}"/>
              </a:ext>
            </a:extLst>
          </p:cNvPr>
          <p:cNvSpPr txBox="1"/>
          <p:nvPr/>
        </p:nvSpPr>
        <p:spPr>
          <a:xfrm>
            <a:off x="8619780" y="4988605"/>
            <a:ext cx="3124809" cy="1200329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FF0000"/>
                </a:solidFill>
              </a:rPr>
              <a:t>REGISTRAR SIEMPRE CON PUNTO Y DECIMAL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8431A49-68E1-CEC3-3629-923BF9920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23" y="5536682"/>
            <a:ext cx="646232" cy="8108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4C937C2-9137-826D-116A-87E81574FBC3}"/>
              </a:ext>
            </a:extLst>
          </p:cNvPr>
          <p:cNvSpPr txBox="1"/>
          <p:nvPr/>
        </p:nvSpPr>
        <p:spPr>
          <a:xfrm>
            <a:off x="604689" y="5494695"/>
            <a:ext cx="2948474" cy="830997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FF0000"/>
                </a:solidFill>
              </a:rPr>
              <a:t>PESO </a:t>
            </a:r>
          </a:p>
          <a:p>
            <a:pPr algn="ctr"/>
            <a:r>
              <a:rPr lang="es-PE" sz="2400" b="1" dirty="0">
                <a:solidFill>
                  <a:srgbClr val="FF0000"/>
                </a:solidFill>
              </a:rPr>
              <a:t>PREGESTACIONAL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6EFCD6-CD7E-05EB-D452-96643373F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A758D1-AF62-41CA-2279-45E5F96E4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0ACB108-6764-3C50-CAA5-69867956EB88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5F2CB79-2E13-F6EB-1175-D74C10BB6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655" y="3210389"/>
            <a:ext cx="3435209" cy="31371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49D198-D8E4-6685-76CE-365B37D412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655" y="2933799"/>
            <a:ext cx="3435209" cy="24392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35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1D95D93-AD8B-808C-7C8C-1FD99DC1CF68}"/>
              </a:ext>
            </a:extLst>
          </p:cNvPr>
          <p:cNvSpPr txBox="1"/>
          <p:nvPr/>
        </p:nvSpPr>
        <p:spPr>
          <a:xfrm>
            <a:off x="88109" y="5288340"/>
            <a:ext cx="296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278B9F95-D5B8-40FB-88F9-1BFB55A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43" y="1196609"/>
            <a:ext cx="9880392" cy="13342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accent1"/>
                </a:solidFill>
              </a:rPr>
              <a:t>REALIZAR EL REGISTRO DE LA FECHA DE ULTIMA REGLA EN EL CAMPO CORRESPONDIENTE.</a:t>
            </a: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3C7FE0E4-0B16-B903-E0DB-551802CD3F43}"/>
              </a:ext>
            </a:extLst>
          </p:cNvPr>
          <p:cNvSpPr/>
          <p:nvPr/>
        </p:nvSpPr>
        <p:spPr>
          <a:xfrm rot="10800000">
            <a:off x="6080771" y="4992266"/>
            <a:ext cx="627610" cy="764720"/>
          </a:xfrm>
          <a:prstGeom prst="leftBrace">
            <a:avLst>
              <a:gd name="adj1" fmla="val 29718"/>
              <a:gd name="adj2" fmla="val 48780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E3A366-9B73-81D1-ABF7-3C47A6878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898" y="4422710"/>
            <a:ext cx="3732245" cy="133427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122C8B-326D-2C02-851E-0E43F9350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6" y="3144416"/>
            <a:ext cx="4991877" cy="2612571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78BD7C6-0F84-B990-4254-1E905CFD5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F69C3E1-8E5B-F632-498C-ED44A46F2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B89102C-FF94-0D74-0626-F8255DF4F31C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39A0A50-7723-A914-33A6-A8FB5ED7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37" y="1411438"/>
            <a:ext cx="10988352" cy="13072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PE" sz="2800" b="1" dirty="0">
                <a:solidFill>
                  <a:schemeClr val="accent1"/>
                </a:solidFill>
              </a:rPr>
              <a:t>EL REGISTRO DE LAS SEMANAS DE EMBARAZO (EDAD GESTACIONAL) SIEMPRE ES EN EL SEGUNDO CASILLERO DE CADA ATENCIÓN PRE-NATAL. </a:t>
            </a:r>
            <a:br>
              <a:rPr lang="es-PE" sz="2800" b="1" dirty="0">
                <a:solidFill>
                  <a:schemeClr val="accent1"/>
                </a:solidFill>
              </a:rPr>
            </a:br>
            <a:br>
              <a:rPr lang="es-PE" sz="2800" b="1" dirty="0">
                <a:solidFill>
                  <a:schemeClr val="accent1"/>
                </a:solidFill>
              </a:rPr>
            </a:br>
            <a:r>
              <a:rPr lang="es-PE" sz="1800" b="1" dirty="0">
                <a:solidFill>
                  <a:schemeClr val="accent1"/>
                </a:solidFill>
              </a:rPr>
              <a:t>(RECUERDA EN EL PRIMER CASILLERO VA EL NUMERO DE CPN)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E3D214-F748-84BB-0C21-15AA628C0DF8}"/>
              </a:ext>
            </a:extLst>
          </p:cNvPr>
          <p:cNvSpPr txBox="1"/>
          <p:nvPr/>
        </p:nvSpPr>
        <p:spPr>
          <a:xfrm>
            <a:off x="6737355" y="5364410"/>
            <a:ext cx="3312368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SEMANAS DE GESTACIÓN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8B0AF3-4E64-77A2-A61B-5DC78A1F7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48231" y="4919685"/>
            <a:ext cx="271960" cy="47717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041CA82-077D-9B23-1D28-65685E2A5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96" y="3184662"/>
            <a:ext cx="10042848" cy="1795463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0AFF09D-AD7B-F011-EEA2-912BE4888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9" y="-117951"/>
            <a:ext cx="6529382" cy="8474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B0A157-060C-8540-BD99-60B1A12F9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1644" y="0"/>
            <a:ext cx="780356" cy="69880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F920EE2-67EC-004D-24DC-97D6CE061894}"/>
              </a:ext>
            </a:extLst>
          </p:cNvPr>
          <p:cNvSpPr/>
          <p:nvPr/>
        </p:nvSpPr>
        <p:spPr>
          <a:xfrm>
            <a:off x="9571839" y="55986"/>
            <a:ext cx="1839805" cy="69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SIEN-HIS</a:t>
            </a:r>
          </a:p>
          <a:p>
            <a:pPr algn="ctr"/>
            <a:r>
              <a:rPr lang="es-PE" sz="11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Información del Estado Nutricional</a:t>
            </a:r>
          </a:p>
          <a:p>
            <a:pPr algn="ctr"/>
            <a:endParaRPr lang="es-PE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961656-BCD8-CB87-D31F-ED7BC8DCAD04}"/>
              </a:ext>
            </a:extLst>
          </p:cNvPr>
          <p:cNvSpPr txBox="1"/>
          <p:nvPr/>
        </p:nvSpPr>
        <p:spPr>
          <a:xfrm>
            <a:off x="88109" y="5288340"/>
            <a:ext cx="3056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SIEN-HIS</a:t>
            </a:r>
          </a:p>
          <a:p>
            <a:pPr algn="ctr"/>
            <a:r>
              <a:rPr lang="es-P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de Información del Estado Nutricional</a:t>
            </a:r>
          </a:p>
        </p:txBody>
      </p:sp>
    </p:spTree>
    <p:extLst>
      <p:ext uri="{BB962C8B-B14F-4D97-AF65-F5344CB8AC3E}">
        <p14:creationId xmlns:p14="http://schemas.microsoft.com/office/powerpoint/2010/main" val="29450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1985</TotalTime>
  <Words>538</Words>
  <Application>Microsoft Office PowerPoint</Application>
  <PresentationFormat>Panorámica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Antique Olive Compact</vt:lpstr>
      <vt:lpstr>Arial</vt:lpstr>
      <vt:lpstr>Tw Cen MT</vt:lpstr>
      <vt:lpstr>Gota</vt:lpstr>
      <vt:lpstr>socialización  INCLUSIÓN DE NUEVAS VARIABLES EN EL FORMATO his</vt:lpstr>
      <vt:lpstr>Presentación de PowerPoint</vt:lpstr>
      <vt:lpstr>Presentación de PowerPoint</vt:lpstr>
      <vt:lpstr>“PARA HACER UNA BUENA EVALUACIÓN DEL ESTADO NUTRICIONAL DE LA GESTANTE ES NECESARIO REALIZAR UN BUEN REGISTRO EN EL FORMATO HIS”</vt:lpstr>
      <vt:lpstr>Presentación de PowerPoint</vt:lpstr>
      <vt:lpstr>Presentación de PowerPoint</vt:lpstr>
      <vt:lpstr>EL REGISTRO DEL PESO PREGESTACIONAL, TALLA, PESO Y HEMOGLOBINA SIEMPRE TIENE QUE SER CON PUNTO Y EN DECIMAL  EL IMC-PREGESTACIONAL (REGISTRAR SOLO EN LA 1ra ATENC. PREN.), ESTE SE CALCULA TENIENDO EN CUENTA EL PESO PREGESTACIONAL.</vt:lpstr>
      <vt:lpstr>REALIZAR EL REGISTRO DE LA FECHA DE ULTIMA REGLA EN EL CAMPO CORRESPONDIENTE.</vt:lpstr>
      <vt:lpstr>EL REGISTRO DE LAS SEMANAS DE EMBARAZO (EDAD GESTACIONAL) SIEMPRE ES EN EL SEGUNDO CASILLERO DE CADA ATENCIÓN PRE-NATAL.   (RECUERDA EN EL PRIMER CASILLERO VA EL NUMERO DE CPN)</vt:lpstr>
      <vt:lpstr>EL REGISTRO DE TIPO DE EMBARAZO SOLO SE REALIZA EN CASO DE EMBARAZO MÚLTIPLE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NACIONAL DE SALUD  CENTRO NACIONAL DE ALIMENTACION Y NUTRICION - CENAN</dc:title>
  <dc:creator>Jisela Arcayo Palacios</dc:creator>
  <cp:lastModifiedBy>Wilson Díaz</cp:lastModifiedBy>
  <cp:revision>85</cp:revision>
  <dcterms:created xsi:type="dcterms:W3CDTF">2023-02-06T15:41:47Z</dcterms:created>
  <dcterms:modified xsi:type="dcterms:W3CDTF">2023-03-15T16:06:40Z</dcterms:modified>
</cp:coreProperties>
</file>