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59" r:id="rId6"/>
    <p:sldId id="278" r:id="rId7"/>
    <p:sldId id="261" r:id="rId8"/>
    <p:sldId id="263" r:id="rId9"/>
    <p:sldId id="264" r:id="rId10"/>
    <p:sldId id="276" r:id="rId11"/>
    <p:sldId id="267" r:id="rId12"/>
    <p:sldId id="268" r:id="rId13"/>
    <p:sldId id="277" r:id="rId14"/>
    <p:sldId id="269" r:id="rId15"/>
    <p:sldId id="271" r:id="rId16"/>
    <p:sldId id="272" r:id="rId17"/>
    <p:sldId id="274" r:id="rId18"/>
    <p:sldId id="275" r:id="rId1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157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23/12/2020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146437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23/12/2020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72144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23/12/2020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33424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23/12/2020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7404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23/12/2020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10512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23/12/2020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06836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lvl1pPr>
              <a:defRPr/>
            </a:lvl1pPr>
          </a:lstStyle>
          <a:p>
            <a:fld id="{68C49307-C547-4ACD-8B0B-E3490E29480A}" type="datetimeFigureOut">
              <a:rPr lang="es-PE" smtClean="0"/>
              <a:t>23/12/2020</a:t>
            </a:fld>
            <a:endParaRPr lang="es-PE"/>
          </a:p>
        </p:txBody>
      </p:sp>
      <p:sp>
        <p:nvSpPr>
          <p:cNvPr id="8" name="Marcador de pie de página 7"/>
          <p:cNvSpPr>
            <a:spLocks noGrp="1"/>
          </p:cNvSpPr>
          <p:nvPr>
            <p:ph type="ftr" sz="quarter" idx="11"/>
          </p:nvPr>
        </p:nvSpPr>
        <p:spPr/>
        <p:txBody>
          <a:bodyPr/>
          <a:lstStyle>
            <a:lvl1pPr>
              <a:defRPr/>
            </a:lvl1pPr>
          </a:lstStyle>
          <a:p>
            <a:endParaRPr lang="es-PE"/>
          </a:p>
        </p:txBody>
      </p:sp>
      <p:sp>
        <p:nvSpPr>
          <p:cNvPr id="9" name="Marcador de número de diapositiva 8"/>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570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lvl1pPr>
              <a:defRPr/>
            </a:lvl1pPr>
          </a:lstStyle>
          <a:p>
            <a:fld id="{68C49307-C547-4ACD-8B0B-E3490E29480A}" type="datetimeFigureOut">
              <a:rPr lang="es-PE" smtClean="0"/>
              <a:t>23/12/2020</a:t>
            </a:fld>
            <a:endParaRPr lang="es-PE"/>
          </a:p>
        </p:txBody>
      </p:sp>
      <p:sp>
        <p:nvSpPr>
          <p:cNvPr id="4" name="Marcador de pie de página 3"/>
          <p:cNvSpPr>
            <a:spLocks noGrp="1"/>
          </p:cNvSpPr>
          <p:nvPr>
            <p:ph type="ftr" sz="quarter" idx="11"/>
          </p:nvPr>
        </p:nvSpPr>
        <p:spPr/>
        <p:txBody>
          <a:bodyPr/>
          <a:lstStyle>
            <a:lvl1pPr>
              <a:defRPr/>
            </a:lvl1pPr>
          </a:lstStyle>
          <a:p>
            <a:endParaRPr lang="es-PE"/>
          </a:p>
        </p:txBody>
      </p:sp>
      <p:sp>
        <p:nvSpPr>
          <p:cNvPr id="5" name="Marcador de número de diapositiva 4"/>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90471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68C49307-C547-4ACD-8B0B-E3490E29480A}" type="datetimeFigureOut">
              <a:rPr lang="es-PE" smtClean="0"/>
              <a:t>23/12/2020</a:t>
            </a:fld>
            <a:endParaRPr lang="es-PE"/>
          </a:p>
        </p:txBody>
      </p:sp>
      <p:sp>
        <p:nvSpPr>
          <p:cNvPr id="3" name="Marcador de pie de página 2"/>
          <p:cNvSpPr>
            <a:spLocks noGrp="1"/>
          </p:cNvSpPr>
          <p:nvPr>
            <p:ph type="ftr" sz="quarter" idx="11"/>
          </p:nvPr>
        </p:nvSpPr>
        <p:spPr/>
        <p:txBody>
          <a:bodyPr/>
          <a:lstStyle>
            <a:lvl1pPr>
              <a:defRPr/>
            </a:lvl1pPr>
          </a:lstStyle>
          <a:p>
            <a:endParaRPr lang="es-PE"/>
          </a:p>
        </p:txBody>
      </p:sp>
      <p:sp>
        <p:nvSpPr>
          <p:cNvPr id="4" name="Marcador de número de diapositiva 3"/>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72503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23/12/2020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63960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23/12/2020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4430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8C49307-C547-4ACD-8B0B-E3490E29480A}" type="datetimeFigureOut">
              <a:rPr lang="es-PE" smtClean="0"/>
              <a:t>23/12/2020</a:t>
            </a:fld>
            <a:endParaRPr lang="es-P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P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F639DE-E6D0-411C-86E5-C1792FDD4980}" type="slidenum">
              <a:rPr lang="es-PE" smtClean="0"/>
              <a:t>‹Nº›</a:t>
            </a:fld>
            <a:endParaRPr lang="es-PE"/>
          </a:p>
        </p:txBody>
      </p:sp>
    </p:spTree>
    <p:extLst>
      <p:ext uri="{BB962C8B-B14F-4D97-AF65-F5344CB8AC3E}">
        <p14:creationId xmlns:p14="http://schemas.microsoft.com/office/powerpoint/2010/main" val="41732761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0" y="-2"/>
            <a:ext cx="9144000" cy="6858001"/>
          </a:xfrm>
          <a:prstGeom prst="rect">
            <a:avLst/>
          </a:prstGeom>
        </p:spPr>
      </p:pic>
      <p:sp>
        <p:nvSpPr>
          <p:cNvPr id="4" name="CuadroTexto 2"/>
          <p:cNvSpPr txBox="1">
            <a:spLocks noChangeArrowheads="1"/>
          </p:cNvSpPr>
          <p:nvPr/>
        </p:nvSpPr>
        <p:spPr bwMode="auto">
          <a:xfrm>
            <a:off x="94602" y="-75077"/>
            <a:ext cx="55753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ltLang="es-PE" sz="4000" dirty="0">
                <a:solidFill>
                  <a:srgbClr val="FFFF00"/>
                </a:solidFill>
                <a:latin typeface="Bernard MT Condensed" panose="02050806060905020404" pitchFamily="18" charset="0"/>
              </a:rPr>
              <a:t>Manual de Registro y </a:t>
            </a:r>
            <a:r>
              <a:rPr lang="es-PE" altLang="es-PE" sz="4000" dirty="0" err="1">
                <a:solidFill>
                  <a:srgbClr val="FFFF00"/>
                </a:solidFill>
                <a:latin typeface="Bernard MT Condensed" panose="02050806060905020404" pitchFamily="18" charset="0"/>
              </a:rPr>
              <a:t>Codificacion</a:t>
            </a:r>
            <a:r>
              <a:rPr lang="es-PE" altLang="es-PE" sz="4000" dirty="0">
                <a:solidFill>
                  <a:srgbClr val="FFFF00"/>
                </a:solidFill>
                <a:latin typeface="Bernard MT Condensed" panose="02050806060905020404" pitchFamily="18" charset="0"/>
              </a:rPr>
              <a:t> de la </a:t>
            </a:r>
            <a:r>
              <a:rPr lang="es-PE" altLang="es-PE" sz="4000" dirty="0" err="1">
                <a:solidFill>
                  <a:srgbClr val="FFFF00"/>
                </a:solidFill>
                <a:latin typeface="Bernard MT Condensed" panose="02050806060905020404" pitchFamily="18" charset="0"/>
              </a:rPr>
              <a:t>Atencion</a:t>
            </a:r>
            <a:r>
              <a:rPr lang="es-PE" altLang="es-PE" sz="4000" dirty="0">
                <a:solidFill>
                  <a:srgbClr val="FFFF00"/>
                </a:solidFill>
                <a:latin typeface="Bernard MT Condensed" panose="02050806060905020404" pitchFamily="18" charset="0"/>
              </a:rPr>
              <a:t> en la Consulta Externa</a:t>
            </a:r>
          </a:p>
          <a:p>
            <a:endParaRPr lang="es-PE" altLang="es-PE" sz="4000" dirty="0">
              <a:solidFill>
                <a:srgbClr val="FFFF00"/>
              </a:solidFill>
              <a:latin typeface="Bernard MT Condensed" panose="02050806060905020404" pitchFamily="18" charset="0"/>
            </a:endParaRPr>
          </a:p>
        </p:txBody>
      </p:sp>
      <p:sp>
        <p:nvSpPr>
          <p:cNvPr id="7" name="CuadroTexto 6"/>
          <p:cNvSpPr txBox="1"/>
          <p:nvPr/>
        </p:nvSpPr>
        <p:spPr>
          <a:xfrm>
            <a:off x="968188" y="5513445"/>
            <a:ext cx="8175812" cy="707886"/>
          </a:xfrm>
          <a:prstGeom prst="rect">
            <a:avLst/>
          </a:prstGeom>
          <a:noFill/>
        </p:spPr>
        <p:txBody>
          <a:bodyPr wrap="square" rtlCol="0">
            <a:spAutoFit/>
          </a:bodyPr>
          <a:lstStyle/>
          <a:p>
            <a:r>
              <a:rPr lang="es-PE" sz="4000" dirty="0">
                <a:solidFill>
                  <a:srgbClr val="FF0000"/>
                </a:solidFill>
                <a:latin typeface="Berlin Sans FB" panose="020E0602020502020306" pitchFamily="34" charset="0"/>
              </a:rPr>
              <a:t>ETAPA DE VIDA ADULTO MAYOR</a:t>
            </a:r>
          </a:p>
        </p:txBody>
      </p:sp>
      <p:sp>
        <p:nvSpPr>
          <p:cNvPr id="8" name="CuadroTexto 7"/>
          <p:cNvSpPr txBox="1"/>
          <p:nvPr/>
        </p:nvSpPr>
        <p:spPr>
          <a:xfrm>
            <a:off x="8229599" y="6221331"/>
            <a:ext cx="726142" cy="369332"/>
          </a:xfrm>
          <a:prstGeom prst="rect">
            <a:avLst/>
          </a:prstGeom>
          <a:noFill/>
        </p:spPr>
        <p:txBody>
          <a:bodyPr wrap="square" rtlCol="0">
            <a:spAutoFit/>
          </a:bodyPr>
          <a:lstStyle/>
          <a:p>
            <a:r>
              <a:rPr lang="es-PE" b="1" dirty="0">
                <a:solidFill>
                  <a:schemeClr val="bg1">
                    <a:lumMod val="95000"/>
                  </a:schemeClr>
                </a:solidFill>
              </a:rPr>
              <a:t>2020</a:t>
            </a:r>
          </a:p>
        </p:txBody>
      </p:sp>
    </p:spTree>
    <p:extLst>
      <p:ext uri="{BB962C8B-B14F-4D97-AF65-F5344CB8AC3E}">
        <p14:creationId xmlns:p14="http://schemas.microsoft.com/office/powerpoint/2010/main" val="114178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73856" y="298436"/>
            <a:ext cx="8596288" cy="958507"/>
          </a:xfrm>
          <a:prstGeom prst="rect">
            <a:avLst/>
          </a:prstGeom>
        </p:spPr>
      </p:pic>
      <p:sp>
        <p:nvSpPr>
          <p:cNvPr id="9" name="Rectángulo 8">
            <a:extLst>
              <a:ext uri="{FF2B5EF4-FFF2-40B4-BE49-F238E27FC236}">
                <a16:creationId xmlns:a16="http://schemas.microsoft.com/office/drawing/2014/main" id="{44740189-C369-4E60-8A02-85995DAB0D22}"/>
              </a:ext>
            </a:extLst>
          </p:cNvPr>
          <p:cNvSpPr/>
          <p:nvPr/>
        </p:nvSpPr>
        <p:spPr>
          <a:xfrm>
            <a:off x="273856" y="1248317"/>
            <a:ext cx="8417858" cy="2292935"/>
          </a:xfrm>
          <a:prstGeom prst="rect">
            <a:avLst/>
          </a:prstGeom>
        </p:spPr>
        <p:txBody>
          <a:bodyPr wrap="square">
            <a:spAutoFit/>
          </a:bodyPr>
          <a:lstStyle/>
          <a:p>
            <a:pPr algn="just"/>
            <a:r>
              <a:rPr lang="es-PE" sz="1100" dirty="0">
                <a:solidFill>
                  <a:srgbClr val="231F20"/>
                </a:solidFill>
                <a:latin typeface="Franklin Gothic Medium Cond" panose="020B0606030402020204" pitchFamily="34" charset="0"/>
              </a:rPr>
              <a:t>Si la valoración es realizada por un nutricionista se deberá registrar inicialmente la actividad “atención en nutrición” secuenciado en el campo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el número de control correspondiente:</a:t>
            </a:r>
          </a:p>
          <a:p>
            <a:pPr algn="just"/>
            <a:r>
              <a:rPr lang="es-PE" sz="1100" dirty="0">
                <a:solidFill>
                  <a:srgbClr val="231F20"/>
                </a:solidFill>
                <a:latin typeface="Franklin Gothic Medium Cond" panose="020B0606030402020204" pitchFamily="34" charset="0"/>
              </a:rPr>
              <a:t>En los Pacientes Recuperados, anote en:</a:t>
            </a:r>
          </a:p>
          <a:p>
            <a:pPr algn="just"/>
            <a:r>
              <a:rPr lang="es-PE" sz="1100" dirty="0">
                <a:solidFill>
                  <a:srgbClr val="231F20"/>
                </a:solidFill>
                <a:latin typeface="Franklin Gothic Medium Cond" panose="020B0606030402020204" pitchFamily="34" charset="0"/>
              </a:rPr>
              <a:t>En el ítem: Diagnóstico motivo de consulta y/o actividad de salud, anote los diagnósticos resultados de la clasificación en la evaluación del estado nutricional.</a:t>
            </a:r>
          </a:p>
          <a:p>
            <a:pPr algn="just"/>
            <a:r>
              <a:rPr lang="es-PE" sz="1100" dirty="0">
                <a:solidFill>
                  <a:srgbClr val="231F20"/>
                </a:solidFill>
                <a:latin typeface="Franklin Gothic Medium Cond" panose="020B0606030402020204" pitchFamily="34" charset="0"/>
              </a:rPr>
              <a:t>En el ítem: Tipo de diagnóstico marque SIEMPRE “R”</a:t>
            </a:r>
          </a:p>
          <a:p>
            <a:pPr algn="just"/>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pPr algn="just"/>
            <a:r>
              <a:rPr lang="es-PE" sz="1100" dirty="0">
                <a:solidFill>
                  <a:srgbClr val="231F20"/>
                </a:solidFill>
                <a:latin typeface="Franklin Gothic Medium Cond" panose="020B0606030402020204" pitchFamily="34" charset="0"/>
              </a:rPr>
              <a:t>En el 1º casillero: la sigla de acuerdo al tipo de clasificación utilizada</a:t>
            </a:r>
          </a:p>
          <a:p>
            <a:pPr algn="just"/>
            <a:r>
              <a:rPr lang="pt-BR" sz="1100" dirty="0">
                <a:solidFill>
                  <a:srgbClr val="231F20"/>
                </a:solidFill>
                <a:latin typeface="Franklin Gothic Medium Cond" panose="020B0606030402020204" pitchFamily="34" charset="0"/>
              </a:rPr>
              <a:t>• IMC Índice de </a:t>
            </a:r>
            <a:r>
              <a:rPr lang="pt-BR" sz="1100" dirty="0" err="1">
                <a:solidFill>
                  <a:srgbClr val="231F20"/>
                </a:solidFill>
                <a:latin typeface="Franklin Gothic Medium Cond" panose="020B0606030402020204" pitchFamily="34" charset="0"/>
              </a:rPr>
              <a:t>Masa</a:t>
            </a:r>
            <a:r>
              <a:rPr lang="pt-BR" sz="1100" dirty="0">
                <a:solidFill>
                  <a:srgbClr val="231F20"/>
                </a:solidFill>
                <a:latin typeface="Franklin Gothic Medium Cond" panose="020B0606030402020204" pitchFamily="34" charset="0"/>
              </a:rPr>
              <a:t> Corporal</a:t>
            </a:r>
          </a:p>
          <a:p>
            <a:pPr algn="just"/>
            <a:r>
              <a:rPr lang="es-PE" sz="1100" dirty="0">
                <a:solidFill>
                  <a:srgbClr val="231F20"/>
                </a:solidFill>
                <a:latin typeface="Franklin Gothic Medium Cond" panose="020B0606030402020204" pitchFamily="34" charset="0"/>
              </a:rPr>
              <a:t>En el 2º casillero: “PR” si el paciente se ha recuperado</a:t>
            </a:r>
          </a:p>
          <a:p>
            <a:pPr algn="just"/>
            <a:r>
              <a:rPr lang="es-PE" sz="1100" dirty="0">
                <a:solidFill>
                  <a:srgbClr val="0033CC"/>
                </a:solidFill>
                <a:latin typeface="Franklin Gothic Medium Cond" panose="020B0606030402020204" pitchFamily="34" charset="0"/>
              </a:rPr>
              <a:t>Si el paciente recuperado en el siguiente control mantiene su IMC &gt;23 a &lt; 28 debe registrar como diagnóstico “Normal” (Z006) con tipo de diagnóstico definitivo (D)</a:t>
            </a:r>
          </a:p>
          <a:p>
            <a:pPr algn="just"/>
            <a:r>
              <a:rPr lang="es-PE" sz="1100" dirty="0">
                <a:solidFill>
                  <a:srgbClr val="0033CC"/>
                </a:solidFill>
                <a:latin typeface="Franklin Gothic Medium Cond" panose="020B0606030402020204" pitchFamily="34" charset="0"/>
              </a:rPr>
              <a:t>En los siguientes controles si se mantiene en el rango del IMC seguirá registrándose “Normal” (Z006) con tipo de diagnóstico definitivo (D).</a:t>
            </a:r>
          </a:p>
          <a:p>
            <a:pPr algn="just"/>
            <a:r>
              <a:rPr lang="es-PE" sz="1100" dirty="0">
                <a:solidFill>
                  <a:srgbClr val="0033CC"/>
                </a:solidFill>
                <a:latin typeface="Franklin Gothic Medium Cond" panose="020B0606030402020204" pitchFamily="34" charset="0"/>
              </a:rPr>
              <a:t>El paciente “Normal” (Z006) nunca se registra con tipo de diagnóstico repetido (R).</a:t>
            </a:r>
          </a:p>
        </p:txBody>
      </p:sp>
      <p:sp>
        <p:nvSpPr>
          <p:cNvPr id="10" name="Rectángulo 9">
            <a:extLst>
              <a:ext uri="{FF2B5EF4-FFF2-40B4-BE49-F238E27FC236}">
                <a16:creationId xmlns:a16="http://schemas.microsoft.com/office/drawing/2014/main" id="{CFCE961B-F5D3-403D-97AA-AB6C84A5F9E1}"/>
              </a:ext>
            </a:extLst>
          </p:cNvPr>
          <p:cNvSpPr/>
          <p:nvPr/>
        </p:nvSpPr>
        <p:spPr>
          <a:xfrm>
            <a:off x="363071" y="4501687"/>
            <a:ext cx="8417858" cy="1107996"/>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DETERMINACIÓN DEL RIESGO DE ENFERMAR EN LA PERSONA ADULTA MAYOR SEGÚN PERÍMETRO ABDOMINAL (PAB)</a:t>
            </a:r>
          </a:p>
          <a:p>
            <a:pPr algn="just"/>
            <a:r>
              <a:rPr lang="es-PE" sz="1100" dirty="0">
                <a:solidFill>
                  <a:srgbClr val="231F20"/>
                </a:solidFill>
                <a:latin typeface="Franklin Gothic Medium Cond" panose="020B0606030402020204" pitchFamily="34" charset="0"/>
              </a:rPr>
              <a:t>La determinación del Perímetro Abdominal (PAB) se utiliza para identificar el riesgo de enfermar, por ejemplo: de diabetes mellitus tipo 2, hipertensión arterial, enfermedades cardiovasculares, entre  otras.</a:t>
            </a:r>
          </a:p>
          <a:p>
            <a:pPr algn="just"/>
            <a:r>
              <a:rPr lang="es-PE" sz="1100" dirty="0">
                <a:solidFill>
                  <a:srgbClr val="231F20"/>
                </a:solidFill>
                <a:latin typeface="Franklin Gothic Medium Cond" panose="020B0606030402020204" pitchFamily="34" charset="0"/>
              </a:rPr>
              <a:t>Los valores obtenidos de la medición del perímetro abdominal permiten clasificar el riesgo de enfermar de la persona adulta mayor según el siguiente cuadro:</a:t>
            </a:r>
          </a:p>
          <a:p>
            <a:pPr algn="ctr"/>
            <a:r>
              <a:rPr lang="es-PE" sz="1100" dirty="0">
                <a:solidFill>
                  <a:srgbClr val="231F20"/>
                </a:solidFill>
                <a:latin typeface="Franklin Gothic Medium Cond" panose="020B0606030402020204" pitchFamily="34" charset="0"/>
              </a:rPr>
              <a:t>Cuadro N° 02</a:t>
            </a:r>
          </a:p>
          <a:p>
            <a:pPr algn="ctr"/>
            <a:r>
              <a:rPr lang="es-PE" sz="1100" dirty="0">
                <a:solidFill>
                  <a:srgbClr val="231F20"/>
                </a:solidFill>
                <a:latin typeface="Franklin Gothic Medium Cond" panose="020B0606030402020204" pitchFamily="34" charset="0"/>
              </a:rPr>
              <a:t>Clasificación de Riesgo de Enfermar según sexo y Perímetro Abdominal</a:t>
            </a:r>
            <a:endParaRPr lang="es-PE" sz="1100" dirty="0">
              <a:latin typeface="Franklin Gothic Medium Cond" panose="020B0606030402020204" pitchFamily="34" charset="0"/>
            </a:endParaRPr>
          </a:p>
        </p:txBody>
      </p:sp>
      <p:pic>
        <p:nvPicPr>
          <p:cNvPr id="11" name="Imagen 10">
            <a:extLst>
              <a:ext uri="{FF2B5EF4-FFF2-40B4-BE49-F238E27FC236}">
                <a16:creationId xmlns:a16="http://schemas.microsoft.com/office/drawing/2014/main" id="{E5B0283F-A68E-413D-84AE-43E01DC031A6}"/>
              </a:ext>
            </a:extLst>
          </p:cNvPr>
          <p:cNvPicPr>
            <a:picLocks noChangeAspect="1"/>
          </p:cNvPicPr>
          <p:nvPr/>
        </p:nvPicPr>
        <p:blipFill>
          <a:blip r:embed="rId3"/>
          <a:stretch>
            <a:fillRect/>
          </a:stretch>
        </p:blipFill>
        <p:spPr>
          <a:xfrm>
            <a:off x="363071" y="3558064"/>
            <a:ext cx="8417858" cy="962689"/>
          </a:xfrm>
          <a:prstGeom prst="rect">
            <a:avLst/>
          </a:prstGeom>
        </p:spPr>
      </p:pic>
      <p:pic>
        <p:nvPicPr>
          <p:cNvPr id="12" name="Imagen 11">
            <a:extLst>
              <a:ext uri="{FF2B5EF4-FFF2-40B4-BE49-F238E27FC236}">
                <a16:creationId xmlns:a16="http://schemas.microsoft.com/office/drawing/2014/main" id="{43AFE819-055E-4183-96CD-FA1B2F3E4834}"/>
              </a:ext>
            </a:extLst>
          </p:cNvPr>
          <p:cNvPicPr>
            <a:picLocks noChangeAspect="1"/>
          </p:cNvPicPr>
          <p:nvPr/>
        </p:nvPicPr>
        <p:blipFill>
          <a:blip r:embed="rId4"/>
          <a:stretch>
            <a:fillRect/>
          </a:stretch>
        </p:blipFill>
        <p:spPr>
          <a:xfrm>
            <a:off x="2652560" y="5613275"/>
            <a:ext cx="4293541" cy="940031"/>
          </a:xfrm>
          <a:prstGeom prst="rect">
            <a:avLst/>
          </a:prstGeom>
        </p:spPr>
      </p:pic>
    </p:spTree>
    <p:extLst>
      <p:ext uri="{BB962C8B-B14F-4D97-AF65-F5344CB8AC3E}">
        <p14:creationId xmlns:p14="http://schemas.microsoft.com/office/powerpoint/2010/main" val="2965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0305" y="431015"/>
            <a:ext cx="8323730" cy="4662815"/>
          </a:xfrm>
          <a:prstGeom prst="rect">
            <a:avLst/>
          </a:prstGeom>
        </p:spPr>
        <p:txBody>
          <a:bodyPr wrap="square">
            <a:spAutoFit/>
          </a:bodyPr>
          <a:lstStyle/>
          <a:p>
            <a:pPr algn="just"/>
            <a:r>
              <a:rPr lang="es-PE" sz="1100" dirty="0">
                <a:latin typeface="Franklin Gothic Medium Cond" panose="020B0606030402020204" pitchFamily="34" charset="0"/>
              </a:rPr>
              <a:t>Nota: Los valores del perímetro abdominal para personas adultas mayores son los mismos utilizados en la etapa de vida adulta.</a:t>
            </a:r>
          </a:p>
          <a:p>
            <a:pPr algn="just"/>
            <a:r>
              <a:rPr lang="es-PE" sz="1100" dirty="0">
                <a:solidFill>
                  <a:srgbClr val="C00000"/>
                </a:solidFill>
                <a:latin typeface="Franklin Gothic Medium Cond" panose="020B0606030402020204" pitchFamily="34" charset="0"/>
              </a:rPr>
              <a:t>INTERPRETACIÓN DE LOS VALORES DE PERÍMETRO ABDOMINAL (PAB)/1:</a:t>
            </a:r>
          </a:p>
          <a:p>
            <a:pPr algn="just"/>
            <a:r>
              <a:rPr lang="es-PE" sz="1100" dirty="0">
                <a:solidFill>
                  <a:srgbClr val="C00000"/>
                </a:solidFill>
                <a:latin typeface="Franklin Gothic Medium Cond" panose="020B0606030402020204" pitchFamily="34" charset="0"/>
              </a:rPr>
              <a:t>PAB &lt; 94 cm en varones y &lt; 80 cm en mujeres (Normal)</a:t>
            </a:r>
          </a:p>
          <a:p>
            <a:pPr algn="just"/>
            <a:r>
              <a:rPr lang="es-PE" sz="1100" dirty="0">
                <a:latin typeface="Franklin Gothic Medium Cond" panose="020B0606030402020204" pitchFamily="34" charset="0"/>
              </a:rPr>
              <a:t>Existe bajo riesgo de comorbilidad, de enfermedades crónicas no transmisibles como diabetes mellitus tipo 2, enfermedades cardiovasculares incluida la hipertensión arterial, enfermedad coronaria, entre otras.</a:t>
            </a:r>
          </a:p>
          <a:p>
            <a:pPr algn="just"/>
            <a:r>
              <a:rPr lang="es-PE" sz="1100" dirty="0">
                <a:solidFill>
                  <a:srgbClr val="C00000"/>
                </a:solidFill>
                <a:latin typeface="Franklin Gothic Medium Cond" panose="020B0606030402020204" pitchFamily="34" charset="0"/>
              </a:rPr>
              <a:t>PAB = 94 cm en varones y = 80 cm en mujeres (Elevado)</a:t>
            </a:r>
          </a:p>
          <a:p>
            <a:pPr algn="just"/>
            <a:r>
              <a:rPr lang="es-PE" sz="1100" dirty="0">
                <a:latin typeface="Franklin Gothic Medium Cond" panose="020B0606030402020204" pitchFamily="34" charset="0"/>
              </a:rPr>
              <a:t>Es considerado factor de alto riesgo de comorbilidad, de enfermedades crónicas no transmisibles como diabetes mellitus tipo 2, enfermedades cardiovasculares incluida la hipertensión arterial, enfermedad coronaria, entre otras.</a:t>
            </a:r>
            <a:endParaRPr lang="es-PE" sz="1100" dirty="0">
              <a:solidFill>
                <a:srgbClr val="C00000"/>
              </a:solidFill>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PAB = 102 cm en varones y = 88 cm en mujeres (Muy alto)</a:t>
            </a:r>
          </a:p>
          <a:p>
            <a:pPr algn="just"/>
            <a:r>
              <a:rPr lang="es-PE" sz="1100" dirty="0">
                <a:latin typeface="Franklin Gothic Medium Cond" panose="020B0606030402020204" pitchFamily="34" charset="0"/>
              </a:rPr>
              <a:t>Es considerado factor de muy alto riesgo de comorbilidad, de enfermedades crónicas no transmisibles como diabetes mellitus tipo 2, enfermedades cardiovasculares incluida la hipertensión arterial, enfermedad coronaria, entre otras.</a:t>
            </a:r>
          </a:p>
          <a:p>
            <a:pPr algn="just"/>
            <a:r>
              <a:rPr lang="es-PE" sz="1100" dirty="0">
                <a:solidFill>
                  <a:srgbClr val="C00000"/>
                </a:solidFill>
                <a:latin typeface="Franklin Gothic Medium Cond" panose="020B0606030402020204" pitchFamily="34" charset="0"/>
              </a:rPr>
              <a:t>EN LA EVALUACIÓN</a:t>
            </a:r>
          </a:p>
          <a:p>
            <a:pPr algn="just"/>
            <a:r>
              <a:rPr lang="es-PE" sz="1100" dirty="0">
                <a:solidFill>
                  <a:srgbClr val="0033CC"/>
                </a:solidFill>
                <a:latin typeface="Franklin Gothic Medium Cond" panose="020B0606030402020204" pitchFamily="34" charset="0"/>
              </a:rPr>
              <a:t>La evaluación del perímetro abdominal se registrará junto con los resultados de la evaluación para la clasificación por IMC y las demás actividades realizadas en la atención.</a:t>
            </a:r>
          </a:p>
          <a:p>
            <a:pPr algn="just"/>
            <a:r>
              <a:rPr lang="es-PE" sz="1100" dirty="0">
                <a:solidFill>
                  <a:srgbClr val="231F20"/>
                </a:solidFill>
                <a:latin typeface="Franklin Gothic Medium Cond" panose="020B0606030402020204" pitchFamily="34" charset="0"/>
              </a:rPr>
              <a:t>En el ítem: Diagnóstico motivo de consulta y/o actividad de salud, anote:</a:t>
            </a:r>
          </a:p>
          <a:p>
            <a:pPr algn="just"/>
            <a:r>
              <a:rPr lang="es-PE" sz="1100" dirty="0">
                <a:solidFill>
                  <a:srgbClr val="231F20"/>
                </a:solidFill>
                <a:latin typeface="Franklin Gothic Medium Cond" panose="020B0606030402020204" pitchFamily="34" charset="0"/>
              </a:rPr>
              <a:t>• En el 1º casillero el diagnóstico resultado de la clasificación del estado nutricional.</a:t>
            </a:r>
          </a:p>
          <a:p>
            <a:pPr algn="just"/>
            <a:r>
              <a:rPr lang="es-PE" sz="1100" dirty="0">
                <a:solidFill>
                  <a:srgbClr val="231F20"/>
                </a:solidFill>
                <a:latin typeface="Franklin Gothic Medium Cond" panose="020B0606030402020204" pitchFamily="34" charset="0"/>
              </a:rPr>
              <a:t>• En el 2º casillero Control y Evaluación Nutricional (como equivalencia para indicar la evaluación del PAB).</a:t>
            </a:r>
          </a:p>
          <a:p>
            <a:pPr algn="just"/>
            <a:r>
              <a:rPr lang="es-PE" sz="1100" dirty="0">
                <a:solidFill>
                  <a:srgbClr val="231F20"/>
                </a:solidFill>
                <a:latin typeface="Franklin Gothic Medium Cond" panose="020B0606030402020204" pitchFamily="34" charset="0"/>
              </a:rPr>
              <a:t>• En el 3º casillero la consejería nutricional.</a:t>
            </a:r>
          </a:p>
          <a:p>
            <a:pPr algn="just"/>
            <a:r>
              <a:rPr lang="es-PE" sz="1100" dirty="0">
                <a:solidFill>
                  <a:srgbClr val="231F20"/>
                </a:solidFill>
                <a:latin typeface="Franklin Gothic Medium Cond" panose="020B0606030402020204" pitchFamily="34" charset="0"/>
              </a:rPr>
              <a:t>En el ítem: Tipo de diagnóstico marque siempre “D”</a:t>
            </a:r>
          </a:p>
          <a:p>
            <a:pPr algn="just"/>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pPr algn="just"/>
            <a:r>
              <a:rPr lang="es-PE" sz="1100" dirty="0">
                <a:solidFill>
                  <a:srgbClr val="231F20"/>
                </a:solidFill>
                <a:latin typeface="Franklin Gothic Medium Cond" panose="020B0606030402020204" pitchFamily="34" charset="0"/>
              </a:rPr>
              <a:t>• En el 1º casillero la sigla “IMC” de índice de masa corporal</a:t>
            </a:r>
          </a:p>
          <a:p>
            <a:pPr algn="just"/>
            <a:r>
              <a:rPr lang="es-PE" sz="1100" dirty="0">
                <a:solidFill>
                  <a:srgbClr val="231F20"/>
                </a:solidFill>
                <a:latin typeface="Franklin Gothic Medium Cond" panose="020B0606030402020204" pitchFamily="34" charset="0"/>
              </a:rPr>
              <a:t>• En el 2º casillero identifique el nivel de riesgo de acuerdo a la siguiente clasificación:</a:t>
            </a:r>
          </a:p>
          <a:p>
            <a:pPr algn="just"/>
            <a:r>
              <a:rPr lang="es-PE" sz="1100" dirty="0">
                <a:solidFill>
                  <a:srgbClr val="231F20"/>
                </a:solidFill>
                <a:latin typeface="Franklin Gothic Medium Cond" panose="020B0606030402020204" pitchFamily="34" charset="0"/>
              </a:rPr>
              <a:t>• RSM= Bajo Riesgo</a:t>
            </a:r>
          </a:p>
          <a:p>
            <a:pPr algn="just"/>
            <a:r>
              <a:rPr lang="es-PE" sz="1100" dirty="0">
                <a:solidFill>
                  <a:srgbClr val="231F20"/>
                </a:solidFill>
                <a:latin typeface="Franklin Gothic Medium Cond" panose="020B0606030402020204" pitchFamily="34" charset="0"/>
              </a:rPr>
              <a:t>• RSA= Riesgo Alto</a:t>
            </a:r>
          </a:p>
          <a:p>
            <a:pPr algn="just"/>
            <a:r>
              <a:rPr lang="es-PE" sz="1100" dirty="0">
                <a:solidFill>
                  <a:srgbClr val="231F20"/>
                </a:solidFill>
                <a:latin typeface="Franklin Gothic Medium Cond" panose="020B0606030402020204" pitchFamily="34" charset="0"/>
              </a:rPr>
              <a:t>• RMA= Riesgo Muy Alto</a:t>
            </a:r>
          </a:p>
          <a:p>
            <a:pPr algn="just"/>
            <a:r>
              <a:rPr lang="es-PE" sz="1100" dirty="0">
                <a:solidFill>
                  <a:srgbClr val="231F20"/>
                </a:solidFill>
                <a:latin typeface="Franklin Gothic Medium Cond" panose="020B0606030402020204" pitchFamily="34" charset="0"/>
              </a:rPr>
              <a:t>• En el 3º casillero el número de la consejería.</a:t>
            </a:r>
            <a:endParaRPr lang="es-PE" sz="1100" dirty="0">
              <a:latin typeface="Franklin Gothic Medium Cond" panose="020B0606030402020204" pitchFamily="34" charset="0"/>
            </a:endParaRPr>
          </a:p>
          <a:p>
            <a:pPr algn="just"/>
            <a:endParaRPr lang="es-PE" sz="1100" dirty="0">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430305" y="4839030"/>
            <a:ext cx="8323730" cy="983794"/>
          </a:xfrm>
          <a:prstGeom prst="rect">
            <a:avLst/>
          </a:prstGeom>
        </p:spPr>
      </p:pic>
      <p:sp>
        <p:nvSpPr>
          <p:cNvPr id="5" name="Rectángulo 4"/>
          <p:cNvSpPr/>
          <p:nvPr/>
        </p:nvSpPr>
        <p:spPr>
          <a:xfrm>
            <a:off x="410135" y="5823122"/>
            <a:ext cx="8323730" cy="430887"/>
          </a:xfrm>
          <a:prstGeom prst="rect">
            <a:avLst/>
          </a:prstGeom>
        </p:spPr>
        <p:txBody>
          <a:bodyPr wrap="square">
            <a:spAutoFit/>
          </a:bodyPr>
          <a:lstStyle/>
          <a:p>
            <a:pPr lvl="0" algn="just"/>
            <a:r>
              <a:rPr lang="es-PE" sz="1100" dirty="0">
                <a:solidFill>
                  <a:srgbClr val="0033CC"/>
                </a:solidFill>
                <a:latin typeface="Franklin Gothic Medium Cond" panose="020B0606030402020204" pitchFamily="34" charset="0"/>
              </a:rPr>
              <a:t>Los niveles de riesgo de comorbilidad se incrementan en las personas adultas mayores cuando existe asociación entre los valores aumentados (anormales) de IMC y PAB. Existen además del riesgo de padecer enfermedades no transmisibles.</a:t>
            </a:r>
          </a:p>
        </p:txBody>
      </p:sp>
    </p:spTree>
    <p:extLst>
      <p:ext uri="{BB962C8B-B14F-4D97-AF65-F5344CB8AC3E}">
        <p14:creationId xmlns:p14="http://schemas.microsoft.com/office/powerpoint/2010/main" val="3912551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6176" y="180432"/>
            <a:ext cx="8511989" cy="1107996"/>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6.3 MINI VALORACIÓN NUTRICIONAL</a:t>
            </a:r>
          </a:p>
          <a:p>
            <a:pPr algn="just"/>
            <a:r>
              <a:rPr lang="es-PE" sz="1100" dirty="0">
                <a:solidFill>
                  <a:srgbClr val="231F20"/>
                </a:solidFill>
                <a:latin typeface="Franklin Gothic Medium Cond" panose="020B0606030402020204" pitchFamily="34" charset="0"/>
              </a:rPr>
              <a:t>Definición Operacional. - Herramienta universalmente utilizada para evaluar la desnutrición en personas adultas mayores. Consta de 18 ítems distribuidos en 04 partes o áreas: indicadores antropométricos, evaluación global, parámetros dietéticos y valoración subjetiva. Toma aproximadamente 10 minutos realizarla.</a:t>
            </a:r>
          </a:p>
          <a:p>
            <a:pPr algn="just"/>
            <a:r>
              <a:rPr lang="es-PE" sz="1100" dirty="0">
                <a:solidFill>
                  <a:srgbClr val="231F20"/>
                </a:solidFill>
                <a:latin typeface="Franklin Gothic Medium Cond" panose="020B0606030402020204" pitchFamily="34" charset="0"/>
              </a:rPr>
              <a:t>Para el puntaje debe sumarse lo obtenido en la Ficha de Mini Examen de Valoración Nutricional y se procede a interpretar según el siguiente cuadro:</a:t>
            </a:r>
          </a:p>
          <a:p>
            <a:pPr algn="ctr"/>
            <a:r>
              <a:rPr lang="es-PE" sz="1100" dirty="0">
                <a:solidFill>
                  <a:srgbClr val="231F20"/>
                </a:solidFill>
                <a:latin typeface="Franklin Gothic Medium Cond" panose="020B0606030402020204" pitchFamily="34" charset="0"/>
              </a:rPr>
              <a:t>Cuadro N° 03</a:t>
            </a:r>
          </a:p>
          <a:p>
            <a:pPr algn="ctr"/>
            <a:r>
              <a:rPr lang="es-PE" sz="1100" dirty="0">
                <a:solidFill>
                  <a:srgbClr val="231F20"/>
                </a:solidFill>
                <a:latin typeface="Franklin Gothic Medium Cond" panose="020B0606030402020204" pitchFamily="34" charset="0"/>
              </a:rPr>
              <a:t>Clasificación de Mini Valoración Nutricional a Adulto Mayor</a:t>
            </a:r>
            <a:endParaRPr lang="es-PE" sz="1100" dirty="0">
              <a:latin typeface="Franklin Gothic Medium Cond" panose="020B0606030402020204" pitchFamily="34" charset="0"/>
            </a:endParaRPr>
          </a:p>
        </p:txBody>
      </p:sp>
      <p:pic>
        <p:nvPicPr>
          <p:cNvPr id="3" name="Imagen 2"/>
          <p:cNvPicPr>
            <a:picLocks noChangeAspect="1"/>
          </p:cNvPicPr>
          <p:nvPr/>
        </p:nvPicPr>
        <p:blipFill>
          <a:blip r:embed="rId2"/>
          <a:stretch>
            <a:fillRect/>
          </a:stretch>
        </p:blipFill>
        <p:spPr>
          <a:xfrm>
            <a:off x="2803586" y="1254883"/>
            <a:ext cx="3467820" cy="780951"/>
          </a:xfrm>
          <a:prstGeom prst="rect">
            <a:avLst/>
          </a:prstGeom>
        </p:spPr>
      </p:pic>
      <p:sp>
        <p:nvSpPr>
          <p:cNvPr id="4" name="Rectángulo 3"/>
          <p:cNvSpPr/>
          <p:nvPr/>
        </p:nvSpPr>
        <p:spPr>
          <a:xfrm>
            <a:off x="336176" y="2084697"/>
            <a:ext cx="8390965" cy="313932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SI LA VALORACIÓN ES REALIZADA POR PERSONAL DEL EQUIPO MULTIDISCIPLINARIO QUE EVALÚA AL ADULTO MAYOR</a:t>
            </a:r>
          </a:p>
          <a:p>
            <a:r>
              <a:rPr lang="es-PE" sz="1100" dirty="0">
                <a:solidFill>
                  <a:srgbClr val="231F20"/>
                </a:solidFill>
                <a:latin typeface="Franklin Gothic Medium Cond" panose="020B0606030402020204" pitchFamily="34" charset="0"/>
              </a:rPr>
              <a:t>En el ítem Diagnóstico motivo de consulta y/o actividad de salud, anote:</a:t>
            </a:r>
          </a:p>
          <a:p>
            <a:r>
              <a:rPr lang="es-PE" sz="1100" dirty="0">
                <a:solidFill>
                  <a:srgbClr val="231F20"/>
                </a:solidFill>
                <a:latin typeface="Franklin Gothic Medium Cond" panose="020B0606030402020204" pitchFamily="34" charset="0"/>
              </a:rPr>
              <a:t>• En el 1º casillero el resultado de la evaluación nutricional por IMC</a:t>
            </a:r>
          </a:p>
          <a:p>
            <a:r>
              <a:rPr lang="es-PE" sz="1100" dirty="0">
                <a:solidFill>
                  <a:srgbClr val="231F20"/>
                </a:solidFill>
                <a:latin typeface="Franklin Gothic Medium Cond" panose="020B0606030402020204" pitchFamily="34" charset="0"/>
              </a:rPr>
              <a:t>• En el 2º casillero Control y Evaluación Nutricional (Evaluación del perímetro abdominal)</a:t>
            </a:r>
          </a:p>
          <a:p>
            <a:r>
              <a:rPr lang="es-PE" sz="1100" dirty="0">
                <a:solidFill>
                  <a:srgbClr val="231F20"/>
                </a:solidFill>
                <a:latin typeface="Franklin Gothic Medium Cond" panose="020B0606030402020204" pitchFamily="34" charset="0"/>
              </a:rPr>
              <a:t>• En el 3º casillero el resultado de la evaluación de la mini valoración:</a:t>
            </a:r>
          </a:p>
          <a:p>
            <a:r>
              <a:rPr lang="es-PE" sz="1100" dirty="0">
                <a:solidFill>
                  <a:srgbClr val="231F20"/>
                </a:solidFill>
                <a:latin typeface="Franklin Gothic Medium Cond" panose="020B0606030402020204" pitchFamily="34" charset="0"/>
              </a:rPr>
              <a:t>• Normal (Bien Nutrido),</a:t>
            </a:r>
          </a:p>
          <a:p>
            <a:r>
              <a:rPr lang="es-PE" sz="1100" dirty="0">
                <a:solidFill>
                  <a:srgbClr val="231F20"/>
                </a:solidFill>
                <a:latin typeface="Franklin Gothic Medium Cond" panose="020B0606030402020204" pitchFamily="34" charset="0"/>
              </a:rPr>
              <a:t>• Riesgo de Desnutrición o</a:t>
            </a:r>
          </a:p>
          <a:p>
            <a:r>
              <a:rPr lang="es-PE" sz="1100" dirty="0">
                <a:solidFill>
                  <a:srgbClr val="231F20"/>
                </a:solidFill>
                <a:latin typeface="Franklin Gothic Medium Cond" panose="020B0606030402020204" pitchFamily="34" charset="0"/>
              </a:rPr>
              <a:t>• Desnutrido</a:t>
            </a:r>
          </a:p>
          <a:p>
            <a:r>
              <a:rPr lang="es-PE" sz="1100" dirty="0">
                <a:solidFill>
                  <a:srgbClr val="231F20"/>
                </a:solidFill>
                <a:latin typeface="Franklin Gothic Medium Cond" panose="020B0606030402020204" pitchFamily="34" charset="0"/>
              </a:rPr>
              <a:t>• En el 4º casillero la consejería nutricional</a:t>
            </a:r>
          </a:p>
          <a:p>
            <a:r>
              <a:rPr lang="es-PE" sz="1100" dirty="0">
                <a:solidFill>
                  <a:srgbClr val="231F20"/>
                </a:solidFill>
                <a:latin typeface="Franklin Gothic Medium Cond" panose="020B0606030402020204" pitchFamily="34" charset="0"/>
              </a:rPr>
              <a:t>En el ítem Tipo de Diagnóstico, anote:</a:t>
            </a:r>
          </a:p>
          <a:p>
            <a:r>
              <a:rPr lang="es-PE" sz="1100" dirty="0">
                <a:solidFill>
                  <a:srgbClr val="231F20"/>
                </a:solidFill>
                <a:latin typeface="Franklin Gothic Medium Cond" panose="020B0606030402020204" pitchFamily="34" charset="0"/>
              </a:rPr>
              <a:t>• En el casillero del resultado de la evaluación nutricional “D” si es la 1º vez que se diagnóstica, “R” en los controles</a:t>
            </a:r>
          </a:p>
          <a:p>
            <a:r>
              <a:rPr lang="es-PE" sz="1100" dirty="0">
                <a:solidFill>
                  <a:srgbClr val="231F20"/>
                </a:solidFill>
                <a:latin typeface="Franklin Gothic Medium Cond" panose="020B0606030402020204" pitchFamily="34" charset="0"/>
              </a:rPr>
              <a:t>• En los demás casilleros de las actividades siempre Definitivo “D”</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IMC</a:t>
            </a:r>
          </a:p>
          <a:p>
            <a:r>
              <a:rPr lang="es-PE" sz="1100" dirty="0">
                <a:solidFill>
                  <a:srgbClr val="231F20"/>
                </a:solidFill>
                <a:latin typeface="Franklin Gothic Medium Cond" panose="020B0606030402020204" pitchFamily="34" charset="0"/>
              </a:rPr>
              <a:t>• En el 2º casillero identifique el nivel de riesgo de acuerdo a la siguiente clasificación:</a:t>
            </a:r>
          </a:p>
          <a:p>
            <a:r>
              <a:rPr lang="es-PE" sz="1100" dirty="0">
                <a:solidFill>
                  <a:srgbClr val="231F20"/>
                </a:solidFill>
                <a:latin typeface="Franklin Gothic Medium Cond" panose="020B0606030402020204" pitchFamily="34" charset="0"/>
              </a:rPr>
              <a:t>• RSM = Bajo Riesgo		• RSA = Riesgo Alto	• RMA = Riesgo Muy Alto</a:t>
            </a:r>
          </a:p>
          <a:p>
            <a:r>
              <a:rPr lang="es-PE" sz="1100" dirty="0">
                <a:solidFill>
                  <a:srgbClr val="231F20"/>
                </a:solidFill>
                <a:latin typeface="Franklin Gothic Medium Cond" panose="020B0606030402020204" pitchFamily="34" charset="0"/>
              </a:rPr>
              <a:t>• En el 3º casillero la sigla “MVN” para indicar que el resultado de la evaluación se realizó a través de Mini Valoración Nutricional.</a:t>
            </a:r>
          </a:p>
          <a:p>
            <a:r>
              <a:rPr lang="es-PE" sz="1100" dirty="0">
                <a:solidFill>
                  <a:srgbClr val="231F20"/>
                </a:solidFill>
                <a:latin typeface="Franklin Gothic Medium Cond" panose="020B0606030402020204" pitchFamily="34" charset="0"/>
              </a:rPr>
              <a:t>• En el 4º casillero el número de consejería nutricional.</a:t>
            </a:r>
            <a:endParaRPr lang="es-PE" sz="1100" dirty="0">
              <a:latin typeface="Franklin Gothic Medium Cond" panose="020B0606030402020204" pitchFamily="34" charset="0"/>
            </a:endParaRPr>
          </a:p>
        </p:txBody>
      </p:sp>
      <p:pic>
        <p:nvPicPr>
          <p:cNvPr id="5" name="Imagen 4">
            <a:extLst>
              <a:ext uri="{FF2B5EF4-FFF2-40B4-BE49-F238E27FC236}">
                <a16:creationId xmlns:a16="http://schemas.microsoft.com/office/drawing/2014/main" id="{6C23CAAF-9AA9-4164-A87E-577931D4F393}"/>
              </a:ext>
            </a:extLst>
          </p:cNvPr>
          <p:cNvPicPr>
            <a:picLocks noChangeAspect="1"/>
          </p:cNvPicPr>
          <p:nvPr/>
        </p:nvPicPr>
        <p:blipFill>
          <a:blip r:embed="rId3"/>
          <a:stretch>
            <a:fillRect/>
          </a:stretch>
        </p:blipFill>
        <p:spPr>
          <a:xfrm>
            <a:off x="261579" y="5148552"/>
            <a:ext cx="8269942" cy="1502424"/>
          </a:xfrm>
          <a:prstGeom prst="rect">
            <a:avLst/>
          </a:prstGeom>
        </p:spPr>
      </p:pic>
    </p:spTree>
    <p:extLst>
      <p:ext uri="{BB962C8B-B14F-4D97-AF65-F5344CB8AC3E}">
        <p14:creationId xmlns:p14="http://schemas.microsoft.com/office/powerpoint/2010/main" val="74009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6858" y="252040"/>
            <a:ext cx="8269941" cy="430887"/>
          </a:xfrm>
          <a:prstGeom prst="rect">
            <a:avLst/>
          </a:prstGeom>
        </p:spPr>
        <p:txBody>
          <a:bodyPr wrap="square">
            <a:spAutoFit/>
          </a:bodyPr>
          <a:lstStyle/>
          <a:p>
            <a:r>
              <a:rPr lang="es-PE" sz="1100" dirty="0">
                <a:solidFill>
                  <a:srgbClr val="231F20"/>
                </a:solidFill>
                <a:latin typeface="Franklin Gothic Medium Cond" panose="020B0606030402020204" pitchFamily="34" charset="0"/>
              </a:rPr>
              <a:t>Si la valoración es realizada por un nutricionista se deberá registrar inicialmente la actividad</a:t>
            </a:r>
          </a:p>
          <a:p>
            <a:r>
              <a:rPr lang="es-PE" sz="1100" dirty="0">
                <a:solidFill>
                  <a:srgbClr val="231F20"/>
                </a:solidFill>
                <a:latin typeface="Franklin Gothic Medium Cond" panose="020B0606030402020204" pitchFamily="34" charset="0"/>
              </a:rPr>
              <a:t>“Atención en Nutrición” secuenciando en el campo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el número de control correspondiente:</a:t>
            </a:r>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2"/>
          <a:stretch>
            <a:fillRect/>
          </a:stretch>
        </p:blipFill>
        <p:spPr>
          <a:xfrm>
            <a:off x="451360" y="634236"/>
            <a:ext cx="8269942" cy="1569238"/>
          </a:xfrm>
          <a:prstGeom prst="rect">
            <a:avLst/>
          </a:prstGeom>
        </p:spPr>
      </p:pic>
      <p:sp>
        <p:nvSpPr>
          <p:cNvPr id="6" name="Rectángulo 5"/>
          <p:cNvSpPr/>
          <p:nvPr/>
        </p:nvSpPr>
        <p:spPr>
          <a:xfrm>
            <a:off x="416857" y="2197154"/>
            <a:ext cx="8269941" cy="430887"/>
          </a:xfrm>
          <a:prstGeom prst="rect">
            <a:avLst/>
          </a:prstGeom>
        </p:spPr>
        <p:txBody>
          <a:bodyPr wrap="square">
            <a:spAutoFit/>
          </a:bodyPr>
          <a:lstStyle/>
          <a:p>
            <a:pPr algn="just"/>
            <a:r>
              <a:rPr lang="es-PE" sz="1100" dirty="0">
                <a:solidFill>
                  <a:srgbClr val="43949C"/>
                </a:solidFill>
                <a:latin typeface="Franklin Gothic Medium Cond" panose="020B0606030402020204" pitchFamily="34" charset="0"/>
              </a:rPr>
              <a:t>Como parte de la Atención Integral de Salud, se precisa tomar datos de otros factores de riesgo determinantes de la morbilidad y la mortalidad, como el consumo de tabaco, alcohol, niveles de lípidos séricos, presencia de daño, etc.</a:t>
            </a:r>
            <a:endParaRPr lang="es-PE" sz="1100" dirty="0">
              <a:latin typeface="Franklin Gothic Medium Cond" panose="020B0606030402020204" pitchFamily="34" charset="0"/>
            </a:endParaRPr>
          </a:p>
        </p:txBody>
      </p:sp>
      <p:sp>
        <p:nvSpPr>
          <p:cNvPr id="7" name="Rectángulo 6"/>
          <p:cNvSpPr/>
          <p:nvPr/>
        </p:nvSpPr>
        <p:spPr>
          <a:xfrm>
            <a:off x="451360" y="2572563"/>
            <a:ext cx="8269941" cy="432426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VII. ACTIVIDADES PREVENTIVAS PROMOCIONALES (APP)</a:t>
            </a:r>
          </a:p>
          <a:p>
            <a:pPr algn="just"/>
            <a:r>
              <a:rPr lang="es-PE" sz="1100" dirty="0">
                <a:solidFill>
                  <a:srgbClr val="C00000"/>
                </a:solidFill>
                <a:latin typeface="Franklin Gothic Medium Cond" panose="020B0606030402020204" pitchFamily="34" charset="0"/>
              </a:rPr>
              <a:t>7.1 Visita Familiar Integral (C0011)</a:t>
            </a:r>
          </a:p>
          <a:p>
            <a:pPr algn="just"/>
            <a:r>
              <a:rPr lang="es-PE" sz="1100" dirty="0">
                <a:solidFill>
                  <a:srgbClr val="231F20"/>
                </a:solidFill>
                <a:latin typeface="Franklin Gothic Medium Cond" panose="020B0606030402020204" pitchFamily="34" charset="0"/>
              </a:rPr>
              <a:t>Definición Operacional.- Actividad dirigida a las Personas Adultas Mayores y familia en su domicilio, con el fin de realizar el seguimiento y control del daño, recoger información a través de la ficha familiar (que servirá como insumo para identificar a las familias que serán intervenidas según sector determinado), ficha de autodiagnóstico y evaluación de las familias.</a:t>
            </a:r>
          </a:p>
          <a:p>
            <a:pPr algn="just"/>
            <a:r>
              <a:rPr lang="es-PE" sz="1100" dirty="0">
                <a:solidFill>
                  <a:srgbClr val="231F20"/>
                </a:solidFill>
                <a:latin typeface="Franklin Gothic Medium Cond" panose="020B0606030402020204" pitchFamily="34" charset="0"/>
              </a:rPr>
              <a:t>En esta actividad se elabora el:</a:t>
            </a:r>
          </a:p>
          <a:p>
            <a:pPr algn="just"/>
            <a:r>
              <a:rPr lang="es-PE" sz="1100" dirty="0">
                <a:solidFill>
                  <a:srgbClr val="C00000"/>
                </a:solidFill>
                <a:latin typeface="Franklin Gothic Medium Cond" panose="020B0606030402020204" pitchFamily="34" charset="0"/>
              </a:rPr>
              <a:t>7.2 Plan Familiar</a:t>
            </a:r>
          </a:p>
          <a:p>
            <a:pPr algn="just"/>
            <a:r>
              <a:rPr lang="es-PE" sz="1100" dirty="0">
                <a:solidFill>
                  <a:srgbClr val="231F20"/>
                </a:solidFill>
                <a:latin typeface="Franklin Gothic Medium Cond" panose="020B0606030402020204" pitchFamily="34" charset="0"/>
              </a:rPr>
              <a:t>Definición Operacional.-  Acciones orientadas hacia la solución de los problemas de salud priorizados por etapa de vida en las familias y hacia el mejoramiento de la vivienda en las familias.</a:t>
            </a:r>
          </a:p>
          <a:p>
            <a:pPr algn="just"/>
            <a:r>
              <a:rPr lang="es-PE" sz="1100" dirty="0">
                <a:solidFill>
                  <a:srgbClr val="231F20"/>
                </a:solidFill>
                <a:latin typeface="Franklin Gothic Medium Cond" panose="020B0606030402020204" pitchFamily="34" charset="0"/>
              </a:rPr>
              <a:t>Se determina el tipo de riesgo y su posterior seguimiento:</a:t>
            </a:r>
          </a:p>
          <a:p>
            <a:pPr algn="just"/>
            <a:r>
              <a:rPr lang="es-PE" sz="1100" dirty="0">
                <a:solidFill>
                  <a:srgbClr val="231F20"/>
                </a:solidFill>
                <a:latin typeface="Franklin Gothic Medium Cond" panose="020B0606030402020204" pitchFamily="34" charset="0"/>
              </a:rPr>
              <a:t>• Plan Familiar de Alto Riesgo            U721</a:t>
            </a:r>
          </a:p>
          <a:p>
            <a:pPr algn="just"/>
            <a:r>
              <a:rPr lang="es-PE" sz="1100" dirty="0">
                <a:solidFill>
                  <a:srgbClr val="231F20"/>
                </a:solidFill>
                <a:latin typeface="Franklin Gothic Medium Cond" panose="020B0606030402020204" pitchFamily="34" charset="0"/>
              </a:rPr>
              <a:t>• Plan Familiar de Mediano Riesgo   U722</a:t>
            </a:r>
          </a:p>
          <a:p>
            <a:pPr algn="just"/>
            <a:r>
              <a:rPr lang="es-PE" sz="1100" dirty="0">
                <a:solidFill>
                  <a:srgbClr val="231F20"/>
                </a:solidFill>
                <a:latin typeface="Franklin Gothic Medium Cond" panose="020B0606030402020204" pitchFamily="34" charset="0"/>
              </a:rPr>
              <a:t>• Plan Familiar de Bajo Riesgo           U723</a:t>
            </a:r>
          </a:p>
          <a:p>
            <a:pPr algn="just"/>
            <a:r>
              <a:rPr lang="es-PE" sz="1100" dirty="0">
                <a:solidFill>
                  <a:srgbClr val="231F20"/>
                </a:solidFill>
                <a:latin typeface="Franklin Gothic Medium Cond" panose="020B0606030402020204" pitchFamily="34" charset="0"/>
              </a:rPr>
              <a:t>Elaboración del Plan Familiar (Cuando se realiza la visita por primera vez):</a:t>
            </a:r>
          </a:p>
          <a:p>
            <a:pPr algn="just"/>
            <a:r>
              <a:rPr lang="es-PE" sz="1100" dirty="0">
                <a:solidFill>
                  <a:srgbClr val="231F20"/>
                </a:solidFill>
                <a:latin typeface="Franklin Gothic Medium Cond" panose="020B0606030402020204" pitchFamily="34" charset="0"/>
              </a:rPr>
              <a:t>• En el Ítem: Diagnóstico motivo de consulta y/o actividad de salud anote:</a:t>
            </a:r>
          </a:p>
          <a:p>
            <a:pPr algn="just"/>
            <a:r>
              <a:rPr lang="es-PE" sz="1100" dirty="0">
                <a:solidFill>
                  <a:srgbClr val="231F20"/>
                </a:solidFill>
                <a:latin typeface="Franklin Gothic Medium Cond" panose="020B0606030402020204" pitchFamily="34" charset="0"/>
              </a:rPr>
              <a:t>• En el 1º casillero el motivo de visita</a:t>
            </a:r>
          </a:p>
          <a:p>
            <a:pPr algn="just"/>
            <a:r>
              <a:rPr lang="es-PE" sz="1100" dirty="0">
                <a:solidFill>
                  <a:srgbClr val="231F20"/>
                </a:solidFill>
                <a:latin typeface="Franklin Gothic Medium Cond" panose="020B0606030402020204" pitchFamily="34" charset="0"/>
              </a:rPr>
              <a:t>• En el 2º casillero Visita Familiar Integral</a:t>
            </a:r>
          </a:p>
          <a:p>
            <a:pPr algn="just"/>
            <a:r>
              <a:rPr lang="es-PE" sz="1100" dirty="0">
                <a:solidFill>
                  <a:srgbClr val="231F20"/>
                </a:solidFill>
                <a:latin typeface="Franklin Gothic Medium Cond" panose="020B0606030402020204" pitchFamily="34" charset="0"/>
              </a:rPr>
              <a:t>• En el 3º casillero el Plan familiar de acuerdo al riesgo</a:t>
            </a:r>
          </a:p>
          <a:p>
            <a:pPr algn="just"/>
            <a:r>
              <a:rPr lang="es-PE" sz="1100" dirty="0">
                <a:solidFill>
                  <a:srgbClr val="231F20"/>
                </a:solidFill>
                <a:latin typeface="Franklin Gothic Medium Cond" panose="020B0606030402020204" pitchFamily="34" charset="0"/>
              </a:rPr>
              <a:t>En el Ítem: Tipo de diagnóstico marque:</a:t>
            </a:r>
          </a:p>
          <a:p>
            <a:pPr algn="just"/>
            <a:r>
              <a:rPr lang="es-PE" sz="1100" dirty="0">
                <a:solidFill>
                  <a:srgbClr val="231F20"/>
                </a:solidFill>
                <a:latin typeface="Franklin Gothic Medium Cond" panose="020B0606030402020204" pitchFamily="34" charset="0"/>
              </a:rPr>
              <a:t>• En el 1º casillero “R”</a:t>
            </a:r>
          </a:p>
          <a:p>
            <a:pPr lvl="0" algn="just"/>
            <a:r>
              <a:rPr lang="es-PE" sz="1100" dirty="0">
                <a:solidFill>
                  <a:srgbClr val="231F20"/>
                </a:solidFill>
                <a:latin typeface="Franklin Gothic Medium Cond" panose="020B0606030402020204" pitchFamily="34" charset="0"/>
              </a:rPr>
              <a:t>• En los otros casilleros “D”</a:t>
            </a:r>
          </a:p>
          <a:p>
            <a:pPr lvl="0" algn="just"/>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pPr lvl="0" algn="just"/>
            <a:r>
              <a:rPr lang="es-PE" sz="1100" dirty="0">
                <a:solidFill>
                  <a:srgbClr val="231F20"/>
                </a:solidFill>
                <a:latin typeface="Franklin Gothic Medium Cond" panose="020B0606030402020204" pitchFamily="34" charset="0"/>
              </a:rPr>
              <a:t>• En el 2º casillero el número de la visita (1, 2...) según corresponda.</a:t>
            </a:r>
          </a:p>
          <a:p>
            <a:pPr lvl="0" algn="just"/>
            <a:r>
              <a:rPr lang="es-PE" sz="1100" dirty="0">
                <a:solidFill>
                  <a:srgbClr val="231F20"/>
                </a:solidFill>
                <a:latin typeface="Franklin Gothic Medium Cond" panose="020B0606030402020204" pitchFamily="34" charset="0"/>
              </a:rPr>
              <a:t>• En el 3º casillero el número “1” cuando se elabora el plan familiar.</a:t>
            </a:r>
            <a:endParaRPr lang="es-PE" sz="1100" dirty="0">
              <a:solidFill>
                <a:srgbClr val="000000"/>
              </a:solidFill>
              <a:latin typeface="Franklin Gothic Medium Cond" panose="020B0606030402020204" pitchFamily="34" charset="0"/>
            </a:endParaRPr>
          </a:p>
          <a:p>
            <a:pPr algn="just"/>
            <a:endParaRPr lang="es-PE" sz="1100" dirty="0">
              <a:solidFill>
                <a:srgbClr val="231F20"/>
              </a:solidFill>
              <a:latin typeface="Franklin Gothic Medium Cond" panose="020B0606030402020204" pitchFamily="34" charset="0"/>
            </a:endParaRPr>
          </a:p>
        </p:txBody>
      </p:sp>
    </p:spTree>
    <p:extLst>
      <p:ext uri="{BB962C8B-B14F-4D97-AF65-F5344CB8AC3E}">
        <p14:creationId xmlns:p14="http://schemas.microsoft.com/office/powerpoint/2010/main" val="427577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5096" y="339874"/>
            <a:ext cx="8468354" cy="936809"/>
          </a:xfrm>
          <a:prstGeom prst="rect">
            <a:avLst/>
          </a:prstGeom>
        </p:spPr>
      </p:pic>
      <p:sp>
        <p:nvSpPr>
          <p:cNvPr id="5" name="Rectángulo 4"/>
          <p:cNvSpPr/>
          <p:nvPr/>
        </p:nvSpPr>
        <p:spPr>
          <a:xfrm>
            <a:off x="376516" y="1224767"/>
            <a:ext cx="8431308" cy="60016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SE HACE SEGUIMIENTO AL PLAN FAMILIAR</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3º casillero deje en BLANCO.</a:t>
            </a:r>
            <a:endParaRPr lang="es-PE" sz="1100" dirty="0">
              <a:latin typeface="Franklin Gothic Medium Cond" panose="020B0606030402020204" pitchFamily="34" charset="0"/>
            </a:endParaRPr>
          </a:p>
        </p:txBody>
      </p:sp>
      <p:pic>
        <p:nvPicPr>
          <p:cNvPr id="3" name="Imagen 2"/>
          <p:cNvPicPr>
            <a:picLocks noChangeAspect="1"/>
          </p:cNvPicPr>
          <p:nvPr/>
        </p:nvPicPr>
        <p:blipFill>
          <a:blip r:embed="rId3"/>
          <a:stretch>
            <a:fillRect/>
          </a:stretch>
        </p:blipFill>
        <p:spPr>
          <a:xfrm>
            <a:off x="365095" y="1797772"/>
            <a:ext cx="8468355" cy="940967"/>
          </a:xfrm>
          <a:prstGeom prst="rect">
            <a:avLst/>
          </a:prstGeom>
        </p:spPr>
      </p:pic>
      <p:sp>
        <p:nvSpPr>
          <p:cNvPr id="6" name="Rectángulo 5"/>
          <p:cNvSpPr/>
          <p:nvPr/>
        </p:nvSpPr>
        <p:spPr>
          <a:xfrm>
            <a:off x="365095" y="2685541"/>
            <a:ext cx="8431309" cy="1107996"/>
          </a:xfrm>
          <a:prstGeom prst="rect">
            <a:avLst/>
          </a:prstGeom>
        </p:spPr>
        <p:txBody>
          <a:bodyPr wrap="square">
            <a:spAutoFit/>
          </a:bodyPr>
          <a:lstStyle/>
          <a:p>
            <a:pPr algn="just"/>
            <a:r>
              <a:rPr lang="es-PE" sz="1100" dirty="0">
                <a:solidFill>
                  <a:srgbClr val="0033CC"/>
                </a:solidFill>
                <a:latin typeface="Franklin Gothic Medium Cond" panose="020B0606030402020204" pitchFamily="34" charset="0"/>
              </a:rPr>
              <a:t>Para el seguimiento del Plan Familiar el valor del ítem </a:t>
            </a:r>
            <a:r>
              <a:rPr lang="es-PE" sz="1100" dirty="0" err="1">
                <a:solidFill>
                  <a:srgbClr val="0033CC"/>
                </a:solidFill>
                <a:latin typeface="Franklin Gothic Medium Cond" panose="020B0606030402020204" pitchFamily="34" charset="0"/>
              </a:rPr>
              <a:t>Lab</a:t>
            </a:r>
            <a:r>
              <a:rPr lang="es-PE" sz="1100" dirty="0">
                <a:solidFill>
                  <a:srgbClr val="0033CC"/>
                </a:solidFill>
                <a:latin typeface="Franklin Gothic Medium Cond" panose="020B0606030402020204" pitchFamily="34" charset="0"/>
              </a:rPr>
              <a:t> para la actividad de “Visita Familiar Integral” inicia desde 2 ya que en la 1º visita se elaboró el Plan Familiar.</a:t>
            </a:r>
          </a:p>
          <a:p>
            <a:pPr algn="just"/>
            <a:r>
              <a:rPr lang="es-PE" sz="1100" dirty="0">
                <a:solidFill>
                  <a:srgbClr val="C00000"/>
                </a:solidFill>
                <a:latin typeface="Franklin Gothic Medium Cond" panose="020B0606030402020204" pitchFamily="34" charset="0"/>
              </a:rPr>
              <a:t>CUANDO SE TERMINA CON EL PLAN FAMILIAR</a:t>
            </a:r>
          </a:p>
          <a:p>
            <a:pPr algn="just"/>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pPr algn="just"/>
            <a:r>
              <a:rPr lang="es-PE" sz="1100" dirty="0">
                <a:solidFill>
                  <a:srgbClr val="231F20"/>
                </a:solidFill>
                <a:latin typeface="Franklin Gothic Medium Cond" panose="020B0606030402020204" pitchFamily="34" charset="0"/>
              </a:rPr>
              <a:t>• En el 2º casillero el número de la visita.</a:t>
            </a:r>
          </a:p>
          <a:p>
            <a:pPr algn="just"/>
            <a:r>
              <a:rPr lang="es-PE" sz="1100" dirty="0">
                <a:solidFill>
                  <a:srgbClr val="231F20"/>
                </a:solidFill>
                <a:latin typeface="Franklin Gothic Medium Cond" panose="020B0606030402020204" pitchFamily="34" charset="0"/>
              </a:rPr>
              <a:t>• En el 3º casillero TA cuando se termina con todas las actividades consideradas en el plan familiar.</a:t>
            </a:r>
            <a:endParaRPr lang="es-PE" sz="1100" dirty="0">
              <a:latin typeface="Franklin Gothic Medium Cond" panose="020B0606030402020204" pitchFamily="34" charset="0"/>
            </a:endParaRPr>
          </a:p>
        </p:txBody>
      </p:sp>
      <p:pic>
        <p:nvPicPr>
          <p:cNvPr id="7" name="Imagen 6"/>
          <p:cNvPicPr>
            <a:picLocks noChangeAspect="1"/>
          </p:cNvPicPr>
          <p:nvPr/>
        </p:nvPicPr>
        <p:blipFill>
          <a:blip r:embed="rId4"/>
          <a:stretch>
            <a:fillRect/>
          </a:stretch>
        </p:blipFill>
        <p:spPr>
          <a:xfrm>
            <a:off x="365095" y="3789356"/>
            <a:ext cx="8468356" cy="932527"/>
          </a:xfrm>
          <a:prstGeom prst="rect">
            <a:avLst/>
          </a:prstGeom>
        </p:spPr>
      </p:pic>
      <p:sp>
        <p:nvSpPr>
          <p:cNvPr id="9" name="Rectángulo 8">
            <a:extLst>
              <a:ext uri="{FF2B5EF4-FFF2-40B4-BE49-F238E27FC236}">
                <a16:creationId xmlns:a16="http://schemas.microsoft.com/office/drawing/2014/main" id="{E3B49589-F2A1-4BD3-906F-7CB4B7AD7CEC}"/>
              </a:ext>
            </a:extLst>
          </p:cNvPr>
          <p:cNvSpPr/>
          <p:nvPr/>
        </p:nvSpPr>
        <p:spPr>
          <a:xfrm>
            <a:off x="369158" y="4702522"/>
            <a:ext cx="8398323" cy="195438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7.3 SESIÓN DEMOSTRATIVA (C0010)</a:t>
            </a:r>
          </a:p>
          <a:p>
            <a:pPr algn="just"/>
            <a:r>
              <a:rPr lang="es-PE" sz="1100" dirty="0">
                <a:solidFill>
                  <a:srgbClr val="231F20"/>
                </a:solidFill>
                <a:latin typeface="Franklin Gothic Medium Cond" panose="020B0606030402020204" pitchFamily="34" charset="0"/>
              </a:rPr>
              <a:t>Definición Operacional.- Es una actividad educativa con demostración de prácticas saludables que se brinda a los usuarios de manera grupal, que aborda aspectos correspondientes a cada etapa de vida.</a:t>
            </a:r>
          </a:p>
          <a:p>
            <a:r>
              <a:rPr lang="es-PE" sz="1100" dirty="0">
                <a:solidFill>
                  <a:srgbClr val="231F20"/>
                </a:solidFill>
                <a:latin typeface="Franklin Gothic Medium Cond" panose="020B0606030402020204" pitchFamily="34" charset="0"/>
              </a:rPr>
              <a:t>Registre de la siguiente manera:</a:t>
            </a:r>
          </a:p>
          <a:p>
            <a:r>
              <a:rPr lang="es-PE" sz="1100" dirty="0">
                <a:solidFill>
                  <a:srgbClr val="231F20"/>
                </a:solidFill>
                <a:latin typeface="Franklin Gothic Medium Cond" panose="020B0606030402020204" pitchFamily="34" charset="0"/>
              </a:rPr>
              <a:t>En el ítem Ficha Familiar o Historia Clínica anote el código de la institución o grupo humano donde se realiza la actividad. Los ítems Documento de Identidad, Financiador, Pertenencia Étnica, Edad, Sexo, Establecimiento y Servicio, NO SE REGISTRAN, por lo que se traza una línea oblicua sobre ellos.</a:t>
            </a:r>
          </a:p>
          <a:p>
            <a:r>
              <a:rPr lang="es-PE" sz="1100" dirty="0">
                <a:solidFill>
                  <a:srgbClr val="231F20"/>
                </a:solidFill>
                <a:latin typeface="Franklin Gothic Medium Cond" panose="020B0606030402020204" pitchFamily="34" charset="0"/>
              </a:rPr>
              <a:t>En el ítem: Diagnóstico Motivo de Consulta y/o Actividad de Salud, anote:</a:t>
            </a:r>
          </a:p>
          <a:p>
            <a:r>
              <a:rPr lang="es-PE" sz="1100" dirty="0">
                <a:solidFill>
                  <a:srgbClr val="231F20"/>
                </a:solidFill>
                <a:latin typeface="Franklin Gothic Medium Cond" panose="020B0606030402020204" pitchFamily="34" charset="0"/>
              </a:rPr>
              <a:t>• En el 1º casillero Sesión Demostrativa</a:t>
            </a:r>
          </a:p>
          <a:p>
            <a:r>
              <a:rPr lang="es-PE" sz="1100" dirty="0">
                <a:solidFill>
                  <a:srgbClr val="231F20"/>
                </a:solidFill>
                <a:latin typeface="Franklin Gothic Medium Cond" panose="020B0606030402020204" pitchFamily="34" charset="0"/>
              </a:rPr>
              <a:t>En el ítem: Tipo de diagnóstico marque siempre “D”</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El número de Personas que participan de la sesión</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1304638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0909" y="1311222"/>
            <a:ext cx="8243048"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7.4 Sesión Educativa (C0009)</a:t>
            </a:r>
          </a:p>
          <a:p>
            <a:pPr algn="just"/>
            <a:r>
              <a:rPr lang="es-PE" sz="1100" dirty="0">
                <a:solidFill>
                  <a:srgbClr val="231F20"/>
                </a:solidFill>
                <a:latin typeface="Franklin Gothic Medium Cond" panose="020B0606030402020204" pitchFamily="34" charset="0"/>
              </a:rPr>
              <a:t>Definición Operacional.- Es la actividad que consiste en capacitar o afianzar los conocimientos sobre un tema específico utilizando la metodología de educación para adultos (técnicas participativas).</a:t>
            </a:r>
          </a:p>
          <a:p>
            <a:pPr algn="just"/>
            <a:r>
              <a:rPr lang="es-PE" sz="1100" dirty="0">
                <a:solidFill>
                  <a:srgbClr val="231F20"/>
                </a:solidFill>
                <a:latin typeface="Franklin Gothic Medium Cond" panose="020B0606030402020204" pitchFamily="34" charset="0"/>
              </a:rPr>
              <a:t>Tiene un promedio de 15 a 30 participantes y duración entre 01 a 02 horas.</a:t>
            </a:r>
          </a:p>
          <a:p>
            <a:pPr algn="just"/>
            <a:r>
              <a:rPr lang="es-PE" sz="1100" dirty="0">
                <a:solidFill>
                  <a:srgbClr val="231F20"/>
                </a:solidFill>
                <a:latin typeface="Franklin Gothic Medium Cond" panose="020B0606030402020204" pitchFamily="34" charset="0"/>
              </a:rPr>
              <a:t>Los ítems Documento de Identidad, Financiador, Pertenencia Étnica, Edad, Sexo, Establecimiento y Servicio, NO SE REGISTRAN, por lo que se traza una línea oblicua sobre ellos.</a:t>
            </a:r>
          </a:p>
          <a:p>
            <a:pPr lvl="0" algn="just"/>
            <a:r>
              <a:rPr lang="es-PE" sz="1100" dirty="0">
                <a:solidFill>
                  <a:srgbClr val="231F20"/>
                </a:solidFill>
                <a:latin typeface="Franklin Gothic Medium Cond" panose="020B0606030402020204" pitchFamily="34" charset="0"/>
              </a:rPr>
              <a:t>En el ítem: Diagnóstico Motivo de Consulta y/o Actividad de Salud, anote:</a:t>
            </a:r>
          </a:p>
          <a:p>
            <a:pPr lvl="0" algn="just"/>
            <a:r>
              <a:rPr lang="es-PE" sz="1100" dirty="0">
                <a:solidFill>
                  <a:srgbClr val="231F20"/>
                </a:solidFill>
                <a:latin typeface="Franklin Gothic Medium Cond" panose="020B0606030402020204" pitchFamily="34" charset="0"/>
              </a:rPr>
              <a:t>• En el 1º casillero Sesión Educativa</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1º casillero El número de Personas que participan de la sesión</a:t>
            </a:r>
            <a:endParaRPr lang="es-PE" sz="1100" dirty="0">
              <a:solidFill>
                <a:srgbClr val="000000"/>
              </a:solidFill>
              <a:latin typeface="Franklin Gothic Medium Cond" panose="020B0606030402020204" pitchFamily="34" charset="0"/>
            </a:endParaRPr>
          </a:p>
          <a:p>
            <a:pPr algn="just"/>
            <a:endParaRPr lang="es-PE" sz="1100" dirty="0">
              <a:solidFill>
                <a:srgbClr val="231F20"/>
              </a:solidFill>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420909" y="3359357"/>
            <a:ext cx="8312063" cy="916817"/>
          </a:xfrm>
          <a:prstGeom prst="rect">
            <a:avLst/>
          </a:prstGeom>
        </p:spPr>
      </p:pic>
      <p:pic>
        <p:nvPicPr>
          <p:cNvPr id="6" name="Imagen 5"/>
          <p:cNvPicPr>
            <a:picLocks noChangeAspect="1"/>
          </p:cNvPicPr>
          <p:nvPr/>
        </p:nvPicPr>
        <p:blipFill>
          <a:blip r:embed="rId3"/>
          <a:stretch>
            <a:fillRect/>
          </a:stretch>
        </p:blipFill>
        <p:spPr>
          <a:xfrm>
            <a:off x="420914" y="383040"/>
            <a:ext cx="8274510" cy="928182"/>
          </a:xfrm>
          <a:prstGeom prst="rect">
            <a:avLst/>
          </a:prstGeom>
        </p:spPr>
      </p:pic>
      <p:sp>
        <p:nvSpPr>
          <p:cNvPr id="7" name="Rectángulo 6"/>
          <p:cNvSpPr/>
          <p:nvPr/>
        </p:nvSpPr>
        <p:spPr>
          <a:xfrm>
            <a:off x="334649" y="4273753"/>
            <a:ext cx="8484588" cy="261610"/>
          </a:xfrm>
          <a:prstGeom prst="rect">
            <a:avLst/>
          </a:prstGeom>
        </p:spPr>
        <p:txBody>
          <a:bodyPr wrap="square">
            <a:spAutoFit/>
          </a:bodyPr>
          <a:lstStyle/>
          <a:p>
            <a:pPr algn="ctr"/>
            <a:r>
              <a:rPr lang="es-PE" sz="1100" dirty="0">
                <a:solidFill>
                  <a:srgbClr val="0033CC"/>
                </a:solidFill>
                <a:latin typeface="Franklin Gothic Medium Cond" panose="020B0606030402020204" pitchFamily="34" charset="0"/>
              </a:rPr>
              <a:t>Revise el manual de registro de Promoción de la Salud para encontrar las demás actividades extramurales</a:t>
            </a:r>
            <a:r>
              <a:rPr lang="es-PE" sz="1100" dirty="0">
                <a:solidFill>
                  <a:srgbClr val="43949C"/>
                </a:solidFill>
                <a:latin typeface="Franklin Gothic Medium Cond" panose="020B0606030402020204" pitchFamily="34" charset="0"/>
              </a:rPr>
              <a:t>.</a:t>
            </a:r>
          </a:p>
        </p:txBody>
      </p:sp>
    </p:spTree>
    <p:extLst>
      <p:ext uri="{BB962C8B-B14F-4D97-AF65-F5344CB8AC3E}">
        <p14:creationId xmlns:p14="http://schemas.microsoft.com/office/powerpoint/2010/main" val="2012195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0142" y="361510"/>
            <a:ext cx="8269938" cy="297004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VIII. ACTIVIDADES DEL CIRCULO/ CLUB DEL ADULTO MAYOR</a:t>
            </a:r>
          </a:p>
          <a:p>
            <a:pPr algn="just"/>
            <a:r>
              <a:rPr lang="es-PE" sz="1100" dirty="0">
                <a:solidFill>
                  <a:srgbClr val="231F20"/>
                </a:solidFill>
                <a:latin typeface="Franklin Gothic Medium Cond" panose="020B0606030402020204" pitchFamily="34" charset="0"/>
              </a:rPr>
              <a:t>Definición Operacional.- Es la actividad que consiste en capacitar o afianzar el desarrollo de actividades de promoción de la salud, prevención de riesgos y daños, teniendo como base el autocuidado y cuidado mutuo, uso del tiempo libre, mantenimiento de la persona </a:t>
            </a:r>
            <a:r>
              <a:rPr lang="es-PE" sz="1100" dirty="0" err="1">
                <a:solidFill>
                  <a:srgbClr val="231F20"/>
                </a:solidFill>
                <a:latin typeface="Franklin Gothic Medium Cond" panose="020B0606030402020204" pitchFamily="34" charset="0"/>
              </a:rPr>
              <a:t>autovalente</a:t>
            </a:r>
            <a:r>
              <a:rPr lang="es-PE" sz="1100" dirty="0">
                <a:solidFill>
                  <a:srgbClr val="231F20"/>
                </a:solidFill>
                <a:latin typeface="Franklin Gothic Medium Cond" panose="020B0606030402020204" pitchFamily="34" charset="0"/>
              </a:rPr>
              <a:t>, evitar la discapacidad; así  como generar estilos de vida saludable y una relación armónica con la familia, comunidad y entorno entre otras actividades, utilizando la metodología de educación para adultos (técnicas participativas), tiene un promedio de 15 a 30 participantes y duración entre 01 a 02 horas.</a:t>
            </a:r>
          </a:p>
          <a:p>
            <a:r>
              <a:rPr lang="es-PE" sz="1100" dirty="0">
                <a:solidFill>
                  <a:srgbClr val="C00000"/>
                </a:solidFill>
                <a:latin typeface="Franklin Gothic Medium Cond" pitchFamily="34" charset="0"/>
              </a:rPr>
              <a:t>ORGANIZACIÓN DE ENCUENTROS CON REPRESENTANTES DE ORGANIZACIONES Y AUTORIDADES LOCALES</a:t>
            </a:r>
          </a:p>
          <a:p>
            <a:pPr algn="just"/>
            <a:r>
              <a:rPr lang="es-PE" sz="1100" dirty="0">
                <a:solidFill>
                  <a:srgbClr val="231F20"/>
                </a:solidFill>
                <a:latin typeface="Franklin Gothic Medium Cond" panose="020B0606030402020204" pitchFamily="34" charset="0"/>
              </a:rPr>
              <a:t>Los ítems Documento de Identidad, Financiador, Pertenencia Étnica, Edad, Sexo, Establecimiento y Servicio, NO SE REGISTRAN, por lo que se traza una línea oblicua sobre ellos.</a:t>
            </a:r>
          </a:p>
          <a:p>
            <a:pPr algn="just"/>
            <a:r>
              <a:rPr lang="es-PE" sz="1100" dirty="0">
                <a:solidFill>
                  <a:srgbClr val="231F20"/>
                </a:solidFill>
                <a:latin typeface="Franklin Gothic Medium Cond" panose="020B0606030402020204" pitchFamily="34" charset="0"/>
              </a:rPr>
              <a:t>En el ítem: Diagnóstico Motivo de Consulta y/o Actividad de Salud, anote:</a:t>
            </a:r>
          </a:p>
          <a:p>
            <a:pPr algn="just"/>
            <a:r>
              <a:rPr lang="es-PE" sz="1100" dirty="0">
                <a:solidFill>
                  <a:srgbClr val="231F20"/>
                </a:solidFill>
                <a:latin typeface="Franklin Gothic Medium Cond" panose="020B0606030402020204" pitchFamily="34" charset="0"/>
              </a:rPr>
              <a:t>• En el 1º casillero “Organización de encuentros con representantes de organizaciones y autoridades locales” (C1041).</a:t>
            </a:r>
          </a:p>
          <a:p>
            <a:pPr algn="just"/>
            <a:r>
              <a:rPr lang="es-PE" sz="1100" dirty="0">
                <a:solidFill>
                  <a:srgbClr val="231F20"/>
                </a:solidFill>
                <a:latin typeface="Franklin Gothic Medium Cond" panose="020B0606030402020204" pitchFamily="34" charset="0"/>
              </a:rPr>
              <a:t>• En el 2º casillero deje en BLANCO</a:t>
            </a:r>
          </a:p>
          <a:p>
            <a:pPr algn="just"/>
            <a:r>
              <a:rPr lang="es-PE" sz="1100" dirty="0">
                <a:solidFill>
                  <a:srgbClr val="231F20"/>
                </a:solidFill>
                <a:latin typeface="Franklin Gothic Medium Cond" panose="020B0606030402020204" pitchFamily="34" charset="0"/>
              </a:rPr>
              <a:t>• En el 3º casillero Reunión en Municipios (C0001).</a:t>
            </a:r>
          </a:p>
          <a:p>
            <a:pPr algn="just"/>
            <a:r>
              <a:rPr lang="es-PE" sz="1100" dirty="0">
                <a:solidFill>
                  <a:srgbClr val="231F20"/>
                </a:solidFill>
                <a:latin typeface="Franklin Gothic Medium Cond" panose="020B0606030402020204" pitchFamily="34" charset="0"/>
              </a:rPr>
              <a:t>En el ítem: Tipo de diagnóstico marque siempre “D” para ambos casilleros</a:t>
            </a:r>
          </a:p>
          <a:p>
            <a:pPr algn="just"/>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pPr algn="just"/>
            <a:r>
              <a:rPr lang="es-PE" sz="1100" dirty="0">
                <a:solidFill>
                  <a:srgbClr val="231F20"/>
                </a:solidFill>
                <a:latin typeface="Franklin Gothic Medium Cond" panose="020B0606030402020204" pitchFamily="34" charset="0"/>
              </a:rPr>
              <a:t>• En el 1º casillero: “1” para identificar “Conformación e Implementación de Círculos/Club del Adulto Mayor”.</a:t>
            </a:r>
          </a:p>
          <a:p>
            <a:pPr algn="just"/>
            <a:r>
              <a:rPr lang="es-PE" sz="1100" dirty="0">
                <a:solidFill>
                  <a:srgbClr val="231F20"/>
                </a:solidFill>
                <a:latin typeface="Franklin Gothic Medium Cond" panose="020B0606030402020204" pitchFamily="34" charset="0"/>
              </a:rPr>
              <a:t>• En el 2° casillero: cantidad de participantes</a:t>
            </a:r>
          </a:p>
          <a:p>
            <a:pPr algn="just"/>
            <a:r>
              <a:rPr lang="es-PE" sz="1100" dirty="0">
                <a:solidFill>
                  <a:srgbClr val="231F20"/>
                </a:solidFill>
                <a:latin typeface="Franklin Gothic Medium Cond" panose="020B0606030402020204" pitchFamily="34" charset="0"/>
              </a:rPr>
              <a:t>• En el 3º casillero deje en BLANCO </a:t>
            </a:r>
            <a:endParaRPr lang="es-PE" sz="1100" dirty="0">
              <a:latin typeface="Franklin Gothic Medium Cond" panose="020B06060304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42" y="3258097"/>
            <a:ext cx="8269938" cy="95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1"/>
          <p:cNvSpPr/>
          <p:nvPr/>
        </p:nvSpPr>
        <p:spPr>
          <a:xfrm>
            <a:off x="470142" y="4215376"/>
            <a:ext cx="8323730" cy="1446550"/>
          </a:xfrm>
          <a:prstGeom prst="rect">
            <a:avLst/>
          </a:prstGeom>
        </p:spPr>
        <p:txBody>
          <a:bodyPr wrap="square">
            <a:spAutoFit/>
          </a:bodyPr>
          <a:lstStyle/>
          <a:p>
            <a:r>
              <a:rPr lang="es-PE" sz="1100" dirty="0">
                <a:solidFill>
                  <a:srgbClr val="C00000"/>
                </a:solidFill>
                <a:latin typeface="Franklin Gothic Medium Cond" pitchFamily="34" charset="0"/>
              </a:rPr>
              <a:t>PARTICIPACIÓN COMUNITARIA Y EMPODERAMIENTO SOCIAL</a:t>
            </a:r>
          </a:p>
          <a:p>
            <a:r>
              <a:rPr lang="es-PE" sz="1100" dirty="0">
                <a:solidFill>
                  <a:srgbClr val="231F20"/>
                </a:solidFill>
                <a:latin typeface="Franklin Gothic Medium Cond" panose="020B0606030402020204" pitchFamily="34" charset="0"/>
              </a:rPr>
              <a:t>En el ítem: Diagnóstico Motivo de Consulta y/o Actividad de Salud, anote:</a:t>
            </a:r>
          </a:p>
          <a:p>
            <a:r>
              <a:rPr lang="es-PE" sz="1100" dirty="0">
                <a:solidFill>
                  <a:srgbClr val="231F20"/>
                </a:solidFill>
                <a:latin typeface="Franklin Gothic Medium Cond" panose="020B0606030402020204" pitchFamily="34" charset="0"/>
              </a:rPr>
              <a:t>• En el 1º casillero Taller de participación comunitaria y empoderamiento social (C3011).</a:t>
            </a:r>
          </a:p>
          <a:p>
            <a:r>
              <a:rPr lang="es-PE" sz="1100" dirty="0">
                <a:solidFill>
                  <a:srgbClr val="231F20"/>
                </a:solidFill>
                <a:latin typeface="Franklin Gothic Medium Cond" panose="020B0606030402020204" pitchFamily="34" charset="0"/>
              </a:rPr>
              <a:t>• En el 2º casillero Taller de habilidades sociales (90872).</a:t>
            </a:r>
          </a:p>
          <a:p>
            <a:r>
              <a:rPr lang="es-PE" sz="1100" dirty="0">
                <a:solidFill>
                  <a:srgbClr val="231F20"/>
                </a:solidFill>
                <a:latin typeface="Franklin Gothic Medium Cond" panose="020B0606030402020204" pitchFamily="34" charset="0"/>
              </a:rPr>
              <a:t>En el ítem: Tipo de diagnóstico marque siempre “D” para ambos casilleros.</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1º casillero: “1” para identificar “Talleres con participación de personas Adultas Mayores en Círculos de Adultos Mayores”.</a:t>
            </a:r>
          </a:p>
          <a:p>
            <a:r>
              <a:rPr lang="es-PE" sz="1100" dirty="0">
                <a:latin typeface="Franklin Gothic Medium Cond" panose="020B0606030402020204" pitchFamily="34" charset="0"/>
              </a:rPr>
              <a:t>• En el 2° casillero: cantidad de participantes.</a:t>
            </a:r>
          </a:p>
        </p:txBody>
      </p:sp>
      <p:pic>
        <p:nvPicPr>
          <p:cNvPr id="4" name="Imagen 3">
            <a:extLst>
              <a:ext uri="{FF2B5EF4-FFF2-40B4-BE49-F238E27FC236}">
                <a16:creationId xmlns:a16="http://schemas.microsoft.com/office/drawing/2014/main" id="{3D4518AF-C0D2-484D-AC3E-B090A3BEBD45}"/>
              </a:ext>
            </a:extLst>
          </p:cNvPr>
          <p:cNvPicPr>
            <a:picLocks noChangeAspect="1"/>
          </p:cNvPicPr>
          <p:nvPr/>
        </p:nvPicPr>
        <p:blipFill>
          <a:blip r:embed="rId3"/>
          <a:stretch>
            <a:fillRect/>
          </a:stretch>
        </p:blipFill>
        <p:spPr>
          <a:xfrm>
            <a:off x="470142" y="5660697"/>
            <a:ext cx="8323730" cy="958508"/>
          </a:xfrm>
          <a:prstGeom prst="rect">
            <a:avLst/>
          </a:prstGeom>
        </p:spPr>
      </p:pic>
    </p:spTree>
    <p:extLst>
      <p:ext uri="{BB962C8B-B14F-4D97-AF65-F5344CB8AC3E}">
        <p14:creationId xmlns:p14="http://schemas.microsoft.com/office/powerpoint/2010/main" val="2360970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9965" y="342054"/>
            <a:ext cx="8229600"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SESION EDUCATIVA</a:t>
            </a:r>
          </a:p>
          <a:p>
            <a:r>
              <a:rPr lang="es-PE" sz="1100" dirty="0">
                <a:solidFill>
                  <a:srgbClr val="231F20"/>
                </a:solidFill>
                <a:latin typeface="Franklin Gothic Medium Cond" panose="020B0606030402020204" pitchFamily="34" charset="0"/>
              </a:rPr>
              <a:t>En el ítem: Diagnóstico Motivo de Consulta y/o Actividad de Salud, anote:</a:t>
            </a:r>
          </a:p>
          <a:p>
            <a:r>
              <a:rPr lang="es-PE" sz="1100" dirty="0">
                <a:solidFill>
                  <a:srgbClr val="231F20"/>
                </a:solidFill>
                <a:latin typeface="Franklin Gothic Medium Cond" panose="020B0606030402020204" pitchFamily="34" charset="0"/>
              </a:rPr>
              <a:t>• En el 1º casillero Sesión Educativa (C0009)</a:t>
            </a:r>
          </a:p>
          <a:p>
            <a:r>
              <a:rPr lang="es-PE" sz="1100" dirty="0">
                <a:solidFill>
                  <a:srgbClr val="231F20"/>
                </a:solidFill>
                <a:latin typeface="Franklin Gothic Medium Cond" panose="020B0606030402020204" pitchFamily="34" charset="0"/>
              </a:rPr>
              <a:t>• En el 2º casillero Sesiones Educativas para empoderamiento de derechos en salud de la población (C3131).</a:t>
            </a:r>
          </a:p>
          <a:p>
            <a:r>
              <a:rPr lang="es-PE" sz="1100" dirty="0">
                <a:solidFill>
                  <a:srgbClr val="231F20"/>
                </a:solidFill>
                <a:latin typeface="Franklin Gothic Medium Cond" panose="020B0606030402020204" pitchFamily="34" charset="0"/>
              </a:rPr>
              <a:t>En el ítem: Tipo de diagnóstico marque siempre “D” para ambos casilleros</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“1” para identificar “Sesión Educativa en Círculos de Adultos Mayores”</a:t>
            </a:r>
          </a:p>
          <a:p>
            <a:r>
              <a:rPr lang="es-PE" sz="1100" dirty="0">
                <a:solidFill>
                  <a:srgbClr val="231F20"/>
                </a:solidFill>
                <a:latin typeface="Franklin Gothic Medium Cond" panose="020B0606030402020204" pitchFamily="34" charset="0"/>
              </a:rPr>
              <a:t>• En el 2° casillero: cantidad de participantes</a:t>
            </a:r>
          </a:p>
        </p:txBody>
      </p:sp>
      <p:sp>
        <p:nvSpPr>
          <p:cNvPr id="3" name="Rectángulo 2"/>
          <p:cNvSpPr/>
          <p:nvPr/>
        </p:nvSpPr>
        <p:spPr>
          <a:xfrm>
            <a:off x="336177" y="2719880"/>
            <a:ext cx="8337176"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SESION DEMOSTRATIVA</a:t>
            </a:r>
          </a:p>
          <a:p>
            <a:pPr algn="just"/>
            <a:r>
              <a:rPr lang="es-PE" sz="1100" dirty="0">
                <a:solidFill>
                  <a:srgbClr val="231F20"/>
                </a:solidFill>
                <a:latin typeface="Franklin Gothic Medium Cond" panose="020B0606030402020204" pitchFamily="34" charset="0"/>
              </a:rPr>
              <a:t>En el ítem: Diagnóstico Motivo de Consulta y/o Actividad de Salud, anote:</a:t>
            </a:r>
          </a:p>
          <a:p>
            <a:pPr algn="just"/>
            <a:r>
              <a:rPr lang="es-PE" sz="1100" dirty="0">
                <a:solidFill>
                  <a:srgbClr val="231F20"/>
                </a:solidFill>
                <a:latin typeface="Franklin Gothic Medium Cond" panose="020B0606030402020204" pitchFamily="34" charset="0"/>
              </a:rPr>
              <a:t>• En el 1º casillero Sesión Demostrativa (C0010)</a:t>
            </a:r>
          </a:p>
          <a:p>
            <a:pPr algn="just"/>
            <a:r>
              <a:rPr lang="es-PE" sz="1100" dirty="0">
                <a:solidFill>
                  <a:srgbClr val="231F20"/>
                </a:solidFill>
                <a:latin typeface="Franklin Gothic Medium Cond" panose="020B0606030402020204" pitchFamily="34" charset="0"/>
              </a:rPr>
              <a:t>• En el 2º casillero Sesiones Demostrativas sobre inocuidad alimentaria (C6114)</a:t>
            </a:r>
          </a:p>
          <a:p>
            <a:pPr algn="just"/>
            <a:r>
              <a:rPr lang="es-PE" sz="1100" dirty="0">
                <a:solidFill>
                  <a:srgbClr val="231F20"/>
                </a:solidFill>
                <a:latin typeface="Franklin Gothic Medium Cond" panose="020B0606030402020204" pitchFamily="34" charset="0"/>
              </a:rPr>
              <a:t>En el ítem: Tipo de diagnóstico marque siempre “D” para ambos casilleros.</a:t>
            </a:r>
          </a:p>
          <a:p>
            <a:pPr algn="just"/>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pPr algn="just"/>
            <a:r>
              <a:rPr lang="es-PE" sz="1100" dirty="0">
                <a:solidFill>
                  <a:srgbClr val="231F20"/>
                </a:solidFill>
                <a:latin typeface="Franklin Gothic Medium Cond" panose="020B0606030402020204" pitchFamily="34" charset="0"/>
              </a:rPr>
              <a:t>• En el 1º casillero: “1” para identificar “Sesión Demostrativa en Círculos de Adultos Mayores”</a:t>
            </a:r>
          </a:p>
          <a:p>
            <a:pPr algn="just"/>
            <a:r>
              <a:rPr lang="es-PE" sz="1100" dirty="0">
                <a:solidFill>
                  <a:srgbClr val="231F20"/>
                </a:solidFill>
                <a:latin typeface="Franklin Gothic Medium Cond" panose="020B0606030402020204" pitchFamily="34" charset="0"/>
              </a:rPr>
              <a:t>• En el 2° casillero: cantidad de participantes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77" y="1739194"/>
            <a:ext cx="8589460" cy="95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64" y="4113323"/>
            <a:ext cx="8535673" cy="95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037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49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6518" y="229421"/>
            <a:ext cx="8511988" cy="466281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1.2  INSTRUCCIONES PARA EL REGISTRO Y CODIFICACIÓN DE LAS ACTIVIDADES DE LA ETAPA DE VIDA         ADULTO MAYOR</a:t>
            </a:r>
          </a:p>
          <a:p>
            <a:pPr algn="just"/>
            <a:r>
              <a:rPr lang="es-PE" sz="1100" dirty="0">
                <a:solidFill>
                  <a:srgbClr val="231F20"/>
                </a:solidFill>
                <a:latin typeface="Franklin Gothic Medium Cond" panose="020B0606030402020204" pitchFamily="34" charset="0"/>
              </a:rPr>
              <a:t> El registro de los datos generales se hace siguiendo las indicaciones pertinentes y no presenta características especiales.</a:t>
            </a:r>
          </a:p>
          <a:p>
            <a:pPr algn="just"/>
            <a:r>
              <a:rPr lang="es-PE" sz="1100" dirty="0">
                <a:solidFill>
                  <a:srgbClr val="C00000"/>
                </a:solidFill>
                <a:latin typeface="Franklin Gothic Medium Cond" panose="020B0606030402020204" pitchFamily="34" charset="0"/>
              </a:rPr>
              <a:t>ATENCIÓN DE SALUD</a:t>
            </a:r>
          </a:p>
          <a:p>
            <a:pPr algn="just"/>
            <a:r>
              <a:rPr lang="es-PE" sz="1100" dirty="0">
                <a:solidFill>
                  <a:srgbClr val="231F20"/>
                </a:solidFill>
                <a:latin typeface="Franklin Gothic Medium Cond" panose="020B0606030402020204" pitchFamily="34" charset="0"/>
              </a:rPr>
              <a:t>Los ítems referidos al día, historia clínica, DNI, financiador, pertenencia étnica, distrito de </a:t>
            </a:r>
            <a:r>
              <a:rPr lang="es-PE" sz="1100" dirty="0" err="1">
                <a:solidFill>
                  <a:srgbClr val="231F20"/>
                </a:solidFill>
                <a:latin typeface="Franklin Gothic Medium Cond" panose="020B0606030402020204" pitchFamily="34" charset="0"/>
              </a:rPr>
              <a:t>procedencia,edad</a:t>
            </a:r>
            <a:r>
              <a:rPr lang="es-PE" sz="1100" dirty="0">
                <a:solidFill>
                  <a:srgbClr val="231F20"/>
                </a:solidFill>
                <a:latin typeface="Franklin Gothic Medium Cond" panose="020B0606030402020204" pitchFamily="34" charset="0"/>
              </a:rPr>
              <a:t>, sexo, establecimiento y servicio se registran siguiendo las indicaciones planteadas en el capítulo de Aspectos Generales del presente Documento Técnico.</a:t>
            </a:r>
          </a:p>
          <a:p>
            <a:pPr algn="just"/>
            <a:r>
              <a:rPr lang="es-PE" sz="1100" dirty="0">
                <a:solidFill>
                  <a:srgbClr val="231F20"/>
                </a:solidFill>
                <a:latin typeface="Franklin Gothic Medium Cond" panose="020B0606030402020204" pitchFamily="34" charset="0"/>
              </a:rPr>
              <a:t>En el ítem: Tipo de diagnóstico se debe tener en cuenta las siguientes consideraciones al momento de registrar: Marcar con un aspa (X)</a:t>
            </a:r>
          </a:p>
          <a:p>
            <a:pPr algn="just"/>
            <a:r>
              <a:rPr lang="es-PE" sz="1100" dirty="0">
                <a:solidFill>
                  <a:srgbClr val="C00000"/>
                </a:solidFill>
                <a:latin typeface="Franklin Gothic Medium Cond" panose="020B0606030402020204" pitchFamily="34" charset="0"/>
              </a:rPr>
              <a:t>P: </a:t>
            </a:r>
            <a:r>
              <a:rPr lang="es-PE" sz="1100" dirty="0">
                <a:solidFill>
                  <a:srgbClr val="231F20"/>
                </a:solidFill>
                <a:latin typeface="Franklin Gothic Medium Cond" panose="020B0606030402020204" pitchFamily="34" charset="0"/>
              </a:rPr>
              <a:t>(Diagnóstico Presuntivo)  Únicamente cuando no existe certeza del diagnóstico y/o éste requiere de algún resultado de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Su carácter es provisional.</a:t>
            </a:r>
          </a:p>
          <a:p>
            <a:pPr algn="just"/>
            <a:r>
              <a:rPr lang="es-PE" sz="1100" dirty="0">
                <a:solidFill>
                  <a:srgbClr val="C00000"/>
                </a:solidFill>
                <a:latin typeface="Franklin Gothic Medium Cond" panose="020B0606030402020204" pitchFamily="34" charset="0"/>
              </a:rPr>
              <a:t>D: </a:t>
            </a:r>
            <a:r>
              <a:rPr lang="es-PE" sz="1100" dirty="0">
                <a:solidFill>
                  <a:srgbClr val="231F20"/>
                </a:solidFill>
                <a:latin typeface="Franklin Gothic Medium Cond" panose="020B0606030402020204" pitchFamily="34" charset="0"/>
              </a:rPr>
              <a:t>(Diagnóstico Definitivo) Cuando se tiene certeza del diagnóstico por evaluación clínica y/o por exámenes auxiliares y debe ser escrito una sola vez para el mismo evento (episodio de la enfermedad cuando se trate de enfermedades agudas y solo una vez para el caso de enfermedades crónicas) en un mismo paciente.</a:t>
            </a:r>
          </a:p>
          <a:p>
            <a:pPr algn="just"/>
            <a:r>
              <a:rPr lang="es-PE" sz="1100" dirty="0">
                <a:solidFill>
                  <a:srgbClr val="231F20"/>
                </a:solidFill>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R: </a:t>
            </a:r>
            <a:r>
              <a:rPr lang="es-PE" sz="1100" dirty="0">
                <a:solidFill>
                  <a:srgbClr val="231F20"/>
                </a:solidFill>
                <a:latin typeface="Franklin Gothic Medium Cond" panose="020B0606030402020204" pitchFamily="34" charset="0"/>
              </a:rPr>
              <a:t>(Diagnóstico Repetido) Cuando la persona vuelve a ser atendido para el seguimiento de un mismo episodio o evento de la enfermedad en cualquier otra oportunidad posterior a aquella en que estableció el diagnóstico definitivo.</a:t>
            </a:r>
          </a:p>
          <a:p>
            <a:pPr algn="just"/>
            <a:r>
              <a:rPr lang="es-PE" sz="1100" dirty="0">
                <a:solidFill>
                  <a:srgbClr val="231F20"/>
                </a:solidFill>
                <a:latin typeface="Franklin Gothic Medium Cond" panose="020B0606030402020204" pitchFamily="34" charset="0"/>
              </a:rPr>
              <a:t>Si son más de tres diagnósticos, anote en el siguiente registro y trace una línea oblicua desde el ítem día hasta el de servicio y deje en blanco.</a:t>
            </a:r>
          </a:p>
          <a:p>
            <a:pPr algn="just"/>
            <a:r>
              <a:rPr lang="es-PE" sz="1100" dirty="0">
                <a:solidFill>
                  <a:srgbClr val="231F20"/>
                </a:solidFill>
                <a:latin typeface="Franklin Gothic Medium Cond" panose="020B0606030402020204" pitchFamily="34" charset="0"/>
              </a:rPr>
              <a:t>Los ítems diagnóstico motivo de consulta, tipo de diagnóstico y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presentan algunas particularidades que se revisará en detalle a continuación.</a:t>
            </a:r>
          </a:p>
          <a:p>
            <a:pPr algn="just"/>
            <a:r>
              <a:rPr lang="es-PE" sz="1100" dirty="0">
                <a:solidFill>
                  <a:srgbClr val="C00000"/>
                </a:solidFill>
                <a:latin typeface="Franklin Gothic Medium Cond" panose="020B0606030402020204" pitchFamily="34" charset="0"/>
              </a:rPr>
              <a:t>II. VALORACIÓN CLÍNICA DEL ADULTO MAYOR (VACAM</a:t>
            </a:r>
            <a:r>
              <a:rPr lang="es-PE" sz="1100" dirty="0">
                <a:solidFill>
                  <a:srgbClr val="43949C"/>
                </a:solidFill>
                <a:latin typeface="Franklin Gothic Medium Cond" panose="020B0606030402020204" pitchFamily="34" charset="0"/>
              </a:rPr>
              <a:t>)</a:t>
            </a:r>
          </a:p>
          <a:p>
            <a:pPr algn="just"/>
            <a:r>
              <a:rPr lang="es-PE" sz="1100" dirty="0">
                <a:solidFill>
                  <a:srgbClr val="231F20"/>
                </a:solidFill>
                <a:latin typeface="Franklin Gothic Medium Cond" panose="020B0606030402020204" pitchFamily="34" charset="0"/>
              </a:rPr>
              <a:t>Definición Operacional. - Actividad que se realiza en el primer contacto entre la persona y el servidor de salud a través de la cual se define un conjunto de procesos: diagnóstico multidimensional y multidisciplinarios, destinado a cuantificar en términos funcionales las capacidades y problemas médicos, mentales y sociales del adulto mayor (paquete de atención integral y diferenciada de salud), que respondan a las necesidades de salud con enfoque biopsicosocial, gerontológico y geriátrico, que debe recibir el adulto mayor para considerar que ha sido atendida integralmente. Actividad que se realiza una vez al año o más según necesidad y criterio del personal de salud. También conocido como Valoración Geriátrica Integral – VGI.</a:t>
            </a:r>
          </a:p>
          <a:p>
            <a:pPr algn="just"/>
            <a:r>
              <a:rPr lang="es-PE" sz="1100" dirty="0">
                <a:solidFill>
                  <a:srgbClr val="C00000"/>
                </a:solidFill>
                <a:latin typeface="Franklin Gothic Medium Cond" panose="020B0606030402020204" pitchFamily="34" charset="0"/>
              </a:rPr>
              <a:t>2.1 PERSONA ADULTA MAYOR SALUDABLE</a:t>
            </a:r>
          </a:p>
          <a:p>
            <a:pPr algn="just"/>
            <a:r>
              <a:rPr lang="es-PE" sz="1100" dirty="0">
                <a:solidFill>
                  <a:srgbClr val="231F20"/>
                </a:solidFill>
                <a:latin typeface="Franklin Gothic Medium Cond" panose="020B0606030402020204" pitchFamily="34" charset="0"/>
              </a:rPr>
              <a:t>En el ítem: Diagnóstico motivo de consulta y/o actividad de salud, anote claramente:</a:t>
            </a:r>
          </a:p>
          <a:p>
            <a:pPr algn="just"/>
            <a:r>
              <a:rPr lang="es-PE" sz="1100" dirty="0">
                <a:solidFill>
                  <a:srgbClr val="231F20"/>
                </a:solidFill>
                <a:latin typeface="Franklin Gothic Medium Cond" panose="020B0606030402020204" pitchFamily="34" charset="0"/>
              </a:rPr>
              <a:t>• En el 1º casillero la Valoración Clínica del Adulto Mayor (VACAM).</a:t>
            </a:r>
          </a:p>
          <a:p>
            <a:pPr algn="just"/>
            <a:r>
              <a:rPr lang="es-PE" sz="1100" dirty="0">
                <a:solidFill>
                  <a:srgbClr val="231F20"/>
                </a:solidFill>
                <a:latin typeface="Franklin Gothic Medium Cond" panose="020B0606030402020204" pitchFamily="34" charset="0"/>
              </a:rPr>
              <a:t>• En el 2° casillero Consejería Integral.</a:t>
            </a:r>
          </a:p>
          <a:p>
            <a:pPr algn="just"/>
            <a:r>
              <a:rPr lang="es-PE" sz="1100" dirty="0">
                <a:solidFill>
                  <a:srgbClr val="231F20"/>
                </a:solidFill>
                <a:latin typeface="Franklin Gothic Medium Cond" panose="020B0606030402020204" pitchFamily="34" charset="0"/>
              </a:rPr>
              <a:t>En el ítem: Tipo de diagnóstico marque “D” en ambos casos</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1º casillero la sigla “AS” de Adulto Mayor Saludable</a:t>
            </a:r>
          </a:p>
          <a:p>
            <a:r>
              <a:rPr lang="es-PE" sz="1100" dirty="0">
                <a:latin typeface="Franklin Gothic Medium Cond" panose="020B0606030402020204" pitchFamily="34" charset="0"/>
              </a:rPr>
              <a:t>•  En el 2º casillero el número de consejería integral</a:t>
            </a:r>
          </a:p>
        </p:txBody>
      </p:sp>
      <p:pic>
        <p:nvPicPr>
          <p:cNvPr id="4" name="Imagen 3"/>
          <p:cNvPicPr>
            <a:picLocks noChangeAspect="1"/>
          </p:cNvPicPr>
          <p:nvPr/>
        </p:nvPicPr>
        <p:blipFill>
          <a:blip r:embed="rId2"/>
          <a:stretch>
            <a:fillRect/>
          </a:stretch>
        </p:blipFill>
        <p:spPr>
          <a:xfrm>
            <a:off x="376518" y="4823337"/>
            <a:ext cx="8511988" cy="957072"/>
          </a:xfrm>
          <a:prstGeom prst="rect">
            <a:avLst/>
          </a:prstGeom>
        </p:spPr>
      </p:pic>
      <p:sp>
        <p:nvSpPr>
          <p:cNvPr id="5" name="Rectángulo 4">
            <a:extLst>
              <a:ext uri="{FF2B5EF4-FFF2-40B4-BE49-F238E27FC236}">
                <a16:creationId xmlns:a16="http://schemas.microsoft.com/office/drawing/2014/main" id="{2F54BA81-17DE-4FA4-B41D-268A67CCF0FB}"/>
              </a:ext>
            </a:extLst>
          </p:cNvPr>
          <p:cNvSpPr/>
          <p:nvPr/>
        </p:nvSpPr>
        <p:spPr>
          <a:xfrm>
            <a:off x="363071" y="5753449"/>
            <a:ext cx="8390964" cy="600164"/>
          </a:xfrm>
          <a:prstGeom prst="rect">
            <a:avLst/>
          </a:prstGeom>
        </p:spPr>
        <p:txBody>
          <a:bodyPr wrap="square">
            <a:spAutoFit/>
          </a:bodyPr>
          <a:lstStyle/>
          <a:p>
            <a:r>
              <a:rPr lang="es-PE" sz="1100" dirty="0">
                <a:solidFill>
                  <a:srgbClr val="231F20"/>
                </a:solidFill>
                <a:latin typeface="Franklin Gothic Medium Cond" panose="020B0606030402020204" pitchFamily="34" charset="0"/>
              </a:rPr>
              <a:t>En el ítem: Diagnóstico motivo de consulta y/o actividad de salud, anote claramente:</a:t>
            </a:r>
          </a:p>
          <a:p>
            <a:r>
              <a:rPr lang="es-PE" sz="1100" dirty="0">
                <a:solidFill>
                  <a:srgbClr val="231F20"/>
                </a:solidFill>
                <a:latin typeface="Franklin Gothic Medium Cond" panose="020B0606030402020204" pitchFamily="34" charset="0"/>
              </a:rPr>
              <a:t>•  En el 1° casillero la Valoración Clínica del Adulto Mayor</a:t>
            </a:r>
          </a:p>
          <a:p>
            <a:r>
              <a:rPr lang="es-PE" sz="1100" dirty="0">
                <a:solidFill>
                  <a:srgbClr val="231F20"/>
                </a:solidFill>
                <a:latin typeface="Franklin Gothic Medium Cond" panose="020B0606030402020204" pitchFamily="34" charset="0"/>
              </a:rPr>
              <a:t>•  En el 2º casillero Persona Adulta Mayor Independiente (Z636.1)</a:t>
            </a:r>
          </a:p>
        </p:txBody>
      </p:sp>
    </p:spTree>
    <p:extLst>
      <p:ext uri="{BB962C8B-B14F-4D97-AF65-F5344CB8AC3E}">
        <p14:creationId xmlns:p14="http://schemas.microsoft.com/office/powerpoint/2010/main" val="254770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3071" y="275691"/>
            <a:ext cx="8390964" cy="600164"/>
          </a:xfrm>
          <a:prstGeom prst="rect">
            <a:avLst/>
          </a:prstGeom>
        </p:spPr>
        <p:txBody>
          <a:bodyPr wrap="square">
            <a:spAutoFit/>
          </a:bodyPr>
          <a:lstStyle/>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la sigla “AS” de Adulto Mayor Saludable</a:t>
            </a:r>
          </a:p>
          <a:p>
            <a:r>
              <a:rPr lang="es-PE" sz="1100" dirty="0">
                <a:solidFill>
                  <a:srgbClr val="231F20"/>
                </a:solidFill>
                <a:latin typeface="Franklin Gothic Medium Cond" panose="020B0606030402020204" pitchFamily="34" charset="0"/>
              </a:rPr>
              <a:t>•  En el 2º casillero dejar en blanco</a:t>
            </a:r>
            <a:endParaRPr lang="es-PE" sz="1100" dirty="0">
              <a:latin typeface="Franklin Gothic Medium Cond" panose="020B0606030402020204" pitchFamily="34" charset="0"/>
            </a:endParaRPr>
          </a:p>
        </p:txBody>
      </p:sp>
      <p:sp>
        <p:nvSpPr>
          <p:cNvPr id="3" name="Rectángulo 2"/>
          <p:cNvSpPr/>
          <p:nvPr/>
        </p:nvSpPr>
        <p:spPr>
          <a:xfrm>
            <a:off x="363071" y="1799745"/>
            <a:ext cx="8390964"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2.2 PERSONA ADULTA MAYOR ENFERMO</a:t>
            </a:r>
          </a:p>
          <a:p>
            <a:r>
              <a:rPr lang="es-PE" sz="1100" dirty="0">
                <a:solidFill>
                  <a:srgbClr val="231F20"/>
                </a:solidFill>
                <a:latin typeface="Franklin Gothic Medium Cond" panose="020B0606030402020204" pitchFamily="34" charset="0"/>
              </a:rPr>
              <a:t>En el ítem: Diagnóstico motivo de consulta y/o actividad de salud, anote claramente:</a:t>
            </a:r>
          </a:p>
          <a:p>
            <a:r>
              <a:rPr lang="es-PE" sz="1100" dirty="0">
                <a:solidFill>
                  <a:srgbClr val="231F20"/>
                </a:solidFill>
                <a:latin typeface="Franklin Gothic Medium Cond" panose="020B0606030402020204" pitchFamily="34" charset="0"/>
              </a:rPr>
              <a:t>•  En el 1º casillero la Valoración Clínica del Adulto Mayor</a:t>
            </a:r>
          </a:p>
          <a:p>
            <a:r>
              <a:rPr lang="es-PE" sz="1100" dirty="0">
                <a:solidFill>
                  <a:srgbClr val="231F20"/>
                </a:solidFill>
                <a:latin typeface="Franklin Gothic Medium Cond" panose="020B0606030402020204" pitchFamily="34" charset="0"/>
              </a:rPr>
              <a:t>•  En el 2° casillero el diagnostico motivo de consulta</a:t>
            </a:r>
          </a:p>
          <a:p>
            <a:r>
              <a:rPr lang="es-PE" sz="1100" dirty="0">
                <a:solidFill>
                  <a:srgbClr val="231F20"/>
                </a:solidFill>
                <a:latin typeface="Franklin Gothic Medium Cond" panose="020B0606030402020204" pitchFamily="34" charset="0"/>
              </a:rPr>
              <a:t>•  En el 3°casillero Consejería Integral</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la sigla “E” de Adulto Mayor Enfermo</a:t>
            </a:r>
          </a:p>
          <a:p>
            <a:r>
              <a:rPr lang="es-PE" sz="1100" dirty="0">
                <a:solidFill>
                  <a:srgbClr val="231F20"/>
                </a:solidFill>
                <a:latin typeface="Franklin Gothic Medium Cond" panose="020B0606030402020204" pitchFamily="34" charset="0"/>
              </a:rPr>
              <a:t>•  En el 3º casillero en número de consejería</a:t>
            </a:r>
            <a:endParaRPr lang="es-PE" sz="1100" dirty="0">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389965" y="845118"/>
            <a:ext cx="8390964" cy="958508"/>
          </a:xfrm>
          <a:prstGeom prst="rect">
            <a:avLst/>
          </a:prstGeom>
        </p:spPr>
      </p:pic>
      <p:pic>
        <p:nvPicPr>
          <p:cNvPr id="7" name="Imagen 6"/>
          <p:cNvPicPr>
            <a:picLocks noChangeAspect="1"/>
          </p:cNvPicPr>
          <p:nvPr/>
        </p:nvPicPr>
        <p:blipFill>
          <a:blip r:embed="rId3"/>
          <a:stretch>
            <a:fillRect/>
          </a:stretch>
        </p:blipFill>
        <p:spPr>
          <a:xfrm>
            <a:off x="363071" y="3196900"/>
            <a:ext cx="8390964" cy="958508"/>
          </a:xfrm>
          <a:prstGeom prst="rect">
            <a:avLst/>
          </a:prstGeom>
        </p:spPr>
      </p:pic>
      <p:sp>
        <p:nvSpPr>
          <p:cNvPr id="8" name="Rectángulo 7"/>
          <p:cNvSpPr/>
          <p:nvPr/>
        </p:nvSpPr>
        <p:spPr>
          <a:xfrm>
            <a:off x="363072" y="4158960"/>
            <a:ext cx="8390964" cy="1277273"/>
          </a:xfrm>
          <a:prstGeom prst="rect">
            <a:avLst/>
          </a:prstGeom>
        </p:spPr>
        <p:txBody>
          <a:bodyPr wrap="square">
            <a:spAutoFit/>
          </a:bodyPr>
          <a:lstStyle/>
          <a:p>
            <a:r>
              <a:rPr lang="es-PE" sz="1100" dirty="0">
                <a:solidFill>
                  <a:srgbClr val="231F20"/>
                </a:solidFill>
                <a:latin typeface="Franklin Gothic Medium Cond" panose="020B0606030402020204" pitchFamily="34" charset="0"/>
              </a:rPr>
              <a:t>En el ítem: Diagnóstico motivo de consulta y/o actividad de salud, anote claramente:</a:t>
            </a:r>
          </a:p>
          <a:p>
            <a:r>
              <a:rPr lang="es-PE" sz="1100" dirty="0">
                <a:solidFill>
                  <a:srgbClr val="231F20"/>
                </a:solidFill>
                <a:latin typeface="Franklin Gothic Medium Cond" panose="020B0606030402020204" pitchFamily="34" charset="0"/>
              </a:rPr>
              <a:t>•  En el 1º casillero la Valoración Clínica del Adulto Mayor</a:t>
            </a:r>
          </a:p>
          <a:p>
            <a:r>
              <a:rPr lang="es-PE" sz="1100" dirty="0">
                <a:solidFill>
                  <a:srgbClr val="231F20"/>
                </a:solidFill>
                <a:latin typeface="Franklin Gothic Medium Cond" panose="020B0606030402020204" pitchFamily="34" charset="0"/>
              </a:rPr>
              <a:t>•  En el 2º casillero Persona Adulta Mayor Dependiente Parcial (Z636.2)</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la sigla “E” de Adulto Mayor Enfermo</a:t>
            </a:r>
          </a:p>
          <a:p>
            <a:r>
              <a:rPr lang="es-PE" sz="1100" dirty="0">
                <a:solidFill>
                  <a:srgbClr val="231F20"/>
                </a:solidFill>
                <a:latin typeface="Franklin Gothic Medium Cond" panose="020B0606030402020204" pitchFamily="34" charset="0"/>
              </a:rPr>
              <a:t>•  En el 2º casillero dejar en blanco</a:t>
            </a:r>
          </a:p>
          <a:p>
            <a:endParaRPr lang="es-PE" sz="1100" dirty="0">
              <a:latin typeface="Franklin Gothic Medium Cond" panose="020B0606030402020204" pitchFamily="34" charset="0"/>
            </a:endParaRPr>
          </a:p>
        </p:txBody>
      </p:sp>
      <p:pic>
        <p:nvPicPr>
          <p:cNvPr id="6" name="Imagen 5">
            <a:extLst>
              <a:ext uri="{FF2B5EF4-FFF2-40B4-BE49-F238E27FC236}">
                <a16:creationId xmlns:a16="http://schemas.microsoft.com/office/drawing/2014/main" id="{44B7BFA1-8A58-4E99-99EC-051014459BDE}"/>
              </a:ext>
            </a:extLst>
          </p:cNvPr>
          <p:cNvPicPr>
            <a:picLocks noChangeAspect="1"/>
          </p:cNvPicPr>
          <p:nvPr/>
        </p:nvPicPr>
        <p:blipFill>
          <a:blip r:embed="rId4"/>
          <a:stretch>
            <a:fillRect/>
          </a:stretch>
        </p:blipFill>
        <p:spPr>
          <a:xfrm>
            <a:off x="363071" y="5209866"/>
            <a:ext cx="8390964" cy="958508"/>
          </a:xfrm>
          <a:prstGeom prst="rect">
            <a:avLst/>
          </a:prstGeom>
        </p:spPr>
      </p:pic>
    </p:spTree>
    <p:extLst>
      <p:ext uri="{BB962C8B-B14F-4D97-AF65-F5344CB8AC3E}">
        <p14:creationId xmlns:p14="http://schemas.microsoft.com/office/powerpoint/2010/main" val="167490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2385" y="518508"/>
            <a:ext cx="8538884"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2.3 PERSONA ADULTA MAYOR FRÁGIL</a:t>
            </a:r>
          </a:p>
          <a:p>
            <a:r>
              <a:rPr lang="es-PE" sz="1100" dirty="0">
                <a:solidFill>
                  <a:srgbClr val="231F20"/>
                </a:solidFill>
                <a:latin typeface="Franklin Gothic Medium Cond" panose="020B0606030402020204" pitchFamily="34" charset="0"/>
              </a:rPr>
              <a:t>En el ítem: Diagnóstico motivo de consulta y/o actividad de salud, anote claramente:</a:t>
            </a:r>
          </a:p>
          <a:p>
            <a:r>
              <a:rPr lang="es-PE" sz="1100" dirty="0">
                <a:solidFill>
                  <a:srgbClr val="231F20"/>
                </a:solidFill>
                <a:latin typeface="Franklin Gothic Medium Cond" panose="020B0606030402020204" pitchFamily="34" charset="0"/>
              </a:rPr>
              <a:t>•  En el 1º casillero la Valoración Clínica del Adulto Mayor.</a:t>
            </a:r>
          </a:p>
          <a:p>
            <a:r>
              <a:rPr lang="es-PE" sz="1100" dirty="0">
                <a:solidFill>
                  <a:srgbClr val="231F20"/>
                </a:solidFill>
                <a:latin typeface="Franklin Gothic Medium Cond" panose="020B0606030402020204" pitchFamily="34" charset="0"/>
              </a:rPr>
              <a:t>•  En el 2º casillero el diagnostico motivo de consulta.</a:t>
            </a:r>
          </a:p>
          <a:p>
            <a:r>
              <a:rPr lang="es-PE" sz="1100" dirty="0">
                <a:solidFill>
                  <a:srgbClr val="231F20"/>
                </a:solidFill>
                <a:latin typeface="Franklin Gothic Medium Cond" panose="020B0606030402020204" pitchFamily="34" charset="0"/>
              </a:rPr>
              <a:t>•  En el 3°casillero Consejería Integral.</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la sigla “AF” de Adulto Mayor Frágil.</a:t>
            </a:r>
          </a:p>
          <a:p>
            <a:r>
              <a:rPr lang="es-PE" sz="1100" dirty="0">
                <a:solidFill>
                  <a:srgbClr val="231F20"/>
                </a:solidFill>
                <a:latin typeface="Franklin Gothic Medium Cond" panose="020B0606030402020204" pitchFamily="34" charset="0"/>
              </a:rPr>
              <a:t>•  En el 3º casillero el número de consejería.</a:t>
            </a:r>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2"/>
          <a:stretch>
            <a:fillRect/>
          </a:stretch>
        </p:blipFill>
        <p:spPr>
          <a:xfrm>
            <a:off x="282385" y="1947806"/>
            <a:ext cx="8538884" cy="958508"/>
          </a:xfrm>
          <a:prstGeom prst="rect">
            <a:avLst/>
          </a:prstGeom>
        </p:spPr>
      </p:pic>
      <p:sp>
        <p:nvSpPr>
          <p:cNvPr id="6" name="Rectángulo 5"/>
          <p:cNvSpPr/>
          <p:nvPr/>
        </p:nvSpPr>
        <p:spPr>
          <a:xfrm>
            <a:off x="282385" y="2906314"/>
            <a:ext cx="8538884" cy="1107996"/>
          </a:xfrm>
          <a:prstGeom prst="rect">
            <a:avLst/>
          </a:prstGeom>
        </p:spPr>
        <p:txBody>
          <a:bodyPr wrap="square">
            <a:spAutoFit/>
          </a:bodyPr>
          <a:lstStyle/>
          <a:p>
            <a:r>
              <a:rPr lang="es-PE" sz="1100" dirty="0">
                <a:solidFill>
                  <a:srgbClr val="231F20"/>
                </a:solidFill>
                <a:latin typeface="Franklin Gothic Medium Cond" panose="020B0606030402020204" pitchFamily="34" charset="0"/>
              </a:rPr>
              <a:t>En el ítem: Diagnóstico motivo de consulta y/o actividad de salud, anote claramente:</a:t>
            </a:r>
          </a:p>
          <a:p>
            <a:r>
              <a:rPr lang="es-PE" sz="1100" dirty="0">
                <a:solidFill>
                  <a:srgbClr val="231F20"/>
                </a:solidFill>
                <a:latin typeface="Franklin Gothic Medium Cond" panose="020B0606030402020204" pitchFamily="34" charset="0"/>
              </a:rPr>
              <a:t>•  En el 1º casillero la Valoración Clínica del Adulto Mayor.</a:t>
            </a:r>
          </a:p>
          <a:p>
            <a:r>
              <a:rPr lang="es-PE" sz="1100" dirty="0">
                <a:solidFill>
                  <a:srgbClr val="231F20"/>
                </a:solidFill>
                <a:latin typeface="Franklin Gothic Medium Cond" panose="020B0606030402020204" pitchFamily="34" charset="0"/>
              </a:rPr>
              <a:t>•  En el 2º casillero Persona Adulta Mayor Dependiente Parcial (Z636.2).</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la sigla “AF” de Adulto Mayor Frágil.</a:t>
            </a:r>
          </a:p>
          <a:p>
            <a:r>
              <a:rPr lang="es-PE" sz="1100" dirty="0">
                <a:solidFill>
                  <a:srgbClr val="231F20"/>
                </a:solidFill>
                <a:latin typeface="Franklin Gothic Medium Cond" panose="020B0606030402020204" pitchFamily="34" charset="0"/>
              </a:rPr>
              <a:t>•  En el 2º casillero dejar en blanco.</a:t>
            </a:r>
            <a:endParaRPr lang="es-PE" sz="1100" dirty="0">
              <a:latin typeface="Franklin Gothic Medium Cond" panose="020B0606030402020204" pitchFamily="34" charset="0"/>
            </a:endParaRPr>
          </a:p>
        </p:txBody>
      </p:sp>
      <p:pic>
        <p:nvPicPr>
          <p:cNvPr id="8" name="Imagen 7">
            <a:extLst>
              <a:ext uri="{FF2B5EF4-FFF2-40B4-BE49-F238E27FC236}">
                <a16:creationId xmlns:a16="http://schemas.microsoft.com/office/drawing/2014/main" id="{771600A0-A8AA-47DF-9029-E88103D07996}"/>
              </a:ext>
            </a:extLst>
          </p:cNvPr>
          <p:cNvPicPr>
            <a:picLocks noChangeAspect="1"/>
          </p:cNvPicPr>
          <p:nvPr/>
        </p:nvPicPr>
        <p:blipFill>
          <a:blip r:embed="rId3"/>
          <a:stretch>
            <a:fillRect/>
          </a:stretch>
        </p:blipFill>
        <p:spPr>
          <a:xfrm>
            <a:off x="282385" y="3965586"/>
            <a:ext cx="8538884" cy="958508"/>
          </a:xfrm>
          <a:prstGeom prst="rect">
            <a:avLst/>
          </a:prstGeom>
        </p:spPr>
      </p:pic>
      <p:sp>
        <p:nvSpPr>
          <p:cNvPr id="9" name="Rectángulo 8">
            <a:extLst>
              <a:ext uri="{FF2B5EF4-FFF2-40B4-BE49-F238E27FC236}">
                <a16:creationId xmlns:a16="http://schemas.microsoft.com/office/drawing/2014/main" id="{641D909B-6EF7-48CE-9EC1-2A6D96DCE18A}"/>
              </a:ext>
            </a:extLst>
          </p:cNvPr>
          <p:cNvSpPr/>
          <p:nvPr/>
        </p:nvSpPr>
        <p:spPr>
          <a:xfrm>
            <a:off x="322728" y="4910635"/>
            <a:ext cx="8458200"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2.4 PERSONA ADULTA MAYOR GERIÁTRICO COMPLEJO</a:t>
            </a:r>
          </a:p>
          <a:p>
            <a:r>
              <a:rPr lang="es-PE" sz="1100" dirty="0">
                <a:solidFill>
                  <a:srgbClr val="231F20"/>
                </a:solidFill>
                <a:latin typeface="Franklin Gothic Medium Cond" panose="020B0606030402020204" pitchFamily="34" charset="0"/>
              </a:rPr>
              <a:t>En el ítem: Diagnóstico motivo de consulta y/o actividad de salud, anote claramente:</a:t>
            </a:r>
          </a:p>
          <a:p>
            <a:r>
              <a:rPr lang="es-PE" sz="1100" dirty="0">
                <a:solidFill>
                  <a:srgbClr val="231F20"/>
                </a:solidFill>
                <a:latin typeface="Franklin Gothic Medium Cond" panose="020B0606030402020204" pitchFamily="34" charset="0"/>
              </a:rPr>
              <a:t>•  En el 1º casillero la Valoración Clínica del Adulto Mayor</a:t>
            </a:r>
          </a:p>
          <a:p>
            <a:r>
              <a:rPr lang="es-PE" sz="1100" dirty="0">
                <a:solidFill>
                  <a:srgbClr val="231F20"/>
                </a:solidFill>
                <a:latin typeface="Franklin Gothic Medium Cond" panose="020B0606030402020204" pitchFamily="34" charset="0"/>
              </a:rPr>
              <a:t>•  En el 2º y 3° casillero el diagnostico motivo de consulta</a:t>
            </a:r>
          </a:p>
          <a:p>
            <a:r>
              <a:rPr lang="es-PE" sz="1100" dirty="0">
                <a:solidFill>
                  <a:srgbClr val="231F20"/>
                </a:solidFill>
                <a:latin typeface="Franklin Gothic Medium Cond" panose="020B0606030402020204" pitchFamily="34" charset="0"/>
              </a:rPr>
              <a:t>•  En el 4°casillero Consejería Integral</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la sigla “GC” de Adulto Mayor Geriátrico Complejo</a:t>
            </a:r>
          </a:p>
          <a:p>
            <a:r>
              <a:rPr lang="es-PE" sz="1100" dirty="0">
                <a:solidFill>
                  <a:srgbClr val="231F20"/>
                </a:solidFill>
                <a:latin typeface="Franklin Gothic Medium Cond" panose="020B0606030402020204" pitchFamily="34" charset="0"/>
              </a:rPr>
              <a:t>•  En el 4º casillero en número de consejería</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159324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2728" y="1976874"/>
            <a:ext cx="8458200" cy="1107996"/>
          </a:xfrm>
          <a:prstGeom prst="rect">
            <a:avLst/>
          </a:prstGeom>
        </p:spPr>
        <p:txBody>
          <a:bodyPr wrap="square">
            <a:spAutoFit/>
          </a:bodyPr>
          <a:lstStyle/>
          <a:p>
            <a:r>
              <a:rPr lang="es-PE" sz="1100" dirty="0">
                <a:solidFill>
                  <a:srgbClr val="231F20"/>
                </a:solidFill>
                <a:latin typeface="Franklin Gothic Medium Cond" panose="020B0606030402020204" pitchFamily="34" charset="0"/>
              </a:rPr>
              <a:t>En el ítem: Diagnóstico motivo de consulta y/o actividad de salud, anote claramente:</a:t>
            </a:r>
          </a:p>
          <a:p>
            <a:r>
              <a:rPr lang="es-PE" sz="1100" dirty="0">
                <a:solidFill>
                  <a:srgbClr val="231F20"/>
                </a:solidFill>
                <a:latin typeface="Franklin Gothic Medium Cond" panose="020B0606030402020204" pitchFamily="34" charset="0"/>
              </a:rPr>
              <a:t>•  En el 1º casillero la Valoración Clínica del Adulto Mayor.</a:t>
            </a:r>
          </a:p>
          <a:p>
            <a:r>
              <a:rPr lang="es-PE" sz="1100" dirty="0">
                <a:solidFill>
                  <a:srgbClr val="231F20"/>
                </a:solidFill>
                <a:latin typeface="Franklin Gothic Medium Cond" panose="020B0606030402020204" pitchFamily="34" charset="0"/>
              </a:rPr>
              <a:t>•  En el 2º casillero Persona Adulta Mayor Dependiente Total (Z636.3)</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la sigla “GC” de Adulto Geriátrico Complejo.</a:t>
            </a:r>
          </a:p>
          <a:p>
            <a:r>
              <a:rPr lang="es-PE" sz="1100" dirty="0">
                <a:solidFill>
                  <a:srgbClr val="231F20"/>
                </a:solidFill>
                <a:latin typeface="Franklin Gothic Medium Cond" panose="020B0606030402020204" pitchFamily="34" charset="0"/>
              </a:rPr>
              <a:t>•  En el 2º casillero dejar en blanco.</a:t>
            </a:r>
            <a:endParaRPr lang="es-PE" sz="1100" dirty="0">
              <a:latin typeface="Franklin Gothic Medium Cond" panose="020B0606030402020204" pitchFamily="34" charset="0"/>
            </a:endParaRPr>
          </a:p>
        </p:txBody>
      </p:sp>
      <p:sp>
        <p:nvSpPr>
          <p:cNvPr id="4" name="Rectángulo 3"/>
          <p:cNvSpPr/>
          <p:nvPr/>
        </p:nvSpPr>
        <p:spPr>
          <a:xfrm>
            <a:off x="322727" y="3981151"/>
            <a:ext cx="8545227" cy="261610"/>
          </a:xfrm>
          <a:prstGeom prst="rect">
            <a:avLst/>
          </a:prstGeom>
        </p:spPr>
        <p:txBody>
          <a:bodyPr wrap="square">
            <a:spAutoFit/>
          </a:bodyPr>
          <a:lstStyle/>
          <a:p>
            <a:pPr algn="just"/>
            <a:r>
              <a:rPr lang="es-PE" sz="1100" dirty="0">
                <a:solidFill>
                  <a:srgbClr val="0033CC"/>
                </a:solidFill>
                <a:latin typeface="Franklin Gothic Medium Cond" panose="020B0606030402020204" pitchFamily="34" charset="0"/>
              </a:rPr>
              <a:t>Los diagnósticos preexistentes en los adultos mayores deben ser registrados con tipo de diagnóstico “R” (repetido) para evitar duplicar los casos de morbilidad.</a:t>
            </a:r>
          </a:p>
        </p:txBody>
      </p:sp>
      <p:pic>
        <p:nvPicPr>
          <p:cNvPr id="5" name="Imagen 4"/>
          <p:cNvPicPr>
            <a:picLocks noChangeAspect="1"/>
          </p:cNvPicPr>
          <p:nvPr/>
        </p:nvPicPr>
        <p:blipFill>
          <a:blip r:embed="rId2"/>
          <a:stretch>
            <a:fillRect/>
          </a:stretch>
        </p:blipFill>
        <p:spPr>
          <a:xfrm>
            <a:off x="322726" y="401654"/>
            <a:ext cx="8545227" cy="1563557"/>
          </a:xfrm>
          <a:prstGeom prst="rect">
            <a:avLst/>
          </a:prstGeom>
        </p:spPr>
      </p:pic>
      <p:pic>
        <p:nvPicPr>
          <p:cNvPr id="6" name="Imagen 5"/>
          <p:cNvPicPr>
            <a:picLocks noChangeAspect="1"/>
          </p:cNvPicPr>
          <p:nvPr/>
        </p:nvPicPr>
        <p:blipFill>
          <a:blip r:embed="rId3"/>
          <a:stretch>
            <a:fillRect/>
          </a:stretch>
        </p:blipFill>
        <p:spPr>
          <a:xfrm>
            <a:off x="322728" y="3030558"/>
            <a:ext cx="8545228" cy="952826"/>
          </a:xfrm>
          <a:prstGeom prst="rect">
            <a:avLst/>
          </a:prstGeom>
        </p:spPr>
      </p:pic>
      <p:sp>
        <p:nvSpPr>
          <p:cNvPr id="9" name="Rectángulo 8">
            <a:extLst>
              <a:ext uri="{FF2B5EF4-FFF2-40B4-BE49-F238E27FC236}">
                <a16:creationId xmlns:a16="http://schemas.microsoft.com/office/drawing/2014/main" id="{DDFD6B94-AD94-4754-916B-CD2CF5CC1352}"/>
              </a:ext>
            </a:extLst>
          </p:cNvPr>
          <p:cNvSpPr/>
          <p:nvPr/>
        </p:nvSpPr>
        <p:spPr>
          <a:xfrm>
            <a:off x="276046" y="4242761"/>
            <a:ext cx="8390964" cy="2292935"/>
          </a:xfrm>
          <a:prstGeom prst="rect">
            <a:avLst/>
          </a:prstGeom>
        </p:spPr>
        <p:txBody>
          <a:bodyPr wrap="square">
            <a:spAutoFit/>
          </a:bodyPr>
          <a:lstStyle/>
          <a:p>
            <a:pPr algn="just"/>
            <a:r>
              <a:rPr lang="es-PE" sz="1100" dirty="0">
                <a:solidFill>
                  <a:srgbClr val="231F20"/>
                </a:solidFill>
                <a:latin typeface="Franklin Gothic Medium Cond" panose="020B0606030402020204" pitchFamily="34" charset="0"/>
              </a:rPr>
              <a:t>Estas categorías se establecen al final de la primera consulta y constituyen el pilar para la elaboración del:</a:t>
            </a:r>
          </a:p>
          <a:p>
            <a:pPr algn="just"/>
            <a:r>
              <a:rPr lang="es-PE" sz="1100" dirty="0">
                <a:solidFill>
                  <a:srgbClr val="C00000"/>
                </a:solidFill>
                <a:latin typeface="Franklin Gothic Medium Cond" panose="020B0606030402020204" pitchFamily="34" charset="0"/>
              </a:rPr>
              <a:t>III. PLAN DE ATENCION INTEGRAL DE SALUD</a:t>
            </a:r>
          </a:p>
          <a:p>
            <a:pPr algn="just"/>
            <a:r>
              <a:rPr lang="es-PE" sz="1100" dirty="0">
                <a:solidFill>
                  <a:srgbClr val="231F20"/>
                </a:solidFill>
                <a:latin typeface="Franklin Gothic Medium Cond" panose="020B0606030402020204" pitchFamily="34" charset="0"/>
              </a:rPr>
              <a:t>Definición Operacional. - Es el resultado de la evaluación inicial del adulto mayor a través de la cual se define el conjunto individualizado de cuidados esenciales y es realizado de acuerdo a cada categoría que debe recibir una persona para considerar que ha sido atendida integralmente.</a:t>
            </a:r>
          </a:p>
          <a:p>
            <a:pPr algn="just"/>
            <a:r>
              <a:rPr lang="es-PE" sz="1100" dirty="0">
                <a:solidFill>
                  <a:srgbClr val="231F20"/>
                </a:solidFill>
                <a:latin typeface="Franklin Gothic Medium Cond" panose="020B0606030402020204" pitchFamily="34" charset="0"/>
              </a:rPr>
              <a:t>Para esta actividad considere lo siguiente:</a:t>
            </a:r>
          </a:p>
          <a:p>
            <a:pPr algn="just"/>
            <a:r>
              <a:rPr lang="es-PE" sz="1100" dirty="0">
                <a:solidFill>
                  <a:srgbClr val="231F20"/>
                </a:solidFill>
                <a:latin typeface="Franklin Gothic Medium Cond" panose="020B0606030402020204" pitchFamily="34" charset="0"/>
              </a:rPr>
              <a:t>El Plan de Atención Integral de Salud solo se registra en el formulario HIS al Elaborar y al Finalizar la ejecución del plan de atención según corresponda.</a:t>
            </a:r>
          </a:p>
          <a:p>
            <a:pPr algn="just"/>
            <a:r>
              <a:rPr lang="es-PE" sz="1100" dirty="0">
                <a:solidFill>
                  <a:srgbClr val="231F20"/>
                </a:solidFill>
                <a:latin typeface="Franklin Gothic Medium Cond" panose="020B0606030402020204" pitchFamily="34" charset="0"/>
              </a:rPr>
              <a:t>En el ítem: Diagnóstico motivo de consulta y/o actividad de salud, anote claramente:</a:t>
            </a:r>
          </a:p>
          <a:p>
            <a:pPr algn="just"/>
            <a:r>
              <a:rPr lang="es-PE" sz="1100" dirty="0">
                <a:solidFill>
                  <a:srgbClr val="231F20"/>
                </a:solidFill>
                <a:latin typeface="Franklin Gothic Medium Cond" panose="020B0606030402020204" pitchFamily="34" charset="0"/>
              </a:rPr>
              <a:t>• En el 1º casillero la Valoración Clínica del Adulto Mayor.</a:t>
            </a:r>
          </a:p>
          <a:p>
            <a:pPr algn="just"/>
            <a:r>
              <a:rPr lang="es-PE" sz="1100" dirty="0">
                <a:solidFill>
                  <a:srgbClr val="231F20"/>
                </a:solidFill>
                <a:latin typeface="Franklin Gothic Medium Cond" panose="020B0606030402020204" pitchFamily="34" charset="0"/>
              </a:rPr>
              <a:t>• En el 2º casillero Plan de </a:t>
            </a:r>
            <a:r>
              <a:rPr lang="es-PE" sz="1100" dirty="0" err="1">
                <a:solidFill>
                  <a:srgbClr val="231F20"/>
                </a:solidFill>
                <a:latin typeface="Franklin Gothic Medium Cond" panose="020B0606030402020204" pitchFamily="34" charset="0"/>
              </a:rPr>
              <a:t>Atencion</a:t>
            </a:r>
            <a:r>
              <a:rPr lang="es-PE" sz="1100" dirty="0">
                <a:solidFill>
                  <a:srgbClr val="231F20"/>
                </a:solidFill>
                <a:latin typeface="Franklin Gothic Medium Cond" panose="020B0606030402020204" pitchFamily="34" charset="0"/>
              </a:rPr>
              <a:t> Integral de Salud</a:t>
            </a:r>
          </a:p>
          <a:p>
            <a:pPr algn="just"/>
            <a:r>
              <a:rPr lang="es-PE" sz="1100" dirty="0">
                <a:solidFill>
                  <a:srgbClr val="231F20"/>
                </a:solidFill>
                <a:latin typeface="Franklin Gothic Medium Cond" panose="020B0606030402020204" pitchFamily="34" charset="0"/>
              </a:rPr>
              <a:t>En el ítem: Tipo de diagnóstico marque “D” en ambos casos.</a:t>
            </a:r>
          </a:p>
          <a:p>
            <a:pPr algn="just"/>
            <a:r>
              <a:rPr lang="es-PE" sz="1100" dirty="0">
                <a:solidFill>
                  <a:srgbClr val="C00000"/>
                </a:solidFill>
                <a:latin typeface="Franklin Gothic Medium Cond" panose="020B0606030402020204" pitchFamily="34" charset="0"/>
              </a:rPr>
              <a:t>3.1 ELABORACIÓN DEL PLAN DE ATENCION INTEGRAL DE SALUD</a:t>
            </a:r>
          </a:p>
          <a:p>
            <a:pPr algn="just"/>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 en el casillero donde está registrada la actividad atención integral de salud lo siguiente:</a:t>
            </a:r>
          </a:p>
          <a:p>
            <a:pPr algn="just"/>
            <a:r>
              <a:rPr lang="es-PE" sz="1100" dirty="0">
                <a:solidFill>
                  <a:srgbClr val="231F20"/>
                </a:solidFill>
                <a:latin typeface="Franklin Gothic Medium Cond" panose="020B0606030402020204" pitchFamily="34" charset="0"/>
              </a:rPr>
              <a:t>• 1 cuando se elabora el Plan de </a:t>
            </a:r>
            <a:r>
              <a:rPr lang="es-PE" sz="1100" dirty="0" err="1">
                <a:solidFill>
                  <a:srgbClr val="231F20"/>
                </a:solidFill>
                <a:latin typeface="Franklin Gothic Medium Cond" panose="020B0606030402020204" pitchFamily="34" charset="0"/>
              </a:rPr>
              <a:t>Atencion</a:t>
            </a:r>
            <a:r>
              <a:rPr lang="es-PE" sz="1100" dirty="0">
                <a:solidFill>
                  <a:srgbClr val="231F20"/>
                </a:solidFill>
                <a:latin typeface="Franklin Gothic Medium Cond" panose="020B0606030402020204" pitchFamily="34" charset="0"/>
              </a:rPr>
              <a:t> Integral de Salud</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151340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A2DB552-B9BF-4E71-BEB3-DB34CE7449BF}"/>
              </a:ext>
            </a:extLst>
          </p:cNvPr>
          <p:cNvSpPr/>
          <p:nvPr/>
        </p:nvSpPr>
        <p:spPr>
          <a:xfrm>
            <a:off x="322729" y="1155822"/>
            <a:ext cx="8484841" cy="60016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3.2 PLAN DE ATENCION INTEGRAL DE SALUD EJECUTADO</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TA cuando se termina con todas las actividades consideradas en el Plan de </a:t>
            </a:r>
            <a:r>
              <a:rPr lang="es-PE" sz="1100" dirty="0" err="1">
                <a:solidFill>
                  <a:srgbClr val="231F20"/>
                </a:solidFill>
                <a:latin typeface="Franklin Gothic Medium Cond" panose="020B0606030402020204" pitchFamily="34" charset="0"/>
              </a:rPr>
              <a:t>Atencion</a:t>
            </a:r>
            <a:r>
              <a:rPr lang="es-PE" sz="1100" dirty="0">
                <a:solidFill>
                  <a:srgbClr val="231F20"/>
                </a:solidFill>
                <a:latin typeface="Franklin Gothic Medium Cond" panose="020B0606030402020204" pitchFamily="34" charset="0"/>
              </a:rPr>
              <a:t> Integral de Salud.</a:t>
            </a:r>
            <a:endParaRPr lang="es-PE" sz="1100" dirty="0">
              <a:latin typeface="Franklin Gothic Medium Cond" panose="020B0606030402020204" pitchFamily="34" charset="0"/>
            </a:endParaRPr>
          </a:p>
        </p:txBody>
      </p:sp>
      <p:pic>
        <p:nvPicPr>
          <p:cNvPr id="3" name="Imagen 2">
            <a:extLst>
              <a:ext uri="{FF2B5EF4-FFF2-40B4-BE49-F238E27FC236}">
                <a16:creationId xmlns:a16="http://schemas.microsoft.com/office/drawing/2014/main" id="{8F3BFE26-5F43-4375-BDA0-C1B76F8E73E1}"/>
              </a:ext>
            </a:extLst>
          </p:cNvPr>
          <p:cNvPicPr>
            <a:picLocks noChangeAspect="1"/>
          </p:cNvPicPr>
          <p:nvPr/>
        </p:nvPicPr>
        <p:blipFill>
          <a:blip r:embed="rId2"/>
          <a:stretch>
            <a:fillRect/>
          </a:stretch>
        </p:blipFill>
        <p:spPr>
          <a:xfrm>
            <a:off x="322729" y="183344"/>
            <a:ext cx="8484841" cy="981241"/>
          </a:xfrm>
          <a:prstGeom prst="rect">
            <a:avLst/>
          </a:prstGeom>
        </p:spPr>
      </p:pic>
      <p:pic>
        <p:nvPicPr>
          <p:cNvPr id="4" name="Imagen 3">
            <a:extLst>
              <a:ext uri="{FF2B5EF4-FFF2-40B4-BE49-F238E27FC236}">
                <a16:creationId xmlns:a16="http://schemas.microsoft.com/office/drawing/2014/main" id="{3260030F-47FB-43F8-BEFA-7E9C27E602E0}"/>
              </a:ext>
            </a:extLst>
          </p:cNvPr>
          <p:cNvPicPr>
            <a:picLocks noChangeAspect="1"/>
          </p:cNvPicPr>
          <p:nvPr/>
        </p:nvPicPr>
        <p:blipFill>
          <a:blip r:embed="rId3"/>
          <a:stretch>
            <a:fillRect/>
          </a:stretch>
        </p:blipFill>
        <p:spPr>
          <a:xfrm>
            <a:off x="322729" y="1720630"/>
            <a:ext cx="8484841" cy="919074"/>
          </a:xfrm>
          <a:prstGeom prst="rect">
            <a:avLst/>
          </a:prstGeom>
        </p:spPr>
      </p:pic>
      <p:sp>
        <p:nvSpPr>
          <p:cNvPr id="5" name="CuadroTexto 4">
            <a:extLst>
              <a:ext uri="{FF2B5EF4-FFF2-40B4-BE49-F238E27FC236}">
                <a16:creationId xmlns:a16="http://schemas.microsoft.com/office/drawing/2014/main" id="{FD17574B-76DA-4369-8A5B-066D255281B6}"/>
              </a:ext>
            </a:extLst>
          </p:cNvPr>
          <p:cNvSpPr txBox="1"/>
          <p:nvPr/>
        </p:nvSpPr>
        <p:spPr>
          <a:xfrm>
            <a:off x="1647644" y="672880"/>
            <a:ext cx="552091" cy="261610"/>
          </a:xfrm>
          <a:prstGeom prst="rect">
            <a:avLst/>
          </a:prstGeom>
          <a:noFill/>
        </p:spPr>
        <p:txBody>
          <a:bodyPr wrap="square" rtlCol="0">
            <a:spAutoFit/>
          </a:bodyPr>
          <a:lstStyle/>
          <a:p>
            <a:r>
              <a:rPr lang="es-PE" sz="1100" dirty="0">
                <a:latin typeface="Franklin Gothic Medium Cond" panose="020B0606030402020204" pitchFamily="34" charset="0"/>
              </a:rPr>
              <a:t>Rioja</a:t>
            </a:r>
          </a:p>
        </p:txBody>
      </p:sp>
      <p:sp>
        <p:nvSpPr>
          <p:cNvPr id="6" name="CuadroTexto 5">
            <a:extLst>
              <a:ext uri="{FF2B5EF4-FFF2-40B4-BE49-F238E27FC236}">
                <a16:creationId xmlns:a16="http://schemas.microsoft.com/office/drawing/2014/main" id="{9277AC3F-9AAD-4A6C-A6B7-5B6A9AC965B5}"/>
              </a:ext>
            </a:extLst>
          </p:cNvPr>
          <p:cNvSpPr txBox="1"/>
          <p:nvPr/>
        </p:nvSpPr>
        <p:spPr>
          <a:xfrm>
            <a:off x="1656271" y="894212"/>
            <a:ext cx="776377" cy="261610"/>
          </a:xfrm>
          <a:prstGeom prst="rect">
            <a:avLst/>
          </a:prstGeom>
          <a:noFill/>
        </p:spPr>
        <p:txBody>
          <a:bodyPr wrap="square" rtlCol="0">
            <a:spAutoFit/>
          </a:bodyPr>
          <a:lstStyle/>
          <a:p>
            <a:r>
              <a:rPr lang="es-PE" sz="1100" dirty="0">
                <a:latin typeface="Franklin Gothic Medium Cond" panose="020B0606030402020204" pitchFamily="34" charset="0"/>
              </a:rPr>
              <a:t>Rioja</a:t>
            </a:r>
          </a:p>
        </p:txBody>
      </p:sp>
      <p:sp>
        <p:nvSpPr>
          <p:cNvPr id="7" name="CuadroTexto 6">
            <a:extLst>
              <a:ext uri="{FF2B5EF4-FFF2-40B4-BE49-F238E27FC236}">
                <a16:creationId xmlns:a16="http://schemas.microsoft.com/office/drawing/2014/main" id="{2EEA814A-E9B1-4BED-BF53-CBF735A60C75}"/>
              </a:ext>
            </a:extLst>
          </p:cNvPr>
          <p:cNvSpPr txBox="1"/>
          <p:nvPr/>
        </p:nvSpPr>
        <p:spPr>
          <a:xfrm>
            <a:off x="1774166" y="2196874"/>
            <a:ext cx="485955" cy="261610"/>
          </a:xfrm>
          <a:prstGeom prst="rect">
            <a:avLst/>
          </a:prstGeom>
          <a:noFill/>
        </p:spPr>
        <p:txBody>
          <a:bodyPr wrap="square" rtlCol="0">
            <a:spAutoFit/>
          </a:bodyPr>
          <a:lstStyle/>
          <a:p>
            <a:r>
              <a:rPr lang="es-PE" sz="1100" dirty="0">
                <a:latin typeface="Franklin Gothic Medium Cond" panose="020B0606030402020204" pitchFamily="34" charset="0"/>
              </a:rPr>
              <a:t>Rioja</a:t>
            </a:r>
          </a:p>
        </p:txBody>
      </p:sp>
      <p:sp>
        <p:nvSpPr>
          <p:cNvPr id="8" name="CuadroTexto 7">
            <a:extLst>
              <a:ext uri="{FF2B5EF4-FFF2-40B4-BE49-F238E27FC236}">
                <a16:creationId xmlns:a16="http://schemas.microsoft.com/office/drawing/2014/main" id="{77DD9665-DF9A-4E4A-AC52-39EFE3A2F6A7}"/>
              </a:ext>
            </a:extLst>
          </p:cNvPr>
          <p:cNvSpPr txBox="1"/>
          <p:nvPr/>
        </p:nvSpPr>
        <p:spPr>
          <a:xfrm>
            <a:off x="1779919" y="2418282"/>
            <a:ext cx="485955" cy="261610"/>
          </a:xfrm>
          <a:prstGeom prst="rect">
            <a:avLst/>
          </a:prstGeom>
          <a:noFill/>
        </p:spPr>
        <p:txBody>
          <a:bodyPr wrap="square" rtlCol="0">
            <a:spAutoFit/>
          </a:bodyPr>
          <a:lstStyle/>
          <a:p>
            <a:r>
              <a:rPr lang="es-PE" sz="1100" dirty="0">
                <a:latin typeface="Franklin Gothic Medium Cond" panose="020B0606030402020204" pitchFamily="34" charset="0"/>
              </a:rPr>
              <a:t>Rioja</a:t>
            </a:r>
          </a:p>
        </p:txBody>
      </p:sp>
      <p:sp>
        <p:nvSpPr>
          <p:cNvPr id="9" name="Rectángulo 8">
            <a:extLst>
              <a:ext uri="{FF2B5EF4-FFF2-40B4-BE49-F238E27FC236}">
                <a16:creationId xmlns:a16="http://schemas.microsoft.com/office/drawing/2014/main" id="{614DA6E0-061B-48CF-AC6C-9504BA533AE4}"/>
              </a:ext>
            </a:extLst>
          </p:cNvPr>
          <p:cNvSpPr/>
          <p:nvPr/>
        </p:nvSpPr>
        <p:spPr>
          <a:xfrm>
            <a:off x="322729" y="2596574"/>
            <a:ext cx="8484841" cy="3139321"/>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IV. ENTREVISTA DE TAMIZAJE DE SALUD MENTAL</a:t>
            </a:r>
          </a:p>
          <a:p>
            <a:pPr lvl="0" algn="just"/>
            <a:r>
              <a:rPr lang="es-PE" sz="1100" dirty="0">
                <a:solidFill>
                  <a:srgbClr val="231F20"/>
                </a:solidFill>
                <a:latin typeface="Franklin Gothic Medium Cond" panose="020B0606030402020204" pitchFamily="34" charset="0"/>
              </a:rPr>
              <a:t>Definición Operacional. - Es un proceso que permite identificar oportunamente personas en riesgo de presentar problemas y/o trastornos de salud mental. Es un procedimiento breve que consiste en la aplicación de una ficha por un personal de salud con competencias, según lo establecido en las guías de práctica clínica reconocida por el Ministerio de Salud. El tiempo de aplicación es de 10 minutos.</a:t>
            </a:r>
          </a:p>
          <a:p>
            <a:pPr lvl="0" algn="just"/>
            <a:r>
              <a:rPr lang="es-PE" sz="1100" dirty="0">
                <a:solidFill>
                  <a:srgbClr val="231F20"/>
                </a:solidFill>
                <a:latin typeface="Franklin Gothic Medium Cond" panose="020B0606030402020204" pitchFamily="34" charset="0"/>
              </a:rPr>
              <a:t>Cuando el resultado del Tamizaje es NEGATIVO</a:t>
            </a:r>
          </a:p>
          <a:p>
            <a:pPr lvl="0" algn="just"/>
            <a:r>
              <a:rPr lang="es-PE" sz="1100" dirty="0">
                <a:solidFill>
                  <a:srgbClr val="231F20"/>
                </a:solidFill>
                <a:latin typeface="Franklin Gothic Medium Cond" panose="020B0606030402020204" pitchFamily="34" charset="0"/>
              </a:rPr>
              <a:t>En el ítem: Diagnóstico motivo de consulta y/o actividad de salud anote:</a:t>
            </a:r>
          </a:p>
          <a:p>
            <a:pPr lvl="0" algn="just"/>
            <a:r>
              <a:rPr lang="es-PE" sz="1100" dirty="0">
                <a:solidFill>
                  <a:srgbClr val="231F20"/>
                </a:solidFill>
                <a:latin typeface="Franklin Gothic Medium Cond" panose="020B0606030402020204" pitchFamily="34" charset="0"/>
              </a:rPr>
              <a:t>•  1° Casillero “Tamizaje en Salud Mental”</a:t>
            </a:r>
          </a:p>
          <a:p>
            <a:pPr lvl="0" algn="just" defTabSz="361950"/>
            <a:r>
              <a:rPr lang="es-PE" sz="1100" dirty="0">
                <a:solidFill>
                  <a:srgbClr val="231F20"/>
                </a:solidFill>
                <a:latin typeface="Franklin Gothic Medium Cond" panose="020B0606030402020204" pitchFamily="34" charset="0"/>
              </a:rPr>
              <a:t>	* Tamizaje en Salud Mental Violencia Familiar		96150.01</a:t>
            </a:r>
          </a:p>
          <a:p>
            <a:pPr lvl="0" algn="just" defTabSz="361950"/>
            <a:r>
              <a:rPr lang="es-PE" sz="1100" dirty="0">
                <a:solidFill>
                  <a:srgbClr val="231F20"/>
                </a:solidFill>
                <a:latin typeface="Franklin Gothic Medium Cond" panose="020B0606030402020204" pitchFamily="34" charset="0"/>
              </a:rPr>
              <a:t>	* Tamizaje en Salud Mental Alcohol y Drogas		96150.02</a:t>
            </a:r>
          </a:p>
          <a:p>
            <a:pPr lvl="0" algn="just" defTabSz="361950"/>
            <a:r>
              <a:rPr lang="es-PE" sz="1100" dirty="0">
                <a:solidFill>
                  <a:srgbClr val="231F20"/>
                </a:solidFill>
                <a:latin typeface="Franklin Gothic Medium Cond" panose="020B0606030402020204" pitchFamily="34" charset="0"/>
              </a:rPr>
              <a:t>	* Tamizaje en Salud mental Trastornos Depresivos	96150.03</a:t>
            </a:r>
          </a:p>
          <a:p>
            <a:pPr lvl="0" algn="just" defTabSz="361950"/>
            <a:r>
              <a:rPr lang="es-PE" sz="1100" dirty="0">
                <a:solidFill>
                  <a:srgbClr val="231F20"/>
                </a:solidFill>
                <a:latin typeface="Franklin Gothic Medium Cond" panose="020B0606030402020204" pitchFamily="34" charset="0"/>
              </a:rPr>
              <a:t>	* Tamizaje en Salud mental Psicosis			96150.04</a:t>
            </a:r>
          </a:p>
          <a:p>
            <a:pPr lvl="0" algn="just" defTabSz="361950"/>
            <a:r>
              <a:rPr lang="es-PE" sz="1100" dirty="0">
                <a:solidFill>
                  <a:srgbClr val="231F20"/>
                </a:solidFill>
                <a:latin typeface="Franklin Gothic Medium Cond" panose="020B0606030402020204" pitchFamily="34" charset="0"/>
              </a:rPr>
              <a:t>•  2° Casillero “Consejería en salud mental”</a:t>
            </a:r>
          </a:p>
          <a:p>
            <a:pPr lvl="0" algn="just" defTabSz="361950"/>
            <a:r>
              <a:rPr lang="es-PE" sz="1100" dirty="0">
                <a:solidFill>
                  <a:srgbClr val="231F20"/>
                </a:solidFill>
                <a:latin typeface="Franklin Gothic Medium Cond" panose="020B0606030402020204" pitchFamily="34" charset="0"/>
              </a:rPr>
              <a:t>	* </a:t>
            </a:r>
            <a:r>
              <a:rPr lang="es-PE" sz="1100" dirty="0" err="1">
                <a:solidFill>
                  <a:srgbClr val="231F20"/>
                </a:solidFill>
                <a:latin typeface="Franklin Gothic Medium Cond" panose="020B0606030402020204" pitchFamily="34" charset="0"/>
              </a:rPr>
              <a:t>Consejeria</a:t>
            </a:r>
            <a:r>
              <a:rPr lang="es-PE" sz="1100" dirty="0">
                <a:solidFill>
                  <a:srgbClr val="231F20"/>
                </a:solidFill>
                <a:latin typeface="Franklin Gothic Medium Cond" panose="020B0606030402020204" pitchFamily="34" charset="0"/>
              </a:rPr>
              <a:t> y </a:t>
            </a:r>
            <a:r>
              <a:rPr lang="es-PE" sz="1100" dirty="0" err="1">
                <a:solidFill>
                  <a:srgbClr val="231F20"/>
                </a:solidFill>
                <a:latin typeface="Franklin Gothic Medium Cond" panose="020B0606030402020204" pitchFamily="34" charset="0"/>
              </a:rPr>
              <a:t>Orientacion</a:t>
            </a:r>
            <a:r>
              <a:rPr lang="es-PE" sz="1100" dirty="0">
                <a:solidFill>
                  <a:srgbClr val="231F20"/>
                </a:solidFill>
                <a:latin typeface="Franklin Gothic Medium Cond" panose="020B0606030402020204" pitchFamily="34" charset="0"/>
              </a:rPr>
              <a:t> en </a:t>
            </a:r>
            <a:r>
              <a:rPr lang="es-PE" sz="1100" dirty="0" err="1">
                <a:solidFill>
                  <a:srgbClr val="231F20"/>
                </a:solidFill>
                <a:latin typeface="Franklin Gothic Medium Cond" panose="020B0606030402020204" pitchFamily="34" charset="0"/>
              </a:rPr>
              <a:t>Prevencion</a:t>
            </a:r>
            <a:r>
              <a:rPr lang="es-PE" sz="1100" dirty="0">
                <a:solidFill>
                  <a:srgbClr val="231F20"/>
                </a:solidFill>
                <a:latin typeface="Franklin Gothic Medium Cond" panose="020B0606030402020204" pitchFamily="34" charset="0"/>
              </a:rPr>
              <a:t> de Violencia Basada en Genero	99402.12</a:t>
            </a:r>
          </a:p>
          <a:p>
            <a:pPr lvl="0" algn="just" defTabSz="361950"/>
            <a:r>
              <a:rPr lang="es-PE" sz="1100" dirty="0">
                <a:solidFill>
                  <a:srgbClr val="231F20"/>
                </a:solidFill>
                <a:latin typeface="Franklin Gothic Medium Cond" panose="020B0606030402020204" pitchFamily="34" charset="0"/>
              </a:rPr>
              <a:t>	* </a:t>
            </a:r>
            <a:r>
              <a:rPr lang="es-PE" sz="1100" dirty="0" err="1">
                <a:solidFill>
                  <a:srgbClr val="231F20"/>
                </a:solidFill>
                <a:latin typeface="Franklin Gothic Medium Cond" panose="020B0606030402020204" pitchFamily="34" charset="0"/>
              </a:rPr>
              <a:t>Consejeria</a:t>
            </a:r>
            <a:r>
              <a:rPr lang="es-PE" sz="1100" dirty="0">
                <a:solidFill>
                  <a:srgbClr val="231F20"/>
                </a:solidFill>
                <a:latin typeface="Franklin Gothic Medium Cond" panose="020B0606030402020204" pitchFamily="34" charset="0"/>
              </a:rPr>
              <a:t> y </a:t>
            </a:r>
            <a:r>
              <a:rPr lang="es-PE" sz="1100" dirty="0" err="1">
                <a:solidFill>
                  <a:srgbClr val="231F20"/>
                </a:solidFill>
                <a:latin typeface="Franklin Gothic Medium Cond" panose="020B0606030402020204" pitchFamily="34" charset="0"/>
              </a:rPr>
              <a:t>Orientacion</a:t>
            </a:r>
            <a:r>
              <a:rPr lang="es-PE" sz="1100" dirty="0">
                <a:solidFill>
                  <a:srgbClr val="231F20"/>
                </a:solidFill>
                <a:latin typeface="Franklin Gothic Medium Cond" panose="020B0606030402020204" pitchFamily="34" charset="0"/>
              </a:rPr>
              <a:t> en casos de Violencia de genero			99402.13</a:t>
            </a:r>
          </a:p>
          <a:p>
            <a:pPr lvl="0" algn="just" defTabSz="361950"/>
            <a:r>
              <a:rPr lang="es-PE" sz="1100" dirty="0">
                <a:solidFill>
                  <a:srgbClr val="231F20"/>
                </a:solidFill>
                <a:latin typeface="Franklin Gothic Medium Cond" panose="020B0606030402020204" pitchFamily="34" charset="0"/>
              </a:rPr>
              <a:t>	* </a:t>
            </a:r>
            <a:r>
              <a:rPr lang="es-ES" sz="1100" dirty="0">
                <a:solidFill>
                  <a:srgbClr val="231F20"/>
                </a:solidFill>
                <a:latin typeface="Franklin Gothic Medium Cond" panose="020B0606030402020204" pitchFamily="34" charset="0"/>
              </a:rPr>
              <a:t>Consejería de Prevención de Riesgos en Salud Mental</a:t>
            </a:r>
            <a:r>
              <a:rPr lang="es-PE" sz="1100" dirty="0">
                <a:solidFill>
                  <a:srgbClr val="231F20"/>
                </a:solidFill>
                <a:latin typeface="Franklin Gothic Medium Cond" panose="020B0606030402020204" pitchFamily="34" charset="0"/>
              </a:rPr>
              <a:t> 				99402.09</a:t>
            </a:r>
          </a:p>
          <a:p>
            <a:pPr algn="just"/>
            <a:r>
              <a:rPr lang="es-PE" sz="1100" dirty="0">
                <a:solidFill>
                  <a:srgbClr val="231F20"/>
                </a:solidFill>
                <a:latin typeface="Franklin Gothic Medium Cond" panose="020B0606030402020204" pitchFamily="34" charset="0"/>
              </a:rPr>
              <a:t>En el ítem: Tipo de diagnóstico marque siempre “D” en ambos casos.</a:t>
            </a:r>
          </a:p>
          <a:p>
            <a:pPr algn="just"/>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pPr algn="just"/>
            <a:r>
              <a:rPr lang="es-PE" sz="1100" dirty="0">
                <a:solidFill>
                  <a:srgbClr val="231F20"/>
                </a:solidFill>
                <a:latin typeface="Franklin Gothic Medium Cond" panose="020B0606030402020204" pitchFamily="34" charset="0"/>
              </a:rPr>
              <a:t>En el casillero de la consejería deje en blanco ya que es solo una consejería por tamizaje.</a:t>
            </a:r>
          </a:p>
        </p:txBody>
      </p:sp>
      <p:pic>
        <p:nvPicPr>
          <p:cNvPr id="16" name="Imagen 15">
            <a:extLst>
              <a:ext uri="{FF2B5EF4-FFF2-40B4-BE49-F238E27FC236}">
                <a16:creationId xmlns:a16="http://schemas.microsoft.com/office/drawing/2014/main" id="{1123D503-FAC3-437D-A4CD-BC98CE505EBD}"/>
              </a:ext>
            </a:extLst>
          </p:cNvPr>
          <p:cNvPicPr>
            <a:picLocks noChangeAspect="1"/>
          </p:cNvPicPr>
          <p:nvPr/>
        </p:nvPicPr>
        <p:blipFill>
          <a:blip r:embed="rId4"/>
          <a:stretch>
            <a:fillRect/>
          </a:stretch>
        </p:blipFill>
        <p:spPr>
          <a:xfrm>
            <a:off x="322728" y="5667674"/>
            <a:ext cx="8484841" cy="958508"/>
          </a:xfrm>
          <a:prstGeom prst="rect">
            <a:avLst/>
          </a:prstGeom>
        </p:spPr>
      </p:pic>
    </p:spTree>
    <p:extLst>
      <p:ext uri="{BB962C8B-B14F-4D97-AF65-F5344CB8AC3E}">
        <p14:creationId xmlns:p14="http://schemas.microsoft.com/office/powerpoint/2010/main" val="107906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5DFB9B9B-BCF4-4E79-8555-1B7953ECCE83}"/>
              </a:ext>
            </a:extLst>
          </p:cNvPr>
          <p:cNvSpPr txBox="1"/>
          <p:nvPr/>
        </p:nvSpPr>
        <p:spPr>
          <a:xfrm>
            <a:off x="291638" y="1589778"/>
            <a:ext cx="8533183" cy="261610"/>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Cuando el resultado del tamizaje es POSITIVO utilice el código que identifica el problema detectado:</a:t>
            </a:r>
            <a:endParaRPr lang="es-PE" sz="1100" dirty="0">
              <a:solidFill>
                <a:srgbClr val="C00000"/>
              </a:solidFill>
              <a:latin typeface="Franklin Gothic Medium Cond" panose="020B0606030402020204" pitchFamily="34" charset="0"/>
            </a:endParaRPr>
          </a:p>
        </p:txBody>
      </p:sp>
      <p:pic>
        <p:nvPicPr>
          <p:cNvPr id="17" name="Imagen 16">
            <a:extLst>
              <a:ext uri="{FF2B5EF4-FFF2-40B4-BE49-F238E27FC236}">
                <a16:creationId xmlns:a16="http://schemas.microsoft.com/office/drawing/2014/main" id="{CB5B2107-EEA8-43FB-A069-F04BC31AF2BB}"/>
              </a:ext>
            </a:extLst>
          </p:cNvPr>
          <p:cNvPicPr>
            <a:picLocks noChangeAspect="1"/>
          </p:cNvPicPr>
          <p:nvPr/>
        </p:nvPicPr>
        <p:blipFill>
          <a:blip r:embed="rId2"/>
          <a:stretch>
            <a:fillRect/>
          </a:stretch>
        </p:blipFill>
        <p:spPr>
          <a:xfrm>
            <a:off x="343252" y="1831470"/>
            <a:ext cx="8481569" cy="958508"/>
          </a:xfrm>
          <a:prstGeom prst="rect">
            <a:avLst/>
          </a:prstGeom>
        </p:spPr>
      </p:pic>
      <p:sp>
        <p:nvSpPr>
          <p:cNvPr id="19" name="CuadroTexto 18">
            <a:extLst>
              <a:ext uri="{FF2B5EF4-FFF2-40B4-BE49-F238E27FC236}">
                <a16:creationId xmlns:a16="http://schemas.microsoft.com/office/drawing/2014/main" id="{1C14E3C3-856C-4194-A913-0523A6711A12}"/>
              </a:ext>
            </a:extLst>
          </p:cNvPr>
          <p:cNvSpPr txBox="1"/>
          <p:nvPr/>
        </p:nvSpPr>
        <p:spPr>
          <a:xfrm>
            <a:off x="343253" y="2738222"/>
            <a:ext cx="8481568" cy="769441"/>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TAMIZAJE POSITIVO PARA TRANSTORNO DEPRESIVO</a:t>
            </a:r>
          </a:p>
          <a:p>
            <a:pPr algn="just"/>
            <a:r>
              <a:rPr lang="es-ES" sz="1100" dirty="0">
                <a:latin typeface="Franklin Gothic Medium Cond" panose="020B0606030402020204" pitchFamily="34" charset="0"/>
              </a:rPr>
              <a:t>Tamizaje de Salud Mental: Proceso que permite identificar oportunamente personas en riesgo de presentar problemas y/o trastornos de salud mental. Es un procedimiento breve que consiste en la aplicación de una ficha por un personal de salud con competencias, según lo establecido en las guías de práctica clínica reconocida por el Ministerio de Salud. El tiempo de aplicación es de 10 minutos. y se aplica un tamizaje de acuerdo a la necesidad del usuario una por vez.</a:t>
            </a:r>
            <a:endParaRPr lang="es-PE" sz="1100" dirty="0">
              <a:latin typeface="Franklin Gothic Medium Cond" panose="020B0606030402020204" pitchFamily="34" charset="0"/>
            </a:endParaRPr>
          </a:p>
        </p:txBody>
      </p:sp>
      <p:pic>
        <p:nvPicPr>
          <p:cNvPr id="21" name="Imagen 20">
            <a:extLst>
              <a:ext uri="{FF2B5EF4-FFF2-40B4-BE49-F238E27FC236}">
                <a16:creationId xmlns:a16="http://schemas.microsoft.com/office/drawing/2014/main" id="{1A177C15-0266-4EE9-968A-4D00C041AFB5}"/>
              </a:ext>
            </a:extLst>
          </p:cNvPr>
          <p:cNvPicPr>
            <a:picLocks noChangeAspect="1"/>
          </p:cNvPicPr>
          <p:nvPr/>
        </p:nvPicPr>
        <p:blipFill>
          <a:blip r:embed="rId3"/>
          <a:stretch>
            <a:fillRect/>
          </a:stretch>
        </p:blipFill>
        <p:spPr>
          <a:xfrm>
            <a:off x="2487989" y="226958"/>
            <a:ext cx="4301000" cy="1352550"/>
          </a:xfrm>
          <a:prstGeom prst="rect">
            <a:avLst/>
          </a:prstGeom>
        </p:spPr>
      </p:pic>
      <p:sp>
        <p:nvSpPr>
          <p:cNvPr id="23" name="CuadroTexto 22">
            <a:extLst>
              <a:ext uri="{FF2B5EF4-FFF2-40B4-BE49-F238E27FC236}">
                <a16:creationId xmlns:a16="http://schemas.microsoft.com/office/drawing/2014/main" id="{29B744DD-9F8F-4610-82EE-E15B214860B3}"/>
              </a:ext>
            </a:extLst>
          </p:cNvPr>
          <p:cNvSpPr txBox="1"/>
          <p:nvPr/>
        </p:nvSpPr>
        <p:spPr>
          <a:xfrm>
            <a:off x="324476" y="580067"/>
            <a:ext cx="1866633" cy="430887"/>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Cuando el Tamizaje es POSITIVO utilice los siguientes códigos:</a:t>
            </a:r>
            <a:endParaRPr lang="es-PE" sz="1100" dirty="0">
              <a:solidFill>
                <a:srgbClr val="C00000"/>
              </a:solidFill>
              <a:latin typeface="Franklin Gothic Medium Cond" panose="020B0606030402020204" pitchFamily="34" charset="0"/>
            </a:endParaRPr>
          </a:p>
        </p:txBody>
      </p:sp>
      <p:pic>
        <p:nvPicPr>
          <p:cNvPr id="24" name="Imagen 23">
            <a:extLst>
              <a:ext uri="{FF2B5EF4-FFF2-40B4-BE49-F238E27FC236}">
                <a16:creationId xmlns:a16="http://schemas.microsoft.com/office/drawing/2014/main" id="{FFD279D1-1535-42A7-9A8B-7E99402AE5D3}"/>
              </a:ext>
            </a:extLst>
          </p:cNvPr>
          <p:cNvPicPr>
            <a:picLocks noChangeAspect="1"/>
          </p:cNvPicPr>
          <p:nvPr/>
        </p:nvPicPr>
        <p:blipFill>
          <a:blip r:embed="rId4"/>
          <a:stretch>
            <a:fillRect/>
          </a:stretch>
        </p:blipFill>
        <p:spPr>
          <a:xfrm>
            <a:off x="343252" y="3458228"/>
            <a:ext cx="8481568" cy="958508"/>
          </a:xfrm>
          <a:prstGeom prst="rect">
            <a:avLst/>
          </a:prstGeom>
        </p:spPr>
      </p:pic>
      <p:sp>
        <p:nvSpPr>
          <p:cNvPr id="26" name="CuadroTexto 25">
            <a:extLst>
              <a:ext uri="{FF2B5EF4-FFF2-40B4-BE49-F238E27FC236}">
                <a16:creationId xmlns:a16="http://schemas.microsoft.com/office/drawing/2014/main" id="{D499EA25-AC9B-46F4-AECA-5E6352B3C673}"/>
              </a:ext>
            </a:extLst>
          </p:cNvPr>
          <p:cNvSpPr txBox="1"/>
          <p:nvPr/>
        </p:nvSpPr>
        <p:spPr>
          <a:xfrm>
            <a:off x="291638" y="4359993"/>
            <a:ext cx="8533182" cy="769441"/>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TAMIZAJE POSITIVO EN VÍCTIMAS DE VIOLENCIA POLÍTICA</a:t>
            </a:r>
          </a:p>
          <a:p>
            <a:pPr algn="just"/>
            <a:r>
              <a:rPr lang="es-ES" sz="1100" dirty="0">
                <a:latin typeface="Franklin Gothic Medium Cond" panose="020B0606030402020204" pitchFamily="34" charset="0"/>
              </a:rPr>
              <a:t>Para el caso del tamizaje de problemas o trastornos de salud mental (Violencia, Depresión, Adicciones y Psicosis) a usuarios considerados como víctimas de violencia política y están registrados en el registro único de víctimas, se adicionará el código Z654. De igual forma para el usuario que es considerado víctima de desastre, se adicionara el código Z655 (Exposición a desastre, guerra u otras hostilidades)</a:t>
            </a:r>
            <a:endParaRPr lang="es-PE" sz="1100" dirty="0">
              <a:latin typeface="Franklin Gothic Medium Cond" panose="020B0606030402020204" pitchFamily="34" charset="0"/>
            </a:endParaRPr>
          </a:p>
        </p:txBody>
      </p:sp>
      <p:pic>
        <p:nvPicPr>
          <p:cNvPr id="27" name="Imagen 26">
            <a:extLst>
              <a:ext uri="{FF2B5EF4-FFF2-40B4-BE49-F238E27FC236}">
                <a16:creationId xmlns:a16="http://schemas.microsoft.com/office/drawing/2014/main" id="{FA8098DA-B74C-4080-A0AF-FAD7E349B989}"/>
              </a:ext>
            </a:extLst>
          </p:cNvPr>
          <p:cNvPicPr>
            <a:picLocks noChangeAspect="1"/>
          </p:cNvPicPr>
          <p:nvPr/>
        </p:nvPicPr>
        <p:blipFill>
          <a:blip r:embed="rId5"/>
          <a:stretch>
            <a:fillRect/>
          </a:stretch>
        </p:blipFill>
        <p:spPr>
          <a:xfrm>
            <a:off x="291638" y="5086304"/>
            <a:ext cx="8533182" cy="1569239"/>
          </a:xfrm>
          <a:prstGeom prst="rect">
            <a:avLst/>
          </a:prstGeom>
        </p:spPr>
      </p:pic>
    </p:spTree>
    <p:extLst>
      <p:ext uri="{BB962C8B-B14F-4D97-AF65-F5344CB8AC3E}">
        <p14:creationId xmlns:p14="http://schemas.microsoft.com/office/powerpoint/2010/main" val="84625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6089" y="272910"/>
            <a:ext cx="8350624" cy="195438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V. ATENCIÓN DEL ADULTO MAYOR EN EL DOMICILIO</a:t>
            </a:r>
          </a:p>
          <a:p>
            <a:pPr algn="just"/>
            <a:r>
              <a:rPr lang="es-PE" sz="1100" dirty="0">
                <a:solidFill>
                  <a:srgbClr val="231F20"/>
                </a:solidFill>
                <a:latin typeface="Franklin Gothic Medium Cond" panose="020B0606030402020204" pitchFamily="34" charset="0"/>
              </a:rPr>
              <a:t>Definición Operacional. - Es el servicio que cumple el equipo multidisciplinario de salud a las </a:t>
            </a:r>
            <a:r>
              <a:rPr lang="es-PE" sz="1100" dirty="0" err="1">
                <a:solidFill>
                  <a:srgbClr val="231F20"/>
                </a:solidFill>
                <a:latin typeface="Franklin Gothic Medium Cond" panose="020B0606030402020204" pitchFamily="34" charset="0"/>
              </a:rPr>
              <a:t>PAMs</a:t>
            </a:r>
            <a:r>
              <a:rPr lang="es-PE" sz="1100" dirty="0">
                <a:solidFill>
                  <a:srgbClr val="231F20"/>
                </a:solidFill>
                <a:latin typeface="Franklin Gothic Medium Cond" panose="020B0606030402020204" pitchFamily="34" charset="0"/>
              </a:rPr>
              <a:t>, con la finalidad de brindar atención domiciliaria a las personas impedidas de desplazarse, monitoreo del  cumplimiento de indicaciones y evaluar el entorno familiar.</a:t>
            </a:r>
          </a:p>
          <a:p>
            <a:pPr algn="just"/>
            <a:r>
              <a:rPr lang="es-PE" sz="1100" dirty="0">
                <a:solidFill>
                  <a:srgbClr val="231F20"/>
                </a:solidFill>
                <a:latin typeface="Franklin Gothic Medium Cond" panose="020B0606030402020204" pitchFamily="34" charset="0"/>
              </a:rPr>
              <a:t>En el ítem: Diagnóstico motivo de consulta y/o actividad de salud anote SIEMPRE:</a:t>
            </a:r>
          </a:p>
          <a:p>
            <a:pPr algn="just"/>
            <a:r>
              <a:rPr lang="es-PE" sz="1100" dirty="0">
                <a:solidFill>
                  <a:srgbClr val="231F20"/>
                </a:solidFill>
                <a:latin typeface="Franklin Gothic Medium Cond" panose="020B0606030402020204" pitchFamily="34" charset="0"/>
              </a:rPr>
              <a:t>• En el 1º casillero el diagnóstico motivo de la visita.</a:t>
            </a:r>
          </a:p>
          <a:p>
            <a:pPr algn="just"/>
            <a:r>
              <a:rPr lang="es-PE" sz="1100" dirty="0">
                <a:solidFill>
                  <a:srgbClr val="231F20"/>
                </a:solidFill>
                <a:latin typeface="Franklin Gothic Medium Cond" panose="020B0606030402020204" pitchFamily="34" charset="0"/>
              </a:rPr>
              <a:t>• En el 2º casillero visita domiciliaria</a:t>
            </a:r>
          </a:p>
          <a:p>
            <a:pPr algn="just"/>
            <a:r>
              <a:rPr lang="es-PE" sz="1100" dirty="0">
                <a:solidFill>
                  <a:srgbClr val="231F20"/>
                </a:solidFill>
                <a:latin typeface="Franklin Gothic Medium Cond" panose="020B0606030402020204" pitchFamily="34" charset="0"/>
              </a:rPr>
              <a:t>En el ítem: Tipo de diagnóstico:</a:t>
            </a:r>
          </a:p>
          <a:p>
            <a:pPr algn="just"/>
            <a:r>
              <a:rPr lang="es-PE" sz="1100" dirty="0">
                <a:solidFill>
                  <a:srgbClr val="231F20"/>
                </a:solidFill>
                <a:latin typeface="Franklin Gothic Medium Cond" panose="020B0606030402020204" pitchFamily="34" charset="0"/>
              </a:rPr>
              <a:t>• En el 1º casillero (del diagnóstico) marque “R” siempre por ser un diagnóstico preexistente</a:t>
            </a:r>
          </a:p>
          <a:p>
            <a:pPr algn="just"/>
            <a:r>
              <a:rPr lang="es-PE" sz="1100" dirty="0">
                <a:solidFill>
                  <a:srgbClr val="231F20"/>
                </a:solidFill>
                <a:latin typeface="Franklin Gothic Medium Cond" panose="020B0606030402020204" pitchFamily="34" charset="0"/>
              </a:rPr>
              <a:t>• En el 2º casillero siempre “D” por ser una actividad</a:t>
            </a:r>
          </a:p>
          <a:p>
            <a:pPr algn="just"/>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pPr algn="just"/>
            <a:r>
              <a:rPr lang="es-PE" sz="1100" dirty="0">
                <a:solidFill>
                  <a:srgbClr val="231F20"/>
                </a:solidFill>
                <a:latin typeface="Franklin Gothic Medium Cond" panose="020B0606030402020204" pitchFamily="34" charset="0"/>
              </a:rPr>
              <a:t>• En el 2º casillero registre el número de visita 1, 2… según corresponda.</a:t>
            </a:r>
            <a:endParaRPr lang="es-PE" sz="1100" dirty="0">
              <a:latin typeface="Franklin Gothic Medium Cond" panose="020B0606030402020204" pitchFamily="34" charset="0"/>
            </a:endParaRPr>
          </a:p>
        </p:txBody>
      </p:sp>
      <p:pic>
        <p:nvPicPr>
          <p:cNvPr id="8" name="Imagen 7">
            <a:extLst>
              <a:ext uri="{FF2B5EF4-FFF2-40B4-BE49-F238E27FC236}">
                <a16:creationId xmlns:a16="http://schemas.microsoft.com/office/drawing/2014/main" id="{43958881-E2B9-4C76-9192-EB22B5C77323}"/>
              </a:ext>
            </a:extLst>
          </p:cNvPr>
          <p:cNvPicPr>
            <a:picLocks noChangeAspect="1"/>
          </p:cNvPicPr>
          <p:nvPr/>
        </p:nvPicPr>
        <p:blipFill>
          <a:blip r:embed="rId2"/>
          <a:stretch>
            <a:fillRect/>
          </a:stretch>
        </p:blipFill>
        <p:spPr>
          <a:xfrm>
            <a:off x="296089" y="2227292"/>
            <a:ext cx="8485602" cy="958508"/>
          </a:xfrm>
          <a:prstGeom prst="rect">
            <a:avLst/>
          </a:prstGeom>
        </p:spPr>
      </p:pic>
      <p:sp>
        <p:nvSpPr>
          <p:cNvPr id="10" name="Rectángulo 9">
            <a:extLst>
              <a:ext uri="{FF2B5EF4-FFF2-40B4-BE49-F238E27FC236}">
                <a16:creationId xmlns:a16="http://schemas.microsoft.com/office/drawing/2014/main" id="{E00EC2B0-1F40-4B02-97D0-73B013F43C3B}"/>
              </a:ext>
            </a:extLst>
          </p:cNvPr>
          <p:cNvSpPr/>
          <p:nvPr/>
        </p:nvSpPr>
        <p:spPr>
          <a:xfrm>
            <a:off x="296089" y="3254635"/>
            <a:ext cx="8454676"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VI. CLASIFICACIÓN DEL ESTADO NUTRICIONAL DEL ADULTO MAYOR</a:t>
            </a:r>
          </a:p>
          <a:p>
            <a:pPr algn="just"/>
            <a:r>
              <a:rPr lang="es-PE" sz="1100" dirty="0">
                <a:solidFill>
                  <a:srgbClr val="231F20"/>
                </a:solidFill>
                <a:latin typeface="Franklin Gothic Medium Cond" panose="020B0606030402020204" pitchFamily="34" charset="0"/>
              </a:rPr>
              <a:t>La Valoración Nutricional Antropométrica de la persona adulta mayor comprende procedimientos técnicos a seguir en la atención integral de salud por el prestador de salud, para determinar el estado nutricional de este grupo poblacional.</a:t>
            </a:r>
          </a:p>
          <a:p>
            <a:pPr algn="just"/>
            <a:r>
              <a:rPr lang="es-PE" sz="1100" dirty="0">
                <a:solidFill>
                  <a:srgbClr val="231F20"/>
                </a:solidFill>
                <a:latin typeface="Franklin Gothic Medium Cond" panose="020B0606030402020204" pitchFamily="34" charset="0"/>
              </a:rPr>
              <a:t>Personas adultas mayores que por múltiples razones no puedan ser pesadas y/o talladas con los equipos antropométricos convencionales. Ejemplo: personas postradas, personas con problemas congénitos y de columna adquiridos, entre otras.</a:t>
            </a:r>
          </a:p>
          <a:p>
            <a:pPr algn="just"/>
            <a:r>
              <a:rPr lang="es-PE" sz="1100" dirty="0">
                <a:solidFill>
                  <a:srgbClr val="C00000"/>
                </a:solidFill>
                <a:latin typeface="Franklin Gothic Medium Cond" panose="020B0606030402020204" pitchFamily="34" charset="0"/>
              </a:rPr>
              <a:t>6.1 CLASIFICACIÓN DE LA VALORACIÓN NUTRICIONAL SEGÚN ÍNDICE DE MASA CORPORAL (IMC)</a:t>
            </a:r>
          </a:p>
          <a:p>
            <a:pPr algn="just"/>
            <a:r>
              <a:rPr lang="es-PE" sz="1100" dirty="0">
                <a:solidFill>
                  <a:srgbClr val="231F20"/>
                </a:solidFill>
                <a:latin typeface="Franklin Gothic Medium Cond" panose="020B0606030402020204" pitchFamily="34" charset="0"/>
              </a:rPr>
              <a:t>La clasificación de la valoración nutricional antropométrica se debe realizar con el Índice de Masa Corporal (IMC). En ese sentido, los valores obtenidos de la toma de peso y medición de la talla serán utilizados para calcular el IMC a través de la siguiente fórmula: IMC = Peso (kg)/(talla (m))² , y el resultado deberá ser comparado con el cuadro N° 01 de clasificación del estado nutricional según IMC:</a:t>
            </a:r>
          </a:p>
          <a:p>
            <a:pPr algn="just"/>
            <a:r>
              <a:rPr lang="es-PE" sz="1100" dirty="0">
                <a:solidFill>
                  <a:srgbClr val="231F20"/>
                </a:solidFill>
                <a:latin typeface="Franklin Gothic Medium Cond" panose="020B0606030402020204" pitchFamily="34" charset="0"/>
              </a:rPr>
              <a:t>Utilizando la siguiente clasificación, de acuerdo a normatividad vigente:</a:t>
            </a:r>
          </a:p>
          <a:p>
            <a:pPr algn="ctr"/>
            <a:r>
              <a:rPr lang="es-PE" sz="1100" dirty="0">
                <a:solidFill>
                  <a:srgbClr val="231F20"/>
                </a:solidFill>
                <a:latin typeface="Franklin Gothic Medium Cond" panose="020B0606030402020204" pitchFamily="34" charset="0"/>
              </a:rPr>
              <a:t>Cuadro N° 01 </a:t>
            </a:r>
          </a:p>
          <a:p>
            <a:pPr algn="ctr"/>
            <a:r>
              <a:rPr lang="es-PE" sz="1100" dirty="0">
                <a:solidFill>
                  <a:srgbClr val="231F20"/>
                </a:solidFill>
                <a:latin typeface="Franklin Gothic Medium Cond" panose="020B0606030402020204" pitchFamily="34" charset="0"/>
              </a:rPr>
              <a:t>Clasificación de la Valoración Nutricional según Índice de Masa Corporal (IMC)</a:t>
            </a:r>
            <a:endParaRPr lang="es-PE" sz="1100" dirty="0">
              <a:latin typeface="Franklin Gothic Medium Cond" panose="020B0606030402020204" pitchFamily="34" charset="0"/>
            </a:endParaRPr>
          </a:p>
        </p:txBody>
      </p:sp>
      <p:pic>
        <p:nvPicPr>
          <p:cNvPr id="11" name="Imagen 10">
            <a:extLst>
              <a:ext uri="{FF2B5EF4-FFF2-40B4-BE49-F238E27FC236}">
                <a16:creationId xmlns:a16="http://schemas.microsoft.com/office/drawing/2014/main" id="{2D25B8EF-C943-4A08-8B46-D0B6B1124F91}"/>
              </a:ext>
            </a:extLst>
          </p:cNvPr>
          <p:cNvPicPr>
            <a:picLocks noChangeAspect="1"/>
          </p:cNvPicPr>
          <p:nvPr/>
        </p:nvPicPr>
        <p:blipFill>
          <a:blip r:embed="rId3"/>
          <a:stretch>
            <a:fillRect/>
          </a:stretch>
        </p:blipFill>
        <p:spPr>
          <a:xfrm>
            <a:off x="2415397" y="5378294"/>
            <a:ext cx="4192438" cy="1048386"/>
          </a:xfrm>
          <a:prstGeom prst="rect">
            <a:avLst/>
          </a:prstGeom>
        </p:spPr>
      </p:pic>
    </p:spTree>
    <p:extLst>
      <p:ext uri="{BB962C8B-B14F-4D97-AF65-F5344CB8AC3E}">
        <p14:creationId xmlns:p14="http://schemas.microsoft.com/office/powerpoint/2010/main" val="386335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43752" y="174101"/>
            <a:ext cx="8256496" cy="4154984"/>
          </a:xfrm>
          <a:prstGeom prst="rect">
            <a:avLst/>
          </a:prstGeom>
        </p:spPr>
        <p:txBody>
          <a:bodyPr wrap="square">
            <a:spAutoFit/>
          </a:bodyPr>
          <a:lstStyle/>
          <a:p>
            <a:pPr algn="just"/>
            <a:r>
              <a:rPr lang="es-PE" sz="1100" dirty="0">
                <a:latin typeface="Franklin Gothic Medium Cond" panose="020B0606030402020204" pitchFamily="34" charset="0"/>
              </a:rPr>
              <a:t>Interpretación de los valores de índice de masa corporal (IMC)/1: </a:t>
            </a:r>
          </a:p>
          <a:p>
            <a:pPr algn="just"/>
            <a:r>
              <a:rPr lang="es-PE" sz="1100" dirty="0">
                <a:solidFill>
                  <a:srgbClr val="C00000"/>
                </a:solidFill>
                <a:latin typeface="Franklin Gothic Medium Cond" panose="020B0606030402020204" pitchFamily="34" charset="0"/>
              </a:rPr>
              <a:t>IMC = 23,0 (DELGADEZ):</a:t>
            </a:r>
          </a:p>
          <a:p>
            <a:pPr algn="just"/>
            <a:r>
              <a:rPr lang="es-PE" sz="1100" dirty="0">
                <a:latin typeface="Franklin Gothic Medium Cond" panose="020B0606030402020204" pitchFamily="34" charset="0"/>
              </a:rPr>
              <a:t>Las personas adultas mayores con un IMC = 23,0 son clasificadas con valoración nutricional de “Delgadez”, que es una malnutrición por déficit, y puede estar asociado a diferentes problemas, tales como: psíquicos (depresión, trastornos de memoria o confusión, manía, alcoholismo, tabaquismo), sensoriales (disminución del sentido del gusto, visión, auditivo), físicos (movilidad, astenia), sociales (soledad, malos hábitos dietéticos, maltrato), bucales (falta de piezas dentarias), digestivos (malabsorción), hipercatabólicas (cáncer, diabetes), entre otras.</a:t>
            </a:r>
          </a:p>
          <a:p>
            <a:pPr algn="just"/>
            <a:r>
              <a:rPr lang="pt-BR" sz="1100" dirty="0">
                <a:solidFill>
                  <a:srgbClr val="C00000"/>
                </a:solidFill>
                <a:latin typeface="Franklin Gothic Medium Cond" panose="020B0606030402020204" pitchFamily="34" charset="0"/>
              </a:rPr>
              <a:t>IMC &gt; 23 A &lt;28 (NORMAL):</a:t>
            </a:r>
          </a:p>
          <a:p>
            <a:pPr algn="just"/>
            <a:r>
              <a:rPr lang="es-PE" sz="1100" dirty="0">
                <a:latin typeface="Franklin Gothic Medium Cond" panose="020B0606030402020204" pitchFamily="34" charset="0"/>
              </a:rPr>
              <a:t>Las personas adultas mayores con un IMC de &gt; 23 a &lt; 28, son clasificadas con valoración nutricional “Normal”, y es el IMC que debe tener y mantener esta población, de manera constante.</a:t>
            </a:r>
          </a:p>
          <a:p>
            <a:pPr algn="just"/>
            <a:r>
              <a:rPr lang="es-PE" sz="1100" dirty="0">
                <a:solidFill>
                  <a:srgbClr val="C00000"/>
                </a:solidFill>
                <a:latin typeface="Franklin Gothic Medium Cond" panose="020B0606030402020204" pitchFamily="34" charset="0"/>
              </a:rPr>
              <a:t>IMC = 28 A &lt;32 (SOBREPESO):</a:t>
            </a:r>
          </a:p>
          <a:p>
            <a:pPr algn="just"/>
            <a:r>
              <a:rPr lang="es-PE" sz="1100" dirty="0">
                <a:latin typeface="Franklin Gothic Medium Cond" panose="020B0606030402020204" pitchFamily="34" charset="0"/>
              </a:rPr>
              <a:t>Las personas adultas mayores con un IMC de = 28 a &lt; 32, son clasificadas con valoración nutricional de “Sobrepeso”, que es una malnutrición por exceso, caracterizado por la ingesta elevada de calorías, malos hábitos alimentarios, escasa actividad física, entre otros.</a:t>
            </a:r>
          </a:p>
          <a:p>
            <a:pPr algn="just"/>
            <a:r>
              <a:rPr lang="es-PE" sz="1100" dirty="0">
                <a:solidFill>
                  <a:srgbClr val="C00000"/>
                </a:solidFill>
                <a:latin typeface="Franklin Gothic Medium Cond" panose="020B0606030402020204" pitchFamily="34" charset="0"/>
              </a:rPr>
              <a:t>IMC = 32 (OBESIDAD):</a:t>
            </a:r>
          </a:p>
          <a:p>
            <a:pPr algn="just"/>
            <a:r>
              <a:rPr lang="es-PE" sz="1100" dirty="0">
                <a:solidFill>
                  <a:srgbClr val="231F20"/>
                </a:solidFill>
                <a:latin typeface="Franklin Gothic Medium Cond" panose="020B0606030402020204" pitchFamily="34" charset="0"/>
              </a:rPr>
              <a:t>Las personas adultas mayores con un IMC = 32, son clasificadas con valoración nutricional de “Obesidad”, que es una malnutrición por exceso, e indica un mayor riesgo de sufrir de enfermedades cerebrovasculares, enfermedades cardiovasculares, cáncer de mamas, diabetes mellitus tipo 2 no insulinodependiente, enfermedad por reflujo gastroesofágico, osteoartrosis, y pérdida de la movilidad.</a:t>
            </a:r>
          </a:p>
          <a:p>
            <a:pPr algn="just"/>
            <a:r>
              <a:rPr lang="es-PE" sz="1100" dirty="0">
                <a:solidFill>
                  <a:srgbClr val="231F20"/>
                </a:solidFill>
                <a:latin typeface="Franklin Gothic Medium Cond" panose="020B0606030402020204" pitchFamily="34" charset="0"/>
              </a:rPr>
              <a:t>1/ Guía Técnica para la Valoración Nutricional Antropométrica de la Persona Adulta Mayor.</a:t>
            </a:r>
          </a:p>
          <a:p>
            <a:pPr algn="just">
              <a:spcBef>
                <a:spcPts val="300"/>
              </a:spcBef>
            </a:pPr>
            <a:r>
              <a:rPr lang="es-PE" sz="1100" dirty="0">
                <a:solidFill>
                  <a:srgbClr val="C00000"/>
                </a:solidFill>
                <a:latin typeface="Franklin Gothic Medium Cond" panose="020B0606030402020204" pitchFamily="34" charset="0"/>
              </a:rPr>
              <a:t>EN EL DIAGNÓSTICO</a:t>
            </a:r>
          </a:p>
          <a:p>
            <a:pPr algn="just"/>
            <a:r>
              <a:rPr lang="es-PE" sz="1100" dirty="0">
                <a:solidFill>
                  <a:srgbClr val="231F20"/>
                </a:solidFill>
                <a:latin typeface="Franklin Gothic Medium Cond" panose="020B0606030402020204" pitchFamily="34" charset="0"/>
              </a:rPr>
              <a:t>En el ítem: Diagnóstico motivo de consulta y/o actividad de salud, anote el diagnóstico resultado de la clasificación del estado nutricional.</a:t>
            </a:r>
          </a:p>
          <a:p>
            <a:pPr algn="just"/>
            <a:r>
              <a:rPr lang="es-PE" sz="1100" dirty="0">
                <a:solidFill>
                  <a:srgbClr val="231F20"/>
                </a:solidFill>
                <a:latin typeface="Franklin Gothic Medium Cond" panose="020B0606030402020204" pitchFamily="34" charset="0"/>
              </a:rPr>
              <a:t>En el ítem: Tipo de diagnóstico marque siempre “D”</a:t>
            </a:r>
          </a:p>
          <a:p>
            <a:pPr algn="just"/>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pPr algn="just"/>
            <a:r>
              <a:rPr lang="es-PE" sz="1100" dirty="0">
                <a:solidFill>
                  <a:srgbClr val="231F20"/>
                </a:solidFill>
                <a:latin typeface="Franklin Gothic Medium Cond" panose="020B0606030402020204" pitchFamily="34" charset="0"/>
              </a:rPr>
              <a:t>• En el 1º casillero la sigla “IMC” de índice de masa corporal</a:t>
            </a:r>
          </a:p>
          <a:p>
            <a:pPr algn="just"/>
            <a:r>
              <a:rPr lang="es-PE" sz="1100" dirty="0">
                <a:solidFill>
                  <a:srgbClr val="231F20"/>
                </a:solidFill>
                <a:latin typeface="Franklin Gothic Medium Cond" panose="020B0606030402020204" pitchFamily="34" charset="0"/>
              </a:rPr>
              <a:t>• En el 2º casillero el número de la consejería</a:t>
            </a:r>
            <a:endParaRPr lang="es-PE" sz="1100" dirty="0">
              <a:latin typeface="Franklin Gothic Medium Cond" panose="020B0606030402020204" pitchFamily="34" charset="0"/>
            </a:endParaRPr>
          </a:p>
          <a:p>
            <a:pPr algn="just"/>
            <a:endParaRPr lang="es-PE" sz="1100" dirty="0">
              <a:latin typeface="Franklin Gothic Medium Cond" panose="020B0606030402020204" pitchFamily="34" charset="0"/>
            </a:endParaRPr>
          </a:p>
        </p:txBody>
      </p:sp>
      <p:pic>
        <p:nvPicPr>
          <p:cNvPr id="10" name="Imagen 9">
            <a:extLst>
              <a:ext uri="{FF2B5EF4-FFF2-40B4-BE49-F238E27FC236}">
                <a16:creationId xmlns:a16="http://schemas.microsoft.com/office/drawing/2014/main" id="{87BA99F5-890A-4C2F-BF25-81D406279C69}"/>
              </a:ext>
            </a:extLst>
          </p:cNvPr>
          <p:cNvPicPr>
            <a:picLocks noChangeAspect="1"/>
          </p:cNvPicPr>
          <p:nvPr/>
        </p:nvPicPr>
        <p:blipFill>
          <a:blip r:embed="rId2"/>
          <a:stretch>
            <a:fillRect/>
          </a:stretch>
        </p:blipFill>
        <p:spPr>
          <a:xfrm>
            <a:off x="295707" y="4161582"/>
            <a:ext cx="8552585" cy="958507"/>
          </a:xfrm>
          <a:prstGeom prst="rect">
            <a:avLst/>
          </a:prstGeom>
        </p:spPr>
      </p:pic>
      <p:sp>
        <p:nvSpPr>
          <p:cNvPr id="11" name="Rectángulo 10">
            <a:extLst>
              <a:ext uri="{FF2B5EF4-FFF2-40B4-BE49-F238E27FC236}">
                <a16:creationId xmlns:a16="http://schemas.microsoft.com/office/drawing/2014/main" id="{1587AB2D-E0BD-46C0-B1F6-7591D7AF6706}"/>
              </a:ext>
            </a:extLst>
          </p:cNvPr>
          <p:cNvSpPr/>
          <p:nvPr/>
        </p:nvSpPr>
        <p:spPr>
          <a:xfrm>
            <a:off x="295707" y="5120089"/>
            <a:ext cx="8249772" cy="127727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EN LOS CONTROLES</a:t>
            </a:r>
          </a:p>
          <a:p>
            <a:r>
              <a:rPr lang="es-PE" sz="1100" dirty="0">
                <a:solidFill>
                  <a:srgbClr val="231F20"/>
                </a:solidFill>
                <a:latin typeface="Franklin Gothic Medium Cond" panose="020B0606030402020204" pitchFamily="34" charset="0"/>
              </a:rPr>
              <a:t>En el ítem: Diagnóstico motivo de consulta y/o actividad de salud, anote el diagnóstico resultado de la clasificación del estado nutricional.</a:t>
            </a:r>
          </a:p>
          <a:p>
            <a:r>
              <a:rPr lang="es-PE" sz="1100" dirty="0">
                <a:solidFill>
                  <a:srgbClr val="231F20"/>
                </a:solidFill>
                <a:latin typeface="Franklin Gothic Medium Cond" panose="020B0606030402020204" pitchFamily="34" charset="0"/>
              </a:rPr>
              <a:t>En el ítem: Tipo de diagnóstico marque SIEMPRE “R”</a:t>
            </a:r>
          </a:p>
          <a:p>
            <a:r>
              <a:rPr lang="es-PE" sz="1100" dirty="0">
                <a:solidFill>
                  <a:srgbClr val="0033CC"/>
                </a:solidFill>
                <a:latin typeface="Franklin Gothic Medium Cond" panose="020B0606030402020204" pitchFamily="34" charset="0"/>
              </a:rPr>
              <a:t>Si se repite el diagnóstico con tipo definitivo “D” se duplican; en los controles el tipo de diagnóstico siempre es “R”.</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la sigla “IMC” de índice de masa corporal.</a:t>
            </a:r>
          </a:p>
          <a:p>
            <a:r>
              <a:rPr lang="es-PE" sz="1100" dirty="0">
                <a:solidFill>
                  <a:srgbClr val="231F20"/>
                </a:solidFill>
                <a:latin typeface="Franklin Gothic Medium Cond" panose="020B0606030402020204" pitchFamily="34" charset="0"/>
              </a:rPr>
              <a:t>• En el 2º casillero el número de la consejería.</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712158682"/>
      </p:ext>
    </p:extLst>
  </p:cSld>
  <p:clrMapOvr>
    <a:masterClrMapping/>
  </p:clrMapOvr>
</p:sld>
</file>

<file path=ppt/theme/theme1.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3566C58A-686D-4254-A6BA-F922309840CC}" vid="{AA862DB3-FBB5-4569-9036-B20F39D664F5}"/>
    </a:ext>
  </a:extLst>
</a:theme>
</file>

<file path=docProps/app.xml><?xml version="1.0" encoding="utf-8"?>
<Properties xmlns="http://schemas.openxmlformats.org/officeDocument/2006/extended-properties" xmlns:vt="http://schemas.openxmlformats.org/officeDocument/2006/docPropsVTypes">
  <Template>Tema1</Template>
  <TotalTime>902</TotalTime>
  <Words>4985</Words>
  <Application>Microsoft Office PowerPoint</Application>
  <PresentationFormat>Presentación en pantalla (4:3)</PresentationFormat>
  <Paragraphs>304</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Berlin Sans FB</vt:lpstr>
      <vt:lpstr>Bernard MT Condensed</vt:lpstr>
      <vt:lpstr>Franklin Gothic Medium Cond</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Drako</dc:creator>
  <cp:lastModifiedBy>Wilmer Vargas Torres</cp:lastModifiedBy>
  <cp:revision>59</cp:revision>
  <dcterms:created xsi:type="dcterms:W3CDTF">2020-05-12T19:50:46Z</dcterms:created>
  <dcterms:modified xsi:type="dcterms:W3CDTF">2020-12-23T12:45:03Z</dcterms:modified>
</cp:coreProperties>
</file>