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331" r:id="rId3"/>
    <p:sldId id="332" r:id="rId4"/>
    <p:sldId id="333" r:id="rId5"/>
    <p:sldId id="339" r:id="rId6"/>
    <p:sldId id="340" r:id="rId7"/>
    <p:sldId id="341" r:id="rId8"/>
    <p:sldId id="342" r:id="rId9"/>
    <p:sldId id="371"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72" r:id="rId24"/>
    <p:sldId id="357" r:id="rId25"/>
    <p:sldId id="358" r:id="rId26"/>
    <p:sldId id="359" r:id="rId27"/>
    <p:sldId id="360" r:id="rId28"/>
    <p:sldId id="370" r:id="rId29"/>
    <p:sldId id="361" r:id="rId30"/>
    <p:sldId id="362" r:id="rId31"/>
    <p:sldId id="363" r:id="rId32"/>
    <p:sldId id="364" r:id="rId33"/>
    <p:sldId id="365" r:id="rId34"/>
    <p:sldId id="366" r:id="rId35"/>
    <p:sldId id="367" r:id="rId36"/>
    <p:sldId id="368" r:id="rId37"/>
    <p:sldId id="369" r:id="rId3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CC"/>
    <a:srgbClr val="FF9933"/>
    <a:srgbClr val="00A44A"/>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90" d="100"/>
          <a:sy n="90" d="100"/>
        </p:scale>
        <p:origin x="594" y="-7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10/12/2020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47307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10/12/2020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75661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10/12/2020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45561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10/12/2020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57122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10/12/2020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420887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10/12/2020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406389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lvl1pPr>
              <a:defRPr/>
            </a:lvl1pPr>
          </a:lstStyle>
          <a:p>
            <a:fld id="{68C49307-C547-4ACD-8B0B-E3490E29480A}" type="datetimeFigureOut">
              <a:rPr lang="es-PE" smtClean="0"/>
              <a:t>10/12/2020</a:t>
            </a:fld>
            <a:endParaRPr lang="es-PE"/>
          </a:p>
        </p:txBody>
      </p:sp>
      <p:sp>
        <p:nvSpPr>
          <p:cNvPr id="8" name="Marcador de pie de página 7"/>
          <p:cNvSpPr>
            <a:spLocks noGrp="1"/>
          </p:cNvSpPr>
          <p:nvPr>
            <p:ph type="ftr" sz="quarter" idx="11"/>
          </p:nvPr>
        </p:nvSpPr>
        <p:spPr/>
        <p:txBody>
          <a:bodyPr/>
          <a:lstStyle>
            <a:lvl1pPr>
              <a:defRPr/>
            </a:lvl1pPr>
          </a:lstStyle>
          <a:p>
            <a:endParaRPr lang="es-PE"/>
          </a:p>
        </p:txBody>
      </p:sp>
      <p:sp>
        <p:nvSpPr>
          <p:cNvPr id="9" name="Marcador de número de diapositiva 8"/>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67526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lvl1pPr>
              <a:defRPr/>
            </a:lvl1pPr>
          </a:lstStyle>
          <a:p>
            <a:fld id="{68C49307-C547-4ACD-8B0B-E3490E29480A}" type="datetimeFigureOut">
              <a:rPr lang="es-PE" smtClean="0"/>
              <a:t>10/12/2020</a:t>
            </a:fld>
            <a:endParaRPr lang="es-PE"/>
          </a:p>
        </p:txBody>
      </p:sp>
      <p:sp>
        <p:nvSpPr>
          <p:cNvPr id="4" name="Marcador de pie de página 3"/>
          <p:cNvSpPr>
            <a:spLocks noGrp="1"/>
          </p:cNvSpPr>
          <p:nvPr>
            <p:ph type="ftr" sz="quarter" idx="11"/>
          </p:nvPr>
        </p:nvSpPr>
        <p:spPr/>
        <p:txBody>
          <a:bodyPr/>
          <a:lstStyle>
            <a:lvl1pPr>
              <a:defRPr/>
            </a:lvl1pPr>
          </a:lstStyle>
          <a:p>
            <a:endParaRPr lang="es-PE"/>
          </a:p>
        </p:txBody>
      </p:sp>
      <p:sp>
        <p:nvSpPr>
          <p:cNvPr id="5" name="Marcador de número de diapositiva 4"/>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61732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68C49307-C547-4ACD-8B0B-E3490E29480A}" type="datetimeFigureOut">
              <a:rPr lang="es-PE" smtClean="0"/>
              <a:t>10/12/2020</a:t>
            </a:fld>
            <a:endParaRPr lang="es-PE"/>
          </a:p>
        </p:txBody>
      </p:sp>
      <p:sp>
        <p:nvSpPr>
          <p:cNvPr id="3" name="Marcador de pie de página 2"/>
          <p:cNvSpPr>
            <a:spLocks noGrp="1"/>
          </p:cNvSpPr>
          <p:nvPr>
            <p:ph type="ftr" sz="quarter" idx="11"/>
          </p:nvPr>
        </p:nvSpPr>
        <p:spPr/>
        <p:txBody>
          <a:bodyPr/>
          <a:lstStyle>
            <a:lvl1pPr>
              <a:defRPr/>
            </a:lvl1pPr>
          </a:lstStyle>
          <a:p>
            <a:endParaRPr lang="es-PE"/>
          </a:p>
        </p:txBody>
      </p:sp>
      <p:sp>
        <p:nvSpPr>
          <p:cNvPr id="4" name="Marcador de número de diapositiva 3"/>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422548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10/12/2020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67103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10/12/2020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49962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8C49307-C547-4ACD-8B0B-E3490E29480A}" type="datetimeFigureOut">
              <a:rPr lang="es-PE" smtClean="0"/>
              <a:t>10/12/2020</a:t>
            </a:fld>
            <a:endParaRPr lang="es-P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P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2027586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
            <a:ext cx="9126443" cy="6858000"/>
          </a:xfrm>
          <a:prstGeom prst="rect">
            <a:avLst/>
          </a:prstGeom>
        </p:spPr>
      </p:pic>
      <p:sp>
        <p:nvSpPr>
          <p:cNvPr id="6" name="CuadroTexto 2"/>
          <p:cNvSpPr txBox="1">
            <a:spLocks noChangeArrowheads="1"/>
          </p:cNvSpPr>
          <p:nvPr/>
        </p:nvSpPr>
        <p:spPr bwMode="auto">
          <a:xfrm>
            <a:off x="201760" y="1"/>
            <a:ext cx="55753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ltLang="es-PE" sz="4400" dirty="0">
                <a:solidFill>
                  <a:srgbClr val="0033CC"/>
                </a:solidFill>
                <a:latin typeface="Bernard MT Condensed" panose="02050806060905020404" pitchFamily="18" charset="0"/>
              </a:rPr>
              <a:t>Manual de Registro y </a:t>
            </a:r>
            <a:r>
              <a:rPr lang="es-PE" altLang="es-PE" sz="4400" dirty="0" err="1">
                <a:solidFill>
                  <a:srgbClr val="0033CC"/>
                </a:solidFill>
                <a:latin typeface="Bernard MT Condensed" panose="02050806060905020404" pitchFamily="18" charset="0"/>
              </a:rPr>
              <a:t>Codificacion</a:t>
            </a:r>
            <a:r>
              <a:rPr lang="es-PE" altLang="es-PE" sz="4400" dirty="0">
                <a:solidFill>
                  <a:srgbClr val="0033CC"/>
                </a:solidFill>
                <a:latin typeface="Bernard MT Condensed" panose="02050806060905020404" pitchFamily="18" charset="0"/>
              </a:rPr>
              <a:t> de la </a:t>
            </a:r>
            <a:r>
              <a:rPr lang="es-PE" altLang="es-PE" sz="4400" dirty="0" err="1">
                <a:solidFill>
                  <a:srgbClr val="0033CC"/>
                </a:solidFill>
                <a:latin typeface="Bernard MT Condensed" panose="02050806060905020404" pitchFamily="18" charset="0"/>
              </a:rPr>
              <a:t>Atencion</a:t>
            </a:r>
            <a:r>
              <a:rPr lang="es-PE" altLang="es-PE" sz="4400" dirty="0">
                <a:solidFill>
                  <a:srgbClr val="0033CC"/>
                </a:solidFill>
                <a:latin typeface="Bernard MT Condensed" panose="02050806060905020404" pitchFamily="18" charset="0"/>
              </a:rPr>
              <a:t> en la Consulta Externa</a:t>
            </a:r>
          </a:p>
          <a:p>
            <a:endParaRPr lang="es-PE" altLang="es-PE" sz="4400" dirty="0">
              <a:solidFill>
                <a:srgbClr val="0033CC"/>
              </a:solidFill>
              <a:latin typeface="Bernard MT Condensed" panose="02050806060905020404" pitchFamily="18" charset="0"/>
            </a:endParaRPr>
          </a:p>
        </p:txBody>
      </p:sp>
      <p:sp>
        <p:nvSpPr>
          <p:cNvPr id="7" name="CuadroTexto 6"/>
          <p:cNvSpPr txBox="1"/>
          <p:nvPr/>
        </p:nvSpPr>
        <p:spPr>
          <a:xfrm>
            <a:off x="1026942" y="5345723"/>
            <a:ext cx="6865033" cy="1446550"/>
          </a:xfrm>
          <a:prstGeom prst="rect">
            <a:avLst/>
          </a:prstGeom>
          <a:noFill/>
        </p:spPr>
        <p:txBody>
          <a:bodyPr wrap="square" rtlCol="0">
            <a:spAutoFit/>
          </a:bodyPr>
          <a:lstStyle/>
          <a:p>
            <a:r>
              <a:rPr lang="es-PE" sz="4400" dirty="0">
                <a:solidFill>
                  <a:srgbClr val="FFFF00"/>
                </a:solidFill>
                <a:latin typeface="Britannic Bold" panose="020B0903060703020204" pitchFamily="34" charset="0"/>
              </a:rPr>
              <a:t>ETAPA DE VIDA ADOLESCENTE</a:t>
            </a:r>
          </a:p>
        </p:txBody>
      </p:sp>
      <p:sp>
        <p:nvSpPr>
          <p:cNvPr id="8" name="CuadroTexto 7"/>
          <p:cNvSpPr txBox="1"/>
          <p:nvPr/>
        </p:nvSpPr>
        <p:spPr>
          <a:xfrm>
            <a:off x="7891975" y="6414868"/>
            <a:ext cx="928468" cy="377405"/>
          </a:xfrm>
          <a:prstGeom prst="rect">
            <a:avLst/>
          </a:prstGeom>
          <a:noFill/>
        </p:spPr>
        <p:txBody>
          <a:bodyPr wrap="square" rtlCol="0">
            <a:spAutoFit/>
          </a:bodyPr>
          <a:lstStyle/>
          <a:p>
            <a:r>
              <a:rPr lang="es-PE" b="1" dirty="0">
                <a:solidFill>
                  <a:srgbClr val="FFFF00"/>
                </a:solidFill>
              </a:rPr>
              <a:t>2020</a:t>
            </a:r>
          </a:p>
        </p:txBody>
      </p:sp>
    </p:spTree>
    <p:extLst>
      <p:ext uri="{BB962C8B-B14F-4D97-AF65-F5344CB8AC3E}">
        <p14:creationId xmlns:p14="http://schemas.microsoft.com/office/powerpoint/2010/main" val="310470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8488" y="196167"/>
            <a:ext cx="8420669" cy="6186309"/>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PLAN DE ATENCIÓN INTEGRAL CONCLUIDO</a:t>
            </a:r>
          </a:p>
          <a:p>
            <a:r>
              <a:rPr lang="es-PE" sz="1100" dirty="0">
                <a:solidFill>
                  <a:srgbClr val="000099"/>
                </a:solidFill>
                <a:latin typeface="Franklin Gothic Medium Cond" panose="020B0606030402020204" pitchFamily="34" charset="0"/>
              </a:rPr>
              <a:t>El Plan de Atención integral del Adolescente puede ser CONCLUIDO por cualquier integrante del equipo multidisciplinario.</a:t>
            </a:r>
          </a:p>
          <a:p>
            <a:r>
              <a:rPr lang="es-PE" sz="1100" dirty="0">
                <a:solidFill>
                  <a:srgbClr val="231F20"/>
                </a:solidFill>
                <a:latin typeface="Franklin Gothic Medium Cond" panose="020B0606030402020204" pitchFamily="34" charset="0"/>
              </a:rPr>
              <a:t>Cuando el adolescente haya concluido el Paquete de Atención Integral:</a:t>
            </a:r>
          </a:p>
          <a:p>
            <a:r>
              <a:rPr lang="es-PE" sz="1100" dirty="0">
                <a:solidFill>
                  <a:srgbClr val="231F20"/>
                </a:solidFill>
                <a:latin typeface="Franklin Gothic Medium Cond" panose="020B0606030402020204" pitchFamily="34" charset="0"/>
              </a:rPr>
              <a:t>Así; En el ítem: Diagnóstico motivo de consulta y/o actividad de salud, anote:</a:t>
            </a:r>
          </a:p>
          <a:p>
            <a:r>
              <a:rPr lang="es-PE" sz="1100" dirty="0">
                <a:solidFill>
                  <a:srgbClr val="231F20"/>
                </a:solidFill>
                <a:latin typeface="Franklin Gothic Medium Cond" panose="020B0606030402020204" pitchFamily="34" charset="0"/>
              </a:rPr>
              <a:t>• En el 1º casillero registrar el diagnóstico Examen  del  estado  de desarrollo del adolescente</a:t>
            </a:r>
          </a:p>
          <a:p>
            <a:r>
              <a:rPr lang="es-PE" sz="1100" dirty="0">
                <a:solidFill>
                  <a:srgbClr val="231F20"/>
                </a:solidFill>
                <a:latin typeface="Franklin Gothic Medium Cond" panose="020B0606030402020204" pitchFamily="34" charset="0"/>
              </a:rPr>
              <a:t>• En el 2º casillero el diagnóstico Evaluación Integral del Adolescente</a:t>
            </a:r>
          </a:p>
          <a:p>
            <a:r>
              <a:rPr lang="es-PE" sz="1100" dirty="0">
                <a:solidFill>
                  <a:srgbClr val="231F20"/>
                </a:solidFill>
                <a:latin typeface="Franklin Gothic Medium Cond" panose="020B0606030402020204" pitchFamily="34" charset="0"/>
              </a:rPr>
              <a:t>• En el 3º casillero el diagnóstico motivo de la atención</a:t>
            </a:r>
          </a:p>
          <a:p>
            <a:r>
              <a:rPr lang="es-PE" sz="1100" dirty="0">
                <a:solidFill>
                  <a:srgbClr val="231F20"/>
                </a:solidFill>
                <a:latin typeface="Franklin Gothic Medium Cond" panose="020B0606030402020204" pitchFamily="34" charset="0"/>
              </a:rPr>
              <a:t>• En el siguiente casillero: Plan de Atención Integral de salud.</a:t>
            </a:r>
          </a:p>
          <a:p>
            <a:r>
              <a:rPr lang="es-PE" sz="1100" dirty="0">
                <a:solidFill>
                  <a:srgbClr val="231F20"/>
                </a:solidFill>
                <a:latin typeface="Franklin Gothic Medium Cond" panose="020B0606030402020204" pitchFamily="34" charset="0"/>
              </a:rPr>
              <a:t>En el ítem: Tipo d</a:t>
            </a:r>
            <a:r>
              <a:rPr lang="es-PE" sz="1100" dirty="0">
                <a:solidFill>
                  <a:srgbClr val="000000"/>
                </a:solidFill>
                <a:latin typeface="Franklin Gothic Medium Cond" panose="020B0606030402020204" pitchFamily="34" charset="0"/>
              </a:rPr>
              <a:t>e diagnóstico marque:</a:t>
            </a:r>
          </a:p>
          <a:p>
            <a:r>
              <a:rPr lang="es-PE" sz="1100" dirty="0">
                <a:solidFill>
                  <a:srgbClr val="000000"/>
                </a:solidFill>
                <a:latin typeface="Franklin Gothic Medium Cond" panose="020B0606030402020204" pitchFamily="34" charset="0"/>
              </a:rPr>
              <a:t>• En el 1º casillero “D”</a:t>
            </a:r>
          </a:p>
          <a:p>
            <a:r>
              <a:rPr lang="es-PE" sz="1100" dirty="0">
                <a:solidFill>
                  <a:srgbClr val="000000"/>
                </a:solidFill>
                <a:latin typeface="Franklin Gothic Medium Cond" panose="020B0606030402020204" pitchFamily="34" charset="0"/>
              </a:rPr>
              <a:t>• En el 2º casillero “D”</a:t>
            </a:r>
          </a:p>
          <a:p>
            <a:r>
              <a:rPr lang="es-PE" sz="1100" dirty="0">
                <a:solidFill>
                  <a:srgbClr val="000000"/>
                </a:solidFill>
                <a:latin typeface="Franklin Gothic Medium Cond" panose="020B0606030402020204" pitchFamily="34" charset="0"/>
              </a:rPr>
              <a:t>• En el 3º casillero “P”, “D” o “R” de acuerdo al caso.</a:t>
            </a:r>
          </a:p>
          <a:p>
            <a:r>
              <a:rPr lang="es-PE" sz="1100" dirty="0">
                <a:solidFill>
                  <a:srgbClr val="000000"/>
                </a:solidFill>
                <a:latin typeface="Franklin Gothic Medium Cond" panose="020B0606030402020204" pitchFamily="34" charset="0"/>
              </a:rPr>
              <a:t>• En el 4º casillero “D”.</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………..En blanco.</a:t>
            </a:r>
          </a:p>
          <a:p>
            <a:r>
              <a:rPr lang="es-PE" sz="1100" dirty="0">
                <a:solidFill>
                  <a:srgbClr val="231F20"/>
                </a:solidFill>
                <a:latin typeface="Franklin Gothic Medium Cond" panose="020B0606030402020204" pitchFamily="34" charset="0"/>
              </a:rPr>
              <a:t>• En el 2º casillero “1, 2, 3 ….5” según corresponda el número de atención o sesión brindada.</a:t>
            </a:r>
          </a:p>
          <a:p>
            <a:r>
              <a:rPr lang="es-PE" sz="1100" dirty="0">
                <a:solidFill>
                  <a:srgbClr val="231F20"/>
                </a:solidFill>
                <a:latin typeface="Franklin Gothic Medium Cond" panose="020B0606030402020204" pitchFamily="34" charset="0"/>
              </a:rPr>
              <a:t>• En el 3º casillero….. De acuerdo al caso.</a:t>
            </a:r>
          </a:p>
          <a:p>
            <a:r>
              <a:rPr lang="es-PE" sz="1100" dirty="0">
                <a:solidFill>
                  <a:srgbClr val="231F20"/>
                </a:solidFill>
                <a:latin typeface="Franklin Gothic Medium Cond" panose="020B0606030402020204" pitchFamily="34" charset="0"/>
              </a:rPr>
              <a:t>• En el 4º casillero, correspondiendo al Plan de atención integral de salud:</a:t>
            </a:r>
          </a:p>
          <a:p>
            <a:r>
              <a:rPr lang="es-PE" sz="1100" dirty="0">
                <a:solidFill>
                  <a:srgbClr val="231F20"/>
                </a:solidFill>
                <a:latin typeface="Franklin Gothic Medium Cond" panose="020B0606030402020204" pitchFamily="34" charset="0"/>
              </a:rPr>
              <a:t>   1er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Corresponde al Plan de Atención Integral, cualquiera sea el tipo de paquete:</a:t>
            </a:r>
          </a:p>
          <a:p>
            <a:r>
              <a:rPr lang="es-PE" sz="1100" dirty="0">
                <a:solidFill>
                  <a:srgbClr val="231F20"/>
                </a:solidFill>
                <a:latin typeface="Franklin Gothic Medium Cond" panose="020B0606030402020204" pitchFamily="34" charset="0"/>
              </a:rPr>
              <a:t>    “ TA” Cuando el Plan de Atención Integral es concluido.</a:t>
            </a:r>
          </a:p>
          <a:p>
            <a:r>
              <a:rPr lang="es-PE" sz="1100" dirty="0">
                <a:solidFill>
                  <a:srgbClr val="231F20"/>
                </a:solidFill>
                <a:latin typeface="Franklin Gothic Medium Cond" panose="020B0606030402020204" pitchFamily="34" charset="0"/>
              </a:rPr>
              <a:t>2do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Tipo de Paquete:</a:t>
            </a:r>
          </a:p>
          <a:p>
            <a:r>
              <a:rPr lang="es-PE" sz="1100" dirty="0">
                <a:solidFill>
                  <a:srgbClr val="231F20"/>
                </a:solidFill>
                <a:latin typeface="Franklin Gothic Medium Cond" panose="020B0606030402020204" pitchFamily="34" charset="0"/>
              </a:rPr>
              <a:t>“1”Paquete Básico;</a:t>
            </a:r>
          </a:p>
          <a:p>
            <a:r>
              <a:rPr lang="es-PE" sz="1100" dirty="0">
                <a:solidFill>
                  <a:srgbClr val="231F20"/>
                </a:solidFill>
                <a:latin typeface="Franklin Gothic Medium Cond" panose="020B0606030402020204" pitchFamily="34" charset="0"/>
              </a:rPr>
              <a:t>“2” Paquete Completo;</a:t>
            </a:r>
          </a:p>
          <a:p>
            <a:r>
              <a:rPr lang="es-PE" sz="1100" dirty="0">
                <a:solidFill>
                  <a:srgbClr val="231F20"/>
                </a:solidFill>
                <a:latin typeface="Franklin Gothic Medium Cond" panose="020B0606030402020204" pitchFamily="34" charset="0"/>
              </a:rPr>
              <a:t>“3” Paquete Especializado. (NUNCA PODRÁ OFERTARSE EN LA INSTITUCIÓN EDUCATIVA)</a:t>
            </a:r>
          </a:p>
          <a:p>
            <a:r>
              <a:rPr lang="es-PE" sz="1100" dirty="0">
                <a:solidFill>
                  <a:srgbClr val="231F20"/>
                </a:solidFill>
                <a:latin typeface="Franklin Gothic Medium Cond" panose="020B0606030402020204" pitchFamily="34" charset="0"/>
              </a:rPr>
              <a:t>3er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Corresponde al Escenario donde se oferta:</a:t>
            </a:r>
          </a:p>
          <a:p>
            <a:r>
              <a:rPr lang="es-PE" sz="1100" dirty="0">
                <a:solidFill>
                  <a:srgbClr val="231F20"/>
                </a:solidFill>
                <a:latin typeface="Franklin Gothic Medium Cond" panose="020B0606030402020204" pitchFamily="34" charset="0"/>
              </a:rPr>
              <a:t>“1” Establecimiento de Salud;</a:t>
            </a:r>
          </a:p>
          <a:p>
            <a:r>
              <a:rPr lang="es-PE" sz="1100" dirty="0">
                <a:solidFill>
                  <a:srgbClr val="231F20"/>
                </a:solidFill>
                <a:latin typeface="Franklin Gothic Medium Cond" panose="020B0606030402020204" pitchFamily="34" charset="0"/>
              </a:rPr>
              <a:t>“2” Institución Educativa.</a:t>
            </a:r>
          </a:p>
          <a:p>
            <a:r>
              <a:rPr lang="es-PE" sz="1100" dirty="0">
                <a:solidFill>
                  <a:srgbClr val="231F20"/>
                </a:solidFill>
                <a:latin typeface="Franklin Gothic Medium Cond" panose="020B0606030402020204" pitchFamily="34" charset="0"/>
              </a:rPr>
              <a:t>• En la columna correspondiente al Código, se colocará C8002</a:t>
            </a:r>
          </a:p>
          <a:p>
            <a:r>
              <a:rPr lang="es-PE" sz="1100" dirty="0">
                <a:solidFill>
                  <a:srgbClr val="231F20"/>
                </a:solidFill>
                <a:latin typeface="Franklin Gothic Medium Cond" panose="020B0606030402020204" pitchFamily="34" charset="0"/>
              </a:rPr>
              <a:t>• En los casilleros anteriores los códigos  de  cada uno de los diagnósticos y prestaciones correspondientes.</a:t>
            </a:r>
          </a:p>
          <a:p>
            <a:pPr>
              <a:spcBef>
                <a:spcPts val="300"/>
              </a:spcBef>
            </a:pPr>
            <a:r>
              <a:rPr lang="es-PE" sz="1100" dirty="0">
                <a:solidFill>
                  <a:srgbClr val="C00000"/>
                </a:solidFill>
                <a:latin typeface="Franklin Gothic Medium Cond" panose="020B0606030402020204" pitchFamily="34" charset="0"/>
              </a:rPr>
              <a:t>PLAN DE ATENCIÓN INTEGRAL DE SALUD, CONCLUIDO EN EL ESTABLECIMIENTO DE SALUD:</a:t>
            </a:r>
          </a:p>
          <a:p>
            <a:pPr algn="just"/>
            <a:r>
              <a:rPr lang="es-PE" sz="1100" dirty="0">
                <a:solidFill>
                  <a:srgbClr val="3273AB"/>
                </a:solidFill>
                <a:latin typeface="Franklin Gothic Medium Cond" panose="020B0606030402020204" pitchFamily="34" charset="0"/>
              </a:rPr>
              <a:t>Caso:</a:t>
            </a:r>
            <a:r>
              <a:rPr lang="es-PE" sz="1100" dirty="0">
                <a:solidFill>
                  <a:srgbClr val="231F20"/>
                </a:solidFill>
                <a:latin typeface="Franklin Gothic Medium Cond" panose="020B0606030402020204" pitchFamily="34" charset="0"/>
              </a:rPr>
              <a:t> Adolescente mujer de 14 años, quien acude al establecimiento de salud y de acuerdo a la historia clínica, corresponde a la tercera atención/“sesión”, se  realiza el tamizaje de salud mental en alcohol y drogas y brinda consejería integral, continuando con la entrega del paquete completo de atención integral y da por</a:t>
            </a:r>
          </a:p>
          <a:p>
            <a:r>
              <a:rPr lang="es-PE" sz="1100" dirty="0">
                <a:solidFill>
                  <a:srgbClr val="231F20"/>
                </a:solidFill>
                <a:latin typeface="Franklin Gothic Medium Cond" panose="020B0606030402020204" pitchFamily="34" charset="0"/>
              </a:rPr>
              <a:t>concluido el plan de atención integral de salud.</a:t>
            </a:r>
          </a:p>
          <a:p>
            <a:r>
              <a:rPr lang="es-PE" sz="1100" dirty="0">
                <a:latin typeface="Franklin Gothic Medium Cond" panose="020B0606030402020204" pitchFamily="34" charset="0"/>
              </a:rPr>
              <a:t>Así; En el ítem: Diagnóstico motivo de consulta y/o actividad de salud, anote:</a:t>
            </a:r>
          </a:p>
          <a:p>
            <a:r>
              <a:rPr lang="es-PE" sz="1100" dirty="0">
                <a:latin typeface="Franklin Gothic Medium Cond" panose="020B0606030402020204" pitchFamily="34" charset="0"/>
              </a:rPr>
              <a:t>• En el 1º casillero: Evaluación Integral del Adolescente</a:t>
            </a:r>
          </a:p>
          <a:p>
            <a:r>
              <a:rPr lang="es-PE" sz="1100" dirty="0">
                <a:latin typeface="Franklin Gothic Medium Cond" panose="020B0606030402020204" pitchFamily="34" charset="0"/>
              </a:rPr>
              <a:t>• En el 2º casillero: Aplicación de cuestionario de habilidades sociales.</a:t>
            </a:r>
          </a:p>
        </p:txBody>
      </p:sp>
    </p:spTree>
    <p:extLst>
      <p:ext uri="{BB962C8B-B14F-4D97-AF65-F5344CB8AC3E}">
        <p14:creationId xmlns:p14="http://schemas.microsoft.com/office/powerpoint/2010/main" val="346019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8960" y="191615"/>
            <a:ext cx="8413845" cy="3816429"/>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 En el 3º casillero: Consejería integral.</a:t>
            </a:r>
          </a:p>
          <a:p>
            <a:pPr lvl="0"/>
            <a:r>
              <a:rPr lang="es-PE" sz="1100" dirty="0">
                <a:solidFill>
                  <a:srgbClr val="000000"/>
                </a:solidFill>
                <a:latin typeface="Franklin Gothic Medium Cond" panose="020B0606030402020204" pitchFamily="34" charset="0"/>
              </a:rPr>
              <a:t>• Siguiente casillero: Plan de atención Integral de Salud </a:t>
            </a:r>
          </a:p>
          <a:p>
            <a:pPr lvl="0"/>
            <a:r>
              <a:rPr lang="es-PE" sz="1100" dirty="0">
                <a:solidFill>
                  <a:srgbClr val="000000"/>
                </a:solidFill>
                <a:latin typeface="Franklin Gothic Medium Cond" panose="020B0606030402020204" pitchFamily="34" charset="0"/>
              </a:rPr>
              <a:t>En el ítem: Tipo de diagnóstico marque:</a:t>
            </a:r>
          </a:p>
          <a:p>
            <a:pPr lvl="0"/>
            <a:r>
              <a:rPr lang="es-PE" sz="1100" dirty="0">
                <a:solidFill>
                  <a:srgbClr val="000000"/>
                </a:solidFill>
                <a:latin typeface="Franklin Gothic Medium Cond" panose="020B0606030402020204" pitchFamily="34" charset="0"/>
              </a:rPr>
              <a:t>• En el 1º casillero “D”.</a:t>
            </a:r>
          </a:p>
          <a:p>
            <a:pPr lvl="0"/>
            <a:r>
              <a:rPr lang="es-PE" sz="1100" dirty="0">
                <a:solidFill>
                  <a:srgbClr val="000000"/>
                </a:solidFill>
                <a:latin typeface="Franklin Gothic Medium Cond" panose="020B0606030402020204" pitchFamily="34" charset="0"/>
              </a:rPr>
              <a:t>• En el 2º casillero “D”.</a:t>
            </a:r>
          </a:p>
          <a:p>
            <a:pPr lvl="0"/>
            <a:r>
              <a:rPr lang="es-PE" sz="1100" dirty="0">
                <a:solidFill>
                  <a:srgbClr val="000000"/>
                </a:solidFill>
                <a:latin typeface="Franklin Gothic Medium Cond" panose="020B0606030402020204" pitchFamily="34" charset="0"/>
              </a:rPr>
              <a:t>• En el 3º casillero “D”.</a:t>
            </a:r>
          </a:p>
          <a:p>
            <a:pPr lvl="0"/>
            <a:r>
              <a:rPr lang="es-PE" sz="1100" dirty="0">
                <a:solidFill>
                  <a:srgbClr val="000000"/>
                </a:solidFill>
                <a:latin typeface="Franklin Gothic Medium Cond" panose="020B0606030402020204" pitchFamily="34" charset="0"/>
              </a:rPr>
              <a:t>• En el 4º casillero “D”</a:t>
            </a:r>
          </a:p>
          <a:p>
            <a:pPr lvl="0"/>
            <a:r>
              <a:rPr lang="es-PE" sz="1100" dirty="0">
                <a:solidFill>
                  <a:srgbClr val="000000"/>
                </a:solidFill>
                <a:latin typeface="Franklin Gothic Medium Cond" panose="020B0606030402020204" pitchFamily="34" charset="0"/>
              </a:rPr>
              <a:t>• Siguiente casillero: “D</a:t>
            </a:r>
          </a:p>
          <a:p>
            <a:pPr lvl="0"/>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lvl="0"/>
            <a:r>
              <a:rPr lang="es-PE" sz="1100" dirty="0">
                <a:solidFill>
                  <a:srgbClr val="000000"/>
                </a:solidFill>
                <a:latin typeface="Franklin Gothic Medium Cond" panose="020B0606030402020204" pitchFamily="34" charset="0"/>
              </a:rPr>
              <a:t>• En el 1º casillero ………..En blanco.</a:t>
            </a:r>
          </a:p>
          <a:p>
            <a:pPr lvl="0"/>
            <a:r>
              <a:rPr lang="es-PE" sz="1100" dirty="0">
                <a:solidFill>
                  <a:srgbClr val="000000"/>
                </a:solidFill>
                <a:latin typeface="Franklin Gothic Medium Cond" panose="020B0606030402020204" pitchFamily="34" charset="0"/>
              </a:rPr>
              <a:t>• En el 2º casillero “1, 2, 3 ….5” según corresponda el número de atención o sesión brindada.</a:t>
            </a:r>
          </a:p>
          <a:p>
            <a:pPr lvl="0"/>
            <a:r>
              <a:rPr lang="es-PE" sz="1100" dirty="0">
                <a:solidFill>
                  <a:srgbClr val="000000"/>
                </a:solidFill>
                <a:latin typeface="Franklin Gothic Medium Cond" panose="020B0606030402020204" pitchFamily="34" charset="0"/>
              </a:rPr>
              <a:t>• En el  3º y 4º casillero….. de acuerdo al caso.</a:t>
            </a:r>
          </a:p>
          <a:p>
            <a:pPr lvl="0"/>
            <a:r>
              <a:rPr lang="es-PE" sz="1100" dirty="0">
                <a:solidFill>
                  <a:srgbClr val="000000"/>
                </a:solidFill>
                <a:latin typeface="Franklin Gothic Medium Cond" panose="020B0606030402020204" pitchFamily="34" charset="0"/>
              </a:rPr>
              <a:t>• En el siguiente casillero: Plan de atención integral de salud:</a:t>
            </a:r>
          </a:p>
          <a:p>
            <a:pPr lvl="0"/>
            <a:r>
              <a:rPr lang="es-PE" sz="1100" dirty="0">
                <a:solidFill>
                  <a:srgbClr val="000000"/>
                </a:solidFill>
                <a:latin typeface="Franklin Gothic Medium Cond" panose="020B0606030402020204" pitchFamily="34" charset="0"/>
              </a:rPr>
              <a:t>• En el siguiente casillero: Plan de atención integral de salud:</a:t>
            </a:r>
          </a:p>
          <a:p>
            <a:pPr lvl="0"/>
            <a:r>
              <a:rPr lang="es-PE" sz="1100" dirty="0">
                <a:solidFill>
                  <a:srgbClr val="000000"/>
                </a:solidFill>
                <a:latin typeface="Franklin Gothic Medium Cond" panose="020B0606030402020204" pitchFamily="34" charset="0"/>
              </a:rPr>
              <a:t>1er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t>
            </a:r>
          </a:p>
          <a:p>
            <a:pPr lvl="0"/>
            <a:r>
              <a:rPr lang="es-PE" sz="1100" dirty="0">
                <a:solidFill>
                  <a:srgbClr val="000000"/>
                </a:solidFill>
                <a:latin typeface="Franklin Gothic Medium Cond" panose="020B0606030402020204" pitchFamily="34" charset="0"/>
              </a:rPr>
              <a:t>“ TA” El Plan de Atención Integral está siendo concluido.</a:t>
            </a:r>
          </a:p>
          <a:p>
            <a:pPr lvl="0"/>
            <a:r>
              <a:rPr lang="pt-BR" sz="1100" dirty="0">
                <a:solidFill>
                  <a:srgbClr val="000000"/>
                </a:solidFill>
                <a:latin typeface="Franklin Gothic Medium Cond" panose="020B0606030402020204" pitchFamily="34" charset="0"/>
              </a:rPr>
              <a:t>2do Lab. Tipo de Paquete:</a:t>
            </a:r>
          </a:p>
          <a:p>
            <a:pPr lvl="0"/>
            <a:r>
              <a:rPr lang="es-PE" sz="1100" dirty="0">
                <a:solidFill>
                  <a:srgbClr val="000000"/>
                </a:solidFill>
                <a:latin typeface="Franklin Gothic Medium Cond" panose="020B0606030402020204" pitchFamily="34" charset="0"/>
              </a:rPr>
              <a:t> “2” Corresponde al Paquete completo de atención integral;</a:t>
            </a:r>
          </a:p>
          <a:p>
            <a:pPr lvl="0"/>
            <a:r>
              <a:rPr lang="es-PE" sz="1100" dirty="0">
                <a:solidFill>
                  <a:srgbClr val="000000"/>
                </a:solidFill>
                <a:latin typeface="Franklin Gothic Medium Cond" panose="020B0606030402020204" pitchFamily="34" charset="0"/>
              </a:rPr>
              <a:t>3er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Corresponde al Escenario donde se oferta:</a:t>
            </a:r>
          </a:p>
          <a:p>
            <a:pPr lvl="0"/>
            <a:r>
              <a:rPr lang="es-PE" sz="1100" dirty="0">
                <a:solidFill>
                  <a:srgbClr val="000000"/>
                </a:solidFill>
                <a:latin typeface="Franklin Gothic Medium Cond" panose="020B0606030402020204" pitchFamily="34" charset="0"/>
              </a:rPr>
              <a:t>“1” Porque se está brindando en el Establecimiento de salud.</a:t>
            </a:r>
          </a:p>
          <a:p>
            <a:pPr lvl="0"/>
            <a:r>
              <a:rPr lang="es-PE" sz="1100" dirty="0">
                <a:solidFill>
                  <a:srgbClr val="000000"/>
                </a:solidFill>
                <a:latin typeface="Franklin Gothic Medium Cond" panose="020B0606030402020204" pitchFamily="34" charset="0"/>
              </a:rPr>
              <a:t>• En la columna de Código y que corresponde al Plan de atención integral de salud, se colocará C8002</a:t>
            </a:r>
          </a:p>
          <a:p>
            <a:pPr lvl="0"/>
            <a:r>
              <a:rPr lang="es-PE" sz="1100" dirty="0">
                <a:solidFill>
                  <a:srgbClr val="000000"/>
                </a:solidFill>
                <a:latin typeface="Franklin Gothic Medium Cond" panose="020B0606030402020204" pitchFamily="34" charset="0"/>
              </a:rPr>
              <a:t>• En los casilleros anteriores los códigos de cada uno de los diagnósticos y prestaciones correspondientes.</a:t>
            </a:r>
          </a:p>
        </p:txBody>
      </p:sp>
      <p:sp>
        <p:nvSpPr>
          <p:cNvPr id="5" name="Rectángulo 4"/>
          <p:cNvSpPr/>
          <p:nvPr/>
        </p:nvSpPr>
        <p:spPr>
          <a:xfrm>
            <a:off x="365077" y="5789891"/>
            <a:ext cx="8413845" cy="938719"/>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PLAN DE ATENCIÓN INTEGRAL DE SALUD, CONCLUIDO EN LA INSTITUCIÓN EDUCATIVA</a:t>
            </a:r>
            <a:r>
              <a:rPr lang="es-PE" sz="1100" dirty="0">
                <a:solidFill>
                  <a:srgbClr val="3273AB"/>
                </a:solidFill>
                <a:latin typeface="Franklin Gothic Medium Cond" panose="020B0606030402020204" pitchFamily="34" charset="0"/>
              </a:rPr>
              <a:t>:</a:t>
            </a:r>
          </a:p>
          <a:p>
            <a:pPr lvl="0" algn="just"/>
            <a:r>
              <a:rPr lang="es-PE" sz="1100" dirty="0">
                <a:solidFill>
                  <a:srgbClr val="231F20"/>
                </a:solidFill>
                <a:latin typeface="Franklin Gothic Medium Cond" panose="020B0606030402020204" pitchFamily="34" charset="0"/>
              </a:rPr>
              <a:t>Caso: Adolescente varón de 15 años, es atendido en la institución educativa, de acuerdo a la historia clínica corresponde a la tercera atención/“sesión”, se le aplica el tamizaje en salud mental de violencia, se le brinda consejería integral y de acuerdo a su plan individualizado, se continua con la entrega del paquete básico de atención integral y se concluye con el plan de atención integral de salud.</a:t>
            </a:r>
          </a:p>
          <a:p>
            <a:pPr lvl="0" algn="just"/>
            <a:r>
              <a:rPr lang="es-PE" sz="1100" dirty="0">
                <a:solidFill>
                  <a:srgbClr val="231F20"/>
                </a:solidFill>
                <a:latin typeface="Franklin Gothic Medium Cond" panose="020B0606030402020204" pitchFamily="34" charset="0"/>
              </a:rPr>
              <a:t>Así; En el ítem: Diagnóstico motivo de consulta y/o actividad de salud, anote:</a:t>
            </a:r>
          </a:p>
        </p:txBody>
      </p:sp>
      <p:pic>
        <p:nvPicPr>
          <p:cNvPr id="3" name="Imagen 2">
            <a:extLst>
              <a:ext uri="{FF2B5EF4-FFF2-40B4-BE49-F238E27FC236}">
                <a16:creationId xmlns:a16="http://schemas.microsoft.com/office/drawing/2014/main" id="{9F035560-9883-4CCF-AD97-106522155C24}"/>
              </a:ext>
            </a:extLst>
          </p:cNvPr>
          <p:cNvPicPr>
            <a:picLocks noChangeAspect="1"/>
          </p:cNvPicPr>
          <p:nvPr/>
        </p:nvPicPr>
        <p:blipFill>
          <a:blip r:embed="rId2"/>
          <a:stretch>
            <a:fillRect/>
          </a:stretch>
        </p:blipFill>
        <p:spPr>
          <a:xfrm>
            <a:off x="388959" y="3948726"/>
            <a:ext cx="8413845" cy="1874605"/>
          </a:xfrm>
          <a:prstGeom prst="rect">
            <a:avLst/>
          </a:prstGeom>
        </p:spPr>
      </p:pic>
    </p:spTree>
    <p:extLst>
      <p:ext uri="{BB962C8B-B14F-4D97-AF65-F5344CB8AC3E}">
        <p14:creationId xmlns:p14="http://schemas.microsoft.com/office/powerpoint/2010/main" val="251094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6729" y="264069"/>
            <a:ext cx="8420668" cy="4154984"/>
          </a:xfrm>
          <a:prstGeom prst="rect">
            <a:avLst/>
          </a:prstGeom>
        </p:spPr>
        <p:txBody>
          <a:bodyPr wrap="square">
            <a:spAutoFit/>
          </a:bodyPr>
          <a:lstStyle/>
          <a:p>
            <a:r>
              <a:rPr lang="es-PE" sz="1100" dirty="0">
                <a:solidFill>
                  <a:srgbClr val="231F20"/>
                </a:solidFill>
                <a:latin typeface="Franklin Gothic Medium Cond" panose="020B0606030402020204" pitchFamily="34" charset="0"/>
              </a:rPr>
              <a:t>• En el 1º casillero: Examen  del  estado  de desarrollo del adolescente</a:t>
            </a:r>
          </a:p>
          <a:p>
            <a:r>
              <a:rPr lang="es-PE" sz="1100" dirty="0">
                <a:solidFill>
                  <a:srgbClr val="231F20"/>
                </a:solidFill>
                <a:latin typeface="Franklin Gothic Medium Cond" panose="020B0606030402020204" pitchFamily="34" charset="0"/>
              </a:rPr>
              <a:t>• En el 2º casillero: El diagnóstico de Evaluación Integral del Adolescente.</a:t>
            </a:r>
          </a:p>
          <a:p>
            <a:r>
              <a:rPr lang="es-PE" sz="1100" dirty="0">
                <a:solidFill>
                  <a:srgbClr val="231F20"/>
                </a:solidFill>
                <a:latin typeface="Franklin Gothic Medium Cond" panose="020B0606030402020204" pitchFamily="34" charset="0"/>
              </a:rPr>
              <a:t>• En el 3º casillero: Tamizaje de salud mental en violencia </a:t>
            </a:r>
          </a:p>
          <a:p>
            <a:r>
              <a:rPr lang="es-PE" sz="1100" dirty="0">
                <a:solidFill>
                  <a:srgbClr val="231F20"/>
                </a:solidFill>
                <a:latin typeface="Franklin Gothic Medium Cond" panose="020B0606030402020204" pitchFamily="34" charset="0"/>
              </a:rPr>
              <a:t>• En el 4º casillero: Consejería integral</a:t>
            </a:r>
          </a:p>
          <a:p>
            <a:r>
              <a:rPr lang="es-PE" sz="1100" dirty="0">
                <a:solidFill>
                  <a:srgbClr val="231F20"/>
                </a:solidFill>
                <a:latin typeface="Franklin Gothic Medium Cond" panose="020B0606030402020204" pitchFamily="34" charset="0"/>
              </a:rPr>
              <a:t>• Siguiente casillero: Plan de atención Integral de Salud </a:t>
            </a:r>
          </a:p>
          <a:p>
            <a:r>
              <a:rPr lang="es-PE" sz="1100" dirty="0">
                <a:solidFill>
                  <a:srgbClr val="231F20"/>
                </a:solidFill>
                <a:latin typeface="Franklin Gothic Medium Cond" panose="020B0606030402020204" pitchFamily="34" charset="0"/>
              </a:rPr>
              <a:t>En el ítem: Tipo de diagnóstico marque:</a:t>
            </a:r>
          </a:p>
          <a:p>
            <a:r>
              <a:rPr lang="es-PE" sz="1100" dirty="0">
                <a:solidFill>
                  <a:srgbClr val="231F20"/>
                </a:solidFill>
                <a:latin typeface="Franklin Gothic Medium Cond" panose="020B0606030402020204" pitchFamily="34" charset="0"/>
              </a:rPr>
              <a:t>• En el 1º casillero “D”.</a:t>
            </a:r>
          </a:p>
          <a:p>
            <a:r>
              <a:rPr lang="es-PE" sz="1100" dirty="0">
                <a:solidFill>
                  <a:srgbClr val="231F20"/>
                </a:solidFill>
                <a:latin typeface="Franklin Gothic Medium Cond" panose="020B0606030402020204" pitchFamily="34" charset="0"/>
              </a:rPr>
              <a:t>• En el 2º casillero “D”.</a:t>
            </a:r>
          </a:p>
          <a:p>
            <a:r>
              <a:rPr lang="es-PE" sz="1100" dirty="0">
                <a:solidFill>
                  <a:srgbClr val="231F20"/>
                </a:solidFill>
                <a:latin typeface="Franklin Gothic Medium Cond" panose="020B0606030402020204" pitchFamily="34" charset="0"/>
              </a:rPr>
              <a:t>• En el 3º casillero “D”.</a:t>
            </a:r>
          </a:p>
          <a:p>
            <a:r>
              <a:rPr lang="es-PE" sz="1100" dirty="0">
                <a:solidFill>
                  <a:srgbClr val="231F20"/>
                </a:solidFill>
                <a:latin typeface="Franklin Gothic Medium Cond" panose="020B0606030402020204" pitchFamily="34" charset="0"/>
              </a:rPr>
              <a:t>• En el 4º casillero “D”.</a:t>
            </a:r>
          </a:p>
          <a:p>
            <a:r>
              <a:rPr lang="es-PE" sz="1100" dirty="0">
                <a:solidFill>
                  <a:srgbClr val="231F20"/>
                </a:solidFill>
                <a:latin typeface="Franklin Gothic Medium Cond" panose="020B0606030402020204" pitchFamily="34" charset="0"/>
              </a:rPr>
              <a:t>•Siguiente casillero: que corresponde al plan de atención integral. “D”</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………..En blanco.</a:t>
            </a:r>
          </a:p>
          <a:p>
            <a:r>
              <a:rPr lang="es-PE" sz="1100" dirty="0">
                <a:solidFill>
                  <a:srgbClr val="231F20"/>
                </a:solidFill>
                <a:latin typeface="Franklin Gothic Medium Cond" panose="020B0606030402020204" pitchFamily="34" charset="0"/>
              </a:rPr>
              <a:t>• En el 2º casillero “1, 2, 3 ….5” según corresponda el número de atención o sesión brindada.</a:t>
            </a:r>
          </a:p>
          <a:p>
            <a:r>
              <a:rPr lang="es-PE" sz="1100" dirty="0">
                <a:solidFill>
                  <a:srgbClr val="231F20"/>
                </a:solidFill>
                <a:latin typeface="Franklin Gothic Medium Cond" panose="020B0606030402020204" pitchFamily="34" charset="0"/>
              </a:rPr>
              <a:t>• En el  3º y 4º casillero….. De acuerdo al caso.</a:t>
            </a:r>
          </a:p>
          <a:p>
            <a:r>
              <a:rPr lang="es-PE" sz="1100" dirty="0">
                <a:solidFill>
                  <a:srgbClr val="231F20"/>
                </a:solidFill>
                <a:latin typeface="Franklin Gothic Medium Cond" panose="020B0606030402020204" pitchFamily="34" charset="0"/>
              </a:rPr>
              <a:t>• En el siguiente casillero: Plan de atención integral de salud:</a:t>
            </a:r>
          </a:p>
          <a:p>
            <a:r>
              <a:rPr lang="es-PE" sz="1100" dirty="0">
                <a:solidFill>
                  <a:srgbClr val="231F20"/>
                </a:solidFill>
                <a:latin typeface="Franklin Gothic Medium Cond" panose="020B0606030402020204" pitchFamily="34" charset="0"/>
              </a:rPr>
              <a:t>1er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t>
            </a:r>
          </a:p>
          <a:p>
            <a:r>
              <a:rPr lang="es-PE" sz="1100" dirty="0">
                <a:solidFill>
                  <a:srgbClr val="231F20"/>
                </a:solidFill>
                <a:latin typeface="Franklin Gothic Medium Cond" panose="020B0606030402020204" pitchFamily="34" charset="0"/>
              </a:rPr>
              <a:t>“ TA” El Plan de Atención Integral está siendo concluido.</a:t>
            </a:r>
          </a:p>
          <a:p>
            <a:r>
              <a:rPr lang="es-PE" sz="1100" dirty="0">
                <a:solidFill>
                  <a:srgbClr val="231F20"/>
                </a:solidFill>
                <a:latin typeface="Franklin Gothic Medium Cond" panose="020B0606030402020204" pitchFamily="34" charset="0"/>
              </a:rPr>
              <a:t>2do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Tipo de Paquete:</a:t>
            </a:r>
          </a:p>
          <a:p>
            <a:r>
              <a:rPr lang="es-PE" sz="1100" dirty="0">
                <a:solidFill>
                  <a:srgbClr val="231F20"/>
                </a:solidFill>
                <a:latin typeface="Franklin Gothic Medium Cond" panose="020B0606030402020204" pitchFamily="34" charset="0"/>
              </a:rPr>
              <a:t> “1” Corresponde al Paquete básico de atención integral;</a:t>
            </a:r>
          </a:p>
          <a:p>
            <a:r>
              <a:rPr lang="es-PE" sz="1100" dirty="0">
                <a:solidFill>
                  <a:srgbClr val="231F20"/>
                </a:solidFill>
                <a:latin typeface="Franklin Gothic Medium Cond" panose="020B0606030402020204" pitchFamily="34" charset="0"/>
              </a:rPr>
              <a:t>3er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Corresponde al Escenario donde se oferta:</a:t>
            </a:r>
          </a:p>
          <a:p>
            <a:r>
              <a:rPr lang="es-PE" sz="1100" dirty="0">
                <a:solidFill>
                  <a:srgbClr val="231F20"/>
                </a:solidFill>
                <a:latin typeface="Franklin Gothic Medium Cond" panose="020B0606030402020204" pitchFamily="34" charset="0"/>
              </a:rPr>
              <a:t>“2” Porque se está brindando en la Institución educativa.</a:t>
            </a:r>
          </a:p>
          <a:p>
            <a:r>
              <a:rPr lang="es-PE" sz="1100" dirty="0">
                <a:solidFill>
                  <a:srgbClr val="231F20"/>
                </a:solidFill>
                <a:latin typeface="Franklin Gothic Medium Cond" panose="020B0606030402020204" pitchFamily="34" charset="0"/>
              </a:rPr>
              <a:t>• En la columna de Código y que corresponde al Plan de atención integral de salud, se colocará C8002</a:t>
            </a:r>
          </a:p>
          <a:p>
            <a:r>
              <a:rPr lang="es-PE" sz="1100" dirty="0">
                <a:solidFill>
                  <a:srgbClr val="231F20"/>
                </a:solidFill>
                <a:latin typeface="Franklin Gothic Medium Cond" panose="020B0606030402020204" pitchFamily="34" charset="0"/>
              </a:rPr>
              <a:t>• En los casilleros anteriores los códigos  de  cada uno de los diagnósticos y prestaciones correspondientes</a:t>
            </a:r>
            <a:endParaRPr lang="es-PE" sz="1100" dirty="0">
              <a:latin typeface="Franklin Gothic Medium Cond" panose="020B0606030402020204" pitchFamily="34" charset="0"/>
            </a:endParaRPr>
          </a:p>
        </p:txBody>
      </p:sp>
      <p:sp>
        <p:nvSpPr>
          <p:cNvPr id="6" name="Rectángulo 5"/>
          <p:cNvSpPr/>
          <p:nvPr/>
        </p:nvSpPr>
        <p:spPr>
          <a:xfrm>
            <a:off x="436729" y="6216177"/>
            <a:ext cx="8420668" cy="430887"/>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Además de consignar la codificación de las actividades, diagnósticos, procedimientos, entre otros.</a:t>
            </a:r>
          </a:p>
          <a:p>
            <a:r>
              <a:rPr lang="es-PE" sz="1100" dirty="0">
                <a:solidFill>
                  <a:srgbClr val="000099"/>
                </a:solidFill>
                <a:latin typeface="Franklin Gothic Medium Cond" panose="020B0606030402020204" pitchFamily="34" charset="0"/>
              </a:rPr>
              <a:t>Deberá registrarse la PROCEDENCIA y la RESIDENCIA del adolescente.</a:t>
            </a:r>
          </a:p>
        </p:txBody>
      </p:sp>
      <p:pic>
        <p:nvPicPr>
          <p:cNvPr id="3" name="Imagen 2">
            <a:extLst>
              <a:ext uri="{FF2B5EF4-FFF2-40B4-BE49-F238E27FC236}">
                <a16:creationId xmlns:a16="http://schemas.microsoft.com/office/drawing/2014/main" id="{AE758B02-8B56-4B7F-8590-1ABEF48E7E72}"/>
              </a:ext>
            </a:extLst>
          </p:cNvPr>
          <p:cNvPicPr>
            <a:picLocks noChangeAspect="1"/>
          </p:cNvPicPr>
          <p:nvPr/>
        </p:nvPicPr>
        <p:blipFill>
          <a:blip r:embed="rId2"/>
          <a:stretch>
            <a:fillRect/>
          </a:stretch>
        </p:blipFill>
        <p:spPr>
          <a:xfrm>
            <a:off x="436728" y="4355001"/>
            <a:ext cx="8420669" cy="1874605"/>
          </a:xfrm>
          <a:prstGeom prst="rect">
            <a:avLst/>
          </a:prstGeom>
        </p:spPr>
      </p:pic>
    </p:spTree>
    <p:extLst>
      <p:ext uri="{BB962C8B-B14F-4D97-AF65-F5344CB8AC3E}">
        <p14:creationId xmlns:p14="http://schemas.microsoft.com/office/powerpoint/2010/main" val="88374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1193" y="346343"/>
            <a:ext cx="8475260" cy="381642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1. PAQUETE BÁSICO DE ATENCIÓN INTEGRAL DE SALUD PARA ADOLESCENTES (Niveles I-1 y I-2</a:t>
            </a:r>
            <a:r>
              <a:rPr lang="es-PE" sz="1100" dirty="0">
                <a:solidFill>
                  <a:srgbClr val="3273AB"/>
                </a:solidFill>
                <a:latin typeface="Franklin Gothic Medium Cond" panose="020B0606030402020204" pitchFamily="34" charset="0"/>
              </a:rPr>
              <a:t>)</a:t>
            </a:r>
          </a:p>
          <a:p>
            <a:pPr algn="just"/>
            <a:r>
              <a:rPr lang="es-PE" sz="1100" dirty="0">
                <a:solidFill>
                  <a:srgbClr val="231F20"/>
                </a:solidFill>
                <a:latin typeface="Franklin Gothic Medium Cond" panose="020B0606030402020204" pitchFamily="34" charset="0"/>
              </a:rPr>
              <a:t>Incluye las siguientes prestaciones de salud orientadas a promover el desarrollo positivo, identificando factores protectores y de riesgo en los adolescentes e incluye las siguientes prestaciones:</a:t>
            </a:r>
          </a:p>
          <a:p>
            <a:pPr algn="just"/>
            <a:r>
              <a:rPr lang="es-PE" sz="1100" dirty="0">
                <a:solidFill>
                  <a:srgbClr val="231F20"/>
                </a:solidFill>
                <a:latin typeface="Franklin Gothic Medium Cond" panose="020B0606030402020204" pitchFamily="34" charset="0"/>
              </a:rPr>
              <a:t>Prestaciones para identificar factores de riesgo en los adolescentes</a:t>
            </a:r>
          </a:p>
          <a:p>
            <a:pPr algn="just"/>
            <a:r>
              <a:rPr lang="es-PE" sz="1100" dirty="0">
                <a:solidFill>
                  <a:srgbClr val="231F20"/>
                </a:solidFill>
                <a:latin typeface="Franklin Gothic Medium Cond" panose="020B0606030402020204" pitchFamily="34" charset="0"/>
              </a:rPr>
              <a:t>01. Identificación de riesgos psicosociales, según norma vigente.</a:t>
            </a:r>
          </a:p>
          <a:p>
            <a:pPr algn="just"/>
            <a:r>
              <a:rPr lang="es-PE" sz="1100" dirty="0">
                <a:solidFill>
                  <a:srgbClr val="231F20"/>
                </a:solidFill>
                <a:latin typeface="Franklin Gothic Medium Cond" panose="020B0606030402020204" pitchFamily="34" charset="0"/>
              </a:rPr>
              <a:t>02. La evaluación del desarrollo sexual de </a:t>
            </a:r>
            <a:r>
              <a:rPr lang="es-PE" sz="1100" dirty="0" err="1">
                <a:solidFill>
                  <a:srgbClr val="231F20"/>
                </a:solidFill>
                <a:latin typeface="Franklin Gothic Medium Cond" panose="020B0606030402020204" pitchFamily="34" charset="0"/>
              </a:rPr>
              <a:t>Tanner</a:t>
            </a:r>
            <a:r>
              <a:rPr lang="es-PE" sz="1100" dirty="0">
                <a:solidFill>
                  <a:srgbClr val="231F20"/>
                </a:solidFill>
                <a:latin typeface="Franklin Gothic Medium Cond" panose="020B0606030402020204" pitchFamily="34" charset="0"/>
              </a:rPr>
              <a:t>.</a:t>
            </a:r>
          </a:p>
          <a:p>
            <a:pPr algn="just"/>
            <a:r>
              <a:rPr lang="es-PE" sz="1100" dirty="0">
                <a:solidFill>
                  <a:srgbClr val="231F20"/>
                </a:solidFill>
                <a:latin typeface="Franklin Gothic Medium Cond" panose="020B0606030402020204" pitchFamily="34" charset="0"/>
              </a:rPr>
              <a:t>03. La toma de pruebas para el descarte de embarazo en caso la adolescente lo requiera.</a:t>
            </a:r>
          </a:p>
          <a:p>
            <a:pPr algn="just"/>
            <a:r>
              <a:rPr lang="es-PE" sz="1100" dirty="0">
                <a:solidFill>
                  <a:srgbClr val="231F20"/>
                </a:solidFill>
                <a:latin typeface="Franklin Gothic Medium Cond" panose="020B0606030402020204" pitchFamily="34" charset="0"/>
              </a:rPr>
              <a:t>04. La toma de prueba rápida para la detección de VIH, sífilis y hepatitis B, en caso de que el/la adolescente lo requiera.</a:t>
            </a:r>
          </a:p>
          <a:p>
            <a:pPr algn="just"/>
            <a:r>
              <a:rPr lang="es-PE" sz="1100" dirty="0">
                <a:solidFill>
                  <a:srgbClr val="231F20"/>
                </a:solidFill>
                <a:latin typeface="Franklin Gothic Medium Cond" panose="020B0606030402020204" pitchFamily="34" charset="0"/>
              </a:rPr>
              <a:t>05. La entrega de métodos anticonceptivos, en caso de que el/la adolescente lo requiera.</a:t>
            </a:r>
          </a:p>
          <a:p>
            <a:pPr algn="just"/>
            <a:r>
              <a:rPr lang="es-PE" sz="1100" dirty="0">
                <a:solidFill>
                  <a:srgbClr val="231F20"/>
                </a:solidFill>
                <a:latin typeface="Franklin Gothic Medium Cond" panose="020B0606030402020204" pitchFamily="34" charset="0"/>
              </a:rPr>
              <a:t>06. La evaluación nutricional antropométrica que comprende la evaluación del índice de masa corporal y del perímetro abdominal.</a:t>
            </a:r>
          </a:p>
          <a:p>
            <a:pPr algn="just"/>
            <a:r>
              <a:rPr lang="es-PE" sz="1100" dirty="0">
                <a:solidFill>
                  <a:srgbClr val="231F20"/>
                </a:solidFill>
                <a:latin typeface="Franklin Gothic Medium Cond" panose="020B0606030402020204" pitchFamily="34" charset="0"/>
              </a:rPr>
              <a:t>07. Determinación de la agudeza visual.</a:t>
            </a:r>
          </a:p>
          <a:p>
            <a:pPr algn="just"/>
            <a:r>
              <a:rPr lang="es-PE" sz="1100" dirty="0">
                <a:solidFill>
                  <a:srgbClr val="231F20"/>
                </a:solidFill>
                <a:latin typeface="Franklin Gothic Medium Cond" panose="020B0606030402020204" pitchFamily="34" charset="0"/>
              </a:rPr>
              <a:t>08. Determinación de hemoglobina mediante </a:t>
            </a:r>
            <a:r>
              <a:rPr lang="es-PE" sz="1100" dirty="0" err="1">
                <a:solidFill>
                  <a:srgbClr val="231F20"/>
                </a:solidFill>
                <a:latin typeface="Franklin Gothic Medium Cond" panose="020B0606030402020204" pitchFamily="34" charset="0"/>
              </a:rPr>
              <a:t>hemoglobinómetro</a:t>
            </a:r>
            <a:r>
              <a:rPr lang="es-PE" sz="1100" dirty="0">
                <a:solidFill>
                  <a:srgbClr val="231F20"/>
                </a:solidFill>
                <a:latin typeface="Franklin Gothic Medium Cond" panose="020B0606030402020204" pitchFamily="34" charset="0"/>
              </a:rPr>
              <a:t> portátil.</a:t>
            </a:r>
          </a:p>
          <a:p>
            <a:pPr algn="just"/>
            <a:r>
              <a:rPr lang="es-PE" sz="1100" dirty="0">
                <a:solidFill>
                  <a:srgbClr val="231F20"/>
                </a:solidFill>
                <a:latin typeface="Franklin Gothic Medium Cond" panose="020B0606030402020204" pitchFamily="34" charset="0"/>
              </a:rPr>
              <a:t>09. La suplementación preventiva de hierro acorde al esquema normado.</a:t>
            </a:r>
          </a:p>
          <a:p>
            <a:pPr algn="just"/>
            <a:r>
              <a:rPr lang="es-PE" sz="1100" dirty="0">
                <a:solidFill>
                  <a:srgbClr val="231F20"/>
                </a:solidFill>
                <a:latin typeface="Franklin Gothic Medium Cond" panose="020B0606030402020204" pitchFamily="34" charset="0"/>
              </a:rPr>
              <a:t>10. La aplicación de inmunizaciones acorde al esquema normado. </a:t>
            </a:r>
          </a:p>
          <a:p>
            <a:pPr algn="just"/>
            <a:r>
              <a:rPr lang="es-PE" sz="1100" dirty="0">
                <a:solidFill>
                  <a:srgbClr val="231F20"/>
                </a:solidFill>
                <a:latin typeface="Franklin Gothic Medium Cond" panose="020B0606030402020204" pitchFamily="34" charset="0"/>
              </a:rPr>
              <a:t>11. Visitas domiciliarias (Sólo se aplica para establecimientos de salud con población asignada)</a:t>
            </a:r>
          </a:p>
          <a:p>
            <a:pPr algn="just"/>
            <a:r>
              <a:rPr lang="es-PE" sz="1100" dirty="0">
                <a:solidFill>
                  <a:srgbClr val="231F20"/>
                </a:solidFill>
                <a:latin typeface="Franklin Gothic Medium Cond" panose="020B0606030402020204" pitchFamily="34" charset="0"/>
              </a:rPr>
              <a:t>  Prestaciones que fortalecen los factores protectores de los adolescentes:</a:t>
            </a:r>
          </a:p>
          <a:p>
            <a:pPr algn="just"/>
            <a:r>
              <a:rPr lang="es-PE" sz="1100" dirty="0">
                <a:solidFill>
                  <a:srgbClr val="231F20"/>
                </a:solidFill>
                <a:latin typeface="Franklin Gothic Medium Cond" panose="020B0606030402020204" pitchFamily="34" charset="0"/>
              </a:rPr>
              <a:t>12. La consejería en salud mental.</a:t>
            </a:r>
          </a:p>
          <a:p>
            <a:pPr lvl="0" algn="just"/>
            <a:r>
              <a:rPr lang="es-PE" sz="1100" dirty="0">
                <a:solidFill>
                  <a:srgbClr val="231F20"/>
                </a:solidFill>
                <a:latin typeface="Franklin Gothic Medium Cond" panose="020B0606030402020204" pitchFamily="34" charset="0"/>
              </a:rPr>
              <a:t>13. La consejería en salud sexual y reproductiva.</a:t>
            </a:r>
          </a:p>
          <a:p>
            <a:pPr lvl="0" algn="just"/>
            <a:r>
              <a:rPr lang="es-PE" sz="1100" dirty="0">
                <a:solidFill>
                  <a:srgbClr val="231F20"/>
                </a:solidFill>
                <a:latin typeface="Franklin Gothic Medium Cond" panose="020B0606030402020204" pitchFamily="34" charset="0"/>
              </a:rPr>
              <a:t>14. La consejería en salud nutricional.</a:t>
            </a:r>
          </a:p>
          <a:p>
            <a:pPr lvl="0" algn="just"/>
            <a:r>
              <a:rPr lang="es-PE" sz="1100" dirty="0">
                <a:solidFill>
                  <a:srgbClr val="000099"/>
                </a:solidFill>
                <a:latin typeface="Franklin Gothic Medium Cond" panose="020B0606030402020204" pitchFamily="34" charset="0"/>
              </a:rPr>
              <a:t>Lo aplican todos los establecimientos de salud, que cuentan con un equipo básico de salud, o en su defecto, con algún personal de salud capacitado para brindar las prestaciones que forman parte de este paquete.</a:t>
            </a:r>
          </a:p>
          <a:p>
            <a:pPr algn="just"/>
            <a:endParaRPr lang="es-PE" sz="1100" dirty="0">
              <a:solidFill>
                <a:srgbClr val="231F20"/>
              </a:solidFill>
              <a:latin typeface="Franklin Gothic Medium Cond" panose="020B0606030402020204" pitchFamily="34" charset="0"/>
            </a:endParaRPr>
          </a:p>
        </p:txBody>
      </p:sp>
      <p:graphicFrame>
        <p:nvGraphicFramePr>
          <p:cNvPr id="8" name="Tabla 7">
            <a:extLst>
              <a:ext uri="{FF2B5EF4-FFF2-40B4-BE49-F238E27FC236}">
                <a16:creationId xmlns:a16="http://schemas.microsoft.com/office/drawing/2014/main" id="{394AB387-57A2-49D8-A657-91FE819446E7}"/>
              </a:ext>
            </a:extLst>
          </p:cNvPr>
          <p:cNvGraphicFramePr>
            <a:graphicFrameLocks noGrp="1"/>
          </p:cNvGraphicFramePr>
          <p:nvPr>
            <p:extLst>
              <p:ext uri="{D42A27DB-BD31-4B8C-83A1-F6EECF244321}">
                <p14:modId xmlns:p14="http://schemas.microsoft.com/office/powerpoint/2010/main" val="2564105295"/>
              </p:ext>
            </p:extLst>
          </p:nvPr>
        </p:nvGraphicFramePr>
        <p:xfrm>
          <a:off x="1373277" y="3999196"/>
          <a:ext cx="6121399" cy="2619375"/>
        </p:xfrm>
        <a:graphic>
          <a:graphicData uri="http://schemas.openxmlformats.org/drawingml/2006/table">
            <a:tbl>
              <a:tblPr/>
              <a:tblGrid>
                <a:gridCol w="762791">
                  <a:extLst>
                    <a:ext uri="{9D8B030D-6E8A-4147-A177-3AD203B41FA5}">
                      <a16:colId xmlns:a16="http://schemas.microsoft.com/office/drawing/2014/main" val="408920622"/>
                    </a:ext>
                  </a:extLst>
                </a:gridCol>
                <a:gridCol w="3833026">
                  <a:extLst>
                    <a:ext uri="{9D8B030D-6E8A-4147-A177-3AD203B41FA5}">
                      <a16:colId xmlns:a16="http://schemas.microsoft.com/office/drawing/2014/main" val="215101705"/>
                    </a:ext>
                  </a:extLst>
                </a:gridCol>
                <a:gridCol w="762791">
                  <a:extLst>
                    <a:ext uri="{9D8B030D-6E8A-4147-A177-3AD203B41FA5}">
                      <a16:colId xmlns:a16="http://schemas.microsoft.com/office/drawing/2014/main" val="3777997467"/>
                    </a:ext>
                  </a:extLst>
                </a:gridCol>
                <a:gridCol w="762791">
                  <a:extLst>
                    <a:ext uri="{9D8B030D-6E8A-4147-A177-3AD203B41FA5}">
                      <a16:colId xmlns:a16="http://schemas.microsoft.com/office/drawing/2014/main" val="111673215"/>
                    </a:ext>
                  </a:extLst>
                </a:gridCol>
              </a:tblGrid>
              <a:tr h="190500">
                <a:tc gridSpan="2">
                  <a:txBody>
                    <a:bodyPr/>
                    <a:lstStyle/>
                    <a:p>
                      <a:pPr algn="ctr" fontAlgn="ctr"/>
                      <a:r>
                        <a:rPr lang="es-PE" sz="900" b="0" i="0" u="none" strike="noStrike">
                          <a:solidFill>
                            <a:srgbClr val="FFFFFF"/>
                          </a:solidFill>
                          <a:effectLst/>
                          <a:latin typeface="Franklin Gothic Medium Cond" panose="020B0606030402020204" pitchFamily="34" charset="0"/>
                        </a:rPr>
                        <a:t>Prestaciones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s-PE"/>
                    </a:p>
                  </a:txBody>
                  <a:tcPr/>
                </a:tc>
                <a:tc>
                  <a:txBody>
                    <a:bodyPr/>
                    <a:lstStyle/>
                    <a:p>
                      <a:pPr algn="ctr" fontAlgn="ctr"/>
                      <a:r>
                        <a:rPr lang="es-PE" sz="900" b="0" i="0" u="none" strike="noStrike">
                          <a:solidFill>
                            <a:srgbClr val="FFFFFF"/>
                          </a:solidFill>
                          <a:effectLst/>
                          <a:latin typeface="Franklin Gothic Medium Cond" panose="020B0606030402020204" pitchFamily="34" charset="0"/>
                        </a:rPr>
                        <a:t>Código HIS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PE" sz="900" b="0" i="0" u="none" strike="noStrike">
                          <a:solidFill>
                            <a:srgbClr val="FFFFFF"/>
                          </a:solidFill>
                          <a:effectLst/>
                          <a:latin typeface="Franklin Gothic Medium Cond" panose="020B0606030402020204" pitchFamily="34" charset="0"/>
                        </a:rPr>
                        <a:t>Lab.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659949286"/>
                  </a:ext>
                </a:extLst>
              </a:tr>
              <a:tr h="190500">
                <a:tc gridSpan="2">
                  <a:txBody>
                    <a:bodyPr/>
                    <a:lstStyle/>
                    <a:p>
                      <a:pPr algn="l" fontAlgn="ctr"/>
                      <a:r>
                        <a:rPr lang="es-PE" sz="1000" b="0" i="0" u="none" strike="noStrike" dirty="0">
                          <a:solidFill>
                            <a:srgbClr val="000000"/>
                          </a:solidFill>
                          <a:effectLst/>
                          <a:latin typeface="Franklin Gothic Medium Cond" panose="020B0606030402020204" pitchFamily="34" charset="0"/>
                        </a:rPr>
                        <a:t>Evaluación Integral del Adolescente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PE"/>
                    </a:p>
                  </a:txBody>
                  <a:tcPr/>
                </a:tc>
                <a:tc>
                  <a:txBody>
                    <a:bodyPr/>
                    <a:lstStyle/>
                    <a:p>
                      <a:pPr algn="ctr" fontAlgn="ctr"/>
                      <a:r>
                        <a:rPr lang="es-PE" sz="1000" b="0" i="0" u="none" strike="noStrike">
                          <a:solidFill>
                            <a:srgbClr val="000000"/>
                          </a:solidFill>
                          <a:effectLst/>
                          <a:latin typeface="Franklin Gothic Medium Cond" panose="020B0606030402020204" pitchFamily="34" charset="0"/>
                        </a:rPr>
                        <a:t>99384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1000" b="0" i="0" u="none" strike="noStrike">
                          <a:solidFill>
                            <a:srgbClr val="000000"/>
                          </a:solidFill>
                          <a:effectLst/>
                          <a:latin typeface="Franklin Gothic Medium Cond" panose="020B06060304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43330384"/>
                  </a:ext>
                </a:extLst>
              </a:tr>
              <a:tr h="190500">
                <a:tc gridSpan="2">
                  <a:txBody>
                    <a:bodyPr/>
                    <a:lstStyle/>
                    <a:p>
                      <a:pPr algn="l" fontAlgn="ctr"/>
                      <a:r>
                        <a:rPr lang="es-ES" sz="1000" b="0" i="0" u="none" strike="noStrike" dirty="0">
                          <a:solidFill>
                            <a:srgbClr val="000000"/>
                          </a:solidFill>
                          <a:effectLst/>
                          <a:latin typeface="Franklin Gothic Medium Cond" panose="020B0606030402020204" pitchFamily="34" charset="0"/>
                        </a:rPr>
                        <a:t>ð </a:t>
                      </a:r>
                      <a:r>
                        <a:rPr lang="es-ES" sz="1000" b="0" i="0" u="none" strike="noStrike" dirty="0" err="1">
                          <a:solidFill>
                            <a:srgbClr val="000000"/>
                          </a:solidFill>
                          <a:effectLst/>
                          <a:latin typeface="Franklin Gothic Medium Cond" panose="020B0606030402020204" pitchFamily="34" charset="0"/>
                        </a:rPr>
                        <a:t>Identiﬁcación</a:t>
                      </a:r>
                      <a:r>
                        <a:rPr lang="es-ES" sz="1000" b="0" i="0" u="none" strike="noStrike" dirty="0">
                          <a:solidFill>
                            <a:srgbClr val="000000"/>
                          </a:solidFill>
                          <a:effectLst/>
                          <a:latin typeface="Franklin Gothic Medium Cond" panose="020B0606030402020204" pitchFamily="34" charset="0"/>
                        </a:rPr>
                        <a:t> de riesgos psicosociales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fontAlgn="ctr"/>
                      <a:r>
                        <a:rPr lang="es-PE" sz="1000" b="0" i="0" u="none" strike="noStrike">
                          <a:solidFill>
                            <a:srgbClr val="000000"/>
                          </a:solidFill>
                          <a:effectLst/>
                          <a:latin typeface="Franklin Gothic Medium Cond" panose="020B0606030402020204" pitchFamily="34" charset="0"/>
                        </a:rPr>
                        <a:t>96150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79465273"/>
                  </a:ext>
                </a:extLst>
              </a:tr>
              <a:tr h="190500">
                <a:tc gridSpan="2">
                  <a:txBody>
                    <a:bodyPr/>
                    <a:lstStyle/>
                    <a:p>
                      <a:pPr algn="l" fontAlgn="ctr"/>
                      <a:r>
                        <a:rPr lang="es-ES" sz="1000" b="0" i="0" u="none" strike="noStrike" dirty="0">
                          <a:solidFill>
                            <a:srgbClr val="000000"/>
                          </a:solidFill>
                          <a:effectLst/>
                          <a:latin typeface="Franklin Gothic Medium Cond" panose="020B0606030402020204" pitchFamily="34" charset="0"/>
                        </a:rPr>
                        <a:t>ð Evaluación del Desarrollo Sexual de </a:t>
                      </a:r>
                      <a:r>
                        <a:rPr lang="es-ES" sz="1000" b="0" i="0" u="none" strike="noStrike" dirty="0" err="1">
                          <a:solidFill>
                            <a:srgbClr val="000000"/>
                          </a:solidFill>
                          <a:effectLst/>
                          <a:latin typeface="Franklin Gothic Medium Cond" panose="020B0606030402020204" pitchFamily="34" charset="0"/>
                        </a:rPr>
                        <a:t>Tanner</a:t>
                      </a:r>
                      <a:r>
                        <a:rPr lang="es-ES" sz="1000" b="0" i="0" u="none" strike="noStrike" dirty="0">
                          <a:solidFill>
                            <a:srgbClr val="000000"/>
                          </a:solidFill>
                          <a:effectLst/>
                          <a:latin typeface="Franklin Gothic Medium Cond" panose="020B0606030402020204" pitchFamily="34" charset="0"/>
                        </a:rPr>
                        <a:t>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fontAlgn="ctr"/>
                      <a:r>
                        <a:rPr lang="es-PE" sz="1000" b="0" i="0" u="none" strike="noStrike">
                          <a:solidFill>
                            <a:srgbClr val="000000"/>
                          </a:solidFill>
                          <a:effectLst/>
                          <a:latin typeface="Franklin Gothic Medium Cond" panose="020B0606030402020204" pitchFamily="34" charset="0"/>
                        </a:rPr>
                        <a:t>99384.02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36228093"/>
                  </a:ext>
                </a:extLst>
              </a:tr>
              <a:tr h="190500">
                <a:tc gridSpan="2">
                  <a:txBody>
                    <a:bodyPr/>
                    <a:lstStyle/>
                    <a:p>
                      <a:pPr algn="l" fontAlgn="ctr"/>
                      <a:r>
                        <a:rPr lang="es-ES" sz="1000" b="0" i="0" u="none" strike="noStrike" dirty="0">
                          <a:solidFill>
                            <a:srgbClr val="000000"/>
                          </a:solidFill>
                          <a:effectLst/>
                          <a:latin typeface="Franklin Gothic Medium Cond" panose="020B0606030402020204" pitchFamily="34" charset="0"/>
                        </a:rPr>
                        <a:t>ð Consejería en Salud Sexual y Reproductiva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fontAlgn="ctr"/>
                      <a:r>
                        <a:rPr lang="es-PE" sz="1000" b="0" i="0" u="none" strike="noStrike">
                          <a:solidFill>
                            <a:srgbClr val="000000"/>
                          </a:solidFill>
                          <a:effectLst/>
                          <a:latin typeface="Franklin Gothic Medium Cond" panose="020B0606030402020204" pitchFamily="34" charset="0"/>
                        </a:rPr>
                        <a:t>99402.03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1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608588"/>
                  </a:ext>
                </a:extLst>
              </a:tr>
              <a:tr h="304800">
                <a:tc gridSpan="2">
                  <a:txBody>
                    <a:bodyPr/>
                    <a:lstStyle/>
                    <a:p>
                      <a:pPr algn="l" fontAlgn="ctr"/>
                      <a:r>
                        <a:rPr lang="es-ES" sz="1000" b="0" i="0" u="none" strike="noStrike" dirty="0">
                          <a:solidFill>
                            <a:srgbClr val="000000"/>
                          </a:solidFill>
                          <a:effectLst/>
                          <a:latin typeface="Franklin Gothic Medium Cond" panose="020B0606030402020204" pitchFamily="34" charset="0"/>
                        </a:rPr>
                        <a:t>ð Embarazo No </a:t>
                      </a:r>
                      <a:r>
                        <a:rPr lang="es-ES" sz="1000" b="0" i="0" u="none" strike="noStrike" dirty="0" err="1">
                          <a:solidFill>
                            <a:srgbClr val="000000"/>
                          </a:solidFill>
                          <a:effectLst/>
                          <a:latin typeface="Franklin Gothic Medium Cond" panose="020B0606030402020204" pitchFamily="34" charset="0"/>
                        </a:rPr>
                        <a:t>Conﬁrmado</a:t>
                      </a:r>
                      <a:r>
                        <a:rPr lang="es-ES" sz="1000" b="0" i="0" u="none" strike="noStrike" dirty="0">
                          <a:solidFill>
                            <a:srgbClr val="000000"/>
                          </a:solidFill>
                          <a:effectLst/>
                          <a:latin typeface="Franklin Gothic Medium Cond" panose="020B0606030402020204" pitchFamily="34" charset="0"/>
                        </a:rPr>
                        <a:t>: toma de pruebas para el descarte de embarazo en caso la adolescente lo requiera. (examen de orina)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fontAlgn="ctr"/>
                      <a:r>
                        <a:rPr lang="es-PE" sz="1000" b="0" i="0" u="none" strike="noStrike" dirty="0">
                          <a:solidFill>
                            <a:srgbClr val="000000"/>
                          </a:solidFill>
                          <a:effectLst/>
                          <a:latin typeface="Franklin Gothic Medium Cond" panose="020B0606030402020204" pitchFamily="34" charset="0"/>
                        </a:rPr>
                        <a:t>Z320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En Blanco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5019405"/>
                  </a:ext>
                </a:extLst>
              </a:tr>
              <a:tr h="190500">
                <a:tc gridSpan="4">
                  <a:txBody>
                    <a:bodyPr/>
                    <a:lstStyle/>
                    <a:p>
                      <a:pPr algn="l" fontAlgn="ctr"/>
                      <a:r>
                        <a:rPr lang="es-ES" sz="1000" b="0" i="0" u="none" strike="noStrike" dirty="0">
                          <a:solidFill>
                            <a:srgbClr val="000000"/>
                          </a:solidFill>
                          <a:effectLst/>
                          <a:latin typeface="Franklin Gothic Medium Cond" panose="020B0606030402020204" pitchFamily="34" charset="0"/>
                        </a:rPr>
                        <a:t>ð Toma de Prueba Rápida (en caso lo requiera) para la detección de: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4017175435"/>
                  </a:ext>
                </a:extLst>
              </a:tr>
              <a:tr h="323850">
                <a:tc rowSpan="4">
                  <a:txBody>
                    <a:bodyPr/>
                    <a:lstStyle/>
                    <a:p>
                      <a:pPr algn="ctr" fontAlgn="ctr"/>
                      <a:r>
                        <a:rPr lang="es-PE" sz="1000" b="0" i="0" u="none" strike="noStrike">
                          <a:solidFill>
                            <a:srgbClr val="000000"/>
                          </a:solidFill>
                          <a:effectLst/>
                          <a:latin typeface="Franklin Gothic Medium Cond" panose="020B0606030402020204" pitchFamily="34" charset="0"/>
                        </a:rPr>
                        <a:t>ð VIH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Franklin Gothic Medium Cond" panose="020B0606030402020204" pitchFamily="34" charset="0"/>
                        </a:rPr>
                        <a:t>Consejería Pre Test para VIH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Franklin Gothic Medium Cond" panose="020B0606030402020204" pitchFamily="34" charset="0"/>
                        </a:rPr>
                        <a:t>99401.33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effectLst/>
                          <a:latin typeface="Franklin Gothic Medium Cond" panose="020B0606030402020204" pitchFamily="34" charset="0"/>
                        </a:rPr>
                        <a:t>En blanco, 1 o 2 en Gestantes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192805"/>
                  </a:ext>
                </a:extLst>
              </a:tr>
              <a:tr h="190500">
                <a:tc vMerge="1">
                  <a:txBody>
                    <a:bodyPr/>
                    <a:lstStyle/>
                    <a:p>
                      <a:endParaRPr lang="es-PE"/>
                    </a:p>
                  </a:txBody>
                  <a:tcPr/>
                </a:tc>
                <a:tc>
                  <a:txBody>
                    <a:bodyPr/>
                    <a:lstStyle/>
                    <a:p>
                      <a:pPr algn="l" fontAlgn="ctr"/>
                      <a:r>
                        <a:rPr lang="es-ES" sz="1000" b="0" i="0" u="none" strike="noStrike" dirty="0">
                          <a:solidFill>
                            <a:srgbClr val="000000"/>
                          </a:solidFill>
                          <a:effectLst/>
                          <a:latin typeface="Franklin Gothic Medium Cond" panose="020B0606030402020204" pitchFamily="34" charset="0"/>
                        </a:rPr>
                        <a:t>Anticuerpos; HIV-1 y HIV-2, análisis único (Tamizaje de VIH por Prueba Rápida)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86703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Franklin Gothic Medium Cond" panose="020B0606030402020204" pitchFamily="34" charset="0"/>
                        </a:rPr>
                        <a:t>RN / RP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944756"/>
                  </a:ext>
                </a:extLst>
              </a:tr>
              <a:tr h="323850">
                <a:tc vMerge="1">
                  <a:txBody>
                    <a:bodyPr/>
                    <a:lstStyle/>
                    <a:p>
                      <a:endParaRPr lang="es-PE"/>
                    </a:p>
                  </a:txBody>
                  <a:tcPr/>
                </a:tc>
                <a:tc>
                  <a:txBody>
                    <a:bodyPr/>
                    <a:lstStyle/>
                    <a:p>
                      <a:pPr algn="l" fontAlgn="ctr"/>
                      <a:r>
                        <a:rPr lang="es-ES" sz="1000" b="0" i="0" u="none" strike="noStrike">
                          <a:solidFill>
                            <a:srgbClr val="000000"/>
                          </a:solidFill>
                          <a:effectLst/>
                          <a:latin typeface="Franklin Gothic Medium Cond" panose="020B0606030402020204" pitchFamily="34" charset="0"/>
                        </a:rPr>
                        <a:t>Consejería Post Test para VIH - Resultado Reactivo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99403.03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effectLst/>
                          <a:latin typeface="Franklin Gothic Medium Cond" panose="020B0606030402020204" pitchFamily="34" charset="0"/>
                        </a:rPr>
                        <a:t>En blanco, 1 o 2 en Gestantes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285274"/>
                  </a:ext>
                </a:extLst>
              </a:tr>
              <a:tr h="323850">
                <a:tc vMerge="1">
                  <a:txBody>
                    <a:bodyPr/>
                    <a:lstStyle/>
                    <a:p>
                      <a:endParaRPr lang="es-PE"/>
                    </a:p>
                  </a:txBody>
                  <a:tcPr/>
                </a:tc>
                <a:tc>
                  <a:txBody>
                    <a:bodyPr/>
                    <a:lstStyle/>
                    <a:p>
                      <a:pPr algn="l" fontAlgn="ctr"/>
                      <a:r>
                        <a:rPr lang="es-ES" sz="1000" b="0" i="0" u="none" strike="noStrike">
                          <a:solidFill>
                            <a:srgbClr val="000000"/>
                          </a:solidFill>
                          <a:effectLst/>
                          <a:latin typeface="Franklin Gothic Medium Cond" panose="020B0606030402020204" pitchFamily="34" charset="0"/>
                        </a:rPr>
                        <a:t>Consejería Post Test para VIH - Resultado No Reactivo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99401.34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effectLst/>
                          <a:latin typeface="Franklin Gothic Medium Cond" panose="020B0606030402020204" pitchFamily="34" charset="0"/>
                        </a:rPr>
                        <a:t>En blanco, 1 o 2 en Gestantes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244262"/>
                  </a:ext>
                </a:extLst>
              </a:tr>
            </a:tbl>
          </a:graphicData>
        </a:graphic>
      </p:graphicFrame>
    </p:spTree>
    <p:extLst>
      <p:ext uri="{BB962C8B-B14F-4D97-AF65-F5344CB8AC3E}">
        <p14:creationId xmlns:p14="http://schemas.microsoft.com/office/powerpoint/2010/main" val="120952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306F1B5-CD4D-40E0-973B-1B056EC4093E}"/>
              </a:ext>
            </a:extLst>
          </p:cNvPr>
          <p:cNvGraphicFramePr>
            <a:graphicFrameLocks noGrp="1"/>
          </p:cNvGraphicFramePr>
          <p:nvPr>
            <p:extLst>
              <p:ext uri="{D42A27DB-BD31-4B8C-83A1-F6EECF244321}">
                <p14:modId xmlns:p14="http://schemas.microsoft.com/office/powerpoint/2010/main" val="2127683570"/>
              </p:ext>
            </p:extLst>
          </p:nvPr>
        </p:nvGraphicFramePr>
        <p:xfrm>
          <a:off x="1192122" y="366338"/>
          <a:ext cx="6121399" cy="1581150"/>
        </p:xfrm>
        <a:graphic>
          <a:graphicData uri="http://schemas.openxmlformats.org/drawingml/2006/table">
            <a:tbl>
              <a:tblPr/>
              <a:tblGrid>
                <a:gridCol w="4595817">
                  <a:extLst>
                    <a:ext uri="{9D8B030D-6E8A-4147-A177-3AD203B41FA5}">
                      <a16:colId xmlns:a16="http://schemas.microsoft.com/office/drawing/2014/main" val="2686359410"/>
                    </a:ext>
                  </a:extLst>
                </a:gridCol>
                <a:gridCol w="762791">
                  <a:extLst>
                    <a:ext uri="{9D8B030D-6E8A-4147-A177-3AD203B41FA5}">
                      <a16:colId xmlns:a16="http://schemas.microsoft.com/office/drawing/2014/main" val="2433775623"/>
                    </a:ext>
                  </a:extLst>
                </a:gridCol>
                <a:gridCol w="762791">
                  <a:extLst>
                    <a:ext uri="{9D8B030D-6E8A-4147-A177-3AD203B41FA5}">
                      <a16:colId xmlns:a16="http://schemas.microsoft.com/office/drawing/2014/main" val="2233826894"/>
                    </a:ext>
                  </a:extLst>
                </a:gridCol>
              </a:tblGrid>
              <a:tr h="190500">
                <a:tc>
                  <a:txBody>
                    <a:bodyPr/>
                    <a:lstStyle/>
                    <a:p>
                      <a:pPr algn="ctr" fontAlgn="ctr"/>
                      <a:r>
                        <a:rPr lang="es-PE" sz="900" b="0" i="0" u="none" strike="noStrike">
                          <a:solidFill>
                            <a:srgbClr val="FFFFFF"/>
                          </a:solidFill>
                          <a:effectLst/>
                          <a:latin typeface="Franklin Gothic Medium Cond" panose="020B0606030402020204" pitchFamily="34" charset="0"/>
                        </a:rPr>
                        <a:t>Prestaciones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PE" sz="900" b="0" i="0" u="none" strike="noStrike">
                          <a:solidFill>
                            <a:srgbClr val="FFFFFF"/>
                          </a:solidFill>
                          <a:effectLst/>
                          <a:latin typeface="Franklin Gothic Medium Cond" panose="020B0606030402020204" pitchFamily="34" charset="0"/>
                        </a:rPr>
                        <a:t>Código HIS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PE" sz="900" b="0" i="0" u="none" strike="noStrike">
                          <a:solidFill>
                            <a:srgbClr val="FFFFFF"/>
                          </a:solidFill>
                          <a:effectLst/>
                          <a:latin typeface="Franklin Gothic Medium Cond" panose="020B0606030402020204" pitchFamily="34" charset="0"/>
                        </a:rPr>
                        <a:t>Lab.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471047534"/>
                  </a:ext>
                </a:extLst>
              </a:tr>
              <a:tr h="190500">
                <a:tc>
                  <a:txBody>
                    <a:bodyPr/>
                    <a:lstStyle/>
                    <a:p>
                      <a:pPr algn="l" fontAlgn="ctr"/>
                      <a:r>
                        <a:rPr lang="es-ES" sz="1000" b="0" i="0" u="none" strike="noStrike" dirty="0">
                          <a:solidFill>
                            <a:srgbClr val="000000"/>
                          </a:solidFill>
                          <a:effectLst/>
                          <a:latin typeface="Franklin Gothic Medium Cond" panose="020B0606030402020204" pitchFamily="34" charset="0"/>
                        </a:rPr>
                        <a:t>ð Consejería/Orientación en Prevención de ITS, VIH, Hepatitis B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99402.05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En blanco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9327953"/>
                  </a:ext>
                </a:extLst>
              </a:tr>
              <a:tr h="190500">
                <a:tc>
                  <a:txBody>
                    <a:bodyPr/>
                    <a:lstStyle/>
                    <a:p>
                      <a:pPr algn="l" fontAlgn="ctr"/>
                      <a:r>
                        <a:rPr lang="es-ES" sz="1000" b="0" i="0" u="none" strike="noStrike" dirty="0">
                          <a:solidFill>
                            <a:srgbClr val="000000"/>
                          </a:solidFill>
                          <a:effectLst/>
                          <a:latin typeface="Franklin Gothic Medium Cond" panose="020B0606030402020204" pitchFamily="34" charset="0"/>
                        </a:rPr>
                        <a:t>ð Anticuerpo: Treponema </a:t>
                      </a:r>
                      <a:r>
                        <a:rPr lang="es-ES" sz="1000" b="0" i="0" u="none" strike="noStrike" dirty="0" err="1">
                          <a:solidFill>
                            <a:srgbClr val="000000"/>
                          </a:solidFill>
                          <a:effectLst/>
                          <a:latin typeface="Franklin Gothic Medium Cond" panose="020B0606030402020204" pitchFamily="34" charset="0"/>
                        </a:rPr>
                        <a:t>Pallidum</a:t>
                      </a:r>
                      <a:r>
                        <a:rPr lang="es-ES" sz="1000" b="0" i="0" u="none" strike="noStrike" dirty="0">
                          <a:solidFill>
                            <a:srgbClr val="000000"/>
                          </a:solidFill>
                          <a:effectLst/>
                          <a:latin typeface="Franklin Gothic Medium Cond" panose="020B0606030402020204" pitchFamily="34" charset="0"/>
                        </a:rPr>
                        <a:t> (Tamizaje de </a:t>
                      </a:r>
                      <a:r>
                        <a:rPr lang="es-ES" sz="1000" b="0" i="0" u="none" strike="noStrike" dirty="0" err="1">
                          <a:solidFill>
                            <a:srgbClr val="000000"/>
                          </a:solidFill>
                          <a:effectLst/>
                          <a:latin typeface="Franklin Gothic Medium Cond" panose="020B0606030402020204" pitchFamily="34" charset="0"/>
                        </a:rPr>
                        <a:t>Síﬁlis</a:t>
                      </a:r>
                      <a:r>
                        <a:rPr lang="es-ES" sz="1000" b="0" i="0" u="none" strike="noStrike" dirty="0">
                          <a:solidFill>
                            <a:srgbClr val="000000"/>
                          </a:solidFill>
                          <a:effectLst/>
                          <a:latin typeface="Franklin Gothic Medium Cond" panose="020B0606030402020204" pitchFamily="34" charset="0"/>
                        </a:rPr>
                        <a:t> por Prueba Rápida)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86780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RN / RP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187114"/>
                  </a:ext>
                </a:extLst>
              </a:tr>
              <a:tr h="190500">
                <a:tc>
                  <a:txBody>
                    <a:bodyPr/>
                    <a:lstStyle/>
                    <a:p>
                      <a:pPr algn="l" fontAlgn="ctr"/>
                      <a:r>
                        <a:rPr lang="es-ES" sz="1000" b="0" i="0" u="none" strike="noStrike" dirty="0">
                          <a:solidFill>
                            <a:srgbClr val="000000"/>
                          </a:solidFill>
                          <a:effectLst/>
                          <a:latin typeface="Franklin Gothic Medium Cond" panose="020B0606030402020204" pitchFamily="34" charset="0"/>
                        </a:rPr>
                        <a:t>ð Prueba de </a:t>
                      </a:r>
                      <a:r>
                        <a:rPr lang="es-ES" sz="1000" b="0" i="0" u="none" strike="noStrike" dirty="0" err="1">
                          <a:solidFill>
                            <a:srgbClr val="000000"/>
                          </a:solidFill>
                          <a:effectLst/>
                          <a:latin typeface="Franklin Gothic Medium Cond" panose="020B0606030402020204" pitchFamily="34" charset="0"/>
                        </a:rPr>
                        <a:t>Síﬁlis</a:t>
                      </a:r>
                      <a:r>
                        <a:rPr lang="es-ES" sz="1000" b="0" i="0" u="none" strike="noStrike" dirty="0">
                          <a:solidFill>
                            <a:srgbClr val="000000"/>
                          </a:solidFill>
                          <a:effectLst/>
                          <a:latin typeface="Franklin Gothic Medium Cond" panose="020B0606030402020204" pitchFamily="34" charset="0"/>
                        </a:rPr>
                        <a:t>; anticuerpo no </a:t>
                      </a:r>
                      <a:r>
                        <a:rPr lang="es-ES" sz="1000" b="0" i="0" u="none" strike="noStrike" dirty="0" err="1">
                          <a:solidFill>
                            <a:srgbClr val="000000"/>
                          </a:solidFill>
                          <a:effectLst/>
                          <a:latin typeface="Franklin Gothic Medium Cond" panose="020B0606030402020204" pitchFamily="34" charset="0"/>
                        </a:rPr>
                        <a:t>treponémico</a:t>
                      </a:r>
                      <a:r>
                        <a:rPr lang="es-ES" sz="1000" b="0" i="0" u="none" strike="noStrike" dirty="0">
                          <a:solidFill>
                            <a:srgbClr val="000000"/>
                          </a:solidFill>
                          <a:effectLst/>
                          <a:latin typeface="Franklin Gothic Medium Cond" panose="020B0606030402020204" pitchFamily="34" charset="0"/>
                        </a:rPr>
                        <a:t> cuantitativa (Tamizaje de Hepatitis B por Prueba Rápida)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86593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RN / RP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293311"/>
                  </a:ext>
                </a:extLst>
              </a:tr>
              <a:tr h="190500">
                <a:tc>
                  <a:txBody>
                    <a:bodyPr/>
                    <a:lstStyle/>
                    <a:p>
                      <a:pPr algn="l" fontAlgn="ctr"/>
                      <a:r>
                        <a:rPr lang="es-ES" sz="1000" b="0" i="0" u="none" strike="noStrike" dirty="0">
                          <a:solidFill>
                            <a:srgbClr val="000000"/>
                          </a:solidFill>
                          <a:effectLst/>
                          <a:latin typeface="Franklin Gothic Medium Cond" panose="020B0606030402020204" pitchFamily="34" charset="0"/>
                        </a:rPr>
                        <a:t>ð Atención en </a:t>
                      </a:r>
                      <a:r>
                        <a:rPr lang="es-ES" sz="1000" b="0" i="0" u="none" strike="noStrike" dirty="0" err="1">
                          <a:solidFill>
                            <a:srgbClr val="000000"/>
                          </a:solidFill>
                          <a:effectLst/>
                          <a:latin typeface="Franklin Gothic Medium Cond" panose="020B0606030402020204" pitchFamily="34" charset="0"/>
                        </a:rPr>
                        <a:t>Planiﬁcación</a:t>
                      </a:r>
                      <a:r>
                        <a:rPr lang="es-ES" sz="1000" b="0" i="0" u="none" strike="noStrike" dirty="0">
                          <a:solidFill>
                            <a:srgbClr val="000000"/>
                          </a:solidFill>
                          <a:effectLst/>
                          <a:latin typeface="Franklin Gothic Medium Cond" panose="020B0606030402020204" pitchFamily="34" charset="0"/>
                        </a:rPr>
                        <a:t> Familiar y SSR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99208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En blanco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40313239"/>
                  </a:ext>
                </a:extLst>
              </a:tr>
              <a:tr h="190500">
                <a:tc>
                  <a:txBody>
                    <a:bodyPr/>
                    <a:lstStyle/>
                    <a:p>
                      <a:pPr algn="l" fontAlgn="ctr"/>
                      <a:r>
                        <a:rPr lang="es-ES" sz="1000" b="0" i="0" u="none" strike="noStrike" dirty="0">
                          <a:solidFill>
                            <a:srgbClr val="000000"/>
                          </a:solidFill>
                          <a:effectLst/>
                          <a:latin typeface="Franklin Gothic Medium Cond" panose="020B0606030402020204" pitchFamily="34" charset="0"/>
                        </a:rPr>
                        <a:t>ð Orientación/Consejería en </a:t>
                      </a:r>
                      <a:r>
                        <a:rPr lang="es-ES" sz="1000" b="0" i="0" u="none" strike="noStrike" dirty="0" err="1">
                          <a:solidFill>
                            <a:srgbClr val="000000"/>
                          </a:solidFill>
                          <a:effectLst/>
                          <a:latin typeface="Franklin Gothic Medium Cond" panose="020B0606030402020204" pitchFamily="34" charset="0"/>
                        </a:rPr>
                        <a:t>Planiﬁcación</a:t>
                      </a:r>
                      <a:r>
                        <a:rPr lang="es-ES" sz="1000" b="0" i="0" u="none" strike="noStrike" dirty="0">
                          <a:solidFill>
                            <a:srgbClr val="000000"/>
                          </a:solidFill>
                          <a:effectLst/>
                          <a:latin typeface="Franklin Gothic Medium Cond" panose="020B0606030402020204" pitchFamily="34" charset="0"/>
                        </a:rPr>
                        <a:t> Familiar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Franklin Gothic Medium Cond" panose="020B0606030402020204" pitchFamily="34" charset="0"/>
                        </a:rPr>
                        <a:t>99402.04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Franklin Gothic Medium Cond" panose="020B0606030402020204" pitchFamily="34" charset="0"/>
                        </a:rPr>
                        <a:t>1, 2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776727"/>
                  </a:ext>
                </a:extLst>
              </a:tr>
              <a:tr h="295275">
                <a:tc>
                  <a:txBody>
                    <a:bodyPr/>
                    <a:lstStyle/>
                    <a:p>
                      <a:pPr algn="l" fontAlgn="ctr"/>
                      <a:r>
                        <a:rPr lang="es-ES" sz="1000" b="0" i="0" u="none" strike="noStrike">
                          <a:solidFill>
                            <a:srgbClr val="000000"/>
                          </a:solidFill>
                          <a:effectLst/>
                          <a:latin typeface="Franklin Gothic Medium Cond" panose="020B0606030402020204" pitchFamily="34" charset="0"/>
                        </a:rPr>
                        <a:t>ð Entrega de Métodos Anticonceptivos, en caso de que el/la Adolescente lo requiera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000" b="0" i="0" u="none" strike="noStrike" dirty="0">
                          <a:solidFill>
                            <a:srgbClr val="000000"/>
                          </a:solidFill>
                          <a:effectLst/>
                          <a:latin typeface="Franklin Gothic Medium Cond" panose="020B0606030402020204" pitchFamily="34" charset="0"/>
                        </a:rPr>
                        <a:t>De acuerdo al Método Anticonceptivo por el que opta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extLst>
                  <a:ext uri="{0D108BD9-81ED-4DB2-BD59-A6C34878D82A}">
                    <a16:rowId xmlns:a16="http://schemas.microsoft.com/office/drawing/2014/main" val="1146949141"/>
                  </a:ext>
                </a:extLst>
              </a:tr>
            </a:tbl>
          </a:graphicData>
        </a:graphic>
      </p:graphicFrame>
      <p:graphicFrame>
        <p:nvGraphicFramePr>
          <p:cNvPr id="5" name="Tabla 4">
            <a:extLst>
              <a:ext uri="{FF2B5EF4-FFF2-40B4-BE49-F238E27FC236}">
                <a16:creationId xmlns:a16="http://schemas.microsoft.com/office/drawing/2014/main" id="{A6E5AD1C-CA93-4904-8BD8-201E5B02DE47}"/>
              </a:ext>
            </a:extLst>
          </p:cNvPr>
          <p:cNvGraphicFramePr>
            <a:graphicFrameLocks noGrp="1"/>
          </p:cNvGraphicFramePr>
          <p:nvPr>
            <p:extLst>
              <p:ext uri="{D42A27DB-BD31-4B8C-83A1-F6EECF244321}">
                <p14:modId xmlns:p14="http://schemas.microsoft.com/office/powerpoint/2010/main" val="2617031222"/>
              </p:ext>
            </p:extLst>
          </p:nvPr>
        </p:nvGraphicFramePr>
        <p:xfrm>
          <a:off x="1192121" y="1929428"/>
          <a:ext cx="6121399" cy="762000"/>
        </p:xfrm>
        <a:graphic>
          <a:graphicData uri="http://schemas.openxmlformats.org/drawingml/2006/table">
            <a:tbl>
              <a:tblPr/>
              <a:tblGrid>
                <a:gridCol w="4595817">
                  <a:extLst>
                    <a:ext uri="{9D8B030D-6E8A-4147-A177-3AD203B41FA5}">
                      <a16:colId xmlns:a16="http://schemas.microsoft.com/office/drawing/2014/main" val="914140678"/>
                    </a:ext>
                  </a:extLst>
                </a:gridCol>
                <a:gridCol w="762791">
                  <a:extLst>
                    <a:ext uri="{9D8B030D-6E8A-4147-A177-3AD203B41FA5}">
                      <a16:colId xmlns:a16="http://schemas.microsoft.com/office/drawing/2014/main" val="91034891"/>
                    </a:ext>
                  </a:extLst>
                </a:gridCol>
                <a:gridCol w="762791">
                  <a:extLst>
                    <a:ext uri="{9D8B030D-6E8A-4147-A177-3AD203B41FA5}">
                      <a16:colId xmlns:a16="http://schemas.microsoft.com/office/drawing/2014/main" val="3624635822"/>
                    </a:ext>
                  </a:extLst>
                </a:gridCol>
              </a:tblGrid>
              <a:tr h="190500">
                <a:tc>
                  <a:txBody>
                    <a:bodyPr/>
                    <a:lstStyle/>
                    <a:p>
                      <a:pPr algn="l" fontAlgn="b"/>
                      <a:r>
                        <a:rPr lang="es-PE" sz="900" b="0" i="0" u="none" strike="noStrike" dirty="0">
                          <a:solidFill>
                            <a:srgbClr val="FFFFFF"/>
                          </a:solidFill>
                          <a:effectLst/>
                          <a:latin typeface="Franklin Gothic Medium Cond" panose="020B0606030402020204" pitchFamily="34" charset="0"/>
                        </a:rPr>
                        <a:t>Prestaciones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r>
                        <a:rPr lang="es-PE" sz="900" b="0" i="0" u="none" strike="noStrike">
                          <a:solidFill>
                            <a:srgbClr val="FFFFFF"/>
                          </a:solidFill>
                          <a:effectLst/>
                          <a:latin typeface="Franklin Gothic Medium Cond" panose="020B0606030402020204" pitchFamily="34" charset="0"/>
                        </a:rPr>
                        <a:t>Código HIS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r>
                        <a:rPr lang="es-PE" sz="900" b="0" i="0" u="none" strike="noStrike">
                          <a:solidFill>
                            <a:srgbClr val="FFFFFF"/>
                          </a:solidFill>
                          <a:effectLst/>
                          <a:latin typeface="Franklin Gothic Medium Cond" panose="020B0606030402020204" pitchFamily="34" charset="0"/>
                        </a:rPr>
                        <a:t>Lab.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00326869"/>
                  </a:ext>
                </a:extLst>
              </a:tr>
              <a:tr h="190500">
                <a:tc>
                  <a:txBody>
                    <a:bodyPr/>
                    <a:lstStyle/>
                    <a:p>
                      <a:pPr algn="l" fontAlgn="b"/>
                      <a:r>
                        <a:rPr lang="es-PE" sz="1000" b="0" i="0" u="none" strike="noStrike" dirty="0">
                          <a:solidFill>
                            <a:srgbClr val="000000"/>
                          </a:solidFill>
                          <a:effectLst/>
                          <a:latin typeface="Franklin Gothic Medium Cond" panose="020B0606030402020204" pitchFamily="34" charset="0"/>
                        </a:rPr>
                        <a:t>Evaluación Integral del Adolescente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PE" sz="1000" b="0" i="0" u="none" strike="noStrike">
                          <a:solidFill>
                            <a:srgbClr val="000000"/>
                          </a:solidFill>
                          <a:effectLst/>
                          <a:latin typeface="Franklin Gothic Medium Cond" panose="020B0606030402020204" pitchFamily="34" charset="0"/>
                        </a:rPr>
                        <a:t>99384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PE" sz="1000" b="0" i="0" u="none" strike="noStrike">
                          <a:solidFill>
                            <a:srgbClr val="000000"/>
                          </a:solidFill>
                          <a:effectLst/>
                          <a:latin typeface="Franklin Gothic Medium Cond" panose="020B06060304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7888898"/>
                  </a:ext>
                </a:extLst>
              </a:tr>
              <a:tr h="190500">
                <a:tc>
                  <a:txBody>
                    <a:bodyPr/>
                    <a:lstStyle/>
                    <a:p>
                      <a:pPr algn="l" fontAlgn="b"/>
                      <a:r>
                        <a:rPr lang="es-ES" sz="1000" b="0" i="0" u="none" strike="noStrike" dirty="0">
                          <a:solidFill>
                            <a:srgbClr val="000000"/>
                          </a:solidFill>
                          <a:effectLst/>
                          <a:latin typeface="Franklin Gothic Medium Cond" panose="020B0606030402020204" pitchFamily="34" charset="0"/>
                        </a:rPr>
                        <a:t>ð </a:t>
                      </a:r>
                      <a:r>
                        <a:rPr lang="es-ES" sz="1000" b="0" i="0" u="none" strike="noStrike" dirty="0" err="1">
                          <a:solidFill>
                            <a:srgbClr val="000000"/>
                          </a:solidFill>
                          <a:effectLst/>
                          <a:latin typeface="Franklin Gothic Medium Cond" panose="020B0606030402020204" pitchFamily="34" charset="0"/>
                        </a:rPr>
                        <a:t>Identiﬁcación</a:t>
                      </a:r>
                      <a:r>
                        <a:rPr lang="es-ES" sz="1000" b="0" i="0" u="none" strike="noStrike" dirty="0">
                          <a:solidFill>
                            <a:srgbClr val="000000"/>
                          </a:solidFill>
                          <a:effectLst/>
                          <a:latin typeface="Franklin Gothic Medium Cond" panose="020B0606030402020204" pitchFamily="34" charset="0"/>
                        </a:rPr>
                        <a:t> de Riesgos Psicosociales (Entrevista de Tamizaje SM)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96150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VIF / AD / 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143833"/>
                  </a:ext>
                </a:extLst>
              </a:tr>
              <a:tr h="190500">
                <a:tc>
                  <a:txBody>
                    <a:bodyPr/>
                    <a:lstStyle/>
                    <a:p>
                      <a:pPr algn="l" fontAlgn="b"/>
                      <a:r>
                        <a:rPr lang="es-ES" sz="1000" b="0" i="0" u="none" strike="noStrike" dirty="0">
                          <a:solidFill>
                            <a:srgbClr val="000000"/>
                          </a:solidFill>
                          <a:effectLst/>
                          <a:latin typeface="Franklin Gothic Medium Cond" panose="020B0606030402020204" pitchFamily="34" charset="0"/>
                        </a:rPr>
                        <a:t>ð Consejería en Salud Mental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99402.09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En Blanco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31490"/>
                  </a:ext>
                </a:extLst>
              </a:tr>
            </a:tbl>
          </a:graphicData>
        </a:graphic>
      </p:graphicFrame>
      <p:graphicFrame>
        <p:nvGraphicFramePr>
          <p:cNvPr id="6" name="Tabla 5">
            <a:extLst>
              <a:ext uri="{FF2B5EF4-FFF2-40B4-BE49-F238E27FC236}">
                <a16:creationId xmlns:a16="http://schemas.microsoft.com/office/drawing/2014/main" id="{053F527B-79E7-4BB8-B2C1-37E1F989B8F5}"/>
              </a:ext>
            </a:extLst>
          </p:cNvPr>
          <p:cNvGraphicFramePr>
            <a:graphicFrameLocks noGrp="1"/>
          </p:cNvGraphicFramePr>
          <p:nvPr>
            <p:extLst>
              <p:ext uri="{D42A27DB-BD31-4B8C-83A1-F6EECF244321}">
                <p14:modId xmlns:p14="http://schemas.microsoft.com/office/powerpoint/2010/main" val="2922043142"/>
              </p:ext>
            </p:extLst>
          </p:nvPr>
        </p:nvGraphicFramePr>
        <p:xfrm>
          <a:off x="1198470" y="2816243"/>
          <a:ext cx="6108700" cy="3914775"/>
        </p:xfrm>
        <a:graphic>
          <a:graphicData uri="http://schemas.openxmlformats.org/drawingml/2006/table">
            <a:tbl>
              <a:tblPr/>
              <a:tblGrid>
                <a:gridCol w="3835400">
                  <a:extLst>
                    <a:ext uri="{9D8B030D-6E8A-4147-A177-3AD203B41FA5}">
                      <a16:colId xmlns:a16="http://schemas.microsoft.com/office/drawing/2014/main" val="3719757920"/>
                    </a:ext>
                  </a:extLst>
                </a:gridCol>
                <a:gridCol w="1117600">
                  <a:extLst>
                    <a:ext uri="{9D8B030D-6E8A-4147-A177-3AD203B41FA5}">
                      <a16:colId xmlns:a16="http://schemas.microsoft.com/office/drawing/2014/main" val="2744580313"/>
                    </a:ext>
                  </a:extLst>
                </a:gridCol>
                <a:gridCol w="1155700">
                  <a:extLst>
                    <a:ext uri="{9D8B030D-6E8A-4147-A177-3AD203B41FA5}">
                      <a16:colId xmlns:a16="http://schemas.microsoft.com/office/drawing/2014/main" val="1036148434"/>
                    </a:ext>
                  </a:extLst>
                </a:gridCol>
              </a:tblGrid>
              <a:tr h="190500">
                <a:tc>
                  <a:txBody>
                    <a:bodyPr/>
                    <a:lstStyle/>
                    <a:p>
                      <a:pPr algn="ctr" fontAlgn="b"/>
                      <a:r>
                        <a:rPr lang="es-PE" sz="1000" b="0" i="0" u="none" strike="noStrike" dirty="0">
                          <a:solidFill>
                            <a:srgbClr val="FFFFFF"/>
                          </a:solidFill>
                          <a:effectLst/>
                          <a:latin typeface="Franklin Gothic Medium Cond" panose="020B0606030402020204" pitchFamily="34" charset="0"/>
                        </a:rPr>
                        <a:t>Prestaciones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PE" sz="1000" b="0" i="0" u="none" strike="noStrike">
                          <a:solidFill>
                            <a:srgbClr val="FFFFFF"/>
                          </a:solidFill>
                          <a:effectLst/>
                          <a:latin typeface="Franklin Gothic Medium Cond" panose="020B0606030402020204" pitchFamily="34" charset="0"/>
                        </a:rPr>
                        <a:t>Código HIS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PE" sz="1000" b="0" i="0" u="none" strike="noStrike">
                          <a:solidFill>
                            <a:srgbClr val="FFFFFF"/>
                          </a:solidFill>
                          <a:effectLst/>
                          <a:latin typeface="Franklin Gothic Medium Cond" panose="020B0606030402020204" pitchFamily="34" charset="0"/>
                        </a:rPr>
                        <a:t>Lab.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3406521332"/>
                  </a:ext>
                </a:extLst>
              </a:tr>
              <a:tr h="190500">
                <a:tc>
                  <a:txBody>
                    <a:bodyPr/>
                    <a:lstStyle/>
                    <a:p>
                      <a:pPr algn="l" fontAlgn="b"/>
                      <a:r>
                        <a:rPr lang="es-PE" sz="1000" b="0" i="0" u="none" strike="noStrike" dirty="0">
                          <a:solidFill>
                            <a:srgbClr val="000000"/>
                          </a:solidFill>
                          <a:effectLst/>
                          <a:latin typeface="Franklin Gothic Medium Cond" panose="020B0606030402020204" pitchFamily="34" charset="0"/>
                        </a:rPr>
                        <a:t>Evaluación Integral del Adolescente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PE" sz="1000" b="0" i="0" u="none" strike="noStrike">
                          <a:solidFill>
                            <a:srgbClr val="000000"/>
                          </a:solidFill>
                          <a:effectLst/>
                          <a:latin typeface="Franklin Gothic Medium Cond" panose="020B0606030402020204" pitchFamily="34" charset="0"/>
                        </a:rPr>
                        <a:t>99384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PE" sz="1000" b="0" i="0" u="none" strike="noStrike">
                          <a:solidFill>
                            <a:srgbClr val="000000"/>
                          </a:solidFill>
                          <a:effectLst/>
                          <a:latin typeface="Franklin Gothic Medium Cond" panose="020B06060304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06176375"/>
                  </a:ext>
                </a:extLst>
              </a:tr>
              <a:tr h="190500">
                <a:tc gridSpan="3">
                  <a:txBody>
                    <a:bodyPr/>
                    <a:lstStyle/>
                    <a:p>
                      <a:pPr algn="l" fontAlgn="b"/>
                      <a:r>
                        <a:rPr lang="es-PE" sz="1000" b="0" i="0" u="none" strike="noStrike" dirty="0">
                          <a:solidFill>
                            <a:srgbClr val="000000"/>
                          </a:solidFill>
                          <a:effectLst/>
                          <a:latin typeface="Franklin Gothic Medium Cond" panose="020B0606030402020204" pitchFamily="34" charset="0"/>
                        </a:rPr>
                        <a:t>ð Evaluación Nutricional Antropométrica: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6298550"/>
                  </a:ext>
                </a:extLst>
              </a:tr>
              <a:tr h="190500">
                <a:tc rowSpan="5">
                  <a:txBody>
                    <a:bodyPr/>
                    <a:lstStyle/>
                    <a:p>
                      <a:pPr algn="l" fontAlgn="ctr"/>
                      <a:r>
                        <a:rPr lang="es-ES" sz="1000" b="0" i="0" u="none" strike="noStrike" dirty="0">
                          <a:solidFill>
                            <a:srgbClr val="000000"/>
                          </a:solidFill>
                          <a:effectLst/>
                          <a:latin typeface="Franklin Gothic Medium Cond" panose="020B0606030402020204" pitchFamily="34" charset="0"/>
                        </a:rPr>
                        <a:t>• Evaluación del Índice de Masa Corporal (IMC)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E669 = Obesidad</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000" b="0" i="0" u="none" strike="noStrike">
                          <a:solidFill>
                            <a:srgbClr val="000000"/>
                          </a:solidFill>
                          <a:effectLst/>
                          <a:latin typeface="Franklin Gothic Medium Cond" panose="020B06060304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557185"/>
                  </a:ext>
                </a:extLst>
              </a:tr>
              <a:tr h="190500">
                <a:tc vMerge="1">
                  <a:txBody>
                    <a:bodyPr/>
                    <a:lstStyle/>
                    <a:p>
                      <a:endParaRPr lang="es-PE"/>
                    </a:p>
                  </a:txBody>
                  <a:tcPr/>
                </a:tc>
                <a:tc>
                  <a:txBody>
                    <a:bodyPr/>
                    <a:lstStyle/>
                    <a:p>
                      <a:pPr algn="ctr" fontAlgn="b"/>
                      <a:r>
                        <a:rPr lang="es-PE" sz="1000" b="0" i="0" u="none" strike="noStrike" dirty="0">
                          <a:solidFill>
                            <a:srgbClr val="000000"/>
                          </a:solidFill>
                          <a:effectLst/>
                          <a:latin typeface="Franklin Gothic Medium Cond" panose="020B0606030402020204" pitchFamily="34" charset="0"/>
                        </a:rPr>
                        <a:t>E660 = Sobrepeso</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1000" b="0" i="0" u="none" strike="noStrike">
                          <a:solidFill>
                            <a:srgbClr val="000000"/>
                          </a:solidFill>
                          <a:effectLst/>
                          <a:latin typeface="Franklin Gothic Medium Cond" panose="020B06060304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902014"/>
                  </a:ext>
                </a:extLst>
              </a:tr>
              <a:tr h="190500">
                <a:tc vMerge="1">
                  <a:txBody>
                    <a:bodyPr/>
                    <a:lstStyle/>
                    <a:p>
                      <a:endParaRPr lang="es-PE"/>
                    </a:p>
                  </a:txBody>
                  <a:tcPr/>
                </a:tc>
                <a:tc>
                  <a:txBody>
                    <a:bodyPr/>
                    <a:lstStyle/>
                    <a:p>
                      <a:pPr algn="ctr" fontAlgn="b"/>
                      <a:r>
                        <a:rPr lang="es-PE" sz="1000" b="0" i="0" u="none" strike="noStrike" dirty="0">
                          <a:solidFill>
                            <a:srgbClr val="000000"/>
                          </a:solidFill>
                          <a:effectLst/>
                          <a:latin typeface="Franklin Gothic Medium Cond" panose="020B0606030402020204" pitchFamily="34" charset="0"/>
                        </a:rPr>
                        <a:t>Z006 = Normal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761790"/>
                  </a:ext>
                </a:extLst>
              </a:tr>
              <a:tr h="190500">
                <a:tc vMerge="1">
                  <a:txBody>
                    <a:bodyPr/>
                    <a:lstStyle/>
                    <a:p>
                      <a:endParaRPr lang="es-PE"/>
                    </a:p>
                  </a:txBody>
                  <a:tcPr/>
                </a:tc>
                <a:tc>
                  <a:txBody>
                    <a:bodyPr/>
                    <a:lstStyle/>
                    <a:p>
                      <a:pPr algn="ctr" fontAlgn="b"/>
                      <a:r>
                        <a:rPr lang="es-PE" sz="1000" b="0" i="0" u="none" strike="noStrike" dirty="0">
                          <a:solidFill>
                            <a:srgbClr val="000000"/>
                          </a:solidFill>
                          <a:effectLst/>
                          <a:latin typeface="Franklin Gothic Medium Cond" panose="020B0606030402020204" pitchFamily="34" charset="0"/>
                        </a:rPr>
                        <a:t>E440 = Delgadez</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778825"/>
                  </a:ext>
                </a:extLst>
              </a:tr>
              <a:tr h="190500">
                <a:tc vMerge="1">
                  <a:txBody>
                    <a:bodyPr/>
                    <a:lstStyle/>
                    <a:p>
                      <a:endParaRPr lang="es-PE"/>
                    </a:p>
                  </a:txBody>
                  <a:tcPr/>
                </a:tc>
                <a:tc>
                  <a:txBody>
                    <a:bodyPr/>
                    <a:lstStyle/>
                    <a:p>
                      <a:pPr algn="ctr" fontAlgn="b"/>
                      <a:r>
                        <a:rPr lang="es-PE" sz="1000" b="0" i="0" u="none" strike="noStrike" dirty="0">
                          <a:solidFill>
                            <a:srgbClr val="000000"/>
                          </a:solidFill>
                          <a:effectLst/>
                          <a:latin typeface="Franklin Gothic Medium Cond" panose="020B0606030402020204" pitchFamily="34" charset="0"/>
                        </a:rPr>
                        <a:t>E43X = Delgadez Severa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965656"/>
                  </a:ext>
                </a:extLst>
              </a:tr>
              <a:tr h="190500">
                <a:tc rowSpan="3">
                  <a:txBody>
                    <a:bodyPr/>
                    <a:lstStyle/>
                    <a:p>
                      <a:pPr algn="l" fontAlgn="ctr"/>
                      <a:r>
                        <a:rPr lang="es-PE" sz="1000" b="0" i="0" u="none" strike="noStrike">
                          <a:solidFill>
                            <a:srgbClr val="000000"/>
                          </a:solidFill>
                          <a:effectLst/>
                          <a:latin typeface="Franklin Gothic Medium Cond" panose="020B0606030402020204" pitchFamily="34" charset="0"/>
                        </a:rPr>
                        <a:t>• Evaluación del Perímetro Abdominal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s-PE" sz="1000" b="0" i="0" u="none" strike="noStrike" dirty="0">
                          <a:solidFill>
                            <a:srgbClr val="000000"/>
                          </a:solidFill>
                          <a:effectLst/>
                          <a:latin typeface="Franklin Gothic Medium Cond" panose="020B0606030402020204" pitchFamily="34" charset="0"/>
                        </a:rPr>
                        <a:t>U8170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RSM=Riesgo Bajo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397767"/>
                  </a:ext>
                </a:extLst>
              </a:tr>
              <a:tr h="190500">
                <a:tc vMerge="1">
                  <a:txBody>
                    <a:bodyPr/>
                    <a:lstStyle/>
                    <a:p>
                      <a:endParaRPr lang="es-PE"/>
                    </a:p>
                  </a:txBody>
                  <a:tcPr/>
                </a:tc>
                <a:tc vMerge="1">
                  <a:txBody>
                    <a:bodyPr/>
                    <a:lstStyle/>
                    <a:p>
                      <a:endParaRPr lang="es-PE"/>
                    </a:p>
                  </a:txBody>
                  <a:tcPr/>
                </a:tc>
                <a:tc>
                  <a:txBody>
                    <a:bodyPr/>
                    <a:lstStyle/>
                    <a:p>
                      <a:pPr algn="ctr" fontAlgn="b"/>
                      <a:r>
                        <a:rPr lang="es-PE" sz="1000" b="0" i="0" u="none" strike="noStrike">
                          <a:solidFill>
                            <a:srgbClr val="000000"/>
                          </a:solidFill>
                          <a:effectLst/>
                          <a:latin typeface="Franklin Gothic Medium Cond" panose="020B0606030402020204" pitchFamily="34" charset="0"/>
                        </a:rPr>
                        <a:t>RSA=Riesgo Alto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291441"/>
                  </a:ext>
                </a:extLst>
              </a:tr>
              <a:tr h="190500">
                <a:tc vMerge="1">
                  <a:txBody>
                    <a:bodyPr/>
                    <a:lstStyle/>
                    <a:p>
                      <a:endParaRPr lang="es-PE"/>
                    </a:p>
                  </a:txBody>
                  <a:tcPr/>
                </a:tc>
                <a:tc vMerge="1">
                  <a:txBody>
                    <a:bodyPr/>
                    <a:lstStyle/>
                    <a:p>
                      <a:endParaRPr lang="es-PE"/>
                    </a:p>
                  </a:txBody>
                  <a:tcPr/>
                </a:tc>
                <a:tc>
                  <a:txBody>
                    <a:bodyPr/>
                    <a:lstStyle/>
                    <a:p>
                      <a:pPr algn="ctr" fontAlgn="b"/>
                      <a:r>
                        <a:rPr lang="es-PE" sz="1000" b="0" i="0" u="none" strike="noStrike">
                          <a:solidFill>
                            <a:srgbClr val="000000"/>
                          </a:solidFill>
                          <a:effectLst/>
                          <a:latin typeface="Franklin Gothic Medium Cond" panose="020B0606030402020204" pitchFamily="34" charset="0"/>
                        </a:rPr>
                        <a:t>RMA=Riesgo Muy Alto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691745"/>
                  </a:ext>
                </a:extLst>
              </a:tr>
              <a:tr h="190500">
                <a:tc>
                  <a:txBody>
                    <a:bodyPr/>
                    <a:lstStyle/>
                    <a:p>
                      <a:pPr algn="l" fontAlgn="b"/>
                      <a:r>
                        <a:rPr lang="es-ES" sz="1000" b="0" i="0" u="none" strike="noStrike">
                          <a:solidFill>
                            <a:srgbClr val="000000"/>
                          </a:solidFill>
                          <a:effectLst/>
                          <a:latin typeface="Franklin Gothic Medium Cond" panose="020B0606030402020204" pitchFamily="34" charset="0"/>
                        </a:rPr>
                        <a:t>ð Consejería Nutricional: Alimentación Saludable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99403.01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Nº Consejería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725463"/>
                  </a:ext>
                </a:extLst>
              </a:tr>
              <a:tr h="190500">
                <a:tc>
                  <a:txBody>
                    <a:bodyPr/>
                    <a:lstStyle/>
                    <a:p>
                      <a:pPr algn="l" fontAlgn="b"/>
                      <a:r>
                        <a:rPr lang="es-ES" sz="1000" b="0" i="0" u="none" strike="noStrike">
                          <a:solidFill>
                            <a:srgbClr val="000000"/>
                          </a:solidFill>
                          <a:effectLst/>
                          <a:latin typeface="Franklin Gothic Medium Cond" panose="020B0606030402020204" pitchFamily="34" charset="0"/>
                        </a:rPr>
                        <a:t>ð Suplementación Preventiva de Hierro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59401.04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TA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591847"/>
                  </a:ext>
                </a:extLst>
              </a:tr>
              <a:tr h="190500">
                <a:tc>
                  <a:txBody>
                    <a:bodyPr/>
                    <a:lstStyle/>
                    <a:p>
                      <a:pPr algn="l" fontAlgn="b"/>
                      <a:r>
                        <a:rPr lang="es-ES" sz="1000" b="0" i="0" u="none" strike="noStrike">
                          <a:solidFill>
                            <a:srgbClr val="000000"/>
                          </a:solidFill>
                          <a:effectLst/>
                          <a:latin typeface="Franklin Gothic Medium Cond" panose="020B0606030402020204" pitchFamily="34" charset="0"/>
                        </a:rPr>
                        <a:t>ð Determinación de hemoglobina (Dosaje de Hemoglobina)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85018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900266"/>
                  </a:ext>
                </a:extLst>
              </a:tr>
              <a:tr h="190500">
                <a:tc>
                  <a:txBody>
                    <a:bodyPr/>
                    <a:lstStyle/>
                    <a:p>
                      <a:pPr algn="l" fontAlgn="b"/>
                      <a:r>
                        <a:rPr lang="es-ES" sz="1000" b="0" i="0" u="none" strike="noStrike">
                          <a:solidFill>
                            <a:srgbClr val="000000"/>
                          </a:solidFill>
                          <a:effectLst/>
                          <a:latin typeface="Franklin Gothic Medium Cond" panose="020B0606030402020204" pitchFamily="34" charset="0"/>
                        </a:rPr>
                        <a:t>ð Consejería en Salud Ocular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99401.16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972565"/>
                  </a:ext>
                </a:extLst>
              </a:tr>
              <a:tr h="438150">
                <a:tc rowSpan="2">
                  <a:txBody>
                    <a:bodyPr/>
                    <a:lstStyle/>
                    <a:p>
                      <a:pPr algn="l" fontAlgn="ctr"/>
                      <a:r>
                        <a:rPr lang="es-ES" sz="1000" b="0" i="0" u="none" strike="noStrike">
                          <a:solidFill>
                            <a:srgbClr val="000000"/>
                          </a:solidFill>
                          <a:effectLst/>
                          <a:latin typeface="Franklin Gothic Medium Cond" panose="020B0606030402020204" pitchFamily="34" charset="0"/>
                        </a:rPr>
                        <a:t>ð Determinación de la Agudeza Visual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PE" sz="1000" b="0" i="0" u="none" strike="noStrike">
                          <a:solidFill>
                            <a:srgbClr val="000000"/>
                          </a:solidFill>
                          <a:effectLst/>
                          <a:latin typeface="Franklin Gothic Medium Cond" panose="020B0606030402020204" pitchFamily="34" charset="0"/>
                        </a:rPr>
                        <a:t>99173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effectLst/>
                          <a:latin typeface="Franklin Gothic Medium Cond" panose="020B0606030402020204" pitchFamily="34" charset="0"/>
                        </a:rPr>
                        <a:t>Valor Ojo Derecho: 20,25,30,40,50,70, 100, 200,400,700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918304"/>
                  </a:ext>
                </a:extLst>
              </a:tr>
              <a:tr h="457200">
                <a:tc vMerge="1">
                  <a:txBody>
                    <a:bodyPr/>
                    <a:lstStyle/>
                    <a:p>
                      <a:endParaRPr lang="es-PE"/>
                    </a:p>
                  </a:txBody>
                  <a:tcPr/>
                </a:tc>
                <a:tc vMerge="1">
                  <a:txBody>
                    <a:bodyPr/>
                    <a:lstStyle/>
                    <a:p>
                      <a:endParaRPr lang="es-PE"/>
                    </a:p>
                  </a:txBody>
                  <a:tcPr/>
                </a:tc>
                <a:tc>
                  <a:txBody>
                    <a:bodyPr/>
                    <a:lstStyle/>
                    <a:p>
                      <a:pPr algn="l" fontAlgn="b"/>
                      <a:r>
                        <a:rPr lang="es-ES" sz="1000" b="0" i="0" u="none" strike="noStrike" dirty="0">
                          <a:solidFill>
                            <a:srgbClr val="000000"/>
                          </a:solidFill>
                          <a:effectLst/>
                          <a:latin typeface="Franklin Gothic Medium Cond" panose="020B0606030402020204" pitchFamily="34" charset="0"/>
                        </a:rPr>
                        <a:t>Valor Ojo Izquierdo: 20,25,30,40,50,70, 100, 200,400,700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843577"/>
                  </a:ext>
                </a:extLst>
              </a:tr>
            </a:tbl>
          </a:graphicData>
        </a:graphic>
      </p:graphicFrame>
    </p:spTree>
    <p:extLst>
      <p:ext uri="{BB962C8B-B14F-4D97-AF65-F5344CB8AC3E}">
        <p14:creationId xmlns:p14="http://schemas.microsoft.com/office/powerpoint/2010/main" val="409073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30A25E8-249B-4938-8DAF-A3284F71E717}"/>
              </a:ext>
            </a:extLst>
          </p:cNvPr>
          <p:cNvSpPr/>
          <p:nvPr/>
        </p:nvSpPr>
        <p:spPr>
          <a:xfrm>
            <a:off x="436252" y="225089"/>
            <a:ext cx="1361270"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OTRAS PRESTACIONES</a:t>
            </a:r>
          </a:p>
        </p:txBody>
      </p:sp>
      <p:graphicFrame>
        <p:nvGraphicFramePr>
          <p:cNvPr id="3" name="Tabla 2">
            <a:extLst>
              <a:ext uri="{FF2B5EF4-FFF2-40B4-BE49-F238E27FC236}">
                <a16:creationId xmlns:a16="http://schemas.microsoft.com/office/drawing/2014/main" id="{D155F2B0-E459-449F-8243-471265EF2DF5}"/>
              </a:ext>
            </a:extLst>
          </p:cNvPr>
          <p:cNvGraphicFramePr>
            <a:graphicFrameLocks noGrp="1"/>
          </p:cNvGraphicFramePr>
          <p:nvPr>
            <p:extLst>
              <p:ext uri="{D42A27DB-BD31-4B8C-83A1-F6EECF244321}">
                <p14:modId xmlns:p14="http://schemas.microsoft.com/office/powerpoint/2010/main" val="3726451748"/>
              </p:ext>
            </p:extLst>
          </p:nvPr>
        </p:nvGraphicFramePr>
        <p:xfrm>
          <a:off x="1405507" y="486699"/>
          <a:ext cx="6108700" cy="1200150"/>
        </p:xfrm>
        <a:graphic>
          <a:graphicData uri="http://schemas.openxmlformats.org/drawingml/2006/table">
            <a:tbl>
              <a:tblPr/>
              <a:tblGrid>
                <a:gridCol w="3835400">
                  <a:extLst>
                    <a:ext uri="{9D8B030D-6E8A-4147-A177-3AD203B41FA5}">
                      <a16:colId xmlns:a16="http://schemas.microsoft.com/office/drawing/2014/main" val="1391705035"/>
                    </a:ext>
                  </a:extLst>
                </a:gridCol>
                <a:gridCol w="1117600">
                  <a:extLst>
                    <a:ext uri="{9D8B030D-6E8A-4147-A177-3AD203B41FA5}">
                      <a16:colId xmlns:a16="http://schemas.microsoft.com/office/drawing/2014/main" val="3274571613"/>
                    </a:ext>
                  </a:extLst>
                </a:gridCol>
                <a:gridCol w="1155700">
                  <a:extLst>
                    <a:ext uri="{9D8B030D-6E8A-4147-A177-3AD203B41FA5}">
                      <a16:colId xmlns:a16="http://schemas.microsoft.com/office/drawing/2014/main" val="4213124994"/>
                    </a:ext>
                  </a:extLst>
                </a:gridCol>
              </a:tblGrid>
              <a:tr h="200025">
                <a:tc>
                  <a:txBody>
                    <a:bodyPr/>
                    <a:lstStyle/>
                    <a:p>
                      <a:pPr algn="ctr" fontAlgn="b"/>
                      <a:r>
                        <a:rPr lang="es-PE" sz="1000" b="0" i="0" u="none" strike="noStrike" dirty="0">
                          <a:solidFill>
                            <a:srgbClr val="FFFFFF"/>
                          </a:solidFill>
                          <a:effectLst/>
                          <a:latin typeface="Franklin Gothic Medium Cond" panose="020B0606030402020204" pitchFamily="34" charset="0"/>
                        </a:rPr>
                        <a:t>Prestaciones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r>
                        <a:rPr lang="es-PE" sz="1000" b="0" i="0" u="none" strike="noStrike">
                          <a:solidFill>
                            <a:srgbClr val="FFFFFF"/>
                          </a:solidFill>
                          <a:effectLst/>
                          <a:latin typeface="Franklin Gothic Medium Cond" panose="020B0606030402020204" pitchFamily="34" charset="0"/>
                        </a:rPr>
                        <a:t>Código HIS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r>
                        <a:rPr lang="es-PE" sz="1000" b="0" i="0" u="none" strike="noStrike">
                          <a:solidFill>
                            <a:srgbClr val="FFFFFF"/>
                          </a:solidFill>
                          <a:effectLst/>
                          <a:latin typeface="Franklin Gothic Medium Cond" panose="020B0606030402020204" pitchFamily="34" charset="0"/>
                        </a:rPr>
                        <a:t>Lab.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678160188"/>
                  </a:ext>
                </a:extLst>
              </a:tr>
              <a:tr h="200025">
                <a:tc>
                  <a:txBody>
                    <a:bodyPr/>
                    <a:lstStyle/>
                    <a:p>
                      <a:pPr algn="l" fontAlgn="b"/>
                      <a:r>
                        <a:rPr lang="es-ES" sz="1000" b="0" i="0" u="none" strike="noStrike" dirty="0">
                          <a:solidFill>
                            <a:srgbClr val="000000"/>
                          </a:solidFill>
                          <a:effectLst/>
                          <a:latin typeface="Franklin Gothic Medium Cond" panose="020B0606030402020204" pitchFamily="34" charset="0"/>
                        </a:rPr>
                        <a:t>ð Inmunizaciones (las dosis de acuerdo a la normatividad vigente)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PE" sz="1000" b="0" i="0" u="none" strike="noStrike">
                          <a:solidFill>
                            <a:srgbClr val="000000"/>
                          </a:solidFill>
                          <a:effectLst/>
                          <a:latin typeface="Franklin Gothic Medium Cond" panose="020B06060304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PE" sz="1000" b="0" i="0" u="none" strike="noStrike">
                          <a:solidFill>
                            <a:srgbClr val="000000"/>
                          </a:solidFill>
                          <a:effectLst/>
                          <a:latin typeface="Franklin Gothic Medium Cond" panose="020B0606030402020204" pitchFamily="34" charset="0"/>
                        </a:rPr>
                        <a:t>En el Tiempo: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57200091"/>
                  </a:ext>
                </a:extLst>
              </a:tr>
              <a:tr h="200025">
                <a:tc>
                  <a:txBody>
                    <a:bodyPr/>
                    <a:lstStyle/>
                    <a:p>
                      <a:pPr algn="l" fontAlgn="b"/>
                      <a:r>
                        <a:rPr lang="es-ES" sz="1000" b="0" i="0" u="none" strike="noStrike" dirty="0">
                          <a:solidFill>
                            <a:srgbClr val="000000"/>
                          </a:solidFill>
                          <a:effectLst/>
                          <a:latin typeface="Franklin Gothic Medium Cond" panose="020B0606030402020204" pitchFamily="34" charset="0"/>
                        </a:rPr>
                        <a:t>• Vacuna contra la Hepatitis B (HVB)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90746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1, 2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565464"/>
                  </a:ext>
                </a:extLst>
              </a:tr>
              <a:tr h="200025">
                <a:tc>
                  <a:txBody>
                    <a:bodyPr/>
                    <a:lstStyle/>
                    <a:p>
                      <a:pPr algn="l" fontAlgn="b"/>
                      <a:r>
                        <a:rPr lang="es-PE" sz="1000" b="0" i="0" u="none" strike="noStrike">
                          <a:solidFill>
                            <a:srgbClr val="000000"/>
                          </a:solidFill>
                          <a:effectLst/>
                          <a:latin typeface="Franklin Gothic Medium Cond" panose="020B0606030402020204" pitchFamily="34" charset="0"/>
                        </a:rPr>
                        <a:t>• Vacuna contra la Inﬂuenza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90658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Dosis Única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545662"/>
                  </a:ext>
                </a:extLst>
              </a:tr>
              <a:tr h="200025">
                <a:tc>
                  <a:txBody>
                    <a:bodyPr/>
                    <a:lstStyle/>
                    <a:p>
                      <a:pPr algn="l" fontAlgn="b"/>
                      <a:r>
                        <a:rPr lang="es-PE" sz="1000" b="0" i="0" u="none" strike="noStrike">
                          <a:solidFill>
                            <a:srgbClr val="000000"/>
                          </a:solidFill>
                          <a:effectLst/>
                          <a:latin typeface="Franklin Gothic Medium Cond" panose="020B0606030402020204" pitchFamily="34" charset="0"/>
                        </a:rPr>
                        <a:t>• Vacuna Ditootetánica (dT)</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90714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1, 2, 3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480686"/>
                  </a:ext>
                </a:extLst>
              </a:tr>
              <a:tr h="200025">
                <a:tc>
                  <a:txBody>
                    <a:bodyPr/>
                    <a:lstStyle/>
                    <a:p>
                      <a:pPr algn="l" fontAlgn="b"/>
                      <a:r>
                        <a:rPr lang="es-PE" sz="1000" b="0" i="0" u="none" strike="noStrike">
                          <a:solidFill>
                            <a:srgbClr val="000000"/>
                          </a:solidFill>
                          <a:effectLst/>
                          <a:latin typeface="Franklin Gothic Medium Cond" panose="020B0606030402020204" pitchFamily="34" charset="0"/>
                        </a:rPr>
                        <a:t>• Vacuna VPH (solo mujeres)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90649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1, 2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192084"/>
                  </a:ext>
                </a:extLst>
              </a:tr>
            </a:tbl>
          </a:graphicData>
        </a:graphic>
      </p:graphicFrame>
      <p:graphicFrame>
        <p:nvGraphicFramePr>
          <p:cNvPr id="4" name="Tabla 3">
            <a:extLst>
              <a:ext uri="{FF2B5EF4-FFF2-40B4-BE49-F238E27FC236}">
                <a16:creationId xmlns:a16="http://schemas.microsoft.com/office/drawing/2014/main" id="{49826794-96D6-4886-AD1E-6158ABA22C03}"/>
              </a:ext>
            </a:extLst>
          </p:cNvPr>
          <p:cNvGraphicFramePr>
            <a:graphicFrameLocks noGrp="1"/>
          </p:cNvGraphicFramePr>
          <p:nvPr>
            <p:extLst>
              <p:ext uri="{D42A27DB-BD31-4B8C-83A1-F6EECF244321}">
                <p14:modId xmlns:p14="http://schemas.microsoft.com/office/powerpoint/2010/main" val="2918331326"/>
              </p:ext>
            </p:extLst>
          </p:nvPr>
        </p:nvGraphicFramePr>
        <p:xfrm>
          <a:off x="1405507" y="1732837"/>
          <a:ext cx="6108700" cy="561975"/>
        </p:xfrm>
        <a:graphic>
          <a:graphicData uri="http://schemas.openxmlformats.org/drawingml/2006/table">
            <a:tbl>
              <a:tblPr/>
              <a:tblGrid>
                <a:gridCol w="3835400">
                  <a:extLst>
                    <a:ext uri="{9D8B030D-6E8A-4147-A177-3AD203B41FA5}">
                      <a16:colId xmlns:a16="http://schemas.microsoft.com/office/drawing/2014/main" val="597937940"/>
                    </a:ext>
                  </a:extLst>
                </a:gridCol>
                <a:gridCol w="1117600">
                  <a:extLst>
                    <a:ext uri="{9D8B030D-6E8A-4147-A177-3AD203B41FA5}">
                      <a16:colId xmlns:a16="http://schemas.microsoft.com/office/drawing/2014/main" val="446328980"/>
                    </a:ext>
                  </a:extLst>
                </a:gridCol>
                <a:gridCol w="1155700">
                  <a:extLst>
                    <a:ext uri="{9D8B030D-6E8A-4147-A177-3AD203B41FA5}">
                      <a16:colId xmlns:a16="http://schemas.microsoft.com/office/drawing/2014/main" val="67503096"/>
                    </a:ext>
                  </a:extLst>
                </a:gridCol>
              </a:tblGrid>
              <a:tr h="0">
                <a:tc>
                  <a:txBody>
                    <a:bodyPr/>
                    <a:lstStyle/>
                    <a:p>
                      <a:pPr algn="ctr" fontAlgn="b"/>
                      <a:r>
                        <a:rPr lang="es-PE" sz="1000" b="0" i="0" u="none" strike="noStrike" dirty="0">
                          <a:solidFill>
                            <a:srgbClr val="FFFFFF"/>
                          </a:solidFill>
                          <a:effectLst/>
                          <a:latin typeface="Franklin Gothic Medium Cond" panose="020B0606030402020204" pitchFamily="34" charset="0"/>
                        </a:rPr>
                        <a:t>Prestaciones Extramurales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r>
                        <a:rPr lang="es-PE" sz="1000" b="0" i="0" u="none" strike="noStrike">
                          <a:solidFill>
                            <a:srgbClr val="FFFFFF"/>
                          </a:solidFill>
                          <a:effectLst/>
                          <a:latin typeface="Franklin Gothic Medium Cond" panose="020B0606030402020204" pitchFamily="34" charset="0"/>
                        </a:rPr>
                        <a:t>Código HIS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b"/>
                      <a:r>
                        <a:rPr lang="es-PE" sz="1000" b="0" i="0" u="none" strike="noStrike">
                          <a:solidFill>
                            <a:srgbClr val="FFFFFF"/>
                          </a:solidFill>
                          <a:effectLst/>
                          <a:latin typeface="Franklin Gothic Medium Cond" panose="020B0606030402020204" pitchFamily="34" charset="0"/>
                        </a:rPr>
                        <a:t>Lab.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861845372"/>
                  </a:ext>
                </a:extLst>
              </a:tr>
              <a:tr h="200025">
                <a:tc>
                  <a:txBody>
                    <a:bodyPr/>
                    <a:lstStyle/>
                    <a:p>
                      <a:pPr algn="l" fontAlgn="b"/>
                      <a:r>
                        <a:rPr lang="es-ES" sz="1000" b="0" i="0" u="none" strike="noStrike" dirty="0">
                          <a:solidFill>
                            <a:srgbClr val="000000"/>
                          </a:solidFill>
                          <a:effectLst/>
                          <a:latin typeface="Franklin Gothic Medium Cond" panose="020B0606030402020204" pitchFamily="34" charset="0"/>
                        </a:rPr>
                        <a:t>ð Visitas Domiciliarias (Programación para seguimiento)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C0011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a:solidFill>
                            <a:srgbClr val="000000"/>
                          </a:solidFill>
                          <a:effectLst/>
                          <a:latin typeface="Franklin Gothic Medium Cond" panose="020B0606030402020204" pitchFamily="34" charset="0"/>
                        </a:rPr>
                        <a:t>Nº de la Visita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72224"/>
                  </a:ext>
                </a:extLst>
              </a:tr>
              <a:tr h="200025">
                <a:tc>
                  <a:txBody>
                    <a:bodyPr/>
                    <a:lstStyle/>
                    <a:p>
                      <a:pPr algn="l" fontAlgn="b"/>
                      <a:r>
                        <a:rPr lang="es-PE" sz="1000" b="0" i="0" u="none" strike="noStrike" dirty="0">
                          <a:solidFill>
                            <a:srgbClr val="000000"/>
                          </a:solidFill>
                          <a:effectLst/>
                          <a:latin typeface="Franklin Gothic Medium Cond" panose="020B0606030402020204" pitchFamily="34" charset="0"/>
                        </a:rPr>
                        <a:t>ð  Consejería Integral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99401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000" b="0" i="0" u="none" strike="noStrike" dirty="0">
                          <a:solidFill>
                            <a:srgbClr val="000000"/>
                          </a:solidFill>
                          <a:effectLst/>
                          <a:latin typeface="Franklin Gothic Medium Cond" panose="020B06060304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487895"/>
                  </a:ext>
                </a:extLst>
              </a:tr>
            </a:tbl>
          </a:graphicData>
        </a:graphic>
      </p:graphicFrame>
      <p:sp>
        <p:nvSpPr>
          <p:cNvPr id="5" name="Rectángulo 4"/>
          <p:cNvSpPr/>
          <p:nvPr/>
        </p:nvSpPr>
        <p:spPr>
          <a:xfrm>
            <a:off x="436251" y="2340800"/>
            <a:ext cx="8202781" cy="430887"/>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En el caso de identificar factores de riesgo se procede a realizar la atención o referencia a los establecimientos de salud de mayor complejidad, de acuerdo a la normatividad vigente.</a:t>
            </a:r>
          </a:p>
        </p:txBody>
      </p:sp>
      <p:sp>
        <p:nvSpPr>
          <p:cNvPr id="6" name="Rectángulo 5"/>
          <p:cNvSpPr/>
          <p:nvPr/>
        </p:nvSpPr>
        <p:spPr>
          <a:xfrm>
            <a:off x="436251" y="2703447"/>
            <a:ext cx="1548437" cy="276999"/>
          </a:xfrm>
          <a:prstGeom prst="rect">
            <a:avLst/>
          </a:prstGeom>
        </p:spPr>
        <p:txBody>
          <a:bodyPr wrap="none">
            <a:spAutoFit/>
          </a:bodyPr>
          <a:lstStyle/>
          <a:p>
            <a:r>
              <a:rPr lang="es-PE" sz="1200" b="1" dirty="0">
                <a:solidFill>
                  <a:srgbClr val="C00000"/>
                </a:solidFill>
                <a:latin typeface="Calibri" panose="020F0502020204030204" pitchFamily="34" charset="0"/>
              </a:rPr>
              <a:t>ÁREA  SALUD SEXUAL</a:t>
            </a:r>
            <a:endParaRPr lang="es-PE" dirty="0">
              <a:solidFill>
                <a:srgbClr val="C00000"/>
              </a:solidFill>
            </a:endParaRPr>
          </a:p>
        </p:txBody>
      </p:sp>
      <p:pic>
        <p:nvPicPr>
          <p:cNvPr id="9" name="Imagen 8">
            <a:extLst>
              <a:ext uri="{FF2B5EF4-FFF2-40B4-BE49-F238E27FC236}">
                <a16:creationId xmlns:a16="http://schemas.microsoft.com/office/drawing/2014/main" id="{0FA146D9-E8A9-4662-82CD-3DF95F88B5B4}"/>
              </a:ext>
            </a:extLst>
          </p:cNvPr>
          <p:cNvPicPr>
            <a:picLocks noChangeAspect="1"/>
          </p:cNvPicPr>
          <p:nvPr/>
        </p:nvPicPr>
        <p:blipFill>
          <a:blip r:embed="rId2"/>
          <a:stretch>
            <a:fillRect/>
          </a:stretch>
        </p:blipFill>
        <p:spPr>
          <a:xfrm>
            <a:off x="370936" y="2980446"/>
            <a:ext cx="8402128" cy="3401432"/>
          </a:xfrm>
          <a:prstGeom prst="rect">
            <a:avLst/>
          </a:prstGeom>
        </p:spPr>
      </p:pic>
    </p:spTree>
    <p:extLst>
      <p:ext uri="{BB962C8B-B14F-4D97-AF65-F5344CB8AC3E}">
        <p14:creationId xmlns:p14="http://schemas.microsoft.com/office/powerpoint/2010/main" val="353776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57" y="177126"/>
            <a:ext cx="8427492" cy="127727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INMUNIZACIONES</a:t>
            </a:r>
          </a:p>
          <a:p>
            <a:pPr algn="just"/>
            <a:r>
              <a:rPr lang="es-PE" sz="1100" dirty="0">
                <a:solidFill>
                  <a:srgbClr val="231F20"/>
                </a:solidFill>
                <a:latin typeface="Franklin Gothic Medium Cond" panose="020B0606030402020204" pitchFamily="34" charset="0"/>
              </a:rPr>
              <a:t>Se implementará previa verificación del calendario de vacunación para las y los Adolescentes, debiendo cumplir con el esquema vigente y el registro correspondiente.</a:t>
            </a:r>
          </a:p>
          <a:p>
            <a:r>
              <a:rPr lang="es-PE" sz="1100" dirty="0">
                <a:solidFill>
                  <a:srgbClr val="231F20"/>
                </a:solidFill>
                <a:latin typeface="Franklin Gothic Medium Cond" panose="020B0606030402020204" pitchFamily="34" charset="0"/>
              </a:rPr>
              <a:t>En el ítem: Diagnóstico motivo de consulta y/o Actividad de Salud, anote las vacunas que se aplique:</a:t>
            </a:r>
          </a:p>
          <a:p>
            <a:r>
              <a:rPr lang="es-PE" sz="1100" dirty="0">
                <a:solidFill>
                  <a:srgbClr val="231F20"/>
                </a:solidFill>
                <a:latin typeface="Franklin Gothic Medium Cond" panose="020B0606030402020204" pitchFamily="34" charset="0"/>
              </a:rPr>
              <a:t>• En el 1º casillero Vacuna contra la Hepatitis B (</a:t>
            </a:r>
            <a:r>
              <a:rPr lang="es-PE" sz="1100" dirty="0" err="1">
                <a:solidFill>
                  <a:srgbClr val="231F20"/>
                </a:solidFill>
                <a:latin typeface="Franklin Gothic Medium Cond" panose="020B0606030402020204" pitchFamily="34" charset="0"/>
              </a:rPr>
              <a:t>HvB</a:t>
            </a:r>
            <a:r>
              <a:rPr lang="es-PE" sz="1100" dirty="0">
                <a:solidFill>
                  <a:srgbClr val="231F20"/>
                </a:solidFill>
                <a:latin typeface="Franklin Gothic Medium Cond" panose="020B0606030402020204" pitchFamily="34" charset="0"/>
              </a:rPr>
              <a:t>)</a:t>
            </a:r>
          </a:p>
          <a:p>
            <a:r>
              <a:rPr lang="es-PE" sz="1100" dirty="0">
                <a:solidFill>
                  <a:srgbClr val="231F20"/>
                </a:solidFill>
                <a:latin typeface="Franklin Gothic Medium Cond" panose="020B0606030402020204" pitchFamily="34" charset="0"/>
              </a:rPr>
              <a:t>• En el 2º casillero Vacuna </a:t>
            </a:r>
            <a:r>
              <a:rPr lang="es-PE" sz="1100" dirty="0" err="1">
                <a:solidFill>
                  <a:srgbClr val="231F20"/>
                </a:solidFill>
                <a:latin typeface="Franklin Gothic Medium Cond" panose="020B0606030402020204" pitchFamily="34" charset="0"/>
              </a:rPr>
              <a:t>Diftotetánica</a:t>
            </a:r>
            <a:r>
              <a:rPr lang="es-PE" sz="1100" dirty="0">
                <a:solidFill>
                  <a:srgbClr val="231F20"/>
                </a:solidFill>
                <a:latin typeface="Franklin Gothic Medium Cond" panose="020B0606030402020204" pitchFamily="34" charset="0"/>
              </a:rPr>
              <a:t> (</a:t>
            </a:r>
            <a:r>
              <a:rPr lang="es-PE" sz="1100" dirty="0" err="1">
                <a:solidFill>
                  <a:srgbClr val="231F20"/>
                </a:solidFill>
                <a:latin typeface="Franklin Gothic Medium Cond" panose="020B0606030402020204" pitchFamily="34" charset="0"/>
              </a:rPr>
              <a:t>dT</a:t>
            </a:r>
            <a:r>
              <a:rPr lang="es-PE" sz="1100" dirty="0">
                <a:solidFill>
                  <a:srgbClr val="231F20"/>
                </a:solidFill>
                <a:latin typeface="Franklin Gothic Medium Cond" panose="020B0606030402020204" pitchFamily="34" charset="0"/>
              </a:rPr>
              <a:t>)  </a:t>
            </a:r>
          </a:p>
          <a:p>
            <a:r>
              <a:rPr lang="es-PE" sz="1100" dirty="0">
                <a:solidFill>
                  <a:srgbClr val="231F20"/>
                </a:solidFill>
                <a:latin typeface="Franklin Gothic Medium Cond" panose="020B0606030402020204" pitchFamily="34" charset="0"/>
              </a:rPr>
              <a:t>En el ítem: Tipo de diagnóstico marque siempre “D”</a:t>
            </a:r>
            <a:endParaRPr lang="es-PE" sz="1100" dirty="0">
              <a:latin typeface="Franklin Gothic Medium Cond" panose="020B0606030402020204" pitchFamily="34" charset="0"/>
            </a:endParaRPr>
          </a:p>
        </p:txBody>
      </p:sp>
      <p:pic>
        <p:nvPicPr>
          <p:cNvPr id="3" name="Imagen 2"/>
          <p:cNvPicPr>
            <a:picLocks noChangeAspect="1"/>
          </p:cNvPicPr>
          <p:nvPr/>
        </p:nvPicPr>
        <p:blipFill>
          <a:blip r:embed="rId2"/>
          <a:stretch>
            <a:fillRect/>
          </a:stretch>
        </p:blipFill>
        <p:spPr>
          <a:xfrm>
            <a:off x="402609" y="1443107"/>
            <a:ext cx="8427492" cy="974903"/>
          </a:xfrm>
          <a:prstGeom prst="rect">
            <a:avLst/>
          </a:prstGeom>
        </p:spPr>
      </p:pic>
      <p:sp>
        <p:nvSpPr>
          <p:cNvPr id="5" name="Rectángulo 4"/>
          <p:cNvSpPr/>
          <p:nvPr/>
        </p:nvSpPr>
        <p:spPr>
          <a:xfrm>
            <a:off x="416257" y="2402006"/>
            <a:ext cx="1580882"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ÁREA SALUD PSICOSOCIAL</a:t>
            </a:r>
          </a:p>
        </p:txBody>
      </p:sp>
      <p:pic>
        <p:nvPicPr>
          <p:cNvPr id="7" name="Imagen 6"/>
          <p:cNvPicPr>
            <a:picLocks noChangeAspect="1"/>
          </p:cNvPicPr>
          <p:nvPr/>
        </p:nvPicPr>
        <p:blipFill>
          <a:blip r:embed="rId3"/>
          <a:stretch>
            <a:fillRect/>
          </a:stretch>
        </p:blipFill>
        <p:spPr>
          <a:xfrm>
            <a:off x="416257" y="2635900"/>
            <a:ext cx="8427492" cy="961675"/>
          </a:xfrm>
          <a:prstGeom prst="rect">
            <a:avLst/>
          </a:prstGeom>
        </p:spPr>
      </p:pic>
      <p:sp>
        <p:nvSpPr>
          <p:cNvPr id="8" name="Rectángulo 7"/>
          <p:cNvSpPr/>
          <p:nvPr/>
        </p:nvSpPr>
        <p:spPr>
          <a:xfrm>
            <a:off x="405880" y="3563458"/>
            <a:ext cx="2024913"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ÁREA SALUD FÍSICA Y NUTRICIONAL</a:t>
            </a:r>
          </a:p>
        </p:txBody>
      </p:sp>
      <p:pic>
        <p:nvPicPr>
          <p:cNvPr id="9" name="Imagen 8"/>
          <p:cNvPicPr>
            <a:picLocks noChangeAspect="1"/>
          </p:cNvPicPr>
          <p:nvPr/>
        </p:nvPicPr>
        <p:blipFill>
          <a:blip r:embed="rId4"/>
          <a:stretch>
            <a:fillRect/>
          </a:stretch>
        </p:blipFill>
        <p:spPr>
          <a:xfrm>
            <a:off x="436727" y="3809867"/>
            <a:ext cx="8407022" cy="2850241"/>
          </a:xfrm>
          <a:prstGeom prst="rect">
            <a:avLst/>
          </a:prstGeom>
        </p:spPr>
      </p:pic>
    </p:spTree>
    <p:extLst>
      <p:ext uri="{BB962C8B-B14F-4D97-AF65-F5344CB8AC3E}">
        <p14:creationId xmlns:p14="http://schemas.microsoft.com/office/powerpoint/2010/main" val="202693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2FA60F-B2F2-4D17-A6B6-1133B0BA6348}"/>
              </a:ext>
            </a:extLst>
          </p:cNvPr>
          <p:cNvSpPr txBox="1"/>
          <p:nvPr/>
        </p:nvSpPr>
        <p:spPr>
          <a:xfrm>
            <a:off x="379561" y="212651"/>
            <a:ext cx="8419381" cy="430887"/>
          </a:xfrm>
          <a:prstGeom prst="rect">
            <a:avLst/>
          </a:prstGeom>
          <a:noFill/>
        </p:spPr>
        <p:txBody>
          <a:bodyPr wrap="square">
            <a:spAutoFit/>
          </a:bodyPr>
          <a:lstStyle/>
          <a:p>
            <a:pPr algn="just"/>
            <a:r>
              <a:rPr lang="es-ES" sz="1100" dirty="0">
                <a:solidFill>
                  <a:srgbClr val="000099"/>
                </a:solidFill>
                <a:latin typeface="Franklin Gothic Medium Cond" panose="020B0606030402020204" pitchFamily="34" charset="0"/>
              </a:rPr>
              <a:t>El registro de los Valores Antropométricos: Peso y Talla son de carácter OBLIGATORIO durante todas las Sesiones de Atención Integral del Adolescente y en la Sesión de Salud Nutricional se debe incluir el valor del Perímetro Abdominal y los resultados y fecha del Dosaje de Hemoglobina.</a:t>
            </a:r>
            <a:endParaRPr lang="es-PE" sz="1100" dirty="0">
              <a:solidFill>
                <a:srgbClr val="000099"/>
              </a:solidFill>
              <a:latin typeface="Franklin Gothic Medium Cond" panose="020B0606030402020204" pitchFamily="34" charset="0"/>
            </a:endParaRPr>
          </a:p>
        </p:txBody>
      </p:sp>
      <p:graphicFrame>
        <p:nvGraphicFramePr>
          <p:cNvPr id="4" name="Tabla 3">
            <a:extLst>
              <a:ext uri="{FF2B5EF4-FFF2-40B4-BE49-F238E27FC236}">
                <a16:creationId xmlns:a16="http://schemas.microsoft.com/office/drawing/2014/main" id="{0FDFB271-3A15-49F9-A364-3B1B204A06A4}"/>
              </a:ext>
            </a:extLst>
          </p:cNvPr>
          <p:cNvGraphicFramePr>
            <a:graphicFrameLocks noGrp="1"/>
          </p:cNvGraphicFramePr>
          <p:nvPr>
            <p:extLst>
              <p:ext uri="{D42A27DB-BD31-4B8C-83A1-F6EECF244321}">
                <p14:modId xmlns:p14="http://schemas.microsoft.com/office/powerpoint/2010/main" val="992652024"/>
              </p:ext>
            </p:extLst>
          </p:nvPr>
        </p:nvGraphicFramePr>
        <p:xfrm>
          <a:off x="1655029" y="688116"/>
          <a:ext cx="5633340" cy="885825"/>
        </p:xfrm>
        <a:graphic>
          <a:graphicData uri="http://schemas.openxmlformats.org/drawingml/2006/table">
            <a:tbl>
              <a:tblPr/>
              <a:tblGrid>
                <a:gridCol w="1408335">
                  <a:extLst>
                    <a:ext uri="{9D8B030D-6E8A-4147-A177-3AD203B41FA5}">
                      <a16:colId xmlns:a16="http://schemas.microsoft.com/office/drawing/2014/main" val="20000"/>
                    </a:ext>
                  </a:extLst>
                </a:gridCol>
                <a:gridCol w="1408335">
                  <a:extLst>
                    <a:ext uri="{9D8B030D-6E8A-4147-A177-3AD203B41FA5}">
                      <a16:colId xmlns:a16="http://schemas.microsoft.com/office/drawing/2014/main" val="20001"/>
                    </a:ext>
                  </a:extLst>
                </a:gridCol>
                <a:gridCol w="1408335">
                  <a:extLst>
                    <a:ext uri="{9D8B030D-6E8A-4147-A177-3AD203B41FA5}">
                      <a16:colId xmlns:a16="http://schemas.microsoft.com/office/drawing/2014/main" val="20002"/>
                    </a:ext>
                  </a:extLst>
                </a:gridCol>
                <a:gridCol w="1408335">
                  <a:extLst>
                    <a:ext uri="{9D8B030D-6E8A-4147-A177-3AD203B41FA5}">
                      <a16:colId xmlns:a16="http://schemas.microsoft.com/office/drawing/2014/main" val="20003"/>
                    </a:ext>
                  </a:extLst>
                </a:gridCol>
              </a:tblGrid>
              <a:tr h="371475">
                <a:tc>
                  <a:txBody>
                    <a:bodyPr/>
                    <a:lstStyle/>
                    <a:p>
                      <a:pPr algn="ctr" fontAlgn="ctr"/>
                      <a:r>
                        <a:rPr lang="es-PE" sz="900" b="0" i="0" u="none" strike="noStrike">
                          <a:solidFill>
                            <a:srgbClr val="FFFF00"/>
                          </a:solidFill>
                          <a:effectLst/>
                          <a:latin typeface="Franklin Gothic Medium Cond" panose="020B0606030402020204" pitchFamily="34" charset="0"/>
                        </a:rPr>
                        <a:t>EDAD  ADMINISTRACIÓN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PE" sz="900" b="0" i="0" u="none" strike="noStrike">
                          <a:solidFill>
                            <a:srgbClr val="FFFF00"/>
                          </a:solidFill>
                          <a:effectLst/>
                          <a:latin typeface="Franklin Gothic Medium Cond" panose="020B0606030402020204" pitchFamily="34" charset="0"/>
                        </a:rPr>
                        <a:t>DOSIS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PE" sz="900" b="0" i="0" u="none" strike="noStrike">
                          <a:solidFill>
                            <a:srgbClr val="FFFF00"/>
                          </a:solidFill>
                          <a:effectLst/>
                          <a:latin typeface="Franklin Gothic Medium Cond" panose="020B0606030402020204" pitchFamily="34" charset="0"/>
                        </a:rPr>
                        <a:t>PRODUCTOS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PE" sz="900" b="0" i="0" u="none" strike="noStrike">
                          <a:solidFill>
                            <a:srgbClr val="FFFF00"/>
                          </a:solidFill>
                          <a:effectLst/>
                          <a:latin typeface="Franklin Gothic Medium Cond" panose="020B0606030402020204" pitchFamily="34" charset="0"/>
                        </a:rPr>
                        <a:t>DURACIÓN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514350">
                <a:tc>
                  <a:txBody>
                    <a:bodyPr/>
                    <a:lstStyle/>
                    <a:p>
                      <a:pPr algn="ctr" fontAlgn="ctr"/>
                      <a:r>
                        <a:rPr lang="es-PE" sz="900" b="0" i="0" u="none" strike="noStrike">
                          <a:effectLst/>
                          <a:latin typeface="Franklin Gothic Medium Cond" panose="020B0606030402020204" pitchFamily="34" charset="0"/>
                        </a:rPr>
                        <a:t>Adolescente Mujer de 12 a17 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1 Tableta de 60 mg de hierro elemental + 400ug Ácido Fólico 2 veces por semana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900" b="0" i="0" u="none" strike="noStrike">
                          <a:effectLst/>
                          <a:latin typeface="Franklin Gothic Medium Cond" panose="020B0606030402020204" pitchFamily="34" charset="0"/>
                        </a:rPr>
                        <a:t>Tabletas de Sulfato Ferroso + Ácido Fólico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effectLst/>
                          <a:latin typeface="Franklin Gothic Medium Cond" panose="020B0606030402020204" pitchFamily="34" charset="0"/>
                        </a:rPr>
                        <a:t>2 tabletas por semana durante 3 meses continuos cada 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ángulo 4">
            <a:extLst>
              <a:ext uri="{FF2B5EF4-FFF2-40B4-BE49-F238E27FC236}">
                <a16:creationId xmlns:a16="http://schemas.microsoft.com/office/drawing/2014/main" id="{CACC8C8B-1BC9-45DE-8D73-B1DF736E4D59}"/>
              </a:ext>
            </a:extLst>
          </p:cNvPr>
          <p:cNvSpPr/>
          <p:nvPr/>
        </p:nvSpPr>
        <p:spPr>
          <a:xfrm>
            <a:off x="1655029" y="1592105"/>
            <a:ext cx="5633340" cy="646331"/>
          </a:xfrm>
          <a:prstGeom prst="rect">
            <a:avLst/>
          </a:prstGeom>
        </p:spPr>
        <p:txBody>
          <a:bodyPr wrap="square">
            <a:spAutoFit/>
          </a:bodyPr>
          <a:lstStyle/>
          <a:p>
            <a:pPr algn="just"/>
            <a:r>
              <a:rPr lang="pt-BR" sz="900" dirty="0">
                <a:solidFill>
                  <a:srgbClr val="231F20"/>
                </a:solidFill>
                <a:latin typeface="Franklin Gothic Medium Cond" panose="020B0606030402020204" pitchFamily="34" charset="0"/>
              </a:rPr>
              <a:t>60mg de </a:t>
            </a:r>
            <a:r>
              <a:rPr lang="pt-BR" sz="900" dirty="0" err="1">
                <a:solidFill>
                  <a:srgbClr val="231F20"/>
                </a:solidFill>
                <a:latin typeface="Franklin Gothic Medium Cond" panose="020B0606030402020204" pitchFamily="34" charset="0"/>
              </a:rPr>
              <a:t>hierro</a:t>
            </a:r>
            <a:r>
              <a:rPr lang="pt-BR" sz="900" dirty="0">
                <a:solidFill>
                  <a:srgbClr val="231F20"/>
                </a:solidFill>
                <a:latin typeface="Franklin Gothic Medium Cond" panose="020B0606030402020204" pitchFamily="34" charset="0"/>
              </a:rPr>
              <a:t> </a:t>
            </a:r>
            <a:r>
              <a:rPr lang="pt-BR" sz="900" dirty="0" err="1">
                <a:solidFill>
                  <a:srgbClr val="231F20"/>
                </a:solidFill>
                <a:latin typeface="Franklin Gothic Medium Cond" panose="020B0606030402020204" pitchFamily="34" charset="0"/>
              </a:rPr>
              <a:t>elemental</a:t>
            </a:r>
            <a:r>
              <a:rPr lang="pt-BR" sz="900" dirty="0">
                <a:solidFill>
                  <a:srgbClr val="231F20"/>
                </a:solidFill>
                <a:latin typeface="Franklin Gothic Medium Cond" panose="020B0606030402020204" pitchFamily="34" charset="0"/>
              </a:rPr>
              <a:t> equivale a 300 mg de sulfato ferroso </a:t>
            </a:r>
            <a:r>
              <a:rPr lang="pt-BR" sz="900" dirty="0" err="1">
                <a:solidFill>
                  <a:srgbClr val="231F20"/>
                </a:solidFill>
                <a:latin typeface="Franklin Gothic Medium Cond" panose="020B0606030402020204" pitchFamily="34" charset="0"/>
              </a:rPr>
              <a:t>heptahidratado</a:t>
            </a:r>
            <a:r>
              <a:rPr lang="pt-BR" sz="900" dirty="0">
                <a:solidFill>
                  <a:srgbClr val="231F20"/>
                </a:solidFill>
                <a:latin typeface="Franklin Gothic Medium Cond" panose="020B0606030402020204" pitchFamily="34" charset="0"/>
              </a:rPr>
              <a:t>. 180mg de </a:t>
            </a:r>
            <a:r>
              <a:rPr lang="pt-BR" sz="900" dirty="0" err="1">
                <a:solidFill>
                  <a:srgbClr val="231F20"/>
                </a:solidFill>
                <a:latin typeface="Franklin Gothic Medium Cond" panose="020B0606030402020204" pitchFamily="34" charset="0"/>
              </a:rPr>
              <a:t>fumarato</a:t>
            </a:r>
            <a:r>
              <a:rPr lang="pt-BR" sz="900" dirty="0">
                <a:solidFill>
                  <a:srgbClr val="231F20"/>
                </a:solidFill>
                <a:latin typeface="Franklin Gothic Medium Cond" panose="020B0606030402020204" pitchFamily="34" charset="0"/>
              </a:rPr>
              <a:t> ferroso a 500 mg de </a:t>
            </a:r>
            <a:r>
              <a:rPr lang="pt-BR" sz="900" dirty="0" err="1">
                <a:solidFill>
                  <a:srgbClr val="231F20"/>
                </a:solidFill>
                <a:latin typeface="Franklin Gothic Medium Cond" panose="020B0606030402020204" pitchFamily="34" charset="0"/>
              </a:rPr>
              <a:t>gluconato</a:t>
            </a:r>
            <a:r>
              <a:rPr lang="pt-BR" sz="900" dirty="0">
                <a:solidFill>
                  <a:srgbClr val="231F20"/>
                </a:solidFill>
                <a:latin typeface="Franklin Gothic Medium Cond" panose="020B0606030402020204" pitchFamily="34" charset="0"/>
              </a:rPr>
              <a:t> ferroso.</a:t>
            </a:r>
          </a:p>
          <a:p>
            <a:pPr algn="just"/>
            <a:r>
              <a:rPr lang="es-PE" sz="900" dirty="0">
                <a:solidFill>
                  <a:srgbClr val="231F20"/>
                </a:solidFill>
                <a:latin typeface="Franklin Gothic Medium Cond" panose="020B0606030402020204" pitchFamily="34" charset="0"/>
              </a:rPr>
              <a:t>Fuente: Zavaleta N. </a:t>
            </a:r>
            <a:r>
              <a:rPr lang="es-PE" sz="900" dirty="0" err="1">
                <a:solidFill>
                  <a:srgbClr val="231F20"/>
                </a:solidFill>
                <a:latin typeface="Franklin Gothic Medium Cond" panose="020B0606030402020204" pitchFamily="34" charset="0"/>
              </a:rPr>
              <a:t>Respicio</a:t>
            </a:r>
            <a:r>
              <a:rPr lang="es-PE" sz="900" dirty="0">
                <a:solidFill>
                  <a:srgbClr val="231F20"/>
                </a:solidFill>
                <a:latin typeface="Franklin Gothic Medium Cond" panose="020B0606030402020204" pitchFamily="34" charset="0"/>
              </a:rPr>
              <a:t> G. and </a:t>
            </a:r>
            <a:r>
              <a:rPr lang="es-PE" sz="900" dirty="0" err="1">
                <a:solidFill>
                  <a:srgbClr val="231F20"/>
                </a:solidFill>
                <a:latin typeface="Franklin Gothic Medium Cond" panose="020B0606030402020204" pitchFamily="34" charset="0"/>
              </a:rPr>
              <a:t>Garcia</a:t>
            </a:r>
            <a:r>
              <a:rPr lang="es-PE" sz="900" dirty="0">
                <a:solidFill>
                  <a:srgbClr val="231F20"/>
                </a:solidFill>
                <a:latin typeface="Franklin Gothic Medium Cond" panose="020B0606030402020204" pitchFamily="34" charset="0"/>
              </a:rPr>
              <a:t> T. </a:t>
            </a:r>
            <a:r>
              <a:rPr lang="es-PE" sz="900" dirty="0" err="1">
                <a:solidFill>
                  <a:srgbClr val="231F20"/>
                </a:solidFill>
                <a:latin typeface="Franklin Gothic Medium Cond" panose="020B0606030402020204" pitchFamily="34" charset="0"/>
              </a:rPr>
              <a:t>Nutr</a:t>
            </a:r>
            <a:r>
              <a:rPr lang="es-PE" sz="900" dirty="0">
                <a:solidFill>
                  <a:srgbClr val="231F20"/>
                </a:solidFill>
                <a:latin typeface="Franklin Gothic Medium Cond" panose="020B0606030402020204" pitchFamily="34" charset="0"/>
              </a:rPr>
              <a:t>. 130: 4625-4645, 2000 (67) 2 tabletas por semana durante 3 meses continuos </a:t>
            </a:r>
            <a:r>
              <a:rPr lang="en-US" sz="900" dirty="0">
                <a:solidFill>
                  <a:srgbClr val="231F20"/>
                </a:solidFill>
                <a:latin typeface="Franklin Gothic Medium Cond" panose="020B0606030402020204" pitchFamily="34" charset="0"/>
              </a:rPr>
              <a:t> y WHO. 2016 Guideline. Daily iron </a:t>
            </a:r>
            <a:r>
              <a:rPr lang="en-US" sz="900" dirty="0" err="1">
                <a:solidFill>
                  <a:srgbClr val="231F20"/>
                </a:solidFill>
                <a:latin typeface="Franklin Gothic Medium Cond" panose="020B0606030402020204" pitchFamily="34" charset="0"/>
              </a:rPr>
              <a:t>Suplementation</a:t>
            </a:r>
            <a:r>
              <a:rPr lang="en-US" sz="900" dirty="0">
                <a:solidFill>
                  <a:srgbClr val="231F20"/>
                </a:solidFill>
                <a:latin typeface="Franklin Gothic Medium Cond" panose="020B0606030402020204" pitchFamily="34" charset="0"/>
              </a:rPr>
              <a:t> in Adult Women </a:t>
            </a:r>
            <a:r>
              <a:rPr lang="es-PE" sz="900" dirty="0">
                <a:solidFill>
                  <a:srgbClr val="231F20"/>
                </a:solidFill>
                <a:latin typeface="Franklin Gothic Medium Cond" panose="020B0606030402020204" pitchFamily="34" charset="0"/>
              </a:rPr>
              <a:t>and </a:t>
            </a:r>
            <a:r>
              <a:rPr lang="es-PE" sz="900" dirty="0" err="1">
                <a:solidFill>
                  <a:srgbClr val="231F20"/>
                </a:solidFill>
                <a:latin typeface="Franklin Gothic Medium Cond" panose="020B0606030402020204" pitchFamily="34" charset="0"/>
              </a:rPr>
              <a:t>Adolescent</a:t>
            </a:r>
            <a:r>
              <a:rPr lang="es-PE" sz="900" dirty="0">
                <a:solidFill>
                  <a:srgbClr val="231F20"/>
                </a:solidFill>
                <a:latin typeface="Franklin Gothic Medium Cond" panose="020B0606030402020204" pitchFamily="34" charset="0"/>
              </a:rPr>
              <a:t> </a:t>
            </a:r>
            <a:r>
              <a:rPr lang="es-PE" sz="900" dirty="0" err="1">
                <a:solidFill>
                  <a:srgbClr val="231F20"/>
                </a:solidFill>
                <a:latin typeface="Franklin Gothic Medium Cond" panose="020B0606030402020204" pitchFamily="34" charset="0"/>
              </a:rPr>
              <a:t>Girls</a:t>
            </a:r>
            <a:r>
              <a:rPr lang="es-PE" sz="900" dirty="0">
                <a:solidFill>
                  <a:srgbClr val="231F20"/>
                </a:solidFill>
                <a:latin typeface="Franklin Gothic Medium Cond" panose="020B0606030402020204" pitchFamily="34" charset="0"/>
              </a:rPr>
              <a:t>, Ginebra</a:t>
            </a:r>
            <a:endParaRPr lang="es-PE" sz="900" dirty="0">
              <a:latin typeface="Franklin Gothic Medium Cond" panose="020B0606030402020204" pitchFamily="34" charset="0"/>
            </a:endParaRPr>
          </a:p>
        </p:txBody>
      </p:sp>
      <p:sp>
        <p:nvSpPr>
          <p:cNvPr id="7" name="CuadroTexto 6">
            <a:extLst>
              <a:ext uri="{FF2B5EF4-FFF2-40B4-BE49-F238E27FC236}">
                <a16:creationId xmlns:a16="http://schemas.microsoft.com/office/drawing/2014/main" id="{6F935CE6-B592-4888-8F0B-AF43F6CA6D66}"/>
              </a:ext>
            </a:extLst>
          </p:cNvPr>
          <p:cNvSpPr txBox="1"/>
          <p:nvPr/>
        </p:nvSpPr>
        <p:spPr>
          <a:xfrm>
            <a:off x="379561" y="2238436"/>
            <a:ext cx="8419380" cy="4493538"/>
          </a:xfrm>
          <a:prstGeom prst="rect">
            <a:avLst/>
          </a:prstGeom>
          <a:noFill/>
        </p:spPr>
        <p:txBody>
          <a:bodyPr wrap="square">
            <a:spAutoFit/>
          </a:bodyPr>
          <a:lstStyle/>
          <a:p>
            <a:r>
              <a:rPr lang="es-ES" sz="1100" dirty="0">
                <a:latin typeface="Franklin Gothic Medium Cond" panose="020B0606030402020204" pitchFamily="34" charset="0"/>
              </a:rPr>
              <a:t>2. PAQUETE COMPLETO DE ATENCIÓN INTEGRAL DE SALUD PARA ADOLESCENTES (Niveles I-3 y I-4)</a:t>
            </a:r>
          </a:p>
          <a:p>
            <a:r>
              <a:rPr lang="es-ES" sz="1100" dirty="0">
                <a:latin typeface="Franklin Gothic Medium Cond" panose="020B0606030402020204" pitchFamily="34" charset="0"/>
              </a:rPr>
              <a:t>Se oferta prestaciones desarrollados por el equipo multidisciplinario completo de salud adolescente, con</a:t>
            </a:r>
          </a:p>
          <a:p>
            <a:r>
              <a:rPr lang="es-ES" sz="1100" dirty="0">
                <a:latin typeface="Franklin Gothic Medium Cond" panose="020B0606030402020204" pitchFamily="34" charset="0"/>
              </a:rPr>
              <a:t>la infraestructura y el equipamiento para brindar servicios de estomatología y de laboratorio.</a:t>
            </a:r>
          </a:p>
          <a:p>
            <a:r>
              <a:rPr lang="es-ES" sz="1100" dirty="0">
                <a:latin typeface="Franklin Gothic Medium Cond" panose="020B0606030402020204" pitchFamily="34" charset="0"/>
              </a:rPr>
              <a:t>A las prestaciones del paquete básico, SE ADICIONAN:</a:t>
            </a:r>
          </a:p>
          <a:p>
            <a:r>
              <a:rPr lang="es-ES" sz="1100" dirty="0">
                <a:latin typeface="Franklin Gothic Medium Cond" panose="020B0606030402020204" pitchFamily="34" charset="0"/>
              </a:rPr>
              <a:t>Prestaciones para identificar factores de riesgo</a:t>
            </a:r>
          </a:p>
          <a:p>
            <a:r>
              <a:rPr lang="es-ES" sz="1100" dirty="0">
                <a:latin typeface="Franklin Gothic Medium Cond" panose="020B0606030402020204" pitchFamily="34" charset="0"/>
              </a:rPr>
              <a:t>15. Evaluación ocular.</a:t>
            </a:r>
          </a:p>
          <a:p>
            <a:r>
              <a:rPr lang="es-ES" sz="1100" dirty="0">
                <a:latin typeface="Franklin Gothic Medium Cond" panose="020B0606030402020204" pitchFamily="34" charset="0"/>
              </a:rPr>
              <a:t>16. Evaluación de agudeza auditiva.</a:t>
            </a:r>
          </a:p>
          <a:p>
            <a:r>
              <a:rPr lang="es-ES" sz="1100" dirty="0">
                <a:latin typeface="Franklin Gothic Medium Cond" panose="020B0606030402020204" pitchFamily="34" charset="0"/>
              </a:rPr>
              <a:t>17. Evaluación físico postural.</a:t>
            </a:r>
          </a:p>
          <a:p>
            <a:r>
              <a:rPr lang="es-ES" sz="1100" dirty="0">
                <a:latin typeface="Franklin Gothic Medium Cond" panose="020B0606030402020204" pitchFamily="34" charset="0"/>
              </a:rPr>
              <a:t>18. El examen estomatológico.</a:t>
            </a:r>
          </a:p>
          <a:p>
            <a:r>
              <a:rPr lang="es-ES" sz="1100" dirty="0">
                <a:latin typeface="Franklin Gothic Medium Cond" panose="020B0606030402020204" pitchFamily="34" charset="0"/>
              </a:rPr>
              <a:t>19. Instrucción de higiene oral</a:t>
            </a:r>
          </a:p>
          <a:p>
            <a:r>
              <a:rPr lang="es-ES" sz="1100" dirty="0">
                <a:latin typeface="Franklin Gothic Medium Cond" panose="020B0606030402020204" pitchFamily="34" charset="0"/>
              </a:rPr>
              <a:t>20. Asesoría nutricional</a:t>
            </a:r>
          </a:p>
          <a:p>
            <a:r>
              <a:rPr lang="es-ES" sz="1100" dirty="0">
                <a:latin typeface="Franklin Gothic Medium Cond" panose="020B0606030402020204" pitchFamily="34" charset="0"/>
              </a:rPr>
              <a:t>21. Profilaxis dental.</a:t>
            </a:r>
          </a:p>
          <a:p>
            <a:r>
              <a:rPr lang="es-ES" sz="1100" dirty="0">
                <a:latin typeface="Franklin Gothic Medium Cond" panose="020B0606030402020204" pitchFamily="34" charset="0"/>
              </a:rPr>
              <a:t>22. La evaluación clínica orientada a la búsqueda de patologías.</a:t>
            </a:r>
          </a:p>
          <a:p>
            <a:r>
              <a:rPr lang="es-ES" sz="1100" dirty="0">
                <a:latin typeface="Franklin Gothic Medium Cond" panose="020B0606030402020204" pitchFamily="34" charset="0"/>
              </a:rPr>
              <a:t>23. Consulta nutricional en caso el adolescente lo requiera.</a:t>
            </a:r>
          </a:p>
          <a:p>
            <a:r>
              <a:rPr lang="es-ES" sz="1100" dirty="0">
                <a:latin typeface="Franklin Gothic Medium Cond" panose="020B0606030402020204" pitchFamily="34" charset="0"/>
              </a:rPr>
              <a:t>24. Evaluación psicológica en caso el adolescente lo requiera</a:t>
            </a:r>
          </a:p>
          <a:p>
            <a:r>
              <a:rPr lang="es-ES" sz="1100" dirty="0">
                <a:latin typeface="Franklin Gothic Medium Cond" panose="020B0606030402020204" pitchFamily="34" charset="0"/>
              </a:rPr>
              <a:t>25. Test y sesiones de entrenamiento en habilidades sociales, según normatividad vigente.</a:t>
            </a:r>
          </a:p>
          <a:p>
            <a:r>
              <a:rPr lang="es-ES" sz="1100" dirty="0">
                <a:latin typeface="Franklin Gothic Medium Cond" panose="020B0606030402020204" pitchFamily="34" charset="0"/>
              </a:rPr>
              <a:t>Exámenes de laboratorio</a:t>
            </a:r>
          </a:p>
          <a:p>
            <a:r>
              <a:rPr lang="es-ES" sz="1100" dirty="0">
                <a:latin typeface="Franklin Gothic Medium Cond" panose="020B0606030402020204" pitchFamily="34" charset="0"/>
              </a:rPr>
              <a:t>26.  Examen de hemoglobina y hematocrito.</a:t>
            </a:r>
          </a:p>
          <a:p>
            <a:r>
              <a:rPr lang="es-ES" sz="1100" dirty="0">
                <a:latin typeface="Franklin Gothic Medium Cond" panose="020B0606030402020204" pitchFamily="34" charset="0"/>
              </a:rPr>
              <a:t>27.  Examen de colesterol.</a:t>
            </a:r>
          </a:p>
          <a:p>
            <a:r>
              <a:rPr lang="es-ES" sz="1100" dirty="0">
                <a:latin typeface="Franklin Gothic Medium Cond" panose="020B0606030402020204" pitchFamily="34" charset="0"/>
              </a:rPr>
              <a:t>28.  Examen de triglicéridos.</a:t>
            </a:r>
          </a:p>
          <a:p>
            <a:r>
              <a:rPr lang="es-ES" sz="1100" dirty="0">
                <a:latin typeface="Franklin Gothic Medium Cond" panose="020B0606030402020204" pitchFamily="34" charset="0"/>
              </a:rPr>
              <a:t>29.  Examen de Lipoproteína de baja densidad (LDL)</a:t>
            </a:r>
          </a:p>
          <a:p>
            <a:r>
              <a:rPr lang="es-ES" sz="1100" dirty="0">
                <a:latin typeface="Franklin Gothic Medium Cond" panose="020B0606030402020204" pitchFamily="34" charset="0"/>
              </a:rPr>
              <a:t>30.  Examen de Lipoproteína de alta densidad (HDL)</a:t>
            </a:r>
          </a:p>
          <a:p>
            <a:r>
              <a:rPr lang="es-ES" sz="1100" dirty="0">
                <a:latin typeface="Franklin Gothic Medium Cond" panose="020B0606030402020204" pitchFamily="34" charset="0"/>
              </a:rPr>
              <a:t>31.  Examen de glucosa.</a:t>
            </a:r>
          </a:p>
          <a:p>
            <a:r>
              <a:rPr lang="es-ES" sz="1100" dirty="0">
                <a:latin typeface="Franklin Gothic Medium Cond" panose="020B0606030402020204" pitchFamily="34" charset="0"/>
              </a:rPr>
              <a:t>32.  Examen completo de orina.</a:t>
            </a:r>
          </a:p>
          <a:p>
            <a:r>
              <a:rPr lang="es-ES" sz="1100" dirty="0">
                <a:latin typeface="Franklin Gothic Medium Cond" panose="020B0606030402020204" pitchFamily="34" charset="0"/>
              </a:rPr>
              <a:t>33.  Examen parasitológico en heces seriado (3) y test de Graham.</a:t>
            </a:r>
          </a:p>
          <a:p>
            <a:r>
              <a:rPr lang="es-ES" sz="1100" dirty="0">
                <a:latin typeface="Franklin Gothic Medium Cond" panose="020B0606030402020204" pitchFamily="34" charset="0"/>
              </a:rPr>
              <a:t>34.  Además de otros exámenes según necesidad del adolescente.</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133500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857E32-9B99-4E81-9759-74E01D23A387}"/>
              </a:ext>
            </a:extLst>
          </p:cNvPr>
          <p:cNvSpPr txBox="1"/>
          <p:nvPr/>
        </p:nvSpPr>
        <p:spPr>
          <a:xfrm>
            <a:off x="258792" y="211695"/>
            <a:ext cx="8488392" cy="600164"/>
          </a:xfrm>
          <a:prstGeom prst="rect">
            <a:avLst/>
          </a:prstGeom>
          <a:noFill/>
        </p:spPr>
        <p:txBody>
          <a:bodyPr wrap="square">
            <a:spAutoFit/>
          </a:bodyPr>
          <a:lstStyle/>
          <a:p>
            <a:pPr algn="just"/>
            <a:r>
              <a:rPr lang="es-ES" sz="1100" dirty="0">
                <a:solidFill>
                  <a:srgbClr val="000099"/>
                </a:solidFill>
                <a:latin typeface="Franklin Gothic Medium Cond" panose="020B0606030402020204" pitchFamily="34" charset="0"/>
              </a:rPr>
              <a:t>En cada registro de la atención, colocar en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de Evaluación integral del adolescente: 1, 2, 3,…5; según corresponda el número de atención/”sesión”, con el fin de garantizar la continuidad y la provisión del paquete de atención de salud, que debe entregarse como mínimo en 3 sesiones abarcando las tres áreas (psicosocial, sexual y física nutricional)</a:t>
            </a:r>
            <a:endParaRPr lang="es-PE" sz="1100" dirty="0">
              <a:solidFill>
                <a:srgbClr val="000099"/>
              </a:solidFill>
              <a:latin typeface="Franklin Gothic Medium Cond" panose="020B0606030402020204" pitchFamily="34" charset="0"/>
            </a:endParaRPr>
          </a:p>
        </p:txBody>
      </p:sp>
      <p:graphicFrame>
        <p:nvGraphicFramePr>
          <p:cNvPr id="4" name="Objeto 3">
            <a:extLst>
              <a:ext uri="{FF2B5EF4-FFF2-40B4-BE49-F238E27FC236}">
                <a16:creationId xmlns:a16="http://schemas.microsoft.com/office/drawing/2014/main" id="{00046A02-9B32-4C74-A9B2-5A1EE7351256}"/>
              </a:ext>
            </a:extLst>
          </p:cNvPr>
          <p:cNvGraphicFramePr>
            <a:graphicFrameLocks noChangeAspect="1"/>
          </p:cNvGraphicFramePr>
          <p:nvPr>
            <p:extLst>
              <p:ext uri="{D42A27DB-BD31-4B8C-83A1-F6EECF244321}">
                <p14:modId xmlns:p14="http://schemas.microsoft.com/office/powerpoint/2010/main" val="1952869360"/>
              </p:ext>
            </p:extLst>
          </p:nvPr>
        </p:nvGraphicFramePr>
        <p:xfrm>
          <a:off x="1029703" y="901371"/>
          <a:ext cx="6722771" cy="5215608"/>
        </p:xfrm>
        <a:graphic>
          <a:graphicData uri="http://schemas.openxmlformats.org/presentationml/2006/ole">
            <mc:AlternateContent xmlns:mc="http://schemas.openxmlformats.org/markup-compatibility/2006">
              <mc:Choice xmlns:v="urn:schemas-microsoft-com:vml" Requires="v">
                <p:oleObj spid="_x0000_s1027" name="Hoja de cálculo" r:id="rId3" imgW="6048290" imgH="4848212" progId="Excel.Sheet.8">
                  <p:embed/>
                </p:oleObj>
              </mc:Choice>
              <mc:Fallback>
                <p:oleObj name="Hoja de cálculo" r:id="rId3" imgW="6048290" imgH="4848212" progId="Excel.Sheet.8">
                  <p:embed/>
                  <p:pic>
                    <p:nvPicPr>
                      <p:cNvPr id="8" name="Objeto 7"/>
                      <p:cNvPicPr/>
                      <p:nvPr/>
                    </p:nvPicPr>
                    <p:blipFill>
                      <a:blip r:embed="rId4"/>
                      <a:stretch>
                        <a:fillRect/>
                      </a:stretch>
                    </p:blipFill>
                    <p:spPr>
                      <a:xfrm>
                        <a:off x="1029703" y="901371"/>
                        <a:ext cx="6722771" cy="5215608"/>
                      </a:xfrm>
                      <a:prstGeom prst="rect">
                        <a:avLst/>
                      </a:prstGeom>
                    </p:spPr>
                  </p:pic>
                </p:oleObj>
              </mc:Fallback>
            </mc:AlternateContent>
          </a:graphicData>
        </a:graphic>
      </p:graphicFrame>
    </p:spTree>
    <p:extLst>
      <p:ext uri="{BB962C8B-B14F-4D97-AF65-F5344CB8AC3E}">
        <p14:creationId xmlns:p14="http://schemas.microsoft.com/office/powerpoint/2010/main" val="119847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5A87C1-E8CB-4904-91C9-91FBA525CBCF}"/>
              </a:ext>
            </a:extLst>
          </p:cNvPr>
          <p:cNvSpPr/>
          <p:nvPr/>
        </p:nvSpPr>
        <p:spPr>
          <a:xfrm>
            <a:off x="1120060" y="4585603"/>
            <a:ext cx="3296991" cy="430887"/>
          </a:xfrm>
          <a:prstGeom prst="rect">
            <a:avLst/>
          </a:prstGeom>
        </p:spPr>
        <p:txBody>
          <a:bodyPr wrap="square">
            <a:spAutoFit/>
          </a:bodyPr>
          <a:lstStyle/>
          <a:p>
            <a:pPr>
              <a:spcBef>
                <a:spcPts val="55"/>
              </a:spcBef>
              <a:spcAft>
                <a:spcPts val="0"/>
              </a:spcAft>
            </a:pPr>
            <a:r>
              <a:rPr lang="en-US" sz="1100" dirty="0" err="1">
                <a:solidFill>
                  <a:srgbClr val="C00000"/>
                </a:solidFill>
                <a:latin typeface="Franklin Gothic Medium Cond" panose="020B0606030402020204" pitchFamily="34" charset="0"/>
                <a:ea typeface="Calibri" panose="020F0502020204030204" pitchFamily="34" charset="0"/>
                <a:cs typeface="Calibri" panose="020F0502020204030204" pitchFamily="34" charset="0"/>
              </a:rPr>
              <a:t>Ot</a:t>
            </a:r>
            <a:r>
              <a:rPr lang="en-US" sz="1100" spc="-25" dirty="0" err="1">
                <a:solidFill>
                  <a:srgbClr val="C00000"/>
                </a:solidFill>
                <a:latin typeface="Franklin Gothic Medium Cond" panose="020B0606030402020204" pitchFamily="34" charset="0"/>
                <a:ea typeface="Calibri" panose="020F0502020204030204" pitchFamily="34" charset="0"/>
                <a:cs typeface="Calibri" panose="020F0502020204030204" pitchFamily="34" charset="0"/>
              </a:rPr>
              <a:t>r</a:t>
            </a:r>
            <a:r>
              <a:rPr lang="en-US" sz="1100" dirty="0" err="1">
                <a:solidFill>
                  <a:srgbClr val="C00000"/>
                </a:solidFill>
                <a:latin typeface="Franklin Gothic Medium Cond" panose="020B0606030402020204" pitchFamily="34" charset="0"/>
                <a:ea typeface="Calibri" panose="020F0502020204030204" pitchFamily="34" charset="0"/>
                <a:cs typeface="Calibri" panose="020F0502020204030204" pitchFamily="34" charset="0"/>
              </a:rPr>
              <a:t>as</a:t>
            </a:r>
            <a:r>
              <a:rPr lang="en-US" sz="1100" dirty="0">
                <a:solidFill>
                  <a:srgbClr val="C00000"/>
                </a:solidFill>
                <a:latin typeface="Franklin Gothic Medium Cond" panose="020B0606030402020204" pitchFamily="34" charset="0"/>
                <a:ea typeface="Calibri" panose="020F0502020204030204" pitchFamily="34" charset="0"/>
                <a:cs typeface="Calibri" panose="020F0502020204030204" pitchFamily="34" charset="0"/>
              </a:rPr>
              <a:t> </a:t>
            </a:r>
            <a:r>
              <a:rPr lang="en-US" sz="1100" dirty="0" err="1">
                <a:solidFill>
                  <a:srgbClr val="C00000"/>
                </a:solidFill>
                <a:latin typeface="Franklin Gothic Medium Cond" panose="020B0606030402020204" pitchFamily="34" charset="0"/>
                <a:ea typeface="Calibri" panose="020F0502020204030204" pitchFamily="34" charset="0"/>
                <a:cs typeface="Calibri" panose="020F0502020204030204" pitchFamily="34" charset="0"/>
              </a:rPr>
              <a:t>P</a:t>
            </a:r>
            <a:r>
              <a:rPr lang="en-US" sz="1100" spc="-15" dirty="0" err="1">
                <a:solidFill>
                  <a:srgbClr val="C00000"/>
                </a:solidFill>
                <a:latin typeface="Franklin Gothic Medium Cond" panose="020B0606030402020204" pitchFamily="34" charset="0"/>
                <a:ea typeface="Calibri" panose="020F0502020204030204" pitchFamily="34" charset="0"/>
                <a:cs typeface="Calibri" panose="020F0502020204030204" pitchFamily="34" charset="0"/>
              </a:rPr>
              <a:t>r</a:t>
            </a:r>
            <a:r>
              <a:rPr lang="en-US" sz="1100" dirty="0" err="1">
                <a:solidFill>
                  <a:srgbClr val="C00000"/>
                </a:solidFill>
                <a:latin typeface="Franklin Gothic Medium Cond" panose="020B0606030402020204" pitchFamily="34" charset="0"/>
                <a:ea typeface="Calibri" panose="020F0502020204030204" pitchFamily="34" charset="0"/>
                <a:cs typeface="Calibri" panose="020F0502020204030204" pitchFamily="34" charset="0"/>
              </a:rPr>
              <a:t>e</a:t>
            </a:r>
            <a:r>
              <a:rPr lang="en-US" sz="1100" spc="-15" dirty="0" err="1">
                <a:solidFill>
                  <a:srgbClr val="C00000"/>
                </a:solidFill>
                <a:latin typeface="Franklin Gothic Medium Cond" panose="020B0606030402020204" pitchFamily="34" charset="0"/>
                <a:ea typeface="Calibri" panose="020F0502020204030204" pitchFamily="34" charset="0"/>
                <a:cs typeface="Calibri" panose="020F0502020204030204" pitchFamily="34" charset="0"/>
              </a:rPr>
              <a:t>s</a:t>
            </a:r>
            <a:r>
              <a:rPr lang="en-US" sz="1100" spc="-10" dirty="0" err="1">
                <a:solidFill>
                  <a:srgbClr val="C00000"/>
                </a:solidFill>
                <a:latin typeface="Franklin Gothic Medium Cond" panose="020B0606030402020204" pitchFamily="34" charset="0"/>
                <a:ea typeface="Calibri" panose="020F0502020204030204" pitchFamily="34" charset="0"/>
                <a:cs typeface="Calibri" panose="020F0502020204030204" pitchFamily="34" charset="0"/>
              </a:rPr>
              <a:t>t</a:t>
            </a:r>
            <a:r>
              <a:rPr lang="en-US" sz="1100" dirty="0" err="1">
                <a:solidFill>
                  <a:srgbClr val="C00000"/>
                </a:solidFill>
                <a:latin typeface="Franklin Gothic Medium Cond" panose="020B0606030402020204" pitchFamily="34" charset="0"/>
                <a:ea typeface="Calibri" panose="020F0502020204030204" pitchFamily="34" charset="0"/>
                <a:cs typeface="Calibri" panose="020F0502020204030204" pitchFamily="34" charset="0"/>
              </a:rPr>
              <a:t>aciones</a:t>
            </a:r>
            <a:r>
              <a:rPr lang="en-US" sz="1100" dirty="0">
                <a:solidFill>
                  <a:srgbClr val="C00000"/>
                </a:solidFill>
                <a:latin typeface="Franklin Gothic Medium Cond" panose="020B0606030402020204" pitchFamily="34" charset="0"/>
                <a:ea typeface="Calibri" panose="020F0502020204030204" pitchFamily="34" charset="0"/>
                <a:cs typeface="Calibri" panose="020F0502020204030204" pitchFamily="34" charset="0"/>
              </a:rPr>
              <a:t>:</a:t>
            </a:r>
          </a:p>
          <a:p>
            <a:r>
              <a:rPr lang="en-US" sz="1100" dirty="0">
                <a:solidFill>
                  <a:srgbClr val="C00000"/>
                </a:solidFill>
                <a:latin typeface="Franklin Gothic Medium Cond" panose="020B0606030402020204" pitchFamily="34" charset="0"/>
              </a:rPr>
              <a:t>En la </a:t>
            </a:r>
            <a:r>
              <a:rPr lang="en-US" sz="1100" dirty="0" err="1">
                <a:solidFill>
                  <a:srgbClr val="C00000"/>
                </a:solidFill>
                <a:latin typeface="Franklin Gothic Medium Cond" panose="020B0606030402020204" pitchFamily="34" charset="0"/>
              </a:rPr>
              <a:t>Consulta</a:t>
            </a:r>
            <a:r>
              <a:rPr lang="en-US" sz="1100" dirty="0">
                <a:solidFill>
                  <a:srgbClr val="C00000"/>
                </a:solidFill>
                <a:latin typeface="Franklin Gothic Medium Cond" panose="020B0606030402020204" pitchFamily="34" charset="0"/>
              </a:rPr>
              <a:t> con el </a:t>
            </a:r>
            <a:r>
              <a:rPr lang="en-US" sz="1100" dirty="0" err="1">
                <a:solidFill>
                  <a:srgbClr val="C00000"/>
                </a:solidFill>
                <a:latin typeface="Franklin Gothic Medium Cond" panose="020B0606030402020204" pitchFamily="34" charset="0"/>
              </a:rPr>
              <a:t>Médico</a:t>
            </a:r>
            <a:r>
              <a:rPr lang="en-US" sz="1100" dirty="0">
                <a:solidFill>
                  <a:srgbClr val="C00000"/>
                </a:solidFill>
                <a:latin typeface="Franklin Gothic Medium Cond" panose="020B0606030402020204" pitchFamily="34" charset="0"/>
                <a:ea typeface="Times New Roman" panose="02020603050405020304" pitchFamily="18" charset="0"/>
              </a:rPr>
              <a:t> </a:t>
            </a:r>
            <a:endParaRPr lang="es-PE" sz="1100" dirty="0">
              <a:solidFill>
                <a:srgbClr val="C00000"/>
              </a:solidFill>
              <a:effectLst/>
              <a:latin typeface="Franklin Gothic Medium Cond" panose="020B0606030402020204" pitchFamily="34" charset="0"/>
              <a:ea typeface="Times New Roman" panose="02020603050405020304" pitchFamily="18" charset="0"/>
            </a:endParaRPr>
          </a:p>
        </p:txBody>
      </p:sp>
      <p:graphicFrame>
        <p:nvGraphicFramePr>
          <p:cNvPr id="3" name="Objeto 2">
            <a:extLst>
              <a:ext uri="{FF2B5EF4-FFF2-40B4-BE49-F238E27FC236}">
                <a16:creationId xmlns:a16="http://schemas.microsoft.com/office/drawing/2014/main" id="{9353D699-D204-4B3E-A272-74B01B7A4352}"/>
              </a:ext>
            </a:extLst>
          </p:cNvPr>
          <p:cNvGraphicFramePr>
            <a:graphicFrameLocks noChangeAspect="1"/>
          </p:cNvGraphicFramePr>
          <p:nvPr>
            <p:extLst>
              <p:ext uri="{D42A27DB-BD31-4B8C-83A1-F6EECF244321}">
                <p14:modId xmlns:p14="http://schemas.microsoft.com/office/powerpoint/2010/main" val="1260459509"/>
              </p:ext>
            </p:extLst>
          </p:nvPr>
        </p:nvGraphicFramePr>
        <p:xfrm>
          <a:off x="1254530" y="5016490"/>
          <a:ext cx="6800850" cy="1504950"/>
        </p:xfrm>
        <a:graphic>
          <a:graphicData uri="http://schemas.openxmlformats.org/presentationml/2006/ole">
            <mc:AlternateContent xmlns:mc="http://schemas.openxmlformats.org/markup-compatibility/2006">
              <mc:Choice xmlns:v="urn:schemas-microsoft-com:vml" Requires="v">
                <p:oleObj spid="_x0000_s2051" name="Hoja de cálculo" r:id="rId3" imgW="6800747" imgH="1505081" progId="Excel.Sheet.8">
                  <p:embed/>
                </p:oleObj>
              </mc:Choice>
              <mc:Fallback>
                <p:oleObj name="Hoja de cálculo" r:id="rId3" imgW="6800747" imgH="1505081" progId="Excel.Sheet.8">
                  <p:embed/>
                  <p:pic>
                    <p:nvPicPr>
                      <p:cNvPr id="5" name="Objeto 4"/>
                      <p:cNvPicPr/>
                      <p:nvPr/>
                    </p:nvPicPr>
                    <p:blipFill>
                      <a:blip r:embed="rId4"/>
                      <a:stretch>
                        <a:fillRect/>
                      </a:stretch>
                    </p:blipFill>
                    <p:spPr>
                      <a:xfrm>
                        <a:off x="1254530" y="5016490"/>
                        <a:ext cx="6800850" cy="1504950"/>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3FEB7AAE-2FF3-4511-885B-A1D494E232D0}"/>
              </a:ext>
            </a:extLst>
          </p:cNvPr>
          <p:cNvPicPr>
            <a:picLocks noChangeAspect="1"/>
          </p:cNvPicPr>
          <p:nvPr/>
        </p:nvPicPr>
        <p:blipFill>
          <a:blip r:embed="rId5"/>
          <a:stretch>
            <a:fillRect/>
          </a:stretch>
        </p:blipFill>
        <p:spPr>
          <a:xfrm>
            <a:off x="1254530" y="349240"/>
            <a:ext cx="6800850" cy="4236363"/>
          </a:xfrm>
          <a:prstGeom prst="rect">
            <a:avLst/>
          </a:prstGeom>
        </p:spPr>
      </p:pic>
    </p:spTree>
    <p:extLst>
      <p:ext uri="{BB962C8B-B14F-4D97-AF65-F5344CB8AC3E}">
        <p14:creationId xmlns:p14="http://schemas.microsoft.com/office/powerpoint/2010/main" val="343610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53159"/>
          </a:xfrm>
        </p:spPr>
        <p:txBody>
          <a:bodyPr/>
          <a:lstStyle/>
          <a:p>
            <a:r>
              <a:rPr lang="es-PE" sz="1200" b="1" dirty="0">
                <a:solidFill>
                  <a:srgbClr val="C00000"/>
                </a:solidFill>
              </a:rPr>
              <a:t>ETAPA DE VIDA ADOLESCENTE ACTIVIDADES MÁS FRECUENTES </a:t>
            </a:r>
            <a:endParaRPr lang="es-PE" sz="1200" dirty="0">
              <a:solidFill>
                <a:srgbClr val="C00000"/>
              </a:solidFill>
              <a:latin typeface="Franklin Gothic Medium Cond" pitchFamily="34" charset="0"/>
            </a:endParaRPr>
          </a:p>
        </p:txBody>
      </p:sp>
      <p:sp>
        <p:nvSpPr>
          <p:cNvPr id="3" name="2 Marcador de contenido"/>
          <p:cNvSpPr>
            <a:spLocks noGrp="1"/>
          </p:cNvSpPr>
          <p:nvPr>
            <p:ph sz="half" idx="1"/>
          </p:nvPr>
        </p:nvSpPr>
        <p:spPr>
          <a:xfrm>
            <a:off x="457200" y="682388"/>
            <a:ext cx="4038600" cy="5923128"/>
          </a:xfrm>
        </p:spPr>
        <p:txBody>
          <a:bodyPr/>
          <a:lstStyle/>
          <a:p>
            <a:pPr marL="0" indent="0">
              <a:buNone/>
              <a:tabLst>
                <a:tab pos="627063" algn="l"/>
              </a:tabLst>
            </a:pPr>
            <a:r>
              <a:rPr lang="es-PE" sz="1100" b="1" dirty="0">
                <a:latin typeface="Franklin Gothic Medium Cond" pitchFamily="34" charset="0"/>
              </a:rPr>
              <a:t> </a:t>
            </a:r>
            <a:r>
              <a:rPr lang="es-PE" sz="1100" b="1" dirty="0">
                <a:solidFill>
                  <a:srgbClr val="00A44A"/>
                </a:solidFill>
                <a:latin typeface="Franklin Gothic Medium Cond" pitchFamily="34" charset="0"/>
              </a:rPr>
              <a:t>CÓDIGO 	DIAGNÓSTICO / ACTIVIDAD</a:t>
            </a:r>
          </a:p>
          <a:p>
            <a:pPr marL="0" indent="0">
              <a:buNone/>
              <a:tabLst>
                <a:tab pos="627063" algn="l"/>
              </a:tabLst>
            </a:pPr>
            <a:r>
              <a:rPr lang="es-PE" sz="1100" dirty="0">
                <a:solidFill>
                  <a:srgbClr val="C00000"/>
                </a:solidFill>
                <a:latin typeface="Franklin Gothic Medium Cond" pitchFamily="34" charset="0"/>
              </a:rPr>
              <a:t>ACTIVIDADES PREVENTIVAS</a:t>
            </a:r>
          </a:p>
          <a:p>
            <a:pPr marL="0" indent="0">
              <a:buNone/>
              <a:tabLst>
                <a:tab pos="627063" algn="l"/>
              </a:tabLst>
            </a:pPr>
            <a:r>
              <a:rPr lang="es-PE" sz="1100" dirty="0">
                <a:latin typeface="Franklin Gothic Medium Cond" pitchFamily="34" charset="0"/>
              </a:rPr>
              <a:t>C8002  	Plan de Atención Integral de Salud</a:t>
            </a:r>
          </a:p>
          <a:p>
            <a:pPr marL="0" indent="0">
              <a:buNone/>
              <a:tabLst>
                <a:tab pos="627063" algn="l"/>
              </a:tabLst>
            </a:pPr>
            <a:r>
              <a:rPr lang="es-PE" sz="1100" dirty="0">
                <a:latin typeface="Franklin Gothic Medium Cond" pitchFamily="34" charset="0"/>
              </a:rPr>
              <a:t>99384  	Evaluación Integral del Adolescente</a:t>
            </a:r>
          </a:p>
          <a:p>
            <a:pPr marL="0" indent="0">
              <a:buNone/>
              <a:tabLst>
                <a:tab pos="627063" algn="l"/>
              </a:tabLst>
            </a:pPr>
            <a:r>
              <a:rPr lang="es-PE" sz="1100" dirty="0">
                <a:latin typeface="Franklin Gothic Medium Cond" pitchFamily="34" charset="0"/>
              </a:rPr>
              <a:t>C0011  	Visita Domiciliaria</a:t>
            </a:r>
          </a:p>
          <a:p>
            <a:pPr marL="0" indent="0">
              <a:buNone/>
              <a:tabLst>
                <a:tab pos="627063" algn="l"/>
              </a:tabLst>
            </a:pPr>
            <a:r>
              <a:rPr lang="es-PE" sz="1100" dirty="0">
                <a:latin typeface="Franklin Gothic Medium Cond" pitchFamily="34" charset="0"/>
              </a:rPr>
              <a:t>99509   	Visita domiciliaria para la ayuda con actividades de la Vida 	diaria y del cuidado personal </a:t>
            </a:r>
          </a:p>
          <a:p>
            <a:pPr marL="0" indent="0">
              <a:buNone/>
              <a:tabLst>
                <a:tab pos="627063" algn="l"/>
              </a:tabLst>
            </a:pPr>
            <a:r>
              <a:rPr lang="es-PE" sz="1100" dirty="0">
                <a:solidFill>
                  <a:srgbClr val="C00000"/>
                </a:solidFill>
                <a:latin typeface="Franklin Gothic Medium Cond" pitchFamily="34" charset="0"/>
              </a:rPr>
              <a:t>EVALUACIÓN NUTRICIONAL</a:t>
            </a:r>
          </a:p>
          <a:p>
            <a:pPr marL="0" indent="0">
              <a:buNone/>
              <a:tabLst>
                <a:tab pos="627063" algn="l"/>
              </a:tabLst>
            </a:pPr>
            <a:r>
              <a:rPr lang="es-PE" sz="1100" dirty="0">
                <a:latin typeface="Franklin Gothic Medium Cond" pitchFamily="34" charset="0"/>
              </a:rPr>
              <a:t>Z000  	Examen Médico General</a:t>
            </a:r>
          </a:p>
          <a:p>
            <a:pPr marL="0" indent="0">
              <a:buNone/>
              <a:tabLst>
                <a:tab pos="627063" algn="l"/>
              </a:tabLst>
            </a:pPr>
            <a:r>
              <a:rPr lang="es-PE" sz="1100" dirty="0">
                <a:latin typeface="Franklin Gothic Medium Cond" pitchFamily="34" charset="0"/>
              </a:rPr>
              <a:t>Z019  	Valoración de Factores de Riesgo (DNT)</a:t>
            </a:r>
          </a:p>
          <a:p>
            <a:pPr marL="0" indent="0">
              <a:buNone/>
              <a:tabLst>
                <a:tab pos="627063" algn="l"/>
              </a:tabLst>
            </a:pPr>
            <a:r>
              <a:rPr lang="es-PE" sz="1100" dirty="0">
                <a:latin typeface="Franklin Gothic Medium Cond" pitchFamily="34" charset="0"/>
              </a:rPr>
              <a:t>U8170  	Control y Evaluación Nutricional (PAB)</a:t>
            </a:r>
          </a:p>
          <a:p>
            <a:pPr marL="0" indent="0">
              <a:buNone/>
              <a:tabLst>
                <a:tab pos="627063" algn="l"/>
              </a:tabLst>
            </a:pPr>
            <a:r>
              <a:rPr lang="es-PE" sz="1100" dirty="0">
                <a:latin typeface="Franklin Gothic Medium Cond" pitchFamily="34" charset="0"/>
              </a:rPr>
              <a:t>E660  	Obesidad debido a exceso de caloría (Sobrepeso)</a:t>
            </a:r>
          </a:p>
          <a:p>
            <a:pPr marL="0" indent="0">
              <a:buNone/>
              <a:tabLst>
                <a:tab pos="627063" algn="l"/>
              </a:tabLst>
            </a:pPr>
            <a:r>
              <a:rPr lang="es-PE" sz="1100" dirty="0">
                <a:latin typeface="Franklin Gothic Medium Cond" pitchFamily="34" charset="0"/>
              </a:rPr>
              <a:t>E669  	Obesidad no especificada (Obesidad)</a:t>
            </a:r>
          </a:p>
          <a:p>
            <a:pPr marL="0" indent="0">
              <a:buNone/>
              <a:tabLst>
                <a:tab pos="627063" algn="l"/>
              </a:tabLst>
            </a:pPr>
            <a:r>
              <a:rPr lang="es-PE" sz="1100" dirty="0">
                <a:latin typeface="Franklin Gothic Medium Cond" pitchFamily="34" charset="0"/>
              </a:rPr>
              <a:t>E440  	Desnutrición Proteico Calórica Moderada 	(Desnutrición Aguda)</a:t>
            </a:r>
          </a:p>
          <a:p>
            <a:pPr marL="0" indent="0">
              <a:buNone/>
              <a:tabLst>
                <a:tab pos="627063" algn="l"/>
              </a:tabLst>
            </a:pPr>
            <a:r>
              <a:rPr lang="es-PE" sz="1100" dirty="0">
                <a:latin typeface="Franklin Gothic Medium Cond" pitchFamily="34" charset="0"/>
              </a:rPr>
              <a:t>E43X  	Desnutrición Proteico Calórica Severa No 	Especificada</a:t>
            </a:r>
          </a:p>
          <a:p>
            <a:pPr marL="0" indent="0">
              <a:buNone/>
              <a:tabLst>
                <a:tab pos="627063" algn="l"/>
              </a:tabLst>
            </a:pPr>
            <a:r>
              <a:rPr lang="es-PE" sz="1100" dirty="0">
                <a:latin typeface="Franklin Gothic Medium Cond" pitchFamily="34" charset="0"/>
              </a:rPr>
              <a:t>E344  	Estatura Alta Constitucional (Talla Alta)</a:t>
            </a:r>
          </a:p>
          <a:p>
            <a:pPr marL="0" indent="0">
              <a:buNone/>
              <a:tabLst>
                <a:tab pos="627063" algn="l"/>
              </a:tabLst>
            </a:pPr>
            <a:r>
              <a:rPr lang="es-PE" sz="1100" dirty="0">
                <a:latin typeface="Franklin Gothic Medium Cond" pitchFamily="34" charset="0"/>
              </a:rPr>
              <a:t>E45X  	Desnutrición Crónica T/E (Talla Baja)</a:t>
            </a:r>
          </a:p>
          <a:p>
            <a:pPr marL="0" indent="0">
              <a:buNone/>
              <a:tabLst>
                <a:tab pos="627063" algn="l"/>
              </a:tabLst>
            </a:pPr>
            <a:r>
              <a:rPr lang="es-PE" sz="1100" dirty="0">
                <a:latin typeface="Franklin Gothic Medium Cond" pitchFamily="34" charset="0"/>
              </a:rPr>
              <a:t>E785  	Hiperlipidemia No Especificada (</a:t>
            </a:r>
            <a:r>
              <a:rPr lang="es-PE" sz="1100" dirty="0" err="1">
                <a:latin typeface="Franklin Gothic Medium Cond" pitchFamily="34" charset="0"/>
              </a:rPr>
              <a:t>Dislipidemia</a:t>
            </a:r>
            <a:r>
              <a:rPr lang="es-PE" sz="1100" dirty="0">
                <a:latin typeface="Franklin Gothic Medium Cond" pitchFamily="34" charset="0"/>
              </a:rPr>
              <a:t>)</a:t>
            </a:r>
          </a:p>
          <a:p>
            <a:pPr marL="0" indent="0">
              <a:buNone/>
              <a:tabLst>
                <a:tab pos="627063" algn="l"/>
              </a:tabLst>
            </a:pPr>
            <a:r>
              <a:rPr lang="es-PE" sz="1100" dirty="0">
                <a:latin typeface="Franklin Gothic Medium Cond" pitchFamily="34" charset="0"/>
              </a:rPr>
              <a:t>E65X 	Adiposidad Localizada</a:t>
            </a:r>
          </a:p>
          <a:p>
            <a:pPr marL="0" indent="0">
              <a:buNone/>
              <a:tabLst>
                <a:tab pos="627063" algn="l"/>
              </a:tabLst>
            </a:pPr>
            <a:r>
              <a:rPr lang="es-PE" sz="1100" dirty="0">
                <a:latin typeface="Franklin Gothic Medium Cond" pitchFamily="34" charset="0"/>
              </a:rPr>
              <a:t>Z728  	Otros Problemas relacionados al Estilo de Vida</a:t>
            </a:r>
          </a:p>
          <a:p>
            <a:pPr marL="0" indent="0">
              <a:buNone/>
              <a:tabLst>
                <a:tab pos="627063" algn="l"/>
              </a:tabLst>
            </a:pPr>
            <a:r>
              <a:rPr lang="es-PE" sz="1100" dirty="0">
                <a:latin typeface="Franklin Gothic Medium Cond" pitchFamily="34" charset="0"/>
              </a:rPr>
              <a:t>85018  	</a:t>
            </a:r>
            <a:r>
              <a:rPr lang="es-PE" sz="1100" dirty="0" err="1">
                <a:latin typeface="Franklin Gothic Medium Cond" pitchFamily="34" charset="0"/>
              </a:rPr>
              <a:t>Dosaje</a:t>
            </a:r>
            <a:r>
              <a:rPr lang="es-PE" sz="1100" dirty="0">
                <a:latin typeface="Franklin Gothic Medium Cond" pitchFamily="34" charset="0"/>
              </a:rPr>
              <a:t> de Hemoglobina</a:t>
            </a:r>
          </a:p>
          <a:p>
            <a:pPr marL="0" indent="0">
              <a:buNone/>
              <a:tabLst>
                <a:tab pos="627063" algn="l"/>
              </a:tabLst>
            </a:pPr>
            <a:r>
              <a:rPr lang="es-PE" sz="1100" dirty="0">
                <a:latin typeface="Franklin Gothic Medium Cond" pitchFamily="34" charset="0"/>
              </a:rPr>
              <a:t>59401.04	 Otras medidas Profilácticas Especificadas 	(Administración de 	Suplementación Preventiva)</a:t>
            </a:r>
          </a:p>
          <a:p>
            <a:pPr marL="0" indent="0">
              <a:buNone/>
              <a:tabLst>
                <a:tab pos="627063" algn="l"/>
              </a:tabLst>
            </a:pPr>
            <a:r>
              <a:rPr lang="es-PE" sz="1100" dirty="0">
                <a:solidFill>
                  <a:srgbClr val="C00000"/>
                </a:solidFill>
                <a:latin typeface="Franklin Gothic Medium Cond" pitchFamily="34" charset="0"/>
              </a:rPr>
              <a:t>EVALUACIÓN DE LA AGUDEZA VISUAL</a:t>
            </a:r>
          </a:p>
          <a:p>
            <a:pPr marL="0" indent="0">
              <a:buNone/>
              <a:tabLst>
                <a:tab pos="627063" algn="l"/>
              </a:tabLst>
            </a:pPr>
            <a:r>
              <a:rPr lang="es-PE" sz="1100" dirty="0">
                <a:latin typeface="Franklin Gothic Medium Cond" pitchFamily="34" charset="0"/>
              </a:rPr>
              <a:t>99173  	Determinación de la Agudeza Visual</a:t>
            </a:r>
          </a:p>
          <a:p>
            <a:pPr marL="0" indent="0">
              <a:buNone/>
              <a:tabLst>
                <a:tab pos="627063" algn="l"/>
              </a:tabLst>
            </a:pPr>
            <a:r>
              <a:rPr lang="es-PE" sz="1100" dirty="0">
                <a:latin typeface="Franklin Gothic Medium Cond" pitchFamily="34" charset="0"/>
              </a:rPr>
              <a:t>Z010  	Examen de Ojos y de la Visión</a:t>
            </a:r>
          </a:p>
          <a:p>
            <a:pPr marL="0" indent="0">
              <a:buNone/>
              <a:tabLst>
                <a:tab pos="627063" algn="l"/>
              </a:tabLst>
            </a:pPr>
            <a:r>
              <a:rPr lang="es-PE" sz="1100" dirty="0">
                <a:latin typeface="Franklin Gothic Medium Cond" pitchFamily="34" charset="0"/>
              </a:rPr>
              <a:t>99401.16 Consejería Ocular</a:t>
            </a:r>
          </a:p>
        </p:txBody>
      </p:sp>
      <p:sp>
        <p:nvSpPr>
          <p:cNvPr id="4" name="3 Marcador de contenido"/>
          <p:cNvSpPr>
            <a:spLocks noGrp="1"/>
          </p:cNvSpPr>
          <p:nvPr>
            <p:ph sz="half" idx="2"/>
          </p:nvPr>
        </p:nvSpPr>
        <p:spPr>
          <a:xfrm>
            <a:off x="4648200" y="655094"/>
            <a:ext cx="4038600" cy="5964070"/>
          </a:xfrm>
        </p:spPr>
        <p:txBody>
          <a:bodyPr/>
          <a:lstStyle/>
          <a:p>
            <a:pPr marL="0" indent="0">
              <a:buNone/>
              <a:tabLst>
                <a:tab pos="627063" algn="l"/>
              </a:tabLst>
            </a:pPr>
            <a:r>
              <a:rPr lang="es-PE" sz="1100" b="1" dirty="0">
                <a:solidFill>
                  <a:srgbClr val="00A44A"/>
                </a:solidFill>
                <a:latin typeface="Franklin Gothic Medium Cond" pitchFamily="34" charset="0"/>
              </a:rPr>
              <a:t>CÓDIGO 	DIAGNÓSTICO / ACTIVIDAD</a:t>
            </a:r>
            <a:endParaRPr lang="es-PE" sz="1100" dirty="0">
              <a:solidFill>
                <a:srgbClr val="C00000"/>
              </a:solidFill>
              <a:latin typeface="Franklin Gothic Medium Cond" pitchFamily="34" charset="0"/>
            </a:endParaRPr>
          </a:p>
          <a:p>
            <a:pPr marL="0" indent="0">
              <a:buNone/>
              <a:tabLst>
                <a:tab pos="627063" algn="l"/>
              </a:tabLst>
            </a:pPr>
            <a:r>
              <a:rPr lang="es-PE" sz="1100" dirty="0">
                <a:solidFill>
                  <a:srgbClr val="C00000"/>
                </a:solidFill>
                <a:latin typeface="Franklin Gothic Medium Cond" pitchFamily="34" charset="0"/>
              </a:rPr>
              <a:t>EVALUACIÓN DE AGUDEZA AUDITIVA</a:t>
            </a:r>
          </a:p>
          <a:p>
            <a:pPr marL="0" indent="0">
              <a:buNone/>
              <a:tabLst>
                <a:tab pos="627063" algn="l"/>
              </a:tabLst>
            </a:pPr>
            <a:r>
              <a:rPr lang="es-PE" sz="1100" dirty="0">
                <a:latin typeface="Franklin Gothic Medium Cond" pitchFamily="34" charset="0"/>
              </a:rPr>
              <a:t>H919 	Determinación de la Agudeza Auditiva sin Especificación</a:t>
            </a:r>
          </a:p>
          <a:p>
            <a:pPr marL="0" indent="0">
              <a:buNone/>
              <a:tabLst>
                <a:tab pos="627063" algn="l"/>
              </a:tabLst>
            </a:pPr>
            <a:r>
              <a:rPr lang="es-PE" sz="1100" dirty="0">
                <a:latin typeface="Franklin Gothic Medium Cond" pitchFamily="34" charset="0"/>
              </a:rPr>
              <a:t>Z011 	Examen de Oídos y de la Audición</a:t>
            </a:r>
          </a:p>
          <a:p>
            <a:pPr marL="0" indent="0">
              <a:buNone/>
              <a:tabLst>
                <a:tab pos="627063" algn="l"/>
              </a:tabLst>
            </a:pPr>
            <a:r>
              <a:rPr lang="es-PE" sz="1100" dirty="0">
                <a:solidFill>
                  <a:srgbClr val="C00000"/>
                </a:solidFill>
                <a:latin typeface="Franklin Gothic Medium Cond" pitchFamily="34" charset="0"/>
              </a:rPr>
              <a:t>ATENCIÓN ODONTOLÓGICA</a:t>
            </a:r>
          </a:p>
          <a:p>
            <a:pPr marL="0" indent="0">
              <a:buNone/>
              <a:tabLst>
                <a:tab pos="627063" algn="l"/>
              </a:tabLst>
            </a:pPr>
            <a:r>
              <a:rPr lang="es-PE" sz="1100" dirty="0">
                <a:latin typeface="Franklin Gothic Medium Cond" pitchFamily="34" charset="0"/>
              </a:rPr>
              <a:t>D1310 	Asesoría Nutricional para el Control de 	Enfermedades Dentales</a:t>
            </a:r>
          </a:p>
          <a:p>
            <a:pPr marL="0" indent="0">
              <a:buNone/>
              <a:tabLst>
                <a:tab pos="627063" algn="l"/>
              </a:tabLst>
            </a:pPr>
            <a:r>
              <a:rPr lang="es-PE" sz="1100" dirty="0">
                <a:latin typeface="Franklin Gothic Medium Cond" pitchFamily="34" charset="0"/>
              </a:rPr>
              <a:t>D1330  	Instrucción de Higiene Oral</a:t>
            </a:r>
          </a:p>
          <a:p>
            <a:pPr marL="0" indent="0">
              <a:buNone/>
              <a:tabLst>
                <a:tab pos="627063" algn="l"/>
              </a:tabLst>
            </a:pPr>
            <a:r>
              <a:rPr lang="es-PE" sz="1100" dirty="0">
                <a:latin typeface="Franklin Gothic Medium Cond" pitchFamily="34" charset="0"/>
              </a:rPr>
              <a:t>D0120  	Examen Estomatológico</a:t>
            </a:r>
          </a:p>
          <a:p>
            <a:pPr marL="0" indent="0">
              <a:buNone/>
              <a:tabLst>
                <a:tab pos="627063" algn="l"/>
              </a:tabLst>
            </a:pPr>
            <a:r>
              <a:rPr lang="es-PE" sz="1100" dirty="0">
                <a:latin typeface="Franklin Gothic Medium Cond" pitchFamily="34" charset="0"/>
              </a:rPr>
              <a:t>D1110  	Profilaxis Dental</a:t>
            </a:r>
          </a:p>
          <a:p>
            <a:pPr marL="0" indent="0">
              <a:buNone/>
              <a:tabLst>
                <a:tab pos="627063" algn="l"/>
              </a:tabLst>
            </a:pPr>
            <a:r>
              <a:rPr lang="es-PE" sz="1100" dirty="0">
                <a:latin typeface="Franklin Gothic Medium Cond" pitchFamily="34" charset="0"/>
              </a:rPr>
              <a:t>U510  	Alta Básica Odontológica</a:t>
            </a:r>
          </a:p>
          <a:p>
            <a:pPr marL="0" indent="0">
              <a:buNone/>
              <a:tabLst>
                <a:tab pos="627063" algn="l"/>
              </a:tabLst>
            </a:pPr>
            <a:r>
              <a:rPr lang="es-PE" sz="1100" dirty="0">
                <a:solidFill>
                  <a:srgbClr val="C00000"/>
                </a:solidFill>
                <a:latin typeface="Franklin Gothic Medium Cond" pitchFamily="34" charset="0"/>
              </a:rPr>
              <a:t>EVALUACIÓN FÍSICO POSTURAL</a:t>
            </a:r>
          </a:p>
          <a:p>
            <a:pPr marL="0" indent="0">
              <a:buNone/>
              <a:tabLst>
                <a:tab pos="627063" algn="l"/>
              </a:tabLst>
            </a:pPr>
            <a:r>
              <a:rPr lang="es-PE" sz="1100" dirty="0">
                <a:latin typeface="Franklin Gothic Medium Cond" pitchFamily="34" charset="0"/>
              </a:rPr>
              <a:t>96008  	Análisis Postural Estático</a:t>
            </a:r>
          </a:p>
          <a:p>
            <a:pPr marL="0" indent="0">
              <a:buNone/>
              <a:tabLst>
                <a:tab pos="627063" algn="l"/>
              </a:tabLst>
            </a:pPr>
            <a:r>
              <a:rPr lang="es-PE" sz="1100" dirty="0">
                <a:latin typeface="Franklin Gothic Medium Cond" pitchFamily="34" charset="0"/>
              </a:rPr>
              <a:t>M400  	Cifosis postural</a:t>
            </a:r>
          </a:p>
          <a:p>
            <a:pPr marL="0" indent="0">
              <a:buNone/>
              <a:tabLst>
                <a:tab pos="627063" algn="l"/>
              </a:tabLst>
            </a:pPr>
            <a:r>
              <a:rPr lang="es-PE" sz="1100" dirty="0">
                <a:latin typeface="Franklin Gothic Medium Cond" pitchFamily="34" charset="0"/>
              </a:rPr>
              <a:t>M402  	Otras cifosis y las no especificadas</a:t>
            </a:r>
          </a:p>
          <a:p>
            <a:pPr marL="0" indent="0">
              <a:buNone/>
              <a:tabLst>
                <a:tab pos="627063" algn="l"/>
              </a:tabLst>
            </a:pPr>
            <a:r>
              <a:rPr lang="es-PE" sz="1100" dirty="0">
                <a:latin typeface="Franklin Gothic Medium Cond" pitchFamily="34" charset="0"/>
              </a:rPr>
              <a:t>M403  	Síndrome de espalda plana</a:t>
            </a:r>
          </a:p>
          <a:p>
            <a:pPr marL="0" indent="0">
              <a:buNone/>
              <a:tabLst>
                <a:tab pos="627063" algn="l"/>
              </a:tabLst>
            </a:pPr>
            <a:r>
              <a:rPr lang="es-PE" sz="1100" dirty="0">
                <a:latin typeface="Franklin Gothic Medium Cond" pitchFamily="34" charset="0"/>
              </a:rPr>
              <a:t>M405  	Lordosis no especifica</a:t>
            </a:r>
          </a:p>
          <a:p>
            <a:pPr marL="0" indent="0">
              <a:buNone/>
              <a:tabLst>
                <a:tab pos="627063" algn="l"/>
              </a:tabLst>
            </a:pPr>
            <a:r>
              <a:rPr lang="es-PE" sz="1100" dirty="0">
                <a:latin typeface="Franklin Gothic Medium Cond" pitchFamily="34" charset="0"/>
              </a:rPr>
              <a:t>M419  	Escoliosis, no especificada </a:t>
            </a:r>
          </a:p>
          <a:p>
            <a:pPr marL="0" indent="0">
              <a:buNone/>
              <a:tabLst>
                <a:tab pos="627063" algn="l"/>
              </a:tabLst>
            </a:pPr>
            <a:r>
              <a:rPr lang="es-PE" sz="1100" dirty="0">
                <a:solidFill>
                  <a:srgbClr val="C00000"/>
                </a:solidFill>
                <a:latin typeface="Franklin Gothic Medium Cond" pitchFamily="34" charset="0"/>
              </a:rPr>
              <a:t>INMUNIZACIONES</a:t>
            </a:r>
          </a:p>
          <a:p>
            <a:pPr marL="0" indent="0">
              <a:buNone/>
              <a:tabLst>
                <a:tab pos="627063" algn="l"/>
              </a:tabLst>
            </a:pPr>
            <a:r>
              <a:rPr lang="es-PE" sz="1100" dirty="0">
                <a:latin typeface="Franklin Gothic Medium Cond" pitchFamily="34" charset="0"/>
              </a:rPr>
              <a:t>90746  	Vacunación </a:t>
            </a:r>
            <a:r>
              <a:rPr lang="es-PE" sz="1100" dirty="0" err="1">
                <a:latin typeface="Franklin Gothic Medium Cond" pitchFamily="34" charset="0"/>
              </a:rPr>
              <a:t>Antihepatitis</a:t>
            </a:r>
            <a:r>
              <a:rPr lang="es-PE" sz="1100" dirty="0">
                <a:latin typeface="Franklin Gothic Medium Cond" pitchFamily="34" charset="0"/>
              </a:rPr>
              <a:t> Viral B   (</a:t>
            </a:r>
            <a:r>
              <a:rPr lang="es-PE" sz="1100" dirty="0" err="1">
                <a:latin typeface="Franklin Gothic Medium Cond" pitchFamily="34" charset="0"/>
              </a:rPr>
              <a:t>HvB</a:t>
            </a:r>
            <a:r>
              <a:rPr lang="es-PE" sz="1100" dirty="0">
                <a:latin typeface="Franklin Gothic Medium Cond" pitchFamily="34" charset="0"/>
              </a:rPr>
              <a:t>) </a:t>
            </a:r>
          </a:p>
          <a:p>
            <a:pPr marL="0" indent="0">
              <a:buNone/>
              <a:tabLst>
                <a:tab pos="627063" algn="l"/>
              </a:tabLst>
            </a:pPr>
            <a:r>
              <a:rPr lang="es-PE" sz="1100" dirty="0">
                <a:latin typeface="Franklin Gothic Medium Cond" pitchFamily="34" charset="0"/>
              </a:rPr>
              <a:t>90658	Vacuna contra la Influenza   (Estacional)</a:t>
            </a:r>
          </a:p>
          <a:p>
            <a:pPr marL="0" indent="0">
              <a:buNone/>
              <a:tabLst>
                <a:tab pos="627063" algn="l"/>
              </a:tabLst>
            </a:pPr>
            <a:r>
              <a:rPr lang="es-PE" sz="1100" dirty="0">
                <a:latin typeface="Franklin Gothic Medium Cond" pitchFamily="34" charset="0"/>
              </a:rPr>
              <a:t>90714	Vacunación </a:t>
            </a:r>
            <a:r>
              <a:rPr lang="es-PE" sz="1100" dirty="0" err="1">
                <a:latin typeface="Franklin Gothic Medium Cond" pitchFamily="34" charset="0"/>
              </a:rPr>
              <a:t>Diftotetánica</a:t>
            </a:r>
            <a:r>
              <a:rPr lang="es-PE" sz="1100" dirty="0">
                <a:latin typeface="Franklin Gothic Medium Cond" pitchFamily="34" charset="0"/>
              </a:rPr>
              <a:t> (</a:t>
            </a:r>
            <a:r>
              <a:rPr lang="es-PE" sz="1100" dirty="0" err="1">
                <a:latin typeface="Franklin Gothic Medium Cond" pitchFamily="34" charset="0"/>
              </a:rPr>
              <a:t>dT</a:t>
            </a:r>
            <a:r>
              <a:rPr lang="es-PE" sz="1100" dirty="0">
                <a:latin typeface="Franklin Gothic Medium Cond" pitchFamily="34" charset="0"/>
              </a:rPr>
              <a:t>)</a:t>
            </a:r>
          </a:p>
          <a:p>
            <a:pPr marL="0" indent="0">
              <a:buNone/>
              <a:tabLst>
                <a:tab pos="627063" algn="l"/>
              </a:tabLst>
            </a:pPr>
            <a:r>
              <a:rPr lang="es-PE" sz="1100" dirty="0">
                <a:latin typeface="Franklin Gothic Medium Cond" pitchFamily="34" charset="0"/>
              </a:rPr>
              <a:t>90649  	Vacuna contra Virus de Papiloma  Humano Para uso 	intramuscular</a:t>
            </a:r>
          </a:p>
          <a:p>
            <a:pPr marL="0" indent="0">
              <a:buNone/>
              <a:tabLst>
                <a:tab pos="627063" algn="l"/>
              </a:tabLst>
            </a:pPr>
            <a:r>
              <a:rPr lang="es-PE" sz="1100" dirty="0">
                <a:solidFill>
                  <a:srgbClr val="C00000"/>
                </a:solidFill>
                <a:latin typeface="Franklin Gothic Medium Cond" pitchFamily="34" charset="0"/>
              </a:rPr>
              <a:t>EVALUACIÓN DEL DESARROLLO SEXUAL</a:t>
            </a:r>
          </a:p>
          <a:p>
            <a:pPr marL="0" indent="0">
              <a:buNone/>
              <a:tabLst>
                <a:tab pos="627063" algn="l"/>
              </a:tabLst>
            </a:pPr>
            <a:r>
              <a:rPr lang="es-PE" sz="1100" dirty="0">
                <a:latin typeface="Franklin Gothic Medium Cond" pitchFamily="34" charset="0"/>
              </a:rPr>
              <a:t>99384.02 	Evaluación del desarrollo sexual  según  </a:t>
            </a:r>
            <a:r>
              <a:rPr lang="es-PE" sz="1100" dirty="0" err="1">
                <a:latin typeface="Franklin Gothic Medium Cond" pitchFamily="34" charset="0"/>
              </a:rPr>
              <a:t>Tanner</a:t>
            </a:r>
            <a:r>
              <a:rPr lang="es-PE" sz="1100" dirty="0">
                <a:latin typeface="Franklin Gothic Medium Cond" pitchFamily="34" charset="0"/>
              </a:rPr>
              <a:t>.</a:t>
            </a:r>
          </a:p>
          <a:p>
            <a:pPr marL="0" indent="0">
              <a:buNone/>
              <a:tabLst>
                <a:tab pos="627063" algn="l"/>
              </a:tabLst>
            </a:pPr>
            <a:r>
              <a:rPr lang="es-PE" sz="1100" dirty="0">
                <a:solidFill>
                  <a:srgbClr val="C00000"/>
                </a:solidFill>
                <a:latin typeface="Franklin Gothic Medium Cond" pitchFamily="34" charset="0"/>
              </a:rPr>
              <a:t>EVALUACIÓN CLÍNICA</a:t>
            </a:r>
          </a:p>
          <a:p>
            <a:pPr marL="0" indent="0">
              <a:buNone/>
              <a:tabLst>
                <a:tab pos="627063" algn="l"/>
              </a:tabLst>
            </a:pPr>
            <a:r>
              <a:rPr lang="es-PE" sz="1100" dirty="0">
                <a:latin typeface="Franklin Gothic Medium Cond" pitchFamily="34" charset="0"/>
              </a:rPr>
              <a:t>L709  	Acné no especificado</a:t>
            </a:r>
          </a:p>
          <a:p>
            <a:pPr marL="0" indent="0">
              <a:buNone/>
              <a:tabLst>
                <a:tab pos="627063" algn="l"/>
              </a:tabLst>
            </a:pPr>
            <a:r>
              <a:rPr lang="es-PE" sz="1100" dirty="0">
                <a:latin typeface="Franklin Gothic Medium Cond" pitchFamily="34" charset="0"/>
              </a:rPr>
              <a:t>D509  	Anemia por Deficiencia de Hierro sin  Especificación</a:t>
            </a:r>
          </a:p>
          <a:p>
            <a:pPr marL="0" indent="0">
              <a:buNone/>
              <a:tabLst>
                <a:tab pos="627063" algn="l"/>
              </a:tabLst>
            </a:pPr>
            <a:r>
              <a:rPr lang="es-PE" sz="1100" dirty="0">
                <a:latin typeface="Franklin Gothic Medium Cond" pitchFamily="34" charset="0"/>
              </a:rPr>
              <a:t>O990  	Anemia que afecta al Embarazo,  Parto o Puerperio</a:t>
            </a:r>
          </a:p>
        </p:txBody>
      </p:sp>
    </p:spTree>
    <p:extLst>
      <p:ext uri="{BB962C8B-B14F-4D97-AF65-F5344CB8AC3E}">
        <p14:creationId xmlns:p14="http://schemas.microsoft.com/office/powerpoint/2010/main" val="284270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1AE6D06-F54D-48AC-829D-2B8C5EE50C25}"/>
              </a:ext>
            </a:extLst>
          </p:cNvPr>
          <p:cNvSpPr txBox="1"/>
          <p:nvPr/>
        </p:nvSpPr>
        <p:spPr>
          <a:xfrm>
            <a:off x="470647" y="403412"/>
            <a:ext cx="4061012" cy="261610"/>
          </a:xfrm>
          <a:prstGeom prst="rect">
            <a:avLst/>
          </a:prstGeom>
          <a:noFill/>
        </p:spPr>
        <p:txBody>
          <a:bodyPr wrap="square" rtlCol="0">
            <a:spAutoFit/>
          </a:bodyPr>
          <a:lstStyle/>
          <a:p>
            <a:r>
              <a:rPr lang="es-PE" sz="1100" dirty="0">
                <a:solidFill>
                  <a:srgbClr val="C00000"/>
                </a:solidFill>
                <a:latin typeface="Franklin Gothic Medium Cond" panose="020B0606030402020204" pitchFamily="34" charset="0"/>
              </a:rPr>
              <a:t>EN LA CONSULTA CON EL MEDICO</a:t>
            </a:r>
          </a:p>
        </p:txBody>
      </p:sp>
      <p:graphicFrame>
        <p:nvGraphicFramePr>
          <p:cNvPr id="3" name="Objeto 2">
            <a:extLst>
              <a:ext uri="{FF2B5EF4-FFF2-40B4-BE49-F238E27FC236}">
                <a16:creationId xmlns:a16="http://schemas.microsoft.com/office/drawing/2014/main" id="{2E740B55-EF83-4761-BF52-2A1E84DF6BFD}"/>
              </a:ext>
            </a:extLst>
          </p:cNvPr>
          <p:cNvGraphicFramePr>
            <a:graphicFrameLocks noChangeAspect="1"/>
          </p:cNvGraphicFramePr>
          <p:nvPr>
            <p:extLst>
              <p:ext uri="{D42A27DB-BD31-4B8C-83A1-F6EECF244321}">
                <p14:modId xmlns:p14="http://schemas.microsoft.com/office/powerpoint/2010/main" val="3796738714"/>
              </p:ext>
            </p:extLst>
          </p:nvPr>
        </p:nvGraphicFramePr>
        <p:xfrm>
          <a:off x="1223963" y="688326"/>
          <a:ext cx="6696075" cy="3571875"/>
        </p:xfrm>
        <a:graphic>
          <a:graphicData uri="http://schemas.openxmlformats.org/presentationml/2006/ole">
            <mc:AlternateContent xmlns:mc="http://schemas.openxmlformats.org/markup-compatibility/2006">
              <mc:Choice xmlns:v="urn:schemas-microsoft-com:vml" Requires="v">
                <p:oleObj spid="_x0000_s3075" name="Hoja de cálculo" r:id="rId3" imgW="6695900" imgH="3571836" progId="Excel.Sheet.8">
                  <p:embed/>
                </p:oleObj>
              </mc:Choice>
              <mc:Fallback>
                <p:oleObj name="Hoja de cálculo" r:id="rId3" imgW="6695900" imgH="3571836" progId="Excel.Sheet.8">
                  <p:embed/>
                  <p:pic>
                    <p:nvPicPr>
                      <p:cNvPr id="4" name="Objeto 3"/>
                      <p:cNvPicPr/>
                      <p:nvPr/>
                    </p:nvPicPr>
                    <p:blipFill>
                      <a:blip r:embed="rId4"/>
                      <a:stretch>
                        <a:fillRect/>
                      </a:stretch>
                    </p:blipFill>
                    <p:spPr>
                      <a:xfrm>
                        <a:off x="1223963" y="688326"/>
                        <a:ext cx="6696075" cy="3571875"/>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id="{0A83835F-044F-4AD7-9176-F9699CCB9970}"/>
              </a:ext>
            </a:extLst>
          </p:cNvPr>
          <p:cNvSpPr/>
          <p:nvPr/>
        </p:nvSpPr>
        <p:spPr>
          <a:xfrm>
            <a:off x="427517" y="4305120"/>
            <a:ext cx="1279517"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ÁREA SALUD SEXUAL</a:t>
            </a:r>
          </a:p>
        </p:txBody>
      </p:sp>
      <p:pic>
        <p:nvPicPr>
          <p:cNvPr id="6" name="Imagen 5">
            <a:extLst>
              <a:ext uri="{FF2B5EF4-FFF2-40B4-BE49-F238E27FC236}">
                <a16:creationId xmlns:a16="http://schemas.microsoft.com/office/drawing/2014/main" id="{0F4F7E73-FA2B-4593-B449-6DEA7BE56320}"/>
              </a:ext>
            </a:extLst>
          </p:cNvPr>
          <p:cNvPicPr>
            <a:picLocks noChangeAspect="1"/>
          </p:cNvPicPr>
          <p:nvPr/>
        </p:nvPicPr>
        <p:blipFill>
          <a:blip r:embed="rId5"/>
          <a:stretch>
            <a:fillRect/>
          </a:stretch>
        </p:blipFill>
        <p:spPr>
          <a:xfrm>
            <a:off x="427517" y="4566730"/>
            <a:ext cx="8297062" cy="1569239"/>
          </a:xfrm>
          <a:prstGeom prst="rect">
            <a:avLst/>
          </a:prstGeom>
        </p:spPr>
      </p:pic>
    </p:spTree>
    <p:extLst>
      <p:ext uri="{BB962C8B-B14F-4D97-AF65-F5344CB8AC3E}">
        <p14:creationId xmlns:p14="http://schemas.microsoft.com/office/powerpoint/2010/main" val="1679486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0D9433E-F14C-4D1E-AA61-BD6BAF9B7278}"/>
              </a:ext>
            </a:extLst>
          </p:cNvPr>
          <p:cNvPicPr>
            <a:picLocks noChangeAspect="1"/>
          </p:cNvPicPr>
          <p:nvPr/>
        </p:nvPicPr>
        <p:blipFill>
          <a:blip r:embed="rId2"/>
          <a:stretch>
            <a:fillRect/>
          </a:stretch>
        </p:blipFill>
        <p:spPr>
          <a:xfrm>
            <a:off x="405442" y="453467"/>
            <a:ext cx="8367622" cy="2448732"/>
          </a:xfrm>
          <a:prstGeom prst="rect">
            <a:avLst/>
          </a:prstGeom>
        </p:spPr>
      </p:pic>
      <p:sp>
        <p:nvSpPr>
          <p:cNvPr id="4" name="Rectángulo 3">
            <a:extLst>
              <a:ext uri="{FF2B5EF4-FFF2-40B4-BE49-F238E27FC236}">
                <a16:creationId xmlns:a16="http://schemas.microsoft.com/office/drawing/2014/main" id="{E829DA4A-C029-4B72-96E1-7C137D4E7273}"/>
              </a:ext>
            </a:extLst>
          </p:cNvPr>
          <p:cNvSpPr/>
          <p:nvPr/>
        </p:nvSpPr>
        <p:spPr>
          <a:xfrm>
            <a:off x="405442" y="2902199"/>
            <a:ext cx="1580882"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ÁREA SALUD PSICOSOCIAL</a:t>
            </a:r>
          </a:p>
        </p:txBody>
      </p:sp>
      <p:sp>
        <p:nvSpPr>
          <p:cNvPr id="6" name="Rectángulo 5">
            <a:extLst>
              <a:ext uri="{FF2B5EF4-FFF2-40B4-BE49-F238E27FC236}">
                <a16:creationId xmlns:a16="http://schemas.microsoft.com/office/drawing/2014/main" id="{98BE4D32-6AF9-4813-8174-B0AAA260C8FC}"/>
              </a:ext>
            </a:extLst>
          </p:cNvPr>
          <p:cNvSpPr/>
          <p:nvPr/>
        </p:nvSpPr>
        <p:spPr>
          <a:xfrm>
            <a:off x="405442" y="4140345"/>
            <a:ext cx="3243532" cy="261610"/>
          </a:xfrm>
          <a:prstGeom prst="rect">
            <a:avLst/>
          </a:prstGeom>
        </p:spPr>
        <p:txBody>
          <a:bodyPr wrap="square">
            <a:spAutoFit/>
          </a:bodyPr>
          <a:lstStyle/>
          <a:p>
            <a:r>
              <a:rPr lang="es-ES" sz="1100" dirty="0">
                <a:solidFill>
                  <a:srgbClr val="C00000"/>
                </a:solidFill>
                <a:latin typeface="Franklin Gothic Medium Cond" panose="020B0606030402020204" pitchFamily="34" charset="0"/>
              </a:rPr>
              <a:t>APLICACIÓN DE CUESTIONARIO DE HABILIDADES SOCIALES</a:t>
            </a:r>
            <a:endParaRPr lang="es-PE" sz="1100" dirty="0">
              <a:solidFill>
                <a:srgbClr val="C00000"/>
              </a:solidFill>
              <a:latin typeface="Franklin Gothic Medium Cond" panose="020B0606030402020204" pitchFamily="34" charset="0"/>
            </a:endParaRPr>
          </a:p>
        </p:txBody>
      </p:sp>
      <p:pic>
        <p:nvPicPr>
          <p:cNvPr id="7" name="Imagen 6">
            <a:extLst>
              <a:ext uri="{FF2B5EF4-FFF2-40B4-BE49-F238E27FC236}">
                <a16:creationId xmlns:a16="http://schemas.microsoft.com/office/drawing/2014/main" id="{24CD1C9B-C775-4EF8-91C8-A7824104A187}"/>
              </a:ext>
            </a:extLst>
          </p:cNvPr>
          <p:cNvPicPr>
            <a:picLocks noChangeAspect="1"/>
          </p:cNvPicPr>
          <p:nvPr/>
        </p:nvPicPr>
        <p:blipFill>
          <a:blip r:embed="rId3"/>
          <a:stretch>
            <a:fillRect/>
          </a:stretch>
        </p:blipFill>
        <p:spPr>
          <a:xfrm>
            <a:off x="405442" y="4368391"/>
            <a:ext cx="8367622" cy="898902"/>
          </a:xfrm>
          <a:prstGeom prst="rect">
            <a:avLst/>
          </a:prstGeom>
        </p:spPr>
      </p:pic>
      <p:sp>
        <p:nvSpPr>
          <p:cNvPr id="8" name="Rectángulo 7">
            <a:extLst>
              <a:ext uri="{FF2B5EF4-FFF2-40B4-BE49-F238E27FC236}">
                <a16:creationId xmlns:a16="http://schemas.microsoft.com/office/drawing/2014/main" id="{29C99183-906A-4DC6-9C15-D93E716A0A7B}"/>
              </a:ext>
            </a:extLst>
          </p:cNvPr>
          <p:cNvSpPr/>
          <p:nvPr/>
        </p:nvSpPr>
        <p:spPr>
          <a:xfrm>
            <a:off x="405442" y="5239333"/>
            <a:ext cx="4572000" cy="261610"/>
          </a:xfrm>
          <a:prstGeom prst="rect">
            <a:avLst/>
          </a:prstGeom>
        </p:spPr>
        <p:txBody>
          <a:bodyPr>
            <a:spAutoFit/>
          </a:bodyPr>
          <a:lstStyle/>
          <a:p>
            <a:r>
              <a:rPr lang="es-ES" sz="1100" dirty="0">
                <a:solidFill>
                  <a:srgbClr val="C00000"/>
                </a:solidFill>
                <a:latin typeface="Franklin Gothic Medium Cond" panose="020B0606030402020204" pitchFamily="34" charset="0"/>
              </a:rPr>
              <a:t>TALLER DE  HABILIDADES SOCIALES</a:t>
            </a:r>
            <a:endParaRPr lang="es-PE" sz="1100" dirty="0">
              <a:solidFill>
                <a:srgbClr val="C00000"/>
              </a:solidFill>
              <a:latin typeface="Franklin Gothic Medium Cond" panose="020B0606030402020204" pitchFamily="34" charset="0"/>
            </a:endParaRPr>
          </a:p>
        </p:txBody>
      </p:sp>
      <p:pic>
        <p:nvPicPr>
          <p:cNvPr id="9" name="Imagen 8">
            <a:extLst>
              <a:ext uri="{FF2B5EF4-FFF2-40B4-BE49-F238E27FC236}">
                <a16:creationId xmlns:a16="http://schemas.microsoft.com/office/drawing/2014/main" id="{9FEAA032-DD1D-45E8-9F5F-DB8030CF54CF}"/>
              </a:ext>
            </a:extLst>
          </p:cNvPr>
          <p:cNvPicPr>
            <a:picLocks noChangeAspect="1"/>
          </p:cNvPicPr>
          <p:nvPr/>
        </p:nvPicPr>
        <p:blipFill>
          <a:blip r:embed="rId4"/>
          <a:stretch>
            <a:fillRect/>
          </a:stretch>
        </p:blipFill>
        <p:spPr>
          <a:xfrm>
            <a:off x="405441" y="5495339"/>
            <a:ext cx="8333117" cy="898902"/>
          </a:xfrm>
          <a:prstGeom prst="rect">
            <a:avLst/>
          </a:prstGeom>
        </p:spPr>
      </p:pic>
      <p:pic>
        <p:nvPicPr>
          <p:cNvPr id="10" name="Imagen 9">
            <a:extLst>
              <a:ext uri="{FF2B5EF4-FFF2-40B4-BE49-F238E27FC236}">
                <a16:creationId xmlns:a16="http://schemas.microsoft.com/office/drawing/2014/main" id="{A7FE9DCE-E223-4775-A750-1A9259A57F0F}"/>
              </a:ext>
            </a:extLst>
          </p:cNvPr>
          <p:cNvPicPr>
            <a:picLocks noChangeAspect="1"/>
          </p:cNvPicPr>
          <p:nvPr/>
        </p:nvPicPr>
        <p:blipFill>
          <a:blip r:embed="rId5"/>
          <a:stretch>
            <a:fillRect/>
          </a:stretch>
        </p:blipFill>
        <p:spPr>
          <a:xfrm>
            <a:off x="405440" y="3139518"/>
            <a:ext cx="8367623" cy="958508"/>
          </a:xfrm>
          <a:prstGeom prst="rect">
            <a:avLst/>
          </a:prstGeom>
        </p:spPr>
      </p:pic>
    </p:spTree>
    <p:extLst>
      <p:ext uri="{BB962C8B-B14F-4D97-AF65-F5344CB8AC3E}">
        <p14:creationId xmlns:p14="http://schemas.microsoft.com/office/powerpoint/2010/main" val="2722538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14AF362-EB77-4BAE-BF67-B66676521A5E}"/>
              </a:ext>
            </a:extLst>
          </p:cNvPr>
          <p:cNvSpPr txBox="1"/>
          <p:nvPr/>
        </p:nvSpPr>
        <p:spPr>
          <a:xfrm>
            <a:off x="331290" y="3460921"/>
            <a:ext cx="8419381" cy="430887"/>
          </a:xfrm>
          <a:prstGeom prst="rect">
            <a:avLst/>
          </a:prstGeom>
          <a:noFill/>
        </p:spPr>
        <p:txBody>
          <a:bodyPr wrap="square">
            <a:spAutoFit/>
          </a:bodyPr>
          <a:lstStyle/>
          <a:p>
            <a:pPr algn="just"/>
            <a:r>
              <a:rPr lang="es-ES" sz="1100" dirty="0">
                <a:solidFill>
                  <a:srgbClr val="000099"/>
                </a:solidFill>
                <a:latin typeface="Franklin Gothic Medium Cond" panose="020B0606030402020204" pitchFamily="34" charset="0"/>
              </a:rPr>
              <a:t>El Examen de Oídos y de la Audición y los Examen de los Ojos y de la Visión se deberá indicar si son Normal (N) o Anormal (A) en el campo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de acuerdo al resultado de la evaluación</a:t>
            </a:r>
            <a:endParaRPr lang="es-PE" sz="1100" dirty="0">
              <a:solidFill>
                <a:srgbClr val="000099"/>
              </a:solidFill>
              <a:latin typeface="Franklin Gothic Medium Cond" panose="020B0606030402020204" pitchFamily="34" charset="0"/>
            </a:endParaRPr>
          </a:p>
        </p:txBody>
      </p:sp>
      <p:sp>
        <p:nvSpPr>
          <p:cNvPr id="10" name="CuadroTexto 9">
            <a:extLst>
              <a:ext uri="{FF2B5EF4-FFF2-40B4-BE49-F238E27FC236}">
                <a16:creationId xmlns:a16="http://schemas.microsoft.com/office/drawing/2014/main" id="{CD726CD7-9FF4-40F7-A488-4A40358AB122}"/>
              </a:ext>
            </a:extLst>
          </p:cNvPr>
          <p:cNvSpPr txBox="1"/>
          <p:nvPr/>
        </p:nvSpPr>
        <p:spPr>
          <a:xfrm>
            <a:off x="289810" y="5961115"/>
            <a:ext cx="8522900" cy="769441"/>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3.  PAQUETE ESPECIALIZADO DE ATENCIÓN INTEGRAL DE SALUD PARA ADOLESCENTES (Niveles II y III)</a:t>
            </a:r>
          </a:p>
          <a:p>
            <a:r>
              <a:rPr lang="es-ES" sz="1100" dirty="0">
                <a:latin typeface="Franklin Gothic Medium Cond" panose="020B0606030402020204" pitchFamily="34" charset="0"/>
              </a:rPr>
              <a:t>Incluye, además, de las prestaciones del paquete básico y el paquete completo de atención integral, la evaluación clínica especializada. En caso de diagnosticar alguna patología, se procede a brindar el tratamiento correspondiente.</a:t>
            </a:r>
          </a:p>
          <a:p>
            <a:r>
              <a:rPr lang="es-ES" sz="1100" dirty="0">
                <a:latin typeface="Franklin Gothic Medium Cond" panose="020B0606030402020204" pitchFamily="34" charset="0"/>
              </a:rPr>
              <a:t>Además de los exámenes de laboratorio del paquete completo, se adicionan: 1. Otros exámenes de laboratorio según necesidad.</a:t>
            </a:r>
            <a:endParaRPr lang="es-PE" sz="1100" dirty="0">
              <a:latin typeface="Franklin Gothic Medium Cond" panose="020B0606030402020204" pitchFamily="34" charset="0"/>
            </a:endParaRPr>
          </a:p>
        </p:txBody>
      </p:sp>
      <p:pic>
        <p:nvPicPr>
          <p:cNvPr id="2" name="Imagen 1">
            <a:extLst>
              <a:ext uri="{FF2B5EF4-FFF2-40B4-BE49-F238E27FC236}">
                <a16:creationId xmlns:a16="http://schemas.microsoft.com/office/drawing/2014/main" id="{3D4D2066-5BDA-4DCE-8ED4-8CB882E465A8}"/>
              </a:ext>
            </a:extLst>
          </p:cNvPr>
          <p:cNvPicPr>
            <a:picLocks noChangeAspect="1"/>
          </p:cNvPicPr>
          <p:nvPr/>
        </p:nvPicPr>
        <p:blipFill>
          <a:blip r:embed="rId2"/>
          <a:stretch>
            <a:fillRect/>
          </a:stretch>
        </p:blipFill>
        <p:spPr>
          <a:xfrm>
            <a:off x="331290" y="442412"/>
            <a:ext cx="8550429" cy="3028208"/>
          </a:xfrm>
          <a:prstGeom prst="rect">
            <a:avLst/>
          </a:prstGeom>
        </p:spPr>
      </p:pic>
      <p:sp>
        <p:nvSpPr>
          <p:cNvPr id="9" name="CuadroTexto 8">
            <a:extLst>
              <a:ext uri="{FF2B5EF4-FFF2-40B4-BE49-F238E27FC236}">
                <a16:creationId xmlns:a16="http://schemas.microsoft.com/office/drawing/2014/main" id="{A2419536-152D-4177-BD41-25DE8F28C916}"/>
              </a:ext>
            </a:extLst>
          </p:cNvPr>
          <p:cNvSpPr txBox="1"/>
          <p:nvPr/>
        </p:nvSpPr>
        <p:spPr>
          <a:xfrm>
            <a:off x="331290" y="3841928"/>
            <a:ext cx="4572000" cy="261610"/>
          </a:xfrm>
          <a:prstGeom prst="rect">
            <a:avLst/>
          </a:prstGeom>
          <a:noFill/>
        </p:spPr>
        <p:txBody>
          <a:bodyPr wrap="square">
            <a:spAutoFit/>
          </a:bodyPr>
          <a:lstStyle/>
          <a:p>
            <a:r>
              <a:rPr lang="es-PE" sz="1100" dirty="0">
                <a:solidFill>
                  <a:srgbClr val="C00000"/>
                </a:solidFill>
                <a:latin typeface="Franklin Gothic Medium Cond" panose="020B0606030402020204" pitchFamily="34" charset="0"/>
              </a:rPr>
              <a:t>OTRAS PRESTACIONES:</a:t>
            </a:r>
          </a:p>
        </p:txBody>
      </p:sp>
      <p:pic>
        <p:nvPicPr>
          <p:cNvPr id="4" name="Imagen 3">
            <a:extLst>
              <a:ext uri="{FF2B5EF4-FFF2-40B4-BE49-F238E27FC236}">
                <a16:creationId xmlns:a16="http://schemas.microsoft.com/office/drawing/2014/main" id="{2268F4EC-4605-416D-92B9-4F9FBF2122D9}"/>
              </a:ext>
            </a:extLst>
          </p:cNvPr>
          <p:cNvPicPr>
            <a:picLocks noChangeAspect="1"/>
          </p:cNvPicPr>
          <p:nvPr/>
        </p:nvPicPr>
        <p:blipFill>
          <a:blip r:embed="rId3"/>
          <a:stretch>
            <a:fillRect/>
          </a:stretch>
        </p:blipFill>
        <p:spPr>
          <a:xfrm>
            <a:off x="289810" y="4092387"/>
            <a:ext cx="8591909" cy="1874605"/>
          </a:xfrm>
          <a:prstGeom prst="rect">
            <a:avLst/>
          </a:prstGeom>
        </p:spPr>
      </p:pic>
    </p:spTree>
    <p:extLst>
      <p:ext uri="{BB962C8B-B14F-4D97-AF65-F5344CB8AC3E}">
        <p14:creationId xmlns:p14="http://schemas.microsoft.com/office/powerpoint/2010/main" val="201185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13C0370-29E5-49D3-9C90-47DB78F1D6D4}"/>
              </a:ext>
            </a:extLst>
          </p:cNvPr>
          <p:cNvSpPr txBox="1"/>
          <p:nvPr/>
        </p:nvSpPr>
        <p:spPr>
          <a:xfrm>
            <a:off x="267419" y="190589"/>
            <a:ext cx="4572000" cy="261610"/>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EN LA CONSULTA CON EL MÉDICO</a:t>
            </a:r>
            <a:endParaRPr lang="es-PE" sz="1100" dirty="0">
              <a:solidFill>
                <a:srgbClr val="C00000"/>
              </a:solidFill>
              <a:latin typeface="Franklin Gothic Medium Cond" panose="020B0606030402020204" pitchFamily="34" charset="0"/>
            </a:endParaRPr>
          </a:p>
        </p:txBody>
      </p:sp>
      <p:pic>
        <p:nvPicPr>
          <p:cNvPr id="5" name="Imagen 4">
            <a:extLst>
              <a:ext uri="{FF2B5EF4-FFF2-40B4-BE49-F238E27FC236}">
                <a16:creationId xmlns:a16="http://schemas.microsoft.com/office/drawing/2014/main" id="{BE4B51ED-B1FB-4B2C-8910-F3241A180CBF}"/>
              </a:ext>
            </a:extLst>
          </p:cNvPr>
          <p:cNvPicPr>
            <a:picLocks noChangeAspect="1"/>
          </p:cNvPicPr>
          <p:nvPr/>
        </p:nvPicPr>
        <p:blipFill>
          <a:blip r:embed="rId2"/>
          <a:stretch>
            <a:fillRect/>
          </a:stretch>
        </p:blipFill>
        <p:spPr>
          <a:xfrm>
            <a:off x="267419" y="434947"/>
            <a:ext cx="8540152" cy="1569239"/>
          </a:xfrm>
          <a:prstGeom prst="rect">
            <a:avLst/>
          </a:prstGeom>
        </p:spPr>
      </p:pic>
      <p:sp>
        <p:nvSpPr>
          <p:cNvPr id="6" name="CuadroTexto 5">
            <a:extLst>
              <a:ext uri="{FF2B5EF4-FFF2-40B4-BE49-F238E27FC236}">
                <a16:creationId xmlns:a16="http://schemas.microsoft.com/office/drawing/2014/main" id="{93661873-CB25-4336-A5ED-2A3717039E7A}"/>
              </a:ext>
            </a:extLst>
          </p:cNvPr>
          <p:cNvSpPr txBox="1"/>
          <p:nvPr/>
        </p:nvSpPr>
        <p:spPr>
          <a:xfrm>
            <a:off x="267419" y="1955466"/>
            <a:ext cx="8436994" cy="430887"/>
          </a:xfrm>
          <a:prstGeom prst="rect">
            <a:avLst/>
          </a:prstGeom>
          <a:noFill/>
        </p:spPr>
        <p:txBody>
          <a:bodyPr wrap="square">
            <a:spAutoFit/>
          </a:bodyPr>
          <a:lstStyle/>
          <a:p>
            <a:pPr algn="just"/>
            <a:r>
              <a:rPr lang="es-ES" sz="1100" dirty="0">
                <a:solidFill>
                  <a:srgbClr val="000099"/>
                </a:solidFill>
                <a:latin typeface="Franklin Gothic Medium Cond" panose="020B0606030402020204" pitchFamily="34" charset="0"/>
              </a:rPr>
              <a:t>Cuando se identifican factores de riesgo, en el ejemplo se muestra la identificación de sobrepeso, por lo cual corresponde indicar examen de laboratorio que incluye el “Tamizaje Laboratorial” según criterio médico.</a:t>
            </a:r>
            <a:endParaRPr lang="es-PE" sz="1100" dirty="0">
              <a:solidFill>
                <a:srgbClr val="000099"/>
              </a:solidFill>
              <a:latin typeface="Franklin Gothic Medium Cond" panose="020B0606030402020204" pitchFamily="34" charset="0"/>
            </a:endParaRPr>
          </a:p>
        </p:txBody>
      </p:sp>
      <p:sp>
        <p:nvSpPr>
          <p:cNvPr id="7" name="CuadroTexto 6">
            <a:extLst>
              <a:ext uri="{FF2B5EF4-FFF2-40B4-BE49-F238E27FC236}">
                <a16:creationId xmlns:a16="http://schemas.microsoft.com/office/drawing/2014/main" id="{7AED104A-5EAF-455E-9AE8-B349F884E0E0}"/>
              </a:ext>
            </a:extLst>
          </p:cNvPr>
          <p:cNvSpPr txBox="1"/>
          <p:nvPr/>
        </p:nvSpPr>
        <p:spPr>
          <a:xfrm>
            <a:off x="267419" y="2322334"/>
            <a:ext cx="8436993" cy="3477875"/>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4. ACTIVIDADES PREVENTIVO PROMOCIONALES (Niveles I, II y III)</a:t>
            </a:r>
          </a:p>
          <a:p>
            <a:pPr algn="just"/>
            <a:r>
              <a:rPr lang="es-ES" sz="1100" dirty="0">
                <a:latin typeface="Franklin Gothic Medium Cond" panose="020B0606030402020204" pitchFamily="34" charset="0"/>
              </a:rPr>
              <a:t>Estas prestaciones colectivas fortalecen los factores protectores en adolescentes y complementan los paquetes de atención integral.</a:t>
            </a:r>
          </a:p>
          <a:p>
            <a:r>
              <a:rPr lang="es-ES" sz="1100" dirty="0">
                <a:solidFill>
                  <a:srgbClr val="C00000"/>
                </a:solidFill>
                <a:latin typeface="Franklin Gothic Medium Cond" panose="020B0606030402020204" pitchFamily="34" charset="0"/>
              </a:rPr>
              <a:t>SESIÓN EDUCATIVA</a:t>
            </a:r>
          </a:p>
          <a:p>
            <a:r>
              <a:rPr lang="es-ES" sz="1100" dirty="0">
                <a:solidFill>
                  <a:srgbClr val="C00000"/>
                </a:solidFill>
                <a:latin typeface="Franklin Gothic Medium Cond" panose="020B0606030402020204" pitchFamily="34" charset="0"/>
              </a:rPr>
              <a:t>PARA EL CASO DE ADOLESCENTES DE 12 A 14 AÑOS, RELACIONADAS A:</a:t>
            </a:r>
          </a:p>
          <a:p>
            <a:r>
              <a:rPr lang="es-ES" sz="1100" dirty="0">
                <a:solidFill>
                  <a:srgbClr val="000099"/>
                </a:solidFill>
                <a:latin typeface="Franklin Gothic Medium Cond" panose="020B0606030402020204" pitchFamily="34" charset="0"/>
              </a:rPr>
              <a:t>• Desarrollo Integral</a:t>
            </a:r>
          </a:p>
          <a:p>
            <a:r>
              <a:rPr lang="es-ES" sz="1100" dirty="0">
                <a:latin typeface="Franklin Gothic Medium Cond" panose="020B0606030402020204" pitchFamily="34" charset="0"/>
              </a:rPr>
              <a:t>Incluye contenidos educativos relacionados al Desarrollo Integral: Físico, Sexual, Cognitivo, Social, Emocional, Espiritual (valores y ética); que abarca las áreas de Salud Física nutricional, Salud Psicosocial y Salud sexual y reproductiva </a:t>
            </a:r>
          </a:p>
          <a:p>
            <a:r>
              <a:rPr lang="es-ES" sz="1100" dirty="0">
                <a:latin typeface="Franklin Gothic Medium Cond" panose="020B0606030402020204" pitchFamily="34" charset="0"/>
              </a:rPr>
              <a:t>En el Código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de SESIONES EDUCATIVAS, se colocará el NÚMERO DEL CONTENIDO EDUCATIVO del área que se desarrolla.</a:t>
            </a:r>
          </a:p>
          <a:p>
            <a:r>
              <a:rPr lang="es-ES" sz="1100" dirty="0">
                <a:latin typeface="Franklin Gothic Medium Cond" panose="020B0606030402020204" pitchFamily="34" charset="0"/>
              </a:rPr>
              <a:t>En el siguiente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Se colocará las INICIALES DEL ÁREA que corresponda.</a:t>
            </a:r>
          </a:p>
          <a:p>
            <a:r>
              <a:rPr lang="es-ES" sz="1100" dirty="0">
                <a:latin typeface="Franklin Gothic Medium Cond" panose="020B0606030402020204" pitchFamily="34" charset="0"/>
              </a:rPr>
              <a:t>Salud Físico Nutricional  	 =  PSA (1,2,3,4,5,6,7,8,9)</a:t>
            </a:r>
          </a:p>
          <a:p>
            <a:r>
              <a:rPr lang="es-ES" sz="1100" dirty="0">
                <a:latin typeface="Franklin Gothic Medium Cond" panose="020B0606030402020204" pitchFamily="34" charset="0"/>
              </a:rPr>
              <a:t>Salud Sexual y Reproductiva 	 =  SSI (1,2,3,4,5)</a:t>
            </a:r>
          </a:p>
          <a:p>
            <a:r>
              <a:rPr lang="es-ES" sz="1100" dirty="0">
                <a:latin typeface="Franklin Gothic Medium Cond" panose="020B0606030402020204" pitchFamily="34" charset="0"/>
              </a:rPr>
              <a:t>Salud Psicosocial 	 =  PSI (1,2,3,4,5,6,7,8,9,10)</a:t>
            </a:r>
          </a:p>
          <a:p>
            <a:r>
              <a:rPr lang="es-ES" sz="1100" dirty="0">
                <a:solidFill>
                  <a:srgbClr val="C00000"/>
                </a:solidFill>
                <a:latin typeface="Franklin Gothic Medium Cond" panose="020B0606030402020204" pitchFamily="34" charset="0"/>
              </a:rPr>
              <a:t>• Salud Física Nutricional (PSA)</a:t>
            </a:r>
          </a:p>
          <a:p>
            <a:r>
              <a:rPr lang="es-ES" sz="1100" dirty="0">
                <a:latin typeface="Franklin Gothic Medium Cond" panose="020B0606030402020204" pitchFamily="34" charset="0"/>
              </a:rPr>
              <a:t>Incluye contenidos educativos relacionados a:</a:t>
            </a:r>
          </a:p>
          <a:p>
            <a:r>
              <a:rPr lang="es-ES" sz="1100" dirty="0">
                <a:latin typeface="Franklin Gothic Medium Cond" panose="020B0606030402020204" pitchFamily="34" charset="0"/>
              </a:rPr>
              <a:t>1 =  Actividad Física	7 =  Cuidado del Medio Ambiente</a:t>
            </a:r>
          </a:p>
          <a:p>
            <a:r>
              <a:rPr lang="es-ES" sz="1100" dirty="0">
                <a:latin typeface="Franklin Gothic Medium Cond" panose="020B0606030402020204" pitchFamily="34" charset="0"/>
              </a:rPr>
              <a:t>2 =  Alimentación Saludable	8 =  Medidas de Seguridad y Prevención de Accidentes.</a:t>
            </a:r>
          </a:p>
          <a:p>
            <a:r>
              <a:rPr lang="es-ES" sz="1100" dirty="0">
                <a:latin typeface="Franklin Gothic Medium Cond" panose="020B0606030402020204" pitchFamily="34" charset="0"/>
              </a:rPr>
              <a:t>3 =  Higiene		Primeros Auxilios.</a:t>
            </a:r>
          </a:p>
          <a:p>
            <a:r>
              <a:rPr lang="es-ES" sz="1100" dirty="0">
                <a:latin typeface="Franklin Gothic Medium Cond" panose="020B0606030402020204" pitchFamily="34" charset="0"/>
              </a:rPr>
              <a:t>4 =  Protección Solar	9 =  Salud Respiratoria y Tuberculosis</a:t>
            </a:r>
          </a:p>
          <a:p>
            <a:r>
              <a:rPr lang="es-ES" sz="1100" dirty="0">
                <a:latin typeface="Franklin Gothic Medium Cond" panose="020B0606030402020204" pitchFamily="34" charset="0"/>
              </a:rPr>
              <a:t>5 =  Salud Bucal		Temática: Higiene y Salud Bucal</a:t>
            </a:r>
          </a:p>
          <a:p>
            <a:r>
              <a:rPr lang="es-ES" sz="1100" dirty="0">
                <a:latin typeface="Franklin Gothic Medium Cond" panose="020B0606030402020204" pitchFamily="34" charset="0"/>
              </a:rPr>
              <a:t>6 =  Salud Ocular</a:t>
            </a:r>
          </a:p>
        </p:txBody>
      </p:sp>
      <p:pic>
        <p:nvPicPr>
          <p:cNvPr id="8" name="Imagen 7">
            <a:extLst>
              <a:ext uri="{FF2B5EF4-FFF2-40B4-BE49-F238E27FC236}">
                <a16:creationId xmlns:a16="http://schemas.microsoft.com/office/drawing/2014/main" id="{6AF46DE8-7CF5-4C42-9A4B-FAA87E33BD9B}"/>
              </a:ext>
            </a:extLst>
          </p:cNvPr>
          <p:cNvPicPr>
            <a:picLocks noChangeAspect="1"/>
          </p:cNvPicPr>
          <p:nvPr/>
        </p:nvPicPr>
        <p:blipFill>
          <a:blip r:embed="rId3"/>
          <a:stretch>
            <a:fillRect/>
          </a:stretch>
        </p:blipFill>
        <p:spPr>
          <a:xfrm>
            <a:off x="267418" y="5725363"/>
            <a:ext cx="8436993" cy="958508"/>
          </a:xfrm>
          <a:prstGeom prst="rect">
            <a:avLst/>
          </a:prstGeom>
        </p:spPr>
      </p:pic>
    </p:spTree>
    <p:extLst>
      <p:ext uri="{BB962C8B-B14F-4D97-AF65-F5344CB8AC3E}">
        <p14:creationId xmlns:p14="http://schemas.microsoft.com/office/powerpoint/2010/main" val="8492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FE5FB2E6-F1EF-4C56-A104-393F2082A794}"/>
              </a:ext>
            </a:extLst>
          </p:cNvPr>
          <p:cNvCxnSpPr>
            <a:cxnSpLocks noChangeShapeType="1"/>
          </p:cNvCxnSpPr>
          <p:nvPr/>
        </p:nvCxnSpPr>
        <p:spPr bwMode="auto">
          <a:xfrm flipH="1">
            <a:off x="819150" y="19704050"/>
            <a:ext cx="4991100" cy="48577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11" name="CuadroTexto 10">
            <a:extLst>
              <a:ext uri="{FF2B5EF4-FFF2-40B4-BE49-F238E27FC236}">
                <a16:creationId xmlns:a16="http://schemas.microsoft.com/office/drawing/2014/main" id="{E709EF6D-78AA-414B-8720-6DF19A41C2BE}"/>
              </a:ext>
            </a:extLst>
          </p:cNvPr>
          <p:cNvSpPr txBox="1"/>
          <p:nvPr/>
        </p:nvSpPr>
        <p:spPr>
          <a:xfrm>
            <a:off x="353322" y="308307"/>
            <a:ext cx="8436992" cy="430887"/>
          </a:xfrm>
          <a:prstGeom prst="rect">
            <a:avLst/>
          </a:prstGeom>
          <a:noFill/>
        </p:spPr>
        <p:txBody>
          <a:bodyPr wrap="square">
            <a:spAutoFit/>
          </a:bodyPr>
          <a:lstStyle/>
          <a:p>
            <a:pPr algn="just"/>
            <a:r>
              <a:rPr lang="es-ES" sz="1100" dirty="0">
                <a:solidFill>
                  <a:srgbClr val="000099"/>
                </a:solidFill>
                <a:latin typeface="Franklin Gothic Medium Cond" panose="020B0606030402020204" pitchFamily="34" charset="0"/>
              </a:rPr>
              <a:t>En el 1er campo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Indicar el número de sesión según sea el caso: 1,2,3,4,5,..…9 y en siguiente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Registrar “PSA” para indicar que la temática es relacionada a la Salud Física Nutricional (PSA)</a:t>
            </a:r>
            <a:endParaRPr lang="es-PE" sz="1100" dirty="0">
              <a:solidFill>
                <a:srgbClr val="000099"/>
              </a:solidFill>
              <a:latin typeface="Franklin Gothic Medium Cond" panose="020B0606030402020204" pitchFamily="34" charset="0"/>
            </a:endParaRPr>
          </a:p>
        </p:txBody>
      </p:sp>
      <p:sp>
        <p:nvSpPr>
          <p:cNvPr id="13" name="CuadroTexto 12">
            <a:extLst>
              <a:ext uri="{FF2B5EF4-FFF2-40B4-BE49-F238E27FC236}">
                <a16:creationId xmlns:a16="http://schemas.microsoft.com/office/drawing/2014/main" id="{7E91CB54-F662-4189-9042-8F971099F745}"/>
              </a:ext>
            </a:extLst>
          </p:cNvPr>
          <p:cNvSpPr txBox="1"/>
          <p:nvPr/>
        </p:nvSpPr>
        <p:spPr>
          <a:xfrm>
            <a:off x="353320" y="681702"/>
            <a:ext cx="8436991" cy="1107996"/>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 Salud Sexual y Reproductiva (SSI)</a:t>
            </a:r>
          </a:p>
          <a:p>
            <a:r>
              <a:rPr lang="es-ES" sz="1100" dirty="0">
                <a:latin typeface="Franklin Gothic Medium Cond" panose="020B0606030402020204" pitchFamily="34" charset="0"/>
              </a:rPr>
              <a:t>1 =  Derechos Sexuales y Reproductivos</a:t>
            </a:r>
          </a:p>
          <a:p>
            <a:r>
              <a:rPr lang="es-ES" sz="1100" dirty="0">
                <a:latin typeface="Franklin Gothic Medium Cond" panose="020B0606030402020204" pitchFamily="34" charset="0"/>
              </a:rPr>
              <a:t>2 =  Sexualidad Humana y Afectividad</a:t>
            </a:r>
          </a:p>
          <a:p>
            <a:r>
              <a:rPr lang="es-ES" sz="1100" dirty="0">
                <a:latin typeface="Franklin Gothic Medium Cond" panose="020B0606030402020204" pitchFamily="34" charset="0"/>
              </a:rPr>
              <a:t>3 =  Desarrollo Sexual en la Adolescencia</a:t>
            </a:r>
          </a:p>
          <a:p>
            <a:r>
              <a:rPr lang="es-ES" sz="1100" dirty="0">
                <a:latin typeface="Franklin Gothic Medium Cond" panose="020B0606030402020204" pitchFamily="34" charset="0"/>
              </a:rPr>
              <a:t>4 =  Prevención del Embarazo No Deseado, ITS y VIH-SIDA</a:t>
            </a:r>
          </a:p>
          <a:p>
            <a:r>
              <a:rPr lang="es-ES" sz="1100" dirty="0">
                <a:latin typeface="Franklin Gothic Medium Cond" panose="020B0606030402020204" pitchFamily="34" charset="0"/>
              </a:rPr>
              <a:t>5 =  Diversidad Sexual e identidad de Género</a:t>
            </a:r>
            <a:endParaRPr lang="es-PE" sz="1100" dirty="0">
              <a:latin typeface="Franklin Gothic Medium Cond" panose="020B0606030402020204" pitchFamily="34" charset="0"/>
            </a:endParaRPr>
          </a:p>
        </p:txBody>
      </p:sp>
      <p:sp>
        <p:nvSpPr>
          <p:cNvPr id="10" name="CuadroTexto 9">
            <a:extLst>
              <a:ext uri="{FF2B5EF4-FFF2-40B4-BE49-F238E27FC236}">
                <a16:creationId xmlns:a16="http://schemas.microsoft.com/office/drawing/2014/main" id="{9FE313DA-6E06-4AE6-A2A9-53A2EB63FE6B}"/>
              </a:ext>
            </a:extLst>
          </p:cNvPr>
          <p:cNvSpPr txBox="1"/>
          <p:nvPr/>
        </p:nvSpPr>
        <p:spPr>
          <a:xfrm>
            <a:off x="366618" y="1699256"/>
            <a:ext cx="8497019" cy="261610"/>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Temática: Desarrollo Sexual en la Adolescencia y Prevención del embarazo no deseado, ITS y VIH-SIDA</a:t>
            </a:r>
            <a:endParaRPr lang="es-PE" sz="1100" dirty="0">
              <a:solidFill>
                <a:srgbClr val="C00000"/>
              </a:solidFill>
              <a:latin typeface="Franklin Gothic Medium Cond" panose="020B0606030402020204" pitchFamily="34" charset="0"/>
            </a:endParaRPr>
          </a:p>
        </p:txBody>
      </p:sp>
      <p:pic>
        <p:nvPicPr>
          <p:cNvPr id="12" name="Imagen 11">
            <a:extLst>
              <a:ext uri="{FF2B5EF4-FFF2-40B4-BE49-F238E27FC236}">
                <a16:creationId xmlns:a16="http://schemas.microsoft.com/office/drawing/2014/main" id="{951DB061-58BC-4A4E-BA5A-9185BDF31B39}"/>
              </a:ext>
            </a:extLst>
          </p:cNvPr>
          <p:cNvPicPr>
            <a:picLocks noChangeAspect="1"/>
          </p:cNvPicPr>
          <p:nvPr/>
        </p:nvPicPr>
        <p:blipFill>
          <a:blip r:embed="rId2"/>
          <a:stretch>
            <a:fillRect/>
          </a:stretch>
        </p:blipFill>
        <p:spPr>
          <a:xfrm>
            <a:off x="427004" y="1960866"/>
            <a:ext cx="8436634" cy="958508"/>
          </a:xfrm>
          <a:prstGeom prst="rect">
            <a:avLst/>
          </a:prstGeom>
        </p:spPr>
      </p:pic>
      <p:sp>
        <p:nvSpPr>
          <p:cNvPr id="14" name="CuadroTexto 13">
            <a:extLst>
              <a:ext uri="{FF2B5EF4-FFF2-40B4-BE49-F238E27FC236}">
                <a16:creationId xmlns:a16="http://schemas.microsoft.com/office/drawing/2014/main" id="{FB31EAB2-8326-4471-8206-D2DC056D59AC}"/>
              </a:ext>
            </a:extLst>
          </p:cNvPr>
          <p:cNvSpPr txBox="1"/>
          <p:nvPr/>
        </p:nvSpPr>
        <p:spPr>
          <a:xfrm>
            <a:off x="427004" y="2876244"/>
            <a:ext cx="8436633" cy="430887"/>
          </a:xfrm>
          <a:prstGeom prst="rect">
            <a:avLst/>
          </a:prstGeom>
          <a:noFill/>
        </p:spPr>
        <p:txBody>
          <a:bodyPr wrap="square">
            <a:spAutoFit/>
          </a:bodyPr>
          <a:lstStyle/>
          <a:p>
            <a:pPr algn="just"/>
            <a:r>
              <a:rPr lang="es-ES" sz="1100" dirty="0">
                <a:solidFill>
                  <a:srgbClr val="000099"/>
                </a:solidFill>
                <a:latin typeface="Franklin Gothic Medium Cond" panose="020B0606030402020204" pitchFamily="34" charset="0"/>
              </a:rPr>
              <a:t>En el 1er campo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Indicar el número de sesión según sea el caso: 1,2,3,4 o 5) y en siguiente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Registrar “SSI” para indicar que la temática es relacionada a la Salud Sexual y Reproductiva (SSI)</a:t>
            </a:r>
            <a:endParaRPr lang="es-PE" sz="1100" dirty="0">
              <a:solidFill>
                <a:srgbClr val="000099"/>
              </a:solidFill>
              <a:latin typeface="Franklin Gothic Medium Cond" panose="020B0606030402020204" pitchFamily="34" charset="0"/>
            </a:endParaRPr>
          </a:p>
        </p:txBody>
      </p:sp>
      <p:sp>
        <p:nvSpPr>
          <p:cNvPr id="15" name="CuadroTexto 14">
            <a:extLst>
              <a:ext uri="{FF2B5EF4-FFF2-40B4-BE49-F238E27FC236}">
                <a16:creationId xmlns:a16="http://schemas.microsoft.com/office/drawing/2014/main" id="{0D7B5562-D6FC-4495-BB72-93F12BF5F6F4}"/>
              </a:ext>
            </a:extLst>
          </p:cNvPr>
          <p:cNvSpPr txBox="1"/>
          <p:nvPr/>
        </p:nvSpPr>
        <p:spPr>
          <a:xfrm>
            <a:off x="366618" y="3247095"/>
            <a:ext cx="8350370" cy="2292935"/>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 Salud Psicosocial (PSI)</a:t>
            </a:r>
          </a:p>
          <a:p>
            <a:pPr algn="just"/>
            <a:r>
              <a:rPr lang="es-ES" sz="1100" dirty="0">
                <a:latin typeface="Franklin Gothic Medium Cond" panose="020B0606030402020204" pitchFamily="34" charset="0"/>
              </a:rPr>
              <a:t>1 =  Habilidades para la Vida (autoestima, asertividad, toma de decisiones, comunicación); cognitivas y de control de las emociones.</a:t>
            </a:r>
          </a:p>
          <a:p>
            <a:pPr algn="just"/>
            <a:r>
              <a:rPr lang="es-ES" sz="1100" dirty="0">
                <a:latin typeface="Franklin Gothic Medium Cond" panose="020B0606030402020204" pitchFamily="34" charset="0"/>
              </a:rPr>
              <a:t>2 =  Proyecto de Vida.</a:t>
            </a:r>
          </a:p>
          <a:p>
            <a:pPr algn="just"/>
            <a:r>
              <a:rPr lang="es-ES" sz="1100" dirty="0">
                <a:latin typeface="Franklin Gothic Medium Cond" panose="020B0606030402020204" pitchFamily="34" charset="0"/>
              </a:rPr>
              <a:t>3 =  </a:t>
            </a:r>
            <a:r>
              <a:rPr lang="es-ES" sz="1100" dirty="0" err="1">
                <a:latin typeface="Franklin Gothic Medium Cond" panose="020B0606030402020204" pitchFamily="34" charset="0"/>
              </a:rPr>
              <a:t>Resilencia</a:t>
            </a:r>
            <a:r>
              <a:rPr lang="es-ES" sz="1100" dirty="0">
                <a:latin typeface="Franklin Gothic Medium Cond" panose="020B0606030402020204" pitchFamily="34" charset="0"/>
              </a:rPr>
              <a:t>.</a:t>
            </a:r>
          </a:p>
          <a:p>
            <a:pPr algn="just"/>
            <a:r>
              <a:rPr lang="es-ES" sz="1100" dirty="0">
                <a:latin typeface="Franklin Gothic Medium Cond" panose="020B0606030402020204" pitchFamily="34" charset="0"/>
              </a:rPr>
              <a:t>4 =  Rol del Adolescente en la Familia (Derechos y Responsabilidades).</a:t>
            </a:r>
          </a:p>
          <a:p>
            <a:pPr algn="just"/>
            <a:r>
              <a:rPr lang="es-ES" sz="1100" dirty="0">
                <a:latin typeface="Franklin Gothic Medium Cond" panose="020B0606030402020204" pitchFamily="34" charset="0"/>
              </a:rPr>
              <a:t>5 =  Derechos y Responsabilidades en Salud.</a:t>
            </a:r>
          </a:p>
          <a:p>
            <a:pPr algn="just"/>
            <a:r>
              <a:rPr lang="es-ES" sz="1100" dirty="0">
                <a:latin typeface="Franklin Gothic Medium Cond" panose="020B0606030402020204" pitchFamily="34" charset="0"/>
              </a:rPr>
              <a:t>6 =  Equidad de Género e Interculturalidad.</a:t>
            </a:r>
          </a:p>
          <a:p>
            <a:pPr algn="just"/>
            <a:r>
              <a:rPr lang="es-ES" sz="1100" dirty="0">
                <a:latin typeface="Franklin Gothic Medium Cond" panose="020B0606030402020204" pitchFamily="34" charset="0"/>
              </a:rPr>
              <a:t>7 =  Prevención de la Violencia Familiar (maltrato físico, psicológico, por negligencia), castigo físico y  humillante, violencia sexual, violencia por explotación sexual y trata de personas, social (pandillaje, delincuencia, </a:t>
            </a:r>
            <a:r>
              <a:rPr lang="es-ES" sz="1100" dirty="0" err="1">
                <a:latin typeface="Franklin Gothic Medium Cond" panose="020B0606030402020204" pitchFamily="34" charset="0"/>
              </a:rPr>
              <a:t>bullying</a:t>
            </a:r>
            <a:r>
              <a:rPr lang="es-ES" sz="1100" dirty="0">
                <a:latin typeface="Franklin Gothic Medium Cond" panose="020B0606030402020204" pitchFamily="34" charset="0"/>
              </a:rPr>
              <a:t>).</a:t>
            </a:r>
          </a:p>
          <a:p>
            <a:pPr algn="just"/>
            <a:r>
              <a:rPr lang="es-ES" sz="1100" dirty="0">
                <a:latin typeface="Franklin Gothic Medium Cond" panose="020B0606030402020204" pitchFamily="34" charset="0"/>
              </a:rPr>
              <a:t>8 =  Identificación de Signos de Alarma de: depresión, intento de suicidio, ansiedad, adicciones, </a:t>
            </a:r>
            <a:r>
              <a:rPr lang="es-ES" sz="1100" dirty="0" err="1">
                <a:latin typeface="Franklin Gothic Medium Cond" panose="020B0606030402020204" pitchFamily="34" charset="0"/>
              </a:rPr>
              <a:t>transtornos</a:t>
            </a:r>
            <a:r>
              <a:rPr lang="es-ES" sz="1100" dirty="0">
                <a:latin typeface="Franklin Gothic Medium Cond" panose="020B0606030402020204" pitchFamily="34" charset="0"/>
              </a:rPr>
              <a:t> de conducta alimentaria (anorexia, bulimia).</a:t>
            </a:r>
          </a:p>
          <a:p>
            <a:pPr algn="just"/>
            <a:r>
              <a:rPr lang="es-ES" sz="1100" dirty="0">
                <a:latin typeface="Franklin Gothic Medium Cond" panose="020B0606030402020204" pitchFamily="34" charset="0"/>
              </a:rPr>
              <a:t>9 =  Prevención de consumo de tabaco, alcohol, drogas ilícitas y nuevas adicciones (ludopatías, dependencia de las redes sociales, adicción tecnológica).</a:t>
            </a:r>
          </a:p>
          <a:p>
            <a:pPr algn="just"/>
            <a:r>
              <a:rPr lang="es-ES" sz="1100" dirty="0">
                <a:latin typeface="Franklin Gothic Medium Cond" panose="020B0606030402020204" pitchFamily="34" charset="0"/>
              </a:rPr>
              <a:t>10 =  Masculinidad.</a:t>
            </a:r>
          </a:p>
          <a:p>
            <a:pPr algn="just"/>
            <a:r>
              <a:rPr lang="es-ES" sz="1100" dirty="0">
                <a:solidFill>
                  <a:srgbClr val="C00000"/>
                </a:solidFill>
                <a:latin typeface="Franklin Gothic Medium Cond" panose="020B0606030402020204" pitchFamily="34" charset="0"/>
              </a:rPr>
              <a:t>TEMÁTICA: ROL DEL ADOLESCENTE EN LA FAMILIA Y PREVENCIÓN DE LA VIOLENCIA FAMILIAR.</a:t>
            </a:r>
            <a:endParaRPr lang="es-PE" sz="1100" dirty="0">
              <a:solidFill>
                <a:srgbClr val="C00000"/>
              </a:solidFill>
              <a:latin typeface="Franklin Gothic Medium Cond" panose="020B0606030402020204" pitchFamily="34" charset="0"/>
            </a:endParaRPr>
          </a:p>
        </p:txBody>
      </p:sp>
      <p:pic>
        <p:nvPicPr>
          <p:cNvPr id="16" name="Imagen 15">
            <a:extLst>
              <a:ext uri="{FF2B5EF4-FFF2-40B4-BE49-F238E27FC236}">
                <a16:creationId xmlns:a16="http://schemas.microsoft.com/office/drawing/2014/main" id="{2EEB2A9F-DC74-43B9-9448-8BBB68A4C86B}"/>
              </a:ext>
            </a:extLst>
          </p:cNvPr>
          <p:cNvPicPr>
            <a:picLocks noChangeAspect="1"/>
          </p:cNvPicPr>
          <p:nvPr/>
        </p:nvPicPr>
        <p:blipFill>
          <a:blip r:embed="rId3"/>
          <a:stretch>
            <a:fillRect/>
          </a:stretch>
        </p:blipFill>
        <p:spPr>
          <a:xfrm>
            <a:off x="427004" y="5514152"/>
            <a:ext cx="8471141" cy="958508"/>
          </a:xfrm>
          <a:prstGeom prst="rect">
            <a:avLst/>
          </a:prstGeom>
        </p:spPr>
      </p:pic>
    </p:spTree>
    <p:extLst>
      <p:ext uri="{BB962C8B-B14F-4D97-AF65-F5344CB8AC3E}">
        <p14:creationId xmlns:p14="http://schemas.microsoft.com/office/powerpoint/2010/main" val="274792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BC9540ED-8BDC-40C8-A727-F02B41029787}"/>
              </a:ext>
            </a:extLst>
          </p:cNvPr>
          <p:cNvSpPr txBox="1"/>
          <p:nvPr/>
        </p:nvSpPr>
        <p:spPr>
          <a:xfrm>
            <a:off x="336429" y="272142"/>
            <a:ext cx="8471142" cy="430887"/>
          </a:xfrm>
          <a:prstGeom prst="rect">
            <a:avLst/>
          </a:prstGeom>
          <a:noFill/>
        </p:spPr>
        <p:txBody>
          <a:bodyPr wrap="square">
            <a:spAutoFit/>
          </a:bodyPr>
          <a:lstStyle/>
          <a:p>
            <a:r>
              <a:rPr lang="es-ES" sz="1100" dirty="0">
                <a:solidFill>
                  <a:srgbClr val="000099"/>
                </a:solidFill>
                <a:latin typeface="Franklin Gothic Medium Cond" panose="020B0606030402020204" pitchFamily="34" charset="0"/>
              </a:rPr>
              <a:t>En el 1er campo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Indicar el número de sesión según sea el caso: 1,2,3,4,5,..…10 y en siguiente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Registrar “PSI” para indicar que la temática es relacionada a la Salud Psicosocial (PSI)</a:t>
            </a:r>
            <a:endParaRPr lang="es-PE" sz="1100" dirty="0">
              <a:solidFill>
                <a:srgbClr val="000099"/>
              </a:solidFill>
              <a:latin typeface="Franklin Gothic Medium Cond" panose="020B0606030402020204" pitchFamily="34" charset="0"/>
            </a:endParaRPr>
          </a:p>
        </p:txBody>
      </p:sp>
      <p:sp>
        <p:nvSpPr>
          <p:cNvPr id="15" name="CuadroTexto 14">
            <a:extLst>
              <a:ext uri="{FF2B5EF4-FFF2-40B4-BE49-F238E27FC236}">
                <a16:creationId xmlns:a16="http://schemas.microsoft.com/office/drawing/2014/main" id="{87D9170E-F4FE-46D4-B91E-4CDF0EF932E8}"/>
              </a:ext>
            </a:extLst>
          </p:cNvPr>
          <p:cNvSpPr txBox="1"/>
          <p:nvPr/>
        </p:nvSpPr>
        <p:spPr>
          <a:xfrm>
            <a:off x="349367" y="667008"/>
            <a:ext cx="8471141" cy="1446550"/>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PARA EL CASO DE ADOLESCENTES DE 15 A 17 AÑOS, RELACIONADAS A:</a:t>
            </a:r>
          </a:p>
          <a:p>
            <a:pPr algn="just"/>
            <a:r>
              <a:rPr lang="es-ES" sz="1100" dirty="0">
                <a:solidFill>
                  <a:srgbClr val="C00000"/>
                </a:solidFill>
                <a:latin typeface="Franklin Gothic Medium Cond" panose="020B0606030402020204" pitchFamily="34" charset="0"/>
              </a:rPr>
              <a:t>• Desarrollo Integral</a:t>
            </a:r>
          </a:p>
          <a:p>
            <a:pPr algn="just"/>
            <a:r>
              <a:rPr lang="es-ES" sz="1100" dirty="0">
                <a:latin typeface="Franklin Gothic Medium Cond" panose="020B0606030402020204" pitchFamily="34" charset="0"/>
              </a:rPr>
              <a:t>Incluye contenidos educativos relacionados al Desarrollo Integral: Físico, Sexual, Cognitivo, Social, Emocional, Espiritual (valores y ética)</a:t>
            </a:r>
          </a:p>
          <a:p>
            <a:pPr algn="just"/>
            <a:r>
              <a:rPr lang="es-ES" sz="1100" dirty="0">
                <a:latin typeface="Franklin Gothic Medium Cond" panose="020B0606030402020204" pitchFamily="34" charset="0"/>
              </a:rPr>
              <a:t>En el Código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de SESIONES EDUCATIVAS, se colocará el NÚMERO DEL CONTENIDO EDUCATIVO del área que se desarrolla.</a:t>
            </a:r>
          </a:p>
          <a:p>
            <a:pPr algn="just"/>
            <a:r>
              <a:rPr lang="es-ES" sz="1100" dirty="0">
                <a:latin typeface="Franklin Gothic Medium Cond" panose="020B0606030402020204" pitchFamily="34" charset="0"/>
              </a:rPr>
              <a:t>En el siguiente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Se colocará las INICIALES DEL ÁREA que corresponda.</a:t>
            </a:r>
          </a:p>
          <a:p>
            <a:pPr algn="just"/>
            <a:r>
              <a:rPr lang="es-ES" sz="1100" dirty="0">
                <a:latin typeface="Franklin Gothic Medium Cond" panose="020B0606030402020204" pitchFamily="34" charset="0"/>
              </a:rPr>
              <a:t>Salud Físico Nutricional  	=  PSA (1,2,3,4,5,6,7,8,9,10,11,12)</a:t>
            </a:r>
          </a:p>
          <a:p>
            <a:pPr algn="just"/>
            <a:r>
              <a:rPr lang="es-ES" sz="1100" dirty="0">
                <a:latin typeface="Franklin Gothic Medium Cond" panose="020B0606030402020204" pitchFamily="34" charset="0"/>
              </a:rPr>
              <a:t>Salud Sexual y Reproductiva  	= SSI (1,2,3,4,5,6,7)</a:t>
            </a:r>
          </a:p>
          <a:p>
            <a:pPr algn="just"/>
            <a:r>
              <a:rPr lang="es-ES" sz="1100" dirty="0">
                <a:latin typeface="Franklin Gothic Medium Cond" panose="020B0606030402020204" pitchFamily="34" charset="0"/>
              </a:rPr>
              <a:t>Salud Psicosocial  	 =  PSI (1,2,3,4,5,6,7,8,9,10,11,12,13)</a:t>
            </a:r>
            <a:endParaRPr lang="es-PE" sz="1100" dirty="0">
              <a:latin typeface="Franklin Gothic Medium Cond" panose="020B0606030402020204" pitchFamily="34" charset="0"/>
            </a:endParaRPr>
          </a:p>
        </p:txBody>
      </p:sp>
      <p:sp>
        <p:nvSpPr>
          <p:cNvPr id="9" name="CuadroTexto 8">
            <a:extLst>
              <a:ext uri="{FF2B5EF4-FFF2-40B4-BE49-F238E27FC236}">
                <a16:creationId xmlns:a16="http://schemas.microsoft.com/office/drawing/2014/main" id="{9B61DF9C-3DDE-49AB-882C-CCDCBAF81706}"/>
              </a:ext>
            </a:extLst>
          </p:cNvPr>
          <p:cNvSpPr txBox="1"/>
          <p:nvPr/>
        </p:nvSpPr>
        <p:spPr>
          <a:xfrm>
            <a:off x="366624" y="2016080"/>
            <a:ext cx="8358996" cy="1785104"/>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 Salud Física Nutricional (PSA)</a:t>
            </a:r>
          </a:p>
          <a:p>
            <a:r>
              <a:rPr lang="es-ES" sz="1100" dirty="0">
                <a:latin typeface="Franklin Gothic Medium Cond" panose="020B0606030402020204" pitchFamily="34" charset="0"/>
              </a:rPr>
              <a:t>Incluye contenidos educativos relacionados a:</a:t>
            </a:r>
          </a:p>
          <a:p>
            <a:r>
              <a:rPr lang="es-ES" sz="1100" dirty="0">
                <a:latin typeface="Franklin Gothic Medium Cond" panose="020B0606030402020204" pitchFamily="34" charset="0"/>
              </a:rPr>
              <a:t> 1 =  Actividad Física y Deporte		 9 =  Cuidado del Medio Ambiente</a:t>
            </a:r>
          </a:p>
          <a:p>
            <a:r>
              <a:rPr lang="es-ES" sz="1100" dirty="0">
                <a:latin typeface="Franklin Gothic Medium Cond" panose="020B0606030402020204" pitchFamily="34" charset="0"/>
              </a:rPr>
              <a:t>2 =  Alimentación Saludable		10 =  Prevención de Enfermedades</a:t>
            </a:r>
          </a:p>
          <a:p>
            <a:r>
              <a:rPr lang="es-ES" sz="1100" dirty="0">
                <a:latin typeface="Franklin Gothic Medium Cond" panose="020B0606030402020204" pitchFamily="34" charset="0"/>
              </a:rPr>
              <a:t>3 =  Higiene			Trasmisibles Prevalentes: Dengue, </a:t>
            </a:r>
          </a:p>
          <a:p>
            <a:r>
              <a:rPr lang="es-ES" sz="1100" dirty="0">
                <a:latin typeface="Franklin Gothic Medium Cond" panose="020B0606030402020204" pitchFamily="34" charset="0"/>
              </a:rPr>
              <a:t>4 =  Prevención de Trastornos Posturales	Malaria, </a:t>
            </a:r>
            <a:r>
              <a:rPr lang="es-ES" sz="1100" dirty="0" err="1">
                <a:latin typeface="Franklin Gothic Medium Cond" panose="020B0606030402020204" pitchFamily="34" charset="0"/>
              </a:rPr>
              <a:t>Bartonellosis</a:t>
            </a:r>
            <a:r>
              <a:rPr lang="es-ES" sz="1100" dirty="0">
                <a:latin typeface="Franklin Gothic Medium Cond" panose="020B0606030402020204" pitchFamily="34" charset="0"/>
              </a:rPr>
              <a:t>, etc.</a:t>
            </a:r>
          </a:p>
          <a:p>
            <a:r>
              <a:rPr lang="es-ES" sz="1100" dirty="0">
                <a:latin typeface="Franklin Gothic Medium Cond" panose="020B0606030402020204" pitchFamily="34" charset="0"/>
              </a:rPr>
              <a:t>5 =  Protección Solar		11 =  Medidas de Seguridad y Prevención de  Accidentes.</a:t>
            </a:r>
          </a:p>
          <a:p>
            <a:r>
              <a:rPr lang="es-ES" sz="1100" dirty="0">
                <a:latin typeface="Franklin Gothic Medium Cond" panose="020B0606030402020204" pitchFamily="34" charset="0"/>
              </a:rPr>
              <a:t>6 =  Salud Bucal			12 =  Primeros Auxilios. Resucitación Cardiopulmonar</a:t>
            </a:r>
          </a:p>
          <a:p>
            <a:r>
              <a:rPr lang="es-ES" sz="1100" dirty="0">
                <a:latin typeface="Franklin Gothic Medium Cond" panose="020B0606030402020204" pitchFamily="34" charset="0"/>
              </a:rPr>
              <a:t>7 =  Salud Ocular			Temática: Medidas de seguridad y prevención de accidentes.</a:t>
            </a:r>
          </a:p>
          <a:p>
            <a:r>
              <a:rPr lang="es-ES" sz="1100" dirty="0">
                <a:latin typeface="Franklin Gothic Medium Cond" panose="020B0606030402020204" pitchFamily="34" charset="0"/>
              </a:rPr>
              <a:t>8 =  Salud Respiratoria y Tuberculosis	Primeros auxilios; Resucitación cardiopulmonar.</a:t>
            </a:r>
            <a:endParaRPr lang="es-PE" sz="1100" dirty="0">
              <a:latin typeface="Franklin Gothic Medium Cond" panose="020B0606030402020204" pitchFamily="34" charset="0"/>
            </a:endParaRPr>
          </a:p>
        </p:txBody>
      </p:sp>
      <p:pic>
        <p:nvPicPr>
          <p:cNvPr id="11" name="Imagen 10">
            <a:extLst>
              <a:ext uri="{FF2B5EF4-FFF2-40B4-BE49-F238E27FC236}">
                <a16:creationId xmlns:a16="http://schemas.microsoft.com/office/drawing/2014/main" id="{1CF4E9D5-26EA-4B09-ADB0-C60E7B84DADC}"/>
              </a:ext>
            </a:extLst>
          </p:cNvPr>
          <p:cNvPicPr>
            <a:picLocks noChangeAspect="1"/>
          </p:cNvPicPr>
          <p:nvPr/>
        </p:nvPicPr>
        <p:blipFill>
          <a:blip r:embed="rId2"/>
          <a:stretch>
            <a:fillRect/>
          </a:stretch>
        </p:blipFill>
        <p:spPr>
          <a:xfrm>
            <a:off x="366624" y="3801184"/>
            <a:ext cx="8358996" cy="958508"/>
          </a:xfrm>
          <a:prstGeom prst="rect">
            <a:avLst/>
          </a:prstGeom>
        </p:spPr>
      </p:pic>
      <p:sp>
        <p:nvSpPr>
          <p:cNvPr id="12" name="CuadroTexto 11">
            <a:extLst>
              <a:ext uri="{FF2B5EF4-FFF2-40B4-BE49-F238E27FC236}">
                <a16:creationId xmlns:a16="http://schemas.microsoft.com/office/drawing/2014/main" id="{EE53BE1E-B533-4EF4-B13B-BDA250564115}"/>
              </a:ext>
            </a:extLst>
          </p:cNvPr>
          <p:cNvSpPr txBox="1"/>
          <p:nvPr/>
        </p:nvSpPr>
        <p:spPr>
          <a:xfrm>
            <a:off x="366624" y="4759692"/>
            <a:ext cx="8358996" cy="430887"/>
          </a:xfrm>
          <a:prstGeom prst="rect">
            <a:avLst/>
          </a:prstGeom>
          <a:noFill/>
        </p:spPr>
        <p:txBody>
          <a:bodyPr wrap="square">
            <a:spAutoFit/>
          </a:bodyPr>
          <a:lstStyle/>
          <a:p>
            <a:pPr algn="just"/>
            <a:r>
              <a:rPr lang="es-ES" sz="1100" dirty="0">
                <a:solidFill>
                  <a:srgbClr val="000099"/>
                </a:solidFill>
                <a:latin typeface="Franklin Gothic Medium Cond" panose="020B0606030402020204" pitchFamily="34" charset="0"/>
              </a:rPr>
              <a:t>En el 1er campo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Indicar el número de sesión según sea el caso: 1,2,3,4,5,..…12 y en siguiente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Registrar “PSA” para indicar que la temática es relacionada a la Salud Física Nutricional (PSA).</a:t>
            </a:r>
            <a:endParaRPr lang="es-PE" sz="1100" dirty="0">
              <a:solidFill>
                <a:srgbClr val="000099"/>
              </a:solidFill>
              <a:latin typeface="Franklin Gothic Medium Cond" panose="020B0606030402020204" pitchFamily="34" charset="0"/>
            </a:endParaRPr>
          </a:p>
        </p:txBody>
      </p:sp>
      <p:sp>
        <p:nvSpPr>
          <p:cNvPr id="14" name="CuadroTexto 13">
            <a:extLst>
              <a:ext uri="{FF2B5EF4-FFF2-40B4-BE49-F238E27FC236}">
                <a16:creationId xmlns:a16="http://schemas.microsoft.com/office/drawing/2014/main" id="{14A89524-84E5-4737-A420-E4BD1D65DDE8}"/>
              </a:ext>
            </a:extLst>
          </p:cNvPr>
          <p:cNvSpPr txBox="1"/>
          <p:nvPr/>
        </p:nvSpPr>
        <p:spPr>
          <a:xfrm>
            <a:off x="366624" y="5190579"/>
            <a:ext cx="8358996" cy="938719"/>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 Salud Sexual y Reproductiva (SSI)</a:t>
            </a:r>
            <a:r>
              <a:rPr lang="es-ES" sz="1100" dirty="0">
                <a:latin typeface="Franklin Gothic Medium Cond" panose="020B0606030402020204" pitchFamily="34" charset="0"/>
              </a:rPr>
              <a:t>	5 =  Relaciones Sexuales, Sexo Seguro</a:t>
            </a:r>
          </a:p>
          <a:p>
            <a:r>
              <a:rPr lang="es-ES" sz="1100" dirty="0">
                <a:latin typeface="Franklin Gothic Medium Cond" panose="020B0606030402020204" pitchFamily="34" charset="0"/>
              </a:rPr>
              <a:t>1 =  Derechos Sexuales y Reproductivos	6 =  Infecciones de Transmisión Sexual, VIH-SIDA, Hepatitis B</a:t>
            </a:r>
          </a:p>
          <a:p>
            <a:r>
              <a:rPr lang="es-ES" sz="1100" dirty="0">
                <a:latin typeface="Franklin Gothic Medium Cond" panose="020B0606030402020204" pitchFamily="34" charset="0"/>
              </a:rPr>
              <a:t>2 =  Sexualidad Humana y Afectividad	7 =  Diversidad Sexual e identidad de Género</a:t>
            </a:r>
          </a:p>
          <a:p>
            <a:r>
              <a:rPr lang="es-ES" sz="1100" dirty="0">
                <a:latin typeface="Franklin Gothic Medium Cond" panose="020B0606030402020204" pitchFamily="34" charset="0"/>
              </a:rPr>
              <a:t>3 =  Anticoncepción y Paternidad Saludable</a:t>
            </a:r>
          </a:p>
          <a:p>
            <a:r>
              <a:rPr lang="es-ES" sz="1100" dirty="0">
                <a:latin typeface="Franklin Gothic Medium Cond" panose="020B0606030402020204" pitchFamily="34" charset="0"/>
              </a:rPr>
              <a:t>4 =  Prevención del Embarazo No Deseado</a:t>
            </a:r>
          </a:p>
        </p:txBody>
      </p:sp>
    </p:spTree>
    <p:extLst>
      <p:ext uri="{BB962C8B-B14F-4D97-AF65-F5344CB8AC3E}">
        <p14:creationId xmlns:p14="http://schemas.microsoft.com/office/powerpoint/2010/main" val="1451610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419F16C4-56BD-4A7C-95AF-F9B900F6A739}"/>
              </a:ext>
            </a:extLst>
          </p:cNvPr>
          <p:cNvSpPr txBox="1"/>
          <p:nvPr/>
        </p:nvSpPr>
        <p:spPr>
          <a:xfrm>
            <a:off x="327802" y="283125"/>
            <a:ext cx="8358996" cy="430887"/>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TEMÁTICA: ANTICONCEPCIÓN Y PATERNIDAD SALUDABLE</a:t>
            </a:r>
          </a:p>
          <a:p>
            <a:r>
              <a:rPr lang="es-ES" sz="1100" dirty="0">
                <a:solidFill>
                  <a:srgbClr val="C00000"/>
                </a:solidFill>
                <a:latin typeface="Franklin Gothic Medium Cond" panose="020B0606030402020204" pitchFamily="34" charset="0"/>
              </a:rPr>
              <a:t>                   INFECCIONES DE TRANSMISIÓN SEXUAL, VIH-SIDA, HEPATITIS B</a:t>
            </a:r>
            <a:endParaRPr lang="es-PE" sz="1100" dirty="0">
              <a:solidFill>
                <a:srgbClr val="C00000"/>
              </a:solidFill>
              <a:latin typeface="Franklin Gothic Medium Cond" panose="020B0606030402020204" pitchFamily="34" charset="0"/>
            </a:endParaRPr>
          </a:p>
        </p:txBody>
      </p:sp>
      <p:pic>
        <p:nvPicPr>
          <p:cNvPr id="10" name="Imagen 9">
            <a:extLst>
              <a:ext uri="{FF2B5EF4-FFF2-40B4-BE49-F238E27FC236}">
                <a16:creationId xmlns:a16="http://schemas.microsoft.com/office/drawing/2014/main" id="{16455361-5667-4D94-88B3-4B375FDA3014}"/>
              </a:ext>
            </a:extLst>
          </p:cNvPr>
          <p:cNvPicPr>
            <a:picLocks noChangeAspect="1"/>
          </p:cNvPicPr>
          <p:nvPr/>
        </p:nvPicPr>
        <p:blipFill>
          <a:blip r:embed="rId2"/>
          <a:stretch>
            <a:fillRect/>
          </a:stretch>
        </p:blipFill>
        <p:spPr>
          <a:xfrm>
            <a:off x="392502" y="717442"/>
            <a:ext cx="8294298" cy="958508"/>
          </a:xfrm>
          <a:prstGeom prst="rect">
            <a:avLst/>
          </a:prstGeom>
        </p:spPr>
      </p:pic>
      <p:sp>
        <p:nvSpPr>
          <p:cNvPr id="12" name="CuadroTexto 11">
            <a:extLst>
              <a:ext uri="{FF2B5EF4-FFF2-40B4-BE49-F238E27FC236}">
                <a16:creationId xmlns:a16="http://schemas.microsoft.com/office/drawing/2014/main" id="{DEA5F91C-EBF3-48ED-B657-C130C776D793}"/>
              </a:ext>
            </a:extLst>
          </p:cNvPr>
          <p:cNvSpPr txBox="1"/>
          <p:nvPr/>
        </p:nvSpPr>
        <p:spPr>
          <a:xfrm>
            <a:off x="392501" y="1641446"/>
            <a:ext cx="8294297" cy="430887"/>
          </a:xfrm>
          <a:prstGeom prst="rect">
            <a:avLst/>
          </a:prstGeom>
          <a:noFill/>
        </p:spPr>
        <p:txBody>
          <a:bodyPr wrap="square">
            <a:spAutoFit/>
          </a:bodyPr>
          <a:lstStyle/>
          <a:p>
            <a:r>
              <a:rPr lang="es-ES" sz="1100" dirty="0">
                <a:solidFill>
                  <a:srgbClr val="000099"/>
                </a:solidFill>
                <a:latin typeface="Franklin Gothic Medium Cond" panose="020B0606030402020204" pitchFamily="34" charset="0"/>
              </a:rPr>
              <a:t>En el 1er campo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Indicar el número de sesión según sea el caso: 1,2,3,4,..7 y en siguiente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Registrar “SSI” para indicar que la temática es relacionada a la Salud Sexual y Reproductiva (SSI).</a:t>
            </a:r>
            <a:endParaRPr lang="es-PE" sz="1100" dirty="0">
              <a:solidFill>
                <a:srgbClr val="000099"/>
              </a:solidFill>
              <a:latin typeface="Franklin Gothic Medium Cond" panose="020B0606030402020204" pitchFamily="34" charset="0"/>
            </a:endParaRPr>
          </a:p>
        </p:txBody>
      </p:sp>
      <p:sp>
        <p:nvSpPr>
          <p:cNvPr id="8" name="CuadroTexto 7">
            <a:extLst>
              <a:ext uri="{FF2B5EF4-FFF2-40B4-BE49-F238E27FC236}">
                <a16:creationId xmlns:a16="http://schemas.microsoft.com/office/drawing/2014/main" id="{DA8615E0-0D82-436F-B5CD-23C060EBF110}"/>
              </a:ext>
            </a:extLst>
          </p:cNvPr>
          <p:cNvSpPr txBox="1"/>
          <p:nvPr/>
        </p:nvSpPr>
        <p:spPr>
          <a:xfrm>
            <a:off x="327802" y="2055081"/>
            <a:ext cx="8462513" cy="2970044"/>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 Salud Psicosocial (PSI)</a:t>
            </a:r>
          </a:p>
          <a:p>
            <a:pPr algn="just"/>
            <a:r>
              <a:rPr lang="es-ES" sz="1100" dirty="0">
                <a:latin typeface="Franklin Gothic Medium Cond" panose="020B0606030402020204" pitchFamily="34" charset="0"/>
              </a:rPr>
              <a:t>1 =  Habilidades para la Vida (autoestima, asertividad, toma de decisiones, comunicación); cognitivas y de control de las emociones.</a:t>
            </a:r>
          </a:p>
          <a:p>
            <a:pPr algn="just"/>
            <a:r>
              <a:rPr lang="es-ES" sz="1100" dirty="0">
                <a:latin typeface="Franklin Gothic Medium Cond" panose="020B0606030402020204" pitchFamily="34" charset="0"/>
              </a:rPr>
              <a:t>2 =  </a:t>
            </a:r>
            <a:r>
              <a:rPr lang="es-ES" sz="1100" dirty="0" err="1">
                <a:latin typeface="Franklin Gothic Medium Cond" panose="020B0606030402020204" pitchFamily="34" charset="0"/>
              </a:rPr>
              <a:t>Resilencia</a:t>
            </a:r>
            <a:r>
              <a:rPr lang="es-ES" sz="1100" dirty="0">
                <a:latin typeface="Franklin Gothic Medium Cond" panose="020B0606030402020204" pitchFamily="34" charset="0"/>
              </a:rPr>
              <a:t>.</a:t>
            </a:r>
          </a:p>
          <a:p>
            <a:pPr algn="just"/>
            <a:r>
              <a:rPr lang="es-ES" sz="1100" dirty="0">
                <a:latin typeface="Franklin Gothic Medium Cond" panose="020B0606030402020204" pitchFamily="34" charset="0"/>
              </a:rPr>
              <a:t>3 =  Proyecto de Vida y Orientación Vocacional.</a:t>
            </a:r>
          </a:p>
          <a:p>
            <a:pPr algn="just"/>
            <a:r>
              <a:rPr lang="es-ES" sz="1100" dirty="0">
                <a:latin typeface="Franklin Gothic Medium Cond" panose="020B0606030402020204" pitchFamily="34" charset="0"/>
              </a:rPr>
              <a:t>4 =  Rol del Adolescente en la Familia (Derechos y Responsabilidades).</a:t>
            </a:r>
          </a:p>
          <a:p>
            <a:pPr algn="just"/>
            <a:r>
              <a:rPr lang="es-ES" sz="1100" dirty="0">
                <a:latin typeface="Franklin Gothic Medium Cond" panose="020B0606030402020204" pitchFamily="34" charset="0"/>
              </a:rPr>
              <a:t>5 =  Derechos y Responsabilidades en Salud.</a:t>
            </a:r>
          </a:p>
          <a:p>
            <a:pPr algn="just"/>
            <a:r>
              <a:rPr lang="es-ES" sz="1100" dirty="0">
                <a:latin typeface="Franklin Gothic Medium Cond" panose="020B0606030402020204" pitchFamily="34" charset="0"/>
              </a:rPr>
              <a:t>6 =  Equidad de Género e Interculturalidad.</a:t>
            </a:r>
          </a:p>
          <a:p>
            <a:pPr algn="just"/>
            <a:r>
              <a:rPr lang="es-ES" sz="1100" dirty="0">
                <a:latin typeface="Franklin Gothic Medium Cond" panose="020B0606030402020204" pitchFamily="34" charset="0"/>
              </a:rPr>
              <a:t>7 =  Empoderamiento. Liderazgo. Participación Ciudadana.</a:t>
            </a:r>
          </a:p>
          <a:p>
            <a:pPr algn="just"/>
            <a:r>
              <a:rPr lang="es-ES" sz="1100" dirty="0">
                <a:latin typeface="Franklin Gothic Medium Cond" panose="020B0606030402020204" pitchFamily="34" charset="0"/>
              </a:rPr>
              <a:t>8 =  Viviendo en Familia: Relaciones Intergeneracionales, Mejorando la Comunicación.</a:t>
            </a:r>
          </a:p>
          <a:p>
            <a:pPr algn="just"/>
            <a:r>
              <a:rPr lang="es-ES" sz="1100" dirty="0">
                <a:latin typeface="Franklin Gothic Medium Cond" panose="020B0606030402020204" pitchFamily="34" charset="0"/>
              </a:rPr>
              <a:t>9 =  Prevención de la Violencia Familiar (maltrato físico, psicológico, por negligencia), castigo físico y humillante, violencia sexual, violencia por explotación sexual y trata de personas, social (pandillaje, delincuencia, </a:t>
            </a:r>
            <a:r>
              <a:rPr lang="es-ES" sz="1100" dirty="0" err="1">
                <a:latin typeface="Franklin Gothic Medium Cond" panose="020B0606030402020204" pitchFamily="34" charset="0"/>
              </a:rPr>
              <a:t>bullying</a:t>
            </a:r>
            <a:r>
              <a:rPr lang="es-ES" sz="1100" dirty="0">
                <a:latin typeface="Franklin Gothic Medium Cond" panose="020B0606030402020204" pitchFamily="34" charset="0"/>
              </a:rPr>
              <a:t>).</a:t>
            </a:r>
          </a:p>
          <a:p>
            <a:pPr algn="just"/>
            <a:r>
              <a:rPr lang="es-ES" sz="1100" dirty="0">
                <a:latin typeface="Franklin Gothic Medium Cond" panose="020B0606030402020204" pitchFamily="34" charset="0"/>
              </a:rPr>
              <a:t>10 =  Identificación de Signos de Alarma de: depresión, intento de suicidio, ansiedad, adicciones, trastornos de conducta alimentaria (anorexia, bulimia).</a:t>
            </a:r>
          </a:p>
          <a:p>
            <a:pPr algn="just"/>
            <a:r>
              <a:rPr lang="es-ES" sz="1100" dirty="0">
                <a:latin typeface="Franklin Gothic Medium Cond" panose="020B0606030402020204" pitchFamily="34" charset="0"/>
              </a:rPr>
              <a:t>11 =  Prevención de consumo de tabaco, alcohol, drogas ilícitas y nuevas adicciones (ludopatías, dependencia de las redes sociales, adicción tecnológica).</a:t>
            </a:r>
          </a:p>
          <a:p>
            <a:pPr algn="just"/>
            <a:r>
              <a:rPr lang="es-ES" sz="1100" dirty="0">
                <a:latin typeface="Franklin Gothic Medium Cond" panose="020B0606030402020204" pitchFamily="34" charset="0"/>
              </a:rPr>
              <a:t>12 =  Medios de Comunicación y sus Riesgos.</a:t>
            </a:r>
          </a:p>
          <a:p>
            <a:pPr algn="just"/>
            <a:r>
              <a:rPr lang="es-ES" sz="1100" dirty="0">
                <a:latin typeface="Franklin Gothic Medium Cond" panose="020B0606030402020204" pitchFamily="34" charset="0"/>
              </a:rPr>
              <a:t>13 =  Masculinidad.</a:t>
            </a:r>
          </a:p>
          <a:p>
            <a:pPr algn="just"/>
            <a:r>
              <a:rPr lang="es-ES" sz="1100" dirty="0">
                <a:solidFill>
                  <a:srgbClr val="C00000"/>
                </a:solidFill>
                <a:latin typeface="Franklin Gothic Medium Cond" panose="020B0606030402020204" pitchFamily="34" charset="0"/>
              </a:rPr>
              <a:t>TEMÁTICA: DERECHOS Y RESPONSABILIDADES EN SALUD.</a:t>
            </a:r>
          </a:p>
          <a:p>
            <a:pPr algn="just"/>
            <a:r>
              <a:rPr lang="es-ES" sz="1100" dirty="0">
                <a:solidFill>
                  <a:srgbClr val="C00000"/>
                </a:solidFill>
                <a:latin typeface="Franklin Gothic Medium Cond" panose="020B0606030402020204" pitchFamily="34" charset="0"/>
              </a:rPr>
              <a:t>                   VIVIENDO EN FAMILIA: RELACIONES INTERGENERACIONALES, MEJORANDO LA COMUNICACIÓN</a:t>
            </a:r>
            <a:endParaRPr lang="es-PE" sz="1100" dirty="0">
              <a:solidFill>
                <a:srgbClr val="C00000"/>
              </a:solidFill>
              <a:latin typeface="Franklin Gothic Medium Cond" panose="020B0606030402020204" pitchFamily="34" charset="0"/>
            </a:endParaRPr>
          </a:p>
        </p:txBody>
      </p:sp>
      <p:pic>
        <p:nvPicPr>
          <p:cNvPr id="11" name="Imagen 10">
            <a:extLst>
              <a:ext uri="{FF2B5EF4-FFF2-40B4-BE49-F238E27FC236}">
                <a16:creationId xmlns:a16="http://schemas.microsoft.com/office/drawing/2014/main" id="{75D5E222-DB29-4887-96F3-5035DC100D09}"/>
              </a:ext>
            </a:extLst>
          </p:cNvPr>
          <p:cNvPicPr>
            <a:picLocks noChangeAspect="1"/>
          </p:cNvPicPr>
          <p:nvPr/>
        </p:nvPicPr>
        <p:blipFill>
          <a:blip r:embed="rId3"/>
          <a:stretch>
            <a:fillRect/>
          </a:stretch>
        </p:blipFill>
        <p:spPr>
          <a:xfrm>
            <a:off x="340738" y="5002825"/>
            <a:ext cx="8462512" cy="958508"/>
          </a:xfrm>
          <a:prstGeom prst="rect">
            <a:avLst/>
          </a:prstGeom>
        </p:spPr>
      </p:pic>
      <p:sp>
        <p:nvSpPr>
          <p:cNvPr id="13" name="CuadroTexto 12">
            <a:extLst>
              <a:ext uri="{FF2B5EF4-FFF2-40B4-BE49-F238E27FC236}">
                <a16:creationId xmlns:a16="http://schemas.microsoft.com/office/drawing/2014/main" id="{6D1DA96A-9D86-4421-9C4B-8EE27CF44B37}"/>
              </a:ext>
            </a:extLst>
          </p:cNvPr>
          <p:cNvSpPr txBox="1"/>
          <p:nvPr/>
        </p:nvSpPr>
        <p:spPr>
          <a:xfrm>
            <a:off x="323483" y="5961334"/>
            <a:ext cx="8462513" cy="430887"/>
          </a:xfrm>
          <a:prstGeom prst="rect">
            <a:avLst/>
          </a:prstGeom>
          <a:noFill/>
        </p:spPr>
        <p:txBody>
          <a:bodyPr wrap="square">
            <a:spAutoFit/>
          </a:bodyPr>
          <a:lstStyle/>
          <a:p>
            <a:pPr algn="just"/>
            <a:r>
              <a:rPr lang="es-ES" sz="1100" dirty="0">
                <a:solidFill>
                  <a:srgbClr val="000099"/>
                </a:solidFill>
                <a:latin typeface="Franklin Gothic Medium Cond" panose="020B0606030402020204" pitchFamily="34" charset="0"/>
              </a:rPr>
              <a:t>En el 1er  campo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Indicar el número de sesión según sea el caso: 1,2,3,4,..13 y en siguiente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Registrar “PSI” para indicar que la temática es relacionada a la Salud Psicosocial (PSI)</a:t>
            </a:r>
            <a:endParaRPr lang="es-PE" sz="1100" dirty="0">
              <a:solidFill>
                <a:srgbClr val="000099"/>
              </a:solidFill>
              <a:latin typeface="Franklin Gothic Medium Cond" panose="020B0606030402020204" pitchFamily="34" charset="0"/>
            </a:endParaRPr>
          </a:p>
        </p:txBody>
      </p:sp>
    </p:spTree>
    <p:extLst>
      <p:ext uri="{BB962C8B-B14F-4D97-AF65-F5344CB8AC3E}">
        <p14:creationId xmlns:p14="http://schemas.microsoft.com/office/powerpoint/2010/main" val="4245387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C6545E69-A959-4742-87CC-005C1A0B3DFB}"/>
              </a:ext>
            </a:extLst>
          </p:cNvPr>
          <p:cNvSpPr txBox="1"/>
          <p:nvPr/>
        </p:nvSpPr>
        <p:spPr>
          <a:xfrm>
            <a:off x="323481" y="356095"/>
            <a:ext cx="8462512" cy="1785104"/>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FORMACIÓN DE EDUCADORES PARES (C3152)</a:t>
            </a:r>
          </a:p>
          <a:p>
            <a:pPr algn="just"/>
            <a:r>
              <a:rPr lang="es-ES" sz="1100" dirty="0">
                <a:latin typeface="Franklin Gothic Medium Cond" panose="020B0606030402020204" pitchFamily="34" charset="0"/>
              </a:rPr>
              <a:t>La formación de líderes escolares (educadores pares), se desarrolla en 4 a 7 sesiones (mínimo 4 sesiones).</a:t>
            </a:r>
          </a:p>
          <a:p>
            <a:pPr algn="just"/>
            <a:r>
              <a:rPr lang="es-ES" sz="1100" dirty="0">
                <a:latin typeface="Franklin Gothic Medium Cond" panose="020B0606030402020204" pitchFamily="34" charset="0"/>
              </a:rPr>
              <a:t>Para el registro:</a:t>
            </a:r>
          </a:p>
          <a:p>
            <a:pPr algn="just"/>
            <a:r>
              <a:rPr lang="es-ES" sz="1100" dirty="0">
                <a:latin typeface="Franklin Gothic Medium Cond" panose="020B0606030402020204" pitchFamily="34" charset="0"/>
              </a:rPr>
              <a:t>En el diagnostico/motivo de consulta y/o actividad de salud colocar:</a:t>
            </a:r>
          </a:p>
          <a:p>
            <a:pPr algn="just"/>
            <a:r>
              <a:rPr lang="es-ES" sz="1100" dirty="0">
                <a:latin typeface="Franklin Gothic Medium Cond" panose="020B0606030402020204" pitchFamily="34" charset="0"/>
              </a:rPr>
              <a:t>Formación de educadores pares.</a:t>
            </a:r>
          </a:p>
          <a:p>
            <a:pPr algn="just"/>
            <a:r>
              <a:rPr lang="es-ES" sz="1100" dirty="0">
                <a:latin typeface="Franklin Gothic Medium Cond" panose="020B0606030402020204" pitchFamily="34" charset="0"/>
              </a:rPr>
              <a:t>Tipo de diagnóstico marcar como definitivo “D”</a:t>
            </a:r>
          </a:p>
          <a:p>
            <a:pPr algn="just"/>
            <a:r>
              <a:rPr lang="es-ES" sz="1100" dirty="0">
                <a:latin typeface="Franklin Gothic Medium Cond" panose="020B0606030402020204" pitchFamily="34" charset="0"/>
              </a:rPr>
              <a:t>En el 1°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El número de la sesión que corresponde (1,2,3,…..7), y se colocará “TA”, al completar las sesiones programadas.</a:t>
            </a:r>
          </a:p>
          <a:p>
            <a:pPr algn="just"/>
            <a:r>
              <a:rPr lang="es-ES" sz="1100" dirty="0">
                <a:latin typeface="Franklin Gothic Medium Cond" panose="020B0606030402020204" pitchFamily="34" charset="0"/>
              </a:rPr>
              <a:t>En el 2do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El número de participantes.</a:t>
            </a:r>
          </a:p>
          <a:p>
            <a:pPr algn="just"/>
            <a:r>
              <a:rPr lang="es-ES" sz="1100" dirty="0">
                <a:latin typeface="Franklin Gothic Medium Cond" panose="020B0606030402020204" pitchFamily="34" charset="0"/>
              </a:rPr>
              <a:t>Es IMPORTANTE colocar el código de la UPS 302304 (Servicio diferenciado), que permitirá el reporte de identificación de los educadores pares, formados en la temática acorde a la normatividad de la Etapa de Vida Adolescente.</a:t>
            </a:r>
            <a:endParaRPr lang="es-PE" sz="1100" dirty="0">
              <a:latin typeface="Franklin Gothic Medium Cond" panose="020B0606030402020204" pitchFamily="34" charset="0"/>
            </a:endParaRPr>
          </a:p>
        </p:txBody>
      </p:sp>
      <p:pic>
        <p:nvPicPr>
          <p:cNvPr id="7" name="Imagen 6">
            <a:extLst>
              <a:ext uri="{FF2B5EF4-FFF2-40B4-BE49-F238E27FC236}">
                <a16:creationId xmlns:a16="http://schemas.microsoft.com/office/drawing/2014/main" id="{417F96CF-AD95-4559-952B-86CAC690E02A}"/>
              </a:ext>
            </a:extLst>
          </p:cNvPr>
          <p:cNvPicPr>
            <a:picLocks noChangeAspect="1"/>
          </p:cNvPicPr>
          <p:nvPr/>
        </p:nvPicPr>
        <p:blipFill>
          <a:blip r:embed="rId2"/>
          <a:stretch>
            <a:fillRect/>
          </a:stretch>
        </p:blipFill>
        <p:spPr>
          <a:xfrm>
            <a:off x="340738" y="2126412"/>
            <a:ext cx="8462512" cy="1263874"/>
          </a:xfrm>
          <a:prstGeom prst="rect">
            <a:avLst/>
          </a:prstGeom>
        </p:spPr>
      </p:pic>
      <p:sp>
        <p:nvSpPr>
          <p:cNvPr id="10" name="CuadroTexto 9">
            <a:extLst>
              <a:ext uri="{FF2B5EF4-FFF2-40B4-BE49-F238E27FC236}">
                <a16:creationId xmlns:a16="http://schemas.microsoft.com/office/drawing/2014/main" id="{8810C154-8A48-446C-8653-68C21673C701}"/>
              </a:ext>
            </a:extLst>
          </p:cNvPr>
          <p:cNvSpPr txBox="1"/>
          <p:nvPr/>
        </p:nvSpPr>
        <p:spPr>
          <a:xfrm>
            <a:off x="388189" y="3356147"/>
            <a:ext cx="8358996" cy="600164"/>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SESIÓN DE ENTRENAMIENTO DE FAMILIAS FUERTES</a:t>
            </a:r>
          </a:p>
          <a:p>
            <a:pPr algn="just"/>
            <a:r>
              <a:rPr lang="es-ES" sz="1100" dirty="0">
                <a:latin typeface="Franklin Gothic Medium Cond" panose="020B0606030402020204" pitchFamily="34" charset="0"/>
              </a:rPr>
              <a:t>Es IMPORTANTE colocar el código de la UPS 302304 (Servicio diferenciado), que permitirá el reporte de la intervención desde la Etapa de Vida Adolescente. </a:t>
            </a:r>
          </a:p>
          <a:p>
            <a:pPr algn="just"/>
            <a:r>
              <a:rPr lang="es-ES" sz="1100" dirty="0">
                <a:latin typeface="Franklin Gothic Medium Cond" panose="020B0606030402020204" pitchFamily="34" charset="0"/>
              </a:rPr>
              <a:t>Las 7 sesiones se dividen temáticamente en: </a:t>
            </a:r>
            <a:endParaRPr lang="es-PE" sz="1100" dirty="0">
              <a:latin typeface="Franklin Gothic Medium Cond" panose="020B0606030402020204" pitchFamily="34" charset="0"/>
            </a:endParaRPr>
          </a:p>
        </p:txBody>
      </p:sp>
      <p:pic>
        <p:nvPicPr>
          <p:cNvPr id="11" name="Imagen 10">
            <a:extLst>
              <a:ext uri="{FF2B5EF4-FFF2-40B4-BE49-F238E27FC236}">
                <a16:creationId xmlns:a16="http://schemas.microsoft.com/office/drawing/2014/main" id="{755E8D93-ADE4-4C53-ABFB-28F96AAB2471}"/>
              </a:ext>
            </a:extLst>
          </p:cNvPr>
          <p:cNvPicPr>
            <a:picLocks noChangeAspect="1"/>
          </p:cNvPicPr>
          <p:nvPr/>
        </p:nvPicPr>
        <p:blipFill>
          <a:blip r:embed="rId3"/>
          <a:stretch>
            <a:fillRect/>
          </a:stretch>
        </p:blipFill>
        <p:spPr>
          <a:xfrm>
            <a:off x="2263706" y="3911516"/>
            <a:ext cx="5600000" cy="2756703"/>
          </a:xfrm>
          <a:prstGeom prst="rect">
            <a:avLst/>
          </a:prstGeom>
        </p:spPr>
      </p:pic>
    </p:spTree>
    <p:extLst>
      <p:ext uri="{BB962C8B-B14F-4D97-AF65-F5344CB8AC3E}">
        <p14:creationId xmlns:p14="http://schemas.microsoft.com/office/powerpoint/2010/main" val="287240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57A3CFBE-E015-4AA9-AD1E-C1188D7292DC}"/>
              </a:ext>
            </a:extLst>
          </p:cNvPr>
          <p:cNvGraphicFramePr>
            <a:graphicFrameLocks noGrp="1"/>
          </p:cNvGraphicFramePr>
          <p:nvPr/>
        </p:nvGraphicFramePr>
        <p:xfrm>
          <a:off x="457200" y="-6038850"/>
          <a:ext cx="8229601" cy="1181608"/>
        </p:xfrm>
        <a:graphic>
          <a:graphicData uri="http://schemas.openxmlformats.org/drawingml/2006/table">
            <a:tbl>
              <a:tblPr>
                <a:tableStyleId>{5C22544A-7EE6-4342-B048-85BDC9FD1C3A}</a:tableStyleId>
              </a:tblPr>
              <a:tblGrid>
                <a:gridCol w="259357">
                  <a:extLst>
                    <a:ext uri="{9D8B030D-6E8A-4147-A177-3AD203B41FA5}">
                      <a16:colId xmlns:a16="http://schemas.microsoft.com/office/drawing/2014/main" val="2951021876"/>
                    </a:ext>
                  </a:extLst>
                </a:gridCol>
                <a:gridCol w="648393">
                  <a:extLst>
                    <a:ext uri="{9D8B030D-6E8A-4147-A177-3AD203B41FA5}">
                      <a16:colId xmlns:a16="http://schemas.microsoft.com/office/drawing/2014/main" val="340233795"/>
                    </a:ext>
                  </a:extLst>
                </a:gridCol>
                <a:gridCol w="329184">
                  <a:extLst>
                    <a:ext uri="{9D8B030D-6E8A-4147-A177-3AD203B41FA5}">
                      <a16:colId xmlns:a16="http://schemas.microsoft.com/office/drawing/2014/main" val="4228525040"/>
                    </a:ext>
                  </a:extLst>
                </a:gridCol>
                <a:gridCol w="718221">
                  <a:extLst>
                    <a:ext uri="{9D8B030D-6E8A-4147-A177-3AD203B41FA5}">
                      <a16:colId xmlns:a16="http://schemas.microsoft.com/office/drawing/2014/main" val="1271059340"/>
                    </a:ext>
                  </a:extLst>
                </a:gridCol>
                <a:gridCol w="239406">
                  <a:extLst>
                    <a:ext uri="{9D8B030D-6E8A-4147-A177-3AD203B41FA5}">
                      <a16:colId xmlns:a16="http://schemas.microsoft.com/office/drawing/2014/main" val="2715313461"/>
                    </a:ext>
                  </a:extLst>
                </a:gridCol>
                <a:gridCol w="249382">
                  <a:extLst>
                    <a:ext uri="{9D8B030D-6E8A-4147-A177-3AD203B41FA5}">
                      <a16:colId xmlns:a16="http://schemas.microsoft.com/office/drawing/2014/main" val="1868468918"/>
                    </a:ext>
                  </a:extLst>
                </a:gridCol>
                <a:gridCol w="179555">
                  <a:extLst>
                    <a:ext uri="{9D8B030D-6E8A-4147-A177-3AD203B41FA5}">
                      <a16:colId xmlns:a16="http://schemas.microsoft.com/office/drawing/2014/main" val="887994047"/>
                    </a:ext>
                  </a:extLst>
                </a:gridCol>
                <a:gridCol w="194518">
                  <a:extLst>
                    <a:ext uri="{9D8B030D-6E8A-4147-A177-3AD203B41FA5}">
                      <a16:colId xmlns:a16="http://schemas.microsoft.com/office/drawing/2014/main" val="206025543"/>
                    </a:ext>
                  </a:extLst>
                </a:gridCol>
                <a:gridCol w="209481">
                  <a:extLst>
                    <a:ext uri="{9D8B030D-6E8A-4147-A177-3AD203B41FA5}">
                      <a16:colId xmlns:a16="http://schemas.microsoft.com/office/drawing/2014/main" val="2088323741"/>
                    </a:ext>
                  </a:extLst>
                </a:gridCol>
                <a:gridCol w="329184">
                  <a:extLst>
                    <a:ext uri="{9D8B030D-6E8A-4147-A177-3AD203B41FA5}">
                      <a16:colId xmlns:a16="http://schemas.microsoft.com/office/drawing/2014/main" val="3850370505"/>
                    </a:ext>
                  </a:extLst>
                </a:gridCol>
                <a:gridCol w="329184">
                  <a:extLst>
                    <a:ext uri="{9D8B030D-6E8A-4147-A177-3AD203B41FA5}">
                      <a16:colId xmlns:a16="http://schemas.microsoft.com/office/drawing/2014/main" val="3566130345"/>
                    </a:ext>
                  </a:extLst>
                </a:gridCol>
                <a:gridCol w="189530">
                  <a:extLst>
                    <a:ext uri="{9D8B030D-6E8A-4147-A177-3AD203B41FA5}">
                      <a16:colId xmlns:a16="http://schemas.microsoft.com/office/drawing/2014/main" val="580980493"/>
                    </a:ext>
                  </a:extLst>
                </a:gridCol>
                <a:gridCol w="189530">
                  <a:extLst>
                    <a:ext uri="{9D8B030D-6E8A-4147-A177-3AD203B41FA5}">
                      <a16:colId xmlns:a16="http://schemas.microsoft.com/office/drawing/2014/main" val="2073397280"/>
                    </a:ext>
                  </a:extLst>
                </a:gridCol>
                <a:gridCol w="112222">
                  <a:extLst>
                    <a:ext uri="{9D8B030D-6E8A-4147-A177-3AD203B41FA5}">
                      <a16:colId xmlns:a16="http://schemas.microsoft.com/office/drawing/2014/main" val="3901771466"/>
                    </a:ext>
                  </a:extLst>
                </a:gridCol>
                <a:gridCol w="2453917">
                  <a:extLst>
                    <a:ext uri="{9D8B030D-6E8A-4147-A177-3AD203B41FA5}">
                      <a16:colId xmlns:a16="http://schemas.microsoft.com/office/drawing/2014/main" val="1582948507"/>
                    </a:ext>
                  </a:extLst>
                </a:gridCol>
                <a:gridCol w="157110">
                  <a:extLst>
                    <a:ext uri="{9D8B030D-6E8A-4147-A177-3AD203B41FA5}">
                      <a16:colId xmlns:a16="http://schemas.microsoft.com/office/drawing/2014/main" val="669445669"/>
                    </a:ext>
                  </a:extLst>
                </a:gridCol>
                <a:gridCol w="157110">
                  <a:extLst>
                    <a:ext uri="{9D8B030D-6E8A-4147-A177-3AD203B41FA5}">
                      <a16:colId xmlns:a16="http://schemas.microsoft.com/office/drawing/2014/main" val="71624742"/>
                    </a:ext>
                  </a:extLst>
                </a:gridCol>
                <a:gridCol w="157110">
                  <a:extLst>
                    <a:ext uri="{9D8B030D-6E8A-4147-A177-3AD203B41FA5}">
                      <a16:colId xmlns:a16="http://schemas.microsoft.com/office/drawing/2014/main" val="557640886"/>
                    </a:ext>
                  </a:extLst>
                </a:gridCol>
                <a:gridCol w="209481">
                  <a:extLst>
                    <a:ext uri="{9D8B030D-6E8A-4147-A177-3AD203B41FA5}">
                      <a16:colId xmlns:a16="http://schemas.microsoft.com/office/drawing/2014/main" val="962530588"/>
                    </a:ext>
                  </a:extLst>
                </a:gridCol>
                <a:gridCol w="209481">
                  <a:extLst>
                    <a:ext uri="{9D8B030D-6E8A-4147-A177-3AD203B41FA5}">
                      <a16:colId xmlns:a16="http://schemas.microsoft.com/office/drawing/2014/main" val="299761632"/>
                    </a:ext>
                  </a:extLst>
                </a:gridCol>
                <a:gridCol w="209481">
                  <a:extLst>
                    <a:ext uri="{9D8B030D-6E8A-4147-A177-3AD203B41FA5}">
                      <a16:colId xmlns:a16="http://schemas.microsoft.com/office/drawing/2014/main" val="2156471033"/>
                    </a:ext>
                  </a:extLst>
                </a:gridCol>
                <a:gridCol w="498764">
                  <a:extLst>
                    <a:ext uri="{9D8B030D-6E8A-4147-A177-3AD203B41FA5}">
                      <a16:colId xmlns:a16="http://schemas.microsoft.com/office/drawing/2014/main" val="3872424593"/>
                    </a:ext>
                  </a:extLst>
                </a:gridCol>
              </a:tblGrid>
              <a:tr h="101092">
                <a:tc rowSpan="3">
                  <a:txBody>
                    <a:bodyPr/>
                    <a:lstStyle/>
                    <a:p>
                      <a:pPr algn="ctr" fontAlgn="ctr"/>
                      <a:r>
                        <a:rPr lang="es-PE" sz="600" u="none" strike="noStrike">
                          <a:effectLst/>
                        </a:rPr>
                        <a:t>DIA</a:t>
                      </a:r>
                      <a:endParaRPr lang="es-PE" sz="600" b="1" i="0" u="none" strike="noStrike">
                        <a:effectLst/>
                        <a:latin typeface="Tw Cen MT Condensed" panose="020B0606020104020203" pitchFamily="34" charset="0"/>
                      </a:endParaRPr>
                    </a:p>
                  </a:txBody>
                  <a:tcPr marL="0" marR="0" marT="0" marB="0" anchor="ctr"/>
                </a:tc>
                <a:tc>
                  <a:txBody>
                    <a:bodyPr/>
                    <a:lstStyle/>
                    <a:p>
                      <a:pPr algn="ctr" fontAlgn="ctr"/>
                      <a:r>
                        <a:rPr lang="es-PE" sz="600" u="none" strike="noStrike">
                          <a:effectLst/>
                        </a:rPr>
                        <a:t>D.N.I.</a:t>
                      </a:r>
                      <a:endParaRPr lang="es-PE" sz="600" b="1" i="0" u="none" strike="noStrike">
                        <a:effectLst/>
                        <a:latin typeface="Tw Cen MT Condensed" panose="020B0606020104020203" pitchFamily="34" charset="0"/>
                      </a:endParaRPr>
                    </a:p>
                  </a:txBody>
                  <a:tcPr marL="0" marR="0" marT="0" marB="0" anchor="ctr"/>
                </a:tc>
                <a:tc>
                  <a:txBody>
                    <a:bodyPr/>
                    <a:lstStyle/>
                    <a:p>
                      <a:pPr algn="ctr" fontAlgn="ctr"/>
                      <a:r>
                        <a:rPr lang="es-PE" sz="600" u="none" strike="noStrike">
                          <a:effectLst/>
                        </a:rPr>
                        <a:t>FINANC.</a:t>
                      </a:r>
                      <a:endParaRPr lang="es-PE" sz="600" b="1" i="0" u="none" strike="noStrike">
                        <a:effectLst/>
                        <a:latin typeface="Tw Cen MT Condensed" panose="020B0606020104020203" pitchFamily="34" charset="0"/>
                      </a:endParaRPr>
                    </a:p>
                  </a:txBody>
                  <a:tcPr marL="0" marR="0" marT="0" marB="0" anchor="ctr"/>
                </a:tc>
                <a:tc>
                  <a:txBody>
                    <a:bodyPr/>
                    <a:lstStyle/>
                    <a:p>
                      <a:pPr algn="ctr" fontAlgn="ctr"/>
                      <a:r>
                        <a:rPr lang="es-PE" sz="600" u="none" strike="noStrike">
                          <a:effectLst/>
                        </a:rPr>
                        <a:t>DIST. DE PROCEDENCIA</a:t>
                      </a:r>
                      <a:endParaRPr lang="es-PE" sz="600" b="1" i="0" u="none" strike="noStrike">
                        <a:effectLst/>
                        <a:latin typeface="Tw Cen MT Condensed" panose="020B0606020104020203" pitchFamily="34" charset="0"/>
                      </a:endParaRPr>
                    </a:p>
                  </a:txBody>
                  <a:tcPr marL="0" marR="0" marT="0" marB="0" anchor="ctr"/>
                </a:tc>
                <a:tc rowSpan="3" gridSpan="2">
                  <a:txBody>
                    <a:bodyPr/>
                    <a:lstStyle/>
                    <a:p>
                      <a:pPr algn="ctr" fontAlgn="ctr"/>
                      <a:r>
                        <a:rPr lang="es-PE" sz="600" u="none" strike="noStrike">
                          <a:effectLst/>
                        </a:rPr>
                        <a:t>EDAD</a:t>
                      </a:r>
                      <a:endParaRPr lang="es-PE" sz="600" b="1" i="0" u="none" strike="noStrike">
                        <a:effectLst/>
                        <a:latin typeface="Tw Cen MT Condensed" panose="020B0606020104020203" pitchFamily="34" charset="0"/>
                      </a:endParaRPr>
                    </a:p>
                  </a:txBody>
                  <a:tcPr marL="0" marR="0" marT="0" marB="0" anchor="ctr"/>
                </a:tc>
                <a:tc rowSpan="3" hMerge="1">
                  <a:txBody>
                    <a:bodyPr/>
                    <a:lstStyle/>
                    <a:p>
                      <a:endParaRPr lang="es-PE"/>
                    </a:p>
                  </a:txBody>
                  <a:tcPr/>
                </a:tc>
                <a:tc rowSpan="3">
                  <a:txBody>
                    <a:bodyPr/>
                    <a:lstStyle/>
                    <a:p>
                      <a:pPr algn="ctr" fontAlgn="ctr"/>
                      <a:r>
                        <a:rPr lang="es-PE" sz="600" u="none" strike="noStrike">
                          <a:effectLst/>
                        </a:rPr>
                        <a:t>SEXO</a:t>
                      </a:r>
                      <a:endParaRPr lang="es-PE" sz="600" b="1" i="0" u="none" strike="noStrike">
                        <a:effectLst/>
                        <a:latin typeface="Tw Cen MT Condensed" panose="020B0606020104020203" pitchFamily="34" charset="0"/>
                      </a:endParaRPr>
                    </a:p>
                  </a:txBody>
                  <a:tcPr marL="0" marR="0" marT="0" marB="0" anchor="ctr"/>
                </a:tc>
                <a:tc rowSpan="3" gridSpan="2">
                  <a:txBody>
                    <a:bodyPr/>
                    <a:lstStyle/>
                    <a:p>
                      <a:pPr algn="ctr" fontAlgn="ctr"/>
                      <a:r>
                        <a:rPr lang="es-PE" sz="600" u="none" strike="noStrike">
                          <a:effectLst/>
                        </a:rPr>
                        <a:t>PERIMETRO CEFALICO Y ABDOMINAL</a:t>
                      </a:r>
                      <a:endParaRPr lang="es-PE" sz="600" b="1" i="0" u="none" strike="noStrike">
                        <a:effectLst/>
                        <a:latin typeface="Tw Cen MT Condensed" panose="020B0606020104020203" pitchFamily="34" charset="0"/>
                      </a:endParaRPr>
                    </a:p>
                  </a:txBody>
                  <a:tcPr marL="0" marR="0" marT="0" marB="0" anchor="ctr"/>
                </a:tc>
                <a:tc rowSpan="3" hMerge="1">
                  <a:txBody>
                    <a:bodyPr/>
                    <a:lstStyle/>
                    <a:p>
                      <a:endParaRPr lang="es-PE"/>
                    </a:p>
                  </a:txBody>
                  <a:tcPr/>
                </a:tc>
                <a:tc rowSpan="3" gridSpan="2">
                  <a:txBody>
                    <a:bodyPr/>
                    <a:lstStyle/>
                    <a:p>
                      <a:pPr algn="ctr" fontAlgn="ctr"/>
                      <a:r>
                        <a:rPr lang="es-PE" sz="600" u="none" strike="noStrike">
                          <a:effectLst/>
                        </a:rPr>
                        <a:t>EVALUACION ANTROPOMETRICA HEMOGLOBINA</a:t>
                      </a:r>
                      <a:endParaRPr lang="es-PE" sz="600" b="1" i="0" u="none" strike="noStrike">
                        <a:effectLst/>
                        <a:latin typeface="Tw Cen MT Condensed" panose="020B0606020104020203" pitchFamily="34" charset="0"/>
                      </a:endParaRPr>
                    </a:p>
                  </a:txBody>
                  <a:tcPr marL="0" marR="0" marT="0" marB="0" anchor="ctr"/>
                </a:tc>
                <a:tc rowSpan="3" hMerge="1">
                  <a:txBody>
                    <a:bodyPr/>
                    <a:lstStyle/>
                    <a:p>
                      <a:endParaRPr lang="es-PE"/>
                    </a:p>
                  </a:txBody>
                  <a:tcPr/>
                </a:tc>
                <a:tc rowSpan="3">
                  <a:txBody>
                    <a:bodyPr/>
                    <a:lstStyle/>
                    <a:p>
                      <a:pPr algn="ctr" fontAlgn="ctr"/>
                      <a:r>
                        <a:rPr lang="es-PE" sz="600" u="none" strike="noStrike">
                          <a:effectLst/>
                        </a:rPr>
                        <a:t>ESTA-BLEC</a:t>
                      </a:r>
                      <a:endParaRPr lang="es-PE" sz="600" b="1" i="0" u="none" strike="noStrike">
                        <a:effectLst/>
                        <a:latin typeface="Tw Cen MT Condensed" panose="020B0606020104020203" pitchFamily="34" charset="0"/>
                      </a:endParaRPr>
                    </a:p>
                  </a:txBody>
                  <a:tcPr marL="0" marR="0" marT="0" marB="0" anchor="ctr"/>
                </a:tc>
                <a:tc rowSpan="3">
                  <a:txBody>
                    <a:bodyPr/>
                    <a:lstStyle/>
                    <a:p>
                      <a:pPr algn="ctr" fontAlgn="ctr"/>
                      <a:r>
                        <a:rPr lang="es-PE" sz="600" u="none" strike="noStrike">
                          <a:effectLst/>
                        </a:rPr>
                        <a:t>SER-VICIO</a:t>
                      </a:r>
                      <a:endParaRPr lang="es-PE" sz="600" b="1" i="0" u="none" strike="noStrike">
                        <a:effectLst/>
                        <a:latin typeface="Tw Cen MT Condensed" panose="020B0606020104020203" pitchFamily="34" charset="0"/>
                      </a:endParaRPr>
                    </a:p>
                  </a:txBody>
                  <a:tcPr marL="0" marR="0" marT="0" marB="0" anchor="ctr"/>
                </a:tc>
                <a:tc rowSpan="3" gridSpan="2">
                  <a:txBody>
                    <a:bodyPr/>
                    <a:lstStyle/>
                    <a:p>
                      <a:pPr algn="ctr" fontAlgn="ctr"/>
                      <a:r>
                        <a:rPr lang="es-ES" sz="600" u="none" strike="noStrike">
                          <a:effectLst/>
                        </a:rPr>
                        <a:t>DIAGNÓSTICO MOTIVO DE CONSULTA                                                                                                                                                 Y/O ACTIVIDAD DE SALUD</a:t>
                      </a:r>
                      <a:endParaRPr lang="es-ES" sz="600" b="1" i="0" u="none" strike="noStrike">
                        <a:effectLst/>
                        <a:latin typeface="Tw Cen MT Condensed" panose="020B0606020104020203" pitchFamily="34" charset="0"/>
                      </a:endParaRPr>
                    </a:p>
                  </a:txBody>
                  <a:tcPr marL="0" marR="0" marT="0" marB="0" anchor="ctr"/>
                </a:tc>
                <a:tc rowSpan="3" hMerge="1">
                  <a:txBody>
                    <a:bodyPr/>
                    <a:lstStyle/>
                    <a:p>
                      <a:endParaRPr lang="es-PE"/>
                    </a:p>
                  </a:txBody>
                  <a:tcPr/>
                </a:tc>
                <a:tc rowSpan="2" gridSpan="3">
                  <a:txBody>
                    <a:bodyPr/>
                    <a:lstStyle/>
                    <a:p>
                      <a:pPr algn="ctr" fontAlgn="ctr"/>
                      <a:r>
                        <a:rPr lang="es-PE" sz="600" u="none" strike="noStrike">
                          <a:effectLst/>
                        </a:rPr>
                        <a:t>TIPO DE  DIAGNOSTICO</a:t>
                      </a:r>
                      <a:endParaRPr lang="es-PE" sz="600" b="1" i="0" u="none" strike="noStrike">
                        <a:effectLst/>
                        <a:latin typeface="Tw Cen MT Condensed" panose="020B0606020104020203" pitchFamily="34" charset="0"/>
                      </a:endParaRPr>
                    </a:p>
                  </a:txBody>
                  <a:tcPr marL="0" marR="0" marT="0" marB="0" anchor="ctr"/>
                </a:tc>
                <a:tc rowSpan="2" hMerge="1">
                  <a:txBody>
                    <a:bodyPr/>
                    <a:lstStyle/>
                    <a:p>
                      <a:endParaRPr lang="es-PE"/>
                    </a:p>
                  </a:txBody>
                  <a:tcPr/>
                </a:tc>
                <a:tc rowSpan="2" hMerge="1">
                  <a:txBody>
                    <a:bodyPr/>
                    <a:lstStyle/>
                    <a:p>
                      <a:endParaRPr lang="es-PE"/>
                    </a:p>
                  </a:txBody>
                  <a:tcPr/>
                </a:tc>
                <a:tc rowSpan="3">
                  <a:txBody>
                    <a:bodyPr/>
                    <a:lstStyle/>
                    <a:p>
                      <a:pPr algn="ctr" fontAlgn="ctr"/>
                      <a:r>
                        <a:rPr lang="es-PE" sz="600" u="none" strike="noStrike">
                          <a:effectLst/>
                        </a:rPr>
                        <a:t>Lab 1</a:t>
                      </a:r>
                      <a:endParaRPr lang="es-PE" sz="600" b="1" i="0" u="none" strike="noStrike">
                        <a:effectLst/>
                        <a:latin typeface="Tw Cen MT Condensed" panose="020B0606020104020203" pitchFamily="34" charset="0"/>
                      </a:endParaRPr>
                    </a:p>
                  </a:txBody>
                  <a:tcPr marL="0" marR="0" marT="0" marB="0" anchor="ctr"/>
                </a:tc>
                <a:tc rowSpan="3">
                  <a:txBody>
                    <a:bodyPr/>
                    <a:lstStyle/>
                    <a:p>
                      <a:pPr algn="ctr" fontAlgn="ctr"/>
                      <a:r>
                        <a:rPr lang="es-PE" sz="600" u="none" strike="noStrike">
                          <a:effectLst/>
                        </a:rPr>
                        <a:t>Lab 2</a:t>
                      </a:r>
                      <a:endParaRPr lang="es-PE" sz="600" b="1" i="0" u="none" strike="noStrike">
                        <a:effectLst/>
                        <a:latin typeface="Tw Cen MT Condensed" panose="020B0606020104020203" pitchFamily="34" charset="0"/>
                      </a:endParaRPr>
                    </a:p>
                  </a:txBody>
                  <a:tcPr marL="0" marR="0" marT="0" marB="0" anchor="ctr"/>
                </a:tc>
                <a:tc rowSpan="3">
                  <a:txBody>
                    <a:bodyPr/>
                    <a:lstStyle/>
                    <a:p>
                      <a:pPr algn="ctr" fontAlgn="ctr"/>
                      <a:r>
                        <a:rPr lang="es-PE" sz="600" u="none" strike="noStrike">
                          <a:effectLst/>
                        </a:rPr>
                        <a:t>Lab 3</a:t>
                      </a:r>
                      <a:endParaRPr lang="es-PE" sz="600" b="1" i="0" u="none" strike="noStrike">
                        <a:effectLst/>
                        <a:latin typeface="Tw Cen MT Condensed" panose="020B0606020104020203" pitchFamily="34" charset="0"/>
                      </a:endParaRPr>
                    </a:p>
                  </a:txBody>
                  <a:tcPr marL="0" marR="0" marT="0" marB="0" anchor="ctr"/>
                </a:tc>
                <a:tc rowSpan="3">
                  <a:txBody>
                    <a:bodyPr/>
                    <a:lstStyle/>
                    <a:p>
                      <a:pPr algn="ctr" fontAlgn="ctr"/>
                      <a:r>
                        <a:rPr lang="es-PE" sz="600" u="none" strike="noStrike">
                          <a:effectLst/>
                        </a:rPr>
                        <a:t>CÓDIGO                                           CIE / CPT</a:t>
                      </a:r>
                      <a:endParaRPr lang="es-PE" sz="600" b="1" i="0" u="none" strike="noStrike">
                        <a:effectLst/>
                        <a:latin typeface="Tw Cen MT Condensed" panose="020B0606020104020203" pitchFamily="34" charset="0"/>
                      </a:endParaRPr>
                    </a:p>
                  </a:txBody>
                  <a:tcPr marL="0" marR="0" marT="0" marB="0" anchor="ctr"/>
                </a:tc>
                <a:extLst>
                  <a:ext uri="{0D108BD9-81ED-4DB2-BD59-A6C34878D82A}">
                    <a16:rowId xmlns:a16="http://schemas.microsoft.com/office/drawing/2014/main" val="554598884"/>
                  </a:ext>
                </a:extLst>
              </a:tr>
              <a:tr h="101092">
                <a:tc vMerge="1">
                  <a:txBody>
                    <a:bodyPr/>
                    <a:lstStyle/>
                    <a:p>
                      <a:endParaRPr lang="es-PE"/>
                    </a:p>
                  </a:txBody>
                  <a:tcPr/>
                </a:tc>
                <a:tc>
                  <a:txBody>
                    <a:bodyPr/>
                    <a:lstStyle/>
                    <a:p>
                      <a:pPr algn="ctr" fontAlgn="ctr"/>
                      <a:r>
                        <a:rPr lang="es-PE" sz="600" u="none" strike="noStrike">
                          <a:effectLst/>
                        </a:rPr>
                        <a:t>HISTORIA CLINICA</a:t>
                      </a:r>
                      <a:endParaRPr lang="es-PE" sz="600" b="1" i="0" u="none" strike="noStrike">
                        <a:effectLst/>
                        <a:latin typeface="Tw Cen MT Condensed" panose="020B0606020104020203" pitchFamily="34" charset="0"/>
                      </a:endParaRPr>
                    </a:p>
                  </a:txBody>
                  <a:tcPr marL="0" marR="0" marT="0" marB="0" anchor="ctr"/>
                </a:tc>
                <a:tc>
                  <a:txBody>
                    <a:bodyPr/>
                    <a:lstStyle/>
                    <a:p>
                      <a:pPr algn="ctr" fontAlgn="ctr"/>
                      <a:r>
                        <a:rPr lang="es-PE" sz="600" u="none" strike="noStrike">
                          <a:effectLst/>
                        </a:rPr>
                        <a:t>10</a:t>
                      </a:r>
                      <a:endParaRPr lang="es-PE" sz="600" b="1" i="0" u="none" strike="noStrike">
                        <a:effectLst/>
                        <a:latin typeface="Tw Cen MT Condensed" panose="020B0606020104020203" pitchFamily="34" charset="0"/>
                      </a:endParaRPr>
                    </a:p>
                  </a:txBody>
                  <a:tcPr marL="0" marR="0" marT="0" marB="0" anchor="ctr"/>
                </a:tc>
                <a:tc>
                  <a:txBody>
                    <a:bodyPr/>
                    <a:lstStyle/>
                    <a:p>
                      <a:pPr algn="ctr" fontAlgn="ctr"/>
                      <a:r>
                        <a:rPr lang="es-PE" sz="600" u="none" strike="noStrike">
                          <a:effectLst/>
                        </a:rPr>
                        <a:t>12</a:t>
                      </a:r>
                      <a:endParaRPr lang="es-PE" sz="600" b="1" i="0" u="none" strike="noStrike">
                        <a:effectLst/>
                        <a:latin typeface="Tw Cen MT Condensed" panose="020B0606020104020203" pitchFamily="34" charset="0"/>
                      </a:endParaRPr>
                    </a:p>
                  </a:txBody>
                  <a:tcPr marL="0" marR="0" marT="0" marB="0" anchor="ctr"/>
                </a:tc>
                <a:tc gridSpan="2" vMerge="1">
                  <a:txBody>
                    <a:bodyPr/>
                    <a:lstStyle/>
                    <a:p>
                      <a:endParaRPr lang="es-PE"/>
                    </a:p>
                  </a:txBody>
                  <a:tcPr/>
                </a:tc>
                <a:tc hMerge="1" vMerge="1">
                  <a:txBody>
                    <a:bodyPr/>
                    <a:lstStyle/>
                    <a:p>
                      <a:endParaRPr lang="es-PE"/>
                    </a:p>
                  </a:txBody>
                  <a:tcPr/>
                </a:tc>
                <a:tc vMerge="1">
                  <a:txBody>
                    <a:bodyPr/>
                    <a:lstStyle/>
                    <a:p>
                      <a:endParaRPr lang="es-PE"/>
                    </a:p>
                  </a:txBody>
                  <a:tcPr/>
                </a:tc>
                <a:tc gridSpan="2" vMerge="1">
                  <a:txBody>
                    <a:bodyPr/>
                    <a:lstStyle/>
                    <a:p>
                      <a:endParaRPr lang="es-PE"/>
                    </a:p>
                  </a:txBody>
                  <a:tcPr/>
                </a:tc>
                <a:tc hMerge="1" vMerge="1">
                  <a:txBody>
                    <a:bodyPr/>
                    <a:lstStyle/>
                    <a:p>
                      <a:endParaRPr lang="es-PE"/>
                    </a:p>
                  </a:txBody>
                  <a:tcPr/>
                </a:tc>
                <a:tc gridSpan="2" vMerge="1">
                  <a:txBody>
                    <a:bodyPr/>
                    <a:lstStyle/>
                    <a:p>
                      <a:endParaRPr lang="es-PE"/>
                    </a:p>
                  </a:txBody>
                  <a:tcPr/>
                </a:tc>
                <a:tc hMerge="1" vMerge="1">
                  <a:txBody>
                    <a:bodyPr/>
                    <a:lstStyle/>
                    <a:p>
                      <a:endParaRPr lang="es-PE"/>
                    </a:p>
                  </a:txBody>
                  <a:tcPr/>
                </a:tc>
                <a:tc vMerge="1">
                  <a:txBody>
                    <a:bodyPr/>
                    <a:lstStyle/>
                    <a:p>
                      <a:endParaRPr lang="es-PE"/>
                    </a:p>
                  </a:txBody>
                  <a:tcPr/>
                </a:tc>
                <a:tc vMerge="1">
                  <a:txBody>
                    <a:bodyPr/>
                    <a:lstStyle/>
                    <a:p>
                      <a:endParaRPr lang="es-PE"/>
                    </a:p>
                  </a:txBody>
                  <a:tcPr/>
                </a:tc>
                <a:tc gridSpan="2" vMerge="1">
                  <a:txBody>
                    <a:bodyPr/>
                    <a:lstStyle/>
                    <a:p>
                      <a:endParaRPr lang="es-PE"/>
                    </a:p>
                  </a:txBody>
                  <a:tcPr/>
                </a:tc>
                <a:tc hMerge="1" vMerge="1">
                  <a:txBody>
                    <a:bodyPr/>
                    <a:lstStyle/>
                    <a:p>
                      <a:endParaRPr lang="es-PE"/>
                    </a:p>
                  </a:txBody>
                  <a:tcPr/>
                </a:tc>
                <a:tc gridSpan="3" vMerge="1">
                  <a:txBody>
                    <a:bodyPr/>
                    <a:lstStyle/>
                    <a:p>
                      <a:endParaRPr lang="es-PE"/>
                    </a:p>
                  </a:txBody>
                  <a:tcPr/>
                </a:tc>
                <a:tc hMerge="1" vMerge="1">
                  <a:txBody>
                    <a:bodyPr/>
                    <a:lstStyle/>
                    <a:p>
                      <a:endParaRPr lang="es-PE"/>
                    </a:p>
                  </a:txBody>
                  <a:tcPr/>
                </a:tc>
                <a:tc hMerge="1"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90729239"/>
                  </a:ext>
                </a:extLst>
              </a:tr>
              <a:tr h="101092">
                <a:tc vMerge="1">
                  <a:txBody>
                    <a:bodyPr/>
                    <a:lstStyle/>
                    <a:p>
                      <a:endParaRPr lang="es-PE"/>
                    </a:p>
                  </a:txBody>
                  <a:tcPr/>
                </a:tc>
                <a:tc>
                  <a:txBody>
                    <a:bodyPr/>
                    <a:lstStyle/>
                    <a:p>
                      <a:pPr algn="ctr" fontAlgn="ctr"/>
                      <a:r>
                        <a:rPr lang="es-PE" sz="600" u="none" strike="noStrike">
                          <a:effectLst/>
                        </a:rPr>
                        <a:t>Gestante/ Puerpera</a:t>
                      </a:r>
                      <a:endParaRPr lang="es-PE" sz="600" b="1" i="0" u="none" strike="noStrike">
                        <a:effectLst/>
                        <a:latin typeface="Tw Cen MT Condensed" panose="020B0606020104020203" pitchFamily="34" charset="0"/>
                      </a:endParaRPr>
                    </a:p>
                  </a:txBody>
                  <a:tcPr marL="0" marR="0" marT="0" marB="0" anchor="ctr"/>
                </a:tc>
                <a:tc>
                  <a:txBody>
                    <a:bodyPr/>
                    <a:lstStyle/>
                    <a:p>
                      <a:pPr algn="ctr" fontAlgn="ctr"/>
                      <a:r>
                        <a:rPr lang="es-PE" sz="600" u="none" strike="noStrike">
                          <a:effectLst/>
                        </a:rPr>
                        <a:t>ETNIA</a:t>
                      </a:r>
                      <a:endParaRPr lang="es-PE" sz="600" b="1" i="0" u="none" strike="noStrike">
                        <a:effectLst/>
                        <a:latin typeface="Tw Cen MT Condensed" panose="020B0606020104020203" pitchFamily="34" charset="0"/>
                      </a:endParaRPr>
                    </a:p>
                  </a:txBody>
                  <a:tcPr marL="0" marR="0" marT="0" marB="0" anchor="ctr"/>
                </a:tc>
                <a:tc>
                  <a:txBody>
                    <a:bodyPr/>
                    <a:lstStyle/>
                    <a:p>
                      <a:pPr algn="ctr" fontAlgn="ctr"/>
                      <a:r>
                        <a:rPr lang="es-PE" sz="600" u="none" strike="noStrike">
                          <a:effectLst/>
                        </a:rPr>
                        <a:t>CENTRO POBLADO (*)</a:t>
                      </a:r>
                      <a:endParaRPr lang="es-PE" sz="600" b="1" i="0" u="none" strike="noStrike">
                        <a:effectLst/>
                        <a:latin typeface="Tw Cen MT Condensed" panose="020B0606020104020203" pitchFamily="34" charset="0"/>
                      </a:endParaRPr>
                    </a:p>
                  </a:txBody>
                  <a:tcPr marL="0" marR="0" marT="0" marB="0" anchor="ctr"/>
                </a:tc>
                <a:tc gridSpan="2" vMerge="1">
                  <a:txBody>
                    <a:bodyPr/>
                    <a:lstStyle/>
                    <a:p>
                      <a:endParaRPr lang="es-PE"/>
                    </a:p>
                  </a:txBody>
                  <a:tcPr/>
                </a:tc>
                <a:tc hMerge="1" vMerge="1">
                  <a:txBody>
                    <a:bodyPr/>
                    <a:lstStyle/>
                    <a:p>
                      <a:endParaRPr lang="es-PE"/>
                    </a:p>
                  </a:txBody>
                  <a:tcPr/>
                </a:tc>
                <a:tc vMerge="1">
                  <a:txBody>
                    <a:bodyPr/>
                    <a:lstStyle/>
                    <a:p>
                      <a:endParaRPr lang="es-PE"/>
                    </a:p>
                  </a:txBody>
                  <a:tcPr/>
                </a:tc>
                <a:tc gridSpan="2" vMerge="1">
                  <a:txBody>
                    <a:bodyPr/>
                    <a:lstStyle/>
                    <a:p>
                      <a:endParaRPr lang="es-PE"/>
                    </a:p>
                  </a:txBody>
                  <a:tcPr/>
                </a:tc>
                <a:tc hMerge="1" vMerge="1">
                  <a:txBody>
                    <a:bodyPr/>
                    <a:lstStyle/>
                    <a:p>
                      <a:endParaRPr lang="es-PE"/>
                    </a:p>
                  </a:txBody>
                  <a:tcPr/>
                </a:tc>
                <a:tc gridSpan="2" vMerge="1">
                  <a:txBody>
                    <a:bodyPr/>
                    <a:lstStyle/>
                    <a:p>
                      <a:endParaRPr lang="es-PE"/>
                    </a:p>
                  </a:txBody>
                  <a:tcPr/>
                </a:tc>
                <a:tc hMerge="1" vMerge="1">
                  <a:txBody>
                    <a:bodyPr/>
                    <a:lstStyle/>
                    <a:p>
                      <a:endParaRPr lang="es-PE"/>
                    </a:p>
                  </a:txBody>
                  <a:tcPr/>
                </a:tc>
                <a:tc vMerge="1">
                  <a:txBody>
                    <a:bodyPr/>
                    <a:lstStyle/>
                    <a:p>
                      <a:endParaRPr lang="es-PE"/>
                    </a:p>
                  </a:txBody>
                  <a:tcPr/>
                </a:tc>
                <a:tc vMerge="1">
                  <a:txBody>
                    <a:bodyPr/>
                    <a:lstStyle/>
                    <a:p>
                      <a:endParaRPr lang="es-PE"/>
                    </a:p>
                  </a:txBody>
                  <a:tcPr/>
                </a:tc>
                <a:tc gridSpan="2" vMerge="1">
                  <a:txBody>
                    <a:bodyPr/>
                    <a:lstStyle/>
                    <a:p>
                      <a:endParaRPr lang="es-PE"/>
                    </a:p>
                  </a:txBody>
                  <a:tcPr/>
                </a:tc>
                <a:tc hMerge="1" vMerge="1">
                  <a:txBody>
                    <a:bodyPr/>
                    <a:lstStyle/>
                    <a:p>
                      <a:endParaRPr lang="es-PE"/>
                    </a:p>
                  </a:txBody>
                  <a:tcPr/>
                </a:tc>
                <a:tc>
                  <a:txBody>
                    <a:bodyPr/>
                    <a:lstStyle/>
                    <a:p>
                      <a:pPr algn="ctr" fontAlgn="ctr"/>
                      <a:r>
                        <a:rPr lang="es-PE" sz="600" u="none" strike="noStrike">
                          <a:effectLst/>
                        </a:rPr>
                        <a:t>P</a:t>
                      </a:r>
                      <a:endParaRPr lang="es-PE" sz="600" b="1" i="0" u="none" strike="noStrike">
                        <a:effectLst/>
                        <a:latin typeface="Tw Cen MT Condensed" panose="020B0606020104020203" pitchFamily="34" charset="0"/>
                      </a:endParaRPr>
                    </a:p>
                  </a:txBody>
                  <a:tcPr marL="0" marR="0" marT="0" marB="0" anchor="ctr"/>
                </a:tc>
                <a:tc>
                  <a:txBody>
                    <a:bodyPr/>
                    <a:lstStyle/>
                    <a:p>
                      <a:pPr algn="ctr" fontAlgn="ctr"/>
                      <a:r>
                        <a:rPr lang="es-PE" sz="600" u="none" strike="noStrike">
                          <a:effectLst/>
                        </a:rPr>
                        <a:t>D</a:t>
                      </a:r>
                      <a:endParaRPr lang="es-PE" sz="600" b="1" i="0" u="none" strike="noStrike">
                        <a:effectLst/>
                        <a:latin typeface="Tw Cen MT Condensed" panose="020B0606020104020203" pitchFamily="34" charset="0"/>
                      </a:endParaRPr>
                    </a:p>
                  </a:txBody>
                  <a:tcPr marL="0" marR="0" marT="0" marB="0" anchor="ctr"/>
                </a:tc>
                <a:tc>
                  <a:txBody>
                    <a:bodyPr/>
                    <a:lstStyle/>
                    <a:p>
                      <a:pPr algn="ctr" fontAlgn="ctr"/>
                      <a:r>
                        <a:rPr lang="es-PE" sz="600" u="none" strike="noStrike">
                          <a:effectLst/>
                        </a:rPr>
                        <a:t>R</a:t>
                      </a:r>
                      <a:endParaRPr lang="es-PE" sz="600" b="1" i="0" u="none" strike="noStrike">
                        <a:effectLst/>
                        <a:latin typeface="Tw Cen MT Condensed" panose="020B0606020104020203"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3981444988"/>
                  </a:ext>
                </a:extLst>
              </a:tr>
              <a:tr h="219456">
                <a:tc gridSpan="22">
                  <a:txBody>
                    <a:bodyPr/>
                    <a:lstStyle/>
                    <a:p>
                      <a:pPr algn="l" fontAlgn="ctr"/>
                      <a:r>
                        <a:rPr lang="es-ES" sz="700" u="none" strike="noStrike">
                          <a:effectLst/>
                        </a:rPr>
                        <a:t>NOMBRES Y APELLIDOS PACIENTE:                                                                                                                                                     (*)FECHA DE NACIMIENTO:_____/_____ /_____             FECHA ULTIMO RESULTADO DE Hb:_____/_____ /_____            FECHA DE ULTIMA REGLA:_____ /_____/_____ </a:t>
                      </a:r>
                      <a:endParaRPr lang="es-ES" sz="700" b="0" i="0" u="none" strike="noStrike">
                        <a:solidFill>
                          <a:srgbClr val="000000"/>
                        </a:solidFill>
                        <a:effectLst/>
                        <a:latin typeface="Tw Cen MT Condensed" panose="020B0606020104020203" pitchFamily="34" charset="0"/>
                      </a:endParaRPr>
                    </a:p>
                  </a:txBody>
                  <a:tcPr marL="0" marR="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39438915"/>
                  </a:ext>
                </a:extLst>
              </a:tr>
              <a:tr h="143256">
                <a:tc rowSpan="4">
                  <a:txBody>
                    <a:bodyPr/>
                    <a:lstStyle/>
                    <a:p>
                      <a:pPr algn="ctr" fontAlgn="ctr"/>
                      <a:r>
                        <a:rPr lang="es-PE" sz="800" u="none" strike="noStrike">
                          <a:effectLst/>
                        </a:rPr>
                        <a:t>10</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l" fontAlgn="b"/>
                      <a:r>
                        <a:rPr lang="es-PE" sz="800" u="none" strike="noStrike">
                          <a:effectLst/>
                        </a:rPr>
                        <a:t>Moyobamba</a:t>
                      </a:r>
                      <a:endParaRPr lang="es-PE" sz="800" b="0" i="0" u="none" strike="noStrike">
                        <a:effectLst/>
                        <a:latin typeface="Arial" panose="020B0604020202020204" pitchFamily="34" charset="0"/>
                      </a:endParaRPr>
                    </a:p>
                  </a:txBody>
                  <a:tcPr marL="0" marR="0" marT="0" marB="0" anchor="ctr"/>
                </a:tc>
                <a:tc rowSpan="4">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A</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M</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a:effectLst/>
                        </a:rPr>
                        <a:t>PC</a:t>
                      </a:r>
                      <a:endParaRPr lang="es-PE" sz="7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700" u="none" strike="noStrike">
                          <a:effectLst/>
                        </a:rPr>
                        <a:t>PESO</a:t>
                      </a:r>
                      <a:endParaRPr lang="es-PE" sz="7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N</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N</a:t>
                      </a:r>
                      <a:endParaRPr lang="es-PE" sz="800" b="0" i="0" u="none" strike="noStrike">
                        <a:effectLst/>
                        <a:latin typeface="Franklin Gothic Medium Cond" panose="020B0606030402020204" pitchFamily="34" charset="0"/>
                      </a:endParaRPr>
                    </a:p>
                  </a:txBody>
                  <a:tcPr marL="0" marR="0" marT="0" marB="0" anchor="ctr"/>
                </a:tc>
                <a:tc>
                  <a:txBody>
                    <a:bodyPr/>
                    <a:lstStyle/>
                    <a:p>
                      <a:pPr algn="l" fontAlgn="ctr"/>
                      <a:r>
                        <a:rPr lang="es-PE" sz="800" u="none" strike="noStrike">
                          <a:effectLst/>
                        </a:rPr>
                        <a:t>1.</a:t>
                      </a:r>
                      <a:endParaRPr lang="es-PE" sz="800" b="0" i="0" u="none" strike="noStrike">
                        <a:effectLst/>
                        <a:latin typeface="Franklin Gothic Medium Cond" panose="020B0606030402020204" pitchFamily="34" charset="0"/>
                      </a:endParaRPr>
                    </a:p>
                  </a:txBody>
                  <a:tcPr marL="0" marR="0" marT="0" marB="0" anchor="ctr"/>
                </a:tc>
                <a:tc>
                  <a:txBody>
                    <a:bodyPr/>
                    <a:lstStyle/>
                    <a:p>
                      <a:pPr algn="l" fontAlgn="ctr"/>
                      <a:r>
                        <a:rPr lang="es-PE" sz="800" u="none" strike="noStrike">
                          <a:effectLst/>
                        </a:rPr>
                        <a:t>Formación  de Educadores Pares</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P</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D</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R</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20</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C3152</a:t>
                      </a:r>
                      <a:endParaRPr lang="es-PE" sz="800" b="0" i="0" u="none" strike="noStrike">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1089227212"/>
                  </a:ext>
                </a:extLst>
              </a:tr>
              <a:tr h="0">
                <a:tc vMerge="1">
                  <a:txBody>
                    <a:bodyPr/>
                    <a:lstStyle/>
                    <a:p>
                      <a:endParaRPr lang="es-PE"/>
                    </a:p>
                  </a:txBody>
                  <a:tcPr/>
                </a:tc>
                <a:tc rowSpan="2">
                  <a:txBody>
                    <a:bodyPr/>
                    <a:lstStyle/>
                    <a:p>
                      <a:pPr algn="ctr" fontAlgn="ctr"/>
                      <a:r>
                        <a:rPr lang="es-PE" sz="800" u="none" strike="noStrike">
                          <a:effectLst/>
                        </a:rPr>
                        <a:t>APP141</a:t>
                      </a:r>
                      <a:endParaRPr lang="es-PE" sz="800" b="0" i="0" u="none" strike="noStrike">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fontAlgn="ctr"/>
                      <a:r>
                        <a:rPr lang="es-PE" sz="800" u="none" strike="noStrike">
                          <a:effectLst/>
                        </a:rPr>
                        <a:t>M</a:t>
                      </a:r>
                      <a:endParaRPr lang="es-PE" sz="800" b="0" i="0" u="none" strike="noStrike">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fontAlgn="ctr"/>
                      <a:r>
                        <a:rPr lang="es-PE" sz="700" u="none" strike="noStrike">
                          <a:effectLst/>
                        </a:rPr>
                        <a:t>TALLA</a:t>
                      </a:r>
                      <a:endParaRPr lang="es-PE" sz="7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C</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C</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l" fontAlgn="ctr"/>
                      <a:r>
                        <a:rPr lang="es-PE" sz="800" u="none" strike="noStrike">
                          <a:effectLst/>
                        </a:rPr>
                        <a:t>2.</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l"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P</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D</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R</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3130269333"/>
                  </a:ext>
                </a:extLst>
              </a:tr>
              <a:tr h="101600">
                <a:tc vMerge="1">
                  <a:txBody>
                    <a:bodyPr/>
                    <a:lstStyle/>
                    <a:p>
                      <a:endParaRPr lang="es-PE"/>
                    </a:p>
                  </a:txBody>
                  <a:tcPr/>
                </a:tc>
                <a:tc vMerge="1">
                  <a:txBody>
                    <a:bodyPr/>
                    <a:lstStyle/>
                    <a:p>
                      <a:endParaRPr lang="es-PE"/>
                    </a:p>
                  </a:txBody>
                  <a:tcPr/>
                </a:tc>
                <a:tc rowSpan="2">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Moyobamba</a:t>
                      </a:r>
                      <a:endParaRPr lang="es-PE" sz="800" b="0" i="0" u="none" strike="noStrike">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rowSpan="2">
                  <a:txBody>
                    <a:bodyPr/>
                    <a:lstStyle/>
                    <a:p>
                      <a:pPr algn="ctr" fontAlgn="ctr"/>
                      <a:r>
                        <a:rPr lang="es-PE" sz="800" u="none" strike="noStrike">
                          <a:effectLst/>
                        </a:rPr>
                        <a:t>F</a:t>
                      </a:r>
                      <a:endParaRPr lang="es-PE" sz="8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a:effectLst/>
                        </a:rPr>
                        <a:t>Pab</a:t>
                      </a:r>
                      <a:endParaRPr lang="es-PE" sz="700" b="0" i="0" u="none" strike="noStrike">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4019744513"/>
                  </a:ext>
                </a:extLst>
              </a:tr>
              <a:tr h="143256">
                <a:tc vMerge="1">
                  <a:txBody>
                    <a:bodyPr/>
                    <a:lstStyle/>
                    <a:p>
                      <a:endParaRPr lang="es-PE"/>
                    </a:p>
                  </a:txBody>
                  <a:tcPr/>
                </a:tc>
                <a:tc>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800" u="none" strike="noStrike">
                          <a:effectLst/>
                        </a:rPr>
                        <a:t>D</a:t>
                      </a:r>
                      <a:endParaRPr lang="es-PE" sz="800" b="0" i="0" u="none" strike="noStrike">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700" u="none" strike="noStrike">
                          <a:effectLst/>
                        </a:rPr>
                        <a:t>Hb</a:t>
                      </a:r>
                      <a:endParaRPr lang="es-PE" sz="7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R</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R</a:t>
                      </a:r>
                      <a:endParaRPr lang="es-PE" sz="800" b="0" i="0" u="none" strike="noStrike">
                        <a:effectLst/>
                        <a:latin typeface="Franklin Gothic Medium Cond" panose="020B0606030402020204" pitchFamily="34" charset="0"/>
                      </a:endParaRPr>
                    </a:p>
                  </a:txBody>
                  <a:tcPr marL="0" marR="0" marT="0" marB="0" anchor="ctr"/>
                </a:tc>
                <a:tc>
                  <a:txBody>
                    <a:bodyPr/>
                    <a:lstStyle/>
                    <a:p>
                      <a:pPr algn="l" fontAlgn="ctr"/>
                      <a:r>
                        <a:rPr lang="es-PE" sz="800" u="none" strike="noStrike">
                          <a:effectLst/>
                        </a:rPr>
                        <a:t>3.</a:t>
                      </a:r>
                      <a:endParaRPr lang="es-PE" sz="800" b="0" i="0" u="none" strike="noStrike">
                        <a:effectLst/>
                        <a:latin typeface="Franklin Gothic Medium Cond" panose="020B0606030402020204" pitchFamily="34" charset="0"/>
                      </a:endParaRPr>
                    </a:p>
                  </a:txBody>
                  <a:tcPr marL="0" marR="0" marT="0" marB="0" anchor="ctr"/>
                </a:tc>
                <a:tc>
                  <a:txBody>
                    <a:bodyPr/>
                    <a:lstStyle/>
                    <a:p>
                      <a:pPr algn="l"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P</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D</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R</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a:effectLst/>
                        </a:rPr>
                        <a:t> </a:t>
                      </a:r>
                      <a:endParaRPr lang="es-PE" sz="800" b="0" i="0" u="none" strike="noStrike">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2880341171"/>
                  </a:ext>
                </a:extLst>
              </a:tr>
            </a:tbl>
          </a:graphicData>
        </a:graphic>
      </p:graphicFrame>
      <p:cxnSp>
        <p:nvCxnSpPr>
          <p:cNvPr id="6" name="Conector recto 5">
            <a:extLst>
              <a:ext uri="{FF2B5EF4-FFF2-40B4-BE49-F238E27FC236}">
                <a16:creationId xmlns:a16="http://schemas.microsoft.com/office/drawing/2014/main" id="{153278D3-CA0D-46E9-BFAD-CAA7B1B96B78}"/>
              </a:ext>
            </a:extLst>
          </p:cNvPr>
          <p:cNvCxnSpPr>
            <a:cxnSpLocks noChangeShapeType="1"/>
          </p:cNvCxnSpPr>
          <p:nvPr/>
        </p:nvCxnSpPr>
        <p:spPr bwMode="auto">
          <a:xfrm flipH="1">
            <a:off x="3324225" y="12430125"/>
            <a:ext cx="2457450" cy="46672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pic>
        <p:nvPicPr>
          <p:cNvPr id="2" name="Imagen 1">
            <a:extLst>
              <a:ext uri="{FF2B5EF4-FFF2-40B4-BE49-F238E27FC236}">
                <a16:creationId xmlns:a16="http://schemas.microsoft.com/office/drawing/2014/main" id="{2909EDF3-2236-4190-97CE-07EC43CD1CD5}"/>
              </a:ext>
            </a:extLst>
          </p:cNvPr>
          <p:cNvPicPr>
            <a:picLocks noChangeAspect="1"/>
          </p:cNvPicPr>
          <p:nvPr/>
        </p:nvPicPr>
        <p:blipFill>
          <a:blip r:embed="rId2"/>
          <a:stretch>
            <a:fillRect/>
          </a:stretch>
        </p:blipFill>
        <p:spPr>
          <a:xfrm>
            <a:off x="258793" y="419976"/>
            <a:ext cx="8428008" cy="1263874"/>
          </a:xfrm>
          <a:prstGeom prst="rect">
            <a:avLst/>
          </a:prstGeom>
        </p:spPr>
      </p:pic>
      <p:pic>
        <p:nvPicPr>
          <p:cNvPr id="10" name="Imagen 9">
            <a:extLst>
              <a:ext uri="{FF2B5EF4-FFF2-40B4-BE49-F238E27FC236}">
                <a16:creationId xmlns:a16="http://schemas.microsoft.com/office/drawing/2014/main" id="{F9A58BD2-5AA1-4AFB-81C0-DE8A6F86767D}"/>
              </a:ext>
            </a:extLst>
          </p:cNvPr>
          <p:cNvPicPr>
            <a:picLocks noChangeAspect="1"/>
          </p:cNvPicPr>
          <p:nvPr/>
        </p:nvPicPr>
        <p:blipFill>
          <a:blip r:embed="rId3"/>
          <a:stretch>
            <a:fillRect/>
          </a:stretch>
        </p:blipFill>
        <p:spPr>
          <a:xfrm>
            <a:off x="258792" y="1710128"/>
            <a:ext cx="8428009" cy="1263874"/>
          </a:xfrm>
          <a:prstGeom prst="rect">
            <a:avLst/>
          </a:prstGeom>
        </p:spPr>
      </p:pic>
      <p:pic>
        <p:nvPicPr>
          <p:cNvPr id="11" name="Imagen 10">
            <a:extLst>
              <a:ext uri="{FF2B5EF4-FFF2-40B4-BE49-F238E27FC236}">
                <a16:creationId xmlns:a16="http://schemas.microsoft.com/office/drawing/2014/main" id="{E1671268-E5FB-405E-965F-B5D959924CE6}"/>
              </a:ext>
            </a:extLst>
          </p:cNvPr>
          <p:cNvPicPr>
            <a:picLocks noChangeAspect="1"/>
          </p:cNvPicPr>
          <p:nvPr/>
        </p:nvPicPr>
        <p:blipFill>
          <a:blip r:embed="rId4"/>
          <a:stretch>
            <a:fillRect/>
          </a:stretch>
        </p:blipFill>
        <p:spPr>
          <a:xfrm>
            <a:off x="258792" y="3012713"/>
            <a:ext cx="8428009" cy="1263874"/>
          </a:xfrm>
          <a:prstGeom prst="rect">
            <a:avLst/>
          </a:prstGeom>
        </p:spPr>
      </p:pic>
      <p:sp>
        <p:nvSpPr>
          <p:cNvPr id="13" name="CuadroTexto 12">
            <a:extLst>
              <a:ext uri="{FF2B5EF4-FFF2-40B4-BE49-F238E27FC236}">
                <a16:creationId xmlns:a16="http://schemas.microsoft.com/office/drawing/2014/main" id="{EEB1B46F-78FF-4781-958E-261E749454BF}"/>
              </a:ext>
            </a:extLst>
          </p:cNvPr>
          <p:cNvSpPr txBox="1"/>
          <p:nvPr/>
        </p:nvSpPr>
        <p:spPr>
          <a:xfrm>
            <a:off x="155275" y="4229039"/>
            <a:ext cx="8531525" cy="430887"/>
          </a:xfrm>
          <a:prstGeom prst="rect">
            <a:avLst/>
          </a:prstGeom>
          <a:noFill/>
        </p:spPr>
        <p:txBody>
          <a:bodyPr wrap="square">
            <a:spAutoFit/>
          </a:bodyPr>
          <a:lstStyle/>
          <a:p>
            <a:r>
              <a:rPr lang="es-ES" sz="1100" dirty="0">
                <a:solidFill>
                  <a:srgbClr val="000099"/>
                </a:solidFill>
                <a:latin typeface="Franklin Gothic Medium Cond" panose="020B0606030402020204" pitchFamily="34" charset="0"/>
              </a:rPr>
              <a:t>En el 1er campo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Indicar el número de sesión que se desarrolla, según sea el caso:  1,2,3,4,5,6 y para la sesión 7 colocar “TA”.</a:t>
            </a:r>
          </a:p>
          <a:p>
            <a:r>
              <a:rPr lang="es-ES" sz="1100" dirty="0">
                <a:solidFill>
                  <a:srgbClr val="000099"/>
                </a:solidFill>
                <a:latin typeface="Franklin Gothic Medium Cond" panose="020B0606030402020204" pitchFamily="34" charset="0"/>
              </a:rPr>
              <a:t>En el 2do campo </a:t>
            </a:r>
            <a:r>
              <a:rPr lang="es-ES" sz="1100" dirty="0" err="1">
                <a:solidFill>
                  <a:srgbClr val="000099"/>
                </a:solidFill>
                <a:latin typeface="Franklin Gothic Medium Cond" panose="020B0606030402020204" pitchFamily="34" charset="0"/>
              </a:rPr>
              <a:t>Lab</a:t>
            </a:r>
            <a:r>
              <a:rPr lang="es-ES" sz="1100" dirty="0">
                <a:solidFill>
                  <a:srgbClr val="000099"/>
                </a:solidFill>
                <a:latin typeface="Franklin Gothic Medium Cond" panose="020B0606030402020204" pitchFamily="34" charset="0"/>
              </a:rPr>
              <a:t>. Colocar el número de padres o familias participantes, según corresponda.</a:t>
            </a:r>
            <a:endParaRPr lang="es-PE" sz="1100" dirty="0">
              <a:solidFill>
                <a:srgbClr val="000099"/>
              </a:solidFill>
              <a:latin typeface="Franklin Gothic Medium Cond" panose="020B0606030402020204" pitchFamily="34" charset="0"/>
            </a:endParaRPr>
          </a:p>
        </p:txBody>
      </p:sp>
      <p:sp>
        <p:nvSpPr>
          <p:cNvPr id="15" name="CuadroTexto 14">
            <a:extLst>
              <a:ext uri="{FF2B5EF4-FFF2-40B4-BE49-F238E27FC236}">
                <a16:creationId xmlns:a16="http://schemas.microsoft.com/office/drawing/2014/main" id="{27F5D910-B181-4E02-AAD4-0D1F7D2738E7}"/>
              </a:ext>
            </a:extLst>
          </p:cNvPr>
          <p:cNvSpPr txBox="1"/>
          <p:nvPr/>
        </p:nvSpPr>
        <p:spPr>
          <a:xfrm>
            <a:off x="258792" y="4659406"/>
            <a:ext cx="8428008" cy="1785104"/>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OTRAS PRESTACIONES</a:t>
            </a:r>
          </a:p>
          <a:p>
            <a:r>
              <a:rPr lang="es-ES" sz="1100" dirty="0">
                <a:solidFill>
                  <a:srgbClr val="C00000"/>
                </a:solidFill>
                <a:latin typeface="Franklin Gothic Medium Cond" panose="020B0606030402020204" pitchFamily="34" charset="0"/>
              </a:rPr>
              <a:t>Tele orientación síncrona (99499.08)</a:t>
            </a:r>
          </a:p>
          <a:p>
            <a:r>
              <a:rPr lang="es-ES" sz="1100" dirty="0">
                <a:latin typeface="Franklin Gothic Medium Cond" panose="020B0606030402020204" pitchFamily="34" charset="0"/>
              </a:rPr>
              <a:t>En el ítem: D.N.I/ Historia Clínica, registre según sea el caso.</a:t>
            </a:r>
          </a:p>
          <a:p>
            <a:r>
              <a:rPr lang="es-ES" sz="1100" dirty="0">
                <a:latin typeface="Franklin Gothic Medium Cond" panose="020B0606030402020204" pitchFamily="34" charset="0"/>
              </a:rPr>
              <a:t>• En el ítem de diagnóstico:</a:t>
            </a:r>
          </a:p>
          <a:p>
            <a:r>
              <a:rPr lang="es-ES" sz="1100" dirty="0">
                <a:latin typeface="Franklin Gothic Medium Cond" panose="020B0606030402020204" pitchFamily="34" charset="0"/>
              </a:rPr>
              <a:t>1er casillero: Se colocará el motivo de consulta la Consejería que se brinda al adolescente, según necesidad.</a:t>
            </a:r>
          </a:p>
          <a:p>
            <a:r>
              <a:rPr lang="es-ES" sz="1100" dirty="0">
                <a:latin typeface="Franklin Gothic Medium Cond" panose="020B0606030402020204" pitchFamily="34" charset="0"/>
              </a:rPr>
              <a:t>2do casillero: Atención, Motivo de consulta o consejería que demande la atención.</a:t>
            </a:r>
          </a:p>
          <a:p>
            <a:r>
              <a:rPr lang="es-ES" sz="1100" dirty="0">
                <a:latin typeface="Franklin Gothic Medium Cond" panose="020B0606030402020204" pitchFamily="34" charset="0"/>
              </a:rPr>
              <a:t>3er casillero: Se colocará la modalidad con la que se oferta, en este caso Tele orientación síncrona.</a:t>
            </a:r>
          </a:p>
          <a:p>
            <a:r>
              <a:rPr lang="es-ES" sz="1100" dirty="0">
                <a:latin typeface="Franklin Gothic Medium Cond" panose="020B0606030402020204" pitchFamily="34" charset="0"/>
              </a:rPr>
              <a:t>• En el ítem Tipo de diagnóstico, se marcará siempre “D”</a:t>
            </a:r>
          </a:p>
          <a:p>
            <a:r>
              <a:rPr lang="es-ES" sz="1100" dirty="0">
                <a:latin typeface="Franklin Gothic Medium Cond" panose="020B0606030402020204" pitchFamily="34" charset="0"/>
              </a:rPr>
              <a:t>• En el ítem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El número de consejería que corresponda de acuerdo al caso</a:t>
            </a:r>
          </a:p>
          <a:p>
            <a:r>
              <a:rPr lang="es-ES" sz="1100" dirty="0">
                <a:latin typeface="Franklin Gothic Medium Cond" panose="020B0606030402020204" pitchFamily="34" charset="0"/>
              </a:rPr>
              <a:t>• En el ítem de CPT; el código que corresponda.</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433385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6AB82DD-4246-4913-80E5-CA77A31D711F}"/>
              </a:ext>
            </a:extLst>
          </p:cNvPr>
          <p:cNvPicPr>
            <a:picLocks noChangeAspect="1"/>
          </p:cNvPicPr>
          <p:nvPr/>
        </p:nvPicPr>
        <p:blipFill>
          <a:blip r:embed="rId2"/>
          <a:stretch>
            <a:fillRect/>
          </a:stretch>
        </p:blipFill>
        <p:spPr>
          <a:xfrm>
            <a:off x="336430" y="321290"/>
            <a:ext cx="8453887" cy="1263874"/>
          </a:xfrm>
          <a:prstGeom prst="rect">
            <a:avLst/>
          </a:prstGeom>
        </p:spPr>
      </p:pic>
      <p:sp>
        <p:nvSpPr>
          <p:cNvPr id="3" name="CuadroTexto 2">
            <a:extLst>
              <a:ext uri="{FF2B5EF4-FFF2-40B4-BE49-F238E27FC236}">
                <a16:creationId xmlns:a16="http://schemas.microsoft.com/office/drawing/2014/main" id="{C0544C85-3F91-42C6-B0CF-B48B711051EB}"/>
              </a:ext>
            </a:extLst>
          </p:cNvPr>
          <p:cNvSpPr txBox="1"/>
          <p:nvPr/>
        </p:nvSpPr>
        <p:spPr>
          <a:xfrm>
            <a:off x="336429" y="1552160"/>
            <a:ext cx="8453887" cy="1785104"/>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Tele monitoreo (99499.10)</a:t>
            </a:r>
          </a:p>
          <a:p>
            <a:r>
              <a:rPr lang="es-ES" sz="1100" dirty="0">
                <a:latin typeface="Franklin Gothic Medium Cond" panose="020B0606030402020204" pitchFamily="34" charset="0"/>
              </a:rPr>
              <a:t>En el ítem: D.N.I/ Historia Clínica, registre según sea el caso.</a:t>
            </a:r>
          </a:p>
          <a:p>
            <a:r>
              <a:rPr lang="es-ES" sz="1100" dirty="0">
                <a:latin typeface="Franklin Gothic Medium Cond" panose="020B0606030402020204" pitchFamily="34" charset="0"/>
              </a:rPr>
              <a:t>• En el ítem de diagnóstico:</a:t>
            </a:r>
          </a:p>
          <a:p>
            <a:r>
              <a:rPr lang="es-ES" sz="1100" dirty="0">
                <a:latin typeface="Franklin Gothic Medium Cond" panose="020B0606030402020204" pitchFamily="34" charset="0"/>
              </a:rPr>
              <a:t>1er casillero: Se colocará el motivo de la llamada: Embarazo no confirmado.</a:t>
            </a:r>
          </a:p>
          <a:p>
            <a:r>
              <a:rPr lang="es-ES" sz="1100" dirty="0">
                <a:latin typeface="Franklin Gothic Medium Cond" panose="020B0606030402020204" pitchFamily="34" charset="0"/>
              </a:rPr>
              <a:t>2do casillero: La atención o necesidad: Orientación/ Consejería en planificación familiar</a:t>
            </a:r>
          </a:p>
          <a:p>
            <a:r>
              <a:rPr lang="es-ES" sz="1100" dirty="0">
                <a:latin typeface="Franklin Gothic Medium Cond" panose="020B0606030402020204" pitchFamily="34" charset="0"/>
              </a:rPr>
              <a:t>3er casillero: La siguiente atención: consejería nutricional: alimentación saludable.</a:t>
            </a:r>
          </a:p>
          <a:p>
            <a:r>
              <a:rPr lang="es-ES" sz="1100" dirty="0">
                <a:latin typeface="Franklin Gothic Medium Cond" panose="020B0606030402020204" pitchFamily="34" charset="0"/>
              </a:rPr>
              <a:t>Siguiente casillero: la atención de consejería para el autocuidado.</a:t>
            </a:r>
          </a:p>
          <a:p>
            <a:r>
              <a:rPr lang="es-ES" sz="1100" dirty="0">
                <a:latin typeface="Franklin Gothic Medium Cond" panose="020B0606030402020204" pitchFamily="34" charset="0"/>
              </a:rPr>
              <a:t>Siguiente casillero Se colocará la modalidad con la que se oferta, en este caso Tele monitoreo. </a:t>
            </a:r>
          </a:p>
          <a:p>
            <a:r>
              <a:rPr lang="es-ES" sz="1100" dirty="0">
                <a:latin typeface="Franklin Gothic Medium Cond" panose="020B0606030402020204" pitchFamily="34" charset="0"/>
              </a:rPr>
              <a:t>• En el ítem Tipo de diagnóstico, que corresponde a tele monitoreo, se marcará siempre “R”</a:t>
            </a:r>
          </a:p>
          <a:p>
            <a:r>
              <a:rPr lang="es-ES" sz="1100" dirty="0">
                <a:latin typeface="Franklin Gothic Medium Cond" panose="020B0606030402020204" pitchFamily="34" charset="0"/>
              </a:rPr>
              <a:t>• En el ítem de CPT; el código que corresponda.</a:t>
            </a:r>
            <a:endParaRPr lang="es-PE" sz="1100" dirty="0">
              <a:latin typeface="Franklin Gothic Medium Cond" panose="020B0606030402020204" pitchFamily="34" charset="0"/>
            </a:endParaRPr>
          </a:p>
        </p:txBody>
      </p:sp>
      <p:pic>
        <p:nvPicPr>
          <p:cNvPr id="4" name="Imagen 3">
            <a:extLst>
              <a:ext uri="{FF2B5EF4-FFF2-40B4-BE49-F238E27FC236}">
                <a16:creationId xmlns:a16="http://schemas.microsoft.com/office/drawing/2014/main" id="{419F6DEE-4D70-48E4-AB33-E158AE5B865B}"/>
              </a:ext>
            </a:extLst>
          </p:cNvPr>
          <p:cNvPicPr>
            <a:picLocks noChangeAspect="1"/>
          </p:cNvPicPr>
          <p:nvPr/>
        </p:nvPicPr>
        <p:blipFill>
          <a:blip r:embed="rId3"/>
          <a:stretch>
            <a:fillRect/>
          </a:stretch>
        </p:blipFill>
        <p:spPr>
          <a:xfrm>
            <a:off x="336428" y="3320012"/>
            <a:ext cx="8453887" cy="1569239"/>
          </a:xfrm>
          <a:prstGeom prst="rect">
            <a:avLst/>
          </a:prstGeom>
        </p:spPr>
      </p:pic>
      <p:sp>
        <p:nvSpPr>
          <p:cNvPr id="6" name="CuadroTexto 5">
            <a:extLst>
              <a:ext uri="{FF2B5EF4-FFF2-40B4-BE49-F238E27FC236}">
                <a16:creationId xmlns:a16="http://schemas.microsoft.com/office/drawing/2014/main" id="{D58214BA-A755-4843-8EBE-13A39593CAB2}"/>
              </a:ext>
            </a:extLst>
          </p:cNvPr>
          <p:cNvSpPr txBox="1"/>
          <p:nvPr/>
        </p:nvSpPr>
        <p:spPr>
          <a:xfrm>
            <a:off x="336427" y="4889251"/>
            <a:ext cx="8453887" cy="1785104"/>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Tele interconsulta síncrona. (99499.11)</a:t>
            </a:r>
          </a:p>
          <a:p>
            <a:r>
              <a:rPr lang="es-ES" sz="1100" dirty="0">
                <a:latin typeface="Franklin Gothic Medium Cond" panose="020B0606030402020204" pitchFamily="34" charset="0"/>
              </a:rPr>
              <a:t>1er Caso:</a:t>
            </a:r>
          </a:p>
          <a:p>
            <a:r>
              <a:rPr lang="es-ES" sz="1100" dirty="0">
                <a:latin typeface="Franklin Gothic Medium Cond" panose="020B0606030402020204" pitchFamily="34" charset="0"/>
              </a:rPr>
              <a:t>En el ítem: D.N.I/ Historia Clínica, registre según sea el caso.</a:t>
            </a:r>
          </a:p>
          <a:p>
            <a:r>
              <a:rPr lang="es-ES" sz="1100" dirty="0">
                <a:latin typeface="Franklin Gothic Medium Cond" panose="020B0606030402020204" pitchFamily="34" charset="0"/>
              </a:rPr>
              <a:t>• En el ítem de diagnóstico:</a:t>
            </a:r>
          </a:p>
          <a:p>
            <a:r>
              <a:rPr lang="es-ES" sz="1100" dirty="0">
                <a:latin typeface="Franklin Gothic Medium Cond" panose="020B0606030402020204" pitchFamily="34" charset="0"/>
              </a:rPr>
              <a:t>1er casillero: Se colocará el motivo de la llamada: Problemas relacionados con el rendimiento escolar</a:t>
            </a:r>
          </a:p>
          <a:p>
            <a:r>
              <a:rPr lang="es-ES" sz="1100" dirty="0">
                <a:latin typeface="Franklin Gothic Medium Cond" panose="020B0606030402020204" pitchFamily="34" charset="0"/>
              </a:rPr>
              <a:t>2do casillero: La atención de Consejería de prevención en riesgos de salud mental</a:t>
            </a:r>
          </a:p>
          <a:p>
            <a:r>
              <a:rPr lang="es-ES" sz="1100" dirty="0">
                <a:latin typeface="Franklin Gothic Medium Cond" panose="020B0606030402020204" pitchFamily="34" charset="0"/>
              </a:rPr>
              <a:t>3er casillero: La siguiente atención: Consejería para el autocuidado</a:t>
            </a:r>
          </a:p>
          <a:p>
            <a:r>
              <a:rPr lang="es-ES" sz="1100" dirty="0">
                <a:latin typeface="Franklin Gothic Medium Cond" panose="020B0606030402020204" pitchFamily="34" charset="0"/>
              </a:rPr>
              <a:t>Siguiente casillero Se colocará la modalidad con la que se oferta, en este caso Tele interconsulta síncrona (1 para el solicitante)</a:t>
            </a:r>
          </a:p>
          <a:p>
            <a:r>
              <a:rPr lang="es-ES" sz="1100" dirty="0">
                <a:latin typeface="Franklin Gothic Medium Cond" panose="020B0606030402020204" pitchFamily="34" charset="0"/>
              </a:rPr>
              <a:t>• En el ítem Tipo de diagnóstico, se marcará siempre “D”</a:t>
            </a:r>
          </a:p>
          <a:p>
            <a:r>
              <a:rPr lang="es-ES" sz="1100" dirty="0">
                <a:latin typeface="Franklin Gothic Medium Cond" panose="020B0606030402020204" pitchFamily="34" charset="0"/>
              </a:rPr>
              <a:t>• En el ítem de CPT; el código que corresponda.</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97454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395785"/>
            <a:ext cx="4038600" cy="6209731"/>
          </a:xfrm>
        </p:spPr>
        <p:txBody>
          <a:bodyPr/>
          <a:lstStyle/>
          <a:p>
            <a:pPr marL="0" indent="0">
              <a:buNone/>
              <a:tabLst>
                <a:tab pos="627063" algn="l"/>
              </a:tabLst>
            </a:pPr>
            <a:r>
              <a:rPr lang="es-PE" sz="1100" b="1" dirty="0">
                <a:solidFill>
                  <a:srgbClr val="00A44A"/>
                </a:solidFill>
                <a:latin typeface="Franklin Gothic Medium Cond" pitchFamily="34" charset="0"/>
              </a:rPr>
              <a:t>CÓDIGO 	DIAGNÓSTICO / ACTIVIDAD</a:t>
            </a:r>
            <a:endParaRPr lang="es-PE" sz="1100" dirty="0">
              <a:latin typeface="Franklin Gothic Medium Cond" pitchFamily="34" charset="0"/>
            </a:endParaRPr>
          </a:p>
          <a:p>
            <a:pPr marL="0" indent="0">
              <a:buNone/>
              <a:tabLst>
                <a:tab pos="627063" algn="l"/>
              </a:tabLst>
            </a:pPr>
            <a:r>
              <a:rPr lang="es-PE" sz="1100" dirty="0">
                <a:latin typeface="Franklin Gothic Medium Cond" pitchFamily="34" charset="0"/>
              </a:rPr>
              <a:t>U310  	Administración de Tratamiento (Anemia)</a:t>
            </a:r>
          </a:p>
          <a:p>
            <a:pPr marL="0" indent="0">
              <a:buNone/>
              <a:tabLst>
                <a:tab pos="627063" algn="l"/>
              </a:tabLst>
            </a:pPr>
            <a:r>
              <a:rPr lang="es-PE" sz="1100" dirty="0">
                <a:latin typeface="Franklin Gothic Medium Cond" pitchFamily="34" charset="0"/>
              </a:rPr>
              <a:t>J459 	Asma No Especificada</a:t>
            </a:r>
          </a:p>
          <a:p>
            <a:pPr marL="0" indent="0">
              <a:buNone/>
              <a:tabLst>
                <a:tab pos="627063" algn="l"/>
              </a:tabLst>
            </a:pPr>
            <a:r>
              <a:rPr lang="es-PE" sz="1100" dirty="0">
                <a:latin typeface="Franklin Gothic Medium Cond" pitchFamily="34" charset="0"/>
              </a:rPr>
              <a:t>I10X 	Hipertensión Esencial Primaria (Hipertensión Arterial)</a:t>
            </a:r>
          </a:p>
          <a:p>
            <a:pPr marL="0" indent="0">
              <a:buNone/>
              <a:tabLst>
                <a:tab pos="627063" algn="l"/>
              </a:tabLst>
            </a:pPr>
            <a:r>
              <a:rPr lang="es-PE" sz="1100" dirty="0">
                <a:latin typeface="Franklin Gothic Medium Cond" pitchFamily="34" charset="0"/>
              </a:rPr>
              <a:t>R51X  	Cefalea</a:t>
            </a:r>
          </a:p>
          <a:p>
            <a:pPr marL="0" indent="0">
              <a:buNone/>
              <a:tabLst>
                <a:tab pos="627063" algn="l"/>
              </a:tabLst>
            </a:pPr>
            <a:r>
              <a:rPr lang="es-PE" sz="1100" dirty="0">
                <a:latin typeface="Franklin Gothic Medium Cond" pitchFamily="34" charset="0"/>
              </a:rPr>
              <a:t>B829 	Parasitosis Intestinal, sin otra Especificación</a:t>
            </a:r>
          </a:p>
          <a:p>
            <a:pPr marL="0" indent="0">
              <a:buNone/>
              <a:tabLst>
                <a:tab pos="627063" algn="l"/>
              </a:tabLst>
            </a:pPr>
            <a:r>
              <a:rPr lang="es-PE" sz="1100" dirty="0">
                <a:latin typeface="Franklin Gothic Medium Cond" pitchFamily="34" charset="0"/>
              </a:rPr>
              <a:t>N63X 	Masa No Especificada en la Mama</a:t>
            </a:r>
          </a:p>
          <a:p>
            <a:pPr marL="0" indent="0">
              <a:buNone/>
              <a:tabLst>
                <a:tab pos="627063" algn="l"/>
              </a:tabLst>
            </a:pPr>
            <a:r>
              <a:rPr lang="es-PE" sz="1100" dirty="0">
                <a:latin typeface="Franklin Gothic Medium Cond" pitchFamily="34" charset="0"/>
              </a:rPr>
              <a:t>A084  	Infección Intestinal Viral, Sin Otra  Especificación</a:t>
            </a:r>
          </a:p>
          <a:p>
            <a:pPr marL="0" indent="0">
              <a:buNone/>
              <a:tabLst>
                <a:tab pos="627063" algn="l"/>
              </a:tabLst>
            </a:pPr>
            <a:r>
              <a:rPr lang="es-PE" sz="1100" dirty="0">
                <a:latin typeface="Franklin Gothic Medium Cond" pitchFamily="34" charset="0"/>
              </a:rPr>
              <a:t>B373  	Candidiasis de la Vulva y de la Vagina (Candidiasis 	Vaginal) </a:t>
            </a:r>
          </a:p>
          <a:p>
            <a:pPr marL="0" indent="0">
              <a:buNone/>
              <a:tabLst>
                <a:tab pos="627063" algn="l"/>
              </a:tabLst>
            </a:pPr>
            <a:r>
              <a:rPr lang="es-PE" sz="1100" dirty="0">
                <a:latin typeface="Franklin Gothic Medium Cond" pitchFamily="34" charset="0"/>
              </a:rPr>
              <a:t>B853  	Pediculosis del Pubis </a:t>
            </a:r>
          </a:p>
          <a:p>
            <a:pPr marL="0" indent="0">
              <a:buNone/>
              <a:tabLst>
                <a:tab pos="627063" algn="l"/>
              </a:tabLst>
            </a:pPr>
            <a:r>
              <a:rPr lang="es-PE" sz="1100" dirty="0">
                <a:latin typeface="Franklin Gothic Medium Cond" pitchFamily="34" charset="0"/>
              </a:rPr>
              <a:t>B968  	</a:t>
            </a:r>
            <a:r>
              <a:rPr lang="es-PE" sz="1100" dirty="0" err="1">
                <a:latin typeface="Franklin Gothic Medium Cond" pitchFamily="34" charset="0"/>
              </a:rPr>
              <a:t>Vaginosis</a:t>
            </a:r>
            <a:r>
              <a:rPr lang="es-PE" sz="1100" dirty="0">
                <a:latin typeface="Franklin Gothic Medium Cond" pitchFamily="34" charset="0"/>
              </a:rPr>
              <a:t> Bacteriana</a:t>
            </a:r>
          </a:p>
          <a:p>
            <a:pPr marL="0" indent="0">
              <a:buNone/>
              <a:tabLst>
                <a:tab pos="627063" algn="l"/>
              </a:tabLst>
            </a:pPr>
            <a:r>
              <a:rPr lang="es-PE" sz="1100" dirty="0">
                <a:latin typeface="Franklin Gothic Medium Cond" pitchFamily="34" charset="0"/>
              </a:rPr>
              <a:t>A64X9  	Síndrome de Flujo Vaginal</a:t>
            </a:r>
          </a:p>
          <a:p>
            <a:pPr marL="0" indent="0">
              <a:buNone/>
              <a:tabLst>
                <a:tab pos="627063" algn="l"/>
              </a:tabLst>
            </a:pPr>
            <a:r>
              <a:rPr lang="es-PE" sz="1100" dirty="0">
                <a:latin typeface="Franklin Gothic Medium Cond" pitchFamily="34" charset="0"/>
              </a:rPr>
              <a:t>A64X5  	Síndrome de Dolor Abdominal Bajo</a:t>
            </a:r>
          </a:p>
          <a:p>
            <a:pPr marL="0" indent="0">
              <a:buNone/>
              <a:tabLst>
                <a:tab pos="627063" algn="l"/>
              </a:tabLst>
            </a:pPr>
            <a:r>
              <a:rPr lang="es-PE" sz="1100" dirty="0">
                <a:latin typeface="Franklin Gothic Medium Cond" pitchFamily="34" charset="0"/>
              </a:rPr>
              <a:t>A64X6  	Síndrome de Secreción Uretral</a:t>
            </a:r>
          </a:p>
          <a:p>
            <a:pPr marL="0" indent="0">
              <a:buNone/>
              <a:tabLst>
                <a:tab pos="627063" algn="l"/>
              </a:tabLst>
            </a:pPr>
            <a:r>
              <a:rPr lang="es-PE" sz="1100" dirty="0">
                <a:latin typeface="Franklin Gothic Medium Cond" pitchFamily="34" charset="0"/>
              </a:rPr>
              <a:t>99199.11	 Administración de Tratamiento (ITS)</a:t>
            </a:r>
          </a:p>
          <a:p>
            <a:pPr marL="0" indent="0">
              <a:buNone/>
              <a:tabLst>
                <a:tab pos="627063" algn="l"/>
              </a:tabLst>
            </a:pPr>
            <a:r>
              <a:rPr lang="es-PE" sz="1100" dirty="0">
                <a:solidFill>
                  <a:srgbClr val="C00000"/>
                </a:solidFill>
                <a:latin typeface="Franklin Gothic Medium Cond" pitchFamily="34" charset="0"/>
              </a:rPr>
              <a:t>CONSEJERÍAS</a:t>
            </a:r>
          </a:p>
          <a:p>
            <a:pPr marL="0" indent="0">
              <a:buNone/>
              <a:tabLst>
                <a:tab pos="627063" algn="l"/>
              </a:tabLst>
            </a:pPr>
            <a:r>
              <a:rPr lang="es-PE" sz="1100" dirty="0">
                <a:latin typeface="Franklin Gothic Medium Cond" pitchFamily="34" charset="0"/>
              </a:rPr>
              <a:t>99401  	Consejería Integral</a:t>
            </a:r>
          </a:p>
          <a:p>
            <a:pPr marL="0" indent="0">
              <a:buNone/>
              <a:tabLst>
                <a:tab pos="627063" algn="l"/>
              </a:tabLst>
            </a:pPr>
            <a:r>
              <a:rPr lang="es-PE" sz="1100" dirty="0">
                <a:latin typeface="Franklin Gothic Medium Cond" pitchFamily="34" charset="0"/>
              </a:rPr>
              <a:t>99402.03 	Consejería/Orientación en Salud Sexual y Reproductiva</a:t>
            </a:r>
          </a:p>
          <a:p>
            <a:pPr marL="0" indent="0">
              <a:buNone/>
              <a:tabLst>
                <a:tab pos="627063" algn="l"/>
              </a:tabLst>
            </a:pPr>
            <a:r>
              <a:rPr lang="es-PE" sz="1100" dirty="0">
                <a:latin typeface="Franklin Gothic Medium Cond" pitchFamily="34" charset="0"/>
              </a:rPr>
              <a:t>99402.04 	Orientación/Consejería en Planificación Familiar</a:t>
            </a:r>
          </a:p>
          <a:p>
            <a:pPr marL="0" indent="0">
              <a:buNone/>
              <a:tabLst>
                <a:tab pos="627063" algn="l"/>
              </a:tabLst>
            </a:pPr>
            <a:r>
              <a:rPr lang="es-PE" sz="1100" dirty="0">
                <a:latin typeface="Franklin Gothic Medium Cond" pitchFamily="34" charset="0"/>
              </a:rPr>
              <a:t>99402.09 	Consejería de Prevención en Riesgos  de Salud Mental</a:t>
            </a:r>
          </a:p>
          <a:p>
            <a:pPr marL="0" indent="0">
              <a:buNone/>
              <a:tabLst>
                <a:tab pos="627063" algn="l"/>
              </a:tabLst>
            </a:pPr>
            <a:r>
              <a:rPr lang="es-PE" sz="1100" dirty="0">
                <a:latin typeface="Franklin Gothic Medium Cond" pitchFamily="34" charset="0"/>
              </a:rPr>
              <a:t>99401.31 	Consejería en Prevención </a:t>
            </a:r>
            <a:r>
              <a:rPr lang="es-PE" sz="1100" dirty="0" err="1">
                <a:latin typeface="Franklin Gothic Medium Cond" pitchFamily="34" charset="0"/>
              </a:rPr>
              <a:t>deEnfermedades</a:t>
            </a:r>
            <a:r>
              <a:rPr lang="es-PE" sz="1100" dirty="0">
                <a:latin typeface="Franklin Gothic Medium Cond" pitchFamily="34" charset="0"/>
              </a:rPr>
              <a:t> No transmisibles </a:t>
            </a:r>
          </a:p>
          <a:p>
            <a:pPr marL="0" indent="0">
              <a:buNone/>
              <a:tabLst>
                <a:tab pos="627063" algn="l"/>
              </a:tabLst>
            </a:pPr>
            <a:r>
              <a:rPr lang="es-PE" sz="1100" dirty="0">
                <a:latin typeface="Franklin Gothic Medium Cond" pitchFamily="34" charset="0"/>
              </a:rPr>
              <a:t> 	(Salud Física)</a:t>
            </a:r>
          </a:p>
          <a:p>
            <a:pPr marL="0" indent="0">
              <a:buNone/>
              <a:tabLst>
                <a:tab pos="627063" algn="l"/>
              </a:tabLst>
            </a:pPr>
            <a:r>
              <a:rPr lang="es-PE" sz="1100" dirty="0">
                <a:latin typeface="Franklin Gothic Medium Cond" pitchFamily="34" charset="0"/>
              </a:rPr>
              <a:t>99403  	Consejería Nutricional</a:t>
            </a:r>
          </a:p>
          <a:p>
            <a:pPr marL="0" indent="0">
              <a:buNone/>
              <a:tabLst>
                <a:tab pos="627063" algn="l"/>
              </a:tabLst>
            </a:pPr>
            <a:r>
              <a:rPr lang="es-PE" sz="1100" dirty="0">
                <a:latin typeface="Franklin Gothic Medium Cond" pitchFamily="34" charset="0"/>
              </a:rPr>
              <a:t>99403.01 	Consejería Nutricional: </a:t>
            </a:r>
            <a:r>
              <a:rPr lang="es-PE" sz="1100" dirty="0" err="1">
                <a:latin typeface="Franklin Gothic Medium Cond" pitchFamily="34" charset="0"/>
              </a:rPr>
              <a:t>AlimentaciónSaludable</a:t>
            </a:r>
            <a:endParaRPr lang="es-PE" sz="1100" dirty="0">
              <a:latin typeface="Franklin Gothic Medium Cond" pitchFamily="34" charset="0"/>
            </a:endParaRPr>
          </a:p>
          <a:p>
            <a:pPr marL="0" indent="0">
              <a:buNone/>
              <a:tabLst>
                <a:tab pos="627063" algn="l"/>
              </a:tabLst>
            </a:pPr>
            <a:r>
              <a:rPr lang="es-PE" sz="1100" dirty="0">
                <a:latin typeface="Franklin Gothic Medium Cond" pitchFamily="34" charset="0"/>
              </a:rPr>
              <a:t>99401.33 	Consejería Pre Test para VIH</a:t>
            </a:r>
          </a:p>
          <a:p>
            <a:pPr marL="0" indent="0">
              <a:buNone/>
              <a:tabLst>
                <a:tab pos="627063" algn="l"/>
              </a:tabLst>
            </a:pPr>
            <a:r>
              <a:rPr lang="es-PE" sz="1100" dirty="0">
                <a:latin typeface="Franklin Gothic Medium Cond" pitchFamily="34" charset="0"/>
              </a:rPr>
              <a:t>99401.34 	Consejería Post Test para VIH No  Reactivo</a:t>
            </a:r>
          </a:p>
          <a:p>
            <a:pPr marL="0" indent="0">
              <a:buNone/>
              <a:tabLst>
                <a:tab pos="627063" algn="l"/>
              </a:tabLst>
            </a:pPr>
            <a:r>
              <a:rPr lang="es-PE" sz="1100" dirty="0">
                <a:latin typeface="Franklin Gothic Medium Cond" pitchFamily="34" charset="0"/>
              </a:rPr>
              <a:t>99403.03 	Consejería Post Test para VIH Reactivo</a:t>
            </a:r>
          </a:p>
          <a:p>
            <a:pPr marL="0" indent="0">
              <a:buNone/>
              <a:tabLst>
                <a:tab pos="627063" algn="l"/>
              </a:tabLst>
            </a:pPr>
            <a:r>
              <a:rPr lang="es-PE" sz="1100" dirty="0">
                <a:latin typeface="Franklin Gothic Medium Cond" pitchFamily="34" charset="0"/>
              </a:rPr>
              <a:t>99402.05 	Consejería/Orientación en Prevención de ITS, VIH, Hepatitis</a:t>
            </a:r>
          </a:p>
          <a:p>
            <a:pPr marL="0" indent="0">
              <a:buNone/>
              <a:tabLst>
                <a:tab pos="627063" algn="l"/>
              </a:tabLst>
            </a:pPr>
            <a:r>
              <a:rPr lang="es-PE" sz="1100" dirty="0">
                <a:latin typeface="Franklin Gothic Medium Cond" pitchFamily="34" charset="0"/>
              </a:rPr>
              <a:t>99401.24    Consejería higiene de manos</a:t>
            </a:r>
          </a:p>
          <a:p>
            <a:pPr marL="0" indent="0">
              <a:buNone/>
              <a:tabLst>
                <a:tab pos="627063" algn="l"/>
              </a:tabLst>
            </a:pPr>
            <a:r>
              <a:rPr lang="es-PE" sz="1100" dirty="0">
                <a:latin typeface="Franklin Gothic Medium Cond" pitchFamily="34" charset="0"/>
              </a:rPr>
              <a:t>99401.19	 Consejería para el </a:t>
            </a:r>
            <a:r>
              <a:rPr lang="es-PE" sz="1100" dirty="0" err="1">
                <a:latin typeface="Franklin Gothic Medium Cond" pitchFamily="34" charset="0"/>
              </a:rPr>
              <a:t>autocuidadoSalud</a:t>
            </a:r>
            <a:r>
              <a:rPr lang="es-PE" sz="1100" dirty="0">
                <a:latin typeface="Franklin Gothic Medium Cond" pitchFamily="34" charset="0"/>
              </a:rPr>
              <a:t> Mental</a:t>
            </a:r>
          </a:p>
        </p:txBody>
      </p:sp>
      <p:sp>
        <p:nvSpPr>
          <p:cNvPr id="4" name="3 Marcador de contenido"/>
          <p:cNvSpPr>
            <a:spLocks noGrp="1"/>
          </p:cNvSpPr>
          <p:nvPr>
            <p:ph sz="half" idx="2"/>
          </p:nvPr>
        </p:nvSpPr>
        <p:spPr>
          <a:xfrm>
            <a:off x="4648200" y="382138"/>
            <a:ext cx="4038600" cy="6237026"/>
          </a:xfrm>
        </p:spPr>
        <p:txBody>
          <a:bodyPr/>
          <a:lstStyle/>
          <a:p>
            <a:pPr marL="0" indent="0">
              <a:buNone/>
              <a:tabLst>
                <a:tab pos="627063" algn="l"/>
              </a:tabLst>
            </a:pPr>
            <a:r>
              <a:rPr lang="es-PE" sz="1100" dirty="0">
                <a:solidFill>
                  <a:srgbClr val="00A44A"/>
                </a:solidFill>
                <a:latin typeface="Franklin Gothic Medium Cond" pitchFamily="34" charset="0"/>
              </a:rPr>
              <a:t>CÓDIGO 	DIAGNÓSTICO / ACTIVIDAD</a:t>
            </a:r>
            <a:endParaRPr lang="es-PE" sz="1100" dirty="0">
              <a:latin typeface="Franklin Gothic Medium Cond" pitchFamily="34" charset="0"/>
            </a:endParaRPr>
          </a:p>
          <a:p>
            <a:pPr marL="0" indent="0">
              <a:buNone/>
              <a:tabLst>
                <a:tab pos="627063" algn="l"/>
              </a:tabLst>
            </a:pPr>
            <a:r>
              <a:rPr lang="es-PE" sz="1100" dirty="0">
                <a:latin typeface="Franklin Gothic Medium Cond" pitchFamily="34" charset="0"/>
              </a:rPr>
              <a:t>96150  	Entrevista de Tamizaje</a:t>
            </a:r>
          </a:p>
          <a:p>
            <a:pPr marL="0" indent="0">
              <a:buNone/>
              <a:tabLst>
                <a:tab pos="627063" algn="l"/>
              </a:tabLst>
            </a:pPr>
            <a:r>
              <a:rPr lang="es-PE" sz="1100" dirty="0">
                <a:latin typeface="Franklin Gothic Medium Cond" pitchFamily="34" charset="0"/>
              </a:rPr>
              <a:t>U100  	Aplicación de Cuestionario de Habilidades Sociales</a:t>
            </a:r>
          </a:p>
          <a:p>
            <a:pPr marL="0" indent="0">
              <a:buNone/>
              <a:tabLst>
                <a:tab pos="627063" algn="l"/>
              </a:tabLst>
            </a:pPr>
            <a:r>
              <a:rPr lang="es-PE" sz="1100" dirty="0">
                <a:latin typeface="Franklin Gothic Medium Cond" pitchFamily="34" charset="0"/>
              </a:rPr>
              <a:t>F419  	Trastorno de ansiedad, no Especificado</a:t>
            </a:r>
          </a:p>
          <a:p>
            <a:pPr marL="0" indent="0">
              <a:buNone/>
              <a:tabLst>
                <a:tab pos="627063" algn="l"/>
              </a:tabLst>
            </a:pPr>
            <a:r>
              <a:rPr lang="es-PE" sz="1100" dirty="0">
                <a:latin typeface="Franklin Gothic Medium Cond" pitchFamily="34" charset="0"/>
              </a:rPr>
              <a:t>Z734  	Problemas Relacionados con Habilidades Sociales 	Inadecuadas</a:t>
            </a:r>
          </a:p>
          <a:p>
            <a:pPr marL="0" indent="0">
              <a:buNone/>
              <a:tabLst>
                <a:tab pos="627063" algn="l"/>
              </a:tabLst>
            </a:pPr>
            <a:r>
              <a:rPr lang="es-PE" sz="1100" dirty="0">
                <a:latin typeface="Franklin Gothic Medium Cond" pitchFamily="34" charset="0"/>
              </a:rPr>
              <a:t>Z553  	Problemas Relacionados con el Bajo Rendimiento Escolar</a:t>
            </a:r>
          </a:p>
          <a:p>
            <a:pPr marL="0" indent="0">
              <a:buNone/>
              <a:tabLst>
                <a:tab pos="627063" algn="l"/>
              </a:tabLst>
            </a:pPr>
            <a:r>
              <a:rPr lang="es-PE" sz="1100" dirty="0">
                <a:latin typeface="Franklin Gothic Medium Cond" pitchFamily="34" charset="0"/>
              </a:rPr>
              <a:t>R456  	Problemas Relacionados con Violencia</a:t>
            </a:r>
          </a:p>
          <a:p>
            <a:pPr marL="0" indent="0">
              <a:buNone/>
              <a:tabLst>
                <a:tab pos="627063" algn="l"/>
              </a:tabLst>
            </a:pPr>
            <a:r>
              <a:rPr lang="es-PE" sz="1100" dirty="0">
                <a:latin typeface="Franklin Gothic Medium Cond" pitchFamily="34" charset="0"/>
              </a:rPr>
              <a:t>Z7281 	Riesgos de Lesiones o Accidentes</a:t>
            </a:r>
          </a:p>
          <a:p>
            <a:pPr marL="0" indent="0">
              <a:buNone/>
              <a:tabLst>
                <a:tab pos="627063" algn="l"/>
              </a:tabLst>
            </a:pPr>
            <a:r>
              <a:rPr lang="es-PE" sz="1100" dirty="0">
                <a:latin typeface="Franklin Gothic Medium Cond" pitchFamily="34" charset="0"/>
              </a:rPr>
              <a:t>Y070  	</a:t>
            </a:r>
            <a:r>
              <a:rPr lang="pt-BR" sz="1100" dirty="0">
                <a:latin typeface="Franklin Gothic Medium Cond" pitchFamily="34" charset="0"/>
              </a:rPr>
              <a:t>Síndrome de Maltrato por Esposo o  </a:t>
            </a:r>
            <a:r>
              <a:rPr lang="es-PE" sz="1100" dirty="0">
                <a:latin typeface="Franklin Gothic Medium Cond" pitchFamily="34" charset="0"/>
              </a:rPr>
              <a:t>Pareja</a:t>
            </a:r>
          </a:p>
          <a:p>
            <a:pPr marL="0" indent="0">
              <a:buNone/>
              <a:tabLst>
                <a:tab pos="627063" algn="l"/>
              </a:tabLst>
            </a:pPr>
            <a:r>
              <a:rPr lang="es-PE" sz="1100" dirty="0">
                <a:latin typeface="Franklin Gothic Medium Cond" pitchFamily="34" charset="0"/>
              </a:rPr>
              <a:t>Y072  	Otros Síndromes de Maltrato por Conocido o Amigo 	(</a:t>
            </a:r>
            <a:r>
              <a:rPr lang="es-PE" sz="1100" dirty="0" err="1">
                <a:latin typeface="Franklin Gothic Medium Cond" pitchFamily="34" charset="0"/>
              </a:rPr>
              <a:t>Bullying</a:t>
            </a:r>
            <a:r>
              <a:rPr lang="es-PE" sz="1100" dirty="0">
                <a:latin typeface="Franklin Gothic Medium Cond" pitchFamily="34" charset="0"/>
              </a:rPr>
              <a:t>)</a:t>
            </a:r>
          </a:p>
          <a:p>
            <a:pPr marL="0" indent="0">
              <a:buNone/>
              <a:tabLst>
                <a:tab pos="627063" algn="l"/>
              </a:tabLst>
            </a:pPr>
            <a:r>
              <a:rPr lang="es-PE" sz="1100" dirty="0">
                <a:latin typeface="Franklin Gothic Medium Cond" pitchFamily="34" charset="0"/>
              </a:rPr>
              <a:t>Z720  	Problemas Relacionados con el Uso de Tabaco</a:t>
            </a:r>
          </a:p>
          <a:p>
            <a:pPr marL="0" indent="0">
              <a:buNone/>
              <a:tabLst>
                <a:tab pos="627063" algn="l"/>
              </a:tabLst>
            </a:pPr>
            <a:r>
              <a:rPr lang="es-PE" sz="1100" dirty="0">
                <a:latin typeface="Franklin Gothic Medium Cond" pitchFamily="34" charset="0"/>
              </a:rPr>
              <a:t>Z721  	Problemas Relacionados con el Uso de Alcohol</a:t>
            </a:r>
          </a:p>
          <a:p>
            <a:pPr marL="0" indent="0">
              <a:buNone/>
              <a:tabLst>
                <a:tab pos="627063" algn="l"/>
              </a:tabLst>
            </a:pPr>
            <a:r>
              <a:rPr lang="es-PE" sz="1100" dirty="0">
                <a:latin typeface="Franklin Gothic Medium Cond" pitchFamily="34" charset="0"/>
              </a:rPr>
              <a:t>Z722  	Problemas Relacionados con el Uso de Drogas</a:t>
            </a:r>
          </a:p>
          <a:p>
            <a:pPr marL="0" indent="0">
              <a:buNone/>
              <a:tabLst>
                <a:tab pos="627063" algn="l"/>
              </a:tabLst>
            </a:pPr>
            <a:r>
              <a:rPr lang="es-PE" sz="1100" dirty="0">
                <a:latin typeface="Franklin Gothic Medium Cond" pitchFamily="34" charset="0"/>
              </a:rPr>
              <a:t>Z726  	Problemas relacionados con el Juego  y las 	Apuestas</a:t>
            </a:r>
          </a:p>
          <a:p>
            <a:pPr marL="0" indent="0">
              <a:buNone/>
              <a:tabLst>
                <a:tab pos="627063" algn="l"/>
              </a:tabLst>
            </a:pPr>
            <a:r>
              <a:rPr lang="es-PE" sz="1100" dirty="0">
                <a:latin typeface="Franklin Gothic Medium Cond" pitchFamily="34" charset="0"/>
              </a:rPr>
              <a:t>Z619  	Problemas Relacionados con  Experiencia Negativa 	no 	Especificada   en la Infancia.</a:t>
            </a:r>
          </a:p>
          <a:p>
            <a:pPr marL="0" indent="0">
              <a:buNone/>
              <a:tabLst>
                <a:tab pos="627063" algn="l"/>
              </a:tabLst>
            </a:pPr>
            <a:r>
              <a:rPr lang="es-PE" sz="1100" dirty="0">
                <a:latin typeface="Franklin Gothic Medium Cond" pitchFamily="34" charset="0"/>
              </a:rPr>
              <a:t>Z639  	Otros Problemas Relacionados con el  Grupo 	Primario de Apoyo, Inclusive  Circunstancias 	Familiares (Relaciones  Familiares)</a:t>
            </a:r>
          </a:p>
          <a:p>
            <a:pPr marL="0" indent="0">
              <a:buNone/>
              <a:tabLst>
                <a:tab pos="627063" algn="l"/>
              </a:tabLst>
            </a:pPr>
            <a:r>
              <a:rPr lang="es-PE" sz="1100" dirty="0">
                <a:solidFill>
                  <a:srgbClr val="C00000"/>
                </a:solidFill>
                <a:latin typeface="Franklin Gothic Medium Cond" pitchFamily="34" charset="0"/>
              </a:rPr>
              <a:t>ACTIVIDADES PREVENTIVAS PROMOCIONALES</a:t>
            </a:r>
          </a:p>
          <a:p>
            <a:pPr marL="0" indent="0">
              <a:buNone/>
              <a:tabLst>
                <a:tab pos="627063" algn="l"/>
              </a:tabLst>
            </a:pPr>
            <a:r>
              <a:rPr lang="es-PE" sz="1100" dirty="0">
                <a:latin typeface="Franklin Gothic Medium Cond" pitchFamily="34" charset="0"/>
              </a:rPr>
              <a:t>C1021  	Organización de Charla para Abogacía   y Políticas 	Públicas</a:t>
            </a:r>
          </a:p>
          <a:p>
            <a:pPr marL="0" indent="0">
              <a:buNone/>
              <a:tabLst>
                <a:tab pos="627063" algn="l"/>
              </a:tabLst>
            </a:pPr>
            <a:r>
              <a:rPr lang="es-PE" sz="1100" dirty="0">
                <a:latin typeface="Franklin Gothic Medium Cond" pitchFamily="34" charset="0"/>
              </a:rPr>
              <a:t>C0007  	Taller para la familia </a:t>
            </a:r>
          </a:p>
          <a:p>
            <a:pPr marL="0" indent="0">
              <a:buNone/>
              <a:tabLst>
                <a:tab pos="627063" algn="l"/>
              </a:tabLst>
            </a:pPr>
            <a:r>
              <a:rPr lang="es-PE" sz="1100" dirty="0">
                <a:latin typeface="Franklin Gothic Medium Cond" pitchFamily="34" charset="0"/>
              </a:rPr>
              <a:t>C0008   	Taller para personal de salud</a:t>
            </a:r>
          </a:p>
          <a:p>
            <a:pPr marL="0" indent="0">
              <a:buNone/>
              <a:tabLst>
                <a:tab pos="627063" algn="l"/>
              </a:tabLst>
            </a:pPr>
            <a:r>
              <a:rPr lang="es-PE" sz="1100" dirty="0">
                <a:latin typeface="Franklin Gothic Medium Cond" pitchFamily="34" charset="0"/>
              </a:rPr>
              <a:t>C0009  	Sesión Educativa</a:t>
            </a:r>
          </a:p>
          <a:p>
            <a:pPr marL="0" indent="0">
              <a:buNone/>
              <a:tabLst>
                <a:tab pos="627063" algn="l"/>
              </a:tabLst>
            </a:pPr>
            <a:r>
              <a:rPr lang="es-PE" sz="1100" dirty="0">
                <a:latin typeface="Franklin Gothic Medium Cond" pitchFamily="34" charset="0"/>
              </a:rPr>
              <a:t>C0010  	Sesión Demostrativa</a:t>
            </a:r>
          </a:p>
          <a:p>
            <a:pPr marL="0" indent="0">
              <a:buNone/>
              <a:tabLst>
                <a:tab pos="627063" algn="l"/>
              </a:tabLst>
            </a:pPr>
            <a:r>
              <a:rPr lang="es-PE" sz="1100" dirty="0">
                <a:latin typeface="Franklin Gothic Medium Cond" pitchFamily="34" charset="0"/>
              </a:rPr>
              <a:t>90872  	Taller de habilidades sociales</a:t>
            </a:r>
          </a:p>
          <a:p>
            <a:pPr marL="0" indent="0">
              <a:buNone/>
              <a:tabLst>
                <a:tab pos="627063" algn="l"/>
              </a:tabLst>
            </a:pPr>
            <a:r>
              <a:rPr lang="es-PE" sz="1100" dirty="0">
                <a:latin typeface="Franklin Gothic Medium Cond" pitchFamily="34" charset="0"/>
              </a:rPr>
              <a:t>C2121.01 Animación Sociocultural </a:t>
            </a:r>
          </a:p>
          <a:p>
            <a:pPr marL="0" indent="0">
              <a:buNone/>
              <a:tabLst>
                <a:tab pos="627063" algn="l"/>
              </a:tabLst>
            </a:pPr>
            <a:r>
              <a:rPr lang="es-PE" sz="1100" dirty="0">
                <a:latin typeface="Franklin Gothic Medium Cond" pitchFamily="34" charset="0"/>
              </a:rPr>
              <a:t>C2121  	Teatros Populares </a:t>
            </a:r>
          </a:p>
        </p:txBody>
      </p:sp>
    </p:spTree>
    <p:extLst>
      <p:ext uri="{BB962C8B-B14F-4D97-AF65-F5344CB8AC3E}">
        <p14:creationId xmlns:p14="http://schemas.microsoft.com/office/powerpoint/2010/main" val="623815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8E036D8-D609-40CE-8A70-B8753C61791D}"/>
              </a:ext>
            </a:extLst>
          </p:cNvPr>
          <p:cNvPicPr>
            <a:picLocks noChangeAspect="1"/>
          </p:cNvPicPr>
          <p:nvPr/>
        </p:nvPicPr>
        <p:blipFill>
          <a:blip r:embed="rId2"/>
          <a:stretch>
            <a:fillRect/>
          </a:stretch>
        </p:blipFill>
        <p:spPr>
          <a:xfrm>
            <a:off x="396814" y="335093"/>
            <a:ext cx="8384877" cy="1874605"/>
          </a:xfrm>
          <a:prstGeom prst="rect">
            <a:avLst/>
          </a:prstGeom>
        </p:spPr>
      </p:pic>
      <p:sp>
        <p:nvSpPr>
          <p:cNvPr id="2" name="Rectángulo 1"/>
          <p:cNvSpPr/>
          <p:nvPr/>
        </p:nvSpPr>
        <p:spPr>
          <a:xfrm>
            <a:off x="396813" y="2209698"/>
            <a:ext cx="8384877" cy="1954381"/>
          </a:xfrm>
          <a:prstGeom prst="rect">
            <a:avLst/>
          </a:prstGeom>
        </p:spPr>
        <p:txBody>
          <a:bodyPr wrap="square">
            <a:spAutoFit/>
          </a:bodyPr>
          <a:lstStyle/>
          <a:p>
            <a:r>
              <a:rPr lang="es-PE" sz="1100" dirty="0">
                <a:solidFill>
                  <a:srgbClr val="231F20"/>
                </a:solidFill>
                <a:latin typeface="Franklin Gothic Medium Cond" panose="020B0606030402020204" pitchFamily="34" charset="0"/>
              </a:rPr>
              <a:t>2do Caso:</a:t>
            </a:r>
          </a:p>
          <a:p>
            <a:r>
              <a:rPr lang="es-PE" sz="1100" dirty="0">
                <a:solidFill>
                  <a:srgbClr val="231F20"/>
                </a:solidFill>
                <a:latin typeface="Franklin Gothic Medium Cond" panose="020B0606030402020204" pitchFamily="34" charset="0"/>
              </a:rPr>
              <a:t>En el ítem: D.N.I/ Historia Clínica, registre según sea el caso.</a:t>
            </a:r>
          </a:p>
          <a:p>
            <a:r>
              <a:rPr lang="es-PE" sz="1100" dirty="0">
                <a:solidFill>
                  <a:srgbClr val="231F20"/>
                </a:solidFill>
                <a:latin typeface="Franklin Gothic Medium Cond" panose="020B0606030402020204" pitchFamily="34" charset="0"/>
              </a:rPr>
              <a:t>• En el ítem de diagnóstico:</a:t>
            </a:r>
          </a:p>
          <a:p>
            <a:r>
              <a:rPr lang="es-PE" sz="1100" dirty="0">
                <a:solidFill>
                  <a:srgbClr val="231F20"/>
                </a:solidFill>
                <a:latin typeface="Franklin Gothic Medium Cond" panose="020B0606030402020204" pitchFamily="34" charset="0"/>
              </a:rPr>
              <a:t>1er casillero: Se colocará el motivo de la consulta: Problemas relacionados con el rendimiento escolar</a:t>
            </a:r>
          </a:p>
          <a:p>
            <a:r>
              <a:rPr lang="es-PE" sz="1100" dirty="0">
                <a:solidFill>
                  <a:srgbClr val="231F20"/>
                </a:solidFill>
                <a:latin typeface="Franklin Gothic Medium Cond" panose="020B0606030402020204" pitchFamily="34" charset="0"/>
              </a:rPr>
              <a:t>2do casillero: El hallazgo del especialista: Problemas relacionados con otros hechos estresantes que </a:t>
            </a:r>
            <a:r>
              <a:rPr lang="es-PE" sz="1100" dirty="0" smtClean="0">
                <a:solidFill>
                  <a:srgbClr val="231F20"/>
                </a:solidFill>
                <a:latin typeface="Franklin Gothic Medium Cond" panose="020B0606030402020204" pitchFamily="34" charset="0"/>
              </a:rPr>
              <a:t>afectan a </a:t>
            </a:r>
            <a:r>
              <a:rPr lang="es-PE" sz="1100" dirty="0">
                <a:solidFill>
                  <a:srgbClr val="231F20"/>
                </a:solidFill>
                <a:latin typeface="Franklin Gothic Medium Cond" panose="020B0606030402020204" pitchFamily="34" charset="0"/>
              </a:rPr>
              <a:t>la familia y la casa</a:t>
            </a:r>
          </a:p>
          <a:p>
            <a:r>
              <a:rPr lang="es-PE" sz="1100" dirty="0">
                <a:solidFill>
                  <a:srgbClr val="231F20"/>
                </a:solidFill>
                <a:latin typeface="Franklin Gothic Medium Cond" panose="020B0606030402020204" pitchFamily="34" charset="0"/>
              </a:rPr>
              <a:t>3er casillero: Se colocará la modalidad con la que se oferta, en este caso Tele interconsulta síncrona (En</a:t>
            </a:r>
          </a:p>
          <a:p>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2 que responde a quien se realiza la referencia)</a:t>
            </a:r>
          </a:p>
          <a:p>
            <a:r>
              <a:rPr lang="es-PE" sz="1100" dirty="0">
                <a:solidFill>
                  <a:srgbClr val="231F20"/>
                </a:solidFill>
                <a:latin typeface="Franklin Gothic Medium Cond" panose="020B0606030402020204" pitchFamily="34" charset="0"/>
              </a:rPr>
              <a:t>Dependiendo la necesidad; precisará la prescripción correspondiente.</a:t>
            </a:r>
          </a:p>
          <a:p>
            <a:r>
              <a:rPr lang="es-PE" sz="1100" dirty="0">
                <a:solidFill>
                  <a:srgbClr val="231F20"/>
                </a:solidFill>
                <a:latin typeface="Franklin Gothic Medium Cond" panose="020B0606030402020204" pitchFamily="34" charset="0"/>
              </a:rPr>
              <a:t>• En el ítem Tipo de diagnóstico, se marcará siempre “R” del motivo de la consulta</a:t>
            </a:r>
          </a:p>
          <a:p>
            <a:r>
              <a:rPr lang="es-PE" sz="1100" dirty="0">
                <a:solidFill>
                  <a:srgbClr val="231F20"/>
                </a:solidFill>
                <a:latin typeface="Franklin Gothic Medium Cond" panose="020B0606030402020204" pitchFamily="34" charset="0"/>
              </a:rPr>
              <a:t>• En el siguiente ítem del hallazgo marcará “D”</a:t>
            </a:r>
          </a:p>
          <a:p>
            <a:r>
              <a:rPr lang="es-PE" sz="1100" dirty="0">
                <a:solidFill>
                  <a:srgbClr val="231F20"/>
                </a:solidFill>
                <a:latin typeface="Franklin Gothic Medium Cond" panose="020B0606030402020204" pitchFamily="34" charset="0"/>
              </a:rPr>
              <a:t>• En el ítem de CPT; el código que corresponda.</a:t>
            </a:r>
            <a:endParaRPr lang="es-PE" sz="1100" dirty="0">
              <a:latin typeface="Franklin Gothic Medium Cond" panose="020B0606030402020204" pitchFamily="34" charset="0"/>
            </a:endParaRPr>
          </a:p>
        </p:txBody>
      </p:sp>
      <p:pic>
        <p:nvPicPr>
          <p:cNvPr id="3" name="Imagen 2"/>
          <p:cNvPicPr>
            <a:picLocks noChangeAspect="1"/>
          </p:cNvPicPr>
          <p:nvPr/>
        </p:nvPicPr>
        <p:blipFill>
          <a:blip r:embed="rId3"/>
          <a:stretch>
            <a:fillRect/>
          </a:stretch>
        </p:blipFill>
        <p:spPr>
          <a:xfrm>
            <a:off x="396813" y="4164079"/>
            <a:ext cx="8384878" cy="1263874"/>
          </a:xfrm>
          <a:prstGeom prst="rect">
            <a:avLst/>
          </a:prstGeom>
        </p:spPr>
      </p:pic>
      <p:sp>
        <p:nvSpPr>
          <p:cNvPr id="6" name="Rectángulo 5"/>
          <p:cNvSpPr/>
          <p:nvPr/>
        </p:nvSpPr>
        <p:spPr>
          <a:xfrm>
            <a:off x="360901" y="5400047"/>
            <a:ext cx="8384877" cy="938719"/>
          </a:xfrm>
          <a:prstGeom prst="rect">
            <a:avLst/>
          </a:prstGeom>
        </p:spPr>
        <p:txBody>
          <a:bodyPr wrap="square">
            <a:spAutoFit/>
          </a:bodyPr>
          <a:lstStyle/>
          <a:p>
            <a:pPr algn="just"/>
            <a:r>
              <a:rPr lang="es-PE" sz="1100" dirty="0" smtClean="0">
                <a:solidFill>
                  <a:srgbClr val="C00000"/>
                </a:solidFill>
                <a:latin typeface="Franklin Gothic Medium Cond" panose="020B0606030402020204" pitchFamily="34" charset="0"/>
              </a:rPr>
              <a:t>ACTIVIDADES DE MEDICINA ALTERNATIVA Y COMPLEMENTARIA (U0080)</a:t>
            </a:r>
          </a:p>
          <a:p>
            <a:pPr algn="just"/>
            <a:r>
              <a:rPr lang="es-PE" sz="1100" dirty="0" smtClean="0">
                <a:solidFill>
                  <a:srgbClr val="231F20"/>
                </a:solidFill>
                <a:latin typeface="Franklin Gothic Medium Cond" panose="020B0606030402020204" pitchFamily="34" charset="0"/>
              </a:rPr>
              <a:t>Estas </a:t>
            </a:r>
            <a:r>
              <a:rPr lang="es-PE" sz="1100" dirty="0">
                <a:solidFill>
                  <a:srgbClr val="231F20"/>
                </a:solidFill>
                <a:latin typeface="Franklin Gothic Medium Cond" panose="020B0606030402020204" pitchFamily="34" charset="0"/>
              </a:rPr>
              <a:t>actividades se podrán brindar en aquellos establecimientos que se encuentren implementados, </a:t>
            </a:r>
            <a:r>
              <a:rPr lang="es-PE" sz="1100" dirty="0" smtClean="0">
                <a:solidFill>
                  <a:srgbClr val="231F20"/>
                </a:solidFill>
                <a:latin typeface="Franklin Gothic Medium Cond" panose="020B0606030402020204" pitchFamily="34" charset="0"/>
              </a:rPr>
              <a:t>con el </a:t>
            </a:r>
            <a:r>
              <a:rPr lang="es-PE" sz="1100" dirty="0">
                <a:solidFill>
                  <a:srgbClr val="231F20"/>
                </a:solidFill>
                <a:latin typeface="Franklin Gothic Medium Cond" panose="020B0606030402020204" pitchFamily="34" charset="0"/>
              </a:rPr>
              <a:t>profesional especialista y con competencias del área, por tanto se registrarán en el servicio de </a:t>
            </a:r>
            <a:r>
              <a:rPr lang="es-PE" sz="1100" dirty="0" smtClean="0">
                <a:solidFill>
                  <a:srgbClr val="231F20"/>
                </a:solidFill>
                <a:latin typeface="Franklin Gothic Medium Cond" panose="020B0606030402020204" pitchFamily="34" charset="0"/>
              </a:rPr>
              <a:t>Medicina Alternativa </a:t>
            </a:r>
            <a:r>
              <a:rPr lang="es-PE" sz="1100" dirty="0">
                <a:solidFill>
                  <a:srgbClr val="231F20"/>
                </a:solidFill>
                <a:latin typeface="Franklin Gothic Medium Cond" panose="020B0606030402020204" pitchFamily="34" charset="0"/>
              </a:rPr>
              <a:t>y Complementaria (301902); actividades como el de Consejería en medicina alternativa y</a:t>
            </a:r>
          </a:p>
          <a:p>
            <a:pPr algn="just"/>
            <a:r>
              <a:rPr lang="es-PE" sz="1100" dirty="0">
                <a:solidFill>
                  <a:srgbClr val="231F20"/>
                </a:solidFill>
                <a:latin typeface="Franklin Gothic Medium Cond" panose="020B0606030402020204" pitchFamily="34" charset="0"/>
              </a:rPr>
              <a:t>complementaria (99401.32), Medicina Cuerpo Mente (301904), Medicina energética (301905) y </a:t>
            </a:r>
            <a:r>
              <a:rPr lang="es-PE" sz="1100" dirty="0" smtClean="0">
                <a:solidFill>
                  <a:srgbClr val="231F20"/>
                </a:solidFill>
                <a:latin typeface="Franklin Gothic Medium Cond" panose="020B0606030402020204" pitchFamily="34" charset="0"/>
              </a:rPr>
              <a:t>Medicina Natural </a:t>
            </a:r>
            <a:r>
              <a:rPr lang="es-PE" sz="1100" dirty="0">
                <a:solidFill>
                  <a:srgbClr val="231F20"/>
                </a:solidFill>
                <a:latin typeface="Franklin Gothic Medium Cond" panose="020B0606030402020204" pitchFamily="34" charset="0"/>
              </a:rPr>
              <a:t>(301906). En el caso de la población adolescente, se prioriza la Consejería y la atención en </a:t>
            </a:r>
            <a:r>
              <a:rPr lang="es-PE" sz="1100" dirty="0" smtClean="0">
                <a:solidFill>
                  <a:srgbClr val="231F20"/>
                </a:solidFill>
                <a:latin typeface="Franklin Gothic Medium Cond" panose="020B0606030402020204" pitchFamily="34" charset="0"/>
              </a:rPr>
              <a:t>medicina cuerpo </a:t>
            </a:r>
            <a:r>
              <a:rPr lang="es-PE" sz="1100" dirty="0">
                <a:solidFill>
                  <a:srgbClr val="231F20"/>
                </a:solidFill>
                <a:latin typeface="Franklin Gothic Medium Cond" panose="020B0606030402020204" pitchFamily="34" charset="0"/>
              </a:rPr>
              <a:t>mente.</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632215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7711" y="193664"/>
            <a:ext cx="8527311" cy="1615827"/>
          </a:xfrm>
          <a:prstGeom prst="rect">
            <a:avLst/>
          </a:prstGeom>
        </p:spPr>
        <p:txBody>
          <a:bodyPr wrap="square">
            <a:spAutoFit/>
          </a:bodyPr>
          <a:lstStyle/>
          <a:p>
            <a:r>
              <a:rPr lang="es-PE" sz="1100" dirty="0" smtClean="0">
                <a:solidFill>
                  <a:srgbClr val="C00000"/>
                </a:solidFill>
                <a:latin typeface="Franklin Gothic Medium Cond" panose="020B0606030402020204" pitchFamily="34" charset="0"/>
              </a:rPr>
              <a:t>CONSEJERÍA EN MEDICINA ALTERNATIVA Y COMPLEMENTARIA (99401.32</a:t>
            </a:r>
            <a:r>
              <a:rPr lang="es-PE" sz="1100" dirty="0" smtClean="0">
                <a:solidFill>
                  <a:srgbClr val="3273AB"/>
                </a:solidFill>
                <a:latin typeface="Franklin Gothic Medium Cond" panose="020B0606030402020204" pitchFamily="34" charset="0"/>
              </a:rPr>
              <a:t>)</a:t>
            </a:r>
            <a:endParaRPr lang="es-PE" sz="1100" dirty="0">
              <a:solidFill>
                <a:srgbClr val="3273AB"/>
              </a:solidFill>
              <a:latin typeface="Franklin Gothic Medium Cond" panose="020B0606030402020204" pitchFamily="34" charset="0"/>
            </a:endParaRPr>
          </a:p>
          <a:p>
            <a:r>
              <a:rPr lang="es-PE" sz="1100" dirty="0">
                <a:solidFill>
                  <a:srgbClr val="231F20"/>
                </a:solidFill>
                <a:latin typeface="Franklin Gothic Medium Cond" panose="020B0606030402020204" pitchFamily="34" charset="0"/>
              </a:rPr>
              <a:t>Se desarrolla en EESS de primer nivel de atención (I-3 y I4). Esta actividad tiene una duración entre 45 </a:t>
            </a:r>
            <a:r>
              <a:rPr lang="es-PE" sz="1100" dirty="0" smtClean="0">
                <a:solidFill>
                  <a:srgbClr val="231F20"/>
                </a:solidFill>
                <a:latin typeface="Franklin Gothic Medium Cond" panose="020B0606030402020204" pitchFamily="34" charset="0"/>
              </a:rPr>
              <a:t>minutos a </a:t>
            </a:r>
            <a:r>
              <a:rPr lang="es-PE" sz="1100" dirty="0">
                <a:solidFill>
                  <a:srgbClr val="231F20"/>
                </a:solidFill>
                <a:latin typeface="Franklin Gothic Medium Cond" panose="020B0606030402020204" pitchFamily="34" charset="0"/>
              </a:rPr>
              <a:t>60 minutos por cada sesión. </a:t>
            </a:r>
          </a:p>
          <a:p>
            <a:r>
              <a:rPr lang="es-PE" sz="1100" dirty="0">
                <a:solidFill>
                  <a:srgbClr val="231F20"/>
                </a:solidFill>
                <a:latin typeface="Franklin Gothic Medium Cond" panose="020B0606030402020204" pitchFamily="34" charset="0"/>
              </a:rPr>
              <a:t>En el ítem Historia Clínica / Ficha Familiar se debe registrar la Historia Clínica del integrante a través del </a:t>
            </a:r>
            <a:r>
              <a:rPr lang="es-PE" sz="1100" dirty="0" smtClean="0">
                <a:solidFill>
                  <a:srgbClr val="231F20"/>
                </a:solidFill>
                <a:latin typeface="Franklin Gothic Medium Cond" panose="020B0606030402020204" pitchFamily="34" charset="0"/>
              </a:rPr>
              <a:t>cual se </a:t>
            </a:r>
            <a:r>
              <a:rPr lang="es-PE" sz="1100" dirty="0">
                <a:solidFill>
                  <a:srgbClr val="231F20"/>
                </a:solidFill>
                <a:latin typeface="Franklin Gothic Medium Cond" panose="020B0606030402020204" pitchFamily="34" charset="0"/>
              </a:rPr>
              <a:t>llegó a la intervención familiar</a:t>
            </a:r>
          </a:p>
          <a:p>
            <a:r>
              <a:rPr lang="es-PE" sz="1100" dirty="0">
                <a:solidFill>
                  <a:srgbClr val="231F20"/>
                </a:solidFill>
                <a:latin typeface="Franklin Gothic Medium Cond" panose="020B0606030402020204" pitchFamily="34" charset="0"/>
              </a:rPr>
              <a:t>En el ítem: Diagnóstico Motivo de Consulta y/o Actividad de Salud, anote:</a:t>
            </a:r>
          </a:p>
          <a:p>
            <a:r>
              <a:rPr lang="es-PE" sz="1100" dirty="0">
                <a:solidFill>
                  <a:srgbClr val="231F20"/>
                </a:solidFill>
                <a:latin typeface="Franklin Gothic Medium Cond" panose="020B0606030402020204" pitchFamily="34" charset="0"/>
              </a:rPr>
              <a:t>• En el 1º casillero Consejería en medicina alternativa y complementaria.</a:t>
            </a:r>
          </a:p>
          <a:p>
            <a:r>
              <a:rPr lang="es-PE" sz="1100" dirty="0">
                <a:solidFill>
                  <a:srgbClr val="231F20"/>
                </a:solidFill>
                <a:latin typeface="Franklin Gothic Medium Cond" panose="020B0606030402020204" pitchFamily="34" charset="0"/>
              </a:rPr>
              <a:t>• En los siguientes casilleros las actividades relacionas a la atención </a:t>
            </a:r>
          </a:p>
          <a:p>
            <a:r>
              <a:rPr lang="es-PE" sz="1100" dirty="0">
                <a:solidFill>
                  <a:srgbClr val="231F20"/>
                </a:solidFill>
                <a:latin typeface="Franklin Gothic Medium Cond" panose="020B0606030402020204" pitchFamily="34" charset="0"/>
              </a:rPr>
              <a:t>En el ítem: Tipo de diagnóstico marque siempre “D” </a:t>
            </a:r>
          </a:p>
          <a:p>
            <a:r>
              <a:rPr lang="es-PE" sz="1100" dirty="0">
                <a:solidFill>
                  <a:srgbClr val="231F20"/>
                </a:solidFill>
                <a:latin typeface="Franklin Gothic Medium Cond" panose="020B0606030402020204" pitchFamily="34" charset="0"/>
              </a:rPr>
              <a:t>En el ítem: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anote:</a:t>
            </a:r>
          </a:p>
          <a:p>
            <a:r>
              <a:rPr lang="es-PE" sz="1100" dirty="0">
                <a:solidFill>
                  <a:srgbClr val="231F20"/>
                </a:solidFill>
                <a:latin typeface="Franklin Gothic Medium Cond" panose="020B0606030402020204" pitchFamily="34" charset="0"/>
              </a:rPr>
              <a:t>• En el 1º casillero el número de orientación 1, 2, 3… según corresponda</a:t>
            </a:r>
            <a:endParaRPr lang="es-PE" sz="1100" dirty="0">
              <a:latin typeface="Franklin Gothic Medium Cond" panose="020B0606030402020204" pitchFamily="34" charset="0"/>
            </a:endParaRPr>
          </a:p>
        </p:txBody>
      </p:sp>
      <p:grpSp>
        <p:nvGrpSpPr>
          <p:cNvPr id="7" name="Grupo 6"/>
          <p:cNvGrpSpPr/>
          <p:nvPr/>
        </p:nvGrpSpPr>
        <p:grpSpPr>
          <a:xfrm>
            <a:off x="297711" y="1818131"/>
            <a:ext cx="8527311" cy="958508"/>
            <a:chOff x="297711" y="2711274"/>
            <a:chExt cx="8527311" cy="958508"/>
          </a:xfrm>
        </p:grpSpPr>
        <p:pic>
          <p:nvPicPr>
            <p:cNvPr id="3" name="Imagen 2"/>
            <p:cNvPicPr>
              <a:picLocks noChangeAspect="1"/>
            </p:cNvPicPr>
            <p:nvPr/>
          </p:nvPicPr>
          <p:blipFill>
            <a:blip r:embed="rId2"/>
            <a:stretch>
              <a:fillRect/>
            </a:stretch>
          </p:blipFill>
          <p:spPr>
            <a:xfrm>
              <a:off x="297711" y="2711274"/>
              <a:ext cx="8527311" cy="958508"/>
            </a:xfrm>
            <a:prstGeom prst="rect">
              <a:avLst/>
            </a:prstGeom>
          </p:spPr>
        </p:pic>
        <p:cxnSp>
          <p:nvCxnSpPr>
            <p:cNvPr id="6" name="Conector recto 5"/>
            <p:cNvCxnSpPr/>
            <p:nvPr/>
          </p:nvCxnSpPr>
          <p:spPr>
            <a:xfrm flipV="1">
              <a:off x="2360428" y="3200400"/>
              <a:ext cx="2062716" cy="435935"/>
            </a:xfrm>
            <a:prstGeom prst="line">
              <a:avLst/>
            </a:prstGeom>
          </p:spPr>
          <p:style>
            <a:lnRef idx="1">
              <a:schemeClr val="dk1"/>
            </a:lnRef>
            <a:fillRef idx="0">
              <a:schemeClr val="dk1"/>
            </a:fillRef>
            <a:effectRef idx="0">
              <a:schemeClr val="dk1"/>
            </a:effectRef>
            <a:fontRef idx="minor">
              <a:schemeClr val="tx1"/>
            </a:fontRef>
          </p:style>
        </p:cxnSp>
      </p:grpSp>
      <p:sp>
        <p:nvSpPr>
          <p:cNvPr id="8" name="Rectángulo 7"/>
          <p:cNvSpPr/>
          <p:nvPr/>
        </p:nvSpPr>
        <p:spPr>
          <a:xfrm>
            <a:off x="297710" y="2525224"/>
            <a:ext cx="8527311" cy="1292662"/>
          </a:xfrm>
          <a:prstGeom prst="rect">
            <a:avLst/>
          </a:prstGeom>
        </p:spPr>
        <p:txBody>
          <a:bodyPr wrap="square">
            <a:spAutoFit/>
          </a:bodyPr>
          <a:lstStyle/>
          <a:p>
            <a:pPr algn="just"/>
            <a:r>
              <a:rPr lang="es-PE" sz="900" dirty="0">
                <a:solidFill>
                  <a:srgbClr val="FFFFFF"/>
                </a:solidFill>
                <a:latin typeface="Calibri" panose="020F0502020204030204" pitchFamily="34" charset="0"/>
              </a:rPr>
              <a:t>de  orientación 1,2,3...</a:t>
            </a:r>
          </a:p>
          <a:p>
            <a:pPr algn="just"/>
            <a:r>
              <a:rPr lang="es-PE" sz="900" dirty="0">
                <a:solidFill>
                  <a:srgbClr val="FFFFFF"/>
                </a:solidFill>
                <a:latin typeface="Calibri" panose="020F0502020204030204" pitchFamily="34" charset="0"/>
              </a:rPr>
              <a:t>según corresponda</a:t>
            </a:r>
          </a:p>
          <a:p>
            <a:pPr algn="just"/>
            <a:r>
              <a:rPr lang="es-PE" sz="1200" b="1" dirty="0">
                <a:solidFill>
                  <a:srgbClr val="C00000"/>
                </a:solidFill>
                <a:latin typeface="Calibri" panose="020F0502020204030204" pitchFamily="34" charset="0"/>
              </a:rPr>
              <a:t>Atención en Medicina Cuerpo Mente (301904)</a:t>
            </a:r>
          </a:p>
          <a:p>
            <a:pPr algn="just"/>
            <a:r>
              <a:rPr lang="es-PE" sz="1200" b="1" dirty="0">
                <a:solidFill>
                  <a:srgbClr val="231F20"/>
                </a:solidFill>
                <a:latin typeface="Calibri" panose="020F0502020204030204" pitchFamily="34" charset="0"/>
              </a:rPr>
              <a:t>Terapia Mente cuerpo; centrada en la interacción entre el cerebro, la mente, el cuerpo y el comportamiento</a:t>
            </a:r>
            <a:r>
              <a:rPr lang="es-PE" sz="1200" b="1" dirty="0" smtClean="0">
                <a:solidFill>
                  <a:srgbClr val="231F20"/>
                </a:solidFill>
                <a:latin typeface="Calibri" panose="020F0502020204030204" pitchFamily="34" charset="0"/>
              </a:rPr>
              <a:t>, </a:t>
            </a:r>
            <a:r>
              <a:rPr lang="es-PE" sz="1200" dirty="0" smtClean="0">
                <a:solidFill>
                  <a:srgbClr val="231F20"/>
                </a:solidFill>
                <a:latin typeface="Calibri" panose="020F0502020204030204" pitchFamily="34" charset="0"/>
              </a:rPr>
              <a:t>con </a:t>
            </a:r>
            <a:r>
              <a:rPr lang="es-PE" sz="1200" dirty="0">
                <a:solidFill>
                  <a:srgbClr val="231F20"/>
                </a:solidFill>
                <a:latin typeface="Calibri" panose="020F0502020204030204" pitchFamily="34" charset="0"/>
              </a:rPr>
              <a:t>el propósito de usar la mente para influir en las funciones físicas y promover la salud. Estas terapias </a:t>
            </a:r>
            <a:r>
              <a:rPr lang="es-PE" sz="1200" dirty="0" smtClean="0">
                <a:solidFill>
                  <a:srgbClr val="231F20"/>
                </a:solidFill>
                <a:latin typeface="Calibri" panose="020F0502020204030204" pitchFamily="34" charset="0"/>
              </a:rPr>
              <a:t>pueden ser </a:t>
            </a:r>
            <a:r>
              <a:rPr lang="es-PE" sz="1200" dirty="0">
                <a:solidFill>
                  <a:srgbClr val="231F20"/>
                </a:solidFill>
                <a:latin typeface="Calibri" panose="020F0502020204030204" pitchFamily="34" charset="0"/>
              </a:rPr>
              <a:t>individuales o grupales. Atención que sólo podrá realizar el profesional especialista y con </a:t>
            </a:r>
            <a:r>
              <a:rPr lang="es-PE" sz="1200" dirty="0" smtClean="0">
                <a:solidFill>
                  <a:srgbClr val="231F20"/>
                </a:solidFill>
                <a:latin typeface="Calibri" panose="020F0502020204030204" pitchFamily="34" charset="0"/>
              </a:rPr>
              <a:t>competencias del </a:t>
            </a:r>
            <a:r>
              <a:rPr lang="es-PE" sz="1200" dirty="0">
                <a:solidFill>
                  <a:srgbClr val="231F20"/>
                </a:solidFill>
                <a:latin typeface="Calibri" panose="020F0502020204030204" pitchFamily="34" charset="0"/>
              </a:rPr>
              <a:t>área.</a:t>
            </a:r>
          </a:p>
          <a:p>
            <a:pPr algn="just"/>
            <a:r>
              <a:rPr lang="es-PE" sz="1200" b="1" dirty="0">
                <a:solidFill>
                  <a:srgbClr val="231F20"/>
                </a:solidFill>
                <a:latin typeface="Calibri" panose="020F0502020204030204" pitchFamily="34" charset="0"/>
              </a:rPr>
              <a:t>Resumen para el llenado del Plan de Atención Integral en el registro HIS.</a:t>
            </a:r>
            <a:endParaRPr lang="es-PE" dirty="0"/>
          </a:p>
        </p:txBody>
      </p:sp>
      <p:pic>
        <p:nvPicPr>
          <p:cNvPr id="12" name="Imagen 11"/>
          <p:cNvPicPr>
            <a:picLocks noChangeAspect="1"/>
          </p:cNvPicPr>
          <p:nvPr/>
        </p:nvPicPr>
        <p:blipFill>
          <a:blip r:embed="rId3"/>
          <a:stretch>
            <a:fillRect/>
          </a:stretch>
        </p:blipFill>
        <p:spPr>
          <a:xfrm>
            <a:off x="1265275" y="3891515"/>
            <a:ext cx="6879266" cy="2775098"/>
          </a:xfrm>
          <a:prstGeom prst="rect">
            <a:avLst/>
          </a:prstGeom>
        </p:spPr>
      </p:pic>
    </p:spTree>
    <p:extLst>
      <p:ext uri="{BB962C8B-B14F-4D97-AF65-F5344CB8AC3E}">
        <p14:creationId xmlns:p14="http://schemas.microsoft.com/office/powerpoint/2010/main" val="1849979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851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026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193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289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77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91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354842"/>
            <a:ext cx="4038600" cy="6237027"/>
          </a:xfrm>
        </p:spPr>
        <p:txBody>
          <a:bodyPr/>
          <a:lstStyle/>
          <a:p>
            <a:pPr marL="0" indent="0">
              <a:buNone/>
            </a:pPr>
            <a:r>
              <a:rPr lang="es-PE" sz="1100" b="1" dirty="0">
                <a:solidFill>
                  <a:srgbClr val="00A44A"/>
                </a:solidFill>
                <a:latin typeface="Franklin Gothic Medium Cond" pitchFamily="34" charset="0"/>
              </a:rPr>
              <a:t>CÓDIGO 	DIAGNÓSTICO / ACTIVIDAD</a:t>
            </a:r>
            <a:endParaRPr lang="es-PE" sz="1100" dirty="0">
              <a:latin typeface="Franklin Gothic Medium Cond" pitchFamily="34" charset="0"/>
            </a:endParaRPr>
          </a:p>
          <a:p>
            <a:pPr marL="0" indent="0">
              <a:buNone/>
              <a:tabLst>
                <a:tab pos="723900" algn="l"/>
              </a:tabLst>
            </a:pPr>
            <a:r>
              <a:rPr lang="es-PE" sz="1100" dirty="0">
                <a:latin typeface="Franklin Gothic Medium Cond" pitchFamily="34" charset="0"/>
              </a:rPr>
              <a:t>APP 93 	Actividad en colegios</a:t>
            </a:r>
          </a:p>
          <a:p>
            <a:pPr marL="0" indent="0">
              <a:buNone/>
              <a:tabLst>
                <a:tab pos="723900" algn="l"/>
              </a:tabLst>
            </a:pPr>
            <a:r>
              <a:rPr lang="es-PE" sz="1100" dirty="0">
                <a:latin typeface="Franklin Gothic Medium Cond" pitchFamily="34" charset="0"/>
              </a:rPr>
              <a:t>APP100	EE.SS/ Personal de salud</a:t>
            </a:r>
          </a:p>
          <a:p>
            <a:pPr marL="0" indent="0">
              <a:buNone/>
              <a:tabLst>
                <a:tab pos="723900" algn="l"/>
              </a:tabLst>
            </a:pPr>
            <a:r>
              <a:rPr lang="es-PE" sz="1100" dirty="0">
                <a:latin typeface="Franklin Gothic Medium Cond" pitchFamily="34" charset="0"/>
              </a:rPr>
              <a:t>APP104 	Municipalidades</a:t>
            </a:r>
          </a:p>
          <a:p>
            <a:pPr marL="0" indent="0">
              <a:buNone/>
              <a:tabLst>
                <a:tab pos="723900" algn="l"/>
              </a:tabLst>
            </a:pPr>
            <a:r>
              <a:rPr lang="es-PE" sz="1100" dirty="0">
                <a:latin typeface="Franklin Gothic Medium Cond" pitchFamily="34" charset="0"/>
              </a:rPr>
              <a:t>APP 136 	Actividades con familia</a:t>
            </a:r>
          </a:p>
          <a:p>
            <a:pPr marL="0" indent="0">
              <a:buNone/>
              <a:tabLst>
                <a:tab pos="723900" algn="l"/>
              </a:tabLst>
            </a:pPr>
            <a:r>
              <a:rPr lang="es-PE" sz="1100" dirty="0">
                <a:latin typeface="Franklin Gothic Medium Cond" pitchFamily="34" charset="0"/>
              </a:rPr>
              <a:t>APP141 	Actividades con adolescentes</a:t>
            </a:r>
          </a:p>
          <a:p>
            <a:pPr marL="0" indent="0">
              <a:buNone/>
              <a:tabLst>
                <a:tab pos="723900" algn="l"/>
              </a:tabLst>
            </a:pPr>
            <a:r>
              <a:rPr lang="es-PE" sz="1100" dirty="0">
                <a:latin typeface="Franklin Gothic Medium Cond" pitchFamily="34" charset="0"/>
              </a:rPr>
              <a:t>APP144 	Actividades con docentes</a:t>
            </a:r>
          </a:p>
          <a:p>
            <a:pPr marL="0" indent="0">
              <a:buNone/>
              <a:tabLst>
                <a:tab pos="723900" algn="l"/>
              </a:tabLst>
            </a:pPr>
            <a:r>
              <a:rPr lang="es-PE" sz="1100" dirty="0">
                <a:latin typeface="Franklin Gothic Medium Cond" pitchFamily="34" charset="0"/>
              </a:rPr>
              <a:t>APP145 	Actividades con alumnos</a:t>
            </a:r>
          </a:p>
          <a:p>
            <a:pPr marL="0" indent="0">
              <a:buNone/>
              <a:tabLst>
                <a:tab pos="723900" algn="l"/>
              </a:tabLst>
            </a:pPr>
            <a:r>
              <a:rPr lang="es-PE" sz="1100" dirty="0">
                <a:latin typeface="Franklin Gothic Medium Cond" pitchFamily="34" charset="0"/>
              </a:rPr>
              <a:t>APP146 	Actividades con padres</a:t>
            </a:r>
          </a:p>
          <a:p>
            <a:pPr marL="0" indent="0">
              <a:buNone/>
              <a:tabLst>
                <a:tab pos="723900" algn="l"/>
              </a:tabLst>
            </a:pPr>
            <a:r>
              <a:rPr lang="es-PE" sz="1100" dirty="0">
                <a:latin typeface="Franklin Gothic Medium Cond" pitchFamily="34" charset="0"/>
              </a:rPr>
              <a:t>APP150 	Actividades con autoridades</a:t>
            </a:r>
          </a:p>
          <a:p>
            <a:pPr marL="0" indent="0">
              <a:buNone/>
              <a:tabLst>
                <a:tab pos="723900" algn="l"/>
              </a:tabLst>
            </a:pPr>
            <a:r>
              <a:rPr lang="es-PE" sz="1100" dirty="0">
                <a:latin typeface="Franklin Gothic Medium Cond" pitchFamily="34" charset="0"/>
              </a:rPr>
              <a:t>C3152  	Formación de Educadores de Pares</a:t>
            </a:r>
          </a:p>
          <a:p>
            <a:pPr marL="0" indent="0">
              <a:buNone/>
              <a:tabLst>
                <a:tab pos="723900" algn="l"/>
              </a:tabLst>
            </a:pPr>
            <a:r>
              <a:rPr lang="es-PE" sz="1100" dirty="0">
                <a:latin typeface="Franklin Gothic Medium Cond" pitchFamily="34" charset="0"/>
              </a:rPr>
              <a:t>U1258       	Sesión de entrenamiento en familias  fuertes. </a:t>
            </a:r>
          </a:p>
          <a:p>
            <a:pPr marL="0" indent="0">
              <a:buNone/>
              <a:tabLst>
                <a:tab pos="723900" algn="l"/>
              </a:tabLst>
            </a:pPr>
            <a:r>
              <a:rPr lang="es-PE" sz="1100" dirty="0">
                <a:latin typeface="Franklin Gothic Medium Cond" pitchFamily="34" charset="0"/>
              </a:rPr>
              <a:t>C7001      	Monitoreo</a:t>
            </a:r>
          </a:p>
          <a:p>
            <a:pPr marL="0" indent="0">
              <a:buNone/>
              <a:tabLst>
                <a:tab pos="723900" algn="l"/>
              </a:tabLst>
            </a:pPr>
            <a:r>
              <a:rPr lang="es-PE" sz="1100" dirty="0">
                <a:latin typeface="Franklin Gothic Medium Cond" pitchFamily="34" charset="0"/>
              </a:rPr>
              <a:t>C7002       	</a:t>
            </a:r>
            <a:r>
              <a:rPr lang="es-PE" sz="1100" dirty="0" err="1">
                <a:latin typeface="Franklin Gothic Medium Cond" pitchFamily="34" charset="0"/>
              </a:rPr>
              <a:t>Supervisió</a:t>
            </a:r>
            <a:endParaRPr lang="es-PE" sz="1100" dirty="0">
              <a:latin typeface="Franklin Gothic Medium Cond" pitchFamily="34" charset="0"/>
            </a:endParaRPr>
          </a:p>
          <a:p>
            <a:pPr marL="0" indent="0">
              <a:buNone/>
              <a:tabLst>
                <a:tab pos="723900" algn="l"/>
              </a:tabLst>
            </a:pPr>
            <a:r>
              <a:rPr lang="es-PE" sz="1100" dirty="0">
                <a:latin typeface="Franklin Gothic Medium Cond" pitchFamily="34" charset="0"/>
              </a:rPr>
              <a:t>C7003        Evaluación</a:t>
            </a:r>
          </a:p>
          <a:p>
            <a:pPr marL="0" indent="0">
              <a:buNone/>
              <a:tabLst>
                <a:tab pos="723900" algn="l"/>
              </a:tabLst>
            </a:pPr>
            <a:r>
              <a:rPr lang="es-PE" sz="1100" dirty="0">
                <a:latin typeface="Franklin Gothic Medium Cond" pitchFamily="34" charset="0"/>
              </a:rPr>
              <a:t>C7004  	Asistencia Técnica</a:t>
            </a:r>
          </a:p>
          <a:p>
            <a:pPr marL="0" indent="0">
              <a:buNone/>
              <a:tabLst>
                <a:tab pos="723900" algn="l"/>
              </a:tabLst>
            </a:pPr>
            <a:r>
              <a:rPr lang="es-PE" sz="1100" dirty="0">
                <a:latin typeface="Franklin Gothic Medium Cond" pitchFamily="34" charset="0"/>
              </a:rPr>
              <a:t>99401.19  	Consejería para el autocuidado</a:t>
            </a:r>
          </a:p>
          <a:p>
            <a:pPr marL="0" indent="0">
              <a:buNone/>
              <a:tabLst>
                <a:tab pos="723900" algn="l"/>
              </a:tabLst>
            </a:pPr>
            <a:r>
              <a:rPr lang="es-PE" sz="1100" dirty="0">
                <a:latin typeface="Franklin Gothic Medium Cond" pitchFamily="34" charset="0"/>
              </a:rPr>
              <a:t>99401.24  	Consejería en higiene de manos </a:t>
            </a:r>
          </a:p>
          <a:p>
            <a:pPr marL="0" indent="0">
              <a:buNone/>
              <a:tabLst>
                <a:tab pos="723900" algn="l"/>
              </a:tabLst>
            </a:pPr>
            <a:r>
              <a:rPr lang="es-PE" sz="1100" dirty="0">
                <a:latin typeface="Franklin Gothic Medium Cond" pitchFamily="34" charset="0"/>
              </a:rPr>
              <a:t>UPS 302304    Servicios diferenciados</a:t>
            </a:r>
          </a:p>
          <a:p>
            <a:pPr marL="0" indent="0">
              <a:buNone/>
              <a:tabLst>
                <a:tab pos="723900" algn="l"/>
              </a:tabLst>
            </a:pPr>
            <a:r>
              <a:rPr lang="es-PE" sz="1100" dirty="0">
                <a:latin typeface="Franklin Gothic Medium Cond" pitchFamily="34" charset="0"/>
              </a:rPr>
              <a:t> </a:t>
            </a:r>
            <a:r>
              <a:rPr lang="es-PE" sz="1100" dirty="0">
                <a:solidFill>
                  <a:srgbClr val="C00000"/>
                </a:solidFill>
                <a:latin typeface="Franklin Gothic Medium Cond" pitchFamily="34" charset="0"/>
              </a:rPr>
              <a:t>OTRAS ACTIVIDADES</a:t>
            </a:r>
          </a:p>
          <a:p>
            <a:pPr marL="0" indent="0">
              <a:buNone/>
              <a:tabLst>
                <a:tab pos="723900" algn="l"/>
              </a:tabLst>
            </a:pPr>
            <a:r>
              <a:rPr lang="es-PE" sz="1100" dirty="0">
                <a:solidFill>
                  <a:srgbClr val="C00000"/>
                </a:solidFill>
                <a:latin typeface="Franklin Gothic Medium Cond" pitchFamily="34" charset="0"/>
              </a:rPr>
              <a:t>CÓDIGOS COVID 19</a:t>
            </a:r>
          </a:p>
          <a:p>
            <a:pPr marL="0" indent="0">
              <a:buNone/>
              <a:tabLst>
                <a:tab pos="723900" algn="l"/>
              </a:tabLst>
            </a:pPr>
            <a:r>
              <a:rPr lang="es-PE" sz="1100" dirty="0">
                <a:latin typeface="Franklin Gothic Medium Cond" pitchFamily="34" charset="0"/>
              </a:rPr>
              <a:t>87635      	Prueba Molecular PCR</a:t>
            </a:r>
          </a:p>
          <a:p>
            <a:pPr marL="0" indent="0">
              <a:buNone/>
              <a:tabLst>
                <a:tab pos="723900" algn="l"/>
              </a:tabLst>
            </a:pPr>
            <a:r>
              <a:rPr lang="es-PE" sz="1100" dirty="0">
                <a:latin typeface="Franklin Gothic Medium Cond" pitchFamily="34" charset="0"/>
              </a:rPr>
              <a:t>87635.01  	Prueba Rápida Serológica</a:t>
            </a:r>
          </a:p>
          <a:p>
            <a:pPr marL="0" indent="0">
              <a:buNone/>
              <a:tabLst>
                <a:tab pos="723900" algn="l"/>
              </a:tabLst>
            </a:pPr>
            <a:r>
              <a:rPr lang="es-PE" sz="1100" dirty="0">
                <a:latin typeface="Franklin Gothic Medium Cond" pitchFamily="34" charset="0"/>
              </a:rPr>
              <a:t>R05X        	Tos</a:t>
            </a:r>
          </a:p>
          <a:p>
            <a:pPr marL="0" indent="0">
              <a:buNone/>
              <a:tabLst>
                <a:tab pos="723900" algn="l"/>
              </a:tabLst>
            </a:pPr>
            <a:r>
              <a:rPr lang="pt-BR" sz="1100" dirty="0">
                <a:latin typeface="Franklin Gothic Medium Cond" pitchFamily="34" charset="0"/>
              </a:rPr>
              <a:t>R06.0      	Falta de aire / </a:t>
            </a:r>
            <a:r>
              <a:rPr lang="pt-BR" sz="1100" dirty="0" err="1">
                <a:latin typeface="Franklin Gothic Medium Cond" pitchFamily="34" charset="0"/>
              </a:rPr>
              <a:t>Disnea</a:t>
            </a:r>
            <a:endParaRPr lang="pt-BR" sz="1100" dirty="0">
              <a:latin typeface="Franklin Gothic Medium Cond" pitchFamily="34" charset="0"/>
            </a:endParaRPr>
          </a:p>
          <a:p>
            <a:pPr marL="0" indent="0">
              <a:buNone/>
              <a:tabLst>
                <a:tab pos="723900" algn="l"/>
              </a:tabLst>
            </a:pPr>
            <a:r>
              <a:rPr lang="es-PE" sz="1100" dirty="0">
                <a:latin typeface="Franklin Gothic Medium Cond" pitchFamily="34" charset="0"/>
              </a:rPr>
              <a:t>R07.0     	 Dolor de garganta</a:t>
            </a:r>
          </a:p>
          <a:p>
            <a:pPr marL="0" indent="0">
              <a:buNone/>
              <a:tabLst>
                <a:tab pos="723900" algn="l"/>
              </a:tabLst>
            </a:pPr>
            <a:r>
              <a:rPr lang="pt-BR" sz="1100" dirty="0">
                <a:latin typeface="Franklin Gothic Medium Cond" pitchFamily="34" charset="0"/>
              </a:rPr>
              <a:t>R50. 9    	</a:t>
            </a:r>
            <a:r>
              <a:rPr lang="pt-BR" sz="1100" dirty="0" err="1">
                <a:latin typeface="Franklin Gothic Medium Cond" pitchFamily="34" charset="0"/>
              </a:rPr>
              <a:t>Fiebre</a:t>
            </a:r>
            <a:r>
              <a:rPr lang="pt-BR" sz="1100" dirty="0">
                <a:latin typeface="Franklin Gothic Medium Cond" pitchFamily="34" charset="0"/>
              </a:rPr>
              <a:t>, no especificada</a:t>
            </a:r>
          </a:p>
          <a:p>
            <a:pPr marL="0" indent="0">
              <a:buNone/>
              <a:tabLst>
                <a:tab pos="723900" algn="l"/>
              </a:tabLst>
            </a:pPr>
            <a:r>
              <a:rPr lang="es-PE" sz="1100" dirty="0">
                <a:latin typeface="Franklin Gothic Medium Cond" pitchFamily="34" charset="0"/>
              </a:rPr>
              <a:t>Z20.8       	 Contacto con y exposición a otras                      	enfermedades transmisibles</a:t>
            </a:r>
          </a:p>
          <a:p>
            <a:pPr marL="0" indent="0">
              <a:buNone/>
              <a:tabLst>
                <a:tab pos="723900" algn="l"/>
              </a:tabLst>
            </a:pPr>
            <a:r>
              <a:rPr lang="es-PE" sz="1100" dirty="0">
                <a:latin typeface="Franklin Gothic Medium Cond" pitchFamily="34" charset="0"/>
              </a:rPr>
              <a:t>Z03.8    	Observación de otras enfermedades  </a:t>
            </a:r>
          </a:p>
          <a:p>
            <a:pPr marL="0" indent="0">
              <a:buNone/>
              <a:tabLst>
                <a:tab pos="723900" algn="l"/>
              </a:tabLst>
            </a:pPr>
            <a:r>
              <a:rPr lang="es-PE" sz="1100" dirty="0">
                <a:latin typeface="Franklin Gothic Medium Cond" pitchFamily="34" charset="0"/>
              </a:rPr>
              <a:t> 	y afecciones sospechosas.</a:t>
            </a:r>
          </a:p>
          <a:p>
            <a:pPr marL="0" indent="0">
              <a:buNone/>
              <a:tabLst>
                <a:tab pos="723900" algn="l"/>
              </a:tabLst>
            </a:pPr>
            <a:endParaRPr lang="es-PE" sz="1100" dirty="0">
              <a:latin typeface="Franklin Gothic Medium Cond" pitchFamily="34" charset="0"/>
            </a:endParaRPr>
          </a:p>
        </p:txBody>
      </p:sp>
      <p:sp>
        <p:nvSpPr>
          <p:cNvPr id="4" name="3 Marcador de contenido"/>
          <p:cNvSpPr>
            <a:spLocks noGrp="1"/>
          </p:cNvSpPr>
          <p:nvPr>
            <p:ph sz="half" idx="2"/>
          </p:nvPr>
        </p:nvSpPr>
        <p:spPr>
          <a:xfrm>
            <a:off x="4648200" y="327546"/>
            <a:ext cx="4038600" cy="6264323"/>
          </a:xfrm>
        </p:spPr>
        <p:txBody>
          <a:bodyPr/>
          <a:lstStyle/>
          <a:p>
            <a:pPr marL="0" indent="0" defTabSz="723900">
              <a:buNone/>
            </a:pPr>
            <a:r>
              <a:rPr lang="es-PE" sz="1100" dirty="0">
                <a:solidFill>
                  <a:srgbClr val="00A44A"/>
                </a:solidFill>
                <a:latin typeface="Franklin Gothic Medium Cond" pitchFamily="34" charset="0"/>
              </a:rPr>
              <a:t>CÓDIGO 	DIAGNÓSTICO / ACTIVIDAD</a:t>
            </a:r>
            <a:endParaRPr lang="es-PE" sz="1100" dirty="0">
              <a:latin typeface="Franklin Gothic Medium Cond" pitchFamily="34" charset="0"/>
            </a:endParaRPr>
          </a:p>
          <a:p>
            <a:pPr marL="0" indent="0" defTabSz="723900">
              <a:buNone/>
              <a:tabLst>
                <a:tab pos="723900" algn="l"/>
              </a:tabLst>
            </a:pPr>
            <a:r>
              <a:rPr lang="es-PE" sz="1100" dirty="0">
                <a:latin typeface="Franklin Gothic Medium Cond" pitchFamily="34" charset="0"/>
              </a:rPr>
              <a:t>U07.1        	COVID-19,  virus identificado</a:t>
            </a:r>
          </a:p>
          <a:p>
            <a:pPr marL="0" indent="0" defTabSz="723900">
              <a:buNone/>
              <a:tabLst>
                <a:tab pos="723900" algn="l"/>
              </a:tabLst>
            </a:pPr>
            <a:r>
              <a:rPr lang="es-PE" sz="1100" dirty="0">
                <a:latin typeface="Franklin Gothic Medium Cond" pitchFamily="34" charset="0"/>
              </a:rPr>
              <a:t>U07.2         		COVID-19,  virus no identificado</a:t>
            </a:r>
          </a:p>
          <a:p>
            <a:pPr marL="0" indent="0" defTabSz="723900">
              <a:buNone/>
            </a:pPr>
            <a:r>
              <a:rPr lang="es-PE" sz="1100" dirty="0">
                <a:solidFill>
                  <a:srgbClr val="C00000"/>
                </a:solidFill>
                <a:latin typeface="Franklin Gothic Medium Cond" pitchFamily="34" charset="0"/>
              </a:rPr>
              <a:t>SEGUIMIENTO NO PRESENCIAL A CUALQUIER ACTIVIDAD O</a:t>
            </a:r>
          </a:p>
          <a:p>
            <a:pPr marL="0" indent="0" defTabSz="723900">
              <a:buNone/>
            </a:pPr>
            <a:r>
              <a:rPr lang="es-PE" sz="1100" dirty="0">
                <a:solidFill>
                  <a:srgbClr val="C00000"/>
                </a:solidFill>
                <a:latin typeface="Franklin Gothic Medium Cond" pitchFamily="34" charset="0"/>
              </a:rPr>
              <a:t>ENFERMEDAD</a:t>
            </a:r>
          </a:p>
          <a:p>
            <a:pPr marL="0" indent="0" defTabSz="723900">
              <a:buNone/>
            </a:pPr>
            <a:r>
              <a:rPr lang="es-PE" sz="1100" dirty="0">
                <a:latin typeface="Franklin Gothic Medium Cond" pitchFamily="34" charset="0"/>
              </a:rPr>
              <a:t>99499.01	</a:t>
            </a:r>
            <a:r>
              <a:rPr lang="es-PE" sz="1100" dirty="0" err="1">
                <a:latin typeface="Franklin Gothic Medium Cond" pitchFamily="34" charset="0"/>
              </a:rPr>
              <a:t>Teleconsulta</a:t>
            </a:r>
            <a:r>
              <a:rPr lang="es-PE" sz="1100" dirty="0">
                <a:latin typeface="Franklin Gothic Medium Cond" pitchFamily="34" charset="0"/>
              </a:rPr>
              <a:t> en línea</a:t>
            </a:r>
          </a:p>
          <a:p>
            <a:pPr marL="0" indent="0" defTabSz="723900">
              <a:buNone/>
            </a:pPr>
            <a:r>
              <a:rPr lang="es-PE" sz="1100" dirty="0">
                <a:latin typeface="Franklin Gothic Medium Cond" pitchFamily="34" charset="0"/>
              </a:rPr>
              <a:t>99499.08  	</a:t>
            </a:r>
            <a:r>
              <a:rPr lang="es-PE" sz="1100" dirty="0" err="1">
                <a:latin typeface="Franklin Gothic Medium Cond" pitchFamily="34" charset="0"/>
              </a:rPr>
              <a:t>Teleorientación</a:t>
            </a:r>
            <a:r>
              <a:rPr lang="es-PE" sz="1100" dirty="0">
                <a:latin typeface="Franklin Gothic Medium Cond" pitchFamily="34" charset="0"/>
              </a:rPr>
              <a:t> síncrona</a:t>
            </a:r>
          </a:p>
          <a:p>
            <a:pPr marL="0" indent="0" defTabSz="723900">
              <a:buNone/>
            </a:pPr>
            <a:r>
              <a:rPr lang="es-PE" sz="1100" dirty="0">
                <a:latin typeface="Franklin Gothic Medium Cond" pitchFamily="34" charset="0"/>
              </a:rPr>
              <a:t>99499.09   	</a:t>
            </a:r>
            <a:r>
              <a:rPr lang="es-PE" sz="1100" dirty="0" err="1">
                <a:latin typeface="Franklin Gothic Medium Cond" pitchFamily="34" charset="0"/>
              </a:rPr>
              <a:t>Teleorientación</a:t>
            </a:r>
            <a:r>
              <a:rPr lang="es-PE" sz="1100" dirty="0">
                <a:latin typeface="Franklin Gothic Medium Cond" pitchFamily="34" charset="0"/>
              </a:rPr>
              <a:t> asíncrona</a:t>
            </a:r>
          </a:p>
          <a:p>
            <a:pPr marL="0" indent="0" defTabSz="723900">
              <a:buNone/>
            </a:pPr>
            <a:r>
              <a:rPr lang="es-PE" sz="1100" dirty="0">
                <a:latin typeface="Franklin Gothic Medium Cond" pitchFamily="34" charset="0"/>
              </a:rPr>
              <a:t>99499.10 	</a:t>
            </a:r>
            <a:r>
              <a:rPr lang="es-PE" sz="1100" dirty="0" err="1">
                <a:latin typeface="Franklin Gothic Medium Cond" pitchFamily="34" charset="0"/>
              </a:rPr>
              <a:t>Telemonitoreo</a:t>
            </a:r>
            <a:endParaRPr lang="es-PE" sz="1100" dirty="0">
              <a:latin typeface="Franklin Gothic Medium Cond" pitchFamily="34" charset="0"/>
            </a:endParaRPr>
          </a:p>
          <a:p>
            <a:pPr marL="0" indent="0" defTabSz="723900">
              <a:buNone/>
            </a:pPr>
            <a:r>
              <a:rPr lang="es-PE" sz="1100" dirty="0">
                <a:latin typeface="Franklin Gothic Medium Cond" pitchFamily="34" charset="0"/>
              </a:rPr>
              <a:t>99499.11  	</a:t>
            </a:r>
            <a:r>
              <a:rPr lang="es-PE" sz="1100" dirty="0" err="1">
                <a:latin typeface="Franklin Gothic Medium Cond" pitchFamily="34" charset="0"/>
              </a:rPr>
              <a:t>Teleinterconsulta</a:t>
            </a:r>
            <a:r>
              <a:rPr lang="es-PE" sz="1100" dirty="0">
                <a:latin typeface="Franklin Gothic Medium Cond" pitchFamily="34" charset="0"/>
              </a:rPr>
              <a:t> síncrona</a:t>
            </a:r>
          </a:p>
          <a:p>
            <a:pPr marL="0" indent="0" defTabSz="723900">
              <a:buNone/>
            </a:pPr>
            <a:r>
              <a:rPr lang="es-PE" sz="1100" dirty="0">
                <a:latin typeface="Franklin Gothic Medium Cond" pitchFamily="34" charset="0"/>
              </a:rPr>
              <a:t>98967        	Seguimiento telefónico</a:t>
            </a:r>
          </a:p>
          <a:p>
            <a:pPr marL="0" indent="0" defTabSz="723900">
              <a:buNone/>
            </a:pPr>
            <a:r>
              <a:rPr lang="es-PE" sz="1100" dirty="0">
                <a:solidFill>
                  <a:srgbClr val="C00000"/>
                </a:solidFill>
                <a:latin typeface="Franklin Gothic Medium Cond" pitchFamily="34" charset="0"/>
              </a:rPr>
              <a:t>CÓDIGOS ACTIVIDADES DE MEDICINA ALTERNATIVA Y</a:t>
            </a:r>
          </a:p>
          <a:p>
            <a:pPr marL="0" indent="0" defTabSz="723900">
              <a:buNone/>
            </a:pPr>
            <a:r>
              <a:rPr lang="es-PE" sz="1100" dirty="0">
                <a:solidFill>
                  <a:srgbClr val="C00000"/>
                </a:solidFill>
                <a:latin typeface="Franklin Gothic Medium Cond" pitchFamily="34" charset="0"/>
              </a:rPr>
              <a:t>COMPLEMENTARIA</a:t>
            </a:r>
          </a:p>
          <a:p>
            <a:pPr marL="0" indent="0" defTabSz="723900">
              <a:buNone/>
            </a:pPr>
            <a:r>
              <a:rPr lang="es-PE" sz="1100" dirty="0">
                <a:latin typeface="Franklin Gothic Medium Cond" pitchFamily="34" charset="0"/>
              </a:rPr>
              <a:t>U0080          	Actividades de medicina alternativa y complementaria</a:t>
            </a:r>
          </a:p>
          <a:p>
            <a:pPr marL="0" indent="0" defTabSz="723900">
              <a:buNone/>
            </a:pPr>
            <a:r>
              <a:rPr lang="es-PE" sz="1100" dirty="0">
                <a:latin typeface="Franklin Gothic Medium Cond" pitchFamily="34" charset="0"/>
              </a:rPr>
              <a:t>99401.32       Consejería en medicina alternativa y complementaria</a:t>
            </a:r>
          </a:p>
          <a:p>
            <a:pPr marL="0" indent="0" defTabSz="723900">
              <a:buNone/>
            </a:pPr>
            <a:r>
              <a:rPr lang="es-PE" sz="1100" dirty="0">
                <a:latin typeface="Franklin Gothic Medium Cond" pitchFamily="34" charset="0"/>
              </a:rPr>
              <a:t>C2081             Difusión a través de materiales impresos y magnéticos 	(volantes, trípticos, afiches, </a:t>
            </a:r>
            <a:r>
              <a:rPr lang="es-PE" sz="1100" dirty="0" err="1">
                <a:latin typeface="Franklin Gothic Medium Cond" pitchFamily="34" charset="0"/>
              </a:rPr>
              <a:t>gigantografía</a:t>
            </a:r>
            <a:r>
              <a:rPr lang="es-PE" sz="1100" dirty="0">
                <a:latin typeface="Franklin Gothic Medium Cond" pitchFamily="34" charset="0"/>
              </a:rPr>
              <a:t>.)</a:t>
            </a:r>
          </a:p>
        </p:txBody>
      </p:sp>
    </p:spTree>
    <p:extLst>
      <p:ext uri="{BB962C8B-B14F-4D97-AF65-F5344CB8AC3E}">
        <p14:creationId xmlns:p14="http://schemas.microsoft.com/office/powerpoint/2010/main" val="62381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7672" y="353256"/>
            <a:ext cx="8447964" cy="4478149"/>
          </a:xfrm>
          <a:prstGeom prst="rect">
            <a:avLst/>
          </a:prstGeom>
        </p:spPr>
        <p:txBody>
          <a:bodyPr wrap="square">
            <a:spAutoFit/>
          </a:bodyPr>
          <a:lstStyle/>
          <a:p>
            <a:pPr algn="just"/>
            <a:r>
              <a:rPr lang="es-PE" sz="1300" dirty="0">
                <a:solidFill>
                  <a:srgbClr val="C00000"/>
                </a:solidFill>
                <a:latin typeface="Franklin Gothic Medium Cond" panose="020B0606030402020204" pitchFamily="34" charset="0"/>
              </a:rPr>
              <a:t>INSTRUCCIONES PARA EL REGISTRO Y CODIFICACIÓN DE LAS ACTIVIDADES DE LA ETAPA DE VIDA ADOLESCENTE</a:t>
            </a:r>
          </a:p>
          <a:p>
            <a:pPr algn="just"/>
            <a:r>
              <a:rPr lang="es-PE" sz="1200" dirty="0">
                <a:solidFill>
                  <a:srgbClr val="231F20"/>
                </a:solidFill>
                <a:latin typeface="Franklin Gothic Medium Cond" panose="020B0606030402020204" pitchFamily="34" charset="0"/>
              </a:rPr>
              <a:t>Los ítems diagnósticos, motivo de consulta, tipo de diagnóstico y </a:t>
            </a:r>
            <a:r>
              <a:rPr lang="es-PE" sz="1200" dirty="0" err="1">
                <a:solidFill>
                  <a:srgbClr val="231F20"/>
                </a:solidFill>
                <a:latin typeface="Franklin Gothic Medium Cond" panose="020B0606030402020204" pitchFamily="34" charset="0"/>
              </a:rPr>
              <a:t>Lab</a:t>
            </a:r>
            <a:r>
              <a:rPr lang="es-PE" sz="1200" dirty="0">
                <a:solidFill>
                  <a:srgbClr val="231F20"/>
                </a:solidFill>
                <a:latin typeface="Franklin Gothic Medium Cond" panose="020B0606030402020204" pitchFamily="34" charset="0"/>
              </a:rPr>
              <a:t>. presentan algunas particularidades que se revisará en detalle a continuación.</a:t>
            </a:r>
          </a:p>
          <a:p>
            <a:pPr algn="just"/>
            <a:r>
              <a:rPr lang="es-PE" sz="1200" dirty="0">
                <a:solidFill>
                  <a:srgbClr val="C00000"/>
                </a:solidFill>
                <a:latin typeface="Franklin Gothic Medium Cond" panose="020B0606030402020204" pitchFamily="34" charset="0"/>
              </a:rPr>
              <a:t>A.  ATENCIÓN DE SALUD</a:t>
            </a:r>
          </a:p>
          <a:p>
            <a:pPr algn="just"/>
            <a:r>
              <a:rPr lang="es-PE" sz="1200" dirty="0">
                <a:solidFill>
                  <a:srgbClr val="231F20"/>
                </a:solidFill>
                <a:latin typeface="Franklin Gothic Medium Cond" panose="020B0606030402020204" pitchFamily="34" charset="0"/>
              </a:rPr>
              <a:t>Los ítems referidos al día, historia clínica, DNI, financiador, pertenencia étnica, distrito de procedencia, edad, sexo, establecimiento y servicio se registran siguiendo las indicaciones planteadas en el capítulo de Aspectos Generales del presente Documento Técnico.</a:t>
            </a:r>
          </a:p>
          <a:p>
            <a:pPr algn="just"/>
            <a:r>
              <a:rPr lang="es-PE" sz="1200" dirty="0">
                <a:solidFill>
                  <a:srgbClr val="231F20"/>
                </a:solidFill>
                <a:latin typeface="Franklin Gothic Medium Cond" panose="020B0606030402020204" pitchFamily="34" charset="0"/>
              </a:rPr>
              <a:t>En el ítem: Tipo de diagnóstico se debe tener en cuenta las siguientes consideraciones al momento de registrar: Marcar con un aspa (X)</a:t>
            </a:r>
          </a:p>
          <a:p>
            <a:pPr algn="just"/>
            <a:r>
              <a:rPr lang="es-PE" sz="1200" dirty="0">
                <a:solidFill>
                  <a:srgbClr val="C00000"/>
                </a:solidFill>
                <a:latin typeface="Franklin Gothic Medium Cond" panose="020B0606030402020204" pitchFamily="34" charset="0"/>
              </a:rPr>
              <a:t>P: </a:t>
            </a:r>
            <a:r>
              <a:rPr lang="es-PE" sz="1200" dirty="0">
                <a:solidFill>
                  <a:srgbClr val="3273AB"/>
                </a:solidFill>
                <a:latin typeface="Franklin Gothic Medium Cond" panose="020B0606030402020204" pitchFamily="34" charset="0"/>
              </a:rPr>
              <a:t>(Diagnóstico Presuntivo)</a:t>
            </a:r>
            <a:r>
              <a:rPr lang="es-PE" sz="1200" dirty="0">
                <a:solidFill>
                  <a:srgbClr val="41B23B"/>
                </a:solidFill>
                <a:latin typeface="Franklin Gothic Medium Cond" panose="020B0606030402020204" pitchFamily="34" charset="0"/>
              </a:rPr>
              <a:t> </a:t>
            </a:r>
            <a:r>
              <a:rPr lang="es-PE" sz="1200" dirty="0">
                <a:solidFill>
                  <a:srgbClr val="231F20"/>
                </a:solidFill>
                <a:latin typeface="Franklin Gothic Medium Cond" panose="020B0606030402020204" pitchFamily="34" charset="0"/>
              </a:rPr>
              <a:t>Únicamente cuando no existe certeza del diagnóstico y/o éste requiere de algún resultado de laboratorio. Su carácter es provisional.</a:t>
            </a:r>
          </a:p>
          <a:p>
            <a:pPr algn="just"/>
            <a:r>
              <a:rPr lang="es-PE" sz="1200" dirty="0">
                <a:solidFill>
                  <a:srgbClr val="C00000"/>
                </a:solidFill>
                <a:latin typeface="Franklin Gothic Medium Cond" panose="020B0606030402020204" pitchFamily="34" charset="0"/>
              </a:rPr>
              <a:t>D: </a:t>
            </a:r>
            <a:r>
              <a:rPr lang="es-PE" sz="1200" dirty="0">
                <a:solidFill>
                  <a:srgbClr val="3273AB"/>
                </a:solidFill>
                <a:latin typeface="Franklin Gothic Medium Cond" panose="020B0606030402020204" pitchFamily="34" charset="0"/>
              </a:rPr>
              <a:t>(Diagnóstico Definitivo) </a:t>
            </a:r>
            <a:r>
              <a:rPr lang="es-PE" sz="1200" dirty="0">
                <a:solidFill>
                  <a:srgbClr val="231F20"/>
                </a:solidFill>
                <a:latin typeface="Franklin Gothic Medium Cond" panose="020B0606030402020204" pitchFamily="34" charset="0"/>
              </a:rPr>
              <a:t>Cuando se tiene certeza del diagnóstico por evaluación clínica y/o por exámenes auxiliares y debe ser escrito una sola vez para el mismo evento (episodio de la enfermedad cuando se trate de enfermedades agudas y solo una vez para el caso de enfermedades crónicas) en un mismo paciente.</a:t>
            </a:r>
          </a:p>
          <a:p>
            <a:pPr algn="just"/>
            <a:r>
              <a:rPr lang="es-PE" sz="1200" dirty="0">
                <a:solidFill>
                  <a:srgbClr val="C00000"/>
                </a:solidFill>
                <a:latin typeface="Franklin Gothic Medium Cond" panose="020B0606030402020204" pitchFamily="34" charset="0"/>
              </a:rPr>
              <a:t>R: </a:t>
            </a:r>
            <a:r>
              <a:rPr lang="es-PE" sz="1200" dirty="0">
                <a:solidFill>
                  <a:srgbClr val="3273AB"/>
                </a:solidFill>
                <a:latin typeface="Franklin Gothic Medium Cond" panose="020B0606030402020204" pitchFamily="34" charset="0"/>
              </a:rPr>
              <a:t>(Diagnóstico Repetido) </a:t>
            </a:r>
            <a:r>
              <a:rPr lang="es-PE" sz="1200" dirty="0">
                <a:solidFill>
                  <a:srgbClr val="231F20"/>
                </a:solidFill>
                <a:latin typeface="Franklin Gothic Medium Cond" panose="020B0606030402020204" pitchFamily="34" charset="0"/>
              </a:rPr>
              <a:t>Cuando el paciente vuelve a ser atendido para el seguimiento de un mismo episodio o evento de la enfermedad en cualquier otra oportunidad posterior a aquella en que estableció el diagnóstico definitivo.</a:t>
            </a:r>
          </a:p>
          <a:p>
            <a:pPr algn="just"/>
            <a:r>
              <a:rPr lang="es-PE" sz="1200" dirty="0">
                <a:solidFill>
                  <a:srgbClr val="231F20"/>
                </a:solidFill>
                <a:latin typeface="Franklin Gothic Medium Cond" panose="020B0606030402020204" pitchFamily="34" charset="0"/>
              </a:rPr>
              <a:t>Si</a:t>
            </a:r>
            <a:r>
              <a:rPr lang="es-PE" sz="1200" dirty="0">
                <a:solidFill>
                  <a:srgbClr val="41B23B"/>
                </a:solidFill>
                <a:latin typeface="Franklin Gothic Medium Cond" panose="020B0606030402020204" pitchFamily="34" charset="0"/>
              </a:rPr>
              <a:t> </a:t>
            </a:r>
            <a:r>
              <a:rPr lang="es-PE" sz="1200" dirty="0">
                <a:solidFill>
                  <a:srgbClr val="3273AB"/>
                </a:solidFill>
                <a:latin typeface="Franklin Gothic Medium Cond" panose="020B0606030402020204" pitchFamily="34" charset="0"/>
              </a:rPr>
              <a:t>son más de tres </a:t>
            </a:r>
            <a:r>
              <a:rPr lang="es-PE" sz="1200" dirty="0">
                <a:solidFill>
                  <a:srgbClr val="231F20"/>
                </a:solidFill>
                <a:latin typeface="Franklin Gothic Medium Cond" panose="020B0606030402020204" pitchFamily="34" charset="0"/>
              </a:rPr>
              <a:t>(03) </a:t>
            </a:r>
            <a:r>
              <a:rPr lang="es-PE" sz="1200" dirty="0">
                <a:solidFill>
                  <a:srgbClr val="3273AB"/>
                </a:solidFill>
                <a:latin typeface="Franklin Gothic Medium Cond" panose="020B0606030402020204" pitchFamily="34" charset="0"/>
              </a:rPr>
              <a:t>los diagnósticos y/o actividades </a:t>
            </a:r>
            <a:r>
              <a:rPr lang="es-PE" sz="1200" dirty="0">
                <a:solidFill>
                  <a:srgbClr val="231F20"/>
                </a:solidFill>
                <a:latin typeface="Franklin Gothic Medium Cond" panose="020B0606030402020204" pitchFamily="34" charset="0"/>
              </a:rPr>
              <a:t>los que se van a registrar,</a:t>
            </a:r>
            <a:r>
              <a:rPr lang="es-PE" sz="1200" dirty="0">
                <a:solidFill>
                  <a:srgbClr val="41B23B"/>
                </a:solidFill>
                <a:latin typeface="Franklin Gothic Medium Cond" panose="020B0606030402020204" pitchFamily="34" charset="0"/>
              </a:rPr>
              <a:t> </a:t>
            </a:r>
            <a:r>
              <a:rPr lang="es-PE" sz="1200" dirty="0">
                <a:solidFill>
                  <a:srgbClr val="3273AB"/>
                </a:solidFill>
                <a:latin typeface="Franklin Gothic Medium Cond" panose="020B0606030402020204" pitchFamily="34" charset="0"/>
              </a:rPr>
              <a:t>continúe en el siguiente </a:t>
            </a:r>
            <a:r>
              <a:rPr lang="es-PE" sz="1200" dirty="0">
                <a:solidFill>
                  <a:srgbClr val="231F20"/>
                </a:solidFill>
                <a:latin typeface="Franklin Gothic Medium Cond" panose="020B0606030402020204" pitchFamily="34" charset="0"/>
              </a:rPr>
              <a:t>registro y trace una línea oblicua entre los casilleros de los ítems Día y Servicio y utilice los siguientes tres (03) ítems del campo “diagnósticos y/o actividades” para completar el registro de la atención.</a:t>
            </a:r>
          </a:p>
          <a:p>
            <a:pPr algn="just"/>
            <a:r>
              <a:rPr lang="es-PE" sz="1200" dirty="0">
                <a:solidFill>
                  <a:srgbClr val="C00000"/>
                </a:solidFill>
                <a:latin typeface="Franklin Gothic Medium Cond" panose="020B0606030402020204" pitchFamily="34" charset="0"/>
              </a:rPr>
              <a:t>ATENCIÓN INTEGRAL DE SALUD DE LOS ADOLESCENTES</a:t>
            </a:r>
          </a:p>
          <a:p>
            <a:pPr algn="just"/>
            <a:r>
              <a:rPr lang="es-PE" sz="1200" dirty="0">
                <a:solidFill>
                  <a:srgbClr val="231F20"/>
                </a:solidFill>
                <a:latin typeface="Franklin Gothic Medium Cond" panose="020B0606030402020204" pitchFamily="34" charset="0"/>
              </a:rPr>
              <a:t>Comprende la provisión continua, integrada y con calidad de una atención orientada a la promoción, prevención de riesgos, recuperación y rehabilitación de la salud de la población adolescente, en el contexto de su vida en familia, en la institución educativa y en la comunidad; brindándole las prestaciones de salud establecidas en el plan individualizado de atención integral de salud. </a:t>
            </a:r>
          </a:p>
          <a:p>
            <a:pPr algn="just"/>
            <a:r>
              <a:rPr lang="es-PE" sz="1100" dirty="0">
                <a:solidFill>
                  <a:srgbClr val="000099"/>
                </a:solidFill>
                <a:latin typeface="Franklin Gothic Medium Cond" panose="020B0606030402020204" pitchFamily="34" charset="0"/>
              </a:rPr>
              <a:t>Al iniciar toda atención:</a:t>
            </a:r>
          </a:p>
          <a:p>
            <a:pPr algn="just"/>
            <a:r>
              <a:rPr lang="es-PE" sz="1100" dirty="0">
                <a:solidFill>
                  <a:srgbClr val="000099"/>
                </a:solidFill>
                <a:latin typeface="Franklin Gothic Medium Cond" panose="020B0606030402020204" pitchFamily="34" charset="0"/>
              </a:rPr>
              <a:t>Colocar como primer diagnóstico Examen del estado de desarrollo del adolescente; tipo de diagnóstico(definitivo),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En blanco y en la columna de código Z003. En el segundo diagnóstico:: Evaluación Integral del Adolescente, tipo de diagnóstico (definitivo: D), en el 1er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1, 2, 3,….5; según corresponda el número de atención o sesión brindada y en la columna de código consignar el Código 99384.</a:t>
            </a:r>
            <a:endParaRPr lang="es-PE" dirty="0">
              <a:solidFill>
                <a:srgbClr val="000099"/>
              </a:solidFill>
              <a:latin typeface="Franklin Gothic Medium Cond" panose="020B0606030402020204" pitchFamily="34" charset="0"/>
            </a:endParaRPr>
          </a:p>
        </p:txBody>
      </p:sp>
      <p:sp>
        <p:nvSpPr>
          <p:cNvPr id="4" name="Rectángulo 3"/>
          <p:cNvSpPr/>
          <p:nvPr/>
        </p:nvSpPr>
        <p:spPr>
          <a:xfrm>
            <a:off x="477672" y="5681215"/>
            <a:ext cx="8447964" cy="600164"/>
          </a:xfrm>
          <a:prstGeom prst="rect">
            <a:avLst/>
          </a:prstGeom>
        </p:spPr>
        <p:txBody>
          <a:bodyPr wrap="square">
            <a:spAutoFit/>
          </a:bodyPr>
          <a:lstStyle/>
          <a:p>
            <a:pPr algn="just"/>
            <a:r>
              <a:rPr lang="es-PE" sz="1100" dirty="0">
                <a:solidFill>
                  <a:srgbClr val="231F20"/>
                </a:solidFill>
                <a:latin typeface="Franklin Gothic Medium Cond" panose="020B0606030402020204" pitchFamily="34" charset="0"/>
              </a:rPr>
              <a:t>El </a:t>
            </a:r>
            <a:r>
              <a:rPr lang="es-PE" sz="1100" dirty="0">
                <a:solidFill>
                  <a:srgbClr val="3273AB"/>
                </a:solidFill>
                <a:latin typeface="Franklin Gothic Medium Cond" panose="020B0606030402020204" pitchFamily="34" charset="0"/>
              </a:rPr>
              <a:t>Plan Individualizado</a:t>
            </a:r>
            <a:r>
              <a:rPr lang="es-PE" sz="1100" dirty="0">
                <a:solidFill>
                  <a:srgbClr val="231F20"/>
                </a:solidFill>
                <a:latin typeface="Franklin Gothic Medium Cond" panose="020B0606030402020204" pitchFamily="34" charset="0"/>
              </a:rPr>
              <a:t>, debe considerar las necesidades y expectativas identificadas con el/la adolescente. </a:t>
            </a:r>
          </a:p>
          <a:p>
            <a:pPr algn="just"/>
            <a:r>
              <a:rPr lang="es-PE" sz="1100" dirty="0">
                <a:solidFill>
                  <a:srgbClr val="231F20"/>
                </a:solidFill>
                <a:latin typeface="Franklin Gothic Medium Cond" panose="020B0606030402020204" pitchFamily="34" charset="0"/>
              </a:rPr>
              <a:t>Siempre debe anotarse el Código UPS 302304 del Servicio Diferenciado, ya que permitirá identificar las actividades, procedimientos e intervenciones con la población adolescente.</a:t>
            </a:r>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2"/>
          <a:stretch>
            <a:fillRect/>
          </a:stretch>
        </p:blipFill>
        <p:spPr>
          <a:xfrm>
            <a:off x="477672" y="4791069"/>
            <a:ext cx="8447964" cy="882989"/>
          </a:xfrm>
          <a:prstGeom prst="rect">
            <a:avLst/>
          </a:prstGeom>
        </p:spPr>
      </p:pic>
    </p:spTree>
    <p:extLst>
      <p:ext uri="{BB962C8B-B14F-4D97-AF65-F5344CB8AC3E}">
        <p14:creationId xmlns:p14="http://schemas.microsoft.com/office/powerpoint/2010/main" val="388122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6603" y="1314666"/>
            <a:ext cx="8393373" cy="5170646"/>
          </a:xfrm>
          <a:prstGeom prst="rect">
            <a:avLst/>
          </a:prstGeom>
        </p:spPr>
        <p:txBody>
          <a:bodyPr wrap="square">
            <a:spAutoFit/>
          </a:bodyPr>
          <a:lstStyle/>
          <a:p>
            <a:pPr algn="just"/>
            <a:r>
              <a:rPr lang="es-PE" sz="1100" dirty="0">
                <a:solidFill>
                  <a:srgbClr val="231F20"/>
                </a:solidFill>
                <a:latin typeface="Franklin Gothic Medium Cond" panose="020B0606030402020204" pitchFamily="34" charset="0"/>
              </a:rPr>
              <a:t>En el ítem: </a:t>
            </a:r>
            <a:r>
              <a:rPr lang="es-PE" sz="1100" dirty="0">
                <a:solidFill>
                  <a:srgbClr val="3273AB"/>
                </a:solidFill>
                <a:latin typeface="Franklin Gothic Medium Cond" panose="020B0606030402020204" pitchFamily="34" charset="0"/>
              </a:rPr>
              <a:t>Diagnóstico</a:t>
            </a:r>
            <a:r>
              <a:rPr lang="es-PE" sz="1100" dirty="0">
                <a:solidFill>
                  <a:srgbClr val="231F20"/>
                </a:solidFill>
                <a:latin typeface="Franklin Gothic Medium Cond" panose="020B0606030402020204" pitchFamily="34" charset="0"/>
              </a:rPr>
              <a:t> motivo de consulta y/o actividad de salud:</a:t>
            </a:r>
          </a:p>
          <a:p>
            <a:pPr algn="just"/>
            <a:r>
              <a:rPr lang="es-PE" sz="1100" dirty="0">
                <a:solidFill>
                  <a:srgbClr val="231F20"/>
                </a:solidFill>
                <a:latin typeface="Franklin Gothic Medium Cond" panose="020B0606030402020204" pitchFamily="34" charset="0"/>
              </a:rPr>
              <a:t>• En el 1º y 2º Casillero  se registra la atención prestacional de salud del adolescente : Examen del  estado  de  desarrollo del adolescente y Evaluación Integral del Adolescente.</a:t>
            </a:r>
          </a:p>
          <a:p>
            <a:pPr algn="just"/>
            <a:r>
              <a:rPr lang="es-PE" sz="1100" dirty="0">
                <a:solidFill>
                  <a:srgbClr val="231F20"/>
                </a:solidFill>
                <a:latin typeface="Franklin Gothic Medium Cond" panose="020B0606030402020204" pitchFamily="34" charset="0"/>
              </a:rPr>
              <a:t>• En el 3º ,  4º , 5º…..casillero el diagnóstico motivo de la atención, seguido de las otras atenciones que se    brinde.</a:t>
            </a:r>
          </a:p>
          <a:p>
            <a:pPr algn="just"/>
            <a:r>
              <a:rPr lang="es-PE" sz="1100" dirty="0">
                <a:solidFill>
                  <a:srgbClr val="231F20"/>
                </a:solidFill>
                <a:latin typeface="Franklin Gothic Medium Cond" panose="020B0606030402020204" pitchFamily="34" charset="0"/>
              </a:rPr>
              <a:t>• En el siguiente casillero,  El Plan de Atención Integral de salud.</a:t>
            </a:r>
          </a:p>
          <a:p>
            <a:pPr algn="just"/>
            <a:r>
              <a:rPr lang="es-PE" sz="1100" dirty="0">
                <a:solidFill>
                  <a:srgbClr val="231F20"/>
                </a:solidFill>
                <a:latin typeface="Franklin Gothic Medium Cond" panose="020B0606030402020204" pitchFamily="34" charset="0"/>
              </a:rPr>
              <a:t>En el ítem:</a:t>
            </a:r>
            <a:r>
              <a:rPr lang="es-PE" sz="1100" dirty="0">
                <a:solidFill>
                  <a:srgbClr val="3273AB"/>
                </a:solidFill>
                <a:latin typeface="Franklin Gothic Medium Cond" panose="020B0606030402020204" pitchFamily="34" charset="0"/>
              </a:rPr>
              <a:t> Tipo </a:t>
            </a:r>
            <a:r>
              <a:rPr lang="es-PE" sz="1100" dirty="0">
                <a:solidFill>
                  <a:srgbClr val="231F20"/>
                </a:solidFill>
                <a:latin typeface="Franklin Gothic Medium Cond" panose="020B0606030402020204" pitchFamily="34" charset="0"/>
              </a:rPr>
              <a:t>de diagnóstico marque:</a:t>
            </a:r>
          </a:p>
          <a:p>
            <a:pPr algn="just"/>
            <a:r>
              <a:rPr lang="es-PE" sz="1100" dirty="0">
                <a:solidFill>
                  <a:srgbClr val="231F20"/>
                </a:solidFill>
                <a:latin typeface="Franklin Gothic Medium Cond" panose="020B0606030402020204" pitchFamily="34" charset="0"/>
              </a:rPr>
              <a:t>• En el 1º casillero “D”.</a:t>
            </a:r>
          </a:p>
          <a:p>
            <a:pPr algn="just"/>
            <a:r>
              <a:rPr lang="es-PE" sz="1100" dirty="0">
                <a:solidFill>
                  <a:srgbClr val="231F20"/>
                </a:solidFill>
                <a:latin typeface="Franklin Gothic Medium Cond" panose="020B0606030402020204" pitchFamily="34" charset="0"/>
              </a:rPr>
              <a:t>• En el 2º casillero “D”.</a:t>
            </a:r>
          </a:p>
          <a:p>
            <a:pPr algn="just"/>
            <a:r>
              <a:rPr lang="es-PE" sz="1100" dirty="0">
                <a:solidFill>
                  <a:srgbClr val="231F20"/>
                </a:solidFill>
                <a:latin typeface="Franklin Gothic Medium Cond" panose="020B0606030402020204" pitchFamily="34" charset="0"/>
              </a:rPr>
              <a:t>• En el 3º, 4º,5º… casillero “P”, “D” o “R” de acuerdo al caso.</a:t>
            </a:r>
          </a:p>
          <a:p>
            <a:pPr algn="just"/>
            <a:r>
              <a:rPr lang="es-PE" sz="1100" dirty="0">
                <a:solidFill>
                  <a:srgbClr val="231F20"/>
                </a:solidFill>
                <a:latin typeface="Franklin Gothic Medium Cond" panose="020B0606030402020204" pitchFamily="34" charset="0"/>
              </a:rPr>
              <a:t>• En el siguiente casillero “D”.</a:t>
            </a:r>
          </a:p>
          <a:p>
            <a:pPr algn="just"/>
            <a:r>
              <a:rPr lang="es-PE" sz="1100" dirty="0">
                <a:solidFill>
                  <a:srgbClr val="231F20"/>
                </a:solidFill>
                <a:latin typeface="Franklin Gothic Medium Cond" panose="020B0606030402020204" pitchFamily="34" charset="0"/>
              </a:rPr>
              <a:t>En el ítem: </a:t>
            </a:r>
            <a:r>
              <a:rPr lang="es-PE" sz="1100" dirty="0" err="1">
                <a:solidFill>
                  <a:srgbClr val="3273AB"/>
                </a:solidFill>
                <a:latin typeface="Franklin Gothic Medium Cond" panose="020B0606030402020204" pitchFamily="34" charset="0"/>
              </a:rPr>
              <a:t>Lab</a:t>
            </a:r>
            <a:r>
              <a:rPr lang="es-PE" sz="1100" dirty="0">
                <a:solidFill>
                  <a:srgbClr val="3273AB"/>
                </a:solidFill>
                <a:latin typeface="Franklin Gothic Medium Cond" panose="020B0606030402020204" pitchFamily="34" charset="0"/>
              </a:rPr>
              <a:t> </a:t>
            </a:r>
            <a:r>
              <a:rPr lang="es-PE" sz="1100" dirty="0">
                <a:solidFill>
                  <a:srgbClr val="231F20"/>
                </a:solidFill>
                <a:latin typeface="Franklin Gothic Medium Cond" panose="020B0606030402020204" pitchFamily="34" charset="0"/>
              </a:rPr>
              <a:t>anote:</a:t>
            </a:r>
          </a:p>
          <a:p>
            <a:pPr algn="just"/>
            <a:r>
              <a:rPr lang="es-PE" sz="1100" dirty="0">
                <a:solidFill>
                  <a:srgbClr val="231F20"/>
                </a:solidFill>
                <a:latin typeface="Franklin Gothic Medium Cond" panose="020B0606030402020204" pitchFamily="34" charset="0"/>
              </a:rPr>
              <a:t>• En el 1º casillero en blanco.</a:t>
            </a:r>
          </a:p>
          <a:p>
            <a:pPr algn="just"/>
            <a:r>
              <a:rPr lang="es-PE" sz="1100" dirty="0">
                <a:solidFill>
                  <a:srgbClr val="231F20"/>
                </a:solidFill>
                <a:latin typeface="Franklin Gothic Medium Cond" panose="020B0606030402020204" pitchFamily="34" charset="0"/>
              </a:rPr>
              <a:t>• En el 2º casillero “1, 2, 3 …5.” según corresponda el número de atención o sesión brindada.</a:t>
            </a:r>
          </a:p>
          <a:p>
            <a:pPr algn="just"/>
            <a:r>
              <a:rPr lang="es-PE" sz="1100" dirty="0">
                <a:solidFill>
                  <a:srgbClr val="231F20"/>
                </a:solidFill>
                <a:latin typeface="Franklin Gothic Medium Cond" panose="020B0606030402020204" pitchFamily="34" charset="0"/>
              </a:rPr>
              <a:t>• En el 3º,4º,5º casillero lo que corresponda de acuerdo al caso.</a:t>
            </a:r>
          </a:p>
          <a:p>
            <a:pPr algn="just"/>
            <a:r>
              <a:rPr lang="es-PE" sz="1100" dirty="0">
                <a:solidFill>
                  <a:srgbClr val="231F20"/>
                </a:solidFill>
                <a:latin typeface="Franklin Gothic Medium Cond" panose="020B0606030402020204" pitchFamily="34" charset="0"/>
              </a:rPr>
              <a:t>• En el siguiente  casillero:</a:t>
            </a:r>
          </a:p>
          <a:p>
            <a:pPr algn="just"/>
            <a:r>
              <a:rPr lang="es-PE" sz="1100" dirty="0">
                <a:solidFill>
                  <a:srgbClr val="231F20"/>
                </a:solidFill>
                <a:latin typeface="Franklin Gothic Medium Cond" panose="020B0606030402020204" pitchFamily="34" charset="0"/>
              </a:rPr>
              <a:t>1er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Corresponde al Plan de Atención Integral, cualquiera sea el tipo de paquete:</a:t>
            </a:r>
          </a:p>
          <a:p>
            <a:pPr algn="just"/>
            <a:r>
              <a:rPr lang="es-PE" sz="1100" dirty="0">
                <a:solidFill>
                  <a:srgbClr val="231F20"/>
                </a:solidFill>
                <a:latin typeface="Franklin Gothic Medium Cond" panose="020B0606030402020204" pitchFamily="34" charset="0"/>
              </a:rPr>
              <a:t>            “1” Cuando el Plan de Atención Integral es iniciado.</a:t>
            </a:r>
          </a:p>
          <a:p>
            <a:pPr algn="just"/>
            <a:r>
              <a:rPr lang="es-PE" sz="1100" dirty="0">
                <a:solidFill>
                  <a:srgbClr val="231F20"/>
                </a:solidFill>
                <a:latin typeface="Franklin Gothic Medium Cond" panose="020B0606030402020204" pitchFamily="34" charset="0"/>
              </a:rPr>
              <a:t>           “ TA” Cuando el Plan de Atención Integral es concluido.</a:t>
            </a:r>
          </a:p>
          <a:p>
            <a:pPr algn="just"/>
            <a:r>
              <a:rPr lang="es-PE" sz="1100" dirty="0">
                <a:solidFill>
                  <a:srgbClr val="231F20"/>
                </a:solidFill>
                <a:latin typeface="Franklin Gothic Medium Cond" panose="020B0606030402020204" pitchFamily="34" charset="0"/>
              </a:rPr>
              <a:t>2do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Corresponde al Tipo de Paquete:</a:t>
            </a:r>
          </a:p>
          <a:p>
            <a:pPr algn="just"/>
            <a:r>
              <a:rPr lang="es-PE" sz="1100" dirty="0">
                <a:solidFill>
                  <a:srgbClr val="231F20"/>
                </a:solidFill>
                <a:latin typeface="Franklin Gothic Medium Cond" panose="020B0606030402020204" pitchFamily="34" charset="0"/>
              </a:rPr>
              <a:t>“1”Paquete Básico;</a:t>
            </a:r>
          </a:p>
          <a:p>
            <a:pPr algn="just"/>
            <a:r>
              <a:rPr lang="es-PE" sz="1100" dirty="0">
                <a:solidFill>
                  <a:srgbClr val="231F20"/>
                </a:solidFill>
                <a:latin typeface="Franklin Gothic Medium Cond" panose="020B0606030402020204" pitchFamily="34" charset="0"/>
              </a:rPr>
              <a:t>“2” Paquete Completo;</a:t>
            </a:r>
          </a:p>
          <a:p>
            <a:pPr algn="just"/>
            <a:r>
              <a:rPr lang="es-PE" sz="1100" dirty="0">
                <a:solidFill>
                  <a:srgbClr val="231F20"/>
                </a:solidFill>
                <a:latin typeface="Franklin Gothic Medium Cond" panose="020B0606030402020204" pitchFamily="34" charset="0"/>
              </a:rPr>
              <a:t>“3” Paquete Especializado. </a:t>
            </a:r>
            <a:r>
              <a:rPr lang="es-PE" sz="1100" dirty="0">
                <a:solidFill>
                  <a:srgbClr val="3273AB"/>
                </a:solidFill>
                <a:latin typeface="Franklin Gothic Medium Cond" panose="020B0606030402020204" pitchFamily="34" charset="0"/>
              </a:rPr>
              <a:t>(NUNCA SE OFERTA EN LA INSTITUCIÓN EDUCATIVA)</a:t>
            </a:r>
          </a:p>
          <a:p>
            <a:pPr algn="just"/>
            <a:r>
              <a:rPr lang="es-PE" sz="1100" dirty="0">
                <a:solidFill>
                  <a:srgbClr val="231F20"/>
                </a:solidFill>
                <a:latin typeface="Franklin Gothic Medium Cond" panose="020B0606030402020204" pitchFamily="34" charset="0"/>
              </a:rPr>
              <a:t>3er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Corresponde al Escenario donde se oferta:</a:t>
            </a:r>
          </a:p>
          <a:p>
            <a:pPr algn="just"/>
            <a:r>
              <a:rPr lang="es-PE" sz="1100" dirty="0">
                <a:solidFill>
                  <a:srgbClr val="231F20"/>
                </a:solidFill>
                <a:latin typeface="Franklin Gothic Medium Cond" panose="020B0606030402020204" pitchFamily="34" charset="0"/>
              </a:rPr>
              <a:t>“1” Establecimiento de Salud; </a:t>
            </a:r>
          </a:p>
          <a:p>
            <a:pPr algn="just"/>
            <a:r>
              <a:rPr lang="es-PE" sz="1100" dirty="0">
                <a:solidFill>
                  <a:srgbClr val="231F20"/>
                </a:solidFill>
                <a:latin typeface="Franklin Gothic Medium Cond" panose="020B0606030402020204" pitchFamily="34" charset="0"/>
              </a:rPr>
              <a:t>“2” Institución Educativa.</a:t>
            </a:r>
          </a:p>
          <a:p>
            <a:pPr algn="just"/>
            <a:r>
              <a:rPr lang="es-PE" sz="1100" dirty="0">
                <a:solidFill>
                  <a:srgbClr val="3273AB"/>
                </a:solidFill>
                <a:latin typeface="Franklin Gothic Medium Cond" panose="020B0606030402020204" pitchFamily="34" charset="0"/>
              </a:rPr>
              <a:t>En la columna correspondiente al Código, se colocará:</a:t>
            </a:r>
          </a:p>
          <a:p>
            <a:pPr algn="just"/>
            <a:r>
              <a:rPr lang="es-PE" sz="1100" dirty="0">
                <a:solidFill>
                  <a:srgbClr val="231F20"/>
                </a:solidFill>
                <a:latin typeface="Franklin Gothic Medium Cond" panose="020B0606030402020204" pitchFamily="34" charset="0"/>
              </a:rPr>
              <a:t>• En el 1º casillero……….Z003.</a:t>
            </a:r>
          </a:p>
          <a:p>
            <a:pPr algn="just"/>
            <a:r>
              <a:rPr lang="es-PE" sz="1100" dirty="0">
                <a:solidFill>
                  <a:srgbClr val="231F20"/>
                </a:solidFill>
                <a:latin typeface="Franklin Gothic Medium Cond" panose="020B0606030402020204" pitchFamily="34" charset="0"/>
              </a:rPr>
              <a:t>• En el 2º casillero ………99384.</a:t>
            </a:r>
          </a:p>
          <a:p>
            <a:pPr algn="just"/>
            <a:r>
              <a:rPr lang="es-PE" sz="1100" dirty="0">
                <a:solidFill>
                  <a:srgbClr val="231F20"/>
                </a:solidFill>
                <a:latin typeface="Franklin Gothic Medium Cond" panose="020B0606030402020204" pitchFamily="34" charset="0"/>
              </a:rPr>
              <a:t>• En el 3º,4º,5º casillero lo que corresponda de acuerdo al caso.</a:t>
            </a:r>
          </a:p>
          <a:p>
            <a:pPr algn="just"/>
            <a:r>
              <a:rPr lang="es-PE" sz="1100" dirty="0">
                <a:solidFill>
                  <a:srgbClr val="231F20"/>
                </a:solidFill>
                <a:latin typeface="Franklin Gothic Medium Cond" panose="020B0606030402020204" pitchFamily="34" charset="0"/>
              </a:rPr>
              <a:t>• En el 6º casillero o que corresponde al Plan de atención integral……..C8002</a:t>
            </a:r>
          </a:p>
        </p:txBody>
      </p:sp>
      <p:pic>
        <p:nvPicPr>
          <p:cNvPr id="3" name="Imagen 2"/>
          <p:cNvPicPr>
            <a:picLocks noChangeAspect="1"/>
          </p:cNvPicPr>
          <p:nvPr/>
        </p:nvPicPr>
        <p:blipFill>
          <a:blip r:embed="rId2"/>
          <a:stretch>
            <a:fillRect/>
          </a:stretch>
        </p:blipFill>
        <p:spPr>
          <a:xfrm>
            <a:off x="286603" y="431581"/>
            <a:ext cx="8393373" cy="927698"/>
          </a:xfrm>
          <a:prstGeom prst="rect">
            <a:avLst/>
          </a:prstGeom>
        </p:spPr>
      </p:pic>
    </p:spTree>
    <p:extLst>
      <p:ext uri="{BB962C8B-B14F-4D97-AF65-F5344CB8AC3E}">
        <p14:creationId xmlns:p14="http://schemas.microsoft.com/office/powerpoint/2010/main" val="2173417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9432" y="360219"/>
            <a:ext cx="8407021" cy="618630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PLAN DE ATENCIÓN INTEGRAL INICIADO</a:t>
            </a:r>
          </a:p>
          <a:p>
            <a:pPr algn="just"/>
            <a:r>
              <a:rPr lang="es-PE" sz="1100" dirty="0">
                <a:solidFill>
                  <a:srgbClr val="000099"/>
                </a:solidFill>
                <a:latin typeface="Franklin Gothic Medium Cond" panose="020B0606030402020204" pitchFamily="34" charset="0"/>
              </a:rPr>
              <a:t>El Plan de Atención Integral del Adolescente puede INICIARLO cualquier integrante del equipo multidisciplinario.</a:t>
            </a:r>
          </a:p>
          <a:p>
            <a:r>
              <a:rPr lang="es-PE" sz="1100" dirty="0">
                <a:latin typeface="Franklin Gothic Medium Cond" panose="020B0606030402020204" pitchFamily="34" charset="0"/>
              </a:rPr>
              <a:t>En estos casos se procederá a anotar:</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registrar el diagnóstico de  Examen del  estado  de desarrollo del adolescente</a:t>
            </a:r>
          </a:p>
          <a:p>
            <a:r>
              <a:rPr lang="es-PE" sz="1100" dirty="0">
                <a:latin typeface="Franklin Gothic Medium Cond" panose="020B0606030402020204" pitchFamily="34" charset="0"/>
              </a:rPr>
              <a:t>• En el 2º casillero el diagnóstico Evaluación Integral del Adolescente</a:t>
            </a:r>
          </a:p>
          <a:p>
            <a:r>
              <a:rPr lang="es-PE" sz="1100" dirty="0">
                <a:latin typeface="Franklin Gothic Medium Cond" panose="020B0606030402020204" pitchFamily="34" charset="0"/>
              </a:rPr>
              <a:t>• En el 3º casillero el diagnóstico motivo de la atención.</a:t>
            </a:r>
          </a:p>
          <a:p>
            <a:r>
              <a:rPr lang="es-PE" sz="1100" dirty="0">
                <a:latin typeface="Franklin Gothic Medium Cond" panose="020B0606030402020204" pitchFamily="34" charset="0"/>
              </a:rPr>
              <a:t>• En el 4º casillero el Plan de Atención Integral de salud.</a:t>
            </a:r>
            <a:endParaRPr lang="es-PE" sz="1100" dirty="0">
              <a:solidFill>
                <a:srgbClr val="000099"/>
              </a:solidFill>
              <a:latin typeface="Franklin Gothic Medium Cond" panose="020B0606030402020204" pitchFamily="34" charset="0"/>
            </a:endParaRPr>
          </a:p>
          <a:p>
            <a:pPr algn="just"/>
            <a:r>
              <a:rPr lang="es-PE" sz="1100" dirty="0">
                <a:solidFill>
                  <a:srgbClr val="231F20"/>
                </a:solidFill>
                <a:latin typeface="Franklin Gothic Medium Cond" panose="020B0606030402020204" pitchFamily="34" charset="0"/>
              </a:rPr>
              <a:t>En el ítem:</a:t>
            </a:r>
            <a:r>
              <a:rPr lang="es-PE" sz="1100" dirty="0">
                <a:solidFill>
                  <a:srgbClr val="3273AB"/>
                </a:solidFill>
                <a:latin typeface="Franklin Gothic Medium Cond" panose="020B0606030402020204" pitchFamily="34" charset="0"/>
              </a:rPr>
              <a:t> Tipo </a:t>
            </a:r>
            <a:r>
              <a:rPr lang="es-PE" sz="1100" dirty="0">
                <a:solidFill>
                  <a:srgbClr val="231F20"/>
                </a:solidFill>
                <a:latin typeface="Franklin Gothic Medium Cond" panose="020B0606030402020204" pitchFamily="34" charset="0"/>
              </a:rPr>
              <a:t>de diagnóstico marque:</a:t>
            </a:r>
          </a:p>
          <a:p>
            <a:pPr algn="just"/>
            <a:r>
              <a:rPr lang="es-PE" sz="1100" dirty="0">
                <a:solidFill>
                  <a:srgbClr val="231F20"/>
                </a:solidFill>
                <a:latin typeface="Franklin Gothic Medium Cond" panose="020B0606030402020204" pitchFamily="34" charset="0"/>
              </a:rPr>
              <a:t>• En el 1º casillero “D”.</a:t>
            </a:r>
          </a:p>
          <a:p>
            <a:pPr algn="just"/>
            <a:r>
              <a:rPr lang="es-PE" sz="1100" dirty="0">
                <a:solidFill>
                  <a:srgbClr val="231F20"/>
                </a:solidFill>
                <a:latin typeface="Franklin Gothic Medium Cond" panose="020B0606030402020204" pitchFamily="34" charset="0"/>
              </a:rPr>
              <a:t>• En el 2º casillero “D”.</a:t>
            </a:r>
          </a:p>
          <a:p>
            <a:pPr algn="just"/>
            <a:r>
              <a:rPr lang="es-PE" sz="1100" dirty="0">
                <a:solidFill>
                  <a:srgbClr val="231F20"/>
                </a:solidFill>
                <a:latin typeface="Franklin Gothic Medium Cond" panose="020B0606030402020204" pitchFamily="34" charset="0"/>
              </a:rPr>
              <a:t>• En el 3º casillero “P”, “D” o “R” de acuerdo al caso.</a:t>
            </a:r>
          </a:p>
          <a:p>
            <a:pPr algn="just"/>
            <a:r>
              <a:rPr lang="es-PE" sz="1100" dirty="0">
                <a:solidFill>
                  <a:srgbClr val="231F20"/>
                </a:solidFill>
                <a:latin typeface="Franklin Gothic Medium Cond" panose="020B0606030402020204" pitchFamily="34" charset="0"/>
              </a:rPr>
              <a:t>• En el 4º casillero “D”.</a:t>
            </a:r>
          </a:p>
          <a:p>
            <a:pPr algn="just"/>
            <a:r>
              <a:rPr lang="es-PE" sz="1100" dirty="0">
                <a:solidFill>
                  <a:srgbClr val="231F20"/>
                </a:solidFill>
                <a:latin typeface="Franklin Gothic Medium Cond" panose="020B0606030402020204" pitchFamily="34" charset="0"/>
              </a:rPr>
              <a:t>En el ítem:</a:t>
            </a:r>
            <a:r>
              <a:rPr lang="es-PE" sz="1100" dirty="0">
                <a:solidFill>
                  <a:srgbClr val="41B23B"/>
                </a:solidFill>
                <a:latin typeface="Franklin Gothic Medium Cond" panose="020B0606030402020204" pitchFamily="34" charset="0"/>
              </a:rPr>
              <a:t> </a:t>
            </a:r>
            <a:r>
              <a:rPr lang="es-PE" sz="1100" dirty="0" err="1">
                <a:solidFill>
                  <a:srgbClr val="3273AB"/>
                </a:solidFill>
                <a:latin typeface="Franklin Gothic Medium Cond" panose="020B0606030402020204" pitchFamily="34" charset="0"/>
              </a:rPr>
              <a:t>Lab</a:t>
            </a:r>
            <a:r>
              <a:rPr lang="es-PE" sz="1100" dirty="0">
                <a:solidFill>
                  <a:srgbClr val="3273AB"/>
                </a:solidFill>
                <a:latin typeface="Franklin Gothic Medium Cond" panose="020B0606030402020204" pitchFamily="34" charset="0"/>
              </a:rPr>
              <a:t> </a:t>
            </a:r>
            <a:r>
              <a:rPr lang="es-PE" sz="1100" dirty="0">
                <a:solidFill>
                  <a:srgbClr val="231F20"/>
                </a:solidFill>
                <a:latin typeface="Franklin Gothic Medium Cond" panose="020B0606030402020204" pitchFamily="34" charset="0"/>
              </a:rPr>
              <a:t>anote:</a:t>
            </a:r>
          </a:p>
          <a:p>
            <a:pPr algn="just"/>
            <a:r>
              <a:rPr lang="es-PE" sz="1100" dirty="0">
                <a:solidFill>
                  <a:srgbClr val="231F20"/>
                </a:solidFill>
                <a:latin typeface="Franklin Gothic Medium Cond" panose="020B0606030402020204" pitchFamily="34" charset="0"/>
              </a:rPr>
              <a:t>• En el 1º casillero ………..En blanco.</a:t>
            </a:r>
          </a:p>
          <a:p>
            <a:pPr algn="just"/>
            <a:r>
              <a:rPr lang="es-PE" sz="1100" dirty="0">
                <a:solidFill>
                  <a:srgbClr val="231F20"/>
                </a:solidFill>
                <a:latin typeface="Franklin Gothic Medium Cond" panose="020B0606030402020204" pitchFamily="34" charset="0"/>
              </a:rPr>
              <a:t>• En el 2º casillero “1, 2, 3 ….5” según corresponda el número de atención o sesión brindada.</a:t>
            </a:r>
          </a:p>
          <a:p>
            <a:pPr algn="just"/>
            <a:r>
              <a:rPr lang="es-PE" sz="1100" dirty="0">
                <a:solidFill>
                  <a:srgbClr val="231F20"/>
                </a:solidFill>
                <a:latin typeface="Franklin Gothic Medium Cond" panose="020B0606030402020204" pitchFamily="34" charset="0"/>
              </a:rPr>
              <a:t>• En el 3º casillero de acuerdo al caso.</a:t>
            </a:r>
          </a:p>
          <a:p>
            <a:pPr algn="just"/>
            <a:r>
              <a:rPr lang="es-PE" sz="1100" dirty="0">
                <a:solidFill>
                  <a:srgbClr val="231F20"/>
                </a:solidFill>
                <a:latin typeface="Franklin Gothic Medium Cond" panose="020B0606030402020204" pitchFamily="34" charset="0"/>
              </a:rPr>
              <a:t>• En el 4º casillero, correspondiendo al Plan de atención integral de salud.</a:t>
            </a:r>
          </a:p>
          <a:p>
            <a:pPr algn="just"/>
            <a:r>
              <a:rPr lang="es-PE" sz="1100" dirty="0">
                <a:solidFill>
                  <a:srgbClr val="231F20"/>
                </a:solidFill>
                <a:latin typeface="Franklin Gothic Medium Cond" panose="020B0606030402020204" pitchFamily="34" charset="0"/>
              </a:rPr>
              <a:t>1er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Corresponde al Plan de Atención Integral:</a:t>
            </a:r>
          </a:p>
          <a:p>
            <a:pPr algn="just"/>
            <a:r>
              <a:rPr lang="es-PE" sz="1100" dirty="0">
                <a:solidFill>
                  <a:srgbClr val="231F20"/>
                </a:solidFill>
                <a:latin typeface="Franklin Gothic Medium Cond" panose="020B0606030402020204" pitchFamily="34" charset="0"/>
              </a:rPr>
              <a:t>    “1” Cuando se inicia el Plan de Atención Integral, cualquiera que sea el tipo de paquete a ofertar.</a:t>
            </a:r>
          </a:p>
          <a:p>
            <a:pPr algn="just"/>
            <a:r>
              <a:rPr lang="es-PE" sz="1100" dirty="0">
                <a:solidFill>
                  <a:srgbClr val="231F20"/>
                </a:solidFill>
                <a:latin typeface="Franklin Gothic Medium Cond" panose="020B0606030402020204" pitchFamily="34" charset="0"/>
              </a:rPr>
              <a:t>2do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Tipo de Paquete:</a:t>
            </a:r>
          </a:p>
          <a:p>
            <a:pPr algn="just"/>
            <a:r>
              <a:rPr lang="es-PE" sz="1100" dirty="0">
                <a:solidFill>
                  <a:srgbClr val="231F20"/>
                </a:solidFill>
                <a:latin typeface="Franklin Gothic Medium Cond" panose="020B0606030402020204" pitchFamily="34" charset="0"/>
              </a:rPr>
              <a:t>“1”Paquete Básico;</a:t>
            </a:r>
          </a:p>
          <a:p>
            <a:pPr algn="just"/>
            <a:r>
              <a:rPr lang="es-PE" sz="1100" dirty="0">
                <a:solidFill>
                  <a:srgbClr val="231F20"/>
                </a:solidFill>
                <a:latin typeface="Franklin Gothic Medium Cond" panose="020B0606030402020204" pitchFamily="34" charset="0"/>
              </a:rPr>
              <a:t>“2” Paquete Completo;</a:t>
            </a:r>
          </a:p>
          <a:p>
            <a:pPr algn="just"/>
            <a:r>
              <a:rPr lang="es-PE" sz="1100" dirty="0">
                <a:solidFill>
                  <a:srgbClr val="231F20"/>
                </a:solidFill>
                <a:latin typeface="Franklin Gothic Medium Cond" panose="020B0606030402020204" pitchFamily="34" charset="0"/>
              </a:rPr>
              <a:t>“3” Paquete Especializado. (NUNCA PODRÁ OFERTARSE EN LA INSTITUCIÓN EDUCATIVA)</a:t>
            </a:r>
          </a:p>
          <a:p>
            <a:pPr algn="just"/>
            <a:r>
              <a:rPr lang="es-PE" sz="1100" dirty="0">
                <a:solidFill>
                  <a:srgbClr val="231F20"/>
                </a:solidFill>
                <a:latin typeface="Franklin Gothic Medium Cond" panose="020B0606030402020204" pitchFamily="34" charset="0"/>
              </a:rPr>
              <a:t>3er </a:t>
            </a:r>
            <a:r>
              <a:rPr lang="es-PE" sz="1100" dirty="0" err="1">
                <a:solidFill>
                  <a:srgbClr val="231F20"/>
                </a:solidFill>
                <a:latin typeface="Franklin Gothic Medium Cond" panose="020B0606030402020204" pitchFamily="34" charset="0"/>
              </a:rPr>
              <a:t>Lab</a:t>
            </a:r>
            <a:r>
              <a:rPr lang="es-PE" sz="1100" dirty="0">
                <a:solidFill>
                  <a:srgbClr val="231F20"/>
                </a:solidFill>
                <a:latin typeface="Franklin Gothic Medium Cond" panose="020B0606030402020204" pitchFamily="34" charset="0"/>
              </a:rPr>
              <a:t>. Corresponde al Escenario donde se oferta la atención:</a:t>
            </a:r>
          </a:p>
          <a:p>
            <a:pPr algn="just"/>
            <a:r>
              <a:rPr lang="es-PE" sz="1100" dirty="0">
                <a:solidFill>
                  <a:srgbClr val="231F20"/>
                </a:solidFill>
                <a:latin typeface="Franklin Gothic Medium Cond" panose="020B0606030402020204" pitchFamily="34" charset="0"/>
              </a:rPr>
              <a:t>“1” Establecimiento de Salud;</a:t>
            </a:r>
          </a:p>
          <a:p>
            <a:pPr algn="just"/>
            <a:r>
              <a:rPr lang="es-PE" sz="1100" dirty="0">
                <a:solidFill>
                  <a:srgbClr val="231F20"/>
                </a:solidFill>
                <a:latin typeface="Franklin Gothic Medium Cond" panose="020B0606030402020204" pitchFamily="34" charset="0"/>
              </a:rPr>
              <a:t>“2” Institución Educativa.</a:t>
            </a:r>
          </a:p>
          <a:p>
            <a:pPr algn="just"/>
            <a:r>
              <a:rPr lang="es-PE" sz="1100" dirty="0">
                <a:solidFill>
                  <a:srgbClr val="231F20"/>
                </a:solidFill>
                <a:latin typeface="Franklin Gothic Medium Cond" panose="020B0606030402020204" pitchFamily="34" charset="0"/>
              </a:rPr>
              <a:t>En la columna correspondiente al </a:t>
            </a:r>
            <a:r>
              <a:rPr lang="es-PE" sz="1100" dirty="0">
                <a:solidFill>
                  <a:srgbClr val="3273AB"/>
                </a:solidFill>
                <a:latin typeface="Franklin Gothic Medium Cond" panose="020B0606030402020204" pitchFamily="34" charset="0"/>
              </a:rPr>
              <a:t>Código</a:t>
            </a:r>
            <a:r>
              <a:rPr lang="es-PE" sz="1100" dirty="0">
                <a:solidFill>
                  <a:srgbClr val="231F20"/>
                </a:solidFill>
                <a:latin typeface="Franklin Gothic Medium Cond" panose="020B0606030402020204" pitchFamily="34" charset="0"/>
              </a:rPr>
              <a:t>, se colocará:</a:t>
            </a:r>
          </a:p>
          <a:p>
            <a:pPr algn="just"/>
            <a:r>
              <a:rPr lang="es-PE" sz="1100" dirty="0">
                <a:solidFill>
                  <a:srgbClr val="231F20"/>
                </a:solidFill>
                <a:latin typeface="Franklin Gothic Medium Cond" panose="020B0606030402020204" pitchFamily="34" charset="0"/>
              </a:rPr>
              <a:t>• En el 1º casillero……….Z003.</a:t>
            </a:r>
          </a:p>
          <a:p>
            <a:pPr algn="just"/>
            <a:r>
              <a:rPr lang="es-PE" sz="1100" dirty="0">
                <a:solidFill>
                  <a:srgbClr val="231F20"/>
                </a:solidFill>
                <a:latin typeface="Franklin Gothic Medium Cond" panose="020B0606030402020204" pitchFamily="34" charset="0"/>
              </a:rPr>
              <a:t>• En el 2º casillero ………99384..</a:t>
            </a:r>
          </a:p>
          <a:p>
            <a:pPr algn="just"/>
            <a:r>
              <a:rPr lang="es-PE" sz="1100" dirty="0">
                <a:solidFill>
                  <a:srgbClr val="231F20"/>
                </a:solidFill>
                <a:latin typeface="Franklin Gothic Medium Cond" panose="020B0606030402020204" pitchFamily="34" charset="0"/>
              </a:rPr>
              <a:t>• En el 3ºcasillero.………. lo que corresponda de acuerdo al caso.</a:t>
            </a:r>
          </a:p>
          <a:p>
            <a:pPr algn="just"/>
            <a:r>
              <a:rPr lang="es-PE" sz="1100" dirty="0">
                <a:solidFill>
                  <a:srgbClr val="231F20"/>
                </a:solidFill>
                <a:latin typeface="Franklin Gothic Medium Cond" panose="020B0606030402020204" pitchFamily="34" charset="0"/>
              </a:rPr>
              <a:t>• En el 4º casillero……..C8002.</a:t>
            </a:r>
          </a:p>
          <a:p>
            <a:pPr algn="just"/>
            <a:r>
              <a:rPr lang="es-PE" sz="1100" dirty="0">
                <a:solidFill>
                  <a:srgbClr val="C00000"/>
                </a:solidFill>
                <a:latin typeface="Franklin Gothic Medium Cond" panose="020B0606030402020204" pitchFamily="34" charset="0"/>
              </a:rPr>
              <a:t>PLAN DE ATENCIÓN INTEGRAL DE SALUD, INICIADO EN EL ESTABLECIMIENTO DE SALUD</a:t>
            </a:r>
            <a:r>
              <a:rPr lang="es-PE" sz="1100" dirty="0">
                <a:solidFill>
                  <a:srgbClr val="3273AB"/>
                </a:solidFill>
                <a:latin typeface="Franklin Gothic Medium Cond" panose="020B0606030402020204" pitchFamily="34" charset="0"/>
              </a:rPr>
              <a:t>:</a:t>
            </a:r>
          </a:p>
          <a:p>
            <a:pPr algn="just"/>
            <a:r>
              <a:rPr lang="es-PE" sz="1100" dirty="0">
                <a:solidFill>
                  <a:srgbClr val="3273AB"/>
                </a:solidFill>
                <a:latin typeface="Franklin Gothic Medium Cond" panose="020B0606030402020204" pitchFamily="34" charset="0"/>
              </a:rPr>
              <a:t>Caso:</a:t>
            </a:r>
            <a:r>
              <a:rPr lang="es-PE" sz="1100" dirty="0">
                <a:solidFill>
                  <a:srgbClr val="D91159"/>
                </a:solidFill>
                <a:latin typeface="Franklin Gothic Medium Cond" panose="020B0606030402020204" pitchFamily="34" charset="0"/>
              </a:rPr>
              <a:t> </a:t>
            </a:r>
            <a:r>
              <a:rPr lang="es-PE" sz="1100" dirty="0">
                <a:solidFill>
                  <a:srgbClr val="231F20"/>
                </a:solidFill>
                <a:latin typeface="Franklin Gothic Medium Cond" panose="020B0606030402020204" pitchFamily="34" charset="0"/>
              </a:rPr>
              <a:t>Adolescente varón de 14 años, que acude por primera vez al Establecimiento de Salud, se le realiza  la evaluación del desarrollo sexual, brinda consejería/orientación en salud sexual y reproductiva, se le oferta el paquete completo de atención integral y se da por iniciado el Plan de Atención Integral de Salud. </a:t>
            </a:r>
          </a:p>
        </p:txBody>
      </p:sp>
    </p:spTree>
    <p:extLst>
      <p:ext uri="{BB962C8B-B14F-4D97-AF65-F5344CB8AC3E}">
        <p14:creationId xmlns:p14="http://schemas.microsoft.com/office/powerpoint/2010/main" val="119641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5313" y="178247"/>
            <a:ext cx="8372902" cy="4493538"/>
          </a:xfrm>
          <a:prstGeom prst="rect">
            <a:avLst/>
          </a:prstGeom>
        </p:spPr>
        <p:txBody>
          <a:bodyPr wrap="square">
            <a:spAutoFit/>
          </a:bodyPr>
          <a:lstStyle/>
          <a:p>
            <a:pPr algn="just"/>
            <a:r>
              <a:rPr lang="es-PE" sz="1100" dirty="0">
                <a:solidFill>
                  <a:srgbClr val="231F20"/>
                </a:solidFill>
                <a:latin typeface="Franklin Gothic Medium Cond" panose="020B0606030402020204" pitchFamily="34" charset="0"/>
              </a:rPr>
              <a:t>En el ítem: </a:t>
            </a:r>
            <a:r>
              <a:rPr lang="es-PE" sz="1100" dirty="0">
                <a:solidFill>
                  <a:srgbClr val="3273AB"/>
                </a:solidFill>
                <a:latin typeface="Franklin Gothic Medium Cond" panose="020B0606030402020204" pitchFamily="34" charset="0"/>
              </a:rPr>
              <a:t>Diagnóstico</a:t>
            </a:r>
            <a:r>
              <a:rPr lang="es-PE" sz="1100" dirty="0">
                <a:solidFill>
                  <a:srgbClr val="41B23B"/>
                </a:solidFill>
                <a:latin typeface="Franklin Gothic Medium Cond" panose="020B0606030402020204" pitchFamily="34" charset="0"/>
              </a:rPr>
              <a:t> </a:t>
            </a:r>
            <a:r>
              <a:rPr lang="es-PE" sz="1100" dirty="0">
                <a:solidFill>
                  <a:srgbClr val="231F20"/>
                </a:solidFill>
                <a:latin typeface="Franklin Gothic Medium Cond" panose="020B0606030402020204" pitchFamily="34" charset="0"/>
              </a:rPr>
              <a:t>motivo de consulta y/o actividad de salud, anote:</a:t>
            </a:r>
          </a:p>
          <a:p>
            <a:pPr algn="just"/>
            <a:r>
              <a:rPr lang="es-PE" sz="1100" dirty="0">
                <a:solidFill>
                  <a:srgbClr val="231F20"/>
                </a:solidFill>
                <a:latin typeface="Franklin Gothic Medium Cond" panose="020B0606030402020204" pitchFamily="34" charset="0"/>
              </a:rPr>
              <a:t>• En el 1º casillero el diagnóstico: Examen del estado  de desarrollo del adolescente</a:t>
            </a:r>
          </a:p>
          <a:p>
            <a:pPr algn="just"/>
            <a:r>
              <a:rPr lang="es-PE" sz="1100" dirty="0">
                <a:solidFill>
                  <a:srgbClr val="231F20"/>
                </a:solidFill>
                <a:latin typeface="Franklin Gothic Medium Cond" panose="020B0606030402020204" pitchFamily="34" charset="0"/>
              </a:rPr>
              <a:t>• En el 2º casillero: Evaluación Integral del Adolescente</a:t>
            </a:r>
          </a:p>
          <a:p>
            <a:pPr algn="just"/>
            <a:r>
              <a:rPr lang="es-PE" sz="1100" dirty="0">
                <a:solidFill>
                  <a:srgbClr val="231F20"/>
                </a:solidFill>
                <a:latin typeface="Franklin Gothic Medium Cond" panose="020B0606030402020204" pitchFamily="34" charset="0"/>
              </a:rPr>
              <a:t>• En el 3º casillero el diagnóstico motivo de la atención: Evaluación del desarrollo sexual</a:t>
            </a:r>
          </a:p>
          <a:p>
            <a:pPr algn="just"/>
            <a:r>
              <a:rPr lang="es-PE" sz="1100" dirty="0">
                <a:solidFill>
                  <a:srgbClr val="231F20"/>
                </a:solidFill>
                <a:latin typeface="Franklin Gothic Medium Cond" panose="020B0606030402020204" pitchFamily="34" charset="0"/>
              </a:rPr>
              <a:t>• En el 4º casillero: Consejería / orientación en salud sexual y reproductiva.</a:t>
            </a:r>
          </a:p>
          <a:p>
            <a:pPr algn="just"/>
            <a:r>
              <a:rPr lang="es-PE" sz="1100" dirty="0">
                <a:solidFill>
                  <a:srgbClr val="231F20"/>
                </a:solidFill>
                <a:latin typeface="Franklin Gothic Medium Cond" panose="020B0606030402020204" pitchFamily="34" charset="0"/>
              </a:rPr>
              <a:t>• En el siguiente casillero: Plan de atención integral de salud.</a:t>
            </a:r>
          </a:p>
          <a:p>
            <a:r>
              <a:rPr lang="es-PE" sz="1100" dirty="0">
                <a:latin typeface="Franklin Gothic Medium Cond" panose="020B0606030402020204" pitchFamily="34" charset="0"/>
              </a:rPr>
              <a:t>En el ítem: Tipo de diagnóstico marque:</a:t>
            </a:r>
          </a:p>
          <a:p>
            <a:r>
              <a:rPr lang="es-PE" sz="1100" dirty="0">
                <a:latin typeface="Franklin Gothic Medium Cond" panose="020B0606030402020204" pitchFamily="34" charset="0"/>
              </a:rPr>
              <a:t>• En el 1º casillero “D”.</a:t>
            </a:r>
          </a:p>
          <a:p>
            <a:pPr lvl="0"/>
            <a:r>
              <a:rPr lang="es-PE" sz="1100" dirty="0">
                <a:solidFill>
                  <a:srgbClr val="000000"/>
                </a:solidFill>
                <a:latin typeface="Franklin Gothic Medium Cond" panose="020B0606030402020204" pitchFamily="34" charset="0"/>
              </a:rPr>
              <a:t>• En el 2º casillero “D”.</a:t>
            </a:r>
          </a:p>
          <a:p>
            <a:pPr lvl="0"/>
            <a:r>
              <a:rPr lang="es-PE" sz="1100" dirty="0">
                <a:solidFill>
                  <a:srgbClr val="000000"/>
                </a:solidFill>
                <a:latin typeface="Franklin Gothic Medium Cond" panose="020B0606030402020204" pitchFamily="34" charset="0"/>
              </a:rPr>
              <a:t>• En el 3º casillero “D”.</a:t>
            </a:r>
          </a:p>
          <a:p>
            <a:pPr lvl="0"/>
            <a:r>
              <a:rPr lang="es-PE" sz="1100" dirty="0">
                <a:solidFill>
                  <a:srgbClr val="000000"/>
                </a:solidFill>
                <a:latin typeface="Franklin Gothic Medium Cond" panose="020B0606030402020204" pitchFamily="34" charset="0"/>
              </a:rPr>
              <a:t>• En el 4º casillero “D”.</a:t>
            </a:r>
          </a:p>
          <a:p>
            <a:pPr lvl="0"/>
            <a:r>
              <a:rPr lang="es-PE" sz="1100" dirty="0">
                <a:solidFill>
                  <a:srgbClr val="000000"/>
                </a:solidFill>
                <a:latin typeface="Franklin Gothic Medium Cond" panose="020B0606030402020204" pitchFamily="34" charset="0"/>
              </a:rPr>
              <a:t>• En el siguiente casillero: “D”</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1º casillero:  en blanco</a:t>
            </a:r>
          </a:p>
          <a:p>
            <a:r>
              <a:rPr lang="es-PE" sz="1100" dirty="0">
                <a:latin typeface="Franklin Gothic Medium Cond" panose="020B0606030402020204" pitchFamily="34" charset="0"/>
              </a:rPr>
              <a:t>• En el 2º casillero  “1” porque corresponde a la primera atención o sesión brindada.</a:t>
            </a:r>
          </a:p>
          <a:p>
            <a:r>
              <a:rPr lang="es-PE" sz="1100" dirty="0">
                <a:latin typeface="Franklin Gothic Medium Cond" panose="020B0606030402020204" pitchFamily="34" charset="0"/>
              </a:rPr>
              <a:t>• En el 3º casillero, dejar en blanco en este caso no corresponde colocar nada.</a:t>
            </a:r>
          </a:p>
          <a:p>
            <a:r>
              <a:rPr lang="es-PE" sz="1100" dirty="0">
                <a:latin typeface="Franklin Gothic Medium Cond" panose="020B0606030402020204" pitchFamily="34" charset="0"/>
              </a:rPr>
              <a:t>• En el 4º casillero: “1” por corresponder a una primera consejería.</a:t>
            </a:r>
          </a:p>
          <a:p>
            <a:r>
              <a:rPr lang="es-PE" sz="1100" dirty="0">
                <a:latin typeface="Franklin Gothic Medium Cond" panose="020B0606030402020204" pitchFamily="34" charset="0"/>
              </a:rPr>
              <a:t>• En el siguiente casillero que corresponde al Plan de atención integral de salud :</a:t>
            </a:r>
          </a:p>
          <a:p>
            <a:r>
              <a:rPr lang="es-PE" sz="1100" dirty="0">
                <a:latin typeface="Franklin Gothic Medium Cond" panose="020B0606030402020204" pitchFamily="34" charset="0"/>
              </a:rPr>
              <a:t>1er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    “1” El Plan de Atención Integral está siendo iniciado.</a:t>
            </a:r>
          </a:p>
          <a:p>
            <a:r>
              <a:rPr lang="es-PE" sz="1100" dirty="0">
                <a:latin typeface="Franklin Gothic Medium Cond" panose="020B0606030402020204" pitchFamily="34" charset="0"/>
              </a:rPr>
              <a:t>2do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Tipo de Paquete:</a:t>
            </a:r>
          </a:p>
          <a:p>
            <a:r>
              <a:rPr lang="es-PE" sz="1100" dirty="0">
                <a:latin typeface="Franklin Gothic Medium Cond" panose="020B0606030402020204" pitchFamily="34" charset="0"/>
              </a:rPr>
              <a:t> “2” Corresponde al Paquete completo de atención integral;</a:t>
            </a:r>
          </a:p>
          <a:p>
            <a:r>
              <a:rPr lang="es-PE" sz="1100" dirty="0">
                <a:latin typeface="Franklin Gothic Medium Cond" panose="020B0606030402020204" pitchFamily="34" charset="0"/>
              </a:rPr>
              <a:t>3er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Corresponde al Escenario donde se oferta:</a:t>
            </a:r>
          </a:p>
          <a:p>
            <a:r>
              <a:rPr lang="es-PE" sz="1100" dirty="0">
                <a:latin typeface="Franklin Gothic Medium Cond" panose="020B0606030402020204" pitchFamily="34" charset="0"/>
              </a:rPr>
              <a:t>“1” Porque se está brindando en el Establecimiento de Salud;.</a:t>
            </a:r>
          </a:p>
          <a:p>
            <a:r>
              <a:rPr lang="es-PE" sz="1100" dirty="0">
                <a:latin typeface="Franklin Gothic Medium Cond" panose="020B0606030402020204" pitchFamily="34" charset="0"/>
              </a:rPr>
              <a:t>• En la columna de Código y que corresponde al Plan de atención integral de salud, se colocará C8002</a:t>
            </a:r>
          </a:p>
          <a:p>
            <a:r>
              <a:rPr lang="es-PE" sz="1100" dirty="0">
                <a:latin typeface="Franklin Gothic Medium Cond" panose="020B0606030402020204" pitchFamily="34" charset="0"/>
              </a:rPr>
              <a:t>• En los casilleros anteriores los códigos  de  cada uno de los diagnósticos y prestaciones correspondientes.</a:t>
            </a:r>
            <a:endParaRPr lang="es-PE" sz="1100" dirty="0">
              <a:solidFill>
                <a:srgbClr val="000000"/>
              </a:solidFill>
              <a:latin typeface="Franklin Gothic Medium Cond" panose="020B0606030402020204" pitchFamily="34" charset="0"/>
            </a:endParaRPr>
          </a:p>
        </p:txBody>
      </p:sp>
      <p:pic>
        <p:nvPicPr>
          <p:cNvPr id="4" name="Imagen 3">
            <a:extLst>
              <a:ext uri="{FF2B5EF4-FFF2-40B4-BE49-F238E27FC236}">
                <a16:creationId xmlns:a16="http://schemas.microsoft.com/office/drawing/2014/main" id="{CCD734B3-7C77-4924-AAE6-9651C733F84C}"/>
              </a:ext>
            </a:extLst>
          </p:cNvPr>
          <p:cNvPicPr>
            <a:picLocks noChangeAspect="1"/>
          </p:cNvPicPr>
          <p:nvPr/>
        </p:nvPicPr>
        <p:blipFill>
          <a:blip r:embed="rId2"/>
          <a:stretch>
            <a:fillRect/>
          </a:stretch>
        </p:blipFill>
        <p:spPr>
          <a:xfrm>
            <a:off x="375312" y="4631046"/>
            <a:ext cx="8393375" cy="1874605"/>
          </a:xfrm>
          <a:prstGeom prst="rect">
            <a:avLst/>
          </a:prstGeom>
        </p:spPr>
      </p:pic>
    </p:spTree>
    <p:extLst>
      <p:ext uri="{BB962C8B-B14F-4D97-AF65-F5344CB8AC3E}">
        <p14:creationId xmlns:p14="http://schemas.microsoft.com/office/powerpoint/2010/main" val="208883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A37F05C-8708-4E15-85AB-FFE398B5C58A}"/>
              </a:ext>
            </a:extLst>
          </p:cNvPr>
          <p:cNvSpPr/>
          <p:nvPr/>
        </p:nvSpPr>
        <p:spPr>
          <a:xfrm>
            <a:off x="385549" y="231994"/>
            <a:ext cx="8372901" cy="4832092"/>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PLAN DE ATENCIÓN INTEGRAL DE SALUD, INICIADO EN LA INSTITUCIÓN EDUCATIVA:</a:t>
            </a:r>
          </a:p>
          <a:p>
            <a:pPr lvl="0" algn="just"/>
            <a:r>
              <a:rPr lang="es-PE" sz="1100" dirty="0">
                <a:solidFill>
                  <a:srgbClr val="231F20"/>
                </a:solidFill>
                <a:latin typeface="Franklin Gothic Medium Cond" panose="020B0606030402020204" pitchFamily="34" charset="0"/>
              </a:rPr>
              <a:t>Caso: Adolescente varón de 14 años, es atendido por primera vez en la Institución Educativa, a quien se le realiza la evaluación del desarrollo sexual, se le brinda consejería/orientación en salud sexual y reproductiva, se le oferta el paquete básico de atención integral y procede a dar por iniciado el Plan de Atención Integral de Salud. </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el diagnóstico: Examen del estado  de desarrollo del adolescente</a:t>
            </a:r>
          </a:p>
          <a:p>
            <a:r>
              <a:rPr lang="es-PE" sz="1100" dirty="0">
                <a:latin typeface="Franklin Gothic Medium Cond" panose="020B0606030402020204" pitchFamily="34" charset="0"/>
              </a:rPr>
              <a:t>• En el 2º casillero: Evaluación Integral del Adolescente</a:t>
            </a:r>
          </a:p>
          <a:p>
            <a:r>
              <a:rPr lang="es-PE" sz="1100" dirty="0">
                <a:latin typeface="Franklin Gothic Medium Cond" panose="020B0606030402020204" pitchFamily="34" charset="0"/>
              </a:rPr>
              <a:t>• En el 3º casillero el diagnóstico motivo de la atención: Evaluación del desarrollo sexual</a:t>
            </a:r>
          </a:p>
          <a:p>
            <a:r>
              <a:rPr lang="es-PE" sz="1100" dirty="0">
                <a:latin typeface="Franklin Gothic Medium Cond" panose="020B0606030402020204" pitchFamily="34" charset="0"/>
              </a:rPr>
              <a:t>• En el 4º casillero: Consejería / orientación en salud sexual y reproductiva.</a:t>
            </a:r>
          </a:p>
          <a:p>
            <a:r>
              <a:rPr lang="es-PE" sz="1100" dirty="0">
                <a:latin typeface="Franklin Gothic Medium Cond" panose="020B0606030402020204" pitchFamily="34" charset="0"/>
              </a:rPr>
              <a:t>• En el siguiente casillero: Plan de atención integral de salud.</a:t>
            </a:r>
          </a:p>
          <a:p>
            <a:r>
              <a:rPr lang="es-PE" sz="1100" dirty="0">
                <a:latin typeface="Franklin Gothic Medium Cond" panose="020B0606030402020204" pitchFamily="34" charset="0"/>
              </a:rPr>
              <a:t>En el ítem: Tipo de diagnóstico marque:</a:t>
            </a:r>
          </a:p>
          <a:p>
            <a:r>
              <a:rPr lang="es-PE" sz="1100" dirty="0">
                <a:latin typeface="Franklin Gothic Medium Cond" panose="020B0606030402020204" pitchFamily="34" charset="0"/>
              </a:rPr>
              <a:t>• En el 1º casillero “D”.</a:t>
            </a:r>
          </a:p>
          <a:p>
            <a:r>
              <a:rPr lang="es-PE" sz="1100" dirty="0">
                <a:latin typeface="Franklin Gothic Medium Cond" panose="020B0606030402020204" pitchFamily="34" charset="0"/>
              </a:rPr>
              <a:t>• En el 2º casillero “D”.</a:t>
            </a:r>
          </a:p>
          <a:p>
            <a:r>
              <a:rPr lang="es-PE" sz="1100" dirty="0">
                <a:latin typeface="Franklin Gothic Medium Cond" panose="020B0606030402020204" pitchFamily="34" charset="0"/>
              </a:rPr>
              <a:t>• En el 3º casillero “D”.</a:t>
            </a:r>
          </a:p>
          <a:p>
            <a:r>
              <a:rPr lang="es-PE" sz="1100" dirty="0">
                <a:latin typeface="Franklin Gothic Medium Cond" panose="020B0606030402020204" pitchFamily="34" charset="0"/>
              </a:rPr>
              <a:t>• En el 4º casillero “D”.</a:t>
            </a:r>
          </a:p>
          <a:p>
            <a:r>
              <a:rPr lang="es-PE" sz="1100" dirty="0">
                <a:latin typeface="Franklin Gothic Medium Cond" panose="020B0606030402020204" pitchFamily="34" charset="0"/>
              </a:rPr>
              <a:t>• En el siguiente casillero: “D”</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1º casillero:  en blanco</a:t>
            </a:r>
          </a:p>
          <a:p>
            <a:r>
              <a:rPr lang="es-PE" sz="1100" dirty="0">
                <a:latin typeface="Franklin Gothic Medium Cond" panose="020B0606030402020204" pitchFamily="34" charset="0"/>
              </a:rPr>
              <a:t>• En el 2º casillero  “1” porque corresponde a la primera atención o sesión brindada.</a:t>
            </a:r>
          </a:p>
          <a:p>
            <a:r>
              <a:rPr lang="es-PE" sz="1100" dirty="0">
                <a:latin typeface="Franklin Gothic Medium Cond" panose="020B0606030402020204" pitchFamily="34" charset="0"/>
              </a:rPr>
              <a:t>• En el 3º casillero, dejar en blanco en este caso no corresponde colocar nada.</a:t>
            </a:r>
          </a:p>
          <a:p>
            <a:r>
              <a:rPr lang="es-PE" sz="1100" dirty="0">
                <a:latin typeface="Franklin Gothic Medium Cond" panose="020B0606030402020204" pitchFamily="34" charset="0"/>
              </a:rPr>
              <a:t>• En el 4º casillero: “1” por corresponder a una primera consejería.</a:t>
            </a:r>
          </a:p>
          <a:p>
            <a:r>
              <a:rPr lang="es-PE" sz="1100" dirty="0">
                <a:latin typeface="Franklin Gothic Medium Cond" panose="020B0606030402020204" pitchFamily="34" charset="0"/>
              </a:rPr>
              <a:t>• En el siguiente casillero que corresponde al Plan de atención integral de salud :</a:t>
            </a:r>
          </a:p>
          <a:p>
            <a:r>
              <a:rPr lang="es-PE" sz="1100" dirty="0">
                <a:solidFill>
                  <a:srgbClr val="C00000"/>
                </a:solidFill>
                <a:latin typeface="Franklin Gothic Medium Cond" panose="020B0606030402020204" pitchFamily="34" charset="0"/>
              </a:rPr>
              <a:t>1er </a:t>
            </a:r>
            <a:r>
              <a:rPr lang="es-PE" sz="1100" dirty="0" err="1">
                <a:solidFill>
                  <a:srgbClr val="C00000"/>
                </a:solidFill>
                <a:latin typeface="Franklin Gothic Medium Cond" panose="020B0606030402020204" pitchFamily="34" charset="0"/>
              </a:rPr>
              <a:t>Lab</a:t>
            </a:r>
            <a:r>
              <a:rPr lang="es-PE" sz="1100" dirty="0">
                <a:solidFill>
                  <a:srgbClr val="C00000"/>
                </a:solidFill>
                <a:latin typeface="Franklin Gothic Medium Cond" panose="020B0606030402020204" pitchFamily="34" charset="0"/>
              </a:rPr>
              <a:t>. :  </a:t>
            </a:r>
            <a:r>
              <a:rPr lang="es-PE" sz="1100" dirty="0">
                <a:latin typeface="Franklin Gothic Medium Cond" panose="020B0606030402020204" pitchFamily="34" charset="0"/>
              </a:rPr>
              <a:t>“1” El Plan de Atención Integral está siendo iniciado.</a:t>
            </a:r>
          </a:p>
          <a:p>
            <a:r>
              <a:rPr lang="es-PE" sz="1100" dirty="0">
                <a:solidFill>
                  <a:srgbClr val="C00000"/>
                </a:solidFill>
                <a:latin typeface="Franklin Gothic Medium Cond" panose="020B0606030402020204" pitchFamily="34" charset="0"/>
              </a:rPr>
              <a:t>2do </a:t>
            </a:r>
            <a:r>
              <a:rPr lang="es-PE" sz="1100" dirty="0" err="1">
                <a:solidFill>
                  <a:srgbClr val="C00000"/>
                </a:solidFill>
                <a:latin typeface="Franklin Gothic Medium Cond" panose="020B0606030402020204" pitchFamily="34" charset="0"/>
              </a:rPr>
              <a:t>Lab</a:t>
            </a:r>
            <a:r>
              <a:rPr lang="es-PE" sz="1100" dirty="0">
                <a:solidFill>
                  <a:srgbClr val="C00000"/>
                </a:solidFill>
                <a:latin typeface="Franklin Gothic Medium Cond" panose="020B0606030402020204" pitchFamily="34" charset="0"/>
              </a:rPr>
              <a:t>.: </a:t>
            </a:r>
            <a:r>
              <a:rPr lang="es-PE" sz="1100" dirty="0">
                <a:latin typeface="Franklin Gothic Medium Cond" panose="020B0606030402020204" pitchFamily="34" charset="0"/>
              </a:rPr>
              <a:t> Tipo de Paquete: “1” Corresponde al Paquete básico de atención integral;</a:t>
            </a:r>
          </a:p>
          <a:p>
            <a:r>
              <a:rPr lang="es-PE" sz="1100" dirty="0">
                <a:solidFill>
                  <a:srgbClr val="C00000"/>
                </a:solidFill>
                <a:latin typeface="Franklin Gothic Medium Cond" panose="020B0606030402020204" pitchFamily="34" charset="0"/>
              </a:rPr>
              <a:t>3er </a:t>
            </a:r>
            <a:r>
              <a:rPr lang="es-PE" sz="1100" dirty="0" err="1">
                <a:solidFill>
                  <a:srgbClr val="C00000"/>
                </a:solidFill>
                <a:latin typeface="Franklin Gothic Medium Cond" panose="020B0606030402020204" pitchFamily="34" charset="0"/>
              </a:rPr>
              <a:t>Lab</a:t>
            </a:r>
            <a:r>
              <a:rPr lang="es-PE" sz="1100" dirty="0">
                <a:solidFill>
                  <a:srgbClr val="C00000"/>
                </a:solidFill>
                <a:latin typeface="Franklin Gothic Medium Cond" panose="020B0606030402020204" pitchFamily="34" charset="0"/>
              </a:rPr>
              <a:t>. </a:t>
            </a:r>
            <a:r>
              <a:rPr lang="es-PE" sz="1100" dirty="0">
                <a:latin typeface="Franklin Gothic Medium Cond" panose="020B0606030402020204" pitchFamily="34" charset="0"/>
              </a:rPr>
              <a:t>Corresponde al Escenario donde se oferta: “2” Porque se está brindando en la Institución educativa.</a:t>
            </a:r>
          </a:p>
          <a:p>
            <a:r>
              <a:rPr lang="es-PE" sz="1100" dirty="0">
                <a:latin typeface="Franklin Gothic Medium Cond" panose="020B0606030402020204" pitchFamily="34" charset="0"/>
              </a:rPr>
              <a:t>• En la columna de Código y que corresponde al Plan de atención integral de salud, se colocará C8002</a:t>
            </a:r>
          </a:p>
          <a:p>
            <a:r>
              <a:rPr lang="es-PE" sz="1100" dirty="0">
                <a:latin typeface="Franklin Gothic Medium Cond" panose="020B0606030402020204" pitchFamily="34" charset="0"/>
              </a:rPr>
              <a:t>• En los casilleros anteriores los códigos  de  cada uno de los diagnósticos y prestaciones correspondientes.</a:t>
            </a:r>
          </a:p>
        </p:txBody>
      </p:sp>
      <p:pic>
        <p:nvPicPr>
          <p:cNvPr id="3" name="Imagen 2">
            <a:extLst>
              <a:ext uri="{FF2B5EF4-FFF2-40B4-BE49-F238E27FC236}">
                <a16:creationId xmlns:a16="http://schemas.microsoft.com/office/drawing/2014/main" id="{22C6C6E9-B223-4CE1-9C08-D3B630088AA7}"/>
              </a:ext>
            </a:extLst>
          </p:cNvPr>
          <p:cNvPicPr>
            <a:picLocks noChangeAspect="1"/>
          </p:cNvPicPr>
          <p:nvPr/>
        </p:nvPicPr>
        <p:blipFill>
          <a:blip r:embed="rId2"/>
          <a:stretch>
            <a:fillRect/>
          </a:stretch>
        </p:blipFill>
        <p:spPr>
          <a:xfrm>
            <a:off x="385549" y="4810871"/>
            <a:ext cx="8372901" cy="1874605"/>
          </a:xfrm>
          <a:prstGeom prst="rect">
            <a:avLst/>
          </a:prstGeom>
        </p:spPr>
      </p:pic>
    </p:spTree>
    <p:extLst>
      <p:ext uri="{BB962C8B-B14F-4D97-AF65-F5344CB8AC3E}">
        <p14:creationId xmlns:p14="http://schemas.microsoft.com/office/powerpoint/2010/main" val="834143364"/>
      </p:ext>
    </p:extLst>
  </p:cSld>
  <p:clrMapOvr>
    <a:masterClrMapping/>
  </p:clrMapOvr>
</p:sld>
</file>

<file path=ppt/theme/theme1.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3566C58A-686D-4254-A6BA-F922309840CC}" vid="{AA862DB3-FBB5-4569-9036-B20F39D664F5}"/>
    </a:ext>
  </a:extLst>
</a:theme>
</file>

<file path=docProps/app.xml><?xml version="1.0" encoding="utf-8"?>
<Properties xmlns="http://schemas.openxmlformats.org/officeDocument/2006/extended-properties" xmlns:vt="http://schemas.openxmlformats.org/officeDocument/2006/docPropsVTypes">
  <Template>Tema1</Template>
  <TotalTime>3958</TotalTime>
  <Words>6844</Words>
  <Application>Microsoft Office PowerPoint</Application>
  <PresentationFormat>Presentación en pantalla (4:3)</PresentationFormat>
  <Paragraphs>825</Paragraphs>
  <Slides>37</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6" baseType="lpstr">
      <vt:lpstr>Arial</vt:lpstr>
      <vt:lpstr>Bernard MT Condensed</vt:lpstr>
      <vt:lpstr>Britannic Bold</vt:lpstr>
      <vt:lpstr>Calibri</vt:lpstr>
      <vt:lpstr>Franklin Gothic Medium Cond</vt:lpstr>
      <vt:lpstr>Times New Roman</vt:lpstr>
      <vt:lpstr>Tw Cen MT Condensed</vt:lpstr>
      <vt:lpstr>Tema1</vt:lpstr>
      <vt:lpstr>Hoja de cálculo</vt:lpstr>
      <vt:lpstr>Presentación de PowerPoint</vt:lpstr>
      <vt:lpstr>ETAPA DE VIDA ADOLESCENTE ACTIVIDADES MÁS FRECUENTES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Heidy Susan</dc:creator>
  <cp:lastModifiedBy>WILMER</cp:lastModifiedBy>
  <cp:revision>198</cp:revision>
  <dcterms:created xsi:type="dcterms:W3CDTF">2016-08-18T10:16:19Z</dcterms:created>
  <dcterms:modified xsi:type="dcterms:W3CDTF">2020-12-11T01:35:29Z</dcterms:modified>
</cp:coreProperties>
</file>