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6" r:id="rId3"/>
    <p:sldId id="257" r:id="rId4"/>
    <p:sldId id="259" r:id="rId5"/>
    <p:sldId id="354" r:id="rId6"/>
    <p:sldId id="260" r:id="rId7"/>
    <p:sldId id="261" r:id="rId8"/>
    <p:sldId id="262" r:id="rId9"/>
    <p:sldId id="263" r:id="rId10"/>
    <p:sldId id="266" r:id="rId11"/>
    <p:sldId id="267" r:id="rId12"/>
    <p:sldId id="268" r:id="rId13"/>
    <p:sldId id="269" r:id="rId14"/>
    <p:sldId id="355" r:id="rId15"/>
    <p:sldId id="270" r:id="rId16"/>
    <p:sldId id="271" r:id="rId17"/>
    <p:sldId id="272" r:id="rId18"/>
    <p:sldId id="273" r:id="rId19"/>
    <p:sldId id="274" r:id="rId20"/>
    <p:sldId id="275"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56" r:id="rId36"/>
    <p:sldId id="292" r:id="rId37"/>
    <p:sldId id="293" r:id="rId38"/>
    <p:sldId id="295" r:id="rId39"/>
    <p:sldId id="296" r:id="rId40"/>
    <p:sldId id="297" r:id="rId41"/>
    <p:sldId id="298" r:id="rId42"/>
    <p:sldId id="300" r:id="rId43"/>
    <p:sldId id="301" r:id="rId44"/>
    <p:sldId id="302" r:id="rId45"/>
    <p:sldId id="303" r:id="rId46"/>
    <p:sldId id="304" r:id="rId47"/>
    <p:sldId id="305" r:id="rId48"/>
    <p:sldId id="306" r:id="rId49"/>
    <p:sldId id="307" r:id="rId50"/>
    <p:sldId id="309" r:id="rId51"/>
    <p:sldId id="358" r:id="rId52"/>
    <p:sldId id="359" r:id="rId53"/>
    <p:sldId id="312" r:id="rId54"/>
    <p:sldId id="313" r:id="rId55"/>
    <p:sldId id="315" r:id="rId56"/>
    <p:sldId id="316" r:id="rId57"/>
    <p:sldId id="317" r:id="rId58"/>
    <p:sldId id="319" r:id="rId59"/>
    <p:sldId id="320" r:id="rId60"/>
    <p:sldId id="321" r:id="rId61"/>
    <p:sldId id="322" r:id="rId62"/>
    <p:sldId id="323" r:id="rId63"/>
    <p:sldId id="324"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53" r:id="rId8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33FF"/>
    <a:srgbClr val="000099"/>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11" d="100"/>
          <a:sy n="111"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49520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91505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08564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00393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60150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7024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8" name="Marcador de pie de página 7"/>
          <p:cNvSpPr>
            <a:spLocks noGrp="1"/>
          </p:cNvSpPr>
          <p:nvPr>
            <p:ph type="ftr" sz="quarter" idx="11"/>
          </p:nvPr>
        </p:nvSpPr>
        <p:spPr/>
        <p:txBody>
          <a:bodyPr/>
          <a:lstStyle>
            <a:lvl1pPr>
              <a:defRPr/>
            </a:lvl1pPr>
          </a:lstStyle>
          <a:p>
            <a:endParaRPr lang="es-PE"/>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5326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4" name="Marcador de pie de página 3"/>
          <p:cNvSpPr>
            <a:spLocks noGrp="1"/>
          </p:cNvSpPr>
          <p:nvPr>
            <p:ph type="ftr" sz="quarter" idx="11"/>
          </p:nvPr>
        </p:nvSpPr>
        <p:spPr/>
        <p:txBody>
          <a:bodyPr/>
          <a:lstStyle>
            <a:lvl1pPr>
              <a:defRPr/>
            </a:lvl1pPr>
          </a:lstStyle>
          <a:p>
            <a:endParaRPr lang="es-PE"/>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97333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3" name="Marcador de pie de página 2"/>
          <p:cNvSpPr>
            <a:spLocks noGrp="1"/>
          </p:cNvSpPr>
          <p:nvPr>
            <p:ph type="ftr" sz="quarter" idx="11"/>
          </p:nvPr>
        </p:nvSpPr>
        <p:spPr/>
        <p:txBody>
          <a:bodyPr/>
          <a:lstStyle>
            <a:lvl1pPr>
              <a:defRPr/>
            </a:lvl1pPr>
          </a:lstStyle>
          <a:p>
            <a:endParaRPr lang="es-PE"/>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31401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212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38960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16/12/2020</a:t>
            </a:fld>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3119225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 Id="rId4" Type="http://schemas.openxmlformats.org/officeDocument/2006/relationships/image" Target="../media/image83.emf"/></Relationships>
</file>

<file path=ppt/slides/_rels/slide4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4" Type="http://schemas.openxmlformats.org/officeDocument/2006/relationships/image" Target="../media/image88.emf"/></Relationships>
</file>

<file path=ppt/slides/_rels/slide4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4" Type="http://schemas.openxmlformats.org/officeDocument/2006/relationships/image" Target="../media/image109.emf"/></Relationships>
</file>

<file path=ppt/slides/_rels/slide57.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7.xml"/><Relationship Id="rId4" Type="http://schemas.openxmlformats.org/officeDocument/2006/relationships/image" Target="../media/image112.emf"/></Relationships>
</file>

<file path=ppt/slides/_rels/slide58.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7.xml"/><Relationship Id="rId4" Type="http://schemas.openxmlformats.org/officeDocument/2006/relationships/image" Target="../media/image117.emf"/></Relationships>
</file>

<file path=ppt/slides/_rels/slide61.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 Id="rId4" Type="http://schemas.openxmlformats.org/officeDocument/2006/relationships/image" Target="../media/image120.emf"/></Relationships>
</file>

<file path=ppt/slides/_rels/slide62.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7.xml"/><Relationship Id="rId4" Type="http://schemas.openxmlformats.org/officeDocument/2006/relationships/image" Target="../media/image128.emf"/></Relationships>
</file>

<file path=ppt/slides/_rels/slide6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7.xml"/><Relationship Id="rId4" Type="http://schemas.openxmlformats.org/officeDocument/2006/relationships/image" Target="../media/image13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slideLayout" Target="../slideLayouts/slideLayout7.xml"/><Relationship Id="rId4" Type="http://schemas.openxmlformats.org/officeDocument/2006/relationships/image" Target="../media/image137.emf"/></Relationships>
</file>

<file path=ppt/slides/_rels/slide73.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slideLayout" Target="../slideLayouts/slideLayout7.xml"/><Relationship Id="rId4" Type="http://schemas.openxmlformats.org/officeDocument/2006/relationships/image" Target="../media/image148.emf"/></Relationships>
</file>

<file path=ppt/slides/_rels/slide78.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271" y="0"/>
            <a:ext cx="9132729" cy="6858000"/>
          </a:xfrm>
          <a:prstGeom prst="rect">
            <a:avLst/>
          </a:prstGeom>
        </p:spPr>
      </p:pic>
      <p:sp>
        <p:nvSpPr>
          <p:cNvPr id="3" name="CuadroTexto 2"/>
          <p:cNvSpPr txBox="1"/>
          <p:nvPr/>
        </p:nvSpPr>
        <p:spPr>
          <a:xfrm>
            <a:off x="315884" y="266007"/>
            <a:ext cx="4405745" cy="2062103"/>
          </a:xfrm>
          <a:prstGeom prst="rect">
            <a:avLst/>
          </a:prstGeom>
          <a:noFill/>
        </p:spPr>
        <p:txBody>
          <a:bodyPr wrap="square" rtlCol="0">
            <a:spAutoFit/>
          </a:bodyPr>
          <a:lstStyle/>
          <a:p>
            <a:r>
              <a:rPr lang="es-PE" sz="3200" dirty="0">
                <a:latin typeface="Franklin Gothic Medium Cond" panose="020B0606030402020204" pitchFamily="34" charset="0"/>
              </a:rPr>
              <a:t>Manual De Registro y </a:t>
            </a:r>
            <a:r>
              <a:rPr lang="es-PE" sz="3200" dirty="0" err="1">
                <a:latin typeface="Franklin Gothic Medium Cond" panose="020B0606030402020204" pitchFamily="34" charset="0"/>
              </a:rPr>
              <a:t>Codificacion</a:t>
            </a:r>
            <a:r>
              <a:rPr lang="es-PE" sz="3200" dirty="0">
                <a:latin typeface="Franklin Gothic Medium Cond" panose="020B0606030402020204" pitchFamily="34" charset="0"/>
              </a:rPr>
              <a:t> de la </a:t>
            </a:r>
            <a:r>
              <a:rPr lang="es-PE" sz="3200" dirty="0" err="1">
                <a:latin typeface="Franklin Gothic Medium Cond" panose="020B0606030402020204" pitchFamily="34" charset="0"/>
              </a:rPr>
              <a:t>Atencion</a:t>
            </a:r>
            <a:r>
              <a:rPr lang="es-PE" sz="3200" dirty="0">
                <a:latin typeface="Franklin Gothic Medium Cond" panose="020B0606030402020204" pitchFamily="34" charset="0"/>
              </a:rPr>
              <a:t> de la Salud en la Consulta Externa</a:t>
            </a:r>
          </a:p>
        </p:txBody>
      </p:sp>
      <p:sp>
        <p:nvSpPr>
          <p:cNvPr id="4" name="CuadroTexto 3"/>
          <p:cNvSpPr txBox="1"/>
          <p:nvPr/>
        </p:nvSpPr>
        <p:spPr>
          <a:xfrm>
            <a:off x="315884" y="5049808"/>
            <a:ext cx="7254053" cy="1754326"/>
          </a:xfrm>
          <a:prstGeom prst="rect">
            <a:avLst/>
          </a:prstGeom>
          <a:noFill/>
        </p:spPr>
        <p:txBody>
          <a:bodyPr wrap="square" rtlCol="0">
            <a:spAutoFit/>
          </a:bodyPr>
          <a:lstStyle/>
          <a:p>
            <a:pPr lvl="0"/>
            <a:r>
              <a:rPr lang="es-PE" sz="3600" kern="800" dirty="0" err="1">
                <a:solidFill>
                  <a:srgbClr val="009999"/>
                </a:solidFill>
                <a:latin typeface="Franklin Gothic Medium Cond" panose="020B0606030402020204" pitchFamily="34" charset="0"/>
              </a:rPr>
              <a:t>Prevencion</a:t>
            </a:r>
            <a:r>
              <a:rPr lang="es-PE" sz="3600" kern="800" dirty="0">
                <a:solidFill>
                  <a:srgbClr val="009999"/>
                </a:solidFill>
                <a:latin typeface="Franklin Gothic Medium Cond" panose="020B0606030402020204" pitchFamily="34" charset="0"/>
              </a:rPr>
              <a:t> y Control de VIH-SIDA, Enfermedades de </a:t>
            </a:r>
            <a:r>
              <a:rPr lang="es-PE" sz="3600" kern="800" dirty="0" err="1">
                <a:solidFill>
                  <a:srgbClr val="009999"/>
                </a:solidFill>
                <a:latin typeface="Franklin Gothic Medium Cond" panose="020B0606030402020204" pitchFamily="34" charset="0"/>
              </a:rPr>
              <a:t>Transmision</a:t>
            </a:r>
            <a:r>
              <a:rPr lang="es-PE" sz="3600" kern="800" dirty="0">
                <a:solidFill>
                  <a:srgbClr val="009999"/>
                </a:solidFill>
                <a:latin typeface="Franklin Gothic Medium Cond" panose="020B0606030402020204" pitchFamily="34" charset="0"/>
              </a:rPr>
              <a:t> Sexual y Hepatitis</a:t>
            </a:r>
          </a:p>
        </p:txBody>
      </p:sp>
      <p:sp>
        <p:nvSpPr>
          <p:cNvPr id="6" name="CuadroTexto 5"/>
          <p:cNvSpPr txBox="1"/>
          <p:nvPr/>
        </p:nvSpPr>
        <p:spPr>
          <a:xfrm>
            <a:off x="7847215" y="6176356"/>
            <a:ext cx="714894" cy="369332"/>
          </a:xfrm>
          <a:prstGeom prst="rect">
            <a:avLst/>
          </a:prstGeom>
          <a:noFill/>
        </p:spPr>
        <p:txBody>
          <a:bodyPr wrap="square" rtlCol="0">
            <a:spAutoFit/>
          </a:bodyPr>
          <a:lstStyle/>
          <a:p>
            <a:r>
              <a:rPr lang="es-PE" dirty="0"/>
              <a:t>2020</a:t>
            </a:r>
          </a:p>
        </p:txBody>
      </p:sp>
    </p:spTree>
    <p:extLst>
      <p:ext uri="{BB962C8B-B14F-4D97-AF65-F5344CB8AC3E}">
        <p14:creationId xmlns:p14="http://schemas.microsoft.com/office/powerpoint/2010/main" val="418298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0591" y="1210384"/>
            <a:ext cx="8405446"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LA ADMINISTRACIÓN DE TRATAMIENTO CONSTA DE UNA SOLA DOSIS</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2º “TA” para indicar que se concluyó el tratamiento.</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3º la sigla de la POBLACIÓN EN RIESGO al que corresponde el paciente.</a:t>
            </a:r>
          </a:p>
          <a:p>
            <a:pPr defTabSz="806450"/>
            <a:r>
              <a:rPr lang="es-PE" sz="1100" dirty="0">
                <a:solidFill>
                  <a:srgbClr val="000000"/>
                </a:solidFill>
                <a:latin typeface="Franklin Gothic Medium Cond" panose="020B0606030402020204" pitchFamily="34" charset="0"/>
              </a:rPr>
              <a:t>TS = Trabajador Sexual		HSH= Hombre que tiene sexo con hombre		TRA = </a:t>
            </a:r>
            <a:r>
              <a:rPr lang="es-PE" sz="1100" dirty="0" err="1">
                <a:solidFill>
                  <a:srgbClr val="000000"/>
                </a:solidFill>
                <a:latin typeface="Franklin Gothic Medium Cond" panose="020B0606030402020204" pitchFamily="34" charset="0"/>
              </a:rPr>
              <a:t>Transgénero</a:t>
            </a:r>
            <a:endParaRPr lang="es-PE" sz="1100" dirty="0">
              <a:solidFill>
                <a:srgbClr val="000000"/>
              </a:solidFill>
              <a:latin typeface="Franklin Gothic Medium Cond" panose="020B0606030402020204" pitchFamily="34" charset="0"/>
            </a:endParaRPr>
          </a:p>
          <a:p>
            <a:pPr defTabSz="806450"/>
            <a:r>
              <a:rPr lang="es-PE" sz="1100" dirty="0">
                <a:solidFill>
                  <a:srgbClr val="000000"/>
                </a:solidFill>
                <a:latin typeface="Franklin Gothic Medium Cond" panose="020B0606030402020204" pitchFamily="34" charset="0"/>
              </a:rPr>
              <a:t>HTS = HSH que es TS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ST = Trabajador de Salud</a:t>
            </a:r>
          </a:p>
          <a:p>
            <a:pPr defTabSz="806450"/>
            <a:r>
              <a:rPr lang="es-PE" sz="1100" dirty="0">
                <a:solidFill>
                  <a:srgbClr val="000000"/>
                </a:solidFill>
                <a:latin typeface="Franklin Gothic Medium Cond" panose="020B0606030402020204" pitchFamily="34" charset="0"/>
              </a:rPr>
              <a:t>G = Gestante			PPL = Persona privada de su libertad </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330590" y="267768"/>
            <a:ext cx="8503921" cy="939935"/>
          </a:xfrm>
          <a:prstGeom prst="rect">
            <a:avLst/>
          </a:prstGeom>
        </p:spPr>
      </p:pic>
      <p:pic>
        <p:nvPicPr>
          <p:cNvPr id="7" name="Imagen 6"/>
          <p:cNvPicPr>
            <a:picLocks noChangeAspect="1"/>
          </p:cNvPicPr>
          <p:nvPr/>
        </p:nvPicPr>
        <p:blipFill>
          <a:blip r:embed="rId3"/>
          <a:stretch>
            <a:fillRect/>
          </a:stretch>
        </p:blipFill>
        <p:spPr>
          <a:xfrm>
            <a:off x="330590" y="2631141"/>
            <a:ext cx="8503921" cy="1000586"/>
          </a:xfrm>
          <a:prstGeom prst="rect">
            <a:avLst/>
          </a:prstGeom>
        </p:spPr>
      </p:pic>
      <p:sp>
        <p:nvSpPr>
          <p:cNvPr id="6" name="Rectángulo 5"/>
          <p:cNvSpPr/>
          <p:nvPr/>
        </p:nvSpPr>
        <p:spPr>
          <a:xfrm>
            <a:off x="364017" y="3610940"/>
            <a:ext cx="4312399"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CUANDO LA ADMINISTRACIÓN DE TRATAMIENTO CONSTA DE DOSIS PERIÓDICAS </a:t>
            </a:r>
          </a:p>
        </p:txBody>
      </p:sp>
      <p:pic>
        <p:nvPicPr>
          <p:cNvPr id="8" name="Imagen 7"/>
          <p:cNvPicPr>
            <a:picLocks noChangeAspect="1"/>
          </p:cNvPicPr>
          <p:nvPr/>
        </p:nvPicPr>
        <p:blipFill>
          <a:blip r:embed="rId4"/>
          <a:stretch>
            <a:fillRect/>
          </a:stretch>
        </p:blipFill>
        <p:spPr>
          <a:xfrm>
            <a:off x="364017" y="3887940"/>
            <a:ext cx="8498629" cy="977352"/>
          </a:xfrm>
          <a:prstGeom prst="rect">
            <a:avLst/>
          </a:prstGeom>
        </p:spPr>
      </p:pic>
      <p:pic>
        <p:nvPicPr>
          <p:cNvPr id="9" name="Imagen 8"/>
          <p:cNvPicPr>
            <a:picLocks noChangeAspect="1"/>
          </p:cNvPicPr>
          <p:nvPr/>
        </p:nvPicPr>
        <p:blipFill>
          <a:blip r:embed="rId5"/>
          <a:stretch>
            <a:fillRect/>
          </a:stretch>
        </p:blipFill>
        <p:spPr>
          <a:xfrm>
            <a:off x="364016" y="4889433"/>
            <a:ext cx="8498629" cy="948898"/>
          </a:xfrm>
          <a:prstGeom prst="rect">
            <a:avLst/>
          </a:prstGeom>
        </p:spPr>
      </p:pic>
      <p:sp>
        <p:nvSpPr>
          <p:cNvPr id="3" name="Rectángulo 2"/>
          <p:cNvSpPr/>
          <p:nvPr/>
        </p:nvSpPr>
        <p:spPr>
          <a:xfrm>
            <a:off x="330589" y="5780472"/>
            <a:ext cx="8532055" cy="769441"/>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TÉRMINO DE TRATAMIENTO</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 Para el ítem Diagnóstico motivo de consulta y/o actividad de salud registre:</a:t>
            </a:r>
          </a:p>
          <a:p>
            <a:pPr lvl="0" algn="just"/>
            <a:r>
              <a:rPr lang="es-PE" sz="1100" dirty="0">
                <a:solidFill>
                  <a:srgbClr val="000000"/>
                </a:solidFill>
                <a:latin typeface="Franklin Gothic Medium Cond" panose="020B0606030402020204" pitchFamily="34" charset="0"/>
              </a:rPr>
              <a:t> En el casillero 1º el Diagnóstico </a:t>
            </a:r>
          </a:p>
          <a:p>
            <a:pPr lvl="0" algn="just"/>
            <a:r>
              <a:rPr lang="es-PE" sz="1100" dirty="0">
                <a:solidFill>
                  <a:srgbClr val="000000"/>
                </a:solidFill>
                <a:latin typeface="Franklin Gothic Medium Cond" panose="020B0606030402020204" pitchFamily="34" charset="0"/>
              </a:rPr>
              <a:t> En los demás casilleros las actividades realizadas por el prestador en el momento de la atención (consejería, tratamiento, etc.)</a:t>
            </a:r>
          </a:p>
        </p:txBody>
      </p:sp>
    </p:spTree>
    <p:extLst>
      <p:ext uri="{BB962C8B-B14F-4D97-AF65-F5344CB8AC3E}">
        <p14:creationId xmlns:p14="http://schemas.microsoft.com/office/powerpoint/2010/main" val="278666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4016" y="245920"/>
            <a:ext cx="8498629" cy="1615827"/>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casillero 1º [</a:t>
            </a:r>
            <a:r>
              <a:rPr lang="es-PE" sz="1100" i="1" dirty="0">
                <a:solidFill>
                  <a:srgbClr val="000000"/>
                </a:solidFill>
                <a:latin typeface="Franklin Gothic Medium Cond" panose="020B0606030402020204" pitchFamily="34" charset="0"/>
              </a:rPr>
              <a:t>del diagnóstico confirmado] “R”</a:t>
            </a:r>
          </a:p>
          <a:p>
            <a:pPr algn="just"/>
            <a:r>
              <a:rPr lang="es-PE" sz="1100" dirty="0">
                <a:solidFill>
                  <a:srgbClr val="000000"/>
                </a:solidFill>
                <a:latin typeface="Franklin Gothic Medium Cond" panose="020B0606030402020204" pitchFamily="34" charset="0"/>
              </a:rPr>
              <a:t> En el casillero 2º y 3º marque “R” por tratarse de procedimientos repetidos durante en el mismo año</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2º “TA” para indicar que se concluyó el tratamiento.</a:t>
            </a:r>
          </a:p>
          <a:p>
            <a:pPr algn="just"/>
            <a:r>
              <a:rPr lang="es-PE" sz="1100" dirty="0">
                <a:solidFill>
                  <a:srgbClr val="000000"/>
                </a:solidFill>
                <a:latin typeface="Franklin Gothic Medium Cond" panose="020B0606030402020204" pitchFamily="34" charset="0"/>
              </a:rPr>
              <a:t> En el casillero de la Consejería la sigla de la POBLACIÓN EN RIESGO [</a:t>
            </a:r>
            <a:r>
              <a:rPr lang="es-PE" sz="1100" i="1" dirty="0">
                <a:solidFill>
                  <a:srgbClr val="000000"/>
                </a:solidFill>
                <a:latin typeface="Franklin Gothic Medium Cond" panose="020B0606030402020204" pitchFamily="34" charset="0"/>
              </a:rPr>
              <a:t>en el caso de Población General dejar en blanco] </a:t>
            </a:r>
          </a:p>
          <a:p>
            <a:pPr algn="just" defTabSz="1033463"/>
            <a:r>
              <a:rPr lang="es-PE" sz="1100" dirty="0">
                <a:solidFill>
                  <a:srgbClr val="000000"/>
                </a:solidFill>
                <a:latin typeface="Franklin Gothic Medium Cond" panose="020B0606030402020204" pitchFamily="34" charset="0"/>
              </a:rPr>
              <a:t>o TS = Trabajador Sexual 	o TTS=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HSH = Hombre que tiene sexo con hombre </a:t>
            </a:r>
          </a:p>
          <a:p>
            <a:pPr algn="just" defTabSz="1033463"/>
            <a:r>
              <a:rPr lang="es-PE" sz="1100" dirty="0">
                <a:solidFill>
                  <a:srgbClr val="000000"/>
                </a:solidFill>
                <a:latin typeface="Franklin Gothic Medium Cond" panose="020B0606030402020204" pitchFamily="34" charset="0"/>
              </a:rPr>
              <a:t>o ST = Trabajador de Salud 	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G = Gestante </a:t>
            </a:r>
          </a:p>
          <a:p>
            <a:pPr algn="just" defTabSz="1033463"/>
            <a:r>
              <a:rPr lang="es-PE" sz="1100" dirty="0">
                <a:solidFill>
                  <a:srgbClr val="000000"/>
                </a:solidFill>
                <a:latin typeface="Franklin Gothic Medium Cond" panose="020B0606030402020204" pitchFamily="34" charset="0"/>
              </a:rPr>
              <a:t>o HTS = HSH que es TS	o PPL = Persona privada de su libertad </a:t>
            </a:r>
            <a:endParaRPr lang="es-PE" sz="1100" dirty="0">
              <a:latin typeface="Franklin Gothic Medium Cond" panose="020B0606030402020204" pitchFamily="34" charset="0"/>
            </a:endParaRPr>
          </a:p>
        </p:txBody>
      </p:sp>
      <p:pic>
        <p:nvPicPr>
          <p:cNvPr id="6" name="Imagen 5"/>
          <p:cNvPicPr>
            <a:picLocks noChangeAspect="1"/>
          </p:cNvPicPr>
          <p:nvPr/>
        </p:nvPicPr>
        <p:blipFill>
          <a:blip r:embed="rId2"/>
          <a:stretch>
            <a:fillRect/>
          </a:stretch>
        </p:blipFill>
        <p:spPr>
          <a:xfrm>
            <a:off x="364016" y="1813193"/>
            <a:ext cx="8498629" cy="990392"/>
          </a:xfrm>
          <a:prstGeom prst="rect">
            <a:avLst/>
          </a:prstGeom>
        </p:spPr>
      </p:pic>
      <p:sp>
        <p:nvSpPr>
          <p:cNvPr id="7" name="Rectángulo 6"/>
          <p:cNvSpPr/>
          <p:nvPr/>
        </p:nvSpPr>
        <p:spPr>
          <a:xfrm>
            <a:off x="336175" y="2748769"/>
            <a:ext cx="8526469" cy="430887"/>
          </a:xfrm>
          <a:prstGeom prst="rect">
            <a:avLst/>
          </a:prstGeom>
        </p:spPr>
        <p:txBody>
          <a:bodyPr wrap="square">
            <a:spAutoFit/>
          </a:bodyPr>
          <a:lstStyle/>
          <a:p>
            <a:pPr algn="ctr"/>
            <a:r>
              <a:rPr lang="es-PE" sz="1100" dirty="0">
                <a:solidFill>
                  <a:srgbClr val="3333FF"/>
                </a:solidFill>
                <a:latin typeface="Franklin Gothic Medium Cond" panose="020B0606030402020204" pitchFamily="34" charset="0"/>
              </a:rPr>
              <a:t>Si la consejería y el tratamiento fueran administrados por el mismo prestador se anota en un mismo registro, NO HAY</a:t>
            </a:r>
          </a:p>
          <a:p>
            <a:pPr algn="ctr"/>
            <a:r>
              <a:rPr lang="es-PE" sz="1100" dirty="0">
                <a:solidFill>
                  <a:srgbClr val="3333FF"/>
                </a:solidFill>
                <a:latin typeface="Franklin Gothic Medium Cond" panose="020B0606030402020204" pitchFamily="34" charset="0"/>
              </a:rPr>
              <a:t>NECESIDAD DE SEPARAR LOS REGISTROS SI TODAS LAS ACTIVIDADES LAS REALIZA UN MISMO PRESTADOR. </a:t>
            </a:r>
          </a:p>
        </p:txBody>
      </p:sp>
      <p:sp>
        <p:nvSpPr>
          <p:cNvPr id="8" name="Rectángulo 7"/>
          <p:cNvSpPr/>
          <p:nvPr/>
        </p:nvSpPr>
        <p:spPr>
          <a:xfrm>
            <a:off x="336176" y="3093831"/>
            <a:ext cx="8377518" cy="938719"/>
          </a:xfrm>
          <a:prstGeom prst="rect">
            <a:avLst/>
          </a:prstGeom>
        </p:spPr>
        <p:txBody>
          <a:bodyPr wrap="square">
            <a:spAutoFit/>
          </a:bodyPr>
          <a:lstStyle/>
          <a:p>
            <a:pPr>
              <a:spcBef>
                <a:spcPts val="200"/>
              </a:spcBef>
            </a:pPr>
            <a:r>
              <a:rPr lang="es-PE" sz="1100" dirty="0">
                <a:solidFill>
                  <a:srgbClr val="C00000"/>
                </a:solidFill>
                <a:latin typeface="Franklin Gothic Medium Cond" panose="020B0606030402020204" pitchFamily="34" charset="0"/>
              </a:rPr>
              <a:t>CUANDO EL DIAGNÓSTICO Y EL TRATAMIENTO LO REALIZAN DIFERENTES PRESTADORES:</a:t>
            </a:r>
          </a:p>
          <a:p>
            <a:r>
              <a:rPr lang="es-PE" sz="1100" dirty="0">
                <a:latin typeface="Franklin Gothic Medium Cond" panose="020B0606030402020204" pitchFamily="34" charset="0"/>
              </a:rPr>
              <a:t>Para el ítem Diagnóstico motivo de consulta y/o actividad de salud anote: </a:t>
            </a:r>
          </a:p>
          <a:p>
            <a:r>
              <a:rPr lang="es-PE" sz="1100" dirty="0">
                <a:latin typeface="Franklin Gothic Medium Cond" panose="020B0606030402020204" pitchFamily="34" charset="0"/>
              </a:rPr>
              <a:t> En el casillero 1º el Diagnóstico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1º del diagnóstico la sigla de la POBLACIÓN EN RIESGO [</a:t>
            </a:r>
            <a:r>
              <a:rPr lang="es-PE" sz="1100" i="1" dirty="0">
                <a:latin typeface="Franklin Gothic Medium Cond" panose="020B0606030402020204" pitchFamily="34" charset="0"/>
              </a:rPr>
              <a:t>en el caso de Población General dejar en blanco] </a:t>
            </a:r>
            <a:r>
              <a:rPr lang="es-PE" sz="1100" dirty="0">
                <a:latin typeface="Franklin Gothic Medium Cond" panose="020B0606030402020204" pitchFamily="34" charset="0"/>
              </a:rPr>
              <a:t> </a:t>
            </a:r>
            <a:endParaRPr lang="es-PE" sz="1100" dirty="0">
              <a:solidFill>
                <a:srgbClr val="3333FF"/>
              </a:solidFill>
              <a:latin typeface="Franklin Gothic Medium Cond" panose="020B0606030402020204" pitchFamily="34" charset="0"/>
            </a:endParaRPr>
          </a:p>
        </p:txBody>
      </p:sp>
      <p:pic>
        <p:nvPicPr>
          <p:cNvPr id="9" name="Imagen 8"/>
          <p:cNvPicPr>
            <a:picLocks noChangeAspect="1"/>
          </p:cNvPicPr>
          <p:nvPr/>
        </p:nvPicPr>
        <p:blipFill>
          <a:blip r:embed="rId3"/>
          <a:stretch>
            <a:fillRect/>
          </a:stretch>
        </p:blipFill>
        <p:spPr>
          <a:xfrm>
            <a:off x="312386" y="3989382"/>
            <a:ext cx="8550258" cy="999585"/>
          </a:xfrm>
          <a:prstGeom prst="rect">
            <a:avLst/>
          </a:prstGeom>
        </p:spPr>
      </p:pic>
      <p:sp>
        <p:nvSpPr>
          <p:cNvPr id="10" name="Rectángulo 9"/>
          <p:cNvSpPr/>
          <p:nvPr/>
        </p:nvSpPr>
        <p:spPr>
          <a:xfrm>
            <a:off x="242046" y="4953644"/>
            <a:ext cx="8377518" cy="76944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EL REGISTRO DEL TRATAMIENTO: [REALIZADO POR UN PRESTADOR DIFERENTE AL QUE REALIZÓ EL DIAGNÓSTICO]</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2º “IA” para indicar que inicia tratamiento o “TA” cuando se concluya el tratamiento, según corresponda.</a:t>
            </a:r>
          </a:p>
          <a:p>
            <a:r>
              <a:rPr lang="es-PE" sz="1100" dirty="0">
                <a:solidFill>
                  <a:srgbClr val="000000"/>
                </a:solidFill>
                <a:latin typeface="Franklin Gothic Medium Cond" panose="020B0606030402020204" pitchFamily="34" charset="0"/>
              </a:rPr>
              <a:t> En el casillero 3º de la Consejería la sigla de la POBLACIÓN EN RIESGO [</a:t>
            </a:r>
            <a:r>
              <a:rPr lang="es-PE" sz="1100" i="1" dirty="0">
                <a:solidFill>
                  <a:srgbClr val="000000"/>
                </a:solidFill>
                <a:latin typeface="Franklin Gothic Medium Cond" panose="020B0606030402020204" pitchFamily="34" charset="0"/>
              </a:rPr>
              <a:t>en el caso de Población General dejar en blanco] </a:t>
            </a:r>
          </a:p>
        </p:txBody>
      </p:sp>
      <p:pic>
        <p:nvPicPr>
          <p:cNvPr id="11" name="Imagen 10"/>
          <p:cNvPicPr>
            <a:picLocks noChangeAspect="1"/>
          </p:cNvPicPr>
          <p:nvPr/>
        </p:nvPicPr>
        <p:blipFill>
          <a:blip r:embed="rId4"/>
          <a:stretch>
            <a:fillRect/>
          </a:stretch>
        </p:blipFill>
        <p:spPr>
          <a:xfrm>
            <a:off x="336176" y="5696939"/>
            <a:ext cx="8447857" cy="1040291"/>
          </a:xfrm>
          <a:prstGeom prst="rect">
            <a:avLst/>
          </a:prstGeom>
        </p:spPr>
      </p:pic>
    </p:spTree>
    <p:extLst>
      <p:ext uri="{BB962C8B-B14F-4D97-AF65-F5344CB8AC3E}">
        <p14:creationId xmlns:p14="http://schemas.microsoft.com/office/powerpoint/2010/main" val="110265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42046" y="296404"/>
            <a:ext cx="8651973" cy="600164"/>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Si el diagnóstico, consejería y tratamiento fueran administrados por diferentes prestadores cada uno de ellos deberá registrar las actividades y/o procedimientos realizados en el HIS, verificando SIEMPRE que el diagnóstico NO SE REGISTRE MÁS DE UNA VEZ COMO TIPO DE DIAGNÓSTICO “D” sino como TIPO DE DIAGNÓSTICO “R”. </a:t>
            </a:r>
          </a:p>
        </p:txBody>
      </p:sp>
      <p:sp>
        <p:nvSpPr>
          <p:cNvPr id="7" name="Rectángulo 6"/>
          <p:cNvSpPr/>
          <p:nvPr/>
        </p:nvSpPr>
        <p:spPr>
          <a:xfrm>
            <a:off x="242046" y="864523"/>
            <a:ext cx="8651973" cy="5339923"/>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ATENCIÓN A UN CONTACTO DE ITS (Manejo </a:t>
            </a:r>
            <a:r>
              <a:rPr lang="es-PE" sz="1100" dirty="0" err="1">
                <a:solidFill>
                  <a:srgbClr val="C00000"/>
                </a:solidFill>
                <a:latin typeface="Franklin Gothic Medium Cond" panose="020B0606030402020204" pitchFamily="34" charset="0"/>
              </a:rPr>
              <a:t>Sindrómico</a:t>
            </a:r>
            <a:r>
              <a:rPr lang="es-PE" sz="1100" dirty="0">
                <a:solidFill>
                  <a:srgbClr val="C00000"/>
                </a:solidFill>
                <a:latin typeface="Franklin Gothic Medium Cond" panose="020B0606030402020204" pitchFamily="34" charset="0"/>
              </a:rPr>
              <a:t> o Etiológico) </a:t>
            </a:r>
          </a:p>
          <a:p>
            <a:pPr lvl="0" algn="just"/>
            <a:r>
              <a:rPr lang="es-PE" sz="1100" dirty="0">
                <a:solidFill>
                  <a:srgbClr val="000000"/>
                </a:solidFill>
                <a:latin typeface="Franklin Gothic Medium Cond" panose="020B0606030402020204" pitchFamily="34" charset="0"/>
              </a:rPr>
              <a:t>Son todas las parejas con las que el caso índice tuvo relaciones sexuales en un determinado periodo previo al inicio de los síntomas o del diagnóstico de la ITS. La duración del periodo previo varía para cada síndrome o ITS; es de 60 días en caso de síndromes o infecciones causadas por N. </a:t>
            </a:r>
            <a:r>
              <a:rPr lang="es-PE" sz="1100" dirty="0" err="1">
                <a:solidFill>
                  <a:srgbClr val="000000"/>
                </a:solidFill>
                <a:latin typeface="Franklin Gothic Medium Cond" panose="020B0606030402020204" pitchFamily="34" charset="0"/>
              </a:rPr>
              <a:t>gonorrhoeae</a:t>
            </a:r>
            <a:r>
              <a:rPr lang="es-PE" sz="1100" dirty="0">
                <a:solidFill>
                  <a:srgbClr val="000000"/>
                </a:solidFill>
                <a:latin typeface="Franklin Gothic Medium Cond" panose="020B0606030402020204" pitchFamily="34" charset="0"/>
              </a:rPr>
              <a:t>, C. </a:t>
            </a:r>
            <a:r>
              <a:rPr lang="es-PE" sz="1100" dirty="0" err="1">
                <a:solidFill>
                  <a:srgbClr val="000000"/>
                </a:solidFill>
                <a:latin typeface="Franklin Gothic Medium Cond" panose="020B0606030402020204" pitchFamily="34" charset="0"/>
              </a:rPr>
              <a:t>trachomatis</a:t>
            </a:r>
            <a:r>
              <a:rPr lang="es-PE" sz="1100" dirty="0">
                <a:solidFill>
                  <a:srgbClr val="000000"/>
                </a:solidFill>
                <a:latin typeface="Franklin Gothic Medium Cond" panose="020B0606030402020204" pitchFamily="34" charset="0"/>
              </a:rPr>
              <a:t> o </a:t>
            </a:r>
            <a:r>
              <a:rPr lang="es-PE" sz="1100" dirty="0" err="1">
                <a:solidFill>
                  <a:srgbClr val="000000"/>
                </a:solidFill>
                <a:latin typeface="Franklin Gothic Medium Cond" panose="020B0606030402020204" pitchFamily="34" charset="0"/>
              </a:rPr>
              <a:t>Trichomonas</a:t>
            </a:r>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vaginalis</a:t>
            </a:r>
            <a:r>
              <a:rPr lang="es-PE" sz="1100" dirty="0">
                <a:solidFill>
                  <a:srgbClr val="000000"/>
                </a:solidFill>
                <a:latin typeface="Franklin Gothic Medium Cond" panose="020B0606030402020204" pitchFamily="34" charset="0"/>
              </a:rPr>
              <a:t>; de 90 días en caso de síndrome de úlcera genital, y de 9 meses en caso de sífilis secundaria, latente temprana o casos índice con serologías &gt;1/32. La adecuada identificación y tratamiento de los contactos de un caso de ITS es crucial para la efectiva interrupción de la transmisión de ITS.</a:t>
            </a:r>
          </a:p>
          <a:p>
            <a:pPr lvl="0" algn="just"/>
            <a:r>
              <a:rPr lang="es-PE" sz="1100" dirty="0">
                <a:solidFill>
                  <a:srgbClr val="3333FF"/>
                </a:solidFill>
                <a:latin typeface="Franklin Gothic Medium Cond" panose="020B0606030402020204" pitchFamily="34" charset="0"/>
              </a:rPr>
              <a:t>Para el registro del Contacto se deberá realizar lo siguiente:</a:t>
            </a:r>
          </a:p>
          <a:p>
            <a:pPr lvl="0" algn="just"/>
            <a:r>
              <a:rPr lang="es-PE" sz="1100" dirty="0">
                <a:solidFill>
                  <a:srgbClr val="3333FF"/>
                </a:solidFill>
                <a:latin typeface="Franklin Gothic Medium Cond" panose="020B0606030402020204" pitchFamily="34" charset="0"/>
              </a:rPr>
              <a:t> Anteceder la sigla “CI”, luego un número correlativo del número de contacto, seguido del número de HC del caso índice. </a:t>
            </a:r>
          </a:p>
          <a:p>
            <a:pPr lvl="0" algn="just"/>
            <a:r>
              <a:rPr lang="es-PE" sz="1100" dirty="0">
                <a:solidFill>
                  <a:srgbClr val="3333FF"/>
                </a:solidFill>
                <a:latin typeface="Franklin Gothic Medium Cond" panose="020B0606030402020204" pitchFamily="34" charset="0"/>
              </a:rPr>
              <a:t>Ejemplo: HC del caso índice = 22556677 </a:t>
            </a:r>
          </a:p>
          <a:p>
            <a:pPr lvl="0" algn="just"/>
            <a:r>
              <a:rPr lang="es-PE" sz="1100" dirty="0">
                <a:solidFill>
                  <a:srgbClr val="3333FF"/>
                </a:solidFill>
                <a:latin typeface="Franklin Gothic Medium Cond" panose="020B0606030402020204" pitchFamily="34" charset="0"/>
              </a:rPr>
              <a:t> El contacto 1 será registrado con CI1-22556677 </a:t>
            </a:r>
          </a:p>
          <a:p>
            <a:pPr lvl="0" algn="just"/>
            <a:r>
              <a:rPr lang="es-PE" sz="1100" dirty="0">
                <a:solidFill>
                  <a:srgbClr val="3333FF"/>
                </a:solidFill>
                <a:latin typeface="Franklin Gothic Medium Cond" panose="020B0606030402020204" pitchFamily="34" charset="0"/>
              </a:rPr>
              <a:t> El contacto 2 será registrado con CI2-22556677 </a:t>
            </a:r>
          </a:p>
          <a:p>
            <a:pPr algn="just"/>
            <a:r>
              <a:rPr lang="es-PE" sz="1100" dirty="0">
                <a:solidFill>
                  <a:srgbClr val="3333FF"/>
                </a:solidFill>
                <a:latin typeface="Franklin Gothic Medium Cond" panose="020B0606030402020204" pitchFamily="34" charset="0"/>
              </a:rPr>
              <a:t> Los datos de identificación como DNI, edad, sexo, etc. deberán ser registrados con los datos del CONTACTO, NO DEL CASO ÍNDICE. </a:t>
            </a:r>
            <a:r>
              <a:rPr lang="es-PE" sz="1100" i="1" dirty="0">
                <a:solidFill>
                  <a:srgbClr val="3333FF"/>
                </a:solidFill>
                <a:latin typeface="Franklin Gothic Medium Cond" panose="020B0606030402020204" pitchFamily="34" charset="0"/>
              </a:rPr>
              <a:t>Esto evitará que existan problemas de restricción en el ingreso de diagnósticos.</a:t>
            </a:r>
          </a:p>
          <a:p>
            <a:pPr algn="just"/>
            <a:r>
              <a:rPr lang="es-PE" sz="1100" dirty="0">
                <a:solidFill>
                  <a:srgbClr val="3333FF"/>
                </a:solidFill>
                <a:latin typeface="Franklin Gothic Medium Cond" panose="020B0606030402020204" pitchFamily="34" charset="0"/>
              </a:rPr>
              <a:t> Siempre que se realice una actividad en algún contacto se deberá utilizar el código “Z202 Contacto con y Exposición a Enfermedades Infecciosas con un modo de Transmisión Predominantemente Sexual” que para efectos de registro será “Contacto con y Exposición a ITS”. </a:t>
            </a:r>
          </a:p>
          <a:p>
            <a:r>
              <a:rPr lang="es-PE" sz="1100" dirty="0">
                <a:latin typeface="Franklin Gothic Medium Cond" panose="020B0606030402020204" pitchFamily="34" charset="0"/>
              </a:rPr>
              <a:t>En el ítem H.C./F.F. anote: </a:t>
            </a:r>
          </a:p>
          <a:p>
            <a:r>
              <a:rPr lang="es-PE" sz="1100" dirty="0">
                <a:latin typeface="Franklin Gothic Medium Cond" panose="020B0606030402020204" pitchFamily="34" charset="0"/>
              </a:rPr>
              <a:t>La HC del caso índice antecedido de la sigla “CI-” y el número correlativo que corresponda (CI-########)</a:t>
            </a:r>
          </a:p>
          <a:p>
            <a:r>
              <a:rPr lang="es-PE" sz="1100" dirty="0">
                <a:solidFill>
                  <a:srgbClr val="3333FF"/>
                </a:solidFill>
                <a:latin typeface="Franklin Gothic Medium Cond" panose="020B0606030402020204" pitchFamily="34" charset="0"/>
              </a:rPr>
              <a:t>En las variables condición al EESS, Servicio, Edad, Sexo deben ser los del contacto </a:t>
            </a:r>
          </a:p>
          <a:p>
            <a:r>
              <a:rPr lang="es-PE" sz="1100" dirty="0">
                <a:latin typeface="Franklin Gothic Medium Cond" panose="020B0606030402020204" pitchFamily="34" charset="0"/>
              </a:rPr>
              <a:t>Diagnóstico motivo de consulta y/o actividad de salud registro:</a:t>
            </a:r>
          </a:p>
          <a:p>
            <a:r>
              <a:rPr lang="es-PE" sz="1100" dirty="0">
                <a:latin typeface="Franklin Gothic Medium Cond" panose="020B0606030402020204" pitchFamily="34" charset="0"/>
              </a:rPr>
              <a:t> En el casillero 1º el Diagnóstico [</a:t>
            </a:r>
            <a:r>
              <a:rPr lang="es-PE" sz="1100" i="1" dirty="0">
                <a:latin typeface="Franklin Gothic Medium Cond" panose="020B0606030402020204" pitchFamily="34" charset="0"/>
              </a:rPr>
              <a:t>del Caso Índice]</a:t>
            </a:r>
          </a:p>
          <a:p>
            <a:r>
              <a:rPr lang="es-PE" sz="1100" dirty="0">
                <a:latin typeface="Franklin Gothic Medium Cond" panose="020B0606030402020204" pitchFamily="34" charset="0"/>
              </a:rPr>
              <a:t> En el casillero 2º Contacto con y Exposición a ITS </a:t>
            </a:r>
          </a:p>
          <a:p>
            <a:r>
              <a:rPr lang="es-PE" sz="1100" dirty="0">
                <a:latin typeface="Franklin Gothic Medium Cond" panose="020B0606030402020204" pitchFamily="34" charset="0"/>
              </a:rPr>
              <a:t> En el casillero 3º Consejería/Orientación en prevención de ITS, VIH, Hepatitis B</a:t>
            </a:r>
          </a:p>
          <a:p>
            <a:r>
              <a:rPr lang="es-PE" sz="1100" dirty="0">
                <a:latin typeface="Franklin Gothic Medium Cond" panose="020B0606030402020204" pitchFamily="34" charset="0"/>
              </a:rPr>
              <a:t> En el casillero 4º Administración de tratamiento</a:t>
            </a:r>
          </a:p>
          <a:p>
            <a:r>
              <a:rPr lang="es-PE" sz="1100" dirty="0">
                <a:latin typeface="Franklin Gothic Medium Cond" panose="020B0606030402020204" pitchFamily="34" charset="0"/>
              </a:rPr>
              <a:t>En el ítem Tipo de diagnóstico marque:</a:t>
            </a:r>
          </a:p>
          <a:p>
            <a:r>
              <a:rPr lang="es-PE" sz="1100" dirty="0">
                <a:latin typeface="Franklin Gothic Medium Cond" panose="020B0606030402020204" pitchFamily="34" charset="0"/>
              </a:rPr>
              <a:t> En el casillero 1º SIEMPRE “R”</a:t>
            </a:r>
          </a:p>
          <a:p>
            <a:r>
              <a:rPr lang="es-PE" sz="1100" dirty="0">
                <a:latin typeface="Franklin Gothic Medium Cond" panose="020B0606030402020204" pitchFamily="34" charset="0"/>
              </a:rPr>
              <a:t> En el casillero 2º solo “D” cuando se identifica al contacto, en los siguientes controles “R”</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la sigla de la POBLACIÓN EN RIESGO al que corresponde el paciente [</a:t>
            </a:r>
            <a:r>
              <a:rPr lang="es-PE" sz="1100" i="1" dirty="0">
                <a:latin typeface="Franklin Gothic Medium Cond" panose="020B0606030402020204" pitchFamily="34" charset="0"/>
              </a:rPr>
              <a:t>contacto]</a:t>
            </a:r>
          </a:p>
          <a:p>
            <a:r>
              <a:rPr lang="es-PE" sz="1100" dirty="0">
                <a:latin typeface="Franklin Gothic Medium Cond" panose="020B0606030402020204" pitchFamily="34" charset="0"/>
              </a:rPr>
              <a:t> En el casillero 4º “IA” para indicar que inicia tratamiento o “TA” cuando se concluya el tratamiento, </a:t>
            </a:r>
            <a:r>
              <a:rPr lang="es-PE" sz="1100" dirty="0" err="1">
                <a:latin typeface="Franklin Gothic Medium Cond" panose="020B0606030402020204" pitchFamily="34" charset="0"/>
              </a:rPr>
              <a:t>segúncorresponda</a:t>
            </a:r>
            <a:r>
              <a:rPr lang="es-PE" sz="1100" dirty="0">
                <a:latin typeface="Franklin Gothic Medium Cond" panose="020B0606030402020204" pitchFamily="34" charset="0"/>
              </a:rPr>
              <a:t>.</a:t>
            </a:r>
          </a:p>
          <a:p>
            <a:r>
              <a:rPr lang="es-PE" sz="1100" dirty="0">
                <a:solidFill>
                  <a:srgbClr val="3333FF"/>
                </a:solidFill>
                <a:latin typeface="Franklin Gothic Medium Cond" panose="020B0606030402020204" pitchFamily="34" charset="0"/>
              </a:rPr>
              <a:t>Es importante identificar a la población que recibe por primera vez con una consejería en ITS para poder determinar el número de personas con consejería en ITS, para ello marque “D” en </a:t>
            </a:r>
            <a:r>
              <a:rPr lang="es-PE" sz="1100" i="1" dirty="0">
                <a:solidFill>
                  <a:srgbClr val="3333FF"/>
                </a:solidFill>
                <a:latin typeface="Franklin Gothic Medium Cond" panose="020B0606030402020204" pitchFamily="34" charset="0"/>
              </a:rPr>
              <a:t>[Tipo de diagnóstico] si es la primera consejería en el año. </a:t>
            </a:r>
            <a:endParaRPr lang="es-PE" sz="1100" dirty="0">
              <a:solidFill>
                <a:srgbClr val="3333FF"/>
              </a:solidFill>
              <a:latin typeface="Franklin Gothic Medium Cond" panose="020B0606030402020204" pitchFamily="34" charset="0"/>
            </a:endParaRPr>
          </a:p>
          <a:p>
            <a:pPr lvl="0" algn="just"/>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132985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8009" y="294946"/>
            <a:ext cx="8482819" cy="1637371"/>
          </a:xfrm>
          <a:prstGeom prst="rect">
            <a:avLst/>
          </a:prstGeom>
        </p:spPr>
      </p:pic>
    </p:spTree>
    <p:extLst>
      <p:ext uri="{BB962C8B-B14F-4D97-AF65-F5344CB8AC3E}">
        <p14:creationId xmlns:p14="http://schemas.microsoft.com/office/powerpoint/2010/main" val="263427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8996" y="257597"/>
            <a:ext cx="8482819" cy="6601807"/>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SÍFILIS </a:t>
            </a:r>
          </a:p>
          <a:p>
            <a:pPr lvl="0" algn="just"/>
            <a:r>
              <a:rPr lang="es-PE" sz="1100" dirty="0">
                <a:solidFill>
                  <a:srgbClr val="000000"/>
                </a:solidFill>
                <a:latin typeface="Franklin Gothic Medium Cond" panose="020B0606030402020204" pitchFamily="34" charset="0"/>
              </a:rPr>
              <a:t>Las pruebas para el Tamizaje de Sífilis pueden ser realizadas a través de:</a:t>
            </a:r>
          </a:p>
          <a:p>
            <a:pPr lvl="0"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Prueba Rápida de Sífilis (Cualitativa)  código “86780”</a:t>
            </a:r>
          </a:p>
          <a:p>
            <a:pPr lvl="0"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RPR o VDRL (Cuantitativa)     código “86593” </a:t>
            </a:r>
          </a:p>
          <a:p>
            <a:pPr lvl="0" algn="just"/>
            <a:r>
              <a:rPr lang="es-PE" sz="1100" dirty="0">
                <a:solidFill>
                  <a:srgbClr val="000000"/>
                </a:solidFill>
                <a:latin typeface="Franklin Gothic Medium Cond" panose="020B0606030402020204" pitchFamily="34" charset="0"/>
              </a:rPr>
              <a:t>Toda vez que Laboratorio no registra información en el HIS, el prestador deberá anotar el procedimiento “86593” con su respectivo resultado “RP” o “RN”</a:t>
            </a:r>
          </a:p>
          <a:p>
            <a:pPr lvl="0" algn="just">
              <a:spcBef>
                <a:spcPts val="200"/>
              </a:spcBef>
            </a:pPr>
            <a:r>
              <a:rPr lang="es-PE" sz="1100" dirty="0">
                <a:solidFill>
                  <a:srgbClr val="C00000"/>
                </a:solidFill>
                <a:latin typeface="Franklin Gothic Medium Cond" panose="020B0606030402020204" pitchFamily="34" charset="0"/>
              </a:rPr>
              <a:t>PRUEBAS RÁPIDAS PARA SÍFILIS:</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Es una prueba </a:t>
            </a:r>
            <a:r>
              <a:rPr lang="es-PE" sz="1100" dirty="0" err="1">
                <a:solidFill>
                  <a:srgbClr val="000000"/>
                </a:solidFill>
                <a:latin typeface="Franklin Gothic Medium Cond" panose="020B0606030402020204" pitchFamily="34" charset="0"/>
              </a:rPr>
              <a:t>inmunocromatográfica</a:t>
            </a:r>
            <a:r>
              <a:rPr lang="es-PE" sz="1100" dirty="0">
                <a:solidFill>
                  <a:srgbClr val="000000"/>
                </a:solidFill>
                <a:latin typeface="Franklin Gothic Medium Cond" panose="020B0606030402020204" pitchFamily="34" charset="0"/>
              </a:rPr>
              <a:t> (dan reacción de color que permite leerse a simple vista) que detecta anticuerpos contra T. </a:t>
            </a:r>
            <a:r>
              <a:rPr lang="es-PE" sz="1100" dirty="0" err="1">
                <a:solidFill>
                  <a:srgbClr val="000000"/>
                </a:solidFill>
                <a:latin typeface="Franklin Gothic Medium Cond" panose="020B0606030402020204" pitchFamily="34" charset="0"/>
              </a:rPr>
              <a:t>pallidum</a:t>
            </a:r>
            <a:r>
              <a:rPr lang="es-PE" sz="1100" dirty="0">
                <a:solidFill>
                  <a:srgbClr val="000000"/>
                </a:solidFill>
                <a:latin typeface="Franklin Gothic Medium Cond" panose="020B0606030402020204" pitchFamily="34" charset="0"/>
              </a:rPr>
              <a:t> en muestras de sangre total o suero. </a:t>
            </a:r>
          </a:p>
          <a:p>
            <a:pPr lvl="0" algn="just"/>
            <a:r>
              <a:rPr lang="es-PE" sz="1100" dirty="0">
                <a:solidFill>
                  <a:srgbClr val="000000"/>
                </a:solidFill>
                <a:latin typeface="Franklin Gothic Medium Cond" panose="020B0606030402020204" pitchFamily="34" charset="0"/>
              </a:rPr>
              <a:t>Las pruebas rápidas para Sífilis confirmatorias o </a:t>
            </a:r>
            <a:r>
              <a:rPr lang="es-PE" sz="1100" dirty="0" err="1">
                <a:solidFill>
                  <a:srgbClr val="000000"/>
                </a:solidFill>
                <a:latin typeface="Franklin Gothic Medium Cond" panose="020B0606030402020204" pitchFamily="34" charset="0"/>
              </a:rPr>
              <a:t>treponémicas</a:t>
            </a:r>
            <a:r>
              <a:rPr lang="es-PE" sz="1100" dirty="0">
                <a:solidFill>
                  <a:srgbClr val="000000"/>
                </a:solidFill>
                <a:latin typeface="Franklin Gothic Medium Cond" panose="020B0606030402020204" pitchFamily="34" charset="0"/>
              </a:rPr>
              <a:t> son muy útiles en población general y gestantes. Estas son poblaciones con baja prevalencia de Sífilis de modo que si se encuentra la prueba positiva, se debe proceder a dar tratamiento. Estas pruebas no se recomiendan para uso en poblaciones de alta prevalencia de transmisión de ITS ya que por la elevada probabilidad que represente una infección pasada y ya tratada, no nos permite identificar a las personas que requiere tratamiento.  Sin embargo, especialmente con poblaciones de alta prevalencia que tienen poco acceso a servicios de salud, la prueba rápida de Sífilis puede permitir detectar casos y tratarlos inmediatamente y así no perder la oportunidad de tratamiento. </a:t>
            </a:r>
          </a:p>
          <a:p>
            <a:pPr lvl="0" algn="just">
              <a:spcBef>
                <a:spcPts val="200"/>
              </a:spcBef>
            </a:pPr>
            <a:r>
              <a:rPr lang="es-PE" sz="1100" dirty="0">
                <a:solidFill>
                  <a:srgbClr val="C00000"/>
                </a:solidFill>
                <a:latin typeface="Franklin Gothic Medium Cond" panose="020B0606030402020204" pitchFamily="34" charset="0"/>
              </a:rPr>
              <a:t>PRUEBAS NO TREPONÉMICAS PARA SEROLOGÍA DE SÍFILIS:</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Son pruebas de laboratorio que detectan la presencia de anticuerpos no específicos contra el Treponema </a:t>
            </a:r>
            <a:r>
              <a:rPr lang="es-PE" sz="1100" dirty="0" err="1">
                <a:solidFill>
                  <a:srgbClr val="000000"/>
                </a:solidFill>
                <a:latin typeface="Franklin Gothic Medium Cond" panose="020B0606030402020204" pitchFamily="34" charset="0"/>
              </a:rPr>
              <a:t>Pallidum</a:t>
            </a:r>
            <a:r>
              <a:rPr lang="es-PE" sz="1100" dirty="0">
                <a:solidFill>
                  <a:srgbClr val="000000"/>
                </a:solidFill>
                <a:latin typeface="Franklin Gothic Medium Cond" panose="020B0606030402020204" pitchFamily="34" charset="0"/>
              </a:rPr>
              <a:t> en sangre. Usualmente son positivas luego de 1 y hasta 4 semanas de presentarse la úlcera genital (chancro duro) y </a:t>
            </a:r>
            <a:r>
              <a:rPr lang="es-PE" sz="1100" dirty="0" err="1">
                <a:solidFill>
                  <a:srgbClr val="000000"/>
                </a:solidFill>
                <a:latin typeface="Franklin Gothic Medium Cond" panose="020B0606030402020204" pitchFamily="34" charset="0"/>
              </a:rPr>
              <a:t>negativizan</a:t>
            </a:r>
            <a:r>
              <a:rPr lang="es-PE" sz="1100" dirty="0">
                <a:solidFill>
                  <a:srgbClr val="000000"/>
                </a:solidFill>
                <a:latin typeface="Franklin Gothic Medium Cond" panose="020B0606030402020204" pitchFamily="34" charset="0"/>
              </a:rPr>
              <a:t> 6 a 12 meses después del tratamiento adecuado, por lo que los resultados expresados en diluciones del suero se usan para monitorear la respuesta al tratamiento. Estas pruebas permiten identificar a las personas que requieren tratamiento, y se </a:t>
            </a:r>
            <a:r>
              <a:rPr lang="es-PE" sz="1100" dirty="0" err="1">
                <a:solidFill>
                  <a:srgbClr val="000000"/>
                </a:solidFill>
                <a:latin typeface="Franklin Gothic Medium Cond" panose="020B0606030402020204" pitchFamily="34" charset="0"/>
              </a:rPr>
              <a:t>negativizan</a:t>
            </a:r>
            <a:r>
              <a:rPr lang="es-PE" sz="1100" dirty="0">
                <a:solidFill>
                  <a:srgbClr val="000000"/>
                </a:solidFill>
                <a:latin typeface="Franklin Gothic Medium Cond" panose="020B0606030402020204" pitchFamily="34" charset="0"/>
              </a:rPr>
              <a:t> en la mayoría de los casos luego del curso de tratamiento. Sin embargo, hay que recordar que existen falsos positivos, como en el 2% de gestantes, y que un porcentaje de personas pueden mantener diluciones bajas (menos de 4 diluciones por ejemplo) a pesar de estar curadas. Esto último es más frecuente entre personas con infecciones por sífilis repetidas. </a:t>
            </a:r>
          </a:p>
          <a:p>
            <a:pPr algn="just"/>
            <a:r>
              <a:rPr lang="es-PE" sz="1100" dirty="0">
                <a:solidFill>
                  <a:srgbClr val="000000"/>
                </a:solidFill>
                <a:latin typeface="Franklin Gothic Medium Cond" panose="020B0606030402020204" pitchFamily="34" charset="0"/>
              </a:rPr>
              <a:t>Además existen falsos negativos como el llamado fenómenos de </a:t>
            </a:r>
            <a:r>
              <a:rPr lang="es-PE" sz="1100" dirty="0" err="1">
                <a:solidFill>
                  <a:srgbClr val="000000"/>
                </a:solidFill>
                <a:latin typeface="Franklin Gothic Medium Cond" panose="020B0606030402020204" pitchFamily="34" charset="0"/>
              </a:rPr>
              <a:t>prozona</a:t>
            </a:r>
            <a:r>
              <a:rPr lang="es-PE" sz="1100" dirty="0">
                <a:solidFill>
                  <a:srgbClr val="000000"/>
                </a:solidFill>
                <a:latin typeface="Franklin Gothic Medium Cond" panose="020B0606030402020204" pitchFamily="34" charset="0"/>
              </a:rPr>
              <a:t> que sucede cuando la muestra es fuertemente reactiva. Cuando esto se sospecha se recomienda diluir la muestra. Las más conocidas son el Rapid Plasma </a:t>
            </a:r>
            <a:r>
              <a:rPr lang="es-PE" sz="1100" dirty="0" err="1">
                <a:solidFill>
                  <a:srgbClr val="000000"/>
                </a:solidFill>
                <a:latin typeface="Franklin Gothic Medium Cond" panose="020B0606030402020204" pitchFamily="34" charset="0"/>
              </a:rPr>
              <a:t>Reagin</a:t>
            </a:r>
            <a:r>
              <a:rPr lang="es-PE" sz="1100" dirty="0">
                <a:solidFill>
                  <a:srgbClr val="000000"/>
                </a:solidFill>
                <a:latin typeface="Franklin Gothic Medium Cond" panose="020B0606030402020204" pitchFamily="34" charset="0"/>
              </a:rPr>
              <a:t> (RPR) y el </a:t>
            </a:r>
            <a:r>
              <a:rPr lang="es-PE" sz="1100" dirty="0" err="1">
                <a:solidFill>
                  <a:srgbClr val="000000"/>
                </a:solidFill>
                <a:latin typeface="Franklin Gothic Medium Cond" panose="020B0606030402020204" pitchFamily="34" charset="0"/>
              </a:rPr>
              <a:t>Venereal</a:t>
            </a:r>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Disease</a:t>
            </a:r>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Research</a:t>
            </a:r>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Laboratory</a:t>
            </a:r>
            <a:r>
              <a:rPr lang="es-PE" sz="1100" dirty="0">
                <a:solidFill>
                  <a:srgbClr val="000000"/>
                </a:solidFill>
                <a:latin typeface="Franklin Gothic Medium Cond" panose="020B0606030402020204" pitchFamily="34" charset="0"/>
              </a:rPr>
              <a:t> (VDRL). </a:t>
            </a:r>
          </a:p>
          <a:p>
            <a:pPr algn="just">
              <a:spcBef>
                <a:spcPts val="200"/>
              </a:spcBef>
            </a:pPr>
            <a:r>
              <a:rPr lang="es-PE" sz="1100" dirty="0">
                <a:solidFill>
                  <a:srgbClr val="C00000"/>
                </a:solidFill>
                <a:latin typeface="Franklin Gothic Medium Cond" panose="020B0606030402020204" pitchFamily="34" charset="0"/>
              </a:rPr>
              <a:t>RESULTADO DE LA MUESTRA DE RPR REACTIVO PARA SÍFILIS </a:t>
            </a:r>
          </a:p>
          <a:p>
            <a:pPr algn="just"/>
            <a:r>
              <a:rPr lang="es-PE" sz="1100" dirty="0">
                <a:solidFill>
                  <a:srgbClr val="000000"/>
                </a:solidFill>
                <a:latin typeface="Franklin Gothic Medium Cond" panose="020B0606030402020204" pitchFamily="34" charset="0"/>
              </a:rPr>
              <a:t>Para el ítem Diagnóstico motivo de consulta y/o actividad de salud registre:</a:t>
            </a:r>
          </a:p>
          <a:p>
            <a:pPr algn="just"/>
            <a:r>
              <a:rPr lang="es-PE" sz="1100" dirty="0">
                <a:solidFill>
                  <a:srgbClr val="000000"/>
                </a:solidFill>
                <a:latin typeface="Franklin Gothic Medium Cond" panose="020B0606030402020204" pitchFamily="34" charset="0"/>
              </a:rPr>
              <a:t> En el casillero 1º el diagnóstico de Sífilis </a:t>
            </a:r>
          </a:p>
          <a:p>
            <a:pPr algn="just"/>
            <a:r>
              <a:rPr lang="es-PE" sz="1100" dirty="0">
                <a:solidFill>
                  <a:srgbClr val="000000"/>
                </a:solidFill>
                <a:latin typeface="Franklin Gothic Medium Cond" panose="020B0606030402020204" pitchFamily="34" charset="0"/>
              </a:rPr>
              <a:t> En el casillero 2º Anticuerpo: Treponema </a:t>
            </a:r>
            <a:r>
              <a:rPr lang="es-PE" sz="1100" dirty="0" err="1">
                <a:solidFill>
                  <a:srgbClr val="000000"/>
                </a:solidFill>
                <a:latin typeface="Franklin Gothic Medium Cond" panose="020B0606030402020204" pitchFamily="34" charset="0"/>
              </a:rPr>
              <a:t>Pallidum</a:t>
            </a:r>
            <a:r>
              <a:rPr lang="es-PE" sz="1100" dirty="0">
                <a:solidFill>
                  <a:srgbClr val="000000"/>
                </a:solidFill>
                <a:latin typeface="Franklin Gothic Medium Cond" panose="020B0606030402020204" pitchFamily="34" charset="0"/>
              </a:rPr>
              <a:t> (Tamizaje para Sífilis)</a:t>
            </a:r>
          </a:p>
          <a:p>
            <a:pPr algn="just"/>
            <a:r>
              <a:rPr lang="es-PE" sz="1100" dirty="0">
                <a:solidFill>
                  <a:srgbClr val="000000"/>
                </a:solidFill>
                <a:latin typeface="Franklin Gothic Medium Cond" panose="020B0606030402020204" pitchFamily="34" charset="0"/>
              </a:rPr>
              <a:t> En los demás casilleros las actividades que realice como consejería, tratamiento, etc. </a:t>
            </a:r>
          </a:p>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casillero 1º [del diagnóstico confirmado] “D”</a:t>
            </a:r>
          </a:p>
          <a:p>
            <a:pPr algn="just"/>
            <a:r>
              <a:rPr lang="es-PE" sz="1100" dirty="0">
                <a:solidFill>
                  <a:srgbClr val="000000"/>
                </a:solidFill>
                <a:latin typeface="Franklin Gothic Medium Cond" panose="020B0606030402020204" pitchFamily="34" charset="0"/>
              </a:rPr>
              <a:t> En el casillero 2º “RP” de resultado positivo</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lgn="just"/>
            <a:r>
              <a:rPr lang="es-PE" sz="1100" dirty="0">
                <a:solidFill>
                  <a:srgbClr val="000000"/>
                </a:solidFill>
                <a:latin typeface="Franklin Gothic Medium Cond" panose="020B0606030402020204" pitchFamily="34" charset="0"/>
              </a:rPr>
              <a:t> En el casillero 3º la sigla de la POBLACIÓN EN RIESGO al que corresponde el paciente.</a:t>
            </a:r>
          </a:p>
          <a:p>
            <a:pPr lvl="0" algn="just" defTabSz="927100"/>
            <a:r>
              <a:rPr lang="es-PE" sz="1100" dirty="0">
                <a:solidFill>
                  <a:srgbClr val="000000"/>
                </a:solidFill>
                <a:latin typeface="Franklin Gothic Medium Cond" panose="020B0606030402020204" pitchFamily="34" charset="0"/>
              </a:rPr>
              <a:t>o [En Blanco] = Población General	o TS= Trabajador Sexual </a:t>
            </a:r>
          </a:p>
          <a:p>
            <a:pPr lvl="0" algn="just" defTabSz="927100"/>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ST = Trabajador de Salud </a:t>
            </a:r>
          </a:p>
          <a:p>
            <a:pPr lvl="0" algn="just" defTabSz="927100"/>
            <a:r>
              <a:rPr lang="es-PE" sz="1100" dirty="0">
                <a:solidFill>
                  <a:srgbClr val="000000"/>
                </a:solidFill>
                <a:latin typeface="Franklin Gothic Medium Cond" panose="020B0606030402020204" pitchFamily="34" charset="0"/>
              </a:rPr>
              <a:t>o HSH = Hombre que tiene sexo con hombre 	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a:t>
            </a:r>
          </a:p>
          <a:p>
            <a:pPr lvl="0" algn="just" defTabSz="927100"/>
            <a:r>
              <a:rPr lang="es-PE" sz="1100" dirty="0">
                <a:solidFill>
                  <a:srgbClr val="000000"/>
                </a:solidFill>
                <a:latin typeface="Franklin Gothic Medium Cond" panose="020B0606030402020204" pitchFamily="34" charset="0"/>
              </a:rPr>
              <a:t>o PPL = Persona privada de su libertad	o P = Puérpera </a:t>
            </a:r>
          </a:p>
          <a:p>
            <a:pPr lvl="0" algn="just" defTabSz="927100"/>
            <a:r>
              <a:rPr lang="es-PE" sz="1100" dirty="0">
                <a:solidFill>
                  <a:srgbClr val="000000"/>
                </a:solidFill>
                <a:latin typeface="Franklin Gothic Medium Cond" panose="020B0606030402020204" pitchFamily="34" charset="0"/>
              </a:rPr>
              <a:t>o HTS = HSH que es TS </a:t>
            </a:r>
          </a:p>
          <a:p>
            <a:pPr lvl="0" algn="just" defTabSz="927100"/>
            <a:r>
              <a:rPr lang="es-PE" sz="1100" dirty="0">
                <a:solidFill>
                  <a:srgbClr val="000000"/>
                </a:solidFill>
                <a:latin typeface="Franklin Gothic Medium Cond" panose="020B0606030402020204" pitchFamily="34" charset="0"/>
              </a:rPr>
              <a:t> </a:t>
            </a:r>
          </a:p>
        </p:txBody>
      </p:sp>
    </p:spTree>
    <p:extLst>
      <p:ext uri="{BB962C8B-B14F-4D97-AF65-F5344CB8AC3E}">
        <p14:creationId xmlns:p14="http://schemas.microsoft.com/office/powerpoint/2010/main" val="29056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92789" y="981877"/>
            <a:ext cx="8633426" cy="1657806"/>
          </a:xfrm>
          <a:prstGeom prst="rect">
            <a:avLst/>
          </a:prstGeom>
        </p:spPr>
      </p:pic>
      <p:sp>
        <p:nvSpPr>
          <p:cNvPr id="5" name="Rectángulo 4"/>
          <p:cNvSpPr/>
          <p:nvPr/>
        </p:nvSpPr>
        <p:spPr>
          <a:xfrm>
            <a:off x="230462" y="2639683"/>
            <a:ext cx="8525436" cy="638636"/>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Utilice la sigla de la POBLACIÓN EN RIESGO en la Consejería para identificar el grupo riesgo o deje en blanco para población general; en el caso de Gestante utilice el código O981 (Sífilis que complica el embarazo) para el diagnóstico. </a:t>
            </a:r>
          </a:p>
          <a:p>
            <a:pPr algn="just">
              <a:spcBef>
                <a:spcPts val="300"/>
              </a:spcBef>
            </a:pPr>
            <a:r>
              <a:rPr lang="es-PE" sz="1100" dirty="0">
                <a:solidFill>
                  <a:srgbClr val="C00000"/>
                </a:solidFill>
                <a:latin typeface="Franklin Gothic Medium Cond" panose="020B0606030402020204" pitchFamily="34" charset="0"/>
              </a:rPr>
              <a:t>ABANDONO AL TRATAMIENTO </a:t>
            </a:r>
          </a:p>
        </p:txBody>
      </p:sp>
      <p:pic>
        <p:nvPicPr>
          <p:cNvPr id="6" name="Imagen 5"/>
          <p:cNvPicPr>
            <a:picLocks noChangeAspect="1"/>
          </p:cNvPicPr>
          <p:nvPr/>
        </p:nvPicPr>
        <p:blipFill>
          <a:blip r:embed="rId3"/>
          <a:stretch>
            <a:fillRect/>
          </a:stretch>
        </p:blipFill>
        <p:spPr>
          <a:xfrm>
            <a:off x="230462" y="3281356"/>
            <a:ext cx="8632184" cy="953702"/>
          </a:xfrm>
          <a:prstGeom prst="rect">
            <a:avLst/>
          </a:prstGeom>
        </p:spPr>
      </p:pic>
      <p:sp>
        <p:nvSpPr>
          <p:cNvPr id="3" name="Rectángulo 2"/>
          <p:cNvSpPr/>
          <p:nvPr/>
        </p:nvSpPr>
        <p:spPr>
          <a:xfrm>
            <a:off x="215152" y="4220068"/>
            <a:ext cx="8647494" cy="1785104"/>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TAMIZAJE REALIZADO A TRAVÉS DE PRUEBA RÁPIDA</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casillero 1º Anticuerpo: Treponema </a:t>
            </a:r>
            <a:r>
              <a:rPr lang="es-PE" sz="1100" dirty="0" err="1">
                <a:solidFill>
                  <a:srgbClr val="000000"/>
                </a:solidFill>
                <a:latin typeface="Franklin Gothic Medium Cond" panose="020B0606030402020204" pitchFamily="34" charset="0"/>
              </a:rPr>
              <a:t>Pallidum</a:t>
            </a:r>
            <a:r>
              <a:rPr lang="es-PE" sz="1100" dirty="0">
                <a:solidFill>
                  <a:srgbClr val="000000"/>
                </a:solidFill>
                <a:latin typeface="Franklin Gothic Medium Cond" panose="020B0606030402020204" pitchFamily="34" charset="0"/>
              </a:rPr>
              <a:t> (Tamizaje para Sífilis)</a:t>
            </a:r>
          </a:p>
          <a:p>
            <a:pPr lvl="0"/>
            <a:r>
              <a:rPr lang="es-PE" sz="1100" dirty="0">
                <a:solidFill>
                  <a:srgbClr val="000000"/>
                </a:solidFill>
                <a:latin typeface="Franklin Gothic Medium Cond" panose="020B0606030402020204" pitchFamily="34" charset="0"/>
              </a:rPr>
              <a:t> En el casillero 2º Consejería/Orientación en prevención de ITS, VIH, Hepatitis B</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“RN” de Resultado Negativo </a:t>
            </a:r>
          </a:p>
          <a:p>
            <a:r>
              <a:rPr lang="es-PE" sz="1100" dirty="0">
                <a:solidFill>
                  <a:srgbClr val="000000"/>
                </a:solidFill>
                <a:latin typeface="Franklin Gothic Medium Cond" panose="020B0606030402020204" pitchFamily="34" charset="0"/>
              </a:rPr>
              <a:t> En el casillero 2º la sigla de la POBLACIÓN EN RIESGO al que corresponde el paciente:</a:t>
            </a:r>
          </a:p>
          <a:p>
            <a:pPr defTabSz="954088"/>
            <a:r>
              <a:rPr lang="es-PE" sz="1100" dirty="0">
                <a:solidFill>
                  <a:srgbClr val="000000"/>
                </a:solidFill>
                <a:latin typeface="Franklin Gothic Medium Cond" panose="020B0606030402020204" pitchFamily="34" charset="0"/>
              </a:rPr>
              <a:t>o [En Blanco] = Población General		o TS = Trabajador Sexual 		o HTS = HSH que es TS </a:t>
            </a:r>
          </a:p>
          <a:p>
            <a:pPr defTabSz="954088"/>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HSH = Hombre que tiene sexo con hombre 	o ST = Trabajador de Salud </a:t>
            </a:r>
          </a:p>
          <a:p>
            <a:pPr defTabSz="954088"/>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PPL = Persona privada de su libertad </a:t>
            </a:r>
          </a:p>
        </p:txBody>
      </p:sp>
      <p:sp>
        <p:nvSpPr>
          <p:cNvPr id="7" name="Rectángulo 6"/>
          <p:cNvSpPr/>
          <p:nvPr/>
        </p:nvSpPr>
        <p:spPr>
          <a:xfrm>
            <a:off x="215152" y="213708"/>
            <a:ext cx="8633426" cy="769441"/>
          </a:xfrm>
          <a:prstGeom prst="rect">
            <a:avLst/>
          </a:prstGeom>
        </p:spPr>
        <p:txBody>
          <a:bodyPr wrap="square">
            <a:spAutoFit/>
          </a:bodyPr>
          <a:lstStyle/>
          <a:p>
            <a:pPr lvl="0" algn="just" defTabSz="927100"/>
            <a:r>
              <a:rPr lang="es-PE" sz="1100" dirty="0">
                <a:solidFill>
                  <a:srgbClr val="000000"/>
                </a:solidFill>
                <a:latin typeface="Franklin Gothic Medium Cond" panose="020B0606030402020204" pitchFamily="34" charset="0"/>
              </a:rPr>
              <a:t> En el casillero 4º En el casillero 3º “IA” al iniciar el tratamiento y “TA” cuando se concluya el tratamiento</a:t>
            </a:r>
          </a:p>
          <a:p>
            <a:pPr lvl="0" algn="just"/>
            <a:r>
              <a:rPr lang="es-PE" sz="1100" dirty="0">
                <a:solidFill>
                  <a:srgbClr val="000000"/>
                </a:solidFill>
                <a:latin typeface="Franklin Gothic Medium Cond" panose="020B0606030402020204" pitchFamily="34" charset="0"/>
              </a:rPr>
              <a:t>En el ítem Código, considere los siguientes:</a:t>
            </a:r>
          </a:p>
          <a:p>
            <a:pPr lvl="0" algn="just"/>
            <a:r>
              <a:rPr lang="es-PE" sz="1100" dirty="0">
                <a:solidFill>
                  <a:srgbClr val="000000"/>
                </a:solidFill>
                <a:latin typeface="Franklin Gothic Medium Cond" panose="020B0606030402020204" pitchFamily="34" charset="0"/>
              </a:rPr>
              <a:t> Con Presencia de Úlcera Genital los códigos A510, A511, A512.</a:t>
            </a:r>
          </a:p>
          <a:p>
            <a:pPr lvl="0" algn="just"/>
            <a:r>
              <a:rPr lang="es-PE" sz="1100" dirty="0">
                <a:solidFill>
                  <a:srgbClr val="000000"/>
                </a:solidFill>
                <a:latin typeface="Franklin Gothic Medium Cond" panose="020B0606030402020204" pitchFamily="34" charset="0"/>
              </a:rPr>
              <a:t> Con Ausencia de Úlcera Genital los códigos A513, A514, A515, A519, A52, y A53 (todas las sub categorías).</a:t>
            </a:r>
          </a:p>
        </p:txBody>
      </p:sp>
    </p:spTree>
    <p:extLst>
      <p:ext uri="{BB962C8B-B14F-4D97-AF65-F5344CB8AC3E}">
        <p14:creationId xmlns:p14="http://schemas.microsoft.com/office/powerpoint/2010/main" val="289398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08100" y="621167"/>
            <a:ext cx="8632184" cy="991963"/>
          </a:xfrm>
          <a:prstGeom prst="rect">
            <a:avLst/>
          </a:prstGeom>
        </p:spPr>
      </p:pic>
      <p:sp>
        <p:nvSpPr>
          <p:cNvPr id="9" name="Rectángulo 8"/>
          <p:cNvSpPr/>
          <p:nvPr/>
        </p:nvSpPr>
        <p:spPr>
          <a:xfrm>
            <a:off x="230462" y="1605028"/>
            <a:ext cx="8632184" cy="1615827"/>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TAMIZAJE REALIZADO A TRAVÉS DE RPR O VDRL</a:t>
            </a:r>
          </a:p>
          <a:p>
            <a:pPr lvl="0" algn="just"/>
            <a:r>
              <a:rPr lang="es-PE" sz="1100" dirty="0">
                <a:solidFill>
                  <a:srgbClr val="000000"/>
                </a:solidFill>
                <a:latin typeface="Franklin Gothic Medium Cond" panose="020B0606030402020204" pitchFamily="34" charset="0"/>
              </a:rPr>
              <a:t>En el ítem Diagnóstico motivo de consulta y/o actividad de salud anote:</a:t>
            </a:r>
          </a:p>
          <a:p>
            <a:pPr lvl="0" algn="just"/>
            <a:r>
              <a:rPr lang="es-PE" sz="1100" dirty="0">
                <a:solidFill>
                  <a:srgbClr val="000000"/>
                </a:solidFill>
                <a:latin typeface="Franklin Gothic Medium Cond" panose="020B0606030402020204" pitchFamily="34" charset="0"/>
              </a:rPr>
              <a:t> En el casillero 1º Prueba de Sífilis; anticuerpo no </a:t>
            </a:r>
            <a:r>
              <a:rPr lang="es-PE" sz="1100" dirty="0" err="1">
                <a:solidFill>
                  <a:srgbClr val="000000"/>
                </a:solidFill>
                <a:latin typeface="Franklin Gothic Medium Cond" panose="020B0606030402020204" pitchFamily="34" charset="0"/>
              </a:rPr>
              <a:t>treponémico</a:t>
            </a:r>
            <a:r>
              <a:rPr lang="es-PE" sz="1100" dirty="0">
                <a:solidFill>
                  <a:srgbClr val="000000"/>
                </a:solidFill>
                <a:latin typeface="Franklin Gothic Medium Cond" panose="020B0606030402020204" pitchFamily="34" charset="0"/>
              </a:rPr>
              <a:t> cuantitativa (Tamizaje para Sífilis)</a:t>
            </a:r>
          </a:p>
          <a:p>
            <a:pPr lvl="0" algn="just"/>
            <a:r>
              <a:rPr lang="es-PE" sz="1100" dirty="0">
                <a:solidFill>
                  <a:srgbClr val="000000"/>
                </a:solidFill>
                <a:latin typeface="Franklin Gothic Medium Cond" panose="020B0606030402020204" pitchFamily="34" charset="0"/>
              </a:rPr>
              <a:t> En el casillero 2º Consejería/Orientación en prevención de ITS, VIH, Hepatitis B</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1º “RN” de Resultado Negativo  En el casillero 2º la sigla de la POBLACIÓN EN RIESGO al que corresponde el paciente:</a:t>
            </a:r>
          </a:p>
          <a:p>
            <a:pPr defTabSz="954088"/>
            <a:r>
              <a:rPr lang="es-PE" sz="1100" dirty="0">
                <a:solidFill>
                  <a:srgbClr val="000000"/>
                </a:solidFill>
                <a:latin typeface="Franklin Gothic Medium Cond" panose="020B0606030402020204" pitchFamily="34" charset="0"/>
              </a:rPr>
              <a:t>o [En Blanco] = Población General		o TS = Trabajador Sexual 		o HTS = HSH que es TS </a:t>
            </a:r>
          </a:p>
          <a:p>
            <a:pPr defTabSz="954088"/>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HSH = Hombre que tiene sexo con hombre 	o ST = Trabajador de Salud </a:t>
            </a:r>
          </a:p>
          <a:p>
            <a:pPr defTabSz="954088"/>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PPL = Persona privada de su libertad </a:t>
            </a:r>
          </a:p>
        </p:txBody>
      </p:sp>
      <p:pic>
        <p:nvPicPr>
          <p:cNvPr id="10" name="Imagen 9"/>
          <p:cNvPicPr>
            <a:picLocks noChangeAspect="1"/>
          </p:cNvPicPr>
          <p:nvPr/>
        </p:nvPicPr>
        <p:blipFill>
          <a:blip r:embed="rId3"/>
          <a:stretch>
            <a:fillRect/>
          </a:stretch>
        </p:blipFill>
        <p:spPr>
          <a:xfrm>
            <a:off x="230462" y="3178203"/>
            <a:ext cx="8552744" cy="1020002"/>
          </a:xfrm>
          <a:prstGeom prst="rect">
            <a:avLst/>
          </a:prstGeom>
        </p:spPr>
      </p:pic>
      <p:sp>
        <p:nvSpPr>
          <p:cNvPr id="11" name="Rectángulo 10"/>
          <p:cNvSpPr/>
          <p:nvPr/>
        </p:nvSpPr>
        <p:spPr>
          <a:xfrm>
            <a:off x="230462" y="4187938"/>
            <a:ext cx="8525230"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TRANSMISIÓN MATERNO INFANTIL (SÍFILIS)</a:t>
            </a:r>
          </a:p>
          <a:p>
            <a:pPr algn="just"/>
            <a:r>
              <a:rPr lang="es-PE" sz="1100" dirty="0">
                <a:solidFill>
                  <a:srgbClr val="C00000"/>
                </a:solidFill>
                <a:latin typeface="Franklin Gothic Medium Cond" panose="020B0606030402020204" pitchFamily="34" charset="0"/>
              </a:rPr>
              <a:t>TAMIZAJE PARA SÍFILIS CON PRUEBAS RÁPIDAS EN GESTANTES </a:t>
            </a:r>
          </a:p>
          <a:p>
            <a:pPr algn="just"/>
            <a:r>
              <a:rPr lang="es-PE" sz="1100" dirty="0">
                <a:solidFill>
                  <a:srgbClr val="C00000"/>
                </a:solidFill>
                <a:latin typeface="Franklin Gothic Medium Cond" panose="020B0606030402020204" pitchFamily="34" charset="0"/>
              </a:rPr>
              <a:t> Cuando se realiza en el consultorio </a:t>
            </a:r>
          </a:p>
          <a:p>
            <a:pPr algn="just"/>
            <a:r>
              <a:rPr lang="es-PE" sz="1100" dirty="0">
                <a:solidFill>
                  <a:srgbClr val="000000"/>
                </a:solidFill>
                <a:latin typeface="Franklin Gothic Medium Cond" panose="020B0606030402020204" pitchFamily="34" charset="0"/>
              </a:rPr>
              <a:t>En el ítem Tipo de diagnóstico para los procedimientos de [Tamizaje, Consejería y Administración de tratamiento] marque  “D” sólo cuando sea la primera acción en el año, en las siguientes marcar “R”</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registre:</a:t>
            </a:r>
          </a:p>
          <a:p>
            <a:pPr algn="just"/>
            <a:r>
              <a:rPr lang="es-PE" sz="1100" dirty="0">
                <a:solidFill>
                  <a:srgbClr val="000000"/>
                </a:solidFill>
                <a:latin typeface="Franklin Gothic Medium Cond" panose="020B0606030402020204" pitchFamily="34" charset="0"/>
              </a:rPr>
              <a:t> En el casillero 1º el trimestre de gestación 1, 2, 3 según corresponda </a:t>
            </a:r>
            <a:r>
              <a:rPr lang="es-PE" sz="1100" i="1" dirty="0">
                <a:solidFill>
                  <a:srgbClr val="000000"/>
                </a:solidFill>
                <a:latin typeface="Franklin Gothic Medium Cond" panose="020B0606030402020204" pitchFamily="34" charset="0"/>
              </a:rPr>
              <a:t>(Para obtener datos por trimestres)</a:t>
            </a:r>
          </a:p>
          <a:p>
            <a:pPr algn="just"/>
            <a:r>
              <a:rPr lang="es-PE" sz="1100" dirty="0">
                <a:solidFill>
                  <a:srgbClr val="000000"/>
                </a:solidFill>
                <a:latin typeface="Franklin Gothic Medium Cond" panose="020B0606030402020204" pitchFamily="34" charset="0"/>
              </a:rPr>
              <a:t> En el casillero 2º </a:t>
            </a:r>
            <a:r>
              <a:rPr lang="es-PE" sz="1100" i="1" dirty="0">
                <a:solidFill>
                  <a:srgbClr val="000000"/>
                </a:solidFill>
                <a:latin typeface="Franklin Gothic Medium Cond" panose="020B0606030402020204" pitchFamily="34" charset="0"/>
              </a:rPr>
              <a:t>dejar en blanco</a:t>
            </a:r>
          </a:p>
          <a:p>
            <a:pPr algn="just"/>
            <a:r>
              <a:rPr lang="es-PE" sz="1100" dirty="0">
                <a:solidFill>
                  <a:srgbClr val="000000"/>
                </a:solidFill>
                <a:latin typeface="Franklin Gothic Medium Cond" panose="020B0606030402020204" pitchFamily="34" charset="0"/>
              </a:rPr>
              <a:t> En el casillero 3º “RP” si el resultado es Reactivo</a:t>
            </a:r>
          </a:p>
          <a:p>
            <a:pPr algn="just"/>
            <a:r>
              <a:rPr lang="es-PE" sz="1100" dirty="0">
                <a:solidFill>
                  <a:srgbClr val="000000"/>
                </a:solidFill>
                <a:latin typeface="Franklin Gothic Medium Cond" panose="020B0606030402020204" pitchFamily="34" charset="0"/>
              </a:rPr>
              <a:t> En el casillero 4º “1” si es la 1º Batería de Laboratorio “2” si es la 2º Batería de Laboratorio</a:t>
            </a:r>
          </a:p>
          <a:p>
            <a:pPr algn="just"/>
            <a:r>
              <a:rPr lang="es-PE" sz="1100" dirty="0">
                <a:solidFill>
                  <a:srgbClr val="000000"/>
                </a:solidFill>
                <a:latin typeface="Franklin Gothic Medium Cond" panose="020B0606030402020204" pitchFamily="34" charset="0"/>
              </a:rPr>
              <a:t> En el casillero 5º el “IA” para el inicio de tratamiento y “TA” para la culminación del mismo, según corresponda </a:t>
            </a:r>
          </a:p>
        </p:txBody>
      </p:sp>
    </p:spTree>
    <p:extLst>
      <p:ext uri="{BB962C8B-B14F-4D97-AF65-F5344CB8AC3E}">
        <p14:creationId xmlns:p14="http://schemas.microsoft.com/office/powerpoint/2010/main" val="218009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22728" y="526569"/>
            <a:ext cx="8525230" cy="1575854"/>
          </a:xfrm>
          <a:prstGeom prst="rect">
            <a:avLst/>
          </a:prstGeom>
        </p:spPr>
      </p:pic>
      <p:sp>
        <p:nvSpPr>
          <p:cNvPr id="9" name="Rectángulo 8"/>
          <p:cNvSpPr/>
          <p:nvPr/>
        </p:nvSpPr>
        <p:spPr>
          <a:xfrm>
            <a:off x="257357" y="2068678"/>
            <a:ext cx="8444753" cy="261610"/>
          </a:xfrm>
          <a:prstGeom prst="rect">
            <a:avLst/>
          </a:prstGeom>
        </p:spPr>
        <p:txBody>
          <a:bodyPr wrap="square">
            <a:spAutoFit/>
          </a:bodyPr>
          <a:lstStyle/>
          <a:p>
            <a:pPr algn="ctr"/>
            <a:r>
              <a:rPr lang="es-PE" sz="1100" dirty="0">
                <a:solidFill>
                  <a:srgbClr val="3333FF"/>
                </a:solidFill>
                <a:latin typeface="Franklin Gothic Medium Cond" panose="020B0606030402020204" pitchFamily="34" charset="0"/>
              </a:rPr>
              <a:t>Recuerde que las Consejerías en ITS no se numeran, sólo contienen el valor que indica el número de Batería de Laboratorio </a:t>
            </a:r>
          </a:p>
        </p:txBody>
      </p:sp>
      <p:sp>
        <p:nvSpPr>
          <p:cNvPr id="10" name="Rectángulo 9"/>
          <p:cNvSpPr/>
          <p:nvPr/>
        </p:nvSpPr>
        <p:spPr>
          <a:xfrm>
            <a:off x="322728" y="2303547"/>
            <a:ext cx="8337177"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NO REACTIVO</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registre:</a:t>
            </a:r>
          </a:p>
          <a:p>
            <a:r>
              <a:rPr lang="es-PE" sz="1100" dirty="0">
                <a:solidFill>
                  <a:srgbClr val="000000"/>
                </a:solidFill>
                <a:latin typeface="Franklin Gothic Medium Cond" panose="020B0606030402020204" pitchFamily="34" charset="0"/>
              </a:rPr>
              <a:t> En el casillero 1º el trimestre de gestación 1, 2, 3 según corresponda</a:t>
            </a:r>
          </a:p>
          <a:p>
            <a:r>
              <a:rPr lang="es-PE" sz="1100" dirty="0">
                <a:solidFill>
                  <a:srgbClr val="000000"/>
                </a:solidFill>
                <a:latin typeface="Franklin Gothic Medium Cond" panose="020B0606030402020204" pitchFamily="34" charset="0"/>
              </a:rPr>
              <a:t> En el casillero 2º “RN” si el resultado es No Reactivo</a:t>
            </a:r>
          </a:p>
          <a:p>
            <a:r>
              <a:rPr lang="es-PE" sz="1100" dirty="0">
                <a:solidFill>
                  <a:srgbClr val="000000"/>
                </a:solidFill>
                <a:latin typeface="Franklin Gothic Medium Cond" panose="020B0606030402020204" pitchFamily="34" charset="0"/>
              </a:rPr>
              <a:t> En el casillero 3º:</a:t>
            </a:r>
          </a:p>
          <a:p>
            <a:r>
              <a:rPr lang="es-PE" sz="1100" dirty="0">
                <a:solidFill>
                  <a:srgbClr val="000000"/>
                </a:solidFill>
                <a:latin typeface="Franklin Gothic Medium Cond" panose="020B0606030402020204" pitchFamily="34" charset="0"/>
              </a:rPr>
              <a:t>o “1” si es la 1º Batería de Laboratorio                                    o “2” si es la 2º Batería de Laboratorio</a:t>
            </a:r>
          </a:p>
        </p:txBody>
      </p:sp>
      <p:pic>
        <p:nvPicPr>
          <p:cNvPr id="11" name="Imagen 10"/>
          <p:cNvPicPr>
            <a:picLocks noChangeAspect="1"/>
          </p:cNvPicPr>
          <p:nvPr/>
        </p:nvPicPr>
        <p:blipFill>
          <a:blip r:embed="rId3"/>
          <a:stretch>
            <a:fillRect/>
          </a:stretch>
        </p:blipFill>
        <p:spPr>
          <a:xfrm>
            <a:off x="322728" y="3377792"/>
            <a:ext cx="8511783" cy="1142469"/>
          </a:xfrm>
          <a:prstGeom prst="rect">
            <a:avLst/>
          </a:prstGeom>
        </p:spPr>
      </p:pic>
      <p:sp>
        <p:nvSpPr>
          <p:cNvPr id="2" name="Rectángulo 1"/>
          <p:cNvSpPr/>
          <p:nvPr/>
        </p:nvSpPr>
        <p:spPr>
          <a:xfrm>
            <a:off x="257357" y="4520542"/>
            <a:ext cx="8511782" cy="1954381"/>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CUANDO EL TAMIZAJE DE SÍFILIS SE REALIZA A TRAVÉS DE RPR </a:t>
            </a:r>
          </a:p>
          <a:p>
            <a:pPr lvl="0"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lvl="0" algn="just"/>
            <a:r>
              <a:rPr lang="es-PE" sz="1100" dirty="0">
                <a:solidFill>
                  <a:srgbClr val="000000"/>
                </a:solidFill>
                <a:latin typeface="Franklin Gothic Medium Cond" panose="020B0606030402020204" pitchFamily="34" charset="0"/>
              </a:rPr>
              <a:t> En el casillero 1º Gestante con factor de riesgo Control 2do trimestre </a:t>
            </a:r>
          </a:p>
          <a:p>
            <a:pPr lvl="0" algn="just"/>
            <a:r>
              <a:rPr lang="es-PE" sz="1100" dirty="0">
                <a:solidFill>
                  <a:srgbClr val="000000"/>
                </a:solidFill>
                <a:latin typeface="Franklin Gothic Medium Cond" panose="020B0606030402020204" pitchFamily="34" charset="0"/>
              </a:rPr>
              <a:t> En los otros casilleros anote las actividades como Evaluación Nutricional, etc.</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lgn="just"/>
            <a:r>
              <a:rPr lang="es-PE" sz="1100" dirty="0">
                <a:solidFill>
                  <a:srgbClr val="000000"/>
                </a:solidFill>
                <a:latin typeface="Franklin Gothic Medium Cond" panose="020B0606030402020204" pitchFamily="34" charset="0"/>
              </a:rPr>
              <a:t> En el casillero 1º el número de la atención prenatal según corresponda.</a:t>
            </a:r>
          </a:p>
          <a:p>
            <a:pPr lvl="0" algn="just"/>
            <a:r>
              <a:rPr lang="es-PE" sz="1100" dirty="0">
                <a:solidFill>
                  <a:srgbClr val="000000"/>
                </a:solidFill>
                <a:latin typeface="Franklin Gothic Medium Cond" panose="020B0606030402020204" pitchFamily="34" charset="0"/>
              </a:rPr>
              <a:t> En el casillero 2º de la evaluación de resultados:</a:t>
            </a:r>
          </a:p>
          <a:p>
            <a:pPr lvl="0" algn="just"/>
            <a:r>
              <a:rPr lang="es-PE" sz="1100" dirty="0">
                <a:solidFill>
                  <a:srgbClr val="000000"/>
                </a:solidFill>
                <a:latin typeface="Franklin Gothic Medium Cond" panose="020B0606030402020204" pitchFamily="34" charset="0"/>
              </a:rPr>
              <a:t>o RP si el resultado es reactivo</a:t>
            </a:r>
          </a:p>
          <a:p>
            <a:pPr lvl="0" algn="just"/>
            <a:r>
              <a:rPr lang="es-PE" sz="1100" dirty="0">
                <a:solidFill>
                  <a:srgbClr val="000000"/>
                </a:solidFill>
                <a:latin typeface="Franklin Gothic Medium Cond" panose="020B0606030402020204" pitchFamily="34" charset="0"/>
              </a:rPr>
              <a:t>o RN si el resultado es negativo</a:t>
            </a:r>
          </a:p>
          <a:p>
            <a:pPr lvl="0" algn="just"/>
            <a:r>
              <a:rPr lang="es-PE" sz="1100" dirty="0">
                <a:solidFill>
                  <a:srgbClr val="000000"/>
                </a:solidFill>
                <a:latin typeface="Franklin Gothic Medium Cond" panose="020B0606030402020204" pitchFamily="34" charset="0"/>
              </a:rPr>
              <a:t> En el casillero de la Consejería escribir el Nº de Batería de Laboratorio</a:t>
            </a:r>
          </a:p>
          <a:p>
            <a:pPr lvl="0" algn="just"/>
            <a:r>
              <a:rPr lang="es-PE" sz="1100" dirty="0">
                <a:solidFill>
                  <a:srgbClr val="000000"/>
                </a:solidFill>
                <a:latin typeface="Franklin Gothic Medium Cond" panose="020B0606030402020204" pitchFamily="34" charset="0"/>
              </a:rPr>
              <a:t>* “1” si es la 1a Batería de Laboratorio 		* “2” si es la 2ª  Batería de Laboratorio </a:t>
            </a:r>
          </a:p>
        </p:txBody>
      </p:sp>
      <p:sp>
        <p:nvSpPr>
          <p:cNvPr id="3" name="Rectángulo 2"/>
          <p:cNvSpPr/>
          <p:nvPr/>
        </p:nvSpPr>
        <p:spPr>
          <a:xfrm>
            <a:off x="257357" y="264959"/>
            <a:ext cx="1176925" cy="261610"/>
          </a:xfrm>
          <a:prstGeom prst="rect">
            <a:avLst/>
          </a:prstGeom>
        </p:spPr>
        <p:txBody>
          <a:bodyPr wrap="none">
            <a:spAutoFit/>
          </a:bodyPr>
          <a:lstStyle/>
          <a:p>
            <a:pPr lvl="0" algn="just">
              <a:spcBef>
                <a:spcPts val="300"/>
              </a:spcBef>
            </a:pPr>
            <a:r>
              <a:rPr lang="es-PE" sz="1100" dirty="0">
                <a:solidFill>
                  <a:srgbClr val="C00000"/>
                </a:solidFill>
                <a:latin typeface="Franklin Gothic Medium Cond" panose="020B0606030402020204" pitchFamily="34" charset="0"/>
              </a:rPr>
              <a:t>Resultado Reactivo</a:t>
            </a:r>
          </a:p>
        </p:txBody>
      </p:sp>
    </p:spTree>
    <p:extLst>
      <p:ext uri="{BB962C8B-B14F-4D97-AF65-F5344CB8AC3E}">
        <p14:creationId xmlns:p14="http://schemas.microsoft.com/office/powerpoint/2010/main" val="255283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6369" y="246720"/>
            <a:ext cx="8507080" cy="276999"/>
          </a:xfrm>
          <a:prstGeom prst="rect">
            <a:avLst/>
          </a:prstGeom>
        </p:spPr>
        <p:txBody>
          <a:bodyPr wrap="square">
            <a:spAutoFit/>
          </a:bodyPr>
          <a:lstStyle/>
          <a:p>
            <a:pPr lvl="0" algn="just"/>
            <a:r>
              <a:rPr lang="es-PE" sz="1200" dirty="0">
                <a:solidFill>
                  <a:srgbClr val="FF0000"/>
                </a:solidFill>
                <a:latin typeface="Franklin Gothic Medium Cond" panose="020B0606030402020204" pitchFamily="34" charset="0"/>
              </a:rPr>
              <a:t> </a:t>
            </a:r>
          </a:p>
        </p:txBody>
      </p:sp>
      <p:pic>
        <p:nvPicPr>
          <p:cNvPr id="7" name="Imagen 6"/>
          <p:cNvPicPr>
            <a:picLocks noChangeAspect="1"/>
          </p:cNvPicPr>
          <p:nvPr/>
        </p:nvPicPr>
        <p:blipFill>
          <a:blip r:embed="rId2"/>
          <a:stretch>
            <a:fillRect/>
          </a:stretch>
        </p:blipFill>
        <p:spPr>
          <a:xfrm>
            <a:off x="326369" y="385219"/>
            <a:ext cx="8577154" cy="983203"/>
          </a:xfrm>
          <a:prstGeom prst="rect">
            <a:avLst/>
          </a:prstGeom>
        </p:spPr>
      </p:pic>
      <p:sp>
        <p:nvSpPr>
          <p:cNvPr id="8" name="Rectángulo 7"/>
          <p:cNvSpPr/>
          <p:nvPr/>
        </p:nvSpPr>
        <p:spPr>
          <a:xfrm>
            <a:off x="326369" y="1368422"/>
            <a:ext cx="8577154" cy="347787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TAMIZAJE A TRAVÉS DE PRUEBAS RÁPIDAS DUALES </a:t>
            </a:r>
          </a:p>
          <a:p>
            <a:pPr algn="just"/>
            <a:r>
              <a:rPr lang="es-PE" sz="1100" dirty="0">
                <a:solidFill>
                  <a:srgbClr val="000000"/>
                </a:solidFill>
                <a:latin typeface="Franklin Gothic Medium Cond" panose="020B0606030402020204" pitchFamily="34" charset="0"/>
              </a:rPr>
              <a:t>Pruebas rápidas duales para VIH y Sífilis.- Son pruebas rápidas para Tamizaje para VIH y Sífilis que detectan anticuerpos de manera conjunta mediante un solo procedimiento y cuyo resultado se entrega a la gestante en menos de 30 minutos. Se realiza por personal profesional capacitado.</a:t>
            </a:r>
          </a:p>
          <a:p>
            <a:pPr algn="just"/>
            <a:r>
              <a:rPr lang="es-PE" sz="1100" dirty="0">
                <a:solidFill>
                  <a:srgbClr val="000000"/>
                </a:solidFill>
                <a:latin typeface="Franklin Gothic Medium Cond" panose="020B0606030402020204" pitchFamily="34" charset="0"/>
              </a:rPr>
              <a:t>En el ítem Diagnóstico motivo de consulta y/o actividad de salud, registre claramente:</a:t>
            </a:r>
          </a:p>
          <a:p>
            <a:pPr algn="just"/>
            <a:r>
              <a:rPr lang="es-PE" sz="1100" dirty="0">
                <a:solidFill>
                  <a:srgbClr val="000000"/>
                </a:solidFill>
                <a:latin typeface="Franklin Gothic Medium Cond" panose="020B0606030402020204" pitchFamily="34" charset="0"/>
              </a:rPr>
              <a:t> En el casillero 1º Supervisión de Embarazo con Riesgo </a:t>
            </a:r>
          </a:p>
          <a:p>
            <a:pPr algn="just"/>
            <a:r>
              <a:rPr lang="es-PE" sz="1100" dirty="0">
                <a:solidFill>
                  <a:srgbClr val="000000"/>
                </a:solidFill>
                <a:latin typeface="Franklin Gothic Medium Cond" panose="020B0606030402020204" pitchFamily="34" charset="0"/>
              </a:rPr>
              <a:t> En el casillero 2º Consejería  Pre Test para VIH </a:t>
            </a:r>
          </a:p>
          <a:p>
            <a:pPr algn="just"/>
            <a:r>
              <a:rPr lang="es-PE" sz="1100" dirty="0">
                <a:latin typeface="Franklin Gothic Medium Cond" panose="020B0606030402020204" pitchFamily="34" charset="0"/>
              </a:rPr>
              <a:t>En el casillero 3º Anticuerpos; HIV-1 y HIV-2, análisis único </a:t>
            </a:r>
            <a:r>
              <a:rPr lang="es-PE" sz="1100" i="1" dirty="0">
                <a:latin typeface="Franklin Gothic Medium Cond" panose="020B0606030402020204" pitchFamily="34" charset="0"/>
              </a:rPr>
              <a:t>(El prestador podrá anotar “Tamizaje para VIH” para la abreviatura del procedimiento)</a:t>
            </a:r>
          </a:p>
          <a:p>
            <a:pPr algn="just"/>
            <a:r>
              <a:rPr lang="es-PE" sz="1100" dirty="0">
                <a:latin typeface="Franklin Gothic Medium Cond" panose="020B0606030402020204" pitchFamily="34" charset="0"/>
              </a:rPr>
              <a:t> En el casillero 4º Consejería  Post Test para VIH (No Reactivo o Reactivo) según sea  </a:t>
            </a:r>
          </a:p>
          <a:p>
            <a:pPr algn="just"/>
            <a:r>
              <a:rPr lang="es-PE" sz="1100" dirty="0">
                <a:latin typeface="Franklin Gothic Medium Cond" panose="020B0606030402020204" pitchFamily="34" charset="0"/>
              </a:rPr>
              <a:t> En el casillero 5º Anticuerpo; Treponema </a:t>
            </a:r>
            <a:r>
              <a:rPr lang="es-PE" sz="1100" dirty="0" err="1">
                <a:latin typeface="Franklin Gothic Medium Cond" panose="020B0606030402020204" pitchFamily="34" charset="0"/>
              </a:rPr>
              <a:t>Pallidum</a:t>
            </a:r>
            <a:r>
              <a:rPr lang="es-PE" sz="1100" dirty="0">
                <a:latin typeface="Franklin Gothic Medium Cond" panose="020B0606030402020204" pitchFamily="34" charset="0"/>
              </a:rPr>
              <a:t> </a:t>
            </a:r>
            <a:r>
              <a:rPr lang="es-PE" sz="1100" i="1" dirty="0">
                <a:latin typeface="Franklin Gothic Medium Cond" panose="020B0606030402020204" pitchFamily="34" charset="0"/>
              </a:rPr>
              <a:t>(El prestador podrá anotar “Tamizaje de Sífilis” para la abreviatura del procedimiento) </a:t>
            </a:r>
          </a:p>
          <a:p>
            <a:pPr algn="just"/>
            <a:r>
              <a:rPr lang="es-PE" sz="1100" dirty="0">
                <a:latin typeface="Franklin Gothic Medium Cond" panose="020B0606030402020204" pitchFamily="34" charset="0"/>
              </a:rPr>
              <a:t> En el casillero 6º Consejería/Orientación en prevención de ITS, VIH, Hepatitis</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1, 2 </a:t>
            </a:r>
            <a:r>
              <a:rPr lang="es-PE" sz="1100" dirty="0" err="1">
                <a:latin typeface="Franklin Gothic Medium Cond" panose="020B0606030402020204" pitchFamily="34" charset="0"/>
              </a:rPr>
              <a:t>ó</a:t>
            </a:r>
            <a:r>
              <a:rPr lang="es-PE" sz="1100" dirty="0">
                <a:latin typeface="Franklin Gothic Medium Cond" panose="020B0606030402020204" pitchFamily="34" charset="0"/>
              </a:rPr>
              <a:t> 3 correspondiente al trimestre del embarazo en que se toma la prueba</a:t>
            </a:r>
          </a:p>
          <a:p>
            <a:r>
              <a:rPr lang="es-PE" sz="1100" dirty="0">
                <a:latin typeface="Franklin Gothic Medium Cond" panose="020B0606030402020204" pitchFamily="34" charset="0"/>
              </a:rPr>
              <a:t> En los casilleros 2º y 4º de la Consejería Pre y Post test </a:t>
            </a:r>
          </a:p>
          <a:p>
            <a:r>
              <a:rPr lang="es-PE" sz="1100" dirty="0">
                <a:latin typeface="Franklin Gothic Medium Cond" panose="020B0606030402020204" pitchFamily="34" charset="0"/>
              </a:rPr>
              <a:t>o 1 si es la 1º Batería de laboratorio		o 2 si es la 2º Batería de laboratorio</a:t>
            </a:r>
          </a:p>
          <a:p>
            <a:r>
              <a:rPr lang="es-PE" sz="1100" dirty="0">
                <a:solidFill>
                  <a:srgbClr val="000000"/>
                </a:solidFill>
                <a:latin typeface="Franklin Gothic Medium Cond" panose="020B0606030402020204" pitchFamily="34" charset="0"/>
              </a:rPr>
              <a:t> En el 3º y casillero 5º registre la sigla que identifique el resultado de cada anticuerpo del tamizaje realizado:</a:t>
            </a:r>
          </a:p>
          <a:p>
            <a:r>
              <a:rPr lang="es-PE" sz="1100" dirty="0">
                <a:solidFill>
                  <a:srgbClr val="000000"/>
                </a:solidFill>
                <a:latin typeface="Franklin Gothic Medium Cond" panose="020B0606030402020204" pitchFamily="34" charset="0"/>
              </a:rPr>
              <a:t>o RP si el resultado es reactivo</a:t>
            </a:r>
          </a:p>
          <a:p>
            <a:r>
              <a:rPr lang="es-PE" sz="1100" dirty="0">
                <a:solidFill>
                  <a:srgbClr val="000000"/>
                </a:solidFill>
                <a:latin typeface="Franklin Gothic Medium Cond" panose="020B0606030402020204" pitchFamily="34" charset="0"/>
              </a:rPr>
              <a:t>o RN si el resultado es negativo</a:t>
            </a:r>
          </a:p>
          <a:p>
            <a:r>
              <a:rPr lang="es-PE" sz="1100" dirty="0">
                <a:solidFill>
                  <a:srgbClr val="000000"/>
                </a:solidFill>
                <a:latin typeface="Franklin Gothic Medium Cond" panose="020B0606030402020204" pitchFamily="34" charset="0"/>
              </a:rPr>
              <a:t> En el casillero 6º </a:t>
            </a:r>
          </a:p>
          <a:p>
            <a:r>
              <a:rPr lang="es-PE" sz="1100" dirty="0">
                <a:solidFill>
                  <a:srgbClr val="000000"/>
                </a:solidFill>
                <a:latin typeface="Franklin Gothic Medium Cond" panose="020B0606030402020204" pitchFamily="34" charset="0"/>
              </a:rPr>
              <a:t>* 1 si es la 1º Batería de laboratorio		* 2 si es la 2º Batería de laboratorio</a:t>
            </a:r>
          </a:p>
          <a:p>
            <a:r>
              <a:rPr lang="es-PE" sz="1100" dirty="0">
                <a:solidFill>
                  <a:srgbClr val="C00000"/>
                </a:solidFill>
                <a:latin typeface="Franklin Gothic Medium Cond" panose="020B0606030402020204" pitchFamily="34" charset="0"/>
              </a:rPr>
              <a:t>Procedimientos realizados a través de la Primera Batería </a:t>
            </a:r>
          </a:p>
        </p:txBody>
      </p:sp>
      <p:pic>
        <p:nvPicPr>
          <p:cNvPr id="6" name="Imagen 5"/>
          <p:cNvPicPr>
            <a:picLocks noChangeAspect="1"/>
          </p:cNvPicPr>
          <p:nvPr/>
        </p:nvPicPr>
        <p:blipFill>
          <a:blip r:embed="rId3"/>
          <a:stretch>
            <a:fillRect/>
          </a:stretch>
        </p:blipFill>
        <p:spPr>
          <a:xfrm>
            <a:off x="320859" y="4810064"/>
            <a:ext cx="8502281" cy="1633863"/>
          </a:xfrm>
          <a:prstGeom prst="rect">
            <a:avLst/>
          </a:prstGeom>
        </p:spPr>
      </p:pic>
    </p:spTree>
    <p:extLst>
      <p:ext uri="{BB962C8B-B14F-4D97-AF65-F5344CB8AC3E}">
        <p14:creationId xmlns:p14="http://schemas.microsoft.com/office/powerpoint/2010/main" val="85635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86000" y="-5727352"/>
            <a:ext cx="4572000" cy="4847481"/>
          </a:xfrm>
          <a:prstGeom prst="rect">
            <a:avLst/>
          </a:prstGeom>
        </p:spPr>
        <p:txBody>
          <a:bodyPr>
            <a:spAutoFit/>
          </a:bodyPr>
          <a:lstStyle/>
          <a:p>
            <a:r>
              <a:rPr lang="es-PE" sz="1100" b="1" dirty="0">
                <a:solidFill>
                  <a:srgbClr val="000000"/>
                </a:solidFill>
                <a:latin typeface="Calibri" panose="020F0502020204030204" pitchFamily="34" charset="0"/>
              </a:rPr>
              <a:t>Cuando el Tamizaje de Sífilis se realiza a través de RPR </a:t>
            </a:r>
          </a:p>
          <a:p>
            <a:r>
              <a:rPr lang="es-PE" sz="1000" b="1" dirty="0">
                <a:solidFill>
                  <a:srgbClr val="000000"/>
                </a:solidFill>
                <a:latin typeface="Calibri" panose="020F0502020204030204" pitchFamily="34" charset="0"/>
              </a:rPr>
              <a:t>En el ítem Diagnóstico motivo de consulta y/o actividad de salud, anote claramente:</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el casillero 1º Gestante con factor de riesgo Control 2do trimestre </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los otros casilleros anote las actividades como Evaluación Nutricional, etc.</a:t>
            </a:r>
          </a:p>
          <a:p>
            <a:r>
              <a:rPr lang="es-PE" sz="1000" b="1" dirty="0">
                <a:solidFill>
                  <a:srgbClr val="000000"/>
                </a:solidFill>
                <a:latin typeface="Calibri" panose="020F0502020204030204" pitchFamily="34" charset="0"/>
              </a:rPr>
              <a:t>En el ítem </a:t>
            </a:r>
            <a:r>
              <a:rPr lang="es-PE" sz="1000" b="1" dirty="0" err="1">
                <a:solidFill>
                  <a:srgbClr val="000000"/>
                </a:solidFill>
                <a:latin typeface="Calibri" panose="020F0502020204030204" pitchFamily="34" charset="0"/>
              </a:rPr>
              <a:t>Lab</a:t>
            </a:r>
            <a:r>
              <a:rPr lang="es-PE" sz="1000" b="1" dirty="0">
                <a:solidFill>
                  <a:srgbClr val="000000"/>
                </a:solidFill>
                <a:latin typeface="Calibri" panose="020F0502020204030204" pitchFamily="34" charset="0"/>
              </a:rPr>
              <a:t> anote:</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el casillero 1º el número de la atención prenatal según corresponda.</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el casillero 2º de la evaluación de resultados:</a:t>
            </a:r>
          </a:p>
          <a:p>
            <a:r>
              <a:rPr lang="es-PE" sz="1000" dirty="0">
                <a:solidFill>
                  <a:srgbClr val="000000"/>
                </a:solidFill>
                <a:latin typeface="Courier New" panose="02070309020205020404" pitchFamily="49" charset="0"/>
              </a:rPr>
              <a:t>o</a:t>
            </a:r>
            <a:r>
              <a:rPr lang="es-PE" sz="1000" dirty="0">
                <a:solidFill>
                  <a:srgbClr val="000000"/>
                </a:solidFill>
                <a:latin typeface="Arial" panose="020B0604020202020204" pitchFamily="34" charset="0"/>
              </a:rPr>
              <a:t> </a:t>
            </a:r>
            <a:r>
              <a:rPr lang="es-PE" sz="1000" b="1" dirty="0">
                <a:solidFill>
                  <a:srgbClr val="000000"/>
                </a:solidFill>
                <a:latin typeface="Calibri" panose="020F0502020204030204" pitchFamily="34" charset="0"/>
              </a:rPr>
              <a:t>RP si el resultado es reactivo</a:t>
            </a:r>
          </a:p>
          <a:p>
            <a:r>
              <a:rPr lang="es-PE" sz="1000" dirty="0">
                <a:solidFill>
                  <a:srgbClr val="000000"/>
                </a:solidFill>
                <a:latin typeface="Courier New" panose="02070309020205020404" pitchFamily="49" charset="0"/>
              </a:rPr>
              <a:t>o</a:t>
            </a:r>
            <a:r>
              <a:rPr lang="es-PE" sz="1000" dirty="0">
                <a:solidFill>
                  <a:srgbClr val="000000"/>
                </a:solidFill>
                <a:latin typeface="Arial" panose="020B0604020202020204" pitchFamily="34" charset="0"/>
              </a:rPr>
              <a:t> </a:t>
            </a:r>
            <a:r>
              <a:rPr lang="es-PE" sz="1000" b="1" dirty="0">
                <a:solidFill>
                  <a:srgbClr val="000000"/>
                </a:solidFill>
                <a:latin typeface="Calibri" panose="020F0502020204030204" pitchFamily="34" charset="0"/>
              </a:rPr>
              <a:t>RN si el resultado es negativo</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b="1" dirty="0">
                <a:solidFill>
                  <a:srgbClr val="000000"/>
                </a:solidFill>
                <a:latin typeface="Calibri" panose="020F0502020204030204" pitchFamily="34" charset="0"/>
              </a:rPr>
              <a:t>En el casillero de la Consejería escribir el Nº de Batería de Laboratorio</a:t>
            </a:r>
          </a:p>
          <a:p>
            <a:r>
              <a:rPr lang="es-PE" sz="1000" dirty="0">
                <a:solidFill>
                  <a:srgbClr val="000000"/>
                </a:solidFill>
                <a:latin typeface="Courier New" panose="02070309020205020404" pitchFamily="49" charset="0"/>
              </a:rPr>
              <a:t>o</a:t>
            </a:r>
            <a:r>
              <a:rPr lang="es-PE" sz="1000" dirty="0">
                <a:solidFill>
                  <a:srgbClr val="000000"/>
                </a:solidFill>
                <a:latin typeface="Arial" panose="020B0604020202020204" pitchFamily="34" charset="0"/>
              </a:rPr>
              <a:t> </a:t>
            </a:r>
            <a:r>
              <a:rPr lang="es-PE" sz="1000" b="1" dirty="0">
                <a:solidFill>
                  <a:srgbClr val="000000"/>
                </a:solidFill>
                <a:latin typeface="Calibri" panose="020F0502020204030204" pitchFamily="34" charset="0"/>
              </a:rPr>
              <a:t>“1” si es la 1</a:t>
            </a:r>
          </a:p>
          <a:p>
            <a:r>
              <a:rPr lang="es-PE" sz="600" dirty="0">
                <a:solidFill>
                  <a:srgbClr val="000000"/>
                </a:solidFill>
                <a:latin typeface="Calibri" panose="020F0502020204030204" pitchFamily="34" charset="0"/>
              </a:rPr>
              <a:t>a</a:t>
            </a:r>
          </a:p>
          <a:p>
            <a:r>
              <a:rPr lang="es-PE" sz="1000" dirty="0">
                <a:solidFill>
                  <a:srgbClr val="000000"/>
                </a:solidFill>
                <a:latin typeface="Calibri" panose="020F0502020204030204" pitchFamily="34" charset="0"/>
              </a:rPr>
              <a:t> Batería de Laboratorio</a:t>
            </a:r>
            <a:r>
              <a:rPr lang="es-PE" sz="1000" b="1" dirty="0">
                <a:solidFill>
                  <a:srgbClr val="000000"/>
                </a:solidFill>
                <a:latin typeface="Calibri" panose="020F0502020204030204" pitchFamily="34" charset="0"/>
              </a:rPr>
              <a:t> </a:t>
            </a:r>
          </a:p>
          <a:p>
            <a:r>
              <a:rPr lang="es-PE" sz="1000" dirty="0">
                <a:solidFill>
                  <a:srgbClr val="000000"/>
                </a:solidFill>
                <a:latin typeface="Courier New" panose="02070309020205020404" pitchFamily="49" charset="0"/>
              </a:rPr>
              <a:t>o</a:t>
            </a:r>
            <a:r>
              <a:rPr lang="es-PE" sz="1000" dirty="0">
                <a:solidFill>
                  <a:srgbClr val="000000"/>
                </a:solidFill>
                <a:latin typeface="Arial" panose="020B0604020202020204" pitchFamily="34" charset="0"/>
              </a:rPr>
              <a:t> </a:t>
            </a:r>
            <a:r>
              <a:rPr lang="es-PE" sz="1000" b="1" dirty="0">
                <a:solidFill>
                  <a:srgbClr val="000000"/>
                </a:solidFill>
                <a:latin typeface="Calibri" panose="020F0502020204030204" pitchFamily="34" charset="0"/>
              </a:rPr>
              <a:t>“2” si es la 2</a:t>
            </a:r>
          </a:p>
          <a:p>
            <a:r>
              <a:rPr lang="es-PE" sz="1000" dirty="0">
                <a:solidFill>
                  <a:srgbClr val="000000"/>
                </a:solidFill>
                <a:latin typeface="Calibri" panose="020F0502020204030204" pitchFamily="34" charset="0"/>
              </a:rPr>
              <a:t>Batería de Laboratorio </a:t>
            </a:r>
          </a:p>
          <a:p>
            <a:r>
              <a:rPr lang="es-PE" sz="1000" dirty="0">
                <a:solidFill>
                  <a:srgbClr val="FF0000"/>
                </a:solidFill>
                <a:latin typeface="Calibri" panose="020F0502020204030204" pitchFamily="34" charset="0"/>
              </a:rPr>
              <a:t> </a:t>
            </a:r>
          </a:p>
          <a:p>
            <a:endParaRPr lang="es-PE" sz="700" dirty="0">
              <a:solidFill>
                <a:srgbClr val="000000"/>
              </a:solidFill>
              <a:latin typeface="Arial Narrow" panose="020B0606020202030204" pitchFamily="34" charset="0"/>
            </a:endParaRPr>
          </a:p>
          <a:p>
            <a:r>
              <a:rPr lang="es-PE" sz="700" dirty="0">
                <a:solidFill>
                  <a:srgbClr val="000000"/>
                </a:solidFill>
                <a:latin typeface="Arial Narrow" panose="020B0606020202030204" pitchFamily="34" charset="0"/>
              </a:rPr>
              <a:t> </a:t>
            </a:r>
          </a:p>
          <a:p>
            <a:r>
              <a:rPr lang="es-PE" sz="1000" dirty="0">
                <a:solidFill>
                  <a:srgbClr val="FF0000"/>
                </a:solidFill>
                <a:latin typeface="Calibri" panose="020F0502020204030204" pitchFamily="34" charset="0"/>
              </a:rPr>
              <a:t> </a:t>
            </a:r>
          </a:p>
          <a:p>
            <a:r>
              <a:rPr lang="es-PE" sz="1200" b="1" dirty="0">
                <a:solidFill>
                  <a:srgbClr val="000000"/>
                </a:solidFill>
                <a:latin typeface="Calibri" panose="020F0502020204030204" pitchFamily="34" charset="0"/>
              </a:rPr>
              <a:t>TAMIZAJE A TRAVÉS DE PRUEBAS RÁPIDAS DUALES </a:t>
            </a:r>
          </a:p>
          <a:p>
            <a:r>
              <a:rPr lang="es-PE" sz="1000" b="1" dirty="0">
                <a:solidFill>
                  <a:srgbClr val="000000"/>
                </a:solidFill>
                <a:latin typeface="Calibri" panose="020F0502020204030204" pitchFamily="34" charset="0"/>
              </a:rPr>
              <a:t>Pruebas rápidas duales para VIH y Sífilis.- Son pruebas rápidas para Tamizaje para VIH y Sífilis que detectan</a:t>
            </a:r>
          </a:p>
          <a:p>
            <a:r>
              <a:rPr lang="es-PE" sz="1000" dirty="0">
                <a:solidFill>
                  <a:srgbClr val="000000"/>
                </a:solidFill>
                <a:latin typeface="Calibri" panose="020F0502020204030204" pitchFamily="34" charset="0"/>
              </a:rPr>
              <a:t>anticuerpos de manera conjunta mediante un solo procedimiento y cuyo resultado se entrega a la gestante en</a:t>
            </a:r>
          </a:p>
          <a:p>
            <a:r>
              <a:rPr lang="es-PE" sz="1000" dirty="0">
                <a:solidFill>
                  <a:srgbClr val="000000"/>
                </a:solidFill>
                <a:latin typeface="Calibri" panose="020F0502020204030204" pitchFamily="34" charset="0"/>
              </a:rPr>
              <a:t>menos de 30 minutos. Se realiza por personal profesional capacitado.</a:t>
            </a:r>
          </a:p>
          <a:p>
            <a:endParaRPr lang="es-PE" sz="1000" dirty="0">
              <a:solidFill>
                <a:srgbClr val="000000"/>
              </a:solidFill>
              <a:latin typeface="Calibri" panose="020F0502020204030204" pitchFamily="34" charset="0"/>
            </a:endParaRPr>
          </a:p>
          <a:p>
            <a:r>
              <a:rPr lang="es-PE" sz="1000" b="1" dirty="0">
                <a:solidFill>
                  <a:srgbClr val="000000"/>
                </a:solidFill>
                <a:latin typeface="Calibri" panose="020F0502020204030204" pitchFamily="34" charset="0"/>
              </a:rPr>
              <a:t>En el ítem Diagnóstico motivo de consulta y/o actividad de salud, registre claramente:</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el casillero 1º Supervisión de Embarazo con Riesgo </a:t>
            </a:r>
          </a:p>
          <a:p>
            <a:r>
              <a:rPr lang="es-PE" sz="1000" dirty="0">
                <a:solidFill>
                  <a:srgbClr val="000000"/>
                </a:solidFill>
                <a:latin typeface="Symbol" panose="05050102010706020507" pitchFamily="18" charset="2"/>
              </a:rPr>
              <a:t></a:t>
            </a:r>
            <a:r>
              <a:rPr lang="es-PE" sz="1000" dirty="0">
                <a:solidFill>
                  <a:srgbClr val="000000"/>
                </a:solidFill>
                <a:latin typeface="Arial" panose="020B0604020202020204" pitchFamily="34" charset="0"/>
              </a:rPr>
              <a:t> </a:t>
            </a:r>
            <a:r>
              <a:rPr lang="es-PE" sz="1000" dirty="0">
                <a:solidFill>
                  <a:srgbClr val="000000"/>
                </a:solidFill>
                <a:latin typeface="Calibri" panose="020F0502020204030204" pitchFamily="34" charset="0"/>
              </a:rPr>
              <a:t>En el casillero 2º Consejería  Pre Test para VIH </a:t>
            </a:r>
            <a:endParaRPr lang="es-PE" dirty="0"/>
          </a:p>
        </p:txBody>
      </p:sp>
      <p:sp>
        <p:nvSpPr>
          <p:cNvPr id="6" name="Rectángulo 5"/>
          <p:cNvSpPr/>
          <p:nvPr/>
        </p:nvSpPr>
        <p:spPr>
          <a:xfrm>
            <a:off x="303858" y="262247"/>
            <a:ext cx="8466690" cy="261610"/>
          </a:xfrm>
          <a:prstGeom prst="rect">
            <a:avLst/>
          </a:prstGeom>
        </p:spPr>
        <p:txBody>
          <a:bodyPr wrap="square">
            <a:spAutoFit/>
          </a:bodyPr>
          <a:lstStyle/>
          <a:p>
            <a:r>
              <a:rPr lang="es-PE" sz="1100" dirty="0" err="1">
                <a:solidFill>
                  <a:srgbClr val="C00000"/>
                </a:solidFill>
                <a:latin typeface="Franklin Gothic Medium Cond" panose="020B0606030402020204" pitchFamily="34" charset="0"/>
              </a:rPr>
              <a:t>Procedimientosrealizados</a:t>
            </a:r>
            <a:r>
              <a:rPr lang="es-PE" sz="1100" dirty="0">
                <a:solidFill>
                  <a:srgbClr val="C00000"/>
                </a:solidFill>
                <a:latin typeface="Franklin Gothic Medium Cond" panose="020B0606030402020204" pitchFamily="34" charset="0"/>
              </a:rPr>
              <a:t> a través de la Segunda Batería </a:t>
            </a:r>
          </a:p>
        </p:txBody>
      </p:sp>
      <p:pic>
        <p:nvPicPr>
          <p:cNvPr id="7" name="Imagen 6"/>
          <p:cNvPicPr>
            <a:picLocks noChangeAspect="1"/>
          </p:cNvPicPr>
          <p:nvPr/>
        </p:nvPicPr>
        <p:blipFill>
          <a:blip r:embed="rId2"/>
          <a:stretch>
            <a:fillRect/>
          </a:stretch>
        </p:blipFill>
        <p:spPr>
          <a:xfrm>
            <a:off x="370935" y="523857"/>
            <a:ext cx="8399613" cy="1643408"/>
          </a:xfrm>
          <a:prstGeom prst="rect">
            <a:avLst/>
          </a:prstGeom>
        </p:spPr>
      </p:pic>
      <p:sp>
        <p:nvSpPr>
          <p:cNvPr id="8" name="Rectángulo 7"/>
          <p:cNvSpPr/>
          <p:nvPr/>
        </p:nvSpPr>
        <p:spPr>
          <a:xfrm>
            <a:off x="370935" y="2105959"/>
            <a:ext cx="8466690" cy="2292935"/>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RESULTADO DE LA MUESTRA DE RPR REACTIVO PARA SÍFILIS </a:t>
            </a:r>
          </a:p>
          <a:p>
            <a:pPr lvl="0"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El Diagnostico de </a:t>
            </a:r>
            <a:r>
              <a:rPr lang="es-PE" sz="1100" dirty="0" err="1">
                <a:solidFill>
                  <a:srgbClr val="000000"/>
                </a:solidFill>
                <a:latin typeface="Franklin Gothic Medium Cond" panose="020B0606030402020204" pitchFamily="34" charset="0"/>
              </a:rPr>
              <a:t>Sifilis</a:t>
            </a:r>
            <a:endParaRPr lang="es-PE" sz="1100" dirty="0">
              <a:solidFill>
                <a:srgbClr val="000000"/>
              </a:solidFill>
              <a:latin typeface="Franklin Gothic Medium Cond" panose="020B0606030402020204" pitchFamily="34" charset="0"/>
            </a:endParaRPr>
          </a:p>
          <a:p>
            <a:pPr lvl="0" algn="just"/>
            <a:r>
              <a:rPr lang="es-PE" sz="1100" dirty="0">
                <a:solidFill>
                  <a:srgbClr val="000000"/>
                </a:solidFill>
                <a:latin typeface="Franklin Gothic Medium Cond" panose="020B0606030402020204" pitchFamily="34" charset="0"/>
              </a:rPr>
              <a:t> En el casillero 2º Prueba de Sífilis; anticuerpo no </a:t>
            </a:r>
            <a:r>
              <a:rPr lang="es-PE" sz="1100" dirty="0" err="1">
                <a:solidFill>
                  <a:srgbClr val="000000"/>
                </a:solidFill>
                <a:latin typeface="Franklin Gothic Medium Cond" panose="020B0606030402020204" pitchFamily="34" charset="0"/>
              </a:rPr>
              <a:t>treponémico</a:t>
            </a:r>
            <a:r>
              <a:rPr lang="es-PE" sz="1100" dirty="0">
                <a:solidFill>
                  <a:srgbClr val="000000"/>
                </a:solidFill>
                <a:latin typeface="Franklin Gothic Medium Cond" panose="020B0606030402020204" pitchFamily="34" charset="0"/>
              </a:rPr>
              <a:t> cuantitativa (Detección de Sífilis)</a:t>
            </a:r>
          </a:p>
          <a:p>
            <a:pPr lvl="0" algn="just"/>
            <a:r>
              <a:rPr lang="es-PE" sz="1100" dirty="0">
                <a:solidFill>
                  <a:srgbClr val="000000"/>
                </a:solidFill>
                <a:latin typeface="Franklin Gothic Medium Cond" panose="020B0606030402020204" pitchFamily="34" charset="0"/>
              </a:rPr>
              <a:t> En el casillero 3º Consejería/Orientación en prevención de ITS, VIH, Hepatitis B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 En el casillero 2º “RP” de Resultado Reactivo </a:t>
            </a:r>
          </a:p>
          <a:p>
            <a:pPr lvl="0" algn="just"/>
            <a:r>
              <a:rPr lang="es-PE" sz="1100" dirty="0">
                <a:solidFill>
                  <a:srgbClr val="000000"/>
                </a:solidFill>
                <a:latin typeface="Franklin Gothic Medium Cond" panose="020B0606030402020204" pitchFamily="34" charset="0"/>
              </a:rPr>
              <a:t> En el casillero 3º la sigla de la POBLACIÓN EN RIESGO al que corresponde el paciente:</a:t>
            </a:r>
          </a:p>
          <a:p>
            <a:pPr lvl="0" algn="just"/>
            <a:r>
              <a:rPr lang="es-PE" sz="1100" dirty="0">
                <a:solidFill>
                  <a:srgbClr val="000000"/>
                </a:solidFill>
                <a:latin typeface="Franklin Gothic Medium Cond" panose="020B0606030402020204" pitchFamily="34" charset="0"/>
              </a:rPr>
              <a:t>o [En Blanco] = Población General	o TS= Trabajador Sexual 		o HTS = HSH que es TS </a:t>
            </a:r>
          </a:p>
          <a:p>
            <a:pPr lvl="0" algn="just"/>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HSH = Hombre que tiene sexo con hombre 	o ST = Trabajador de Salud </a:t>
            </a:r>
          </a:p>
          <a:p>
            <a:pPr lvl="0" algn="just"/>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PPL = Persona privada de su libertad </a:t>
            </a:r>
          </a:p>
          <a:p>
            <a:pPr lvl="0" algn="just"/>
            <a:r>
              <a:rPr lang="es-PE" sz="1100" dirty="0">
                <a:solidFill>
                  <a:srgbClr val="3333FF"/>
                </a:solidFill>
                <a:latin typeface="Franklin Gothic Medium Cond" panose="020B0606030402020204" pitchFamily="34" charset="0"/>
              </a:rPr>
              <a:t> Cuando el procedimiento es realizado a través de RPR o VDRL; el prestador en el Consultorio deberá anotar el código 86593 Prueba de Sífilis; anticuerpo no </a:t>
            </a:r>
            <a:r>
              <a:rPr lang="es-PE" sz="1100" dirty="0" err="1">
                <a:solidFill>
                  <a:srgbClr val="3333FF"/>
                </a:solidFill>
                <a:latin typeface="Franklin Gothic Medium Cond" panose="020B0606030402020204" pitchFamily="34" charset="0"/>
              </a:rPr>
              <a:t>treponémico</a:t>
            </a:r>
            <a:r>
              <a:rPr lang="es-PE" sz="1100" dirty="0">
                <a:solidFill>
                  <a:srgbClr val="3333FF"/>
                </a:solidFill>
                <a:latin typeface="Franklin Gothic Medium Cond" panose="020B0606030402020204" pitchFamily="34" charset="0"/>
              </a:rPr>
              <a:t> cuantitativa</a:t>
            </a:r>
          </a:p>
        </p:txBody>
      </p:sp>
      <p:pic>
        <p:nvPicPr>
          <p:cNvPr id="9" name="Imagen 8"/>
          <p:cNvPicPr>
            <a:picLocks noChangeAspect="1"/>
          </p:cNvPicPr>
          <p:nvPr/>
        </p:nvPicPr>
        <p:blipFill>
          <a:blip r:embed="rId3"/>
          <a:stretch>
            <a:fillRect/>
          </a:stretch>
        </p:blipFill>
        <p:spPr>
          <a:xfrm>
            <a:off x="372038" y="4377060"/>
            <a:ext cx="8466690" cy="945437"/>
          </a:xfrm>
          <a:prstGeom prst="rect">
            <a:avLst/>
          </a:prstGeom>
        </p:spPr>
      </p:pic>
      <p:pic>
        <p:nvPicPr>
          <p:cNvPr id="10" name="Imagen 9"/>
          <p:cNvPicPr>
            <a:picLocks noChangeAspect="1"/>
          </p:cNvPicPr>
          <p:nvPr/>
        </p:nvPicPr>
        <p:blipFill>
          <a:blip r:embed="rId4"/>
          <a:stretch>
            <a:fillRect/>
          </a:stretch>
        </p:blipFill>
        <p:spPr>
          <a:xfrm>
            <a:off x="372038" y="5386354"/>
            <a:ext cx="8466690" cy="919556"/>
          </a:xfrm>
          <a:prstGeom prst="rect">
            <a:avLst/>
          </a:prstGeom>
        </p:spPr>
      </p:pic>
      <p:sp>
        <p:nvSpPr>
          <p:cNvPr id="11" name="Rectángulo 10"/>
          <p:cNvSpPr/>
          <p:nvPr/>
        </p:nvSpPr>
        <p:spPr>
          <a:xfrm>
            <a:off x="372038" y="6253518"/>
            <a:ext cx="8466690" cy="261610"/>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La consejería debe registrarse con “D” en el ítem [Tipo de Diagnóstico] siempre que se refiera al primer tamizaje durante el año. </a:t>
            </a:r>
          </a:p>
        </p:txBody>
      </p:sp>
    </p:spTree>
    <p:extLst>
      <p:ext uri="{BB962C8B-B14F-4D97-AF65-F5344CB8AC3E}">
        <p14:creationId xmlns:p14="http://schemas.microsoft.com/office/powerpoint/2010/main" val="27984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3411" y="251594"/>
            <a:ext cx="8350623" cy="453970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INSTRUCCIONES PARA EL REGISTRO Y CODIFICACIÓN DE LAS ACTIVIDADES EN LA ESTRATEGIA SANITARIA DE PREVENCIÓN Y CONTROL DE VIH-SIDA, ENFERMEDADES DE TRANSMISIÓN SEXUAL Y HEPATITIS </a:t>
            </a:r>
          </a:p>
          <a:p>
            <a:pPr algn="just"/>
            <a:r>
              <a:rPr lang="es-PE" sz="1100" dirty="0">
                <a:latin typeface="Franklin Gothic Medium Cond" panose="020B0606030402020204" pitchFamily="34" charset="0"/>
              </a:rPr>
              <a:t>El registro de los datos generales se hace siguiendo las indicaciones pertinentes y no presenta características especiales.</a:t>
            </a:r>
          </a:p>
          <a:p>
            <a:pPr algn="just"/>
            <a:r>
              <a:rPr lang="es-PE" sz="1100" dirty="0">
                <a:latin typeface="Franklin Gothic Medium Cond" panose="020B0606030402020204" pitchFamily="34" charset="0"/>
              </a:rPr>
              <a:t>Los ítems diagnóstico, motivo de consulta, tipo de diagnóstico y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presentan algunas particularidades que se revisará en detalle a continuación.</a:t>
            </a:r>
          </a:p>
          <a:p>
            <a:pPr algn="just"/>
            <a:r>
              <a:rPr lang="es-PE" sz="1100" dirty="0">
                <a:latin typeface="Franklin Gothic Medium Cond" panose="020B0606030402020204" pitchFamily="34" charset="0"/>
              </a:rPr>
              <a:t>Esta estrategia desarrolla actividades de </a:t>
            </a:r>
            <a:r>
              <a:rPr lang="es-PE" sz="1100" dirty="0" err="1">
                <a:latin typeface="Franklin Gothic Medium Cond" panose="020B0606030402020204" pitchFamily="34" charset="0"/>
              </a:rPr>
              <a:t>atenciónes</a:t>
            </a:r>
            <a:r>
              <a:rPr lang="es-PE" sz="1100" dirty="0">
                <a:latin typeface="Franklin Gothic Medium Cond" panose="020B0606030402020204" pitchFamily="34" charset="0"/>
              </a:rPr>
              <a:t> de salud y actividades preventivo promocionales (APP) orientadas a  promoción, prevención y control de ITS/VIH y SIDA</a:t>
            </a:r>
          </a:p>
          <a:p>
            <a:pPr algn="just"/>
            <a:endParaRPr lang="es-PE" sz="3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A. ATENCIÓN DE SALUD </a:t>
            </a:r>
          </a:p>
          <a:p>
            <a:pPr algn="just"/>
            <a:r>
              <a:rPr lang="es-PE" sz="1100" dirty="0">
                <a:latin typeface="Franklin Gothic Medium Cond" panose="020B0606030402020204" pitchFamily="34" charset="0"/>
              </a:rPr>
              <a:t>Los ítems referidos al día, historia clínica, DNI, financiador, pertenencia étnica, distrito de procedencia, edad, sexo establecimiento y servicio se registran siguiendo las indicaciones planteadas en el capítulo de Aspectos Generales de presente Documento Técnico.</a:t>
            </a:r>
          </a:p>
          <a:p>
            <a:pPr algn="just"/>
            <a:r>
              <a:rPr lang="es-PE" sz="1100" dirty="0">
                <a:latin typeface="Franklin Gothic Medium Cond" panose="020B0606030402020204" pitchFamily="34" charset="0"/>
              </a:rPr>
              <a:t>En el ítem Tipo de diagnóstico se debe tener en cuenta las siguientes consideraciones al momento de registrar: Marcar con un aspa (X)</a:t>
            </a:r>
          </a:p>
          <a:p>
            <a:pPr algn="just"/>
            <a:r>
              <a:rPr lang="es-PE" sz="1100" dirty="0">
                <a:solidFill>
                  <a:srgbClr val="C00000"/>
                </a:solidFill>
                <a:latin typeface="Franklin Gothic Medium Cond" panose="020B0606030402020204" pitchFamily="34" charset="0"/>
              </a:rPr>
              <a:t>P:</a:t>
            </a:r>
            <a:r>
              <a:rPr lang="es-PE" sz="1100" dirty="0">
                <a:latin typeface="Franklin Gothic Medium Cond" panose="020B0606030402020204" pitchFamily="34" charset="0"/>
              </a:rPr>
              <a:t> (Diagnóstico presuntivo) Únicamente cuando no existe certeza del diagnóstico y/o éste requiere de algún resultado de laboratorio.  Su carácter es provisional.</a:t>
            </a:r>
          </a:p>
          <a:p>
            <a:pPr algn="just"/>
            <a:r>
              <a:rPr lang="es-PE" sz="1100" dirty="0">
                <a:solidFill>
                  <a:srgbClr val="C00000"/>
                </a:solidFill>
                <a:latin typeface="Franklin Gothic Medium Cond" panose="020B0606030402020204" pitchFamily="34" charset="0"/>
              </a:rPr>
              <a:t>D: </a:t>
            </a:r>
            <a:r>
              <a:rPr lang="es-PE" sz="1100" dirty="0">
                <a:latin typeface="Franklin Gothic Medium Cond" panose="020B0606030402020204" pitchFamily="34" charset="0"/>
              </a:rPr>
              <a:t>(Diagnóstico definitivo) Cuando se tiene certeza del diagnóstico por evaluación clínica y/o por exámenes auxiliares  debe ser escrito una sola vez para el mismo evento (episodio de la enfermedad cuando se trate de enfermedades agudas y solo una vez para el caso de enfermedades crónicas) en un mismo paciente.</a:t>
            </a:r>
          </a:p>
          <a:p>
            <a:pPr algn="just"/>
            <a:r>
              <a:rPr lang="es-PE" sz="1100" dirty="0">
                <a:solidFill>
                  <a:srgbClr val="C00000"/>
                </a:solidFill>
                <a:latin typeface="Franklin Gothic Medium Cond" panose="020B0606030402020204" pitchFamily="34" charset="0"/>
              </a:rPr>
              <a:t>R: </a:t>
            </a:r>
            <a:r>
              <a:rPr lang="es-PE" sz="1100" dirty="0">
                <a:latin typeface="Franklin Gothic Medium Cond" panose="020B0606030402020204" pitchFamily="34" charset="0"/>
              </a:rPr>
              <a:t>(Diagnóstico repetido) Cuando el paciente vuelve a ser atendido para el seguimiento de un mismo episodio o evento de la enfermedad en cualquier otra oportunidad posterior a aquella en que estableció el diagnóstico definitivo.  </a:t>
            </a:r>
          </a:p>
          <a:p>
            <a:pPr algn="just"/>
            <a:r>
              <a:rPr lang="es-PE" sz="1100" dirty="0">
                <a:latin typeface="Franklin Gothic Medium Cond" panose="020B0606030402020204" pitchFamily="34" charset="0"/>
              </a:rPr>
              <a:t>Si son más de tres (03) los diagnósticos y/o actividades los que se van a registrar, continúe en el siguiente registro y trace una línea oblicua entre  los casilleros de los ítems Día y Servicio y utilice los siguientes tres (03) ítems del campo “diagnósticos y/o actividades” para completar el registro de la atención.</a:t>
            </a:r>
          </a:p>
          <a:p>
            <a:pPr algn="just"/>
            <a:r>
              <a:rPr lang="es-PE" sz="1100" dirty="0">
                <a:latin typeface="Franklin Gothic Medium Cond" panose="020B0606030402020204" pitchFamily="34" charset="0"/>
              </a:rPr>
              <a:t>Los ítems diagnóstico motivo de consulta, tipo de diagnóstico y laboratorio presentan algunas particularidades que se revisará en detalle a continuación</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tener en cuenta si una actividad o diagnóstico se ha realizado a:</a:t>
            </a:r>
          </a:p>
          <a:p>
            <a:pPr algn="just"/>
            <a:r>
              <a:rPr lang="es-PE" sz="1100" dirty="0">
                <a:latin typeface="Franklin Gothic Medium Cond" panose="020B0606030402020204" pitchFamily="34" charset="0"/>
              </a:rPr>
              <a:t> TS        Trabajador/a Sexual		 HSH               Hombre que tiene sexo con hombre</a:t>
            </a:r>
          </a:p>
          <a:p>
            <a:pPr algn="just"/>
            <a:r>
              <a:rPr lang="es-PE" sz="1100" dirty="0">
                <a:latin typeface="Franklin Gothic Medium Cond" panose="020B0606030402020204" pitchFamily="34" charset="0"/>
              </a:rPr>
              <a:t> TRA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 HTS                HSH que es TS</a:t>
            </a:r>
          </a:p>
          <a:p>
            <a:pPr algn="just"/>
            <a:r>
              <a:rPr lang="es-PE" sz="1100" dirty="0">
                <a:latin typeface="Franklin Gothic Medium Cond" panose="020B0606030402020204" pitchFamily="34" charset="0"/>
              </a:rPr>
              <a:t> TTS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 ST                   Trabajador de Salud</a:t>
            </a:r>
          </a:p>
          <a:p>
            <a:pPr algn="just"/>
            <a:r>
              <a:rPr lang="es-PE" sz="1100" dirty="0">
                <a:latin typeface="Franklin Gothic Medium Cond" panose="020B0606030402020204" pitchFamily="34" charset="0"/>
              </a:rPr>
              <a:t> G         Gestante		 P                     Puérpera </a:t>
            </a:r>
          </a:p>
          <a:p>
            <a:pPr algn="just"/>
            <a:r>
              <a:rPr lang="es-PE" sz="1100" dirty="0">
                <a:latin typeface="Franklin Gothic Medium Cond" panose="020B0606030402020204" pitchFamily="34" charset="0"/>
              </a:rPr>
              <a:t> PPL     Persona Privada de su Libertad	 [En blanco ] Población General </a:t>
            </a:r>
          </a:p>
          <a:p>
            <a:pPr algn="just"/>
            <a:r>
              <a:rPr lang="es-PE" sz="1100" dirty="0">
                <a:latin typeface="Franklin Gothic Medium Cond" panose="020B0606030402020204" pitchFamily="34" charset="0"/>
              </a:rPr>
              <a:t> </a:t>
            </a:r>
          </a:p>
        </p:txBody>
      </p:sp>
      <p:sp>
        <p:nvSpPr>
          <p:cNvPr id="2" name="Rectángulo 1"/>
          <p:cNvSpPr/>
          <p:nvPr/>
        </p:nvSpPr>
        <p:spPr>
          <a:xfrm>
            <a:off x="403410" y="4552938"/>
            <a:ext cx="8350623" cy="215443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 INDIVIDUAL PARA TAMIZAJE DE ITS, y VIH/SIDA</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Definición Operacional.-  Es el abordaje entre el consejero y el usuario que se realiza en los servicios  de salud, bancos sangre, actividades extramurales (brigadas itinerantes, visitas domiciliarias, organizaciones de base comunitaria, ferias , campañas y otros espacios, por el personal de salud, equipos AISPED); con la finalidad de brindar información,  sobre  medidas preventivas y evaluar riesgos de exposición a las ITS (Sífilis, Hepatitis, Gonorrea y otros), y VIH; así </a:t>
            </a:r>
            <a:r>
              <a:rPr lang="es-PE" sz="1100" dirty="0" err="1">
                <a:latin typeface="Franklin Gothic Medium Cond" panose="020B0606030402020204" pitchFamily="34" charset="0"/>
              </a:rPr>
              <a:t>mism</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proporcionar información sobre el uso correcto y consistente del condón , además de la entrega de los mismos. </a:t>
            </a:r>
            <a:endParaRPr lang="es-PE" sz="200" dirty="0">
              <a:latin typeface="Franklin Gothic Medium Cond" panose="020B0606030402020204" pitchFamily="34" charset="0"/>
            </a:endParaRPr>
          </a:p>
          <a:p>
            <a:pPr algn="just"/>
            <a:r>
              <a:rPr lang="es-PE" sz="200" dirty="0">
                <a:latin typeface="Franklin Gothic Medium Cond" panose="020B0606030402020204" pitchFamily="34" charset="0"/>
              </a:rPr>
              <a:t>2</a:t>
            </a:r>
          </a:p>
          <a:p>
            <a:pPr algn="just"/>
            <a:r>
              <a:rPr lang="es-PE" sz="1100" dirty="0">
                <a:solidFill>
                  <a:srgbClr val="C00000"/>
                </a:solidFill>
                <a:latin typeface="Franklin Gothic Medium Cond" panose="020B0606030402020204" pitchFamily="34" charset="0"/>
              </a:rPr>
              <a:t>CONSEJERÍA PARA EL DIAGNÓSTICO DE ITS (Sífilis, Hepatitis, Gonorrea y otros) </a:t>
            </a:r>
          </a:p>
          <a:p>
            <a:pPr algn="just"/>
            <a:r>
              <a:rPr lang="es-PE" sz="1100" dirty="0">
                <a:latin typeface="Franklin Gothic Medium Cond" panose="020B0606030402020204" pitchFamily="34" charset="0"/>
              </a:rPr>
              <a:t>Definición Operacional.- Está orientada a reforzar la motivación para promover cambios de comportamiento sexuales riesgo. Facilita la compresión y solución de problemas emocionales y físicos que él o la consultante presenta en relación con el diagnóstico de ITS. La actividad de registro será “Consejería/Orientación en prevención de ITS, VIH, Hepatitis B”. </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se registra la actividad de “Consejería/Orientación en prevención de ITS, VIH, Hepatitis B” </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97557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72038" y="275761"/>
            <a:ext cx="8466690" cy="316496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SÍFILIS CONGÉNITA </a:t>
            </a:r>
          </a:p>
          <a:p>
            <a:pPr algn="just"/>
            <a:r>
              <a:rPr lang="es-PE" sz="1100" dirty="0">
                <a:latin typeface="Franklin Gothic Medium Cond" panose="020B0606030402020204" pitchFamily="34" charset="0"/>
              </a:rPr>
              <a:t>Definición Operativa.-  Se considera: </a:t>
            </a:r>
          </a:p>
          <a:p>
            <a:pPr algn="just"/>
            <a:r>
              <a:rPr lang="es-PE" sz="1100" dirty="0">
                <a:latin typeface="Franklin Gothic Medium Cond" panose="020B0606030402020204" pitchFamily="34" charset="0"/>
              </a:rPr>
              <a:t>1. Todo recién nacido/a; óbito fetal o aborto espontáneo, cuya madre tiene diagnóstico o sospecha de Sífilis y presenta una o más de las siguientes condiciones:</a:t>
            </a:r>
          </a:p>
          <a:p>
            <a:pPr algn="just"/>
            <a:r>
              <a:rPr lang="es-PE" sz="1100" dirty="0">
                <a:latin typeface="Franklin Gothic Medium Cond" panose="020B0606030402020204" pitchFamily="34" charset="0"/>
              </a:rPr>
              <a:t>o No recibió tratamiento penicilina durante el embarazo.</a:t>
            </a:r>
          </a:p>
          <a:p>
            <a:pPr algn="just"/>
            <a:r>
              <a:rPr lang="es-PE" sz="1100" dirty="0">
                <a:latin typeface="Franklin Gothic Medium Cond" panose="020B0606030402020204" pitchFamily="34" charset="0"/>
              </a:rPr>
              <a:t>o No recibió tratamiento completo de 3 dosis 2’400,000 UI IM por semana durante tres semanas.</a:t>
            </a:r>
          </a:p>
          <a:p>
            <a:pPr algn="just"/>
            <a:r>
              <a:rPr lang="es-PE" sz="1100" dirty="0">
                <a:latin typeface="Franklin Gothic Medium Cond" panose="020B0606030402020204" pitchFamily="34" charset="0"/>
              </a:rPr>
              <a:t>o La última dosis la recibió dentro de las cuatro semanas previas al parto.</a:t>
            </a:r>
          </a:p>
          <a:p>
            <a:pPr algn="just"/>
            <a:r>
              <a:rPr lang="es-PE" sz="1100" dirty="0">
                <a:latin typeface="Franklin Gothic Medium Cond" panose="020B0606030402020204" pitchFamily="34" charset="0"/>
              </a:rPr>
              <a:t>2. Todo recién nacido/a con títulos de RPR cuantitativo cuatro veces más altos que los títulos maternos (equivalente a dos diluciones). Ejemplo: Madre 4 </a:t>
            </a:r>
            <a:r>
              <a:rPr lang="es-PE" sz="1100" dirty="0" err="1">
                <a:latin typeface="Franklin Gothic Medium Cond" panose="020B0606030402020204" pitchFamily="34" charset="0"/>
              </a:rPr>
              <a:t>Dils</a:t>
            </a:r>
            <a:r>
              <a:rPr lang="es-PE" sz="1100" dirty="0">
                <a:latin typeface="Franklin Gothic Medium Cond" panose="020B0606030402020204" pitchFamily="34" charset="0"/>
              </a:rPr>
              <a:t>/recién nacido a 16 </a:t>
            </a:r>
            <a:r>
              <a:rPr lang="es-PE" sz="1100" dirty="0" err="1">
                <a:latin typeface="Franklin Gothic Medium Cond" panose="020B0606030402020204" pitchFamily="34" charset="0"/>
              </a:rPr>
              <a:t>Dils</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3. Todo recién nacido/a  niña/o de madre con diagnóstico o sospecha de Sífilis que presenta manifestaciones clínicas sugerentes de Sífilis Congénita al nacimiento, independiente del tratamiento recibido.</a:t>
            </a:r>
          </a:p>
          <a:p>
            <a:pPr algn="just"/>
            <a:r>
              <a:rPr lang="es-PE" sz="1100" dirty="0">
                <a:latin typeface="Franklin Gothic Medium Cond" panose="020B0606030402020204" pitchFamily="34" charset="0"/>
              </a:rPr>
              <a:t>4. Producto de la gestación con evidencia de infección por Treponema </a:t>
            </a:r>
            <a:r>
              <a:rPr lang="es-PE" sz="1100" dirty="0" err="1">
                <a:latin typeface="Franklin Gothic Medium Cond" panose="020B0606030402020204" pitchFamily="34" charset="0"/>
              </a:rPr>
              <a:t>Pallidum</a:t>
            </a:r>
            <a:r>
              <a:rPr lang="es-PE" sz="1100" dirty="0">
                <a:latin typeface="Franklin Gothic Medium Cond" panose="020B0606030402020204" pitchFamily="34" charset="0"/>
              </a:rPr>
              <a:t> en estudios histológicos o visualización en campo oscuro de lesiones de Treponema.</a:t>
            </a:r>
          </a:p>
          <a:p>
            <a:pPr algn="just"/>
            <a:r>
              <a:rPr lang="es-PE" sz="1100" dirty="0">
                <a:latin typeface="Franklin Gothic Medium Cond" panose="020B0606030402020204" pitchFamily="34" charset="0"/>
              </a:rPr>
              <a:t>5. En todo recién nacido en el que se desconozca o no se disponga del estado serológico para Sífilis de la madre, se realizará una prueba de RPR para Sífilis. Si el resultado es reactivo se considerará neonato con Sífilis Congénita hasta obtener el resultado de la madre y la historia de tratamiento durante la gestación.</a:t>
            </a:r>
          </a:p>
          <a:p>
            <a:pPr algn="just">
              <a:spcBef>
                <a:spcPts val="200"/>
              </a:spcBef>
            </a:pPr>
            <a:r>
              <a:rPr lang="es-PE" sz="1100" dirty="0">
                <a:latin typeface="Franklin Gothic Medium Cond" panose="020B0606030402020204" pitchFamily="34" charset="0"/>
              </a:rPr>
              <a:t> </a:t>
            </a:r>
            <a:r>
              <a:rPr lang="es-PE" sz="1100" dirty="0">
                <a:solidFill>
                  <a:srgbClr val="B40000"/>
                </a:solidFill>
                <a:latin typeface="Franklin Gothic Medium Cond" panose="020B0606030402020204" pitchFamily="34" charset="0"/>
              </a:rPr>
              <a:t>TRATAMIENTO DE SÍFILIS CONGÉNITA  </a:t>
            </a:r>
          </a:p>
          <a:p>
            <a:pPr algn="just"/>
            <a:r>
              <a:rPr lang="es-PE" sz="1100" dirty="0">
                <a:solidFill>
                  <a:srgbClr val="000000"/>
                </a:solidFill>
                <a:latin typeface="Franklin Gothic Medium Cond" panose="020B0606030402020204" pitchFamily="34" charset="0"/>
              </a:rPr>
              <a:t>En el ítem Diagnóstico motivo de consulta y/o actividad de salud, registre claramente: </a:t>
            </a:r>
          </a:p>
          <a:p>
            <a:r>
              <a:rPr lang="es-PE" sz="1100" dirty="0">
                <a:latin typeface="Franklin Gothic Medium Cond" panose="020B0606030402020204" pitchFamily="34" charset="0"/>
              </a:rPr>
              <a:t> En el casillero 1º Sífilis Congénita</a:t>
            </a:r>
          </a:p>
          <a:p>
            <a:r>
              <a:rPr lang="es-PE" sz="1100" dirty="0">
                <a:latin typeface="Franklin Gothic Medium Cond" panose="020B0606030402020204" pitchFamily="34" charset="0"/>
              </a:rPr>
              <a:t> En el casillero 2º Administración de Tratamiento</a:t>
            </a:r>
          </a:p>
        </p:txBody>
      </p:sp>
      <p:sp>
        <p:nvSpPr>
          <p:cNvPr id="7" name="Rectángulo 6"/>
          <p:cNvSpPr/>
          <p:nvPr/>
        </p:nvSpPr>
        <p:spPr>
          <a:xfrm>
            <a:off x="372038" y="3303859"/>
            <a:ext cx="6366294" cy="977191"/>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En el ítem Tipo de diagnóstico marque:</a:t>
            </a:r>
          </a:p>
          <a:p>
            <a:pPr lvl="0"/>
            <a:r>
              <a:rPr lang="es-PE" sz="1100" dirty="0">
                <a:solidFill>
                  <a:srgbClr val="000000"/>
                </a:solidFill>
                <a:latin typeface="Franklin Gothic Medium Cond" panose="020B0606030402020204" pitchFamily="34" charset="0"/>
              </a:rPr>
              <a:t> En el casillero 1º SIEMPRE “R”</a:t>
            </a:r>
          </a:p>
          <a:p>
            <a:pPr lvl="0"/>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r>
              <a:rPr lang="es-PE" sz="1100" dirty="0">
                <a:solidFill>
                  <a:srgbClr val="000000"/>
                </a:solidFill>
                <a:latin typeface="Franklin Gothic Medium Cond" panose="020B0606030402020204" pitchFamily="34" charset="0"/>
              </a:rPr>
              <a:t> En el casillero 2º “TA” que indica término de tratamiento (10 días o según escenarios de normativa vigente)</a:t>
            </a:r>
          </a:p>
          <a:p>
            <a:pPr lvl="0">
              <a:spcBef>
                <a:spcPts val="300"/>
              </a:spcBef>
            </a:pPr>
            <a:r>
              <a:rPr lang="es-PE" sz="1100" dirty="0">
                <a:solidFill>
                  <a:srgbClr val="C00000"/>
                </a:solidFill>
                <a:latin typeface="Franklin Gothic Medium Cond" panose="020B0606030402020204" pitchFamily="34" charset="0"/>
              </a:rPr>
              <a:t>INICIAN TRATAMIENTO </a:t>
            </a:r>
          </a:p>
        </p:txBody>
      </p:sp>
      <p:sp>
        <p:nvSpPr>
          <p:cNvPr id="11" name="Rectángulo 10"/>
          <p:cNvSpPr/>
          <p:nvPr/>
        </p:nvSpPr>
        <p:spPr>
          <a:xfrm>
            <a:off x="396195" y="5126317"/>
            <a:ext cx="1489510" cy="261610"/>
          </a:xfrm>
          <a:prstGeom prst="rect">
            <a:avLst/>
          </a:prstGeom>
        </p:spPr>
        <p:txBody>
          <a:bodyPr wrap="none">
            <a:spAutoFit/>
          </a:bodyPr>
          <a:lstStyle/>
          <a:p>
            <a:r>
              <a:rPr lang="es-PE" sz="1100" dirty="0">
                <a:solidFill>
                  <a:srgbClr val="B40000"/>
                </a:solidFill>
                <a:latin typeface="Franklin Gothic Medium Cond" panose="020B0606030402020204" pitchFamily="34" charset="0"/>
              </a:rPr>
              <a:t>TERMINAN TRATAMIENTO</a:t>
            </a:r>
          </a:p>
        </p:txBody>
      </p:sp>
      <p:pic>
        <p:nvPicPr>
          <p:cNvPr id="12" name="Imagen 11"/>
          <p:cNvPicPr>
            <a:picLocks noChangeAspect="1"/>
          </p:cNvPicPr>
          <p:nvPr/>
        </p:nvPicPr>
        <p:blipFill>
          <a:blip r:embed="rId2"/>
          <a:stretch>
            <a:fillRect/>
          </a:stretch>
        </p:blipFill>
        <p:spPr>
          <a:xfrm>
            <a:off x="396195" y="4241264"/>
            <a:ext cx="8567754" cy="919557"/>
          </a:xfrm>
          <a:prstGeom prst="rect">
            <a:avLst/>
          </a:prstGeom>
        </p:spPr>
      </p:pic>
      <p:pic>
        <p:nvPicPr>
          <p:cNvPr id="13" name="Imagen 12"/>
          <p:cNvPicPr>
            <a:picLocks noChangeAspect="1"/>
          </p:cNvPicPr>
          <p:nvPr/>
        </p:nvPicPr>
        <p:blipFill>
          <a:blip r:embed="rId3"/>
          <a:stretch>
            <a:fillRect/>
          </a:stretch>
        </p:blipFill>
        <p:spPr>
          <a:xfrm>
            <a:off x="396195" y="5347180"/>
            <a:ext cx="8567754" cy="910930"/>
          </a:xfrm>
          <a:prstGeom prst="rect">
            <a:avLst/>
          </a:prstGeom>
        </p:spPr>
      </p:pic>
    </p:spTree>
    <p:extLst>
      <p:ext uri="{BB962C8B-B14F-4D97-AF65-F5344CB8AC3E}">
        <p14:creationId xmlns:p14="http://schemas.microsoft.com/office/powerpoint/2010/main" val="398770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17455" y="1518409"/>
            <a:ext cx="4572000" cy="430887"/>
          </a:xfrm>
          <a:prstGeom prst="rect">
            <a:avLst/>
          </a:prstGeom>
        </p:spPr>
        <p:txBody>
          <a:bodyPr>
            <a:spAutoFit/>
          </a:bodyPr>
          <a:lstStyle/>
          <a:p>
            <a:r>
              <a:rPr lang="es-PE" sz="1100" dirty="0">
                <a:solidFill>
                  <a:srgbClr val="B40000"/>
                </a:solidFill>
                <a:latin typeface="Franklin Gothic Medium Cond" panose="020B0606030402020204" pitchFamily="34" charset="0"/>
              </a:rPr>
              <a:t>EXPOSICIÓN A SÍFILIS </a:t>
            </a:r>
          </a:p>
          <a:p>
            <a:r>
              <a:rPr lang="es-PE" sz="1100" dirty="0">
                <a:solidFill>
                  <a:srgbClr val="000000"/>
                </a:solidFill>
                <a:latin typeface="Franklin Gothic Medium Cond" panose="020B0606030402020204" pitchFamily="34" charset="0"/>
              </a:rPr>
              <a:t>Recién Nacido Expuesto a Sífilis </a:t>
            </a:r>
            <a:endParaRPr lang="es-PE" sz="1100" dirty="0">
              <a:latin typeface="Franklin Gothic Medium Cond" panose="020B0606030402020204" pitchFamily="34" charset="0"/>
            </a:endParaRPr>
          </a:p>
        </p:txBody>
      </p:sp>
      <p:pic>
        <p:nvPicPr>
          <p:cNvPr id="13" name="Imagen 12"/>
          <p:cNvPicPr>
            <a:picLocks noChangeAspect="1"/>
          </p:cNvPicPr>
          <p:nvPr/>
        </p:nvPicPr>
        <p:blipFill>
          <a:blip r:embed="rId2"/>
          <a:stretch>
            <a:fillRect/>
          </a:stretch>
        </p:blipFill>
        <p:spPr>
          <a:xfrm>
            <a:off x="293298" y="1904874"/>
            <a:ext cx="8591911" cy="919670"/>
          </a:xfrm>
          <a:prstGeom prst="rect">
            <a:avLst/>
          </a:prstGeom>
        </p:spPr>
      </p:pic>
      <p:sp>
        <p:nvSpPr>
          <p:cNvPr id="14" name="Rectángulo 13"/>
          <p:cNvSpPr/>
          <p:nvPr/>
        </p:nvSpPr>
        <p:spPr>
          <a:xfrm>
            <a:off x="327187" y="369705"/>
            <a:ext cx="1616148" cy="261610"/>
          </a:xfrm>
          <a:prstGeom prst="rect">
            <a:avLst/>
          </a:prstGeom>
        </p:spPr>
        <p:txBody>
          <a:bodyPr wrap="none">
            <a:spAutoFit/>
          </a:bodyPr>
          <a:lstStyle/>
          <a:p>
            <a:r>
              <a:rPr lang="es-PE" sz="1100" dirty="0">
                <a:solidFill>
                  <a:srgbClr val="B40000"/>
                </a:solidFill>
                <a:latin typeface="Franklin Gothic Medium Cond" panose="020B0606030402020204" pitchFamily="34" charset="0"/>
              </a:rPr>
              <a:t>ABANDONAN TRATAMIENTO</a:t>
            </a:r>
          </a:p>
        </p:txBody>
      </p:sp>
      <p:pic>
        <p:nvPicPr>
          <p:cNvPr id="15" name="Imagen 14"/>
          <p:cNvPicPr>
            <a:picLocks noChangeAspect="1"/>
          </p:cNvPicPr>
          <p:nvPr/>
        </p:nvPicPr>
        <p:blipFill>
          <a:blip r:embed="rId3"/>
          <a:stretch>
            <a:fillRect/>
          </a:stretch>
        </p:blipFill>
        <p:spPr>
          <a:xfrm>
            <a:off x="303030" y="613029"/>
            <a:ext cx="8591912" cy="939398"/>
          </a:xfrm>
          <a:prstGeom prst="rect">
            <a:avLst/>
          </a:prstGeom>
        </p:spPr>
      </p:pic>
    </p:spTree>
    <p:extLst>
      <p:ext uri="{BB962C8B-B14F-4D97-AF65-F5344CB8AC3E}">
        <p14:creationId xmlns:p14="http://schemas.microsoft.com/office/powerpoint/2010/main" val="245582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0250" y="252557"/>
            <a:ext cx="8434317" cy="6286336"/>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 </a:t>
            </a:r>
          </a:p>
          <a:p>
            <a:pPr algn="just"/>
            <a:r>
              <a:rPr lang="es-PE" sz="1100" dirty="0">
                <a:solidFill>
                  <a:srgbClr val="C00000"/>
                </a:solidFill>
                <a:latin typeface="Franklin Gothic Medium Cond" panose="020B0606030402020204" pitchFamily="34" charset="0"/>
              </a:rPr>
              <a:t>HEPATITIS B</a:t>
            </a:r>
          </a:p>
          <a:p>
            <a:pPr algn="just"/>
            <a:r>
              <a:rPr lang="es-PE" sz="1100" dirty="0">
                <a:solidFill>
                  <a:srgbClr val="3333FF"/>
                </a:solidFill>
                <a:latin typeface="Franklin Gothic Medium Cond" panose="020B0606030402020204" pitchFamily="34" charset="0"/>
              </a:rPr>
              <a:t> Los procedimientos de Consejería, Tamizaje y Tratamiento, deben registrarse como Tipo de Diagnóstico “D” sólo cuando registre el PRIMER PROCEDIMIENTO en el año;  A partir del segundo procedimiento indicado deberán registrarse con “R”;  Sólo en el caso de que el primer tamizaje sea no reactivo “RN” y luego de 3 meses el segundo tamizaje resulte reactivo “RP”, se considerará en Tipo de Diagnóstico “D” para ambos casos. </a:t>
            </a:r>
          </a:p>
          <a:p>
            <a:pPr algn="just">
              <a:spcBef>
                <a:spcPts val="300"/>
              </a:spcBef>
            </a:pPr>
            <a:r>
              <a:rPr lang="es-PE" sz="1100" dirty="0">
                <a:solidFill>
                  <a:srgbClr val="C00000"/>
                </a:solidFill>
                <a:latin typeface="Franklin Gothic Medium Cond" panose="020B0606030402020204" pitchFamily="34" charset="0"/>
              </a:rPr>
              <a:t>TAMIZAJE DE HEPATITIS B </a:t>
            </a:r>
          </a:p>
          <a:p>
            <a:pPr algn="just"/>
            <a:r>
              <a:rPr lang="es-PE" sz="1100" dirty="0">
                <a:solidFill>
                  <a:srgbClr val="000000"/>
                </a:solidFill>
                <a:latin typeface="Franklin Gothic Medium Cond" panose="020B0606030402020204" pitchFamily="34" charset="0"/>
              </a:rPr>
              <a:t>Es la actividad dirigida a realizar una prueba de detección de </a:t>
            </a:r>
            <a:r>
              <a:rPr lang="es-PE" sz="1100" dirty="0" err="1">
                <a:solidFill>
                  <a:srgbClr val="000000"/>
                </a:solidFill>
                <a:latin typeface="Franklin Gothic Medium Cond" panose="020B0606030402020204" pitchFamily="34" charset="0"/>
              </a:rPr>
              <a:t>antigeno</a:t>
            </a:r>
            <a:r>
              <a:rPr lang="es-PE" sz="1100" dirty="0">
                <a:solidFill>
                  <a:srgbClr val="000000"/>
                </a:solidFill>
                <a:latin typeface="Franklin Gothic Medium Cond" panose="020B0606030402020204" pitchFamily="34" charset="0"/>
              </a:rPr>
              <a:t> de superficie del virus de la Hepatitis B. El tamizaje de Hepatitis B comprende: </a:t>
            </a:r>
          </a:p>
          <a:p>
            <a:pPr algn="just"/>
            <a:r>
              <a:rPr lang="es-PE" sz="1100" dirty="0">
                <a:solidFill>
                  <a:srgbClr val="000000"/>
                </a:solidFill>
                <a:latin typeface="Franklin Gothic Medium Cond" panose="020B0606030402020204" pitchFamily="34" charset="0"/>
              </a:rPr>
              <a:t>Tamizaje con prueba rápida de Hepatitis B: Es la actividad dirigida a realizar una prueba de tamizaje </a:t>
            </a:r>
            <a:r>
              <a:rPr lang="es-PE" sz="1100" dirty="0" err="1">
                <a:solidFill>
                  <a:srgbClr val="000000"/>
                </a:solidFill>
                <a:latin typeface="Franklin Gothic Medium Cond" panose="020B0606030402020204" pitchFamily="34" charset="0"/>
              </a:rPr>
              <a:t>inmunocromatográfica</a:t>
            </a:r>
            <a:r>
              <a:rPr lang="es-PE" sz="1100" dirty="0">
                <a:solidFill>
                  <a:srgbClr val="000000"/>
                </a:solidFill>
                <a:latin typeface="Franklin Gothic Medium Cond" panose="020B0606030402020204" pitchFamily="34" charset="0"/>
              </a:rPr>
              <a:t> para detección cualitativa del antígeno de superficie del virus de Hepatitis B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 Se realiza en el punto de atención (consulta externa, brigadas itinerantes, organizaciones de base comunitaria, campañas, espacios de socialización) y el resultado debe leerse según lo que indique el inserto del producto.</a:t>
            </a:r>
          </a:p>
          <a:p>
            <a:pPr algn="just"/>
            <a:r>
              <a:rPr lang="es-PE" sz="1100" dirty="0">
                <a:solidFill>
                  <a:srgbClr val="000000"/>
                </a:solidFill>
                <a:latin typeface="Franklin Gothic Medium Cond" panose="020B0606030402020204" pitchFamily="34" charset="0"/>
              </a:rPr>
              <a:t>Tamizaje con prueba de Elisa para Hepatitis B: Es la actividad dirigida a realizar una prueba de tamizaje mediante la técnica de </a:t>
            </a:r>
            <a:r>
              <a:rPr lang="es-PE" sz="1100" dirty="0" err="1">
                <a:solidFill>
                  <a:srgbClr val="000000"/>
                </a:solidFill>
                <a:latin typeface="Franklin Gothic Medium Cond" panose="020B0606030402020204" pitchFamily="34" charset="0"/>
              </a:rPr>
              <a:t>inmunoensayo</a:t>
            </a:r>
            <a:r>
              <a:rPr lang="es-PE" sz="1100" dirty="0">
                <a:solidFill>
                  <a:srgbClr val="000000"/>
                </a:solidFill>
                <a:latin typeface="Franklin Gothic Medium Cond" panose="020B0606030402020204" pitchFamily="34" charset="0"/>
              </a:rPr>
              <a:t> enzimático, la cual se realiza en Laboratorio. </a:t>
            </a:r>
          </a:p>
          <a:p>
            <a:pPr algn="just"/>
            <a:r>
              <a:rPr lang="es-PE" sz="1100" dirty="0">
                <a:solidFill>
                  <a:srgbClr val="000000"/>
                </a:solidFill>
                <a:latin typeface="Franklin Gothic Medium Cond" panose="020B0606030402020204" pitchFamily="34" charset="0"/>
              </a:rPr>
              <a:t> Tamizaje con Quimioluminiscencia para Hepatitis B: Es la actividad dirigida a realizar una prueba de tamizaje para la detección del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 mediante la técnica que se basa en el uso de la luz que es liberada en algunas reacciones químicas ara detectar la presencia del virus y no la de anticuerpos. Esta prueba se realiza en el laboratorio o bancos de sangre. </a:t>
            </a:r>
          </a:p>
          <a:p>
            <a:pPr algn="just"/>
            <a:r>
              <a:rPr lang="es-PE" sz="1100" dirty="0">
                <a:solidFill>
                  <a:srgbClr val="000000"/>
                </a:solidFill>
                <a:latin typeface="Franklin Gothic Medium Cond" panose="020B0606030402020204" pitchFamily="34" charset="0"/>
              </a:rPr>
              <a:t> En el ítem Diagnóstico motivo de consulta y/o actividad de salud, registre claramente:</a:t>
            </a:r>
          </a:p>
          <a:p>
            <a:pPr algn="just"/>
            <a:r>
              <a:rPr lang="es-PE" sz="1100" dirty="0">
                <a:solidFill>
                  <a:srgbClr val="000000"/>
                </a:solidFill>
                <a:latin typeface="Franklin Gothic Medium Cond" panose="020B0606030402020204" pitchFamily="34" charset="0"/>
              </a:rPr>
              <a:t> En el casillero 1º Detección  de antígeno de superficie del virus de hepatitis B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 y se abreviará como “Detección de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a:t>
            </a:r>
          </a:p>
          <a:p>
            <a:pPr algn="just"/>
            <a:r>
              <a:rPr lang="es-PE" sz="1100" dirty="0">
                <a:solidFill>
                  <a:srgbClr val="000000"/>
                </a:solidFill>
                <a:latin typeface="Franklin Gothic Medium Cond" panose="020B0606030402020204" pitchFamily="34" charset="0"/>
              </a:rPr>
              <a:t> En el casillero 2º registrar Consejería/Orientación en prevención de ITS, VIH, Hepatitis B </a:t>
            </a:r>
          </a:p>
          <a:p>
            <a:pPr algn="just"/>
            <a:r>
              <a:rPr lang="es-PE" sz="1100" dirty="0">
                <a:solidFill>
                  <a:srgbClr val="000000"/>
                </a:solidFill>
                <a:latin typeface="Franklin Gothic Medium Cond" panose="020B0606030402020204" pitchFamily="34" charset="0"/>
              </a:rPr>
              <a:t> En el ítem Tipo de diagnóstico </a:t>
            </a:r>
          </a:p>
          <a:p>
            <a:pPr algn="just"/>
            <a:r>
              <a:rPr lang="es-PE" sz="1100" dirty="0">
                <a:solidFill>
                  <a:srgbClr val="000000"/>
                </a:solidFill>
                <a:latin typeface="Franklin Gothic Medium Cond" panose="020B0606030402020204" pitchFamily="34" charset="0"/>
              </a:rPr>
              <a:t> En el casillero 1º marque “D” sólo cuando sea el primer tamizaje del año; y “R” para los siguientes tamizajes de la misma persona durante el año en curso y en cualquier IPRESS donde se registre el HIS.</a:t>
            </a:r>
          </a:p>
          <a:p>
            <a:pPr algn="just"/>
            <a:r>
              <a:rPr lang="es-PE" sz="1100" dirty="0">
                <a:solidFill>
                  <a:srgbClr val="000000"/>
                </a:solidFill>
                <a:latin typeface="Franklin Gothic Medium Cond" panose="020B0606030402020204" pitchFamily="34" charset="0"/>
              </a:rPr>
              <a:t> En el casillero 2º marque “D” sólo en la primera Consejería en el año; marcar “R” si la paciente recibe más consejerías en el mismo año.</a:t>
            </a:r>
          </a:p>
          <a:p>
            <a:pPr algn="just"/>
            <a:r>
              <a:rPr lang="es-PE" sz="1100" dirty="0">
                <a:solidFill>
                  <a:srgbClr val="000000"/>
                </a:solidFill>
                <a:latin typeface="Franklin Gothic Medium Cond" panose="020B0606030402020204" pitchFamily="34" charset="0"/>
              </a:rPr>
              <a:t>En el ítem LAB registrar:</a:t>
            </a:r>
          </a:p>
          <a:p>
            <a:pPr algn="just"/>
            <a:r>
              <a:rPr lang="es-PE" sz="1100" dirty="0">
                <a:solidFill>
                  <a:srgbClr val="000000"/>
                </a:solidFill>
                <a:latin typeface="Franklin Gothic Medium Cond" panose="020B0606030402020204" pitchFamily="34" charset="0"/>
              </a:rPr>
              <a:t> En el casillero 1º el resultado del tamizaje: </a:t>
            </a:r>
          </a:p>
          <a:p>
            <a:pPr algn="just"/>
            <a:r>
              <a:rPr lang="es-PE" sz="1100" dirty="0">
                <a:solidFill>
                  <a:srgbClr val="000000"/>
                </a:solidFill>
                <a:latin typeface="Franklin Gothic Medium Cond" panose="020B0606030402020204" pitchFamily="34" charset="0"/>
              </a:rPr>
              <a:t>* RP  Resultado Reactivo  		* RN  Resultado Negativo </a:t>
            </a:r>
          </a:p>
          <a:p>
            <a:pPr algn="just"/>
            <a:r>
              <a:rPr lang="es-PE" sz="1100" dirty="0">
                <a:solidFill>
                  <a:srgbClr val="000000"/>
                </a:solidFill>
                <a:latin typeface="Franklin Gothic Medium Cond" panose="020B0606030402020204" pitchFamily="34" charset="0"/>
              </a:rPr>
              <a:t>  En el casillero 2º registrar el tipo de población correspondiente:</a:t>
            </a:r>
          </a:p>
          <a:p>
            <a:pPr algn="just" defTabSz="804863"/>
            <a:r>
              <a:rPr lang="es-PE" sz="1100" dirty="0">
                <a:solidFill>
                  <a:srgbClr val="000000"/>
                </a:solidFill>
                <a:latin typeface="Franklin Gothic Medium Cond" panose="020B0606030402020204" pitchFamily="34" charset="0"/>
              </a:rPr>
              <a:t>o TS= Trabajador Sexual 		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HSH = Hombre que tiene sexo con hombre</a:t>
            </a:r>
          </a:p>
          <a:p>
            <a:pPr algn="just" defTabSz="804863"/>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HTS = HSH que es TS 		o ST= Trabajador de Salud </a:t>
            </a:r>
          </a:p>
          <a:p>
            <a:pPr algn="just" defTabSz="804863"/>
            <a:r>
              <a:rPr lang="es-PE" sz="1100" dirty="0">
                <a:solidFill>
                  <a:srgbClr val="000000"/>
                </a:solidFill>
                <a:latin typeface="Franklin Gothic Medium Cond" panose="020B0606030402020204" pitchFamily="34" charset="0"/>
              </a:rPr>
              <a:t>o PPL = Persona privada de su libertad 	o En Blanco  = Población General </a:t>
            </a:r>
          </a:p>
          <a:p>
            <a:pPr algn="just"/>
            <a:r>
              <a:rPr lang="es-PE" sz="1100" dirty="0">
                <a:solidFill>
                  <a:srgbClr val="000000"/>
                </a:solidFill>
                <a:latin typeface="Franklin Gothic Medium Cond" panose="020B0606030402020204" pitchFamily="34" charset="0"/>
              </a:rPr>
              <a:t>En el ítem código CIE/CPT </a:t>
            </a:r>
          </a:p>
          <a:p>
            <a:pPr algn="just"/>
            <a:r>
              <a:rPr lang="es-PE" sz="1100" dirty="0">
                <a:solidFill>
                  <a:srgbClr val="000000"/>
                </a:solidFill>
                <a:latin typeface="Franklin Gothic Medium Cond" panose="020B0606030402020204" pitchFamily="34" charset="0"/>
              </a:rPr>
              <a:t>En el casillero 1º: Si el motivo de consulta y/o actividad es “Detección de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 registrar código según tipo de prueba:</a:t>
            </a:r>
          </a:p>
          <a:p>
            <a:pPr algn="just"/>
            <a:r>
              <a:rPr lang="es-PE" sz="1100" dirty="0">
                <a:solidFill>
                  <a:srgbClr val="000000"/>
                </a:solidFill>
                <a:latin typeface="Franklin Gothic Medium Cond" panose="020B0606030402020204" pitchFamily="34" charset="0"/>
              </a:rPr>
              <a:t> Si el tamizaje es con prueba rápida registrar el código 87342;</a:t>
            </a:r>
          </a:p>
          <a:p>
            <a:pPr lvl="0" algn="just"/>
            <a:r>
              <a:rPr lang="es-PE" sz="1100" dirty="0">
                <a:solidFill>
                  <a:srgbClr val="000000"/>
                </a:solidFill>
                <a:latin typeface="Franklin Gothic Medium Cond" panose="020B0606030402020204" pitchFamily="34" charset="0"/>
              </a:rPr>
              <a:t> Si el tamizaje es con prueba para detección de antígenos de agente infeccioso mediante técnica de </a:t>
            </a:r>
            <a:r>
              <a:rPr lang="es-PE" sz="1100" dirty="0" err="1">
                <a:solidFill>
                  <a:srgbClr val="000000"/>
                </a:solidFill>
                <a:latin typeface="Franklin Gothic Medium Cond" panose="020B0606030402020204" pitchFamily="34" charset="0"/>
              </a:rPr>
              <a:t>inmunoensayo</a:t>
            </a:r>
            <a:r>
              <a:rPr lang="es-PE" sz="1100" dirty="0">
                <a:solidFill>
                  <a:srgbClr val="000000"/>
                </a:solidFill>
                <a:latin typeface="Franklin Gothic Medium Cond" panose="020B0606030402020204" pitchFamily="34" charset="0"/>
              </a:rPr>
              <a:t> enzimático, cualitativo o </a:t>
            </a:r>
            <a:r>
              <a:rPr lang="es-PE" sz="1100" dirty="0" err="1">
                <a:solidFill>
                  <a:srgbClr val="000000"/>
                </a:solidFill>
                <a:latin typeface="Franklin Gothic Medium Cond" panose="020B0606030402020204" pitchFamily="34" charset="0"/>
              </a:rPr>
              <a:t>semicuantitativo</a:t>
            </a:r>
            <a:r>
              <a:rPr lang="es-PE" sz="1100" dirty="0">
                <a:solidFill>
                  <a:srgbClr val="000000"/>
                </a:solidFill>
                <a:latin typeface="Franklin Gothic Medium Cond" panose="020B0606030402020204" pitchFamily="34" charset="0"/>
              </a:rPr>
              <a:t>, método de varios pasos el código es 87340; </a:t>
            </a:r>
          </a:p>
          <a:p>
            <a:pPr lvl="0" algn="just"/>
            <a:r>
              <a:rPr lang="es-PE" sz="1100" dirty="0">
                <a:solidFill>
                  <a:srgbClr val="000000"/>
                </a:solidFill>
                <a:latin typeface="Franklin Gothic Medium Cond" panose="020B0606030402020204" pitchFamily="34" charset="0"/>
              </a:rPr>
              <a:t> Si el tamizaje es con prueba ensayo de quimioluminiscencia el código es 82397.</a:t>
            </a:r>
          </a:p>
          <a:p>
            <a:pPr lvl="0" algn="just"/>
            <a:r>
              <a:rPr lang="es-PE" sz="1100" dirty="0">
                <a:solidFill>
                  <a:srgbClr val="000000"/>
                </a:solidFill>
                <a:latin typeface="Franklin Gothic Medium Cond" panose="020B0606030402020204" pitchFamily="34" charset="0"/>
              </a:rPr>
              <a:t> En el casillero 2º Consejería/Orientación en prevención de ITS, VIH, Hepatitis B con el código 99402.05</a:t>
            </a:r>
          </a:p>
        </p:txBody>
      </p:sp>
    </p:spTree>
    <p:extLst>
      <p:ext uri="{BB962C8B-B14F-4D97-AF65-F5344CB8AC3E}">
        <p14:creationId xmlns:p14="http://schemas.microsoft.com/office/powerpoint/2010/main" val="236932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6130" y="227674"/>
            <a:ext cx="8509379" cy="2292935"/>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CUANDO SE TRATA DEL PRIMER TAMIZAJE DURANTE EL AÑO</a:t>
            </a:r>
          </a:p>
          <a:p>
            <a:pPr lvl="0" algn="just"/>
            <a:r>
              <a:rPr lang="es-PE" sz="1100" dirty="0">
                <a:solidFill>
                  <a:srgbClr val="000000"/>
                </a:solidFill>
                <a:latin typeface="Franklin Gothic Medium Cond" panose="020B0606030402020204" pitchFamily="34" charset="0"/>
              </a:rPr>
              <a:t>En el ítem Diagnóstico motivo de consulta y/o Actividad de Salud, registre:</a:t>
            </a:r>
          </a:p>
          <a:p>
            <a:pPr lvl="0" algn="just"/>
            <a:r>
              <a:rPr lang="es-PE" sz="1100" dirty="0">
                <a:solidFill>
                  <a:srgbClr val="000000"/>
                </a:solidFill>
                <a:latin typeface="Franklin Gothic Medium Cond" panose="020B0606030402020204" pitchFamily="34" charset="0"/>
              </a:rPr>
              <a:t> En el casillero 1º Detección de Hepatitis B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a:t>
            </a:r>
          </a:p>
          <a:p>
            <a:pPr lvl="0" algn="just"/>
            <a:r>
              <a:rPr lang="es-PE" sz="1100" dirty="0">
                <a:solidFill>
                  <a:srgbClr val="000000"/>
                </a:solidFill>
                <a:latin typeface="Franklin Gothic Medium Cond" panose="020B0606030402020204" pitchFamily="34" charset="0"/>
              </a:rPr>
              <a:t> En el casillero 2º Consejería/Orientación en prevención de ITS, VIH, Hepatitis B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casillero 1º y 2º marque “D” por tratarse de procedimientos realizados en la persona por primera vez </a:t>
            </a:r>
            <a:r>
              <a:rPr lang="es-PE" sz="1100" dirty="0" err="1">
                <a:latin typeface="Franklin Gothic Medium Cond" panose="020B0606030402020204" pitchFamily="34" charset="0"/>
              </a:rPr>
              <a:t>duraaño</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anote el resultado del tamizaje:</a:t>
            </a:r>
          </a:p>
          <a:p>
            <a:r>
              <a:rPr lang="es-PE" sz="1100" dirty="0">
                <a:latin typeface="Franklin Gothic Medium Cond" panose="020B0606030402020204" pitchFamily="34" charset="0"/>
              </a:rPr>
              <a:t>	o RP si el resultado es reactivo		o RN si el resultado es negativo</a:t>
            </a:r>
          </a:p>
          <a:p>
            <a:r>
              <a:rPr lang="es-PE" sz="1100" dirty="0">
                <a:latin typeface="Franklin Gothic Medium Cond" panose="020B0606030402020204" pitchFamily="34" charset="0"/>
              </a:rPr>
              <a:t> En el casillero 2º de Consejería la sigla de la POBLACIÓN EN RIESGO al que corresponde el paciente.</a:t>
            </a:r>
          </a:p>
          <a:p>
            <a:pPr defTabSz="806450"/>
            <a:r>
              <a:rPr lang="es-PE" sz="1100" dirty="0">
                <a:latin typeface="Franklin Gothic Medium Cond" panose="020B0606030402020204" pitchFamily="34" charset="0"/>
              </a:rPr>
              <a:t>o [En Blanco] = Población General	o TS = Trabajador Sexual 			o HSH = Hombre que tiene sexo con hombre </a:t>
            </a:r>
          </a:p>
          <a:p>
            <a:pPr defTabSz="806450"/>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pPr defTabSz="806450"/>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endParaRPr lang="es-PE" sz="1100" dirty="0">
              <a:solidFill>
                <a:srgbClr val="000000"/>
              </a:solidFill>
              <a:latin typeface="Franklin Gothic Medium Cond" panose="020B0606030402020204" pitchFamily="34" charset="0"/>
            </a:endParaRPr>
          </a:p>
        </p:txBody>
      </p:sp>
      <p:sp>
        <p:nvSpPr>
          <p:cNvPr id="3" name="Rectángulo 2"/>
          <p:cNvSpPr/>
          <p:nvPr/>
        </p:nvSpPr>
        <p:spPr>
          <a:xfrm>
            <a:off x="266130" y="3423952"/>
            <a:ext cx="8601826"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FORMA DE REGISTRO DEL SEGUNDO TAMIZAJE EN EL MISMO AÑO</a:t>
            </a:r>
          </a:p>
          <a:p>
            <a:pPr algn="just"/>
            <a:r>
              <a:rPr lang="es-PE" sz="1100" dirty="0">
                <a:latin typeface="Franklin Gothic Medium Cond" panose="020B0606030402020204" pitchFamily="34" charset="0"/>
              </a:rPr>
              <a:t>En el ítem Diagnóstico motivo de consulta y/o Actividad de Salud, registre:</a:t>
            </a:r>
          </a:p>
          <a:p>
            <a:pPr algn="just"/>
            <a:r>
              <a:rPr lang="es-PE" sz="1100" dirty="0">
                <a:latin typeface="Franklin Gothic Medium Cond" panose="020B0606030402020204" pitchFamily="34" charset="0"/>
              </a:rPr>
              <a:t> En el casillero 1º el Diagnóstico de Detección de Hepatitis B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 En el casillero 2º Consejería/Orientación en prevención de ITS, VIH, Hepatitis B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casillero 1º y 2º marque “R” por tratarse de procedimientos repetidos, realizados en la misma persona durante mismo año.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1º anote el resultado del tamizaje:</a:t>
            </a:r>
          </a:p>
          <a:p>
            <a:pPr algn="just"/>
            <a:r>
              <a:rPr lang="es-PE" sz="1100" dirty="0">
                <a:latin typeface="Franklin Gothic Medium Cond" panose="020B0606030402020204" pitchFamily="34" charset="0"/>
              </a:rPr>
              <a:t>o RP si el resultado es positivo		o RN si el resultado es negativo</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Trabajador Sexual	</a:t>
            </a:r>
            <a:r>
              <a:rPr lang="es-PE" sz="1100" dirty="0">
                <a:solidFill>
                  <a:srgbClr val="000000"/>
                </a:solidFill>
                <a:latin typeface="Franklin Gothic Medium Cond" panose="020B0606030402020204" pitchFamily="34" charset="0"/>
              </a:rPr>
              <a:t>o HSH = Hombre que tiene sexo con hombre </a:t>
            </a:r>
          </a:p>
          <a:p>
            <a:pPr algn="just"/>
            <a:r>
              <a:rPr lang="es-PE" sz="1100" dirty="0">
                <a:solidFill>
                  <a:srgbClr val="000000"/>
                </a:solidFill>
                <a:latin typeface="Franklin Gothic Medium Cond" panose="020B0606030402020204" pitchFamily="34" charset="0"/>
              </a:rPr>
              <a:t>o HTS = HSH que es TS		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ST = Trabajador de Salud</a:t>
            </a:r>
          </a:p>
          <a:p>
            <a:pPr algn="just"/>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Transgéneroo</a:t>
            </a:r>
            <a:r>
              <a:rPr lang="es-PE" sz="1100" dirty="0">
                <a:solidFill>
                  <a:srgbClr val="000000"/>
                </a:solidFill>
                <a:latin typeface="Franklin Gothic Medium Cond" panose="020B0606030402020204" pitchFamily="34" charset="0"/>
              </a:rPr>
              <a:t> 		o PPL = Persona privada de su libertad </a:t>
            </a:r>
          </a:p>
        </p:txBody>
      </p:sp>
      <p:pic>
        <p:nvPicPr>
          <p:cNvPr id="4" name="Imagen 3"/>
          <p:cNvPicPr>
            <a:picLocks noChangeAspect="1"/>
          </p:cNvPicPr>
          <p:nvPr/>
        </p:nvPicPr>
        <p:blipFill>
          <a:blip r:embed="rId2"/>
          <a:stretch>
            <a:fillRect/>
          </a:stretch>
        </p:blipFill>
        <p:spPr>
          <a:xfrm>
            <a:off x="266130" y="2495772"/>
            <a:ext cx="8601826" cy="928183"/>
          </a:xfrm>
          <a:prstGeom prst="rect">
            <a:avLst/>
          </a:prstGeom>
        </p:spPr>
      </p:pic>
      <p:pic>
        <p:nvPicPr>
          <p:cNvPr id="5" name="Imagen 4"/>
          <p:cNvPicPr>
            <a:picLocks noChangeAspect="1"/>
          </p:cNvPicPr>
          <p:nvPr/>
        </p:nvPicPr>
        <p:blipFill>
          <a:blip r:embed="rId3"/>
          <a:stretch>
            <a:fillRect/>
          </a:stretch>
        </p:blipFill>
        <p:spPr>
          <a:xfrm>
            <a:off x="370938" y="5675703"/>
            <a:ext cx="8497018" cy="919557"/>
          </a:xfrm>
          <a:prstGeom prst="rect">
            <a:avLst/>
          </a:prstGeom>
        </p:spPr>
      </p:pic>
    </p:spTree>
    <p:extLst>
      <p:ext uri="{BB962C8B-B14F-4D97-AF65-F5344CB8AC3E}">
        <p14:creationId xmlns:p14="http://schemas.microsoft.com/office/powerpoint/2010/main" val="2168935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5058" y="375611"/>
            <a:ext cx="8497017" cy="229293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REACTIVO</a:t>
            </a:r>
          </a:p>
          <a:p>
            <a:r>
              <a:rPr lang="es-PE" sz="1100" dirty="0">
                <a:latin typeface="Franklin Gothic Medium Cond" panose="020B0606030402020204" pitchFamily="34" charset="0"/>
              </a:rPr>
              <a:t>En el ítem Diagnóstico motivo de consulta y/o Actividad de Salud, registre:</a:t>
            </a:r>
          </a:p>
          <a:p>
            <a:r>
              <a:rPr lang="es-PE" sz="1100" dirty="0">
                <a:latin typeface="Franklin Gothic Medium Cond" panose="020B0606030402020204" pitchFamily="34" charset="0"/>
              </a:rPr>
              <a:t> En el casillero 1º el Diagnóstico de Detección de Hepatitis B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 En el casillero 2º Consejería/Orientación en prevención de ITS, VIH, Hepatitis B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casillero 1º y 2º marque “D” por tratarse procedimientos realizados por primera vez en el año.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“RP” de resultado reactivo</a:t>
            </a:r>
          </a:p>
          <a:p>
            <a:r>
              <a:rPr lang="es-PE" sz="1100" dirty="0">
                <a:latin typeface="Franklin Gothic Medium Cond" panose="020B0606030402020204" pitchFamily="34" charset="0"/>
              </a:rPr>
              <a:t> En el casillero 2º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HSH = Hombre que tiene sexo con hombre 		o HTS = HSH que es TS</a:t>
            </a:r>
          </a:p>
          <a:p>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p:txBody>
      </p:sp>
      <p:pic>
        <p:nvPicPr>
          <p:cNvPr id="6" name="Imagen 5"/>
          <p:cNvPicPr>
            <a:picLocks noChangeAspect="1"/>
          </p:cNvPicPr>
          <p:nvPr/>
        </p:nvPicPr>
        <p:blipFill>
          <a:blip r:embed="rId2"/>
          <a:stretch>
            <a:fillRect/>
          </a:stretch>
        </p:blipFill>
        <p:spPr>
          <a:xfrm>
            <a:off x="345056" y="2618442"/>
            <a:ext cx="8497019" cy="914283"/>
          </a:xfrm>
          <a:prstGeom prst="rect">
            <a:avLst/>
          </a:prstGeom>
        </p:spPr>
      </p:pic>
      <p:sp>
        <p:nvSpPr>
          <p:cNvPr id="7" name="Rectángulo 6"/>
          <p:cNvSpPr/>
          <p:nvPr/>
        </p:nvSpPr>
        <p:spPr>
          <a:xfrm>
            <a:off x="345055" y="3546443"/>
            <a:ext cx="8497019" cy="2970044"/>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CUANDO EL TAMIZAJE SE REALIZA EN EL LABORATORIO CON ENSAYO DE QUIMIOLUMINISCENCIA Y SE EVALÚA EL RESULTADO  EN EL CONSULTORIO: </a:t>
            </a:r>
          </a:p>
          <a:p>
            <a:pPr lvl="0" algn="just"/>
            <a:r>
              <a:rPr lang="es-PE" sz="1100" dirty="0">
                <a:solidFill>
                  <a:srgbClr val="000000"/>
                </a:solidFill>
                <a:latin typeface="Franklin Gothic Medium Cond" panose="020B0606030402020204" pitchFamily="34" charset="0"/>
              </a:rPr>
              <a:t>En el ítem Diagnóstico motivo de consulta y/o Actividad de Salud, anote:</a:t>
            </a:r>
          </a:p>
          <a:p>
            <a:pPr lvl="0" algn="just"/>
            <a:r>
              <a:rPr lang="es-PE" sz="1100" dirty="0">
                <a:solidFill>
                  <a:srgbClr val="000000"/>
                </a:solidFill>
                <a:latin typeface="Franklin Gothic Medium Cond" panose="020B0606030402020204" pitchFamily="34" charset="0"/>
              </a:rPr>
              <a:t> En el casillero 1º el Diagnóstico de Detección de Hepatitis B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a:t>
            </a:r>
          </a:p>
          <a:p>
            <a:pPr lvl="0" algn="just"/>
            <a:r>
              <a:rPr lang="es-PE" sz="1100" dirty="0">
                <a:solidFill>
                  <a:srgbClr val="000000"/>
                </a:solidFill>
                <a:latin typeface="Franklin Gothic Medium Cond" panose="020B0606030402020204" pitchFamily="34" charset="0"/>
              </a:rPr>
              <a:t> En el casillero 2º Consejería/Orientación en prevención de ITS, VIH, Hepatitis B </a:t>
            </a:r>
          </a:p>
          <a:p>
            <a:pPr lvl="0" algn="just"/>
            <a:r>
              <a:rPr lang="es-PE" sz="1100" dirty="0">
                <a:solidFill>
                  <a:srgbClr val="000000"/>
                </a:solidFill>
                <a:latin typeface="Franklin Gothic Medium Cond" panose="020B0606030402020204" pitchFamily="34" charset="0"/>
              </a:rPr>
              <a:t>En el ítem Tipo de diagnóstico:</a:t>
            </a:r>
          </a:p>
          <a:p>
            <a:pPr lvl="0" algn="just"/>
            <a:r>
              <a:rPr lang="es-PE" sz="1100" dirty="0">
                <a:solidFill>
                  <a:srgbClr val="000000"/>
                </a:solidFill>
                <a:latin typeface="Franklin Gothic Medium Cond" panose="020B0606030402020204" pitchFamily="34" charset="0"/>
              </a:rPr>
              <a:t> En el casillero 1º y 2º marque “D” si son procedimientos que se realizan por primera vez en el año o “R” si los procedimientos son repetidos en la misma persona durante mismo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1º anote el resultado del tamizaje:</a:t>
            </a:r>
          </a:p>
          <a:p>
            <a:pPr algn="just"/>
            <a:r>
              <a:rPr lang="es-PE" sz="1100" dirty="0">
                <a:latin typeface="Franklin Gothic Medium Cond" panose="020B0606030402020204" pitchFamily="34" charset="0"/>
              </a:rPr>
              <a:t>o RP si el resultado es reactivo</a:t>
            </a:r>
          </a:p>
          <a:p>
            <a:pPr algn="just"/>
            <a:r>
              <a:rPr lang="es-PE" sz="1100" dirty="0">
                <a:latin typeface="Franklin Gothic Medium Cond" panose="020B0606030402020204" pitchFamily="34" charset="0"/>
              </a:rPr>
              <a:t>o RN si el resultado es negativo</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a:t>
            </a:r>
          </a:p>
          <a:p>
            <a:pPr algn="just"/>
            <a:r>
              <a:rPr lang="es-PE" sz="1100" dirty="0">
                <a:latin typeface="Franklin Gothic Medium Cond" panose="020B0606030402020204" pitchFamily="34" charset="0"/>
              </a:rPr>
              <a:t>o HSH = Hombre que tiene sexo con hombre 		o HTS = HSH que es TS</a:t>
            </a:r>
          </a:p>
          <a:p>
            <a:pPr algn="just"/>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pPr lvl="0" algn="just"/>
            <a:endParaRPr lang="es-PE" sz="1100" dirty="0"/>
          </a:p>
        </p:txBody>
      </p:sp>
    </p:spTree>
    <p:extLst>
      <p:ext uri="{BB962C8B-B14F-4D97-AF65-F5344CB8AC3E}">
        <p14:creationId xmlns:p14="http://schemas.microsoft.com/office/powerpoint/2010/main" val="47362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298" y="1259470"/>
            <a:ext cx="8557403" cy="246221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RESULTADO REACTIVO </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el Diagnóstico de Detección de Hepatitis B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 En el casillero 2º Consejería/Orientación en prevención de ITS, VIH, Hepatitis B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casillero 1º y 2º marque “D” si son procedimientos que se realizan por primera vez en el año o “R” si los procedimientos son repetidos en la misma persona durante mismo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1º anote “RP” </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HSH = Hombre que tiene sexo con hombre 		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HTS = HSH que es TS 			o PPL = Persona privada de su libertad </a:t>
            </a:r>
          </a:p>
        </p:txBody>
      </p:sp>
      <p:pic>
        <p:nvPicPr>
          <p:cNvPr id="7" name="Imagen 6"/>
          <p:cNvPicPr>
            <a:picLocks noChangeAspect="1"/>
          </p:cNvPicPr>
          <p:nvPr/>
        </p:nvPicPr>
        <p:blipFill>
          <a:blip r:embed="rId2"/>
          <a:stretch>
            <a:fillRect/>
          </a:stretch>
        </p:blipFill>
        <p:spPr>
          <a:xfrm>
            <a:off x="293298" y="365899"/>
            <a:ext cx="8557404" cy="922211"/>
          </a:xfrm>
          <a:prstGeom prst="rect">
            <a:avLst/>
          </a:prstGeom>
        </p:spPr>
      </p:pic>
      <p:pic>
        <p:nvPicPr>
          <p:cNvPr id="8" name="Imagen 7"/>
          <p:cNvPicPr>
            <a:picLocks noChangeAspect="1"/>
          </p:cNvPicPr>
          <p:nvPr/>
        </p:nvPicPr>
        <p:blipFill>
          <a:blip r:embed="rId3"/>
          <a:stretch>
            <a:fillRect/>
          </a:stretch>
        </p:blipFill>
        <p:spPr>
          <a:xfrm>
            <a:off x="293298" y="3669712"/>
            <a:ext cx="8557403" cy="893571"/>
          </a:xfrm>
          <a:prstGeom prst="rect">
            <a:avLst/>
          </a:prstGeom>
        </p:spPr>
      </p:pic>
    </p:spTree>
    <p:extLst>
      <p:ext uri="{BB962C8B-B14F-4D97-AF65-F5344CB8AC3E}">
        <p14:creationId xmlns:p14="http://schemas.microsoft.com/office/powerpoint/2010/main" val="277265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a:stretch>
            <a:fillRect/>
          </a:stretch>
        </p:blipFill>
        <p:spPr>
          <a:xfrm>
            <a:off x="5142475" y="3196915"/>
            <a:ext cx="2447619" cy="257143"/>
          </a:xfrm>
          <a:prstGeom prst="rect">
            <a:avLst/>
          </a:prstGeom>
          <a:solidFill>
            <a:schemeClr val="accent2">
              <a:lumMod val="20000"/>
              <a:lumOff val="80000"/>
            </a:schemeClr>
          </a:solidFill>
        </p:spPr>
      </p:pic>
      <p:sp>
        <p:nvSpPr>
          <p:cNvPr id="3" name="Rectángulo 2"/>
          <p:cNvSpPr/>
          <p:nvPr/>
        </p:nvSpPr>
        <p:spPr>
          <a:xfrm>
            <a:off x="258793" y="208257"/>
            <a:ext cx="8557404"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HEPATITIS B CRÓNICA </a:t>
            </a:r>
          </a:p>
          <a:p>
            <a:pPr algn="just"/>
            <a:r>
              <a:rPr lang="es-PE" sz="1100" dirty="0">
                <a:latin typeface="Franklin Gothic Medium Cond" panose="020B0606030402020204" pitchFamily="34" charset="0"/>
              </a:rPr>
              <a:t>Infección Crónica por el VHB: Es el caso de ausencia de Hepatitis Aguda y la presencia del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 (antígeno de superficie) por más de seis meses o por presentar la </a:t>
            </a:r>
            <a:r>
              <a:rPr lang="es-PE" sz="1100" dirty="0" err="1">
                <a:latin typeface="Franklin Gothic Medium Cond" panose="020B0606030402020204" pitchFamily="34" charset="0"/>
              </a:rPr>
              <a:t>Ig</a:t>
            </a:r>
            <a:r>
              <a:rPr lang="es-PE" sz="1100" dirty="0">
                <a:latin typeface="Franklin Gothic Medium Cond" panose="020B0606030402020204" pitchFamily="34" charset="0"/>
              </a:rPr>
              <a:t> M anti-</a:t>
            </a:r>
            <a:r>
              <a:rPr lang="es-PE" sz="1100" dirty="0" err="1">
                <a:latin typeface="Franklin Gothic Medium Cond" panose="020B0606030402020204" pitchFamily="34" charset="0"/>
              </a:rPr>
              <a:t>HBc</a:t>
            </a:r>
            <a:r>
              <a:rPr lang="es-PE" sz="1100" dirty="0">
                <a:latin typeface="Franklin Gothic Medium Cond" panose="020B0606030402020204" pitchFamily="34" charset="0"/>
              </a:rPr>
              <a:t> negativo, más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 positivo, más Anti </a:t>
            </a:r>
            <a:r>
              <a:rPr lang="es-PE" sz="1100" dirty="0" err="1">
                <a:latin typeface="Franklin Gothic Medium Cond" panose="020B0606030402020204" pitchFamily="34" charset="0"/>
              </a:rPr>
              <a:t>HBc</a:t>
            </a:r>
            <a:r>
              <a:rPr lang="es-PE" sz="1100" dirty="0">
                <a:latin typeface="Franklin Gothic Medium Cond" panose="020B0606030402020204" pitchFamily="34" charset="0"/>
              </a:rPr>
              <a:t> total positivo.</a:t>
            </a:r>
          </a:p>
          <a:p>
            <a:pPr algn="just"/>
            <a:r>
              <a:rPr lang="es-PE" sz="1100" dirty="0">
                <a:latin typeface="Franklin Gothic Medium Cond" panose="020B0606030402020204" pitchFamily="34" charset="0"/>
              </a:rPr>
              <a:t>Paciente con el VHB que inicia tratamiento: Es todo paciente que inicia terapia antiviral e ingresa por primera vez al sistema de registro del Ministerio de Salud.  </a:t>
            </a:r>
          </a:p>
          <a:p>
            <a:pPr algn="just"/>
            <a:r>
              <a:rPr lang="es-PE" sz="1100" dirty="0">
                <a:latin typeface="Franklin Gothic Medium Cond" panose="020B0606030402020204" pitchFamily="34" charset="0"/>
              </a:rPr>
              <a:t>Sólo en este caso, al registrar “Administración de Tratamiento”, deberá anotar la sigla “IA”. </a:t>
            </a:r>
          </a:p>
          <a:p>
            <a:pPr algn="just"/>
            <a:r>
              <a:rPr lang="es-PE" sz="1100" dirty="0">
                <a:latin typeface="Franklin Gothic Medium Cond" panose="020B0606030402020204" pitchFamily="34" charset="0"/>
              </a:rPr>
              <a:t>Paciente con el VHB que están en tratamiento: Es todo paciente que actualmente está recibiendo tratamiento antiviral.</a:t>
            </a:r>
          </a:p>
          <a:p>
            <a:pPr algn="just"/>
            <a:r>
              <a:rPr lang="es-PE" sz="1100" dirty="0">
                <a:latin typeface="Franklin Gothic Medium Cond" panose="020B0606030402020204" pitchFamily="34" charset="0"/>
              </a:rPr>
              <a:t>Es importante que sólo el primer procedimiento de “Administración de Tratamiento” en el año se registre como Tipo de diagnóstico “D”.  </a:t>
            </a:r>
          </a:p>
          <a:p>
            <a:pPr algn="just"/>
            <a:r>
              <a:rPr lang="es-PE" sz="1100" dirty="0">
                <a:latin typeface="Franklin Gothic Medium Cond" panose="020B0606030402020204" pitchFamily="34" charset="0"/>
              </a:rPr>
              <a:t>Paciente con el VHB que abandonó tratamiento: Es todo paciente que habiendo iniciado tratamiento según lo estipulado, no acude a recibir su medicación acorde a la indicación de su médico tratante por más de 30 días. </a:t>
            </a:r>
          </a:p>
          <a:p>
            <a:pPr algn="just"/>
            <a:r>
              <a:rPr lang="es-PE" sz="1100" dirty="0">
                <a:latin typeface="Franklin Gothic Medium Cond" panose="020B0606030402020204" pitchFamily="34" charset="0"/>
              </a:rPr>
              <a:t>El registro de estos pacientes será a través de la morbilidad con Tipo de diagnóstico “R” y la sigla “AB” en la variable LAB de “Administración de tratamiento” con Tipo de diagnóstico “R”</a:t>
            </a:r>
          </a:p>
          <a:p>
            <a:pPr algn="just"/>
            <a:r>
              <a:rPr lang="es-PE" sz="1100" dirty="0">
                <a:latin typeface="Franklin Gothic Medium Cond" panose="020B0606030402020204" pitchFamily="34" charset="0"/>
              </a:rPr>
              <a:t>Paciente con el VHB derivado.- Es todo paciente derivado a otro establecimiento de salud (IPRESS) para la continuación de su tratamiento antiviral.</a:t>
            </a:r>
          </a:p>
          <a:p>
            <a:pPr algn="just"/>
            <a:r>
              <a:rPr lang="es-PE" sz="1100" dirty="0">
                <a:latin typeface="Franklin Gothic Medium Cond" panose="020B0606030402020204" pitchFamily="34" charset="0"/>
              </a:rPr>
              <a:t>La sigla “DRV” en la variable LAB del procedimiento “Administración de tratamiento” y Tipo de diagnóstico “R”, permitirá obtener el reporte de pacientes derivados para continuar con el tratamiento.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PACIENTE QUE INGRESA POR PRIMERA VEZ AL REGISTRO DEL MINISTERIO DE SALUD </a:t>
            </a:r>
          </a:p>
        </p:txBody>
      </p:sp>
      <p:grpSp>
        <p:nvGrpSpPr>
          <p:cNvPr id="22" name="Grupo 21"/>
          <p:cNvGrpSpPr/>
          <p:nvPr/>
        </p:nvGrpSpPr>
        <p:grpSpPr>
          <a:xfrm>
            <a:off x="2034513" y="3121896"/>
            <a:ext cx="6446567" cy="1523810"/>
            <a:chOff x="2646983" y="5019695"/>
            <a:chExt cx="6446567" cy="1523810"/>
          </a:xfrm>
        </p:grpSpPr>
        <p:pic>
          <p:nvPicPr>
            <p:cNvPr id="4" name="Imagen 3"/>
            <p:cNvPicPr>
              <a:picLocks noChangeAspect="1"/>
            </p:cNvPicPr>
            <p:nvPr/>
          </p:nvPicPr>
          <p:blipFill>
            <a:blip r:embed="rId3"/>
            <a:stretch>
              <a:fillRect/>
            </a:stretch>
          </p:blipFill>
          <p:spPr>
            <a:xfrm>
              <a:off x="2646983" y="5019695"/>
              <a:ext cx="6161905" cy="1523810"/>
            </a:xfrm>
            <a:prstGeom prst="rect">
              <a:avLst/>
            </a:prstGeom>
          </p:spPr>
        </p:pic>
        <p:sp>
          <p:nvSpPr>
            <p:cNvPr id="5" name="Rectángulo 4"/>
            <p:cNvSpPr/>
            <p:nvPr/>
          </p:nvSpPr>
          <p:spPr>
            <a:xfrm>
              <a:off x="2950225" y="5824937"/>
              <a:ext cx="2061713" cy="530915"/>
            </a:xfrm>
            <a:prstGeom prst="rect">
              <a:avLst/>
            </a:prstGeom>
          </p:spPr>
          <p:txBody>
            <a:bodyPr wrap="square">
              <a:spAutoFit/>
            </a:bodyPr>
            <a:lstStyle/>
            <a:p>
              <a:pPr algn="just"/>
              <a:r>
                <a:rPr lang="es-PE" sz="950" dirty="0">
                  <a:latin typeface="Franklin Gothic Medium Cond" panose="020B0606030402020204" pitchFamily="34" charset="0"/>
                </a:rPr>
                <a:t>Paciente ingresa por primera vez al sistema de registro del Ministerio de Salud </a:t>
              </a:r>
            </a:p>
          </p:txBody>
        </p:sp>
        <p:sp>
          <p:nvSpPr>
            <p:cNvPr id="6" name="Rectángulo 5"/>
            <p:cNvSpPr/>
            <p:nvPr/>
          </p:nvSpPr>
          <p:spPr>
            <a:xfrm>
              <a:off x="6326819" y="5093550"/>
              <a:ext cx="1303883" cy="246221"/>
            </a:xfrm>
            <a:prstGeom prst="rect">
              <a:avLst/>
            </a:prstGeom>
          </p:spPr>
          <p:txBody>
            <a:bodyPr wrap="none">
              <a:spAutoFit/>
            </a:bodyPr>
            <a:lstStyle/>
            <a:p>
              <a:r>
                <a:rPr lang="en-US" sz="1000">
                  <a:latin typeface="Franklin Gothic Medium Cond" panose="020B0606030402020204" pitchFamily="34" charset="0"/>
                  <a:ea typeface="Arial Narrow" panose="020B0606020202030204" pitchFamily="34" charset="0"/>
                  <a:cs typeface="Arial Narrow" panose="020B0606020202030204" pitchFamily="34" charset="0"/>
                </a:rPr>
                <a:t>Regist</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r</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o</a:t>
              </a:r>
              <a:r>
                <a:rPr lang="en-US" sz="1000" spc="-30">
                  <a:latin typeface="Franklin Gothic Medium Cond" panose="020B0606030402020204" pitchFamily="34" charset="0"/>
                  <a:ea typeface="Arial Narrow" panose="020B0606020202030204" pitchFamily="34" charset="0"/>
                  <a:cs typeface="Arial Narrow" panose="020B0606020202030204" pitchFamily="34" charset="0"/>
                </a:rPr>
                <a:t> </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d</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e</a:t>
              </a:r>
              <a:r>
                <a:rPr lang="en-US" sz="1000" spc="-10">
                  <a:latin typeface="Franklin Gothic Medium Cond" panose="020B0606030402020204" pitchFamily="34" charset="0"/>
                  <a:ea typeface="Arial Narrow" panose="020B0606020202030204" pitchFamily="34" charset="0"/>
                  <a:cs typeface="Arial Narrow" panose="020B0606020202030204" pitchFamily="34" charset="0"/>
                </a:rPr>
                <a:t> </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Tr</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at</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am</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iento</a:t>
              </a:r>
              <a:endParaRPr lang="es-PE">
                <a:latin typeface="Franklin Gothic Medium Cond" panose="020B0606030402020204" pitchFamily="34" charset="0"/>
              </a:endParaRPr>
            </a:p>
          </p:txBody>
        </p:sp>
        <p:pic>
          <p:nvPicPr>
            <p:cNvPr id="7" name="Imagen 6"/>
            <p:cNvPicPr>
              <a:picLocks noChangeAspect="1"/>
            </p:cNvPicPr>
            <p:nvPr/>
          </p:nvPicPr>
          <p:blipFill>
            <a:blip r:embed="rId4"/>
            <a:stretch>
              <a:fillRect/>
            </a:stretch>
          </p:blipFill>
          <p:spPr>
            <a:xfrm>
              <a:off x="5514713" y="5551220"/>
              <a:ext cx="3152381" cy="523810"/>
            </a:xfrm>
            <a:prstGeom prst="rect">
              <a:avLst/>
            </a:prstGeom>
          </p:spPr>
        </p:pic>
        <p:sp>
          <p:nvSpPr>
            <p:cNvPr id="8" name="Rectángulo 7"/>
            <p:cNvSpPr/>
            <p:nvPr/>
          </p:nvSpPr>
          <p:spPr>
            <a:xfrm>
              <a:off x="5315180" y="5339771"/>
              <a:ext cx="3778370" cy="646331"/>
            </a:xfrm>
            <a:prstGeom prst="rect">
              <a:avLst/>
            </a:prstGeom>
          </p:spPr>
          <p:txBody>
            <a:bodyPr wrap="square">
              <a:spAutoFit/>
            </a:bodyPr>
            <a:lstStyle/>
            <a:p>
              <a:pPr marR="363220" algn="ctr">
                <a:spcAft>
                  <a:spcPts val="0"/>
                </a:spcAft>
              </a:pP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Tratamient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1  </a:t>
              </a:r>
              <a:r>
                <a:rPr lang="en-US" sz="900" spc="2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2    </a:t>
              </a:r>
              <a:r>
                <a:rPr lang="en-US" sz="900" spc="100">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3    </a:t>
              </a:r>
              <a:r>
                <a:rPr lang="en-US" sz="900" spc="20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4</a:t>
              </a:r>
              <a:endParaRPr lang="es-PE" sz="1000">
                <a:latin typeface="Franklin Gothic Medium Cond" panose="020B0606030402020204" pitchFamily="34" charset="0"/>
                <a:ea typeface="Times New Roman" panose="02020603050405020304" pitchFamily="18" charset="0"/>
              </a:endParaRPr>
            </a:p>
            <a:p>
              <a:br>
                <a:rPr lang="en-US" sz="900">
                  <a:latin typeface="Franklin Gothic Medium Cond" panose="020B0606030402020204" pitchFamily="34" charset="0"/>
                  <a:ea typeface="Century Gothic" panose="020B0502020202020204" pitchFamily="34" charset="0"/>
                  <a:cs typeface="Century Gothic" panose="020B0502020202020204" pitchFamily="34" charset="0"/>
                </a:rPr>
              </a:br>
              <a:endParaRPr lang="es-PE">
                <a:latin typeface="Franklin Gothic Medium Cond" panose="020B0606030402020204" pitchFamily="34" charset="0"/>
              </a:endParaRPr>
            </a:p>
          </p:txBody>
        </p:sp>
      </p:grpSp>
      <p:grpSp>
        <p:nvGrpSpPr>
          <p:cNvPr id="21" name="Grupo 20"/>
          <p:cNvGrpSpPr/>
          <p:nvPr/>
        </p:nvGrpSpPr>
        <p:grpSpPr>
          <a:xfrm>
            <a:off x="464503" y="3721082"/>
            <a:ext cx="1228725" cy="325438"/>
            <a:chOff x="19050" y="5612130"/>
            <a:chExt cx="1228725" cy="325438"/>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12130"/>
              <a:ext cx="1228725" cy="32543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4"/>
            <p:cNvSpPr>
              <a:spLocks/>
            </p:cNvSpPr>
            <p:nvPr/>
          </p:nvSpPr>
          <p:spPr bwMode="auto">
            <a:xfrm>
              <a:off x="96838" y="5732780"/>
              <a:ext cx="15875" cy="100013"/>
            </a:xfrm>
            <a:custGeom>
              <a:avLst/>
              <a:gdLst>
                <a:gd name="T0" fmla="+- 0 4894 4880"/>
                <a:gd name="T1" fmla="*/ T0 w 25"/>
                <a:gd name="T2" fmla="+- 0 403 403"/>
                <a:gd name="T3" fmla="*/ 403 h 159"/>
                <a:gd name="T4" fmla="+- 0 4891 4880"/>
                <a:gd name="T5" fmla="*/ T4 w 25"/>
                <a:gd name="T6" fmla="+- 0 430 403"/>
                <a:gd name="T7" fmla="*/ 430 h 159"/>
                <a:gd name="T8" fmla="+- 0 4889 4880"/>
                <a:gd name="T9" fmla="*/ T8 w 25"/>
                <a:gd name="T10" fmla="+- 0 455 403"/>
                <a:gd name="T11" fmla="*/ 455 h 159"/>
                <a:gd name="T12" fmla="+- 0 4887 4880"/>
                <a:gd name="T13" fmla="*/ T12 w 25"/>
                <a:gd name="T14" fmla="+- 0 478 403"/>
                <a:gd name="T15" fmla="*/ 478 h 159"/>
                <a:gd name="T16" fmla="+- 0 4886 4880"/>
                <a:gd name="T17" fmla="*/ T16 w 25"/>
                <a:gd name="T18" fmla="+- 0 499 403"/>
                <a:gd name="T19" fmla="*/ 499 h 159"/>
                <a:gd name="T20" fmla="+- 0 4884 4880"/>
                <a:gd name="T21" fmla="*/ T20 w 25"/>
                <a:gd name="T22" fmla="+- 0 518 403"/>
                <a:gd name="T23" fmla="*/ 518 h 159"/>
                <a:gd name="T24" fmla="+- 0 4883 4880"/>
                <a:gd name="T25" fmla="*/ T24 w 25"/>
                <a:gd name="T26" fmla="+- 0 535 403"/>
                <a:gd name="T27" fmla="*/ 535 h 159"/>
                <a:gd name="T28" fmla="+- 0 4881 4880"/>
                <a:gd name="T29" fmla="*/ T28 w 25"/>
                <a:gd name="T30" fmla="+- 0 550 403"/>
                <a:gd name="T31" fmla="*/ 550 h 159"/>
                <a:gd name="T32" fmla="+- 0 4880 4880"/>
                <a:gd name="T33" fmla="*/ T32 w 25"/>
                <a:gd name="T34" fmla="+- 0 563 403"/>
                <a:gd name="T35" fmla="*/ 563 h 159"/>
                <a:gd name="T36" fmla="+- 0 4906 4880"/>
                <a:gd name="T37" fmla="*/ T36 w 25"/>
                <a:gd name="T38" fmla="+- 0 563 403"/>
                <a:gd name="T39" fmla="*/ 563 h 159"/>
                <a:gd name="T40" fmla="+- 0 4904 4880"/>
                <a:gd name="T41" fmla="*/ T40 w 25"/>
                <a:gd name="T42" fmla="+- 0 546 403"/>
                <a:gd name="T43" fmla="*/ 546 h 159"/>
                <a:gd name="T44" fmla="+- 0 4902 4880"/>
                <a:gd name="T45" fmla="*/ T44 w 25"/>
                <a:gd name="T46" fmla="+- 0 529 403"/>
                <a:gd name="T47" fmla="*/ 529 h 159"/>
                <a:gd name="T48" fmla="+- 0 4900 4880"/>
                <a:gd name="T49" fmla="*/ T48 w 25"/>
                <a:gd name="T50" fmla="+- 0 511 403"/>
                <a:gd name="T51" fmla="*/ 511 h 159"/>
                <a:gd name="T52" fmla="+- 0 4899 4880"/>
                <a:gd name="T53" fmla="*/ T52 w 25"/>
                <a:gd name="T54" fmla="+- 0 491 403"/>
                <a:gd name="T55" fmla="*/ 491 h 159"/>
                <a:gd name="T56" fmla="+- 0 4897 4880"/>
                <a:gd name="T57" fmla="*/ T56 w 25"/>
                <a:gd name="T58" fmla="+- 0 471 403"/>
                <a:gd name="T59" fmla="*/ 471 h 159"/>
                <a:gd name="T60" fmla="+- 0 4896 4880"/>
                <a:gd name="T61" fmla="*/ T60 w 25"/>
                <a:gd name="T62" fmla="+- 0 449 403"/>
                <a:gd name="T63" fmla="*/ 449 h 159"/>
                <a:gd name="T64" fmla="+- 0 4895 4880"/>
                <a:gd name="T65" fmla="*/ T64 w 25"/>
                <a:gd name="T66" fmla="+- 0 427 403"/>
                <a:gd name="T67" fmla="*/ 427 h 159"/>
                <a:gd name="T68" fmla="+- 0 4894 4880"/>
                <a:gd name="T69" fmla="*/ T68 w 25"/>
                <a:gd name="T70" fmla="+- 0 403 403"/>
                <a:gd name="T71" fmla="*/ 403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5" h="159">
                  <a:moveTo>
                    <a:pt x="14" y="0"/>
                  </a:moveTo>
                  <a:lnTo>
                    <a:pt x="11" y="27"/>
                  </a:lnTo>
                  <a:lnTo>
                    <a:pt x="9" y="52"/>
                  </a:lnTo>
                  <a:lnTo>
                    <a:pt x="7" y="75"/>
                  </a:lnTo>
                  <a:lnTo>
                    <a:pt x="6" y="96"/>
                  </a:lnTo>
                  <a:lnTo>
                    <a:pt x="4" y="115"/>
                  </a:lnTo>
                  <a:lnTo>
                    <a:pt x="3" y="132"/>
                  </a:lnTo>
                  <a:lnTo>
                    <a:pt x="1" y="147"/>
                  </a:lnTo>
                  <a:lnTo>
                    <a:pt x="0" y="160"/>
                  </a:lnTo>
                  <a:lnTo>
                    <a:pt x="26" y="160"/>
                  </a:lnTo>
                  <a:lnTo>
                    <a:pt x="24" y="143"/>
                  </a:lnTo>
                  <a:lnTo>
                    <a:pt x="22" y="126"/>
                  </a:lnTo>
                  <a:lnTo>
                    <a:pt x="20" y="108"/>
                  </a:lnTo>
                  <a:lnTo>
                    <a:pt x="19" y="88"/>
                  </a:lnTo>
                  <a:lnTo>
                    <a:pt x="17" y="68"/>
                  </a:lnTo>
                  <a:lnTo>
                    <a:pt x="16" y="46"/>
                  </a:lnTo>
                  <a:lnTo>
                    <a:pt x="15" y="24"/>
                  </a:lnTo>
                  <a:lnTo>
                    <a:pt x="1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0" name="Freeform 15"/>
            <p:cNvSpPr>
              <a:spLocks/>
            </p:cNvSpPr>
            <p:nvPr/>
          </p:nvSpPr>
          <p:spPr bwMode="auto">
            <a:xfrm>
              <a:off x="452438" y="5713730"/>
              <a:ext cx="14287" cy="173038"/>
            </a:xfrm>
            <a:custGeom>
              <a:avLst/>
              <a:gdLst>
                <a:gd name="T0" fmla="+- 0 5451 5440"/>
                <a:gd name="T1" fmla="*/ T0 w 22"/>
                <a:gd name="T2" fmla="+- 0 373 373"/>
                <a:gd name="T3" fmla="*/ 373 h 274"/>
                <a:gd name="T4" fmla="+- 0 5448 5440"/>
                <a:gd name="T5" fmla="*/ T4 w 22"/>
                <a:gd name="T6" fmla="+- 0 373 373"/>
                <a:gd name="T7" fmla="*/ 373 h 274"/>
                <a:gd name="T8" fmla="+- 0 5445 5440"/>
                <a:gd name="T9" fmla="*/ T8 w 22"/>
                <a:gd name="T10" fmla="+- 0 374 373"/>
                <a:gd name="T11" fmla="*/ 374 h 274"/>
                <a:gd name="T12" fmla="+- 0 5443 5440"/>
                <a:gd name="T13" fmla="*/ T12 w 22"/>
                <a:gd name="T14" fmla="+- 0 377 373"/>
                <a:gd name="T15" fmla="*/ 377 h 274"/>
                <a:gd name="T16" fmla="+- 0 5441 5440"/>
                <a:gd name="T17" fmla="*/ T16 w 22"/>
                <a:gd name="T18" fmla="+- 0 380 373"/>
                <a:gd name="T19" fmla="*/ 380 h 274"/>
                <a:gd name="T20" fmla="+- 0 5440 5440"/>
                <a:gd name="T21" fmla="*/ T20 w 22"/>
                <a:gd name="T22" fmla="+- 0 392 373"/>
                <a:gd name="T23" fmla="*/ 392 h 274"/>
                <a:gd name="T24" fmla="+- 0 5440 5440"/>
                <a:gd name="T25" fmla="*/ T24 w 22"/>
                <a:gd name="T26" fmla="+- 0 412 373"/>
                <a:gd name="T27" fmla="*/ 412 h 274"/>
                <a:gd name="T28" fmla="+- 0 5440 5440"/>
                <a:gd name="T29" fmla="*/ T28 w 22"/>
                <a:gd name="T30" fmla="+- 0 600 373"/>
                <a:gd name="T31" fmla="*/ 600 h 274"/>
                <a:gd name="T32" fmla="+- 0 5440 5440"/>
                <a:gd name="T33" fmla="*/ T32 w 22"/>
                <a:gd name="T34" fmla="+- 0 627 373"/>
                <a:gd name="T35" fmla="*/ 627 h 274"/>
                <a:gd name="T36" fmla="+- 0 5442 5440"/>
                <a:gd name="T37" fmla="*/ T36 w 22"/>
                <a:gd name="T38" fmla="+- 0 641 373"/>
                <a:gd name="T39" fmla="*/ 641 h 274"/>
                <a:gd name="T40" fmla="+- 0 5443 5440"/>
                <a:gd name="T41" fmla="*/ T40 w 22"/>
                <a:gd name="T42" fmla="+- 0 645 373"/>
                <a:gd name="T43" fmla="*/ 645 h 274"/>
                <a:gd name="T44" fmla="+- 0 5446 5440"/>
                <a:gd name="T45" fmla="*/ T44 w 22"/>
                <a:gd name="T46" fmla="+- 0 647 373"/>
                <a:gd name="T47" fmla="*/ 647 h 274"/>
                <a:gd name="T48" fmla="+- 0 5451 5440"/>
                <a:gd name="T49" fmla="*/ T48 w 22"/>
                <a:gd name="T50" fmla="+- 0 647 373"/>
                <a:gd name="T51" fmla="*/ 647 h 274"/>
                <a:gd name="T52" fmla="+- 0 5455 5440"/>
                <a:gd name="T53" fmla="*/ T52 w 22"/>
                <a:gd name="T54" fmla="+- 0 647 373"/>
                <a:gd name="T55" fmla="*/ 647 h 274"/>
                <a:gd name="T56" fmla="+- 0 5460 5440"/>
                <a:gd name="T57" fmla="*/ T56 w 22"/>
                <a:gd name="T58" fmla="+- 0 639 373"/>
                <a:gd name="T59" fmla="*/ 639 h 274"/>
                <a:gd name="T60" fmla="+- 0 5461 5440"/>
                <a:gd name="T61" fmla="*/ T60 w 22"/>
                <a:gd name="T62" fmla="+- 0 626 373"/>
                <a:gd name="T63" fmla="*/ 626 h 274"/>
                <a:gd name="T64" fmla="+- 0 5462 5440"/>
                <a:gd name="T65" fmla="*/ T64 w 22"/>
                <a:gd name="T66" fmla="+- 0 600 373"/>
                <a:gd name="T67" fmla="*/ 600 h 274"/>
                <a:gd name="T68" fmla="+- 0 5462 5440"/>
                <a:gd name="T69" fmla="*/ T68 w 22"/>
                <a:gd name="T70" fmla="+- 0 597 373"/>
                <a:gd name="T71" fmla="*/ 597 h 274"/>
                <a:gd name="T72" fmla="+- 0 5462 5440"/>
                <a:gd name="T73" fmla="*/ T72 w 22"/>
                <a:gd name="T74" fmla="+- 0 412 373"/>
                <a:gd name="T75" fmla="*/ 412 h 274"/>
                <a:gd name="T76" fmla="+- 0 5462 5440"/>
                <a:gd name="T77" fmla="*/ T76 w 22"/>
                <a:gd name="T78" fmla="+- 0 394 373"/>
                <a:gd name="T79" fmla="*/ 394 h 274"/>
                <a:gd name="T80" fmla="+- 0 5461 5440"/>
                <a:gd name="T81" fmla="*/ T80 w 22"/>
                <a:gd name="T82" fmla="+- 0 383 373"/>
                <a:gd name="T83" fmla="*/ 383 h 274"/>
                <a:gd name="T84" fmla="+- 0 5460 5440"/>
                <a:gd name="T85" fmla="*/ T84 w 22"/>
                <a:gd name="T86" fmla="+- 0 379 373"/>
                <a:gd name="T87" fmla="*/ 379 h 274"/>
                <a:gd name="T88" fmla="+- 0 5458 5440"/>
                <a:gd name="T89" fmla="*/ T88 w 22"/>
                <a:gd name="T90" fmla="+- 0 375 373"/>
                <a:gd name="T91" fmla="*/ 375 h 274"/>
                <a:gd name="T92" fmla="+- 0 5455 5440"/>
                <a:gd name="T93" fmla="*/ T92 w 22"/>
                <a:gd name="T94" fmla="+- 0 373 373"/>
                <a:gd name="T95" fmla="*/ 373 h 274"/>
                <a:gd name="T96" fmla="+- 0 5451 5440"/>
                <a:gd name="T97" fmla="*/ T96 w 22"/>
                <a:gd name="T98" fmla="+- 0 373 373"/>
                <a:gd name="T99" fmla="*/ 373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2" h="274">
                  <a:moveTo>
                    <a:pt x="11" y="0"/>
                  </a:moveTo>
                  <a:lnTo>
                    <a:pt x="8" y="0"/>
                  </a:lnTo>
                  <a:lnTo>
                    <a:pt x="5" y="1"/>
                  </a:lnTo>
                  <a:lnTo>
                    <a:pt x="3" y="4"/>
                  </a:lnTo>
                  <a:lnTo>
                    <a:pt x="1" y="7"/>
                  </a:lnTo>
                  <a:lnTo>
                    <a:pt x="0" y="19"/>
                  </a:lnTo>
                  <a:lnTo>
                    <a:pt x="0" y="39"/>
                  </a:lnTo>
                  <a:lnTo>
                    <a:pt x="0" y="227"/>
                  </a:lnTo>
                  <a:lnTo>
                    <a:pt x="0" y="254"/>
                  </a:lnTo>
                  <a:lnTo>
                    <a:pt x="2" y="268"/>
                  </a:lnTo>
                  <a:lnTo>
                    <a:pt x="3" y="272"/>
                  </a:lnTo>
                  <a:lnTo>
                    <a:pt x="6" y="274"/>
                  </a:lnTo>
                  <a:lnTo>
                    <a:pt x="11" y="274"/>
                  </a:lnTo>
                  <a:lnTo>
                    <a:pt x="15" y="274"/>
                  </a:lnTo>
                  <a:lnTo>
                    <a:pt x="20" y="266"/>
                  </a:lnTo>
                  <a:lnTo>
                    <a:pt x="21" y="253"/>
                  </a:lnTo>
                  <a:lnTo>
                    <a:pt x="22" y="227"/>
                  </a:lnTo>
                  <a:lnTo>
                    <a:pt x="22" y="224"/>
                  </a:lnTo>
                  <a:lnTo>
                    <a:pt x="22" y="39"/>
                  </a:lnTo>
                  <a:lnTo>
                    <a:pt x="22" y="21"/>
                  </a:lnTo>
                  <a:lnTo>
                    <a:pt x="21" y="10"/>
                  </a:lnTo>
                  <a:lnTo>
                    <a:pt x="20" y="6"/>
                  </a:lnTo>
                  <a:lnTo>
                    <a:pt x="18" y="2"/>
                  </a:lnTo>
                  <a:lnTo>
                    <a:pt x="15" y="0"/>
                  </a:lnTo>
                  <a:lnTo>
                    <a:pt x="11"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1" name="Freeform 16"/>
            <p:cNvSpPr>
              <a:spLocks/>
            </p:cNvSpPr>
            <p:nvPr/>
          </p:nvSpPr>
          <p:spPr bwMode="auto">
            <a:xfrm>
              <a:off x="855663" y="5708968"/>
              <a:ext cx="15875" cy="180975"/>
            </a:xfrm>
            <a:custGeom>
              <a:avLst/>
              <a:gdLst>
                <a:gd name="T0" fmla="+- 0 6087 6074"/>
                <a:gd name="T1" fmla="*/ T0 w 26"/>
                <a:gd name="T2" fmla="+- 0 367 367"/>
                <a:gd name="T3" fmla="*/ 367 h 285"/>
                <a:gd name="T4" fmla="+- 0 6082 6074"/>
                <a:gd name="T5" fmla="*/ T4 w 26"/>
                <a:gd name="T6" fmla="+- 0 367 367"/>
                <a:gd name="T7" fmla="*/ 367 h 285"/>
                <a:gd name="T8" fmla="+- 0 6079 6074"/>
                <a:gd name="T9" fmla="*/ T8 w 26"/>
                <a:gd name="T10" fmla="+- 0 370 367"/>
                <a:gd name="T11" fmla="*/ 370 h 285"/>
                <a:gd name="T12" fmla="+- 0 6077 6074"/>
                <a:gd name="T13" fmla="*/ T12 w 26"/>
                <a:gd name="T14" fmla="+- 0 374 367"/>
                <a:gd name="T15" fmla="*/ 374 h 285"/>
                <a:gd name="T16" fmla="+- 0 6075 6074"/>
                <a:gd name="T17" fmla="*/ T16 w 26"/>
                <a:gd name="T18" fmla="+- 0 378 367"/>
                <a:gd name="T19" fmla="*/ 378 h 285"/>
                <a:gd name="T20" fmla="+- 0 6074 6074"/>
                <a:gd name="T21" fmla="*/ T20 w 26"/>
                <a:gd name="T22" fmla="+- 0 391 367"/>
                <a:gd name="T23" fmla="*/ 391 h 285"/>
                <a:gd name="T24" fmla="+- 0 6074 6074"/>
                <a:gd name="T25" fmla="*/ T24 w 26"/>
                <a:gd name="T26" fmla="+- 0 411 367"/>
                <a:gd name="T27" fmla="*/ 411 h 285"/>
                <a:gd name="T28" fmla="+- 0 6074 6074"/>
                <a:gd name="T29" fmla="*/ T28 w 26"/>
                <a:gd name="T30" fmla="+- 0 608 367"/>
                <a:gd name="T31" fmla="*/ 608 h 285"/>
                <a:gd name="T32" fmla="+- 0 6074 6074"/>
                <a:gd name="T33" fmla="*/ T32 w 26"/>
                <a:gd name="T34" fmla="+- 0 630 367"/>
                <a:gd name="T35" fmla="*/ 630 h 285"/>
                <a:gd name="T36" fmla="+- 0 6075 6074"/>
                <a:gd name="T37" fmla="*/ T36 w 26"/>
                <a:gd name="T38" fmla="+- 0 644 367"/>
                <a:gd name="T39" fmla="*/ 644 h 285"/>
                <a:gd name="T40" fmla="+- 0 6076 6074"/>
                <a:gd name="T41" fmla="*/ T40 w 26"/>
                <a:gd name="T42" fmla="+- 0 647 367"/>
                <a:gd name="T43" fmla="*/ 647 h 285"/>
                <a:gd name="T44" fmla="+- 0 6078 6074"/>
                <a:gd name="T45" fmla="*/ T44 w 26"/>
                <a:gd name="T46" fmla="+- 0 650 367"/>
                <a:gd name="T47" fmla="*/ 650 h 285"/>
                <a:gd name="T48" fmla="+- 0 6081 6074"/>
                <a:gd name="T49" fmla="*/ T48 w 26"/>
                <a:gd name="T50" fmla="+- 0 652 367"/>
                <a:gd name="T51" fmla="*/ 652 h 285"/>
                <a:gd name="T52" fmla="+- 0 6087 6074"/>
                <a:gd name="T53" fmla="*/ T52 w 26"/>
                <a:gd name="T54" fmla="+- 0 652 367"/>
                <a:gd name="T55" fmla="*/ 652 h 285"/>
                <a:gd name="T56" fmla="+- 0 6092 6074"/>
                <a:gd name="T57" fmla="*/ T56 w 26"/>
                <a:gd name="T58" fmla="+- 0 652 367"/>
                <a:gd name="T59" fmla="*/ 652 h 285"/>
                <a:gd name="T60" fmla="+- 0 6095 6074"/>
                <a:gd name="T61" fmla="*/ T60 w 26"/>
                <a:gd name="T62" fmla="+- 0 650 367"/>
                <a:gd name="T63" fmla="*/ 650 h 285"/>
                <a:gd name="T64" fmla="+- 0 6097 6074"/>
                <a:gd name="T65" fmla="*/ T64 w 26"/>
                <a:gd name="T66" fmla="+- 0 646 367"/>
                <a:gd name="T67" fmla="*/ 646 h 285"/>
                <a:gd name="T68" fmla="+- 0 6099 6074"/>
                <a:gd name="T69" fmla="*/ T68 w 26"/>
                <a:gd name="T70" fmla="+- 0 641 367"/>
                <a:gd name="T71" fmla="*/ 641 h 285"/>
                <a:gd name="T72" fmla="+- 0 6100 6074"/>
                <a:gd name="T73" fmla="*/ T72 w 26"/>
                <a:gd name="T74" fmla="+- 0 630 367"/>
                <a:gd name="T75" fmla="*/ 630 h 285"/>
                <a:gd name="T76" fmla="+- 0 6100 6074"/>
                <a:gd name="T77" fmla="*/ T76 w 26"/>
                <a:gd name="T78" fmla="+- 0 611 367"/>
                <a:gd name="T79" fmla="*/ 611 h 285"/>
                <a:gd name="T80" fmla="+- 0 6100 6074"/>
                <a:gd name="T81" fmla="*/ T80 w 26"/>
                <a:gd name="T82" fmla="+- 0 411 367"/>
                <a:gd name="T83" fmla="*/ 411 h 285"/>
                <a:gd name="T84" fmla="+- 0 6100 6074"/>
                <a:gd name="T85" fmla="*/ T84 w 26"/>
                <a:gd name="T86" fmla="+- 0 390 367"/>
                <a:gd name="T87" fmla="*/ 390 h 285"/>
                <a:gd name="T88" fmla="+- 0 6099 6074"/>
                <a:gd name="T89" fmla="*/ T88 w 26"/>
                <a:gd name="T90" fmla="+- 0 377 367"/>
                <a:gd name="T91" fmla="*/ 377 h 285"/>
                <a:gd name="T92" fmla="+- 0 6097 6074"/>
                <a:gd name="T93" fmla="*/ T92 w 26"/>
                <a:gd name="T94" fmla="+- 0 373 367"/>
                <a:gd name="T95" fmla="*/ 373 h 285"/>
                <a:gd name="T96" fmla="+- 0 6096 6074"/>
                <a:gd name="T97" fmla="*/ T96 w 26"/>
                <a:gd name="T98" fmla="+- 0 369 367"/>
                <a:gd name="T99" fmla="*/ 369 h 285"/>
                <a:gd name="T100" fmla="+- 0 6092 6074"/>
                <a:gd name="T101" fmla="*/ T100 w 26"/>
                <a:gd name="T102" fmla="+- 0 367 367"/>
                <a:gd name="T103" fmla="*/ 367 h 285"/>
                <a:gd name="T104" fmla="+- 0 6087 6074"/>
                <a:gd name="T105" fmla="*/ T104 w 26"/>
                <a:gd name="T106" fmla="+- 0 367 367"/>
                <a:gd name="T107" fmla="*/ 367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285">
                  <a:moveTo>
                    <a:pt x="13" y="0"/>
                  </a:moveTo>
                  <a:lnTo>
                    <a:pt x="8" y="0"/>
                  </a:lnTo>
                  <a:lnTo>
                    <a:pt x="5" y="3"/>
                  </a:lnTo>
                  <a:lnTo>
                    <a:pt x="3" y="7"/>
                  </a:lnTo>
                  <a:lnTo>
                    <a:pt x="1" y="11"/>
                  </a:lnTo>
                  <a:lnTo>
                    <a:pt x="0" y="24"/>
                  </a:lnTo>
                  <a:lnTo>
                    <a:pt x="0" y="44"/>
                  </a:lnTo>
                  <a:lnTo>
                    <a:pt x="0" y="241"/>
                  </a:lnTo>
                  <a:lnTo>
                    <a:pt x="0" y="263"/>
                  </a:lnTo>
                  <a:lnTo>
                    <a:pt x="1" y="277"/>
                  </a:lnTo>
                  <a:lnTo>
                    <a:pt x="2" y="280"/>
                  </a:lnTo>
                  <a:lnTo>
                    <a:pt x="4" y="283"/>
                  </a:lnTo>
                  <a:lnTo>
                    <a:pt x="7" y="285"/>
                  </a:lnTo>
                  <a:lnTo>
                    <a:pt x="13" y="285"/>
                  </a:lnTo>
                  <a:lnTo>
                    <a:pt x="18" y="285"/>
                  </a:lnTo>
                  <a:lnTo>
                    <a:pt x="21" y="283"/>
                  </a:lnTo>
                  <a:lnTo>
                    <a:pt x="23" y="279"/>
                  </a:lnTo>
                  <a:lnTo>
                    <a:pt x="25" y="274"/>
                  </a:lnTo>
                  <a:lnTo>
                    <a:pt x="26" y="263"/>
                  </a:lnTo>
                  <a:lnTo>
                    <a:pt x="26" y="244"/>
                  </a:lnTo>
                  <a:lnTo>
                    <a:pt x="26" y="44"/>
                  </a:lnTo>
                  <a:lnTo>
                    <a:pt x="26" y="23"/>
                  </a:lnTo>
                  <a:lnTo>
                    <a:pt x="25" y="10"/>
                  </a:lnTo>
                  <a:lnTo>
                    <a:pt x="23" y="6"/>
                  </a:lnTo>
                  <a:lnTo>
                    <a:pt x="22" y="2"/>
                  </a:lnTo>
                  <a:lnTo>
                    <a:pt x="18" y="0"/>
                  </a:lnTo>
                  <a:lnTo>
                    <a:pt x="13"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2" name="Freeform 17"/>
            <p:cNvSpPr>
              <a:spLocks/>
            </p:cNvSpPr>
            <p:nvPr/>
          </p:nvSpPr>
          <p:spPr bwMode="auto">
            <a:xfrm>
              <a:off x="952500" y="5669280"/>
              <a:ext cx="114300" cy="261938"/>
            </a:xfrm>
            <a:custGeom>
              <a:avLst/>
              <a:gdLst>
                <a:gd name="T0" fmla="+- 0 6340 6226"/>
                <a:gd name="T1" fmla="*/ T0 w 181"/>
                <a:gd name="T2" fmla="+- 0 303 303"/>
                <a:gd name="T3" fmla="*/ 303 h 414"/>
                <a:gd name="T4" fmla="+- 0 6407 6226"/>
                <a:gd name="T5" fmla="*/ T4 w 181"/>
                <a:gd name="T6" fmla="+- 0 303 303"/>
                <a:gd name="T7" fmla="*/ 303 h 414"/>
                <a:gd name="T8" fmla="+- 0 6407 6226"/>
                <a:gd name="T9" fmla="*/ T8 w 181"/>
                <a:gd name="T10" fmla="+- 0 717 303"/>
                <a:gd name="T11" fmla="*/ 717 h 414"/>
                <a:gd name="T12" fmla="+- 0 6296 6226"/>
                <a:gd name="T13" fmla="*/ T12 w 181"/>
                <a:gd name="T14" fmla="+- 0 717 303"/>
                <a:gd name="T15" fmla="*/ 717 h 414"/>
                <a:gd name="T16" fmla="+- 0 6296 6226"/>
                <a:gd name="T17" fmla="*/ T16 w 181"/>
                <a:gd name="T18" fmla="+- 0 495 303"/>
                <a:gd name="T19" fmla="*/ 495 h 414"/>
                <a:gd name="T20" fmla="+- 0 6296 6226"/>
                <a:gd name="T21" fmla="*/ T20 w 181"/>
                <a:gd name="T22" fmla="+- 0 466 303"/>
                <a:gd name="T23" fmla="*/ 466 h 414"/>
                <a:gd name="T24" fmla="+- 0 6295 6226"/>
                <a:gd name="T25" fmla="*/ T24 w 181"/>
                <a:gd name="T26" fmla="+- 0 448 303"/>
                <a:gd name="T27" fmla="*/ 448 h 414"/>
                <a:gd name="T28" fmla="+- 0 6294 6226"/>
                <a:gd name="T29" fmla="*/ T28 w 181"/>
                <a:gd name="T30" fmla="+- 0 441 303"/>
                <a:gd name="T31" fmla="*/ 441 h 414"/>
                <a:gd name="T32" fmla="+- 0 6293 6226"/>
                <a:gd name="T33" fmla="*/ T32 w 181"/>
                <a:gd name="T34" fmla="+- 0 436 303"/>
                <a:gd name="T35" fmla="*/ 436 h 414"/>
                <a:gd name="T36" fmla="+- 0 6289 6226"/>
                <a:gd name="T37" fmla="*/ T36 w 181"/>
                <a:gd name="T38" fmla="+- 0 432 303"/>
                <a:gd name="T39" fmla="*/ 432 h 414"/>
                <a:gd name="T40" fmla="+- 0 6284 6226"/>
                <a:gd name="T41" fmla="*/ T40 w 181"/>
                <a:gd name="T42" fmla="+- 0 429 303"/>
                <a:gd name="T43" fmla="*/ 429 h 414"/>
                <a:gd name="T44" fmla="+- 0 6270 6226"/>
                <a:gd name="T45" fmla="*/ T44 w 181"/>
                <a:gd name="T46" fmla="+- 0 426 303"/>
                <a:gd name="T47" fmla="*/ 426 h 414"/>
                <a:gd name="T48" fmla="+- 0 6245 6226"/>
                <a:gd name="T49" fmla="*/ T48 w 181"/>
                <a:gd name="T50" fmla="+- 0 425 303"/>
                <a:gd name="T51" fmla="*/ 425 h 414"/>
                <a:gd name="T52" fmla="+- 0 6241 6226"/>
                <a:gd name="T53" fmla="*/ T52 w 181"/>
                <a:gd name="T54" fmla="+- 0 425 303"/>
                <a:gd name="T55" fmla="*/ 425 h 414"/>
                <a:gd name="T56" fmla="+- 0 6226 6226"/>
                <a:gd name="T57" fmla="*/ T56 w 181"/>
                <a:gd name="T58" fmla="+- 0 425 303"/>
                <a:gd name="T59" fmla="*/ 425 h 414"/>
                <a:gd name="T60" fmla="+- 0 6226 6226"/>
                <a:gd name="T61" fmla="*/ T60 w 181"/>
                <a:gd name="T62" fmla="+- 0 369 303"/>
                <a:gd name="T63" fmla="*/ 369 h 414"/>
                <a:gd name="T64" fmla="+- 0 6248 6226"/>
                <a:gd name="T65" fmla="*/ T64 w 181"/>
                <a:gd name="T66" fmla="+- 0 363 303"/>
                <a:gd name="T67" fmla="*/ 363 h 414"/>
                <a:gd name="T68" fmla="+- 0 6269 6226"/>
                <a:gd name="T69" fmla="*/ T68 w 181"/>
                <a:gd name="T70" fmla="+- 0 356 303"/>
                <a:gd name="T71" fmla="*/ 356 h 414"/>
                <a:gd name="T72" fmla="+- 0 6287 6226"/>
                <a:gd name="T73" fmla="*/ T72 w 181"/>
                <a:gd name="T74" fmla="+- 0 347 303"/>
                <a:gd name="T75" fmla="*/ 347 h 414"/>
                <a:gd name="T76" fmla="+- 0 6304 6226"/>
                <a:gd name="T77" fmla="*/ T76 w 181"/>
                <a:gd name="T78" fmla="+- 0 336 303"/>
                <a:gd name="T79" fmla="*/ 336 h 414"/>
                <a:gd name="T80" fmla="+- 0 6319 6226"/>
                <a:gd name="T81" fmla="*/ T80 w 181"/>
                <a:gd name="T82" fmla="+- 0 325 303"/>
                <a:gd name="T83" fmla="*/ 325 h 414"/>
                <a:gd name="T84" fmla="+- 0 6333 6226"/>
                <a:gd name="T85" fmla="*/ T84 w 181"/>
                <a:gd name="T86" fmla="+- 0 311 303"/>
                <a:gd name="T87" fmla="*/ 311 h 414"/>
                <a:gd name="T88" fmla="+- 0 6340 6226"/>
                <a:gd name="T89" fmla="*/ T88 w 181"/>
                <a:gd name="T90" fmla="+- 0 303 303"/>
                <a:gd name="T91" fmla="*/ 303 h 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81" h="414">
                  <a:moveTo>
                    <a:pt x="114" y="0"/>
                  </a:moveTo>
                  <a:lnTo>
                    <a:pt x="181" y="0"/>
                  </a:lnTo>
                  <a:lnTo>
                    <a:pt x="181" y="414"/>
                  </a:lnTo>
                  <a:lnTo>
                    <a:pt x="70" y="414"/>
                  </a:lnTo>
                  <a:lnTo>
                    <a:pt x="70" y="192"/>
                  </a:lnTo>
                  <a:lnTo>
                    <a:pt x="70" y="163"/>
                  </a:lnTo>
                  <a:lnTo>
                    <a:pt x="69" y="145"/>
                  </a:lnTo>
                  <a:lnTo>
                    <a:pt x="68" y="138"/>
                  </a:lnTo>
                  <a:lnTo>
                    <a:pt x="67" y="133"/>
                  </a:lnTo>
                  <a:lnTo>
                    <a:pt x="63" y="129"/>
                  </a:lnTo>
                  <a:lnTo>
                    <a:pt x="58" y="126"/>
                  </a:lnTo>
                  <a:lnTo>
                    <a:pt x="44" y="123"/>
                  </a:lnTo>
                  <a:lnTo>
                    <a:pt x="19" y="122"/>
                  </a:lnTo>
                  <a:lnTo>
                    <a:pt x="15" y="122"/>
                  </a:lnTo>
                  <a:lnTo>
                    <a:pt x="0" y="122"/>
                  </a:lnTo>
                  <a:lnTo>
                    <a:pt x="0" y="66"/>
                  </a:lnTo>
                  <a:lnTo>
                    <a:pt x="22" y="60"/>
                  </a:lnTo>
                  <a:lnTo>
                    <a:pt x="43" y="53"/>
                  </a:lnTo>
                  <a:lnTo>
                    <a:pt x="61" y="44"/>
                  </a:lnTo>
                  <a:lnTo>
                    <a:pt x="78" y="33"/>
                  </a:lnTo>
                  <a:lnTo>
                    <a:pt x="93" y="22"/>
                  </a:lnTo>
                  <a:lnTo>
                    <a:pt x="107" y="8"/>
                  </a:lnTo>
                  <a:lnTo>
                    <a:pt x="11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Freeform 18"/>
            <p:cNvSpPr>
              <a:spLocks/>
            </p:cNvSpPr>
            <p:nvPr/>
          </p:nvSpPr>
          <p:spPr bwMode="auto">
            <a:xfrm>
              <a:off x="201613" y="5669280"/>
              <a:ext cx="155575" cy="261938"/>
            </a:xfrm>
            <a:custGeom>
              <a:avLst/>
              <a:gdLst>
                <a:gd name="T0" fmla="+- 0 5044 5044"/>
                <a:gd name="T1" fmla="*/ T0 w 245"/>
                <a:gd name="T2" fmla="+- 0 303 303"/>
                <a:gd name="T3" fmla="*/ 303 h 414"/>
                <a:gd name="T4" fmla="+- 0 5141 5044"/>
                <a:gd name="T5" fmla="*/ T4 w 245"/>
                <a:gd name="T6" fmla="+- 0 303 303"/>
                <a:gd name="T7" fmla="*/ 303 h 414"/>
                <a:gd name="T8" fmla="+- 0 5191 5044"/>
                <a:gd name="T9" fmla="*/ T8 w 245"/>
                <a:gd name="T10" fmla="+- 0 485 303"/>
                <a:gd name="T11" fmla="*/ 485 h 414"/>
                <a:gd name="T12" fmla="+- 0 5191 5044"/>
                <a:gd name="T13" fmla="*/ T12 w 245"/>
                <a:gd name="T14" fmla="+- 0 303 303"/>
                <a:gd name="T15" fmla="*/ 303 h 414"/>
                <a:gd name="T16" fmla="+- 0 5289 5044"/>
                <a:gd name="T17" fmla="*/ T16 w 245"/>
                <a:gd name="T18" fmla="+- 0 303 303"/>
                <a:gd name="T19" fmla="*/ 303 h 414"/>
                <a:gd name="T20" fmla="+- 0 5289 5044"/>
                <a:gd name="T21" fmla="*/ T20 w 245"/>
                <a:gd name="T22" fmla="+- 0 717 303"/>
                <a:gd name="T23" fmla="*/ 717 h 414"/>
                <a:gd name="T24" fmla="+- 0 5188 5044"/>
                <a:gd name="T25" fmla="*/ T24 w 245"/>
                <a:gd name="T26" fmla="+- 0 717 303"/>
                <a:gd name="T27" fmla="*/ 717 h 414"/>
                <a:gd name="T28" fmla="+- 0 5142 5044"/>
                <a:gd name="T29" fmla="*/ T28 w 245"/>
                <a:gd name="T30" fmla="+- 0 533 303"/>
                <a:gd name="T31" fmla="*/ 533 h 414"/>
                <a:gd name="T32" fmla="+- 0 5142 5044"/>
                <a:gd name="T33" fmla="*/ T32 w 245"/>
                <a:gd name="T34" fmla="+- 0 717 303"/>
                <a:gd name="T35" fmla="*/ 717 h 414"/>
                <a:gd name="T36" fmla="+- 0 5044 5044"/>
                <a:gd name="T37" fmla="*/ T36 w 245"/>
                <a:gd name="T38" fmla="+- 0 717 303"/>
                <a:gd name="T39" fmla="*/ 717 h 414"/>
                <a:gd name="T40" fmla="+- 0 5044 5044"/>
                <a:gd name="T41" fmla="*/ T40 w 245"/>
                <a:gd name="T42" fmla="+- 0 303 303"/>
                <a:gd name="T43" fmla="*/ 303 h 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45" h="414">
                  <a:moveTo>
                    <a:pt x="0" y="0"/>
                  </a:moveTo>
                  <a:lnTo>
                    <a:pt x="97" y="0"/>
                  </a:lnTo>
                  <a:lnTo>
                    <a:pt x="147" y="182"/>
                  </a:lnTo>
                  <a:lnTo>
                    <a:pt x="147" y="0"/>
                  </a:lnTo>
                  <a:lnTo>
                    <a:pt x="245" y="0"/>
                  </a:lnTo>
                  <a:lnTo>
                    <a:pt x="245" y="414"/>
                  </a:lnTo>
                  <a:lnTo>
                    <a:pt x="144" y="414"/>
                  </a:lnTo>
                  <a:lnTo>
                    <a:pt x="98" y="230"/>
                  </a:lnTo>
                  <a:lnTo>
                    <a:pt x="98" y="414"/>
                  </a:lnTo>
                  <a:lnTo>
                    <a:pt x="0" y="414"/>
                  </a:lnTo>
                  <a:lnTo>
                    <a:pt x="0"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4" name="Freeform 19"/>
            <p:cNvSpPr>
              <a:spLocks/>
            </p:cNvSpPr>
            <p:nvPr/>
          </p:nvSpPr>
          <p:spPr bwMode="auto">
            <a:xfrm>
              <a:off x="19050" y="5669280"/>
              <a:ext cx="174625" cy="261938"/>
            </a:xfrm>
            <a:custGeom>
              <a:avLst/>
              <a:gdLst>
                <a:gd name="T0" fmla="+- 0 4810 4756"/>
                <a:gd name="T1" fmla="*/ T0 w 276"/>
                <a:gd name="T2" fmla="+- 0 303 303"/>
                <a:gd name="T3" fmla="*/ 303 h 414"/>
                <a:gd name="T4" fmla="+- 0 4971 4756"/>
                <a:gd name="T5" fmla="*/ T4 w 276"/>
                <a:gd name="T6" fmla="+- 0 303 303"/>
                <a:gd name="T7" fmla="*/ 303 h 414"/>
                <a:gd name="T8" fmla="+- 0 5032 4756"/>
                <a:gd name="T9" fmla="*/ T8 w 276"/>
                <a:gd name="T10" fmla="+- 0 717 303"/>
                <a:gd name="T11" fmla="*/ 717 h 414"/>
                <a:gd name="T12" fmla="+- 0 4914 4756"/>
                <a:gd name="T13" fmla="*/ T12 w 276"/>
                <a:gd name="T14" fmla="+- 0 717 303"/>
                <a:gd name="T15" fmla="*/ 717 h 414"/>
                <a:gd name="T16" fmla="+- 0 4909 4756"/>
                <a:gd name="T17" fmla="*/ T16 w 276"/>
                <a:gd name="T18" fmla="+- 0 644 303"/>
                <a:gd name="T19" fmla="*/ 644 h 414"/>
                <a:gd name="T20" fmla="+- 0 4881 4756"/>
                <a:gd name="T21" fmla="*/ T20 w 276"/>
                <a:gd name="T22" fmla="+- 0 644 303"/>
                <a:gd name="T23" fmla="*/ 644 h 414"/>
                <a:gd name="T24" fmla="+- 0 4875 4756"/>
                <a:gd name="T25" fmla="*/ T24 w 276"/>
                <a:gd name="T26" fmla="+- 0 717 303"/>
                <a:gd name="T27" fmla="*/ 717 h 414"/>
                <a:gd name="T28" fmla="+- 0 4756 4756"/>
                <a:gd name="T29" fmla="*/ T28 w 276"/>
                <a:gd name="T30" fmla="+- 0 717 303"/>
                <a:gd name="T31" fmla="*/ 717 h 414"/>
                <a:gd name="T32" fmla="+- 0 4810 4756"/>
                <a:gd name="T33" fmla="*/ T32 w 276"/>
                <a:gd name="T34" fmla="+- 0 303 303"/>
                <a:gd name="T35" fmla="*/ 303 h 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6" h="414">
                  <a:moveTo>
                    <a:pt x="54" y="0"/>
                  </a:moveTo>
                  <a:lnTo>
                    <a:pt x="215" y="0"/>
                  </a:lnTo>
                  <a:lnTo>
                    <a:pt x="276" y="414"/>
                  </a:lnTo>
                  <a:lnTo>
                    <a:pt x="158" y="414"/>
                  </a:lnTo>
                  <a:lnTo>
                    <a:pt x="153" y="341"/>
                  </a:lnTo>
                  <a:lnTo>
                    <a:pt x="125" y="341"/>
                  </a:lnTo>
                  <a:lnTo>
                    <a:pt x="119" y="414"/>
                  </a:lnTo>
                  <a:lnTo>
                    <a:pt x="0" y="414"/>
                  </a:lnTo>
                  <a:lnTo>
                    <a:pt x="5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5" name="Freeform 20"/>
            <p:cNvSpPr>
              <a:spLocks/>
            </p:cNvSpPr>
            <p:nvPr/>
          </p:nvSpPr>
          <p:spPr bwMode="auto">
            <a:xfrm>
              <a:off x="785813" y="5664518"/>
              <a:ext cx="157162" cy="271462"/>
            </a:xfrm>
            <a:custGeom>
              <a:avLst/>
              <a:gdLst>
                <a:gd name="T0" fmla="+- 0 6085 5963"/>
                <a:gd name="T1" fmla="*/ T0 w 248"/>
                <a:gd name="T2" fmla="+- 0 295 295"/>
                <a:gd name="T3" fmla="*/ 295 h 429"/>
                <a:gd name="T4" fmla="+- 0 6106 5963"/>
                <a:gd name="T5" fmla="*/ T4 w 248"/>
                <a:gd name="T6" fmla="+- 0 296 295"/>
                <a:gd name="T7" fmla="*/ 296 h 429"/>
                <a:gd name="T8" fmla="+- 0 6126 5963"/>
                <a:gd name="T9" fmla="*/ T8 w 248"/>
                <a:gd name="T10" fmla="+- 0 300 295"/>
                <a:gd name="T11" fmla="*/ 300 h 429"/>
                <a:gd name="T12" fmla="+- 0 6144 5963"/>
                <a:gd name="T13" fmla="*/ T12 w 248"/>
                <a:gd name="T14" fmla="+- 0 306 295"/>
                <a:gd name="T15" fmla="*/ 306 h 429"/>
                <a:gd name="T16" fmla="+- 0 6166 5963"/>
                <a:gd name="T17" fmla="*/ T16 w 248"/>
                <a:gd name="T18" fmla="+- 0 318 295"/>
                <a:gd name="T19" fmla="*/ 318 h 429"/>
                <a:gd name="T20" fmla="+- 0 6181 5963"/>
                <a:gd name="T21" fmla="*/ T20 w 248"/>
                <a:gd name="T22" fmla="+- 0 330 295"/>
                <a:gd name="T23" fmla="*/ 330 h 429"/>
                <a:gd name="T24" fmla="+- 0 6198 5963"/>
                <a:gd name="T25" fmla="*/ T24 w 248"/>
                <a:gd name="T26" fmla="+- 0 354 295"/>
                <a:gd name="T27" fmla="*/ 354 h 429"/>
                <a:gd name="T28" fmla="+- 0 6205 5963"/>
                <a:gd name="T29" fmla="*/ T28 w 248"/>
                <a:gd name="T30" fmla="+- 0 373 295"/>
                <a:gd name="T31" fmla="*/ 373 h 429"/>
                <a:gd name="T32" fmla="+- 0 6208 5963"/>
                <a:gd name="T33" fmla="*/ T32 w 248"/>
                <a:gd name="T34" fmla="+- 0 391 295"/>
                <a:gd name="T35" fmla="*/ 391 h 429"/>
                <a:gd name="T36" fmla="+- 0 6210 5963"/>
                <a:gd name="T37" fmla="*/ T36 w 248"/>
                <a:gd name="T38" fmla="+- 0 411 295"/>
                <a:gd name="T39" fmla="*/ 411 h 429"/>
                <a:gd name="T40" fmla="+- 0 6211 5963"/>
                <a:gd name="T41" fmla="*/ T40 w 248"/>
                <a:gd name="T42" fmla="+- 0 434 295"/>
                <a:gd name="T43" fmla="*/ 434 h 429"/>
                <a:gd name="T44" fmla="+- 0 6211 5963"/>
                <a:gd name="T45" fmla="*/ T44 w 248"/>
                <a:gd name="T46" fmla="+- 0 445 295"/>
                <a:gd name="T47" fmla="*/ 445 h 429"/>
                <a:gd name="T48" fmla="+- 0 6211 5963"/>
                <a:gd name="T49" fmla="*/ T48 w 248"/>
                <a:gd name="T50" fmla="+- 0 579 295"/>
                <a:gd name="T51" fmla="*/ 579 h 429"/>
                <a:gd name="T52" fmla="+- 0 6210 5963"/>
                <a:gd name="T53" fmla="*/ T52 w 248"/>
                <a:gd name="T54" fmla="+- 0 604 295"/>
                <a:gd name="T55" fmla="*/ 604 h 429"/>
                <a:gd name="T56" fmla="+- 0 6209 5963"/>
                <a:gd name="T57" fmla="*/ T56 w 248"/>
                <a:gd name="T58" fmla="+- 0 625 295"/>
                <a:gd name="T59" fmla="*/ 625 h 429"/>
                <a:gd name="T60" fmla="+- 0 6207 5963"/>
                <a:gd name="T61" fmla="*/ T60 w 248"/>
                <a:gd name="T62" fmla="+- 0 642 295"/>
                <a:gd name="T63" fmla="*/ 642 h 429"/>
                <a:gd name="T64" fmla="+- 0 6199 5963"/>
                <a:gd name="T65" fmla="*/ T64 w 248"/>
                <a:gd name="T66" fmla="+- 0 666 295"/>
                <a:gd name="T67" fmla="*/ 666 h 429"/>
                <a:gd name="T68" fmla="+- 0 6188 5963"/>
                <a:gd name="T69" fmla="*/ T68 w 248"/>
                <a:gd name="T70" fmla="+- 0 683 295"/>
                <a:gd name="T71" fmla="*/ 683 h 429"/>
                <a:gd name="T72" fmla="+- 0 6169 5963"/>
                <a:gd name="T73" fmla="*/ T72 w 248"/>
                <a:gd name="T74" fmla="+- 0 703 295"/>
                <a:gd name="T75" fmla="*/ 703 h 429"/>
                <a:gd name="T76" fmla="+- 0 6152 5963"/>
                <a:gd name="T77" fmla="*/ T76 w 248"/>
                <a:gd name="T78" fmla="+- 0 713 295"/>
                <a:gd name="T79" fmla="*/ 713 h 429"/>
                <a:gd name="T80" fmla="+- 0 6126 5963"/>
                <a:gd name="T81" fmla="*/ T80 w 248"/>
                <a:gd name="T82" fmla="+- 0 721 295"/>
                <a:gd name="T83" fmla="*/ 721 h 429"/>
                <a:gd name="T84" fmla="+- 0 6105 5963"/>
                <a:gd name="T85" fmla="*/ T84 w 248"/>
                <a:gd name="T86" fmla="+- 0 724 295"/>
                <a:gd name="T87" fmla="*/ 724 h 429"/>
                <a:gd name="T88" fmla="+- 0 6092 5963"/>
                <a:gd name="T89" fmla="*/ T88 w 248"/>
                <a:gd name="T90" fmla="+- 0 724 295"/>
                <a:gd name="T91" fmla="*/ 724 h 429"/>
                <a:gd name="T92" fmla="+- 0 6070 5963"/>
                <a:gd name="T93" fmla="*/ T92 w 248"/>
                <a:gd name="T94" fmla="+- 0 723 295"/>
                <a:gd name="T95" fmla="*/ 723 h 429"/>
                <a:gd name="T96" fmla="+- 0 6050 5963"/>
                <a:gd name="T97" fmla="*/ T96 w 248"/>
                <a:gd name="T98" fmla="+- 0 721 295"/>
                <a:gd name="T99" fmla="*/ 721 h 429"/>
                <a:gd name="T100" fmla="+- 0 6032 5963"/>
                <a:gd name="T101" fmla="*/ T100 w 248"/>
                <a:gd name="T102" fmla="+- 0 716 295"/>
                <a:gd name="T103" fmla="*/ 716 h 429"/>
                <a:gd name="T104" fmla="+- 0 6011 5963"/>
                <a:gd name="T105" fmla="*/ T104 w 248"/>
                <a:gd name="T106" fmla="+- 0 707 295"/>
                <a:gd name="T107" fmla="*/ 707 h 429"/>
                <a:gd name="T108" fmla="+- 0 5996 5963"/>
                <a:gd name="T109" fmla="*/ T108 w 248"/>
                <a:gd name="T110" fmla="+- 0 695 295"/>
                <a:gd name="T111" fmla="*/ 695 h 429"/>
                <a:gd name="T112" fmla="+- 0 5978 5963"/>
                <a:gd name="T113" fmla="*/ T112 w 248"/>
                <a:gd name="T114" fmla="+- 0 671 295"/>
                <a:gd name="T115" fmla="*/ 671 h 429"/>
                <a:gd name="T116" fmla="+- 0 5970 5963"/>
                <a:gd name="T117" fmla="*/ T116 w 248"/>
                <a:gd name="T118" fmla="+- 0 653 295"/>
                <a:gd name="T119" fmla="*/ 653 h 429"/>
                <a:gd name="T120" fmla="+- 0 5966 5963"/>
                <a:gd name="T121" fmla="*/ T120 w 248"/>
                <a:gd name="T122" fmla="+- 0 634 295"/>
                <a:gd name="T123" fmla="*/ 634 h 429"/>
                <a:gd name="T124" fmla="+- 0 5964 5963"/>
                <a:gd name="T125" fmla="*/ T124 w 248"/>
                <a:gd name="T126" fmla="+- 0 615 295"/>
                <a:gd name="T127" fmla="*/ 615 h 429"/>
                <a:gd name="T128" fmla="+- 0 5963 5963"/>
                <a:gd name="T129" fmla="*/ T128 w 248"/>
                <a:gd name="T130" fmla="+- 0 591 295"/>
                <a:gd name="T131" fmla="*/ 591 h 429"/>
                <a:gd name="T132" fmla="+- 0 5963 5963"/>
                <a:gd name="T133" fmla="*/ T132 w 248"/>
                <a:gd name="T134" fmla="+- 0 585 295"/>
                <a:gd name="T135" fmla="*/ 585 h 429"/>
                <a:gd name="T136" fmla="+- 0 5963 5963"/>
                <a:gd name="T137" fmla="*/ T136 w 248"/>
                <a:gd name="T138" fmla="+- 0 445 295"/>
                <a:gd name="T139" fmla="*/ 445 h 429"/>
                <a:gd name="T140" fmla="+- 0 5963 5963"/>
                <a:gd name="T141" fmla="*/ T140 w 248"/>
                <a:gd name="T142" fmla="+- 0 420 295"/>
                <a:gd name="T143" fmla="*/ 420 h 429"/>
                <a:gd name="T144" fmla="+- 0 5965 5963"/>
                <a:gd name="T145" fmla="*/ T144 w 248"/>
                <a:gd name="T146" fmla="+- 0 398 295"/>
                <a:gd name="T147" fmla="*/ 398 h 429"/>
                <a:gd name="T148" fmla="+- 0 5968 5963"/>
                <a:gd name="T149" fmla="*/ T148 w 248"/>
                <a:gd name="T150" fmla="+- 0 379 295"/>
                <a:gd name="T151" fmla="*/ 379 h 429"/>
                <a:gd name="T152" fmla="+- 0 5971 5963"/>
                <a:gd name="T153" fmla="*/ T152 w 248"/>
                <a:gd name="T154" fmla="+- 0 363 295"/>
                <a:gd name="T155" fmla="*/ 363 h 429"/>
                <a:gd name="T156" fmla="+- 0 5982 5963"/>
                <a:gd name="T157" fmla="*/ T156 w 248"/>
                <a:gd name="T158" fmla="+- 0 341 295"/>
                <a:gd name="T159" fmla="*/ 341 h 429"/>
                <a:gd name="T160" fmla="+- 0 5995 5963"/>
                <a:gd name="T161" fmla="*/ T160 w 248"/>
                <a:gd name="T162" fmla="+- 0 326 295"/>
                <a:gd name="T163" fmla="*/ 326 h 429"/>
                <a:gd name="T164" fmla="+- 0 6012 5963"/>
                <a:gd name="T165" fmla="*/ T164 w 248"/>
                <a:gd name="T166" fmla="+- 0 313 295"/>
                <a:gd name="T167" fmla="*/ 313 h 429"/>
                <a:gd name="T168" fmla="+- 0 6030 5963"/>
                <a:gd name="T169" fmla="*/ T168 w 248"/>
                <a:gd name="T170" fmla="+- 0 304 295"/>
                <a:gd name="T171" fmla="*/ 304 h 429"/>
                <a:gd name="T172" fmla="+- 0 6049 5963"/>
                <a:gd name="T173" fmla="*/ T172 w 248"/>
                <a:gd name="T174" fmla="+- 0 299 295"/>
                <a:gd name="T175" fmla="*/ 299 h 429"/>
                <a:gd name="T176" fmla="+- 0 6069 5963"/>
                <a:gd name="T177" fmla="*/ T176 w 248"/>
                <a:gd name="T178" fmla="+- 0 296 295"/>
                <a:gd name="T179" fmla="*/ 296 h 429"/>
                <a:gd name="T180" fmla="+- 0 6085 5963"/>
                <a:gd name="T181" fmla="*/ T180 w 248"/>
                <a:gd name="T182" fmla="+- 0 295 295"/>
                <a:gd name="T183" fmla="*/ 295 h 4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48" h="429">
                  <a:moveTo>
                    <a:pt x="122" y="0"/>
                  </a:moveTo>
                  <a:lnTo>
                    <a:pt x="143" y="1"/>
                  </a:lnTo>
                  <a:lnTo>
                    <a:pt x="163" y="5"/>
                  </a:lnTo>
                  <a:lnTo>
                    <a:pt x="181" y="11"/>
                  </a:lnTo>
                  <a:lnTo>
                    <a:pt x="203" y="23"/>
                  </a:lnTo>
                  <a:lnTo>
                    <a:pt x="218" y="35"/>
                  </a:lnTo>
                  <a:lnTo>
                    <a:pt x="235" y="59"/>
                  </a:lnTo>
                  <a:lnTo>
                    <a:pt x="242" y="78"/>
                  </a:lnTo>
                  <a:lnTo>
                    <a:pt x="245" y="96"/>
                  </a:lnTo>
                  <a:lnTo>
                    <a:pt x="247" y="116"/>
                  </a:lnTo>
                  <a:lnTo>
                    <a:pt x="248" y="139"/>
                  </a:lnTo>
                  <a:lnTo>
                    <a:pt x="248" y="150"/>
                  </a:lnTo>
                  <a:lnTo>
                    <a:pt x="248" y="284"/>
                  </a:lnTo>
                  <a:lnTo>
                    <a:pt x="247" y="309"/>
                  </a:lnTo>
                  <a:lnTo>
                    <a:pt x="246" y="330"/>
                  </a:lnTo>
                  <a:lnTo>
                    <a:pt x="244" y="347"/>
                  </a:lnTo>
                  <a:lnTo>
                    <a:pt x="236" y="371"/>
                  </a:lnTo>
                  <a:lnTo>
                    <a:pt x="225" y="388"/>
                  </a:lnTo>
                  <a:lnTo>
                    <a:pt x="206" y="408"/>
                  </a:lnTo>
                  <a:lnTo>
                    <a:pt x="189" y="418"/>
                  </a:lnTo>
                  <a:lnTo>
                    <a:pt x="163" y="426"/>
                  </a:lnTo>
                  <a:lnTo>
                    <a:pt x="142" y="429"/>
                  </a:lnTo>
                  <a:lnTo>
                    <a:pt x="129" y="429"/>
                  </a:lnTo>
                  <a:lnTo>
                    <a:pt x="107" y="428"/>
                  </a:lnTo>
                  <a:lnTo>
                    <a:pt x="87" y="426"/>
                  </a:lnTo>
                  <a:lnTo>
                    <a:pt x="69" y="421"/>
                  </a:lnTo>
                  <a:lnTo>
                    <a:pt x="48" y="412"/>
                  </a:lnTo>
                  <a:lnTo>
                    <a:pt x="33" y="400"/>
                  </a:lnTo>
                  <a:lnTo>
                    <a:pt x="15" y="376"/>
                  </a:lnTo>
                  <a:lnTo>
                    <a:pt x="7" y="358"/>
                  </a:lnTo>
                  <a:lnTo>
                    <a:pt x="3" y="339"/>
                  </a:lnTo>
                  <a:lnTo>
                    <a:pt x="1" y="320"/>
                  </a:lnTo>
                  <a:lnTo>
                    <a:pt x="0" y="296"/>
                  </a:lnTo>
                  <a:lnTo>
                    <a:pt x="0" y="290"/>
                  </a:lnTo>
                  <a:lnTo>
                    <a:pt x="0" y="150"/>
                  </a:lnTo>
                  <a:lnTo>
                    <a:pt x="0" y="125"/>
                  </a:lnTo>
                  <a:lnTo>
                    <a:pt x="2" y="103"/>
                  </a:lnTo>
                  <a:lnTo>
                    <a:pt x="5" y="84"/>
                  </a:lnTo>
                  <a:lnTo>
                    <a:pt x="8" y="68"/>
                  </a:lnTo>
                  <a:lnTo>
                    <a:pt x="19" y="46"/>
                  </a:lnTo>
                  <a:lnTo>
                    <a:pt x="32" y="31"/>
                  </a:lnTo>
                  <a:lnTo>
                    <a:pt x="49" y="18"/>
                  </a:lnTo>
                  <a:lnTo>
                    <a:pt x="67" y="9"/>
                  </a:lnTo>
                  <a:lnTo>
                    <a:pt x="86" y="4"/>
                  </a:lnTo>
                  <a:lnTo>
                    <a:pt x="106" y="1"/>
                  </a:lnTo>
                  <a:lnTo>
                    <a:pt x="122"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6" name="Freeform 21"/>
            <p:cNvSpPr>
              <a:spLocks/>
            </p:cNvSpPr>
            <p:nvPr/>
          </p:nvSpPr>
          <p:spPr bwMode="auto">
            <a:xfrm>
              <a:off x="615950" y="5664518"/>
              <a:ext cx="153988" cy="266700"/>
            </a:xfrm>
            <a:custGeom>
              <a:avLst/>
              <a:gdLst>
                <a:gd name="T0" fmla="+- 0 5835 5697"/>
                <a:gd name="T1" fmla="*/ T0 w 241"/>
                <a:gd name="T2" fmla="+- 0 296 295"/>
                <a:gd name="T3" fmla="*/ 296 h 422"/>
                <a:gd name="T4" fmla="+- 0 5875 5697"/>
                <a:gd name="T5" fmla="*/ T4 w 241"/>
                <a:gd name="T6" fmla="+- 0 306 295"/>
                <a:gd name="T7" fmla="*/ 306 h 422"/>
                <a:gd name="T8" fmla="+- 0 5905 5697"/>
                <a:gd name="T9" fmla="*/ T8 w 241"/>
                <a:gd name="T10" fmla="+- 0 327 295"/>
                <a:gd name="T11" fmla="*/ 327 h 422"/>
                <a:gd name="T12" fmla="+- 0 5929 5697"/>
                <a:gd name="T13" fmla="*/ T12 w 241"/>
                <a:gd name="T14" fmla="+- 0 359 295"/>
                <a:gd name="T15" fmla="*/ 359 h 422"/>
                <a:gd name="T16" fmla="+- 0 5938 5697"/>
                <a:gd name="T17" fmla="*/ T16 w 241"/>
                <a:gd name="T18" fmla="+- 0 400 295"/>
                <a:gd name="T19" fmla="*/ 400 h 422"/>
                <a:gd name="T20" fmla="+- 0 5937 5697"/>
                <a:gd name="T21" fmla="*/ T20 w 241"/>
                <a:gd name="T22" fmla="+- 0 424 295"/>
                <a:gd name="T23" fmla="*/ 424 h 422"/>
                <a:gd name="T24" fmla="+- 0 5927 5697"/>
                <a:gd name="T25" fmla="*/ T24 w 241"/>
                <a:gd name="T26" fmla="+- 0 463 295"/>
                <a:gd name="T27" fmla="*/ 463 h 422"/>
                <a:gd name="T28" fmla="+- 0 5910 5697"/>
                <a:gd name="T29" fmla="*/ T28 w 241"/>
                <a:gd name="T30" fmla="+- 0 501 295"/>
                <a:gd name="T31" fmla="*/ 501 h 422"/>
                <a:gd name="T32" fmla="+- 0 5893 5697"/>
                <a:gd name="T33" fmla="*/ T32 w 241"/>
                <a:gd name="T34" fmla="+- 0 528 295"/>
                <a:gd name="T35" fmla="*/ 528 h 422"/>
                <a:gd name="T36" fmla="+- 0 5870 5697"/>
                <a:gd name="T37" fmla="*/ T36 w 241"/>
                <a:gd name="T38" fmla="+- 0 563 295"/>
                <a:gd name="T39" fmla="*/ 563 h 422"/>
                <a:gd name="T40" fmla="+- 0 5842 5697"/>
                <a:gd name="T41" fmla="*/ T40 w 241"/>
                <a:gd name="T42" fmla="+- 0 605 295"/>
                <a:gd name="T43" fmla="*/ 605 h 422"/>
                <a:gd name="T44" fmla="+- 0 5818 5697"/>
                <a:gd name="T45" fmla="*/ T44 w 241"/>
                <a:gd name="T46" fmla="+- 0 638 295"/>
                <a:gd name="T47" fmla="*/ 638 h 422"/>
                <a:gd name="T48" fmla="+- 0 5929 5697"/>
                <a:gd name="T49" fmla="*/ T48 w 241"/>
                <a:gd name="T50" fmla="+- 0 717 295"/>
                <a:gd name="T51" fmla="*/ 717 h 422"/>
                <a:gd name="T52" fmla="+- 0 5697 5697"/>
                <a:gd name="T53" fmla="*/ T52 w 241"/>
                <a:gd name="T54" fmla="+- 0 653 295"/>
                <a:gd name="T55" fmla="*/ 653 h 422"/>
                <a:gd name="T56" fmla="+- 0 5729 5697"/>
                <a:gd name="T57" fmla="*/ T56 w 241"/>
                <a:gd name="T58" fmla="+- 0 600 295"/>
                <a:gd name="T59" fmla="*/ 600 h 422"/>
                <a:gd name="T60" fmla="+- 0 5756 5697"/>
                <a:gd name="T61" fmla="*/ T60 w 241"/>
                <a:gd name="T62" fmla="+- 0 555 295"/>
                <a:gd name="T63" fmla="*/ 555 h 422"/>
                <a:gd name="T64" fmla="+- 0 5778 5697"/>
                <a:gd name="T65" fmla="*/ T64 w 241"/>
                <a:gd name="T66" fmla="+- 0 518 295"/>
                <a:gd name="T67" fmla="*/ 518 h 422"/>
                <a:gd name="T68" fmla="+- 0 5795 5697"/>
                <a:gd name="T69" fmla="*/ T68 w 241"/>
                <a:gd name="T70" fmla="+- 0 488 295"/>
                <a:gd name="T71" fmla="*/ 488 h 422"/>
                <a:gd name="T72" fmla="+- 0 5808 5697"/>
                <a:gd name="T73" fmla="*/ T72 w 241"/>
                <a:gd name="T74" fmla="+- 0 465 295"/>
                <a:gd name="T75" fmla="*/ 465 h 422"/>
                <a:gd name="T76" fmla="+- 0 5824 5697"/>
                <a:gd name="T77" fmla="*/ T76 w 241"/>
                <a:gd name="T78" fmla="+- 0 430 295"/>
                <a:gd name="T79" fmla="*/ 430 h 422"/>
                <a:gd name="T80" fmla="+- 0 5832 5697"/>
                <a:gd name="T81" fmla="*/ T80 w 241"/>
                <a:gd name="T82" fmla="+- 0 395 295"/>
                <a:gd name="T83" fmla="*/ 395 h 422"/>
                <a:gd name="T84" fmla="+- 0 5832 5697"/>
                <a:gd name="T85" fmla="*/ T84 w 241"/>
                <a:gd name="T86" fmla="+- 0 385 295"/>
                <a:gd name="T87" fmla="*/ 385 h 422"/>
                <a:gd name="T88" fmla="+- 0 5828 5697"/>
                <a:gd name="T89" fmla="*/ T88 w 241"/>
                <a:gd name="T90" fmla="+- 0 374 295"/>
                <a:gd name="T91" fmla="*/ 374 h 422"/>
                <a:gd name="T92" fmla="+- 0 5821 5697"/>
                <a:gd name="T93" fmla="*/ T92 w 241"/>
                <a:gd name="T94" fmla="+- 0 367 295"/>
                <a:gd name="T95" fmla="*/ 367 h 422"/>
                <a:gd name="T96" fmla="+- 0 5809 5697"/>
                <a:gd name="T97" fmla="*/ T96 w 241"/>
                <a:gd name="T98" fmla="+- 0 367 295"/>
                <a:gd name="T99" fmla="*/ 367 h 422"/>
                <a:gd name="T100" fmla="+- 0 5802 5697"/>
                <a:gd name="T101" fmla="*/ T100 w 241"/>
                <a:gd name="T102" fmla="+- 0 374 295"/>
                <a:gd name="T103" fmla="*/ 374 h 422"/>
                <a:gd name="T104" fmla="+- 0 5797 5697"/>
                <a:gd name="T105" fmla="*/ T104 w 241"/>
                <a:gd name="T106" fmla="+- 0 390 295"/>
                <a:gd name="T107" fmla="*/ 390 h 422"/>
                <a:gd name="T108" fmla="+- 0 5797 5697"/>
                <a:gd name="T109" fmla="*/ T108 w 241"/>
                <a:gd name="T110" fmla="+- 0 450 295"/>
                <a:gd name="T111" fmla="*/ 450 h 422"/>
                <a:gd name="T112" fmla="+- 0 5697 5697"/>
                <a:gd name="T113" fmla="*/ T112 w 241"/>
                <a:gd name="T114" fmla="+- 0 431 295"/>
                <a:gd name="T115" fmla="*/ 431 h 422"/>
                <a:gd name="T116" fmla="+- 0 5699 5697"/>
                <a:gd name="T117" fmla="*/ T116 w 241"/>
                <a:gd name="T118" fmla="+- 0 388 295"/>
                <a:gd name="T119" fmla="*/ 388 h 422"/>
                <a:gd name="T120" fmla="+- 0 5706 5697"/>
                <a:gd name="T121" fmla="*/ T120 w 241"/>
                <a:gd name="T122" fmla="+- 0 357 295"/>
                <a:gd name="T123" fmla="*/ 357 h 422"/>
                <a:gd name="T124" fmla="+- 0 5732 5697"/>
                <a:gd name="T125" fmla="*/ T124 w 241"/>
                <a:gd name="T126" fmla="+- 0 321 295"/>
                <a:gd name="T127" fmla="*/ 321 h 422"/>
                <a:gd name="T128" fmla="+- 0 5756 5697"/>
                <a:gd name="T129" fmla="*/ T128 w 241"/>
                <a:gd name="T130" fmla="+- 0 305 295"/>
                <a:gd name="T131" fmla="*/ 305 h 422"/>
                <a:gd name="T132" fmla="+- 0 5794 5697"/>
                <a:gd name="T133" fmla="*/ T132 w 241"/>
                <a:gd name="T134" fmla="+- 0 296 295"/>
                <a:gd name="T135" fmla="*/ 296 h 4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41" h="422">
                  <a:moveTo>
                    <a:pt x="114" y="0"/>
                  </a:moveTo>
                  <a:lnTo>
                    <a:pt x="138" y="1"/>
                  </a:lnTo>
                  <a:lnTo>
                    <a:pt x="159" y="5"/>
                  </a:lnTo>
                  <a:lnTo>
                    <a:pt x="178" y="11"/>
                  </a:lnTo>
                  <a:lnTo>
                    <a:pt x="194" y="20"/>
                  </a:lnTo>
                  <a:lnTo>
                    <a:pt x="208" y="32"/>
                  </a:lnTo>
                  <a:lnTo>
                    <a:pt x="222" y="47"/>
                  </a:lnTo>
                  <a:lnTo>
                    <a:pt x="232" y="64"/>
                  </a:lnTo>
                  <a:lnTo>
                    <a:pt x="238" y="84"/>
                  </a:lnTo>
                  <a:lnTo>
                    <a:pt x="241" y="105"/>
                  </a:lnTo>
                  <a:lnTo>
                    <a:pt x="241" y="110"/>
                  </a:lnTo>
                  <a:lnTo>
                    <a:pt x="240" y="129"/>
                  </a:lnTo>
                  <a:lnTo>
                    <a:pt x="236" y="148"/>
                  </a:lnTo>
                  <a:lnTo>
                    <a:pt x="230" y="168"/>
                  </a:lnTo>
                  <a:lnTo>
                    <a:pt x="223" y="185"/>
                  </a:lnTo>
                  <a:lnTo>
                    <a:pt x="213" y="206"/>
                  </a:lnTo>
                  <a:lnTo>
                    <a:pt x="205" y="219"/>
                  </a:lnTo>
                  <a:lnTo>
                    <a:pt x="196" y="233"/>
                  </a:lnTo>
                  <a:lnTo>
                    <a:pt x="185" y="250"/>
                  </a:lnTo>
                  <a:lnTo>
                    <a:pt x="173" y="268"/>
                  </a:lnTo>
                  <a:lnTo>
                    <a:pt x="160" y="288"/>
                  </a:lnTo>
                  <a:lnTo>
                    <a:pt x="145" y="310"/>
                  </a:lnTo>
                  <a:lnTo>
                    <a:pt x="128" y="333"/>
                  </a:lnTo>
                  <a:lnTo>
                    <a:pt x="121" y="343"/>
                  </a:lnTo>
                  <a:lnTo>
                    <a:pt x="232" y="343"/>
                  </a:lnTo>
                  <a:lnTo>
                    <a:pt x="232" y="422"/>
                  </a:lnTo>
                  <a:lnTo>
                    <a:pt x="0" y="422"/>
                  </a:lnTo>
                  <a:lnTo>
                    <a:pt x="0" y="358"/>
                  </a:lnTo>
                  <a:lnTo>
                    <a:pt x="16" y="330"/>
                  </a:lnTo>
                  <a:lnTo>
                    <a:pt x="32" y="305"/>
                  </a:lnTo>
                  <a:lnTo>
                    <a:pt x="46" y="282"/>
                  </a:lnTo>
                  <a:lnTo>
                    <a:pt x="59" y="260"/>
                  </a:lnTo>
                  <a:lnTo>
                    <a:pt x="70" y="241"/>
                  </a:lnTo>
                  <a:lnTo>
                    <a:pt x="81" y="223"/>
                  </a:lnTo>
                  <a:lnTo>
                    <a:pt x="90" y="207"/>
                  </a:lnTo>
                  <a:lnTo>
                    <a:pt x="98" y="193"/>
                  </a:lnTo>
                  <a:lnTo>
                    <a:pt x="105" y="181"/>
                  </a:lnTo>
                  <a:lnTo>
                    <a:pt x="111" y="170"/>
                  </a:lnTo>
                  <a:lnTo>
                    <a:pt x="115" y="162"/>
                  </a:lnTo>
                  <a:lnTo>
                    <a:pt x="127" y="135"/>
                  </a:lnTo>
                  <a:lnTo>
                    <a:pt x="133" y="116"/>
                  </a:lnTo>
                  <a:lnTo>
                    <a:pt x="135" y="100"/>
                  </a:lnTo>
                  <a:lnTo>
                    <a:pt x="135" y="90"/>
                  </a:lnTo>
                  <a:lnTo>
                    <a:pt x="134" y="83"/>
                  </a:lnTo>
                  <a:lnTo>
                    <a:pt x="131" y="79"/>
                  </a:lnTo>
                  <a:lnTo>
                    <a:pt x="128" y="75"/>
                  </a:lnTo>
                  <a:lnTo>
                    <a:pt x="124" y="72"/>
                  </a:lnTo>
                  <a:lnTo>
                    <a:pt x="118" y="72"/>
                  </a:lnTo>
                  <a:lnTo>
                    <a:pt x="112" y="72"/>
                  </a:lnTo>
                  <a:lnTo>
                    <a:pt x="108" y="75"/>
                  </a:lnTo>
                  <a:lnTo>
                    <a:pt x="105" y="79"/>
                  </a:lnTo>
                  <a:lnTo>
                    <a:pt x="102" y="84"/>
                  </a:lnTo>
                  <a:lnTo>
                    <a:pt x="100" y="95"/>
                  </a:lnTo>
                  <a:lnTo>
                    <a:pt x="100" y="112"/>
                  </a:lnTo>
                  <a:lnTo>
                    <a:pt x="100" y="155"/>
                  </a:lnTo>
                  <a:lnTo>
                    <a:pt x="0" y="155"/>
                  </a:lnTo>
                  <a:lnTo>
                    <a:pt x="0" y="136"/>
                  </a:lnTo>
                  <a:lnTo>
                    <a:pt x="0" y="112"/>
                  </a:lnTo>
                  <a:lnTo>
                    <a:pt x="2" y="93"/>
                  </a:lnTo>
                  <a:lnTo>
                    <a:pt x="3" y="81"/>
                  </a:lnTo>
                  <a:lnTo>
                    <a:pt x="9" y="62"/>
                  </a:lnTo>
                  <a:lnTo>
                    <a:pt x="19" y="44"/>
                  </a:lnTo>
                  <a:lnTo>
                    <a:pt x="35" y="26"/>
                  </a:lnTo>
                  <a:lnTo>
                    <a:pt x="51" y="14"/>
                  </a:lnTo>
                  <a:lnTo>
                    <a:pt x="59" y="10"/>
                  </a:lnTo>
                  <a:lnTo>
                    <a:pt x="77" y="4"/>
                  </a:lnTo>
                  <a:lnTo>
                    <a:pt x="97" y="1"/>
                  </a:lnTo>
                  <a:lnTo>
                    <a:pt x="11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7" name="Freeform 22"/>
            <p:cNvSpPr>
              <a:spLocks/>
            </p:cNvSpPr>
            <p:nvPr/>
          </p:nvSpPr>
          <p:spPr bwMode="auto">
            <a:xfrm>
              <a:off x="379413" y="5662930"/>
              <a:ext cx="160337" cy="274638"/>
            </a:xfrm>
            <a:custGeom>
              <a:avLst/>
              <a:gdLst>
                <a:gd name="T0" fmla="+- 0 5451 5324"/>
                <a:gd name="T1" fmla="*/ T0 w 253"/>
                <a:gd name="T2" fmla="+- 0 294 294"/>
                <a:gd name="T3" fmla="*/ 294 h 431"/>
                <a:gd name="T4" fmla="+- 0 5472 5324"/>
                <a:gd name="T5" fmla="*/ T4 w 253"/>
                <a:gd name="T6" fmla="+- 0 296 294"/>
                <a:gd name="T7" fmla="*/ 296 h 431"/>
                <a:gd name="T8" fmla="+- 0 5492 5324"/>
                <a:gd name="T9" fmla="*/ T8 w 253"/>
                <a:gd name="T10" fmla="+- 0 299 294"/>
                <a:gd name="T11" fmla="*/ 299 h 431"/>
                <a:gd name="T12" fmla="+- 0 5510 5324"/>
                <a:gd name="T13" fmla="*/ T12 w 253"/>
                <a:gd name="T14" fmla="+- 0 305 294"/>
                <a:gd name="T15" fmla="*/ 305 h 431"/>
                <a:gd name="T16" fmla="+- 0 5530 5324"/>
                <a:gd name="T17" fmla="*/ T16 w 253"/>
                <a:gd name="T18" fmla="+- 0 315 294"/>
                <a:gd name="T19" fmla="*/ 315 h 431"/>
                <a:gd name="T20" fmla="+- 0 5545 5324"/>
                <a:gd name="T21" fmla="*/ T20 w 253"/>
                <a:gd name="T22" fmla="+- 0 328 294"/>
                <a:gd name="T23" fmla="*/ 328 h 431"/>
                <a:gd name="T24" fmla="+- 0 5555 5324"/>
                <a:gd name="T25" fmla="*/ T24 w 253"/>
                <a:gd name="T26" fmla="+- 0 339 294"/>
                <a:gd name="T27" fmla="*/ 339 h 431"/>
                <a:gd name="T28" fmla="+- 0 5565 5324"/>
                <a:gd name="T29" fmla="*/ T28 w 253"/>
                <a:gd name="T30" fmla="+- 0 356 294"/>
                <a:gd name="T31" fmla="*/ 356 h 431"/>
                <a:gd name="T32" fmla="+- 0 5572 5324"/>
                <a:gd name="T33" fmla="*/ T32 w 253"/>
                <a:gd name="T34" fmla="+- 0 375 294"/>
                <a:gd name="T35" fmla="*/ 375 h 431"/>
                <a:gd name="T36" fmla="+- 0 5576 5324"/>
                <a:gd name="T37" fmla="*/ T36 w 253"/>
                <a:gd name="T38" fmla="+- 0 401 294"/>
                <a:gd name="T39" fmla="*/ 401 h 431"/>
                <a:gd name="T40" fmla="+- 0 5577 5324"/>
                <a:gd name="T41" fmla="*/ T40 w 253"/>
                <a:gd name="T42" fmla="+- 0 418 294"/>
                <a:gd name="T43" fmla="*/ 418 h 431"/>
                <a:gd name="T44" fmla="+- 0 5577 5324"/>
                <a:gd name="T45" fmla="*/ T44 w 253"/>
                <a:gd name="T46" fmla="+- 0 439 294"/>
                <a:gd name="T47" fmla="*/ 439 h 431"/>
                <a:gd name="T48" fmla="+- 0 5577 5324"/>
                <a:gd name="T49" fmla="*/ T48 w 253"/>
                <a:gd name="T50" fmla="+- 0 464 294"/>
                <a:gd name="T51" fmla="*/ 464 h 431"/>
                <a:gd name="T52" fmla="+- 0 5577 5324"/>
                <a:gd name="T53" fmla="*/ T52 w 253"/>
                <a:gd name="T54" fmla="+- 0 475 294"/>
                <a:gd name="T55" fmla="*/ 475 h 431"/>
                <a:gd name="T56" fmla="+- 0 5577 5324"/>
                <a:gd name="T57" fmla="*/ T56 w 253"/>
                <a:gd name="T58" fmla="+- 0 544 294"/>
                <a:gd name="T59" fmla="*/ 544 h 431"/>
                <a:gd name="T60" fmla="+- 0 5577 5324"/>
                <a:gd name="T61" fmla="*/ T60 w 253"/>
                <a:gd name="T62" fmla="+- 0 570 294"/>
                <a:gd name="T63" fmla="*/ 570 h 431"/>
                <a:gd name="T64" fmla="+- 0 5577 5324"/>
                <a:gd name="T65" fmla="*/ T64 w 253"/>
                <a:gd name="T66" fmla="+- 0 593 294"/>
                <a:gd name="T67" fmla="*/ 593 h 431"/>
                <a:gd name="T68" fmla="+- 0 5576 5324"/>
                <a:gd name="T69" fmla="*/ T68 w 253"/>
                <a:gd name="T70" fmla="+- 0 612 294"/>
                <a:gd name="T71" fmla="*/ 612 h 431"/>
                <a:gd name="T72" fmla="+- 0 5575 5324"/>
                <a:gd name="T73" fmla="*/ T72 w 253"/>
                <a:gd name="T74" fmla="+- 0 627 294"/>
                <a:gd name="T75" fmla="*/ 627 h 431"/>
                <a:gd name="T76" fmla="+- 0 5570 5324"/>
                <a:gd name="T77" fmla="*/ T76 w 253"/>
                <a:gd name="T78" fmla="+- 0 651 294"/>
                <a:gd name="T79" fmla="*/ 651 h 431"/>
                <a:gd name="T80" fmla="+- 0 5562 5324"/>
                <a:gd name="T81" fmla="*/ T80 w 253"/>
                <a:gd name="T82" fmla="+- 0 669 294"/>
                <a:gd name="T83" fmla="*/ 669 h 431"/>
                <a:gd name="T84" fmla="+- 0 5542 5324"/>
                <a:gd name="T85" fmla="*/ T84 w 253"/>
                <a:gd name="T86" fmla="+- 0 694 294"/>
                <a:gd name="T87" fmla="*/ 694 h 431"/>
                <a:gd name="T88" fmla="+- 0 5526 5324"/>
                <a:gd name="T89" fmla="*/ T88 w 253"/>
                <a:gd name="T90" fmla="+- 0 706 294"/>
                <a:gd name="T91" fmla="*/ 706 h 431"/>
                <a:gd name="T92" fmla="+- 0 5513 5324"/>
                <a:gd name="T93" fmla="*/ T92 w 253"/>
                <a:gd name="T94" fmla="+- 0 713 294"/>
                <a:gd name="T95" fmla="*/ 713 h 431"/>
                <a:gd name="T96" fmla="+- 0 5495 5324"/>
                <a:gd name="T97" fmla="*/ T96 w 253"/>
                <a:gd name="T98" fmla="+- 0 720 294"/>
                <a:gd name="T99" fmla="*/ 720 h 431"/>
                <a:gd name="T100" fmla="+- 0 5476 5324"/>
                <a:gd name="T101" fmla="*/ T100 w 253"/>
                <a:gd name="T102" fmla="+- 0 723 294"/>
                <a:gd name="T103" fmla="*/ 723 h 431"/>
                <a:gd name="T104" fmla="+- 0 5454 5324"/>
                <a:gd name="T105" fmla="*/ T104 w 253"/>
                <a:gd name="T106" fmla="+- 0 725 294"/>
                <a:gd name="T107" fmla="*/ 725 h 431"/>
                <a:gd name="T108" fmla="+- 0 5451 5324"/>
                <a:gd name="T109" fmla="*/ T108 w 253"/>
                <a:gd name="T110" fmla="+- 0 725 294"/>
                <a:gd name="T111" fmla="*/ 725 h 431"/>
                <a:gd name="T112" fmla="+- 0 5430 5324"/>
                <a:gd name="T113" fmla="*/ T112 w 253"/>
                <a:gd name="T114" fmla="+- 0 724 294"/>
                <a:gd name="T115" fmla="*/ 724 h 431"/>
                <a:gd name="T116" fmla="+- 0 5410 5324"/>
                <a:gd name="T117" fmla="*/ T116 w 253"/>
                <a:gd name="T118" fmla="+- 0 720 294"/>
                <a:gd name="T119" fmla="*/ 720 h 431"/>
                <a:gd name="T120" fmla="+- 0 5392 5324"/>
                <a:gd name="T121" fmla="*/ T120 w 253"/>
                <a:gd name="T122" fmla="+- 0 715 294"/>
                <a:gd name="T123" fmla="*/ 715 h 431"/>
                <a:gd name="T124" fmla="+- 0 5372 5324"/>
                <a:gd name="T125" fmla="*/ T124 w 253"/>
                <a:gd name="T126" fmla="+- 0 705 294"/>
                <a:gd name="T127" fmla="*/ 705 h 431"/>
                <a:gd name="T128" fmla="+- 0 5357 5324"/>
                <a:gd name="T129" fmla="*/ T128 w 253"/>
                <a:gd name="T130" fmla="+- 0 692 294"/>
                <a:gd name="T131" fmla="*/ 692 h 431"/>
                <a:gd name="T132" fmla="+- 0 5347 5324"/>
                <a:gd name="T133" fmla="*/ T132 w 253"/>
                <a:gd name="T134" fmla="+- 0 681 294"/>
                <a:gd name="T135" fmla="*/ 681 h 431"/>
                <a:gd name="T136" fmla="+- 0 5336 5324"/>
                <a:gd name="T137" fmla="*/ T136 w 253"/>
                <a:gd name="T138" fmla="+- 0 663 294"/>
                <a:gd name="T139" fmla="*/ 663 h 431"/>
                <a:gd name="T140" fmla="+- 0 5330 5324"/>
                <a:gd name="T141" fmla="*/ T140 w 253"/>
                <a:gd name="T142" fmla="+- 0 644 294"/>
                <a:gd name="T143" fmla="*/ 644 h 431"/>
                <a:gd name="T144" fmla="+- 0 5326 5324"/>
                <a:gd name="T145" fmla="*/ T144 w 253"/>
                <a:gd name="T146" fmla="+- 0 619 294"/>
                <a:gd name="T147" fmla="*/ 619 h 431"/>
                <a:gd name="T148" fmla="+- 0 5325 5324"/>
                <a:gd name="T149" fmla="*/ T148 w 253"/>
                <a:gd name="T150" fmla="+- 0 602 294"/>
                <a:gd name="T151" fmla="*/ 602 h 431"/>
                <a:gd name="T152" fmla="+- 0 5325 5324"/>
                <a:gd name="T153" fmla="*/ T152 w 253"/>
                <a:gd name="T154" fmla="+- 0 581 294"/>
                <a:gd name="T155" fmla="*/ 581 h 431"/>
                <a:gd name="T156" fmla="+- 0 5324 5324"/>
                <a:gd name="T157" fmla="*/ T156 w 253"/>
                <a:gd name="T158" fmla="+- 0 556 294"/>
                <a:gd name="T159" fmla="*/ 556 h 431"/>
                <a:gd name="T160" fmla="+- 0 5324 5324"/>
                <a:gd name="T161" fmla="*/ T160 w 253"/>
                <a:gd name="T162" fmla="+- 0 544 294"/>
                <a:gd name="T163" fmla="*/ 544 h 431"/>
                <a:gd name="T164" fmla="+- 0 5324 5324"/>
                <a:gd name="T165" fmla="*/ T164 w 253"/>
                <a:gd name="T166" fmla="+- 0 475 294"/>
                <a:gd name="T167" fmla="*/ 475 h 431"/>
                <a:gd name="T168" fmla="+- 0 5325 5324"/>
                <a:gd name="T169" fmla="*/ T168 w 253"/>
                <a:gd name="T170" fmla="+- 0 449 294"/>
                <a:gd name="T171" fmla="*/ 449 h 431"/>
                <a:gd name="T172" fmla="+- 0 5325 5324"/>
                <a:gd name="T173" fmla="*/ T172 w 253"/>
                <a:gd name="T174" fmla="+- 0 426 294"/>
                <a:gd name="T175" fmla="*/ 426 h 431"/>
                <a:gd name="T176" fmla="+- 0 5326 5324"/>
                <a:gd name="T177" fmla="*/ T176 w 253"/>
                <a:gd name="T178" fmla="+- 0 408 294"/>
                <a:gd name="T179" fmla="*/ 408 h 431"/>
                <a:gd name="T180" fmla="+- 0 5327 5324"/>
                <a:gd name="T181" fmla="*/ T180 w 253"/>
                <a:gd name="T182" fmla="+- 0 392 294"/>
                <a:gd name="T183" fmla="*/ 392 h 431"/>
                <a:gd name="T184" fmla="+- 0 5332 5324"/>
                <a:gd name="T185" fmla="*/ T184 w 253"/>
                <a:gd name="T186" fmla="+- 0 368 294"/>
                <a:gd name="T187" fmla="*/ 368 h 431"/>
                <a:gd name="T188" fmla="+- 0 5340 5324"/>
                <a:gd name="T189" fmla="*/ T188 w 253"/>
                <a:gd name="T190" fmla="+- 0 350 294"/>
                <a:gd name="T191" fmla="*/ 350 h 431"/>
                <a:gd name="T192" fmla="+- 0 5359 5324"/>
                <a:gd name="T193" fmla="*/ T192 w 253"/>
                <a:gd name="T194" fmla="+- 0 325 294"/>
                <a:gd name="T195" fmla="*/ 325 h 431"/>
                <a:gd name="T196" fmla="+- 0 5375 5324"/>
                <a:gd name="T197" fmla="*/ T196 w 253"/>
                <a:gd name="T198" fmla="+- 0 313 294"/>
                <a:gd name="T199" fmla="*/ 313 h 431"/>
                <a:gd name="T200" fmla="+- 0 5389 5324"/>
                <a:gd name="T201" fmla="*/ T200 w 253"/>
                <a:gd name="T202" fmla="+- 0 306 294"/>
                <a:gd name="T203" fmla="*/ 306 h 431"/>
                <a:gd name="T204" fmla="+- 0 5407 5324"/>
                <a:gd name="T205" fmla="*/ T204 w 253"/>
                <a:gd name="T206" fmla="+- 0 300 294"/>
                <a:gd name="T207" fmla="*/ 300 h 431"/>
                <a:gd name="T208" fmla="+- 0 5426 5324"/>
                <a:gd name="T209" fmla="*/ T208 w 253"/>
                <a:gd name="T210" fmla="+- 0 296 294"/>
                <a:gd name="T211" fmla="*/ 296 h 431"/>
                <a:gd name="T212" fmla="+- 0 5448 5324"/>
                <a:gd name="T213" fmla="*/ T212 w 253"/>
                <a:gd name="T214" fmla="+- 0 294 294"/>
                <a:gd name="T215" fmla="*/ 294 h 431"/>
                <a:gd name="T216" fmla="+- 0 5451 5324"/>
                <a:gd name="T217" fmla="*/ T216 w 253"/>
                <a:gd name="T218" fmla="+- 0 294 294"/>
                <a:gd name="T219" fmla="*/ 294 h 4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253" h="431">
                  <a:moveTo>
                    <a:pt x="127" y="0"/>
                  </a:moveTo>
                  <a:lnTo>
                    <a:pt x="148" y="2"/>
                  </a:lnTo>
                  <a:lnTo>
                    <a:pt x="168" y="5"/>
                  </a:lnTo>
                  <a:lnTo>
                    <a:pt x="186" y="11"/>
                  </a:lnTo>
                  <a:lnTo>
                    <a:pt x="206" y="21"/>
                  </a:lnTo>
                  <a:lnTo>
                    <a:pt x="221" y="34"/>
                  </a:lnTo>
                  <a:lnTo>
                    <a:pt x="231" y="45"/>
                  </a:lnTo>
                  <a:lnTo>
                    <a:pt x="241" y="62"/>
                  </a:lnTo>
                  <a:lnTo>
                    <a:pt x="248" y="81"/>
                  </a:lnTo>
                  <a:lnTo>
                    <a:pt x="252" y="107"/>
                  </a:lnTo>
                  <a:lnTo>
                    <a:pt x="253" y="124"/>
                  </a:lnTo>
                  <a:lnTo>
                    <a:pt x="253" y="145"/>
                  </a:lnTo>
                  <a:lnTo>
                    <a:pt x="253" y="170"/>
                  </a:lnTo>
                  <a:lnTo>
                    <a:pt x="253" y="181"/>
                  </a:lnTo>
                  <a:lnTo>
                    <a:pt x="253" y="250"/>
                  </a:lnTo>
                  <a:lnTo>
                    <a:pt x="253" y="276"/>
                  </a:lnTo>
                  <a:lnTo>
                    <a:pt x="253" y="299"/>
                  </a:lnTo>
                  <a:lnTo>
                    <a:pt x="252" y="318"/>
                  </a:lnTo>
                  <a:lnTo>
                    <a:pt x="251" y="333"/>
                  </a:lnTo>
                  <a:lnTo>
                    <a:pt x="246" y="357"/>
                  </a:lnTo>
                  <a:lnTo>
                    <a:pt x="238" y="375"/>
                  </a:lnTo>
                  <a:lnTo>
                    <a:pt x="218" y="400"/>
                  </a:lnTo>
                  <a:lnTo>
                    <a:pt x="202" y="412"/>
                  </a:lnTo>
                  <a:lnTo>
                    <a:pt x="189" y="419"/>
                  </a:lnTo>
                  <a:lnTo>
                    <a:pt x="171" y="426"/>
                  </a:lnTo>
                  <a:lnTo>
                    <a:pt x="152" y="429"/>
                  </a:lnTo>
                  <a:lnTo>
                    <a:pt x="130" y="431"/>
                  </a:lnTo>
                  <a:lnTo>
                    <a:pt x="127" y="431"/>
                  </a:lnTo>
                  <a:lnTo>
                    <a:pt x="106" y="430"/>
                  </a:lnTo>
                  <a:lnTo>
                    <a:pt x="86" y="426"/>
                  </a:lnTo>
                  <a:lnTo>
                    <a:pt x="68" y="421"/>
                  </a:lnTo>
                  <a:lnTo>
                    <a:pt x="48" y="411"/>
                  </a:lnTo>
                  <a:lnTo>
                    <a:pt x="33" y="398"/>
                  </a:lnTo>
                  <a:lnTo>
                    <a:pt x="23" y="387"/>
                  </a:lnTo>
                  <a:lnTo>
                    <a:pt x="12" y="369"/>
                  </a:lnTo>
                  <a:lnTo>
                    <a:pt x="6" y="350"/>
                  </a:lnTo>
                  <a:lnTo>
                    <a:pt x="2" y="325"/>
                  </a:lnTo>
                  <a:lnTo>
                    <a:pt x="1" y="308"/>
                  </a:lnTo>
                  <a:lnTo>
                    <a:pt x="1" y="287"/>
                  </a:lnTo>
                  <a:lnTo>
                    <a:pt x="0" y="262"/>
                  </a:lnTo>
                  <a:lnTo>
                    <a:pt x="0" y="250"/>
                  </a:lnTo>
                  <a:lnTo>
                    <a:pt x="0" y="181"/>
                  </a:lnTo>
                  <a:lnTo>
                    <a:pt x="1" y="155"/>
                  </a:lnTo>
                  <a:lnTo>
                    <a:pt x="1" y="132"/>
                  </a:lnTo>
                  <a:lnTo>
                    <a:pt x="2" y="114"/>
                  </a:lnTo>
                  <a:lnTo>
                    <a:pt x="3" y="98"/>
                  </a:lnTo>
                  <a:lnTo>
                    <a:pt x="8" y="74"/>
                  </a:lnTo>
                  <a:lnTo>
                    <a:pt x="16" y="56"/>
                  </a:lnTo>
                  <a:lnTo>
                    <a:pt x="35" y="31"/>
                  </a:lnTo>
                  <a:lnTo>
                    <a:pt x="51" y="19"/>
                  </a:lnTo>
                  <a:lnTo>
                    <a:pt x="65" y="12"/>
                  </a:lnTo>
                  <a:lnTo>
                    <a:pt x="83" y="6"/>
                  </a:lnTo>
                  <a:lnTo>
                    <a:pt x="102" y="2"/>
                  </a:lnTo>
                  <a:lnTo>
                    <a:pt x="124" y="0"/>
                  </a:lnTo>
                  <a:lnTo>
                    <a:pt x="127"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8" name="Freeform 23"/>
            <p:cNvSpPr>
              <a:spLocks/>
            </p:cNvSpPr>
            <p:nvPr/>
          </p:nvSpPr>
          <p:spPr bwMode="auto">
            <a:xfrm>
              <a:off x="209550" y="5612130"/>
              <a:ext cx="139700" cy="55563"/>
            </a:xfrm>
            <a:custGeom>
              <a:avLst/>
              <a:gdLst>
                <a:gd name="T0" fmla="+- 0 5229 5056"/>
                <a:gd name="T1" fmla="*/ T0 w 221"/>
                <a:gd name="T2" fmla="+- 0 214 214"/>
                <a:gd name="T3" fmla="*/ 214 h 86"/>
                <a:gd name="T4" fmla="+- 0 5277 5056"/>
                <a:gd name="T5" fmla="*/ T4 w 221"/>
                <a:gd name="T6" fmla="+- 0 246 214"/>
                <a:gd name="T7" fmla="*/ 246 h 86"/>
                <a:gd name="T8" fmla="+- 0 5266 5056"/>
                <a:gd name="T9" fmla="*/ T8 w 221"/>
                <a:gd name="T10" fmla="+- 0 267 214"/>
                <a:gd name="T11" fmla="*/ 267 h 86"/>
                <a:gd name="T12" fmla="+- 0 5254 5056"/>
                <a:gd name="T13" fmla="*/ T12 w 221"/>
                <a:gd name="T14" fmla="+- 0 281 214"/>
                <a:gd name="T15" fmla="*/ 281 h 86"/>
                <a:gd name="T16" fmla="+- 0 5246 5056"/>
                <a:gd name="T17" fmla="*/ T16 w 221"/>
                <a:gd name="T18" fmla="+- 0 287 214"/>
                <a:gd name="T19" fmla="*/ 287 h 86"/>
                <a:gd name="T20" fmla="+- 0 5234 5056"/>
                <a:gd name="T21" fmla="*/ T20 w 221"/>
                <a:gd name="T22" fmla="+- 0 294 214"/>
                <a:gd name="T23" fmla="*/ 294 h 86"/>
                <a:gd name="T24" fmla="+- 0 5224 5056"/>
                <a:gd name="T25" fmla="*/ T24 w 221"/>
                <a:gd name="T26" fmla="+- 0 298 214"/>
                <a:gd name="T27" fmla="*/ 298 h 86"/>
                <a:gd name="T28" fmla="+- 0 5214 5056"/>
                <a:gd name="T29" fmla="*/ T28 w 221"/>
                <a:gd name="T30" fmla="+- 0 298 214"/>
                <a:gd name="T31" fmla="*/ 298 h 86"/>
                <a:gd name="T32" fmla="+- 0 5195 5056"/>
                <a:gd name="T33" fmla="*/ T32 w 221"/>
                <a:gd name="T34" fmla="+- 0 296 214"/>
                <a:gd name="T35" fmla="*/ 296 h 86"/>
                <a:gd name="T36" fmla="+- 0 5175 5056"/>
                <a:gd name="T37" fmla="*/ T36 w 221"/>
                <a:gd name="T38" fmla="+- 0 290 214"/>
                <a:gd name="T39" fmla="*/ 290 h 86"/>
                <a:gd name="T40" fmla="+- 0 5174 5056"/>
                <a:gd name="T41" fmla="*/ T40 w 221"/>
                <a:gd name="T42" fmla="+- 0 289 214"/>
                <a:gd name="T43" fmla="*/ 289 h 86"/>
                <a:gd name="T44" fmla="+- 0 5154 5056"/>
                <a:gd name="T45" fmla="*/ T44 w 221"/>
                <a:gd name="T46" fmla="+- 0 281 214"/>
                <a:gd name="T47" fmla="*/ 281 h 86"/>
                <a:gd name="T48" fmla="+- 0 5144 5056"/>
                <a:gd name="T49" fmla="*/ T48 w 221"/>
                <a:gd name="T50" fmla="+- 0 277 214"/>
                <a:gd name="T51" fmla="*/ 277 h 86"/>
                <a:gd name="T52" fmla="+- 0 5136 5056"/>
                <a:gd name="T53" fmla="*/ T52 w 221"/>
                <a:gd name="T54" fmla="+- 0 275 214"/>
                <a:gd name="T55" fmla="*/ 275 h 86"/>
                <a:gd name="T56" fmla="+- 0 5131 5056"/>
                <a:gd name="T57" fmla="*/ T56 w 221"/>
                <a:gd name="T58" fmla="+- 0 275 214"/>
                <a:gd name="T59" fmla="*/ 275 h 86"/>
                <a:gd name="T60" fmla="+- 0 5121 5056"/>
                <a:gd name="T61" fmla="*/ T60 w 221"/>
                <a:gd name="T62" fmla="+- 0 275 214"/>
                <a:gd name="T63" fmla="*/ 275 h 86"/>
                <a:gd name="T64" fmla="+- 0 5112 5056"/>
                <a:gd name="T65" fmla="*/ T64 w 221"/>
                <a:gd name="T66" fmla="+- 0 284 214"/>
                <a:gd name="T67" fmla="*/ 284 h 86"/>
                <a:gd name="T68" fmla="+- 0 5103 5056"/>
                <a:gd name="T69" fmla="*/ T68 w 221"/>
                <a:gd name="T70" fmla="+- 0 300 214"/>
                <a:gd name="T71" fmla="*/ 300 h 86"/>
                <a:gd name="T72" fmla="+- 0 5056 5056"/>
                <a:gd name="T73" fmla="*/ T72 w 221"/>
                <a:gd name="T74" fmla="+- 0 271 214"/>
                <a:gd name="T75" fmla="*/ 271 h 86"/>
                <a:gd name="T76" fmla="+- 0 5070 5056"/>
                <a:gd name="T77" fmla="*/ T76 w 221"/>
                <a:gd name="T78" fmla="+- 0 248 214"/>
                <a:gd name="T79" fmla="*/ 248 h 86"/>
                <a:gd name="T80" fmla="+- 0 5085 5056"/>
                <a:gd name="T81" fmla="*/ T80 w 221"/>
                <a:gd name="T82" fmla="+- 0 232 214"/>
                <a:gd name="T83" fmla="*/ 232 h 86"/>
                <a:gd name="T84" fmla="+- 0 5101 5056"/>
                <a:gd name="T85" fmla="*/ T84 w 221"/>
                <a:gd name="T86" fmla="+- 0 221 214"/>
                <a:gd name="T87" fmla="*/ 221 h 86"/>
                <a:gd name="T88" fmla="+- 0 5117 5056"/>
                <a:gd name="T89" fmla="*/ T88 w 221"/>
                <a:gd name="T90" fmla="+- 0 216 214"/>
                <a:gd name="T91" fmla="*/ 216 h 86"/>
                <a:gd name="T92" fmla="+- 0 5123 5056"/>
                <a:gd name="T93" fmla="*/ T92 w 221"/>
                <a:gd name="T94" fmla="+- 0 216 214"/>
                <a:gd name="T95" fmla="*/ 216 h 86"/>
                <a:gd name="T96" fmla="+- 0 5136 5056"/>
                <a:gd name="T97" fmla="*/ T96 w 221"/>
                <a:gd name="T98" fmla="+- 0 216 214"/>
                <a:gd name="T99" fmla="*/ 216 h 86"/>
                <a:gd name="T100" fmla="+- 0 5147 5056"/>
                <a:gd name="T101" fmla="*/ T100 w 221"/>
                <a:gd name="T102" fmla="+- 0 218 214"/>
                <a:gd name="T103" fmla="*/ 218 h 86"/>
                <a:gd name="T104" fmla="+- 0 5157 5056"/>
                <a:gd name="T105" fmla="*/ T104 w 221"/>
                <a:gd name="T106" fmla="+- 0 224 214"/>
                <a:gd name="T107" fmla="*/ 224 h 86"/>
                <a:gd name="T108" fmla="+- 0 5180 5056"/>
                <a:gd name="T109" fmla="*/ T108 w 221"/>
                <a:gd name="T110" fmla="+- 0 230 214"/>
                <a:gd name="T111" fmla="*/ 230 h 86"/>
                <a:gd name="T112" fmla="+- 0 5192 5056"/>
                <a:gd name="T113" fmla="*/ T112 w 221"/>
                <a:gd name="T114" fmla="+- 0 234 214"/>
                <a:gd name="T115" fmla="*/ 234 h 86"/>
                <a:gd name="T116" fmla="+- 0 5200 5056"/>
                <a:gd name="T117" fmla="*/ T116 w 221"/>
                <a:gd name="T118" fmla="+- 0 236 214"/>
                <a:gd name="T119" fmla="*/ 236 h 86"/>
                <a:gd name="T120" fmla="+- 0 5204 5056"/>
                <a:gd name="T121" fmla="*/ T120 w 221"/>
                <a:gd name="T122" fmla="+- 0 236 214"/>
                <a:gd name="T123" fmla="*/ 236 h 86"/>
                <a:gd name="T124" fmla="+- 0 5215 5056"/>
                <a:gd name="T125" fmla="*/ T124 w 221"/>
                <a:gd name="T126" fmla="+- 0 236 214"/>
                <a:gd name="T127" fmla="*/ 236 h 86"/>
                <a:gd name="T128" fmla="+- 0 5224 5056"/>
                <a:gd name="T129" fmla="*/ T128 w 221"/>
                <a:gd name="T130" fmla="+- 0 229 214"/>
                <a:gd name="T131" fmla="*/ 229 h 86"/>
                <a:gd name="T132" fmla="+- 0 5229 5056"/>
                <a:gd name="T133" fmla="*/ T132 w 221"/>
                <a:gd name="T134" fmla="+- 0 214 214"/>
                <a:gd name="T135" fmla="*/ 214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21" h="86">
                  <a:moveTo>
                    <a:pt x="173" y="0"/>
                  </a:moveTo>
                  <a:lnTo>
                    <a:pt x="221" y="32"/>
                  </a:lnTo>
                  <a:lnTo>
                    <a:pt x="210" y="53"/>
                  </a:lnTo>
                  <a:lnTo>
                    <a:pt x="198" y="67"/>
                  </a:lnTo>
                  <a:lnTo>
                    <a:pt x="190" y="73"/>
                  </a:lnTo>
                  <a:lnTo>
                    <a:pt x="178" y="80"/>
                  </a:lnTo>
                  <a:lnTo>
                    <a:pt x="168" y="84"/>
                  </a:lnTo>
                  <a:lnTo>
                    <a:pt x="158" y="84"/>
                  </a:lnTo>
                  <a:lnTo>
                    <a:pt x="139" y="82"/>
                  </a:lnTo>
                  <a:lnTo>
                    <a:pt x="119" y="76"/>
                  </a:lnTo>
                  <a:lnTo>
                    <a:pt x="118" y="75"/>
                  </a:lnTo>
                  <a:lnTo>
                    <a:pt x="98" y="67"/>
                  </a:lnTo>
                  <a:lnTo>
                    <a:pt x="88" y="63"/>
                  </a:lnTo>
                  <a:lnTo>
                    <a:pt x="80" y="61"/>
                  </a:lnTo>
                  <a:lnTo>
                    <a:pt x="75" y="61"/>
                  </a:lnTo>
                  <a:lnTo>
                    <a:pt x="65" y="61"/>
                  </a:lnTo>
                  <a:lnTo>
                    <a:pt x="56" y="70"/>
                  </a:lnTo>
                  <a:lnTo>
                    <a:pt x="47" y="86"/>
                  </a:lnTo>
                  <a:lnTo>
                    <a:pt x="0" y="57"/>
                  </a:lnTo>
                  <a:lnTo>
                    <a:pt x="14" y="34"/>
                  </a:lnTo>
                  <a:lnTo>
                    <a:pt x="29" y="18"/>
                  </a:lnTo>
                  <a:lnTo>
                    <a:pt x="45" y="7"/>
                  </a:lnTo>
                  <a:lnTo>
                    <a:pt x="61" y="2"/>
                  </a:lnTo>
                  <a:lnTo>
                    <a:pt x="67" y="2"/>
                  </a:lnTo>
                  <a:lnTo>
                    <a:pt x="80" y="2"/>
                  </a:lnTo>
                  <a:lnTo>
                    <a:pt x="91" y="4"/>
                  </a:lnTo>
                  <a:lnTo>
                    <a:pt x="101" y="10"/>
                  </a:lnTo>
                  <a:lnTo>
                    <a:pt x="124" y="16"/>
                  </a:lnTo>
                  <a:lnTo>
                    <a:pt x="136" y="20"/>
                  </a:lnTo>
                  <a:lnTo>
                    <a:pt x="144" y="22"/>
                  </a:lnTo>
                  <a:lnTo>
                    <a:pt x="148" y="22"/>
                  </a:lnTo>
                  <a:lnTo>
                    <a:pt x="159" y="22"/>
                  </a:lnTo>
                  <a:lnTo>
                    <a:pt x="168" y="15"/>
                  </a:lnTo>
                  <a:lnTo>
                    <a:pt x="173"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9" name="Freeform 24"/>
            <p:cNvSpPr>
              <a:spLocks/>
            </p:cNvSpPr>
            <p:nvPr/>
          </p:nvSpPr>
          <p:spPr bwMode="auto">
            <a:xfrm>
              <a:off x="1158875" y="5708968"/>
              <a:ext cx="19050" cy="92075"/>
            </a:xfrm>
            <a:custGeom>
              <a:avLst/>
              <a:gdLst>
                <a:gd name="T0" fmla="+- 0 6567 6552"/>
                <a:gd name="T1" fmla="*/ T0 w 30"/>
                <a:gd name="T2" fmla="+- 0 367 367"/>
                <a:gd name="T3" fmla="*/ 367 h 143"/>
                <a:gd name="T4" fmla="+- 0 6564 6552"/>
                <a:gd name="T5" fmla="*/ T4 w 30"/>
                <a:gd name="T6" fmla="+- 0 367 367"/>
                <a:gd name="T7" fmla="*/ 367 h 143"/>
                <a:gd name="T8" fmla="+- 0 6561 6552"/>
                <a:gd name="T9" fmla="*/ T8 w 30"/>
                <a:gd name="T10" fmla="+- 0 369 367"/>
                <a:gd name="T11" fmla="*/ 369 h 143"/>
                <a:gd name="T12" fmla="+- 0 6557 6552"/>
                <a:gd name="T13" fmla="*/ T12 w 30"/>
                <a:gd name="T14" fmla="+- 0 372 367"/>
                <a:gd name="T15" fmla="*/ 372 h 143"/>
                <a:gd name="T16" fmla="+- 0 6553 6552"/>
                <a:gd name="T17" fmla="*/ T16 w 30"/>
                <a:gd name="T18" fmla="+- 0 376 367"/>
                <a:gd name="T19" fmla="*/ 376 h 143"/>
                <a:gd name="T20" fmla="+- 0 6552 6552"/>
                <a:gd name="T21" fmla="*/ T20 w 30"/>
                <a:gd name="T22" fmla="+- 0 386 367"/>
                <a:gd name="T23" fmla="*/ 386 h 143"/>
                <a:gd name="T24" fmla="+- 0 6552 6552"/>
                <a:gd name="T25" fmla="*/ T24 w 30"/>
                <a:gd name="T26" fmla="+- 0 403 367"/>
                <a:gd name="T27" fmla="*/ 403 h 143"/>
                <a:gd name="T28" fmla="+- 0 6552 6552"/>
                <a:gd name="T29" fmla="*/ T28 w 30"/>
                <a:gd name="T30" fmla="+- 0 479 367"/>
                <a:gd name="T31" fmla="*/ 479 h 143"/>
                <a:gd name="T32" fmla="+- 0 6552 6552"/>
                <a:gd name="T33" fmla="*/ T32 w 30"/>
                <a:gd name="T34" fmla="+- 0 494 367"/>
                <a:gd name="T35" fmla="*/ 494 h 143"/>
                <a:gd name="T36" fmla="+- 0 6553 6552"/>
                <a:gd name="T37" fmla="*/ T36 w 30"/>
                <a:gd name="T38" fmla="+- 0 503 367"/>
                <a:gd name="T39" fmla="*/ 503 h 143"/>
                <a:gd name="T40" fmla="+- 0 6557 6552"/>
                <a:gd name="T41" fmla="*/ T40 w 30"/>
                <a:gd name="T42" fmla="+- 0 506 367"/>
                <a:gd name="T43" fmla="*/ 506 h 143"/>
                <a:gd name="T44" fmla="+- 0 6560 6552"/>
                <a:gd name="T45" fmla="*/ T44 w 30"/>
                <a:gd name="T46" fmla="+- 0 509 367"/>
                <a:gd name="T47" fmla="*/ 509 h 143"/>
                <a:gd name="T48" fmla="+- 0 6563 6552"/>
                <a:gd name="T49" fmla="*/ T48 w 30"/>
                <a:gd name="T50" fmla="+- 0 511 367"/>
                <a:gd name="T51" fmla="*/ 511 h 143"/>
                <a:gd name="T52" fmla="+- 0 6566 6552"/>
                <a:gd name="T53" fmla="*/ T52 w 30"/>
                <a:gd name="T54" fmla="+- 0 511 367"/>
                <a:gd name="T55" fmla="*/ 511 h 143"/>
                <a:gd name="T56" fmla="+- 0 6571 6552"/>
                <a:gd name="T57" fmla="*/ T56 w 30"/>
                <a:gd name="T58" fmla="+- 0 511 367"/>
                <a:gd name="T59" fmla="*/ 511 h 143"/>
                <a:gd name="T60" fmla="+- 0 6575 6552"/>
                <a:gd name="T61" fmla="*/ T60 w 30"/>
                <a:gd name="T62" fmla="+- 0 509 367"/>
                <a:gd name="T63" fmla="*/ 509 h 143"/>
                <a:gd name="T64" fmla="+- 0 6578 6552"/>
                <a:gd name="T65" fmla="*/ T64 w 30"/>
                <a:gd name="T66" fmla="+- 0 505 367"/>
                <a:gd name="T67" fmla="*/ 505 h 143"/>
                <a:gd name="T68" fmla="+- 0 6580 6552"/>
                <a:gd name="T69" fmla="*/ T68 w 30"/>
                <a:gd name="T70" fmla="+- 0 501 367"/>
                <a:gd name="T71" fmla="*/ 501 h 143"/>
                <a:gd name="T72" fmla="+- 0 6581 6552"/>
                <a:gd name="T73" fmla="*/ T72 w 30"/>
                <a:gd name="T74" fmla="+- 0 492 367"/>
                <a:gd name="T75" fmla="*/ 492 h 143"/>
                <a:gd name="T76" fmla="+- 0 6581 6552"/>
                <a:gd name="T77" fmla="*/ T76 w 30"/>
                <a:gd name="T78" fmla="+- 0 479 367"/>
                <a:gd name="T79" fmla="*/ 479 h 143"/>
                <a:gd name="T80" fmla="+- 0 6581 6552"/>
                <a:gd name="T81" fmla="*/ T80 w 30"/>
                <a:gd name="T82" fmla="+- 0 405 367"/>
                <a:gd name="T83" fmla="*/ 405 h 143"/>
                <a:gd name="T84" fmla="+- 0 6581 6552"/>
                <a:gd name="T85" fmla="*/ T84 w 30"/>
                <a:gd name="T86" fmla="+- 0 389 367"/>
                <a:gd name="T87" fmla="*/ 389 h 143"/>
                <a:gd name="T88" fmla="+- 0 6580 6552"/>
                <a:gd name="T89" fmla="*/ T88 w 30"/>
                <a:gd name="T90" fmla="+- 0 378 367"/>
                <a:gd name="T91" fmla="*/ 378 h 143"/>
                <a:gd name="T92" fmla="+- 0 6578 6552"/>
                <a:gd name="T93" fmla="*/ T92 w 30"/>
                <a:gd name="T94" fmla="+- 0 374 367"/>
                <a:gd name="T95" fmla="*/ 374 h 143"/>
                <a:gd name="T96" fmla="+- 0 6575 6552"/>
                <a:gd name="T97" fmla="*/ T96 w 30"/>
                <a:gd name="T98" fmla="+- 0 370 367"/>
                <a:gd name="T99" fmla="*/ 370 h 143"/>
                <a:gd name="T100" fmla="+- 0 6572 6552"/>
                <a:gd name="T101" fmla="*/ T100 w 30"/>
                <a:gd name="T102" fmla="+- 0 367 367"/>
                <a:gd name="T103" fmla="*/ 367 h 143"/>
                <a:gd name="T104" fmla="+- 0 6567 6552"/>
                <a:gd name="T105" fmla="*/ T104 w 30"/>
                <a:gd name="T106" fmla="+- 0 367 367"/>
                <a:gd name="T107" fmla="*/ 367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0" h="143">
                  <a:moveTo>
                    <a:pt x="15" y="0"/>
                  </a:moveTo>
                  <a:lnTo>
                    <a:pt x="12" y="0"/>
                  </a:lnTo>
                  <a:lnTo>
                    <a:pt x="9" y="2"/>
                  </a:lnTo>
                  <a:lnTo>
                    <a:pt x="5" y="5"/>
                  </a:lnTo>
                  <a:lnTo>
                    <a:pt x="1" y="9"/>
                  </a:lnTo>
                  <a:lnTo>
                    <a:pt x="0" y="19"/>
                  </a:lnTo>
                  <a:lnTo>
                    <a:pt x="0" y="36"/>
                  </a:lnTo>
                  <a:lnTo>
                    <a:pt x="0" y="112"/>
                  </a:lnTo>
                  <a:lnTo>
                    <a:pt x="0" y="127"/>
                  </a:lnTo>
                  <a:lnTo>
                    <a:pt x="1" y="136"/>
                  </a:lnTo>
                  <a:lnTo>
                    <a:pt x="5" y="139"/>
                  </a:lnTo>
                  <a:lnTo>
                    <a:pt x="8" y="142"/>
                  </a:lnTo>
                  <a:lnTo>
                    <a:pt x="11" y="144"/>
                  </a:lnTo>
                  <a:lnTo>
                    <a:pt x="14" y="144"/>
                  </a:lnTo>
                  <a:lnTo>
                    <a:pt x="19" y="144"/>
                  </a:lnTo>
                  <a:lnTo>
                    <a:pt x="23" y="142"/>
                  </a:lnTo>
                  <a:lnTo>
                    <a:pt x="26" y="138"/>
                  </a:lnTo>
                  <a:lnTo>
                    <a:pt x="28" y="134"/>
                  </a:lnTo>
                  <a:lnTo>
                    <a:pt x="29" y="125"/>
                  </a:lnTo>
                  <a:lnTo>
                    <a:pt x="29" y="112"/>
                  </a:lnTo>
                  <a:lnTo>
                    <a:pt x="29" y="38"/>
                  </a:lnTo>
                  <a:lnTo>
                    <a:pt x="29" y="22"/>
                  </a:lnTo>
                  <a:lnTo>
                    <a:pt x="28" y="11"/>
                  </a:lnTo>
                  <a:lnTo>
                    <a:pt x="26" y="7"/>
                  </a:lnTo>
                  <a:lnTo>
                    <a:pt x="23" y="3"/>
                  </a:lnTo>
                  <a:lnTo>
                    <a:pt x="20" y="0"/>
                  </a:lnTo>
                  <a:lnTo>
                    <a:pt x="15"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20" name="Freeform 25"/>
            <p:cNvSpPr>
              <a:spLocks/>
            </p:cNvSpPr>
            <p:nvPr/>
          </p:nvSpPr>
          <p:spPr bwMode="auto">
            <a:xfrm>
              <a:off x="1087438" y="5664518"/>
              <a:ext cx="160337" cy="271462"/>
            </a:xfrm>
            <a:custGeom>
              <a:avLst/>
              <a:gdLst>
                <a:gd name="T0" fmla="+- 0 6585 6440"/>
                <a:gd name="T1" fmla="*/ T0 w 252"/>
                <a:gd name="T2" fmla="+- 0 296 295"/>
                <a:gd name="T3" fmla="*/ 296 h 429"/>
                <a:gd name="T4" fmla="+- 0 6623 6440"/>
                <a:gd name="T5" fmla="*/ T4 w 252"/>
                <a:gd name="T6" fmla="+- 0 304 295"/>
                <a:gd name="T7" fmla="*/ 304 h 429"/>
                <a:gd name="T8" fmla="+- 0 6664 6440"/>
                <a:gd name="T9" fmla="*/ T8 w 252"/>
                <a:gd name="T10" fmla="+- 0 330 295"/>
                <a:gd name="T11" fmla="*/ 330 h 429"/>
                <a:gd name="T12" fmla="+- 0 6689 6440"/>
                <a:gd name="T13" fmla="*/ T12 w 252"/>
                <a:gd name="T14" fmla="+- 0 378 295"/>
                <a:gd name="T15" fmla="*/ 378 h 429"/>
                <a:gd name="T16" fmla="+- 0 6692 6440"/>
                <a:gd name="T17" fmla="*/ T16 w 252"/>
                <a:gd name="T18" fmla="+- 0 417 295"/>
                <a:gd name="T19" fmla="*/ 417 h 429"/>
                <a:gd name="T20" fmla="+- 0 6692 6440"/>
                <a:gd name="T21" fmla="*/ T20 w 252"/>
                <a:gd name="T22" fmla="+- 0 463 295"/>
                <a:gd name="T23" fmla="*/ 463 h 429"/>
                <a:gd name="T24" fmla="+- 0 6692 6440"/>
                <a:gd name="T25" fmla="*/ T24 w 252"/>
                <a:gd name="T26" fmla="+- 0 534 295"/>
                <a:gd name="T27" fmla="*/ 534 h 429"/>
                <a:gd name="T28" fmla="+- 0 6692 6440"/>
                <a:gd name="T29" fmla="*/ T28 w 252"/>
                <a:gd name="T30" fmla="+- 0 585 295"/>
                <a:gd name="T31" fmla="*/ 585 h 429"/>
                <a:gd name="T32" fmla="+- 0 6691 6440"/>
                <a:gd name="T33" fmla="*/ T32 w 252"/>
                <a:gd name="T34" fmla="+- 0 620 295"/>
                <a:gd name="T35" fmla="*/ 620 h 429"/>
                <a:gd name="T36" fmla="+- 0 6679 6440"/>
                <a:gd name="T37" fmla="*/ T36 w 252"/>
                <a:gd name="T38" fmla="+- 0 669 295"/>
                <a:gd name="T39" fmla="*/ 669 h 429"/>
                <a:gd name="T40" fmla="+- 0 6643 6440"/>
                <a:gd name="T41" fmla="*/ T40 w 252"/>
                <a:gd name="T42" fmla="+- 0 706 295"/>
                <a:gd name="T43" fmla="*/ 706 h 429"/>
                <a:gd name="T44" fmla="+- 0 6611 6440"/>
                <a:gd name="T45" fmla="*/ T44 w 252"/>
                <a:gd name="T46" fmla="+- 0 719 295"/>
                <a:gd name="T47" fmla="*/ 719 h 429"/>
                <a:gd name="T48" fmla="+- 0 6570 6440"/>
                <a:gd name="T49" fmla="*/ T48 w 252"/>
                <a:gd name="T50" fmla="+- 0 724 295"/>
                <a:gd name="T51" fmla="*/ 724 h 429"/>
                <a:gd name="T52" fmla="+- 0 6543 6440"/>
                <a:gd name="T53" fmla="*/ T52 w 252"/>
                <a:gd name="T54" fmla="+- 0 723 295"/>
                <a:gd name="T55" fmla="*/ 723 h 429"/>
                <a:gd name="T56" fmla="+- 0 6505 6440"/>
                <a:gd name="T57" fmla="*/ T56 w 252"/>
                <a:gd name="T58" fmla="+- 0 715 295"/>
                <a:gd name="T59" fmla="*/ 715 h 429"/>
                <a:gd name="T60" fmla="+- 0 6462 6440"/>
                <a:gd name="T61" fmla="*/ T60 w 252"/>
                <a:gd name="T62" fmla="+- 0 684 295"/>
                <a:gd name="T63" fmla="*/ 684 h 429"/>
                <a:gd name="T64" fmla="+- 0 6447 6440"/>
                <a:gd name="T65" fmla="*/ T64 w 252"/>
                <a:gd name="T66" fmla="+- 0 654 295"/>
                <a:gd name="T67" fmla="*/ 654 h 429"/>
                <a:gd name="T68" fmla="+- 0 6441 6440"/>
                <a:gd name="T69" fmla="*/ T68 w 252"/>
                <a:gd name="T70" fmla="+- 0 613 295"/>
                <a:gd name="T71" fmla="*/ 613 h 429"/>
                <a:gd name="T72" fmla="+- 0 6552 6440"/>
                <a:gd name="T73" fmla="*/ T72 w 252"/>
                <a:gd name="T74" fmla="+- 0 599 295"/>
                <a:gd name="T75" fmla="*/ 599 h 429"/>
                <a:gd name="T76" fmla="+- 0 6552 6440"/>
                <a:gd name="T77" fmla="*/ T76 w 252"/>
                <a:gd name="T78" fmla="+- 0 635 295"/>
                <a:gd name="T79" fmla="*/ 635 h 429"/>
                <a:gd name="T80" fmla="+- 0 6553 6440"/>
                <a:gd name="T81" fmla="*/ T80 w 252"/>
                <a:gd name="T82" fmla="+- 0 643 295"/>
                <a:gd name="T83" fmla="*/ 643 h 429"/>
                <a:gd name="T84" fmla="+- 0 6557 6440"/>
                <a:gd name="T85" fmla="*/ T84 w 252"/>
                <a:gd name="T86" fmla="+- 0 649 295"/>
                <a:gd name="T87" fmla="*/ 649 h 429"/>
                <a:gd name="T88" fmla="+- 0 6563 6440"/>
                <a:gd name="T89" fmla="*/ T88 w 252"/>
                <a:gd name="T90" fmla="+- 0 652 295"/>
                <a:gd name="T91" fmla="*/ 652 h 429"/>
                <a:gd name="T92" fmla="+- 0 6571 6440"/>
                <a:gd name="T93" fmla="*/ T92 w 252"/>
                <a:gd name="T94" fmla="+- 0 652 295"/>
                <a:gd name="T95" fmla="*/ 652 h 429"/>
                <a:gd name="T96" fmla="+- 0 6577 6440"/>
                <a:gd name="T97" fmla="*/ T96 w 252"/>
                <a:gd name="T98" fmla="+- 0 649 295"/>
                <a:gd name="T99" fmla="*/ 649 h 429"/>
                <a:gd name="T100" fmla="+- 0 6580 6440"/>
                <a:gd name="T101" fmla="*/ T100 w 252"/>
                <a:gd name="T102" fmla="+- 0 643 295"/>
                <a:gd name="T103" fmla="*/ 643 h 429"/>
                <a:gd name="T104" fmla="+- 0 6581 6440"/>
                <a:gd name="T105" fmla="*/ T104 w 252"/>
                <a:gd name="T106" fmla="+- 0 635 295"/>
                <a:gd name="T107" fmla="*/ 635 h 429"/>
                <a:gd name="T108" fmla="+- 0 6581 6440"/>
                <a:gd name="T109" fmla="*/ T108 w 252"/>
                <a:gd name="T110" fmla="+- 0 610 295"/>
                <a:gd name="T111" fmla="*/ 610 h 429"/>
                <a:gd name="T112" fmla="+- 0 6581 6440"/>
                <a:gd name="T113" fmla="*/ T112 w 252"/>
                <a:gd name="T114" fmla="+- 0 558 295"/>
                <a:gd name="T115" fmla="*/ 558 h 429"/>
                <a:gd name="T116" fmla="+- 0 6575 6440"/>
                <a:gd name="T117" fmla="*/ T116 w 252"/>
                <a:gd name="T118" fmla="+- 0 570 295"/>
                <a:gd name="T119" fmla="*/ 570 h 429"/>
                <a:gd name="T120" fmla="+- 0 6549 6440"/>
                <a:gd name="T121" fmla="*/ T120 w 252"/>
                <a:gd name="T122" fmla="+- 0 581 295"/>
                <a:gd name="T123" fmla="*/ 581 h 429"/>
                <a:gd name="T124" fmla="+- 0 6527 6440"/>
                <a:gd name="T125" fmla="*/ T124 w 252"/>
                <a:gd name="T126" fmla="+- 0 583 295"/>
                <a:gd name="T127" fmla="*/ 583 h 429"/>
                <a:gd name="T128" fmla="+- 0 6487 6440"/>
                <a:gd name="T129" fmla="*/ T128 w 252"/>
                <a:gd name="T130" fmla="+- 0 575 295"/>
                <a:gd name="T131" fmla="*/ 575 h 429"/>
                <a:gd name="T132" fmla="+- 0 6459 6440"/>
                <a:gd name="T133" fmla="*/ T132 w 252"/>
                <a:gd name="T134" fmla="+- 0 553 295"/>
                <a:gd name="T135" fmla="*/ 553 h 429"/>
                <a:gd name="T136" fmla="+- 0 6443 6440"/>
                <a:gd name="T137" fmla="*/ T136 w 252"/>
                <a:gd name="T138" fmla="+- 0 513 295"/>
                <a:gd name="T139" fmla="*/ 513 h 429"/>
                <a:gd name="T140" fmla="+- 0 6440 6440"/>
                <a:gd name="T141" fmla="*/ T140 w 252"/>
                <a:gd name="T142" fmla="+- 0 471 295"/>
                <a:gd name="T143" fmla="*/ 471 h 429"/>
                <a:gd name="T144" fmla="+- 0 6441 6440"/>
                <a:gd name="T145" fmla="*/ T144 w 252"/>
                <a:gd name="T146" fmla="+- 0 414 295"/>
                <a:gd name="T147" fmla="*/ 414 h 429"/>
                <a:gd name="T148" fmla="+- 0 6444 6440"/>
                <a:gd name="T149" fmla="*/ T148 w 252"/>
                <a:gd name="T150" fmla="+- 0 377 295"/>
                <a:gd name="T151" fmla="*/ 377 h 429"/>
                <a:gd name="T152" fmla="+- 0 6460 6440"/>
                <a:gd name="T153" fmla="*/ T152 w 252"/>
                <a:gd name="T154" fmla="+- 0 337 295"/>
                <a:gd name="T155" fmla="*/ 337 h 429"/>
                <a:gd name="T156" fmla="+- 0 6493 6440"/>
                <a:gd name="T157" fmla="*/ T156 w 252"/>
                <a:gd name="T158" fmla="+- 0 310 295"/>
                <a:gd name="T159" fmla="*/ 310 h 429"/>
                <a:gd name="T160" fmla="+- 0 6521 6440"/>
                <a:gd name="T161" fmla="*/ T160 w 252"/>
                <a:gd name="T162" fmla="+- 0 300 295"/>
                <a:gd name="T163" fmla="*/ 300 h 429"/>
                <a:gd name="T164" fmla="+- 0 6562 6440"/>
                <a:gd name="T165" fmla="*/ T164 w 252"/>
                <a:gd name="T166" fmla="+- 0 295 295"/>
                <a:gd name="T167" fmla="*/ 295 h 4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52" h="429">
                  <a:moveTo>
                    <a:pt x="122" y="0"/>
                  </a:moveTo>
                  <a:lnTo>
                    <a:pt x="145" y="1"/>
                  </a:lnTo>
                  <a:lnTo>
                    <a:pt x="165" y="4"/>
                  </a:lnTo>
                  <a:lnTo>
                    <a:pt x="183" y="9"/>
                  </a:lnTo>
                  <a:lnTo>
                    <a:pt x="209" y="22"/>
                  </a:lnTo>
                  <a:lnTo>
                    <a:pt x="224" y="35"/>
                  </a:lnTo>
                  <a:lnTo>
                    <a:pt x="243" y="64"/>
                  </a:lnTo>
                  <a:lnTo>
                    <a:pt x="249" y="83"/>
                  </a:lnTo>
                  <a:lnTo>
                    <a:pt x="251" y="105"/>
                  </a:lnTo>
                  <a:lnTo>
                    <a:pt x="252" y="122"/>
                  </a:lnTo>
                  <a:lnTo>
                    <a:pt x="252" y="143"/>
                  </a:lnTo>
                  <a:lnTo>
                    <a:pt x="252" y="168"/>
                  </a:lnTo>
                  <a:lnTo>
                    <a:pt x="252" y="183"/>
                  </a:lnTo>
                  <a:lnTo>
                    <a:pt x="252" y="239"/>
                  </a:lnTo>
                  <a:lnTo>
                    <a:pt x="252" y="266"/>
                  </a:lnTo>
                  <a:lnTo>
                    <a:pt x="252" y="290"/>
                  </a:lnTo>
                  <a:lnTo>
                    <a:pt x="252" y="310"/>
                  </a:lnTo>
                  <a:lnTo>
                    <a:pt x="251" y="325"/>
                  </a:lnTo>
                  <a:lnTo>
                    <a:pt x="247" y="355"/>
                  </a:lnTo>
                  <a:lnTo>
                    <a:pt x="239" y="374"/>
                  </a:lnTo>
                  <a:lnTo>
                    <a:pt x="219" y="399"/>
                  </a:lnTo>
                  <a:lnTo>
                    <a:pt x="203" y="411"/>
                  </a:lnTo>
                  <a:lnTo>
                    <a:pt x="189" y="418"/>
                  </a:lnTo>
                  <a:lnTo>
                    <a:pt x="171" y="424"/>
                  </a:lnTo>
                  <a:lnTo>
                    <a:pt x="151" y="428"/>
                  </a:lnTo>
                  <a:lnTo>
                    <a:pt x="130" y="429"/>
                  </a:lnTo>
                  <a:lnTo>
                    <a:pt x="126" y="430"/>
                  </a:lnTo>
                  <a:lnTo>
                    <a:pt x="103" y="428"/>
                  </a:lnTo>
                  <a:lnTo>
                    <a:pt x="83" y="425"/>
                  </a:lnTo>
                  <a:lnTo>
                    <a:pt x="65" y="420"/>
                  </a:lnTo>
                  <a:lnTo>
                    <a:pt x="36" y="404"/>
                  </a:lnTo>
                  <a:lnTo>
                    <a:pt x="22" y="389"/>
                  </a:lnTo>
                  <a:lnTo>
                    <a:pt x="13" y="375"/>
                  </a:lnTo>
                  <a:lnTo>
                    <a:pt x="7" y="359"/>
                  </a:lnTo>
                  <a:lnTo>
                    <a:pt x="3" y="340"/>
                  </a:lnTo>
                  <a:lnTo>
                    <a:pt x="1" y="318"/>
                  </a:lnTo>
                  <a:lnTo>
                    <a:pt x="0" y="304"/>
                  </a:lnTo>
                  <a:lnTo>
                    <a:pt x="112" y="304"/>
                  </a:lnTo>
                  <a:lnTo>
                    <a:pt x="112" y="327"/>
                  </a:lnTo>
                  <a:lnTo>
                    <a:pt x="112" y="340"/>
                  </a:lnTo>
                  <a:lnTo>
                    <a:pt x="112" y="344"/>
                  </a:lnTo>
                  <a:lnTo>
                    <a:pt x="113" y="348"/>
                  </a:lnTo>
                  <a:lnTo>
                    <a:pt x="114" y="351"/>
                  </a:lnTo>
                  <a:lnTo>
                    <a:pt x="117" y="354"/>
                  </a:lnTo>
                  <a:lnTo>
                    <a:pt x="119" y="356"/>
                  </a:lnTo>
                  <a:lnTo>
                    <a:pt x="123" y="357"/>
                  </a:lnTo>
                  <a:lnTo>
                    <a:pt x="128" y="357"/>
                  </a:lnTo>
                  <a:lnTo>
                    <a:pt x="131" y="357"/>
                  </a:lnTo>
                  <a:lnTo>
                    <a:pt x="134" y="356"/>
                  </a:lnTo>
                  <a:lnTo>
                    <a:pt x="137" y="354"/>
                  </a:lnTo>
                  <a:lnTo>
                    <a:pt x="139" y="352"/>
                  </a:lnTo>
                  <a:lnTo>
                    <a:pt x="140" y="348"/>
                  </a:lnTo>
                  <a:lnTo>
                    <a:pt x="141" y="344"/>
                  </a:lnTo>
                  <a:lnTo>
                    <a:pt x="141" y="340"/>
                  </a:lnTo>
                  <a:lnTo>
                    <a:pt x="141" y="330"/>
                  </a:lnTo>
                  <a:lnTo>
                    <a:pt x="141" y="315"/>
                  </a:lnTo>
                  <a:lnTo>
                    <a:pt x="141" y="261"/>
                  </a:lnTo>
                  <a:lnTo>
                    <a:pt x="141" y="263"/>
                  </a:lnTo>
                  <a:lnTo>
                    <a:pt x="140" y="270"/>
                  </a:lnTo>
                  <a:lnTo>
                    <a:pt x="135" y="275"/>
                  </a:lnTo>
                  <a:lnTo>
                    <a:pt x="127" y="279"/>
                  </a:lnTo>
                  <a:lnTo>
                    <a:pt x="109" y="286"/>
                  </a:lnTo>
                  <a:lnTo>
                    <a:pt x="88" y="288"/>
                  </a:lnTo>
                  <a:lnTo>
                    <a:pt x="87" y="288"/>
                  </a:lnTo>
                  <a:lnTo>
                    <a:pt x="66" y="286"/>
                  </a:lnTo>
                  <a:lnTo>
                    <a:pt x="47" y="280"/>
                  </a:lnTo>
                  <a:lnTo>
                    <a:pt x="35" y="272"/>
                  </a:lnTo>
                  <a:lnTo>
                    <a:pt x="19" y="258"/>
                  </a:lnTo>
                  <a:lnTo>
                    <a:pt x="9" y="241"/>
                  </a:lnTo>
                  <a:lnTo>
                    <a:pt x="3" y="218"/>
                  </a:lnTo>
                  <a:lnTo>
                    <a:pt x="1" y="198"/>
                  </a:lnTo>
                  <a:lnTo>
                    <a:pt x="0" y="176"/>
                  </a:lnTo>
                  <a:lnTo>
                    <a:pt x="0" y="144"/>
                  </a:lnTo>
                  <a:lnTo>
                    <a:pt x="1" y="119"/>
                  </a:lnTo>
                  <a:lnTo>
                    <a:pt x="2" y="98"/>
                  </a:lnTo>
                  <a:lnTo>
                    <a:pt x="4" y="82"/>
                  </a:lnTo>
                  <a:lnTo>
                    <a:pt x="9" y="60"/>
                  </a:lnTo>
                  <a:lnTo>
                    <a:pt x="20" y="42"/>
                  </a:lnTo>
                  <a:lnTo>
                    <a:pt x="36" y="26"/>
                  </a:lnTo>
                  <a:lnTo>
                    <a:pt x="53" y="15"/>
                  </a:lnTo>
                  <a:lnTo>
                    <a:pt x="63" y="10"/>
                  </a:lnTo>
                  <a:lnTo>
                    <a:pt x="81" y="5"/>
                  </a:lnTo>
                  <a:lnTo>
                    <a:pt x="101" y="1"/>
                  </a:lnTo>
                  <a:lnTo>
                    <a:pt x="122"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grpSp>
      <p:pic>
        <p:nvPicPr>
          <p:cNvPr id="66" name="Imagen 65"/>
          <p:cNvPicPr>
            <a:picLocks noChangeAspect="1"/>
          </p:cNvPicPr>
          <p:nvPr/>
        </p:nvPicPr>
        <p:blipFill>
          <a:blip r:embed="rId2"/>
          <a:stretch>
            <a:fillRect/>
          </a:stretch>
        </p:blipFill>
        <p:spPr>
          <a:xfrm>
            <a:off x="5280496" y="4913563"/>
            <a:ext cx="2447619" cy="257143"/>
          </a:xfrm>
          <a:prstGeom prst="rect">
            <a:avLst/>
          </a:prstGeom>
          <a:solidFill>
            <a:schemeClr val="accent2">
              <a:lumMod val="20000"/>
              <a:lumOff val="80000"/>
            </a:schemeClr>
          </a:solidFill>
        </p:spPr>
      </p:pic>
      <p:grpSp>
        <p:nvGrpSpPr>
          <p:cNvPr id="67" name="Grupo 66"/>
          <p:cNvGrpSpPr/>
          <p:nvPr/>
        </p:nvGrpSpPr>
        <p:grpSpPr>
          <a:xfrm>
            <a:off x="2172534" y="4838544"/>
            <a:ext cx="6446567" cy="1523810"/>
            <a:chOff x="2646983" y="5019695"/>
            <a:chExt cx="6446567" cy="1523810"/>
          </a:xfrm>
        </p:grpSpPr>
        <p:pic>
          <p:nvPicPr>
            <p:cNvPr id="68" name="Imagen 67"/>
            <p:cNvPicPr>
              <a:picLocks noChangeAspect="1"/>
            </p:cNvPicPr>
            <p:nvPr/>
          </p:nvPicPr>
          <p:blipFill>
            <a:blip r:embed="rId3"/>
            <a:stretch>
              <a:fillRect/>
            </a:stretch>
          </p:blipFill>
          <p:spPr>
            <a:xfrm>
              <a:off x="2646983" y="5019695"/>
              <a:ext cx="6161905" cy="1523810"/>
            </a:xfrm>
            <a:prstGeom prst="rect">
              <a:avLst/>
            </a:prstGeom>
          </p:spPr>
        </p:pic>
        <p:sp>
          <p:nvSpPr>
            <p:cNvPr id="69" name="Rectángulo 68"/>
            <p:cNvSpPr/>
            <p:nvPr/>
          </p:nvSpPr>
          <p:spPr>
            <a:xfrm>
              <a:off x="2950225" y="5901881"/>
              <a:ext cx="2061713" cy="553998"/>
            </a:xfrm>
            <a:prstGeom prst="rect">
              <a:avLst/>
            </a:prstGeom>
          </p:spPr>
          <p:txBody>
            <a:bodyPr wrap="square" anchor="ctr" anchorCtr="1">
              <a:spAutoFit/>
            </a:bodyPr>
            <a:lstStyle/>
            <a:p>
              <a:pPr algn="ctr"/>
              <a:r>
                <a:rPr lang="en-US" sz="1000" dirty="0" err="1">
                  <a:latin typeface="Franklin Gothic Medium Cond" panose="020B0606030402020204" pitchFamily="34" charset="0"/>
                </a:rPr>
                <a:t>Paciente</a:t>
              </a:r>
              <a:r>
                <a:rPr lang="en-US" sz="1000" dirty="0">
                  <a:latin typeface="Franklin Gothic Medium Cond" panose="020B0606030402020204" pitchFamily="34" charset="0"/>
                </a:rPr>
                <a:t> </a:t>
              </a:r>
              <a:r>
                <a:rPr lang="en-US" sz="1000" dirty="0" err="1">
                  <a:latin typeface="Franklin Gothic Medium Cond" panose="020B0606030402020204" pitchFamily="34" charset="0"/>
                </a:rPr>
                <a:t>continúa</a:t>
              </a:r>
              <a:r>
                <a:rPr lang="en-US" sz="1000" dirty="0">
                  <a:latin typeface="Franklin Gothic Medium Cond" panose="020B0606030402020204" pitchFamily="34" charset="0"/>
                </a:rPr>
                <a:t> con </a:t>
              </a:r>
              <a:r>
                <a:rPr lang="en-US" sz="1000" dirty="0" err="1">
                  <a:latin typeface="Franklin Gothic Medium Cond" panose="020B0606030402020204" pitchFamily="34" charset="0"/>
                </a:rPr>
                <a:t>tratamiento</a:t>
              </a:r>
              <a:r>
                <a:rPr lang="en-US" sz="1000" dirty="0">
                  <a:latin typeface="Franklin Gothic Medium Cond" panose="020B0606030402020204" pitchFamily="34" charset="0"/>
                </a:rPr>
                <a:t> </a:t>
              </a:r>
              <a:r>
                <a:rPr lang="en-US" sz="1000" dirty="0" err="1">
                  <a:latin typeface="Franklin Gothic Medium Cond" panose="020B0606030402020204" pitchFamily="34" charset="0"/>
                </a:rPr>
                <a:t>en</a:t>
              </a:r>
              <a:r>
                <a:rPr lang="en-US" sz="1000" dirty="0">
                  <a:latin typeface="Franklin Gothic Medium Cond" panose="020B0606030402020204" pitchFamily="34" charset="0"/>
                </a:rPr>
                <a:t> el </a:t>
              </a:r>
              <a:r>
                <a:rPr lang="en-US" sz="1000" dirty="0" err="1">
                  <a:latin typeface="Franklin Gothic Medium Cond" panose="020B0606030402020204" pitchFamily="34" charset="0"/>
                </a:rPr>
                <a:t>registro</a:t>
              </a:r>
              <a:r>
                <a:rPr lang="en-US" sz="1000" dirty="0">
                  <a:latin typeface="Franklin Gothic Medium Cond" panose="020B0606030402020204" pitchFamily="34" charset="0"/>
                </a:rPr>
                <a:t> del </a:t>
              </a:r>
              <a:r>
                <a:rPr lang="en-US" sz="1000" dirty="0" err="1">
                  <a:latin typeface="Franklin Gothic Medium Cond" panose="020B0606030402020204" pitchFamily="34" charset="0"/>
                </a:rPr>
                <a:t>Ministerio</a:t>
              </a:r>
              <a:r>
                <a:rPr lang="en-US" sz="1000" dirty="0">
                  <a:latin typeface="Franklin Gothic Medium Cond" panose="020B0606030402020204" pitchFamily="34" charset="0"/>
                </a:rPr>
                <a:t> de </a:t>
              </a:r>
              <a:r>
                <a:rPr lang="en-US" sz="1000" dirty="0" err="1">
                  <a:latin typeface="Franklin Gothic Medium Cond" panose="020B0606030402020204" pitchFamily="34" charset="0"/>
                </a:rPr>
                <a:t>Salud</a:t>
              </a:r>
              <a:br>
                <a:rPr lang="en-US" sz="1000" dirty="0"/>
              </a:br>
              <a:endParaRPr lang="es-PE" sz="1000" dirty="0">
                <a:latin typeface="Franklin Gothic Medium Cond" panose="020B0606030402020204" pitchFamily="34" charset="0"/>
              </a:endParaRPr>
            </a:p>
          </p:txBody>
        </p:sp>
        <p:sp>
          <p:nvSpPr>
            <p:cNvPr id="70" name="Rectángulo 69"/>
            <p:cNvSpPr/>
            <p:nvPr/>
          </p:nvSpPr>
          <p:spPr>
            <a:xfrm>
              <a:off x="6326819" y="5093550"/>
              <a:ext cx="1303883" cy="246221"/>
            </a:xfrm>
            <a:prstGeom prst="rect">
              <a:avLst/>
            </a:prstGeom>
          </p:spPr>
          <p:txBody>
            <a:bodyPr wrap="none">
              <a:spAutoFit/>
            </a:bodyPr>
            <a:lstStyle/>
            <a:p>
              <a:r>
                <a:rPr lang="en-US" sz="1000">
                  <a:latin typeface="Franklin Gothic Medium Cond" panose="020B0606030402020204" pitchFamily="34" charset="0"/>
                  <a:ea typeface="Arial Narrow" panose="020B0606020202030204" pitchFamily="34" charset="0"/>
                  <a:cs typeface="Arial Narrow" panose="020B0606020202030204" pitchFamily="34" charset="0"/>
                </a:rPr>
                <a:t>Regist</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r</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o</a:t>
              </a:r>
              <a:r>
                <a:rPr lang="en-US" sz="1000" spc="-30">
                  <a:latin typeface="Franklin Gothic Medium Cond" panose="020B0606030402020204" pitchFamily="34" charset="0"/>
                  <a:ea typeface="Arial Narrow" panose="020B0606020202030204" pitchFamily="34" charset="0"/>
                  <a:cs typeface="Arial Narrow" panose="020B0606020202030204" pitchFamily="34" charset="0"/>
                </a:rPr>
                <a:t> </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d</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e</a:t>
              </a:r>
              <a:r>
                <a:rPr lang="en-US" sz="1000" spc="-10">
                  <a:latin typeface="Franklin Gothic Medium Cond" panose="020B0606030402020204" pitchFamily="34" charset="0"/>
                  <a:ea typeface="Arial Narrow" panose="020B0606020202030204" pitchFamily="34" charset="0"/>
                  <a:cs typeface="Arial Narrow" panose="020B0606020202030204" pitchFamily="34" charset="0"/>
                </a:rPr>
                <a:t> </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Tr</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at</a:t>
              </a:r>
              <a:r>
                <a:rPr lang="en-US" sz="1000" spc="5">
                  <a:latin typeface="Franklin Gothic Medium Cond" panose="020B0606030402020204" pitchFamily="34" charset="0"/>
                  <a:ea typeface="Arial Narrow" panose="020B0606020202030204" pitchFamily="34" charset="0"/>
                  <a:cs typeface="Arial Narrow" panose="020B0606020202030204" pitchFamily="34" charset="0"/>
                </a:rPr>
                <a:t>am</a:t>
              </a:r>
              <a:r>
                <a:rPr lang="en-US" sz="1000">
                  <a:latin typeface="Franklin Gothic Medium Cond" panose="020B0606030402020204" pitchFamily="34" charset="0"/>
                  <a:ea typeface="Arial Narrow" panose="020B0606020202030204" pitchFamily="34" charset="0"/>
                  <a:cs typeface="Arial Narrow" panose="020B0606020202030204" pitchFamily="34" charset="0"/>
                </a:rPr>
                <a:t>iento</a:t>
              </a:r>
              <a:endParaRPr lang="es-PE">
                <a:latin typeface="Franklin Gothic Medium Cond" panose="020B0606030402020204" pitchFamily="34" charset="0"/>
              </a:endParaRPr>
            </a:p>
          </p:txBody>
        </p:sp>
        <p:pic>
          <p:nvPicPr>
            <p:cNvPr id="71" name="Imagen 70"/>
            <p:cNvPicPr>
              <a:picLocks noChangeAspect="1"/>
            </p:cNvPicPr>
            <p:nvPr/>
          </p:nvPicPr>
          <p:blipFill>
            <a:blip r:embed="rId4"/>
            <a:stretch>
              <a:fillRect/>
            </a:stretch>
          </p:blipFill>
          <p:spPr>
            <a:xfrm>
              <a:off x="5514713" y="5551220"/>
              <a:ext cx="3152381" cy="523810"/>
            </a:xfrm>
            <a:prstGeom prst="rect">
              <a:avLst/>
            </a:prstGeom>
          </p:spPr>
        </p:pic>
        <p:sp>
          <p:nvSpPr>
            <p:cNvPr id="72" name="Rectángulo 71"/>
            <p:cNvSpPr/>
            <p:nvPr/>
          </p:nvSpPr>
          <p:spPr>
            <a:xfrm>
              <a:off x="5315180" y="5339771"/>
              <a:ext cx="3778370" cy="646331"/>
            </a:xfrm>
            <a:prstGeom prst="rect">
              <a:avLst/>
            </a:prstGeom>
          </p:spPr>
          <p:txBody>
            <a:bodyPr wrap="square">
              <a:spAutoFit/>
            </a:bodyPr>
            <a:lstStyle/>
            <a:p>
              <a:pPr marR="363220" algn="ctr">
                <a:spcAft>
                  <a:spcPts val="0"/>
                </a:spcAft>
              </a:pP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Tratamient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1  </a:t>
              </a:r>
              <a:r>
                <a:rPr lang="en-US" sz="900" spc="2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2    </a:t>
              </a:r>
              <a:r>
                <a:rPr lang="en-US" sz="900" spc="100">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3    </a:t>
              </a:r>
              <a:r>
                <a:rPr lang="en-US" sz="900" spc="20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r</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a</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m</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ien</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t</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o</a:t>
              </a:r>
              <a:r>
                <a:rPr lang="en-US" sz="900" spc="5">
                  <a:latin typeface="Franklin Gothic Medium Cond" panose="020B0606030402020204" pitchFamily="34" charset="0"/>
                  <a:ea typeface="Century Gothic" panose="020B0502020202020204" pitchFamily="34" charset="0"/>
                  <a:cs typeface="Century Gothic" panose="020B0502020202020204" pitchFamily="34" charset="0"/>
                </a:rPr>
                <a:t> </a:t>
              </a:r>
              <a:r>
                <a:rPr lang="en-US" sz="900">
                  <a:latin typeface="Franklin Gothic Medium Cond" panose="020B0606030402020204" pitchFamily="34" charset="0"/>
                  <a:ea typeface="Century Gothic" panose="020B0502020202020204" pitchFamily="34" charset="0"/>
                  <a:cs typeface="Century Gothic" panose="020B0502020202020204" pitchFamily="34" charset="0"/>
                </a:rPr>
                <a:t>4</a:t>
              </a:r>
              <a:endParaRPr lang="es-PE" sz="1000">
                <a:latin typeface="Franklin Gothic Medium Cond" panose="020B0606030402020204" pitchFamily="34" charset="0"/>
                <a:ea typeface="Times New Roman" panose="02020603050405020304" pitchFamily="18" charset="0"/>
              </a:endParaRPr>
            </a:p>
            <a:p>
              <a:br>
                <a:rPr lang="en-US" sz="900">
                  <a:latin typeface="Franklin Gothic Medium Cond" panose="020B0606030402020204" pitchFamily="34" charset="0"/>
                  <a:ea typeface="Century Gothic" panose="020B0502020202020204" pitchFamily="34" charset="0"/>
                  <a:cs typeface="Century Gothic" panose="020B0502020202020204" pitchFamily="34" charset="0"/>
                </a:rPr>
              </a:br>
              <a:endParaRPr lang="es-PE">
                <a:latin typeface="Franklin Gothic Medium Cond" panose="020B0606030402020204" pitchFamily="34" charset="0"/>
              </a:endParaRPr>
            </a:p>
          </p:txBody>
        </p:sp>
      </p:grpSp>
      <p:grpSp>
        <p:nvGrpSpPr>
          <p:cNvPr id="73" name="Grupo 72"/>
          <p:cNvGrpSpPr/>
          <p:nvPr/>
        </p:nvGrpSpPr>
        <p:grpSpPr>
          <a:xfrm>
            <a:off x="508265" y="5643786"/>
            <a:ext cx="1266825" cy="323850"/>
            <a:chOff x="19050" y="23813"/>
            <a:chExt cx="1266825" cy="323850"/>
          </a:xfrm>
        </p:grpSpPr>
        <p:pic>
          <p:nvPicPr>
            <p:cNvPr id="7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23813"/>
              <a:ext cx="1266825" cy="323850"/>
            </a:xfrm>
            <a:prstGeom prst="rect">
              <a:avLst/>
            </a:prstGeom>
            <a:noFill/>
            <a:extLst>
              <a:ext uri="{909E8E84-426E-40DD-AFC4-6F175D3DCCD1}">
                <a14:hiddenFill xmlns:a14="http://schemas.microsoft.com/office/drawing/2010/main">
                  <a:solidFill>
                    <a:srgbClr val="FFFFFF"/>
                  </a:solidFill>
                </a14:hiddenFill>
              </a:ext>
            </a:extLst>
          </p:spPr>
        </p:pic>
        <p:sp>
          <p:nvSpPr>
            <p:cNvPr id="86" name="Freeform 15"/>
            <p:cNvSpPr>
              <a:spLocks/>
            </p:cNvSpPr>
            <p:nvPr/>
          </p:nvSpPr>
          <p:spPr bwMode="auto">
            <a:xfrm>
              <a:off x="96838" y="142875"/>
              <a:ext cx="15875" cy="101600"/>
            </a:xfrm>
            <a:custGeom>
              <a:avLst/>
              <a:gdLst>
                <a:gd name="T0" fmla="+- 0 4879 4866"/>
                <a:gd name="T1" fmla="*/ T0 w 25"/>
                <a:gd name="T2" fmla="+- 0 13381 13381"/>
                <a:gd name="T3" fmla="*/ 13381 h 159"/>
                <a:gd name="T4" fmla="+- 0 4877 4866"/>
                <a:gd name="T5" fmla="*/ T4 w 25"/>
                <a:gd name="T6" fmla="+- 0 13408 13381"/>
                <a:gd name="T7" fmla="*/ 13408 h 159"/>
                <a:gd name="T8" fmla="+- 0 4875 4866"/>
                <a:gd name="T9" fmla="*/ T8 w 25"/>
                <a:gd name="T10" fmla="+- 0 13433 13381"/>
                <a:gd name="T11" fmla="*/ 13433 h 159"/>
                <a:gd name="T12" fmla="+- 0 4873 4866"/>
                <a:gd name="T13" fmla="*/ T12 w 25"/>
                <a:gd name="T14" fmla="+- 0 13456 13381"/>
                <a:gd name="T15" fmla="*/ 13456 h 159"/>
                <a:gd name="T16" fmla="+- 0 4871 4866"/>
                <a:gd name="T17" fmla="*/ T16 w 25"/>
                <a:gd name="T18" fmla="+- 0 13477 13381"/>
                <a:gd name="T19" fmla="*/ 13477 h 159"/>
                <a:gd name="T20" fmla="+- 0 4870 4866"/>
                <a:gd name="T21" fmla="*/ T20 w 25"/>
                <a:gd name="T22" fmla="+- 0 13496 13381"/>
                <a:gd name="T23" fmla="*/ 13496 h 159"/>
                <a:gd name="T24" fmla="+- 0 4868 4866"/>
                <a:gd name="T25" fmla="*/ T24 w 25"/>
                <a:gd name="T26" fmla="+- 0 13512 13381"/>
                <a:gd name="T27" fmla="*/ 13512 h 159"/>
                <a:gd name="T28" fmla="+- 0 4867 4866"/>
                <a:gd name="T29" fmla="*/ T28 w 25"/>
                <a:gd name="T30" fmla="+- 0 13527 13381"/>
                <a:gd name="T31" fmla="*/ 13527 h 159"/>
                <a:gd name="T32" fmla="+- 0 4866 4866"/>
                <a:gd name="T33" fmla="*/ T32 w 25"/>
                <a:gd name="T34" fmla="+- 0 13540 13381"/>
                <a:gd name="T35" fmla="*/ 13540 h 159"/>
                <a:gd name="T36" fmla="+- 0 4891 4866"/>
                <a:gd name="T37" fmla="*/ T36 w 25"/>
                <a:gd name="T38" fmla="+- 0 13540 13381"/>
                <a:gd name="T39" fmla="*/ 13540 h 159"/>
                <a:gd name="T40" fmla="+- 0 4889 4866"/>
                <a:gd name="T41" fmla="*/ T40 w 25"/>
                <a:gd name="T42" fmla="+- 0 13524 13381"/>
                <a:gd name="T43" fmla="*/ 13524 h 159"/>
                <a:gd name="T44" fmla="+- 0 4888 4866"/>
                <a:gd name="T45" fmla="*/ T44 w 25"/>
                <a:gd name="T46" fmla="+- 0 13507 13381"/>
                <a:gd name="T47" fmla="*/ 13507 h 159"/>
                <a:gd name="T48" fmla="+- 0 4886 4866"/>
                <a:gd name="T49" fmla="*/ T48 w 25"/>
                <a:gd name="T50" fmla="+- 0 13488 13381"/>
                <a:gd name="T51" fmla="*/ 13488 h 159"/>
                <a:gd name="T52" fmla="+- 0 4884 4866"/>
                <a:gd name="T53" fmla="*/ T52 w 25"/>
                <a:gd name="T54" fmla="+- 0 13469 13381"/>
                <a:gd name="T55" fmla="*/ 13469 h 159"/>
                <a:gd name="T56" fmla="+- 0 4883 4866"/>
                <a:gd name="T57" fmla="*/ T56 w 25"/>
                <a:gd name="T58" fmla="+- 0 13449 13381"/>
                <a:gd name="T59" fmla="*/ 13449 h 159"/>
                <a:gd name="T60" fmla="+- 0 4882 4866"/>
                <a:gd name="T61" fmla="*/ T60 w 25"/>
                <a:gd name="T62" fmla="+- 0 13427 13381"/>
                <a:gd name="T63" fmla="*/ 13427 h 159"/>
                <a:gd name="T64" fmla="+- 0 4880 4866"/>
                <a:gd name="T65" fmla="*/ T64 w 25"/>
                <a:gd name="T66" fmla="+- 0 13404 13381"/>
                <a:gd name="T67" fmla="*/ 13404 h 159"/>
                <a:gd name="T68" fmla="+- 0 4879 4866"/>
                <a:gd name="T69" fmla="*/ T68 w 25"/>
                <a:gd name="T70" fmla="+- 0 13381 13381"/>
                <a:gd name="T71" fmla="*/ 13381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5" h="159">
                  <a:moveTo>
                    <a:pt x="13" y="0"/>
                  </a:moveTo>
                  <a:lnTo>
                    <a:pt x="11" y="27"/>
                  </a:lnTo>
                  <a:lnTo>
                    <a:pt x="9" y="52"/>
                  </a:lnTo>
                  <a:lnTo>
                    <a:pt x="7" y="75"/>
                  </a:lnTo>
                  <a:lnTo>
                    <a:pt x="5" y="96"/>
                  </a:lnTo>
                  <a:lnTo>
                    <a:pt x="4" y="115"/>
                  </a:lnTo>
                  <a:lnTo>
                    <a:pt x="2" y="131"/>
                  </a:lnTo>
                  <a:lnTo>
                    <a:pt x="1" y="146"/>
                  </a:lnTo>
                  <a:lnTo>
                    <a:pt x="0" y="159"/>
                  </a:lnTo>
                  <a:lnTo>
                    <a:pt x="25" y="159"/>
                  </a:lnTo>
                  <a:lnTo>
                    <a:pt x="23" y="143"/>
                  </a:lnTo>
                  <a:lnTo>
                    <a:pt x="22" y="126"/>
                  </a:lnTo>
                  <a:lnTo>
                    <a:pt x="20" y="107"/>
                  </a:lnTo>
                  <a:lnTo>
                    <a:pt x="18" y="88"/>
                  </a:lnTo>
                  <a:lnTo>
                    <a:pt x="17" y="68"/>
                  </a:lnTo>
                  <a:lnTo>
                    <a:pt x="16" y="46"/>
                  </a:lnTo>
                  <a:lnTo>
                    <a:pt x="14" y="23"/>
                  </a:lnTo>
                  <a:lnTo>
                    <a:pt x="13"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7" name="Freeform 16"/>
            <p:cNvSpPr>
              <a:spLocks/>
            </p:cNvSpPr>
            <p:nvPr/>
          </p:nvSpPr>
          <p:spPr bwMode="auto">
            <a:xfrm>
              <a:off x="452438" y="123825"/>
              <a:ext cx="14287" cy="174625"/>
            </a:xfrm>
            <a:custGeom>
              <a:avLst/>
              <a:gdLst>
                <a:gd name="T0" fmla="+- 0 5437 5426"/>
                <a:gd name="T1" fmla="*/ T0 w 22"/>
                <a:gd name="T2" fmla="+- 0 13351 13351"/>
                <a:gd name="T3" fmla="*/ 13351 h 274"/>
                <a:gd name="T4" fmla="+- 0 5433 5426"/>
                <a:gd name="T5" fmla="*/ T4 w 22"/>
                <a:gd name="T6" fmla="+- 0 13351 13351"/>
                <a:gd name="T7" fmla="*/ 13351 h 274"/>
                <a:gd name="T8" fmla="+- 0 5431 5426"/>
                <a:gd name="T9" fmla="*/ T8 w 22"/>
                <a:gd name="T10" fmla="+- 0 13352 13351"/>
                <a:gd name="T11" fmla="*/ 13352 h 274"/>
                <a:gd name="T12" fmla="+- 0 5429 5426"/>
                <a:gd name="T13" fmla="*/ T12 w 22"/>
                <a:gd name="T14" fmla="+- 0 13355 13351"/>
                <a:gd name="T15" fmla="*/ 13355 h 274"/>
                <a:gd name="T16" fmla="+- 0 5427 5426"/>
                <a:gd name="T17" fmla="*/ T16 w 22"/>
                <a:gd name="T18" fmla="+- 0 13358 13351"/>
                <a:gd name="T19" fmla="*/ 13358 h 274"/>
                <a:gd name="T20" fmla="+- 0 5426 5426"/>
                <a:gd name="T21" fmla="*/ T20 w 22"/>
                <a:gd name="T22" fmla="+- 0 13370 13351"/>
                <a:gd name="T23" fmla="*/ 13370 h 274"/>
                <a:gd name="T24" fmla="+- 0 5426 5426"/>
                <a:gd name="T25" fmla="*/ T24 w 22"/>
                <a:gd name="T26" fmla="+- 0 13389 13351"/>
                <a:gd name="T27" fmla="*/ 13389 h 274"/>
                <a:gd name="T28" fmla="+- 0 5426 5426"/>
                <a:gd name="T29" fmla="*/ T28 w 22"/>
                <a:gd name="T30" fmla="+- 0 13578 13351"/>
                <a:gd name="T31" fmla="*/ 13578 h 274"/>
                <a:gd name="T32" fmla="+- 0 5426 5426"/>
                <a:gd name="T33" fmla="*/ T32 w 22"/>
                <a:gd name="T34" fmla="+- 0 13605 13351"/>
                <a:gd name="T35" fmla="*/ 13605 h 274"/>
                <a:gd name="T36" fmla="+- 0 5428 5426"/>
                <a:gd name="T37" fmla="*/ T36 w 22"/>
                <a:gd name="T38" fmla="+- 0 13618 13351"/>
                <a:gd name="T39" fmla="*/ 13618 h 274"/>
                <a:gd name="T40" fmla="+- 0 5429 5426"/>
                <a:gd name="T41" fmla="*/ T40 w 22"/>
                <a:gd name="T42" fmla="+- 0 13622 13351"/>
                <a:gd name="T43" fmla="*/ 13622 h 274"/>
                <a:gd name="T44" fmla="+- 0 5432 5426"/>
                <a:gd name="T45" fmla="*/ T44 w 22"/>
                <a:gd name="T46" fmla="+- 0 13624 13351"/>
                <a:gd name="T47" fmla="*/ 13624 h 274"/>
                <a:gd name="T48" fmla="+- 0 5436 5426"/>
                <a:gd name="T49" fmla="*/ T48 w 22"/>
                <a:gd name="T50" fmla="+- 0 13624 13351"/>
                <a:gd name="T51" fmla="*/ 13624 h 274"/>
                <a:gd name="T52" fmla="+- 0 5441 5426"/>
                <a:gd name="T53" fmla="*/ T52 w 22"/>
                <a:gd name="T54" fmla="+- 0 13624 13351"/>
                <a:gd name="T55" fmla="*/ 13624 h 274"/>
                <a:gd name="T56" fmla="+- 0 5445 5426"/>
                <a:gd name="T57" fmla="*/ T56 w 22"/>
                <a:gd name="T58" fmla="+- 0 13617 13351"/>
                <a:gd name="T59" fmla="*/ 13617 h 274"/>
                <a:gd name="T60" fmla="+- 0 5447 5426"/>
                <a:gd name="T61" fmla="*/ T60 w 22"/>
                <a:gd name="T62" fmla="+- 0 13604 13351"/>
                <a:gd name="T63" fmla="*/ 13604 h 274"/>
                <a:gd name="T64" fmla="+- 0 5448 5426"/>
                <a:gd name="T65" fmla="*/ T64 w 22"/>
                <a:gd name="T66" fmla="+- 0 13578 13351"/>
                <a:gd name="T67" fmla="*/ 13578 h 274"/>
                <a:gd name="T68" fmla="+- 0 5448 5426"/>
                <a:gd name="T69" fmla="*/ T68 w 22"/>
                <a:gd name="T70" fmla="+- 0 13575 13351"/>
                <a:gd name="T71" fmla="*/ 13575 h 274"/>
                <a:gd name="T72" fmla="+- 0 5448 5426"/>
                <a:gd name="T73" fmla="*/ T72 w 22"/>
                <a:gd name="T74" fmla="+- 0 13389 13351"/>
                <a:gd name="T75" fmla="*/ 13389 h 274"/>
                <a:gd name="T76" fmla="+- 0 5448 5426"/>
                <a:gd name="T77" fmla="*/ T76 w 22"/>
                <a:gd name="T78" fmla="+- 0 13371 13351"/>
                <a:gd name="T79" fmla="*/ 13371 h 274"/>
                <a:gd name="T80" fmla="+- 0 5447 5426"/>
                <a:gd name="T81" fmla="*/ T80 w 22"/>
                <a:gd name="T82" fmla="+- 0 13360 13351"/>
                <a:gd name="T83" fmla="*/ 13360 h 274"/>
                <a:gd name="T84" fmla="+- 0 5445 5426"/>
                <a:gd name="T85" fmla="*/ T84 w 22"/>
                <a:gd name="T86" fmla="+- 0 13356 13351"/>
                <a:gd name="T87" fmla="*/ 13356 h 274"/>
                <a:gd name="T88" fmla="+- 0 5444 5426"/>
                <a:gd name="T89" fmla="*/ T88 w 22"/>
                <a:gd name="T90" fmla="+- 0 13353 13351"/>
                <a:gd name="T91" fmla="*/ 13353 h 274"/>
                <a:gd name="T92" fmla="+- 0 5441 5426"/>
                <a:gd name="T93" fmla="*/ T92 w 22"/>
                <a:gd name="T94" fmla="+- 0 13351 13351"/>
                <a:gd name="T95" fmla="*/ 13351 h 274"/>
                <a:gd name="T96" fmla="+- 0 5437 5426"/>
                <a:gd name="T97" fmla="*/ T96 w 22"/>
                <a:gd name="T98" fmla="+- 0 13351 13351"/>
                <a:gd name="T99" fmla="*/ 13351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2" h="274">
                  <a:moveTo>
                    <a:pt x="11" y="0"/>
                  </a:moveTo>
                  <a:lnTo>
                    <a:pt x="7" y="0"/>
                  </a:lnTo>
                  <a:lnTo>
                    <a:pt x="5" y="1"/>
                  </a:lnTo>
                  <a:lnTo>
                    <a:pt x="3" y="4"/>
                  </a:lnTo>
                  <a:lnTo>
                    <a:pt x="1" y="7"/>
                  </a:lnTo>
                  <a:lnTo>
                    <a:pt x="0" y="19"/>
                  </a:lnTo>
                  <a:lnTo>
                    <a:pt x="0" y="38"/>
                  </a:lnTo>
                  <a:lnTo>
                    <a:pt x="0" y="227"/>
                  </a:lnTo>
                  <a:lnTo>
                    <a:pt x="0" y="254"/>
                  </a:lnTo>
                  <a:lnTo>
                    <a:pt x="2" y="267"/>
                  </a:lnTo>
                  <a:lnTo>
                    <a:pt x="3" y="271"/>
                  </a:lnTo>
                  <a:lnTo>
                    <a:pt x="6" y="273"/>
                  </a:lnTo>
                  <a:lnTo>
                    <a:pt x="10" y="273"/>
                  </a:lnTo>
                  <a:lnTo>
                    <a:pt x="15" y="273"/>
                  </a:lnTo>
                  <a:lnTo>
                    <a:pt x="19" y="266"/>
                  </a:lnTo>
                  <a:lnTo>
                    <a:pt x="21" y="253"/>
                  </a:lnTo>
                  <a:lnTo>
                    <a:pt x="22" y="227"/>
                  </a:lnTo>
                  <a:lnTo>
                    <a:pt x="22" y="224"/>
                  </a:lnTo>
                  <a:lnTo>
                    <a:pt x="22" y="38"/>
                  </a:lnTo>
                  <a:lnTo>
                    <a:pt x="22" y="20"/>
                  </a:lnTo>
                  <a:lnTo>
                    <a:pt x="21" y="9"/>
                  </a:lnTo>
                  <a:lnTo>
                    <a:pt x="19" y="5"/>
                  </a:lnTo>
                  <a:lnTo>
                    <a:pt x="18" y="2"/>
                  </a:lnTo>
                  <a:lnTo>
                    <a:pt x="15" y="0"/>
                  </a:lnTo>
                  <a:lnTo>
                    <a:pt x="11"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8" name="Freeform 17"/>
            <p:cNvSpPr>
              <a:spLocks/>
            </p:cNvSpPr>
            <p:nvPr/>
          </p:nvSpPr>
          <p:spPr bwMode="auto">
            <a:xfrm>
              <a:off x="855663" y="120650"/>
              <a:ext cx="15875" cy="180975"/>
            </a:xfrm>
            <a:custGeom>
              <a:avLst/>
              <a:gdLst>
                <a:gd name="T0" fmla="+- 0 6073 6060"/>
                <a:gd name="T1" fmla="*/ T0 w 26"/>
                <a:gd name="T2" fmla="+- 0 13345 13345"/>
                <a:gd name="T3" fmla="*/ 13345 h 285"/>
                <a:gd name="T4" fmla="+- 0 6068 6060"/>
                <a:gd name="T5" fmla="*/ T4 w 26"/>
                <a:gd name="T6" fmla="+- 0 13345 13345"/>
                <a:gd name="T7" fmla="*/ 13345 h 285"/>
                <a:gd name="T8" fmla="+- 0 6064 6060"/>
                <a:gd name="T9" fmla="*/ T8 w 26"/>
                <a:gd name="T10" fmla="+- 0 13347 13345"/>
                <a:gd name="T11" fmla="*/ 13347 h 285"/>
                <a:gd name="T12" fmla="+- 0 6062 6060"/>
                <a:gd name="T13" fmla="*/ T12 w 26"/>
                <a:gd name="T14" fmla="+- 0 13352 13345"/>
                <a:gd name="T15" fmla="*/ 13352 h 285"/>
                <a:gd name="T16" fmla="+- 0 6060 6060"/>
                <a:gd name="T17" fmla="*/ T16 w 26"/>
                <a:gd name="T18" fmla="+- 0 13356 13345"/>
                <a:gd name="T19" fmla="*/ 13356 h 285"/>
                <a:gd name="T20" fmla="+- 0 6060 6060"/>
                <a:gd name="T21" fmla="*/ T20 w 26"/>
                <a:gd name="T22" fmla="+- 0 13368 13345"/>
                <a:gd name="T23" fmla="*/ 13368 h 285"/>
                <a:gd name="T24" fmla="+- 0 6060 6060"/>
                <a:gd name="T25" fmla="*/ T24 w 26"/>
                <a:gd name="T26" fmla="+- 0 13388 13345"/>
                <a:gd name="T27" fmla="*/ 13388 h 285"/>
                <a:gd name="T28" fmla="+- 0 6060 6060"/>
                <a:gd name="T29" fmla="*/ T28 w 26"/>
                <a:gd name="T30" fmla="+- 0 13585 13345"/>
                <a:gd name="T31" fmla="*/ 13585 h 285"/>
                <a:gd name="T32" fmla="+- 0 6060 6060"/>
                <a:gd name="T33" fmla="*/ T32 w 26"/>
                <a:gd name="T34" fmla="+- 0 13608 13345"/>
                <a:gd name="T35" fmla="*/ 13608 h 285"/>
                <a:gd name="T36" fmla="+- 0 6060 6060"/>
                <a:gd name="T37" fmla="*/ T36 w 26"/>
                <a:gd name="T38" fmla="+- 0 13621 13345"/>
                <a:gd name="T39" fmla="*/ 13621 h 285"/>
                <a:gd name="T40" fmla="+- 0 6062 6060"/>
                <a:gd name="T41" fmla="*/ T40 w 26"/>
                <a:gd name="T42" fmla="+- 0 13625 13345"/>
                <a:gd name="T43" fmla="*/ 13625 h 285"/>
                <a:gd name="T44" fmla="+- 0 6064 6060"/>
                <a:gd name="T45" fmla="*/ T44 w 26"/>
                <a:gd name="T46" fmla="+- 0 13628 13345"/>
                <a:gd name="T47" fmla="*/ 13628 h 285"/>
                <a:gd name="T48" fmla="+- 0 6067 6060"/>
                <a:gd name="T49" fmla="*/ T48 w 26"/>
                <a:gd name="T50" fmla="+- 0 13630 13345"/>
                <a:gd name="T51" fmla="*/ 13630 h 285"/>
                <a:gd name="T52" fmla="+- 0 6072 6060"/>
                <a:gd name="T53" fmla="*/ T52 w 26"/>
                <a:gd name="T54" fmla="+- 0 13630 13345"/>
                <a:gd name="T55" fmla="*/ 13630 h 285"/>
                <a:gd name="T56" fmla="+- 0 6077 6060"/>
                <a:gd name="T57" fmla="*/ T56 w 26"/>
                <a:gd name="T58" fmla="+- 0 13630 13345"/>
                <a:gd name="T59" fmla="*/ 13630 h 285"/>
                <a:gd name="T60" fmla="+- 0 6081 6060"/>
                <a:gd name="T61" fmla="*/ T60 w 26"/>
                <a:gd name="T62" fmla="+- 0 13628 13345"/>
                <a:gd name="T63" fmla="*/ 13628 h 285"/>
                <a:gd name="T64" fmla="+- 0 6083 6060"/>
                <a:gd name="T65" fmla="*/ T64 w 26"/>
                <a:gd name="T66" fmla="+- 0 13623 13345"/>
                <a:gd name="T67" fmla="*/ 13623 h 285"/>
                <a:gd name="T68" fmla="+- 0 6084 6060"/>
                <a:gd name="T69" fmla="*/ T68 w 26"/>
                <a:gd name="T70" fmla="+- 0 13619 13345"/>
                <a:gd name="T71" fmla="*/ 13619 h 285"/>
                <a:gd name="T72" fmla="+- 0 6085 6060"/>
                <a:gd name="T73" fmla="*/ T72 w 26"/>
                <a:gd name="T74" fmla="+- 0 13607 13345"/>
                <a:gd name="T75" fmla="*/ 13607 h 285"/>
                <a:gd name="T76" fmla="+- 0 6085 6060"/>
                <a:gd name="T77" fmla="*/ T76 w 26"/>
                <a:gd name="T78" fmla="+- 0 13588 13345"/>
                <a:gd name="T79" fmla="*/ 13588 h 285"/>
                <a:gd name="T80" fmla="+- 0 6085 6060"/>
                <a:gd name="T81" fmla="*/ T80 w 26"/>
                <a:gd name="T82" fmla="+- 0 13388 13345"/>
                <a:gd name="T83" fmla="*/ 13388 h 285"/>
                <a:gd name="T84" fmla="+- 0 6085 6060"/>
                <a:gd name="T85" fmla="*/ T84 w 26"/>
                <a:gd name="T86" fmla="+- 0 13368 13345"/>
                <a:gd name="T87" fmla="*/ 13368 h 285"/>
                <a:gd name="T88" fmla="+- 0 6084 6060"/>
                <a:gd name="T89" fmla="*/ T88 w 26"/>
                <a:gd name="T90" fmla="+- 0 13355 13345"/>
                <a:gd name="T91" fmla="*/ 13355 h 285"/>
                <a:gd name="T92" fmla="+- 0 6083 6060"/>
                <a:gd name="T93" fmla="*/ T92 w 26"/>
                <a:gd name="T94" fmla="+- 0 13351 13345"/>
                <a:gd name="T95" fmla="*/ 13351 h 285"/>
                <a:gd name="T96" fmla="+- 0 6081 6060"/>
                <a:gd name="T97" fmla="*/ T96 w 26"/>
                <a:gd name="T98" fmla="+- 0 13347 13345"/>
                <a:gd name="T99" fmla="*/ 13347 h 285"/>
                <a:gd name="T100" fmla="+- 0 6078 6060"/>
                <a:gd name="T101" fmla="*/ T100 w 26"/>
                <a:gd name="T102" fmla="+- 0 13345 13345"/>
                <a:gd name="T103" fmla="*/ 13345 h 285"/>
                <a:gd name="T104" fmla="+- 0 6073 6060"/>
                <a:gd name="T105" fmla="*/ T104 w 26"/>
                <a:gd name="T106" fmla="+- 0 13345 13345"/>
                <a:gd name="T107" fmla="*/ 13345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285">
                  <a:moveTo>
                    <a:pt x="13" y="0"/>
                  </a:moveTo>
                  <a:lnTo>
                    <a:pt x="8" y="0"/>
                  </a:lnTo>
                  <a:lnTo>
                    <a:pt x="4" y="2"/>
                  </a:lnTo>
                  <a:lnTo>
                    <a:pt x="2" y="7"/>
                  </a:lnTo>
                  <a:lnTo>
                    <a:pt x="0" y="11"/>
                  </a:lnTo>
                  <a:lnTo>
                    <a:pt x="0" y="23"/>
                  </a:lnTo>
                  <a:lnTo>
                    <a:pt x="0" y="43"/>
                  </a:lnTo>
                  <a:lnTo>
                    <a:pt x="0" y="240"/>
                  </a:lnTo>
                  <a:lnTo>
                    <a:pt x="0" y="263"/>
                  </a:lnTo>
                  <a:lnTo>
                    <a:pt x="0" y="276"/>
                  </a:lnTo>
                  <a:lnTo>
                    <a:pt x="2" y="280"/>
                  </a:lnTo>
                  <a:lnTo>
                    <a:pt x="4" y="283"/>
                  </a:lnTo>
                  <a:lnTo>
                    <a:pt x="7" y="285"/>
                  </a:lnTo>
                  <a:lnTo>
                    <a:pt x="12" y="285"/>
                  </a:lnTo>
                  <a:lnTo>
                    <a:pt x="17" y="285"/>
                  </a:lnTo>
                  <a:lnTo>
                    <a:pt x="21" y="283"/>
                  </a:lnTo>
                  <a:lnTo>
                    <a:pt x="23" y="278"/>
                  </a:lnTo>
                  <a:lnTo>
                    <a:pt x="24" y="274"/>
                  </a:lnTo>
                  <a:lnTo>
                    <a:pt x="25" y="262"/>
                  </a:lnTo>
                  <a:lnTo>
                    <a:pt x="25" y="243"/>
                  </a:lnTo>
                  <a:lnTo>
                    <a:pt x="25" y="43"/>
                  </a:lnTo>
                  <a:lnTo>
                    <a:pt x="25" y="23"/>
                  </a:lnTo>
                  <a:lnTo>
                    <a:pt x="24" y="10"/>
                  </a:lnTo>
                  <a:lnTo>
                    <a:pt x="23" y="6"/>
                  </a:lnTo>
                  <a:lnTo>
                    <a:pt x="21" y="2"/>
                  </a:lnTo>
                  <a:lnTo>
                    <a:pt x="18" y="0"/>
                  </a:lnTo>
                  <a:lnTo>
                    <a:pt x="13"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9" name="Freeform 18"/>
            <p:cNvSpPr>
              <a:spLocks/>
            </p:cNvSpPr>
            <p:nvPr/>
          </p:nvSpPr>
          <p:spPr bwMode="auto">
            <a:xfrm>
              <a:off x="201613" y="79375"/>
              <a:ext cx="155575" cy="263525"/>
            </a:xfrm>
            <a:custGeom>
              <a:avLst/>
              <a:gdLst>
                <a:gd name="T0" fmla="+- 0 5030 5030"/>
                <a:gd name="T1" fmla="*/ T0 w 245"/>
                <a:gd name="T2" fmla="+- 0 13281 13281"/>
                <a:gd name="T3" fmla="*/ 13281 h 414"/>
                <a:gd name="T4" fmla="+- 0 5127 5030"/>
                <a:gd name="T5" fmla="*/ T4 w 245"/>
                <a:gd name="T6" fmla="+- 0 13281 13281"/>
                <a:gd name="T7" fmla="*/ 13281 h 414"/>
                <a:gd name="T8" fmla="+- 0 5176 5030"/>
                <a:gd name="T9" fmla="*/ T8 w 245"/>
                <a:gd name="T10" fmla="+- 0 13462 13281"/>
                <a:gd name="T11" fmla="*/ 13462 h 414"/>
                <a:gd name="T12" fmla="+- 0 5176 5030"/>
                <a:gd name="T13" fmla="*/ T12 w 245"/>
                <a:gd name="T14" fmla="+- 0 13281 13281"/>
                <a:gd name="T15" fmla="*/ 13281 h 414"/>
                <a:gd name="T16" fmla="+- 0 5275 5030"/>
                <a:gd name="T17" fmla="*/ T16 w 245"/>
                <a:gd name="T18" fmla="+- 0 13281 13281"/>
                <a:gd name="T19" fmla="*/ 13281 h 414"/>
                <a:gd name="T20" fmla="+- 0 5275 5030"/>
                <a:gd name="T21" fmla="*/ T20 w 245"/>
                <a:gd name="T22" fmla="+- 0 13694 13281"/>
                <a:gd name="T23" fmla="*/ 13694 h 414"/>
                <a:gd name="T24" fmla="+- 0 5173 5030"/>
                <a:gd name="T25" fmla="*/ T24 w 245"/>
                <a:gd name="T26" fmla="+- 0 13694 13281"/>
                <a:gd name="T27" fmla="*/ 13694 h 414"/>
                <a:gd name="T28" fmla="+- 0 5128 5030"/>
                <a:gd name="T29" fmla="*/ T28 w 245"/>
                <a:gd name="T30" fmla="+- 0 13511 13281"/>
                <a:gd name="T31" fmla="*/ 13511 h 414"/>
                <a:gd name="T32" fmla="+- 0 5128 5030"/>
                <a:gd name="T33" fmla="*/ T32 w 245"/>
                <a:gd name="T34" fmla="+- 0 13694 13281"/>
                <a:gd name="T35" fmla="*/ 13694 h 414"/>
                <a:gd name="T36" fmla="+- 0 5030 5030"/>
                <a:gd name="T37" fmla="*/ T36 w 245"/>
                <a:gd name="T38" fmla="+- 0 13694 13281"/>
                <a:gd name="T39" fmla="*/ 13694 h 414"/>
                <a:gd name="T40" fmla="+- 0 5030 5030"/>
                <a:gd name="T41" fmla="*/ T40 w 245"/>
                <a:gd name="T42" fmla="+- 0 13281 13281"/>
                <a:gd name="T43" fmla="*/ 13281 h 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45" h="414">
                  <a:moveTo>
                    <a:pt x="0" y="0"/>
                  </a:moveTo>
                  <a:lnTo>
                    <a:pt x="97" y="0"/>
                  </a:lnTo>
                  <a:lnTo>
                    <a:pt x="146" y="181"/>
                  </a:lnTo>
                  <a:lnTo>
                    <a:pt x="146" y="0"/>
                  </a:lnTo>
                  <a:lnTo>
                    <a:pt x="245" y="0"/>
                  </a:lnTo>
                  <a:lnTo>
                    <a:pt x="245" y="413"/>
                  </a:lnTo>
                  <a:lnTo>
                    <a:pt x="143" y="413"/>
                  </a:lnTo>
                  <a:lnTo>
                    <a:pt x="98" y="230"/>
                  </a:lnTo>
                  <a:lnTo>
                    <a:pt x="98" y="413"/>
                  </a:lnTo>
                  <a:lnTo>
                    <a:pt x="0" y="413"/>
                  </a:lnTo>
                  <a:lnTo>
                    <a:pt x="0"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0" name="Freeform 19"/>
            <p:cNvSpPr>
              <a:spLocks/>
            </p:cNvSpPr>
            <p:nvPr/>
          </p:nvSpPr>
          <p:spPr bwMode="auto">
            <a:xfrm>
              <a:off x="19050" y="79375"/>
              <a:ext cx="174625" cy="263525"/>
            </a:xfrm>
            <a:custGeom>
              <a:avLst/>
              <a:gdLst>
                <a:gd name="T0" fmla="+- 0 4796 4742"/>
                <a:gd name="T1" fmla="*/ T0 w 276"/>
                <a:gd name="T2" fmla="+- 0 13281 13281"/>
                <a:gd name="T3" fmla="*/ 13281 h 414"/>
                <a:gd name="T4" fmla="+- 0 4957 4742"/>
                <a:gd name="T5" fmla="*/ T4 w 276"/>
                <a:gd name="T6" fmla="+- 0 13281 13281"/>
                <a:gd name="T7" fmla="*/ 13281 h 414"/>
                <a:gd name="T8" fmla="+- 0 5017 4742"/>
                <a:gd name="T9" fmla="*/ T8 w 276"/>
                <a:gd name="T10" fmla="+- 0 13694 13281"/>
                <a:gd name="T11" fmla="*/ 13694 h 414"/>
                <a:gd name="T12" fmla="+- 0 4900 4742"/>
                <a:gd name="T13" fmla="*/ T12 w 276"/>
                <a:gd name="T14" fmla="+- 0 13694 13281"/>
                <a:gd name="T15" fmla="*/ 13694 h 414"/>
                <a:gd name="T16" fmla="+- 0 4894 4742"/>
                <a:gd name="T17" fmla="*/ T16 w 276"/>
                <a:gd name="T18" fmla="+- 0 13622 13281"/>
                <a:gd name="T19" fmla="*/ 13622 h 414"/>
                <a:gd name="T20" fmla="+- 0 4866 4742"/>
                <a:gd name="T21" fmla="*/ T20 w 276"/>
                <a:gd name="T22" fmla="+- 0 13622 13281"/>
                <a:gd name="T23" fmla="*/ 13622 h 414"/>
                <a:gd name="T24" fmla="+- 0 4860 4742"/>
                <a:gd name="T25" fmla="*/ T24 w 276"/>
                <a:gd name="T26" fmla="+- 0 13694 13281"/>
                <a:gd name="T27" fmla="*/ 13694 h 414"/>
                <a:gd name="T28" fmla="+- 0 4742 4742"/>
                <a:gd name="T29" fmla="*/ T28 w 276"/>
                <a:gd name="T30" fmla="+- 0 13694 13281"/>
                <a:gd name="T31" fmla="*/ 13694 h 414"/>
                <a:gd name="T32" fmla="+- 0 4796 4742"/>
                <a:gd name="T33" fmla="*/ T32 w 276"/>
                <a:gd name="T34" fmla="+- 0 13281 13281"/>
                <a:gd name="T35" fmla="*/ 13281 h 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6" h="414">
                  <a:moveTo>
                    <a:pt x="54" y="0"/>
                  </a:moveTo>
                  <a:lnTo>
                    <a:pt x="215" y="0"/>
                  </a:lnTo>
                  <a:lnTo>
                    <a:pt x="275" y="413"/>
                  </a:lnTo>
                  <a:lnTo>
                    <a:pt x="158" y="413"/>
                  </a:lnTo>
                  <a:lnTo>
                    <a:pt x="152" y="341"/>
                  </a:lnTo>
                  <a:lnTo>
                    <a:pt x="124" y="341"/>
                  </a:lnTo>
                  <a:lnTo>
                    <a:pt x="118" y="413"/>
                  </a:lnTo>
                  <a:lnTo>
                    <a:pt x="0" y="413"/>
                  </a:lnTo>
                  <a:lnTo>
                    <a:pt x="5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1" name="Freeform 20"/>
            <p:cNvSpPr>
              <a:spLocks/>
            </p:cNvSpPr>
            <p:nvPr/>
          </p:nvSpPr>
          <p:spPr bwMode="auto">
            <a:xfrm>
              <a:off x="784225" y="74613"/>
              <a:ext cx="157163" cy="273050"/>
            </a:xfrm>
            <a:custGeom>
              <a:avLst/>
              <a:gdLst>
                <a:gd name="T0" fmla="+- 0 6070 5948"/>
                <a:gd name="T1" fmla="*/ T0 w 248"/>
                <a:gd name="T2" fmla="+- 0 13273 13273"/>
                <a:gd name="T3" fmla="*/ 13273 h 429"/>
                <a:gd name="T4" fmla="+- 0 6092 5948"/>
                <a:gd name="T5" fmla="*/ T4 w 248"/>
                <a:gd name="T6" fmla="+- 0 13274 13273"/>
                <a:gd name="T7" fmla="*/ 13274 h 429"/>
                <a:gd name="T8" fmla="+- 0 6111 5948"/>
                <a:gd name="T9" fmla="*/ T8 w 248"/>
                <a:gd name="T10" fmla="+- 0 13278 13273"/>
                <a:gd name="T11" fmla="*/ 13278 h 429"/>
                <a:gd name="T12" fmla="+- 0 6130 5948"/>
                <a:gd name="T13" fmla="*/ T12 w 248"/>
                <a:gd name="T14" fmla="+- 0 13284 13273"/>
                <a:gd name="T15" fmla="*/ 13284 h 429"/>
                <a:gd name="T16" fmla="+- 0 6152 5948"/>
                <a:gd name="T17" fmla="*/ T16 w 248"/>
                <a:gd name="T18" fmla="+- 0 13295 13273"/>
                <a:gd name="T19" fmla="*/ 13295 h 429"/>
                <a:gd name="T20" fmla="+- 0 6167 5948"/>
                <a:gd name="T21" fmla="*/ T20 w 248"/>
                <a:gd name="T22" fmla="+- 0 13308 13273"/>
                <a:gd name="T23" fmla="*/ 13308 h 429"/>
                <a:gd name="T24" fmla="+- 0 6184 5948"/>
                <a:gd name="T25" fmla="*/ T24 w 248"/>
                <a:gd name="T26" fmla="+- 0 13332 13273"/>
                <a:gd name="T27" fmla="*/ 13332 h 429"/>
                <a:gd name="T28" fmla="+- 0 6191 5948"/>
                <a:gd name="T29" fmla="*/ T28 w 248"/>
                <a:gd name="T30" fmla="+- 0 13350 13273"/>
                <a:gd name="T31" fmla="*/ 13350 h 429"/>
                <a:gd name="T32" fmla="+- 0 6194 5948"/>
                <a:gd name="T33" fmla="*/ T32 w 248"/>
                <a:gd name="T34" fmla="+- 0 13369 13273"/>
                <a:gd name="T35" fmla="*/ 13369 h 429"/>
                <a:gd name="T36" fmla="+- 0 6196 5948"/>
                <a:gd name="T37" fmla="*/ T36 w 248"/>
                <a:gd name="T38" fmla="+- 0 13388 13273"/>
                <a:gd name="T39" fmla="*/ 13388 h 429"/>
                <a:gd name="T40" fmla="+- 0 6196 5948"/>
                <a:gd name="T41" fmla="*/ T40 w 248"/>
                <a:gd name="T42" fmla="+- 0 13411 13273"/>
                <a:gd name="T43" fmla="*/ 13411 h 429"/>
                <a:gd name="T44" fmla="+- 0 6196 5948"/>
                <a:gd name="T45" fmla="*/ T44 w 248"/>
                <a:gd name="T46" fmla="+- 0 13422 13273"/>
                <a:gd name="T47" fmla="*/ 13422 h 429"/>
                <a:gd name="T48" fmla="+- 0 6196 5948"/>
                <a:gd name="T49" fmla="*/ T48 w 248"/>
                <a:gd name="T50" fmla="+- 0 13557 13273"/>
                <a:gd name="T51" fmla="*/ 13557 h 429"/>
                <a:gd name="T52" fmla="+- 0 6196 5948"/>
                <a:gd name="T53" fmla="*/ T52 w 248"/>
                <a:gd name="T54" fmla="+- 0 13582 13273"/>
                <a:gd name="T55" fmla="*/ 13582 h 429"/>
                <a:gd name="T56" fmla="+- 0 6195 5948"/>
                <a:gd name="T57" fmla="*/ T56 w 248"/>
                <a:gd name="T58" fmla="+- 0 13603 13273"/>
                <a:gd name="T59" fmla="*/ 13603 h 429"/>
                <a:gd name="T60" fmla="+- 0 6192 5948"/>
                <a:gd name="T61" fmla="*/ T60 w 248"/>
                <a:gd name="T62" fmla="+- 0 13619 13273"/>
                <a:gd name="T63" fmla="*/ 13619 h 429"/>
                <a:gd name="T64" fmla="+- 0 6185 5948"/>
                <a:gd name="T65" fmla="*/ T64 w 248"/>
                <a:gd name="T66" fmla="+- 0 13643 13273"/>
                <a:gd name="T67" fmla="*/ 13643 h 429"/>
                <a:gd name="T68" fmla="+- 0 6174 5948"/>
                <a:gd name="T69" fmla="*/ T68 w 248"/>
                <a:gd name="T70" fmla="+- 0 13661 13273"/>
                <a:gd name="T71" fmla="*/ 13661 h 429"/>
                <a:gd name="T72" fmla="+- 0 6155 5948"/>
                <a:gd name="T73" fmla="*/ T72 w 248"/>
                <a:gd name="T74" fmla="+- 0 13680 13273"/>
                <a:gd name="T75" fmla="*/ 13680 h 429"/>
                <a:gd name="T76" fmla="+- 0 6137 5948"/>
                <a:gd name="T77" fmla="*/ T76 w 248"/>
                <a:gd name="T78" fmla="+- 0 13690 13273"/>
                <a:gd name="T79" fmla="*/ 13690 h 429"/>
                <a:gd name="T80" fmla="+- 0 6111 5948"/>
                <a:gd name="T81" fmla="*/ T80 w 248"/>
                <a:gd name="T82" fmla="+- 0 13699 13273"/>
                <a:gd name="T83" fmla="*/ 13699 h 429"/>
                <a:gd name="T84" fmla="+- 0 6091 5948"/>
                <a:gd name="T85" fmla="*/ T84 w 248"/>
                <a:gd name="T86" fmla="+- 0 13702 13273"/>
                <a:gd name="T87" fmla="*/ 13702 h 429"/>
                <a:gd name="T88" fmla="+- 0 6078 5948"/>
                <a:gd name="T89" fmla="*/ T88 w 248"/>
                <a:gd name="T90" fmla="+- 0 13702 13273"/>
                <a:gd name="T91" fmla="*/ 13702 h 429"/>
                <a:gd name="T92" fmla="+- 0 6056 5948"/>
                <a:gd name="T93" fmla="*/ T92 w 248"/>
                <a:gd name="T94" fmla="+- 0 13701 13273"/>
                <a:gd name="T95" fmla="*/ 13701 h 429"/>
                <a:gd name="T96" fmla="+- 0 6036 5948"/>
                <a:gd name="T97" fmla="*/ T96 w 248"/>
                <a:gd name="T98" fmla="+- 0 13699 13273"/>
                <a:gd name="T99" fmla="*/ 13699 h 429"/>
                <a:gd name="T100" fmla="+- 0 6018 5948"/>
                <a:gd name="T101" fmla="*/ T100 w 248"/>
                <a:gd name="T102" fmla="+- 0 13694 13273"/>
                <a:gd name="T103" fmla="*/ 13694 h 429"/>
                <a:gd name="T104" fmla="+- 0 5997 5948"/>
                <a:gd name="T105" fmla="*/ T104 w 248"/>
                <a:gd name="T106" fmla="+- 0 13685 13273"/>
                <a:gd name="T107" fmla="*/ 13685 h 429"/>
                <a:gd name="T108" fmla="+- 0 5981 5948"/>
                <a:gd name="T109" fmla="*/ T108 w 248"/>
                <a:gd name="T110" fmla="+- 0 13672 13273"/>
                <a:gd name="T111" fmla="*/ 13672 h 429"/>
                <a:gd name="T112" fmla="+- 0 5964 5948"/>
                <a:gd name="T113" fmla="*/ T112 w 248"/>
                <a:gd name="T114" fmla="+- 0 13649 13273"/>
                <a:gd name="T115" fmla="*/ 13649 h 429"/>
                <a:gd name="T116" fmla="+- 0 5956 5948"/>
                <a:gd name="T117" fmla="*/ T116 w 248"/>
                <a:gd name="T118" fmla="+- 0 13631 13273"/>
                <a:gd name="T119" fmla="*/ 13631 h 429"/>
                <a:gd name="T120" fmla="+- 0 5951 5948"/>
                <a:gd name="T121" fmla="*/ T120 w 248"/>
                <a:gd name="T122" fmla="+- 0 13612 13273"/>
                <a:gd name="T123" fmla="*/ 13612 h 429"/>
                <a:gd name="T124" fmla="+- 0 5949 5948"/>
                <a:gd name="T125" fmla="*/ T124 w 248"/>
                <a:gd name="T126" fmla="+- 0 13593 13273"/>
                <a:gd name="T127" fmla="*/ 13593 h 429"/>
                <a:gd name="T128" fmla="+- 0 5948 5948"/>
                <a:gd name="T129" fmla="*/ T128 w 248"/>
                <a:gd name="T130" fmla="+- 0 13569 13273"/>
                <a:gd name="T131" fmla="*/ 13569 h 429"/>
                <a:gd name="T132" fmla="+- 0 5948 5948"/>
                <a:gd name="T133" fmla="*/ T132 w 248"/>
                <a:gd name="T134" fmla="+- 0 13563 13273"/>
                <a:gd name="T135" fmla="*/ 13563 h 429"/>
                <a:gd name="T136" fmla="+- 0 5948 5948"/>
                <a:gd name="T137" fmla="*/ T136 w 248"/>
                <a:gd name="T138" fmla="+- 0 13422 13273"/>
                <a:gd name="T139" fmla="*/ 13422 h 429"/>
                <a:gd name="T140" fmla="+- 0 5949 5948"/>
                <a:gd name="T141" fmla="*/ T140 w 248"/>
                <a:gd name="T142" fmla="+- 0 13397 13273"/>
                <a:gd name="T143" fmla="*/ 13397 h 429"/>
                <a:gd name="T144" fmla="+- 0 5951 5948"/>
                <a:gd name="T145" fmla="*/ T144 w 248"/>
                <a:gd name="T146" fmla="+- 0 13376 13273"/>
                <a:gd name="T147" fmla="*/ 13376 h 429"/>
                <a:gd name="T148" fmla="+- 0 5953 5948"/>
                <a:gd name="T149" fmla="*/ T148 w 248"/>
                <a:gd name="T150" fmla="+- 0 13357 13273"/>
                <a:gd name="T151" fmla="*/ 13357 h 429"/>
                <a:gd name="T152" fmla="+- 0 5957 5948"/>
                <a:gd name="T153" fmla="*/ T152 w 248"/>
                <a:gd name="T154" fmla="+- 0 13341 13273"/>
                <a:gd name="T155" fmla="*/ 13341 h 429"/>
                <a:gd name="T156" fmla="+- 0 5967 5948"/>
                <a:gd name="T157" fmla="*/ T156 w 248"/>
                <a:gd name="T158" fmla="+- 0 13319 13273"/>
                <a:gd name="T159" fmla="*/ 13319 h 429"/>
                <a:gd name="T160" fmla="+- 0 5980 5948"/>
                <a:gd name="T161" fmla="*/ T160 w 248"/>
                <a:gd name="T162" fmla="+- 0 13304 13273"/>
                <a:gd name="T163" fmla="*/ 13304 h 429"/>
                <a:gd name="T164" fmla="+- 0 5997 5948"/>
                <a:gd name="T165" fmla="*/ T164 w 248"/>
                <a:gd name="T166" fmla="+- 0 13291 13273"/>
                <a:gd name="T167" fmla="*/ 13291 h 429"/>
                <a:gd name="T168" fmla="+- 0 6015 5948"/>
                <a:gd name="T169" fmla="*/ T168 w 248"/>
                <a:gd name="T170" fmla="+- 0 13282 13273"/>
                <a:gd name="T171" fmla="*/ 13282 h 429"/>
                <a:gd name="T172" fmla="+- 0 6034 5948"/>
                <a:gd name="T173" fmla="*/ T172 w 248"/>
                <a:gd name="T174" fmla="+- 0 13277 13273"/>
                <a:gd name="T175" fmla="*/ 13277 h 429"/>
                <a:gd name="T176" fmla="+- 0 6055 5948"/>
                <a:gd name="T177" fmla="*/ T176 w 248"/>
                <a:gd name="T178" fmla="+- 0 13273 13273"/>
                <a:gd name="T179" fmla="*/ 13273 h 429"/>
                <a:gd name="T180" fmla="+- 0 6070 5948"/>
                <a:gd name="T181" fmla="*/ T180 w 248"/>
                <a:gd name="T182" fmla="+- 0 13273 13273"/>
                <a:gd name="T183" fmla="*/ 13273 h 4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48" h="429">
                  <a:moveTo>
                    <a:pt x="122" y="0"/>
                  </a:moveTo>
                  <a:lnTo>
                    <a:pt x="144" y="1"/>
                  </a:lnTo>
                  <a:lnTo>
                    <a:pt x="163" y="5"/>
                  </a:lnTo>
                  <a:lnTo>
                    <a:pt x="182" y="11"/>
                  </a:lnTo>
                  <a:lnTo>
                    <a:pt x="204" y="22"/>
                  </a:lnTo>
                  <a:lnTo>
                    <a:pt x="219" y="35"/>
                  </a:lnTo>
                  <a:lnTo>
                    <a:pt x="236" y="59"/>
                  </a:lnTo>
                  <a:lnTo>
                    <a:pt x="243" y="77"/>
                  </a:lnTo>
                  <a:lnTo>
                    <a:pt x="246" y="96"/>
                  </a:lnTo>
                  <a:lnTo>
                    <a:pt x="248" y="115"/>
                  </a:lnTo>
                  <a:lnTo>
                    <a:pt x="248" y="138"/>
                  </a:lnTo>
                  <a:lnTo>
                    <a:pt x="248" y="149"/>
                  </a:lnTo>
                  <a:lnTo>
                    <a:pt x="248" y="284"/>
                  </a:lnTo>
                  <a:lnTo>
                    <a:pt x="248" y="309"/>
                  </a:lnTo>
                  <a:lnTo>
                    <a:pt x="247" y="330"/>
                  </a:lnTo>
                  <a:lnTo>
                    <a:pt x="244" y="346"/>
                  </a:lnTo>
                  <a:lnTo>
                    <a:pt x="237" y="370"/>
                  </a:lnTo>
                  <a:lnTo>
                    <a:pt x="226" y="388"/>
                  </a:lnTo>
                  <a:lnTo>
                    <a:pt x="207" y="407"/>
                  </a:lnTo>
                  <a:lnTo>
                    <a:pt x="189" y="417"/>
                  </a:lnTo>
                  <a:lnTo>
                    <a:pt x="163" y="426"/>
                  </a:lnTo>
                  <a:lnTo>
                    <a:pt x="143" y="429"/>
                  </a:lnTo>
                  <a:lnTo>
                    <a:pt x="130" y="429"/>
                  </a:lnTo>
                  <a:lnTo>
                    <a:pt x="108" y="428"/>
                  </a:lnTo>
                  <a:lnTo>
                    <a:pt x="88" y="426"/>
                  </a:lnTo>
                  <a:lnTo>
                    <a:pt x="70" y="421"/>
                  </a:lnTo>
                  <a:lnTo>
                    <a:pt x="49" y="412"/>
                  </a:lnTo>
                  <a:lnTo>
                    <a:pt x="33" y="399"/>
                  </a:lnTo>
                  <a:lnTo>
                    <a:pt x="16" y="376"/>
                  </a:lnTo>
                  <a:lnTo>
                    <a:pt x="8" y="358"/>
                  </a:lnTo>
                  <a:lnTo>
                    <a:pt x="3" y="339"/>
                  </a:lnTo>
                  <a:lnTo>
                    <a:pt x="1" y="320"/>
                  </a:lnTo>
                  <a:lnTo>
                    <a:pt x="0" y="296"/>
                  </a:lnTo>
                  <a:lnTo>
                    <a:pt x="0" y="290"/>
                  </a:lnTo>
                  <a:lnTo>
                    <a:pt x="0" y="149"/>
                  </a:lnTo>
                  <a:lnTo>
                    <a:pt x="1" y="124"/>
                  </a:lnTo>
                  <a:lnTo>
                    <a:pt x="3" y="103"/>
                  </a:lnTo>
                  <a:lnTo>
                    <a:pt x="5" y="84"/>
                  </a:lnTo>
                  <a:lnTo>
                    <a:pt x="9" y="68"/>
                  </a:lnTo>
                  <a:lnTo>
                    <a:pt x="19" y="46"/>
                  </a:lnTo>
                  <a:lnTo>
                    <a:pt x="32" y="31"/>
                  </a:lnTo>
                  <a:lnTo>
                    <a:pt x="49" y="18"/>
                  </a:lnTo>
                  <a:lnTo>
                    <a:pt x="67" y="9"/>
                  </a:lnTo>
                  <a:lnTo>
                    <a:pt x="86" y="4"/>
                  </a:lnTo>
                  <a:lnTo>
                    <a:pt x="107" y="0"/>
                  </a:lnTo>
                  <a:lnTo>
                    <a:pt x="122"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2" name="Freeform 21"/>
            <p:cNvSpPr>
              <a:spLocks/>
            </p:cNvSpPr>
            <p:nvPr/>
          </p:nvSpPr>
          <p:spPr bwMode="auto">
            <a:xfrm>
              <a:off x="615950" y="74613"/>
              <a:ext cx="152400" cy="268287"/>
            </a:xfrm>
            <a:custGeom>
              <a:avLst/>
              <a:gdLst>
                <a:gd name="T0" fmla="+- 0 5820 5682"/>
                <a:gd name="T1" fmla="*/ T0 w 241"/>
                <a:gd name="T2" fmla="+- 0 13274 13273"/>
                <a:gd name="T3" fmla="*/ 13274 h 422"/>
                <a:gd name="T4" fmla="+- 0 5860 5682"/>
                <a:gd name="T5" fmla="*/ T4 w 241"/>
                <a:gd name="T6" fmla="+- 0 13284 13273"/>
                <a:gd name="T7" fmla="*/ 13284 h 422"/>
                <a:gd name="T8" fmla="+- 0 5891 5682"/>
                <a:gd name="T9" fmla="*/ T8 w 241"/>
                <a:gd name="T10" fmla="+- 0 13304 13273"/>
                <a:gd name="T11" fmla="*/ 13304 h 422"/>
                <a:gd name="T12" fmla="+- 0 5914 5682"/>
                <a:gd name="T13" fmla="*/ T12 w 241"/>
                <a:gd name="T14" fmla="+- 0 13337 13273"/>
                <a:gd name="T15" fmla="*/ 13337 h 422"/>
                <a:gd name="T16" fmla="+- 0 5923 5682"/>
                <a:gd name="T17" fmla="*/ T16 w 241"/>
                <a:gd name="T18" fmla="+- 0 13377 13273"/>
                <a:gd name="T19" fmla="*/ 13377 h 422"/>
                <a:gd name="T20" fmla="+- 0 5922 5682"/>
                <a:gd name="T21" fmla="*/ T20 w 241"/>
                <a:gd name="T22" fmla="+- 0 13402 13273"/>
                <a:gd name="T23" fmla="*/ 13402 h 422"/>
                <a:gd name="T24" fmla="+- 0 5913 5682"/>
                <a:gd name="T25" fmla="*/ T24 w 241"/>
                <a:gd name="T26" fmla="+- 0 13441 13273"/>
                <a:gd name="T27" fmla="*/ 13441 h 422"/>
                <a:gd name="T28" fmla="+- 0 5895 5682"/>
                <a:gd name="T29" fmla="*/ T28 w 241"/>
                <a:gd name="T30" fmla="+- 0 13478 13273"/>
                <a:gd name="T31" fmla="*/ 13478 h 422"/>
                <a:gd name="T32" fmla="+- 0 5879 5682"/>
                <a:gd name="T33" fmla="*/ T32 w 241"/>
                <a:gd name="T34" fmla="+- 0 13506 13273"/>
                <a:gd name="T35" fmla="*/ 13506 h 422"/>
                <a:gd name="T36" fmla="+- 0 5856 5682"/>
                <a:gd name="T37" fmla="*/ T36 w 241"/>
                <a:gd name="T38" fmla="+- 0 13541 13273"/>
                <a:gd name="T39" fmla="*/ 13541 h 422"/>
                <a:gd name="T40" fmla="+- 0 5827 5682"/>
                <a:gd name="T41" fmla="*/ T40 w 241"/>
                <a:gd name="T42" fmla="+- 0 13582 13273"/>
                <a:gd name="T43" fmla="*/ 13582 h 422"/>
                <a:gd name="T44" fmla="+- 0 5804 5682"/>
                <a:gd name="T45" fmla="*/ T44 w 241"/>
                <a:gd name="T46" fmla="+- 0 13615 13273"/>
                <a:gd name="T47" fmla="*/ 13615 h 422"/>
                <a:gd name="T48" fmla="+- 0 5914 5682"/>
                <a:gd name="T49" fmla="*/ T48 w 241"/>
                <a:gd name="T50" fmla="+- 0 13694 13273"/>
                <a:gd name="T51" fmla="*/ 13694 h 422"/>
                <a:gd name="T52" fmla="+- 0 5682 5682"/>
                <a:gd name="T53" fmla="*/ T52 w 241"/>
                <a:gd name="T54" fmla="+- 0 13630 13273"/>
                <a:gd name="T55" fmla="*/ 13630 h 422"/>
                <a:gd name="T56" fmla="+- 0 5714 5682"/>
                <a:gd name="T57" fmla="*/ T56 w 241"/>
                <a:gd name="T58" fmla="+- 0 13578 13273"/>
                <a:gd name="T59" fmla="*/ 13578 h 422"/>
                <a:gd name="T60" fmla="+- 0 5741 5682"/>
                <a:gd name="T61" fmla="*/ T60 w 241"/>
                <a:gd name="T62" fmla="+- 0 13533 13273"/>
                <a:gd name="T63" fmla="*/ 13533 h 422"/>
                <a:gd name="T64" fmla="+- 0 5763 5682"/>
                <a:gd name="T65" fmla="*/ T64 w 241"/>
                <a:gd name="T66" fmla="+- 0 13496 13273"/>
                <a:gd name="T67" fmla="*/ 13496 h 422"/>
                <a:gd name="T68" fmla="+- 0 5781 5682"/>
                <a:gd name="T69" fmla="*/ T68 w 241"/>
                <a:gd name="T70" fmla="+- 0 13466 13273"/>
                <a:gd name="T71" fmla="*/ 13466 h 422"/>
                <a:gd name="T72" fmla="+- 0 5793 5682"/>
                <a:gd name="T73" fmla="*/ T72 w 241"/>
                <a:gd name="T74" fmla="+- 0 13443 13273"/>
                <a:gd name="T75" fmla="*/ 13443 h 422"/>
                <a:gd name="T76" fmla="+- 0 5810 5682"/>
                <a:gd name="T77" fmla="*/ T76 w 241"/>
                <a:gd name="T78" fmla="+- 0 13407 13273"/>
                <a:gd name="T79" fmla="*/ 13407 h 422"/>
                <a:gd name="T80" fmla="+- 0 5818 5682"/>
                <a:gd name="T81" fmla="*/ T80 w 241"/>
                <a:gd name="T82" fmla="+- 0 13373 13273"/>
                <a:gd name="T83" fmla="*/ 13373 h 422"/>
                <a:gd name="T84" fmla="+- 0 5818 5682"/>
                <a:gd name="T85" fmla="*/ T84 w 241"/>
                <a:gd name="T86" fmla="+- 0 13363 13273"/>
                <a:gd name="T87" fmla="*/ 13363 h 422"/>
                <a:gd name="T88" fmla="+- 0 5813 5682"/>
                <a:gd name="T89" fmla="*/ T88 w 241"/>
                <a:gd name="T90" fmla="+- 0 13351 13273"/>
                <a:gd name="T91" fmla="*/ 13351 h 422"/>
                <a:gd name="T92" fmla="+- 0 5806 5682"/>
                <a:gd name="T93" fmla="*/ T92 w 241"/>
                <a:gd name="T94" fmla="+- 0 13345 13273"/>
                <a:gd name="T95" fmla="*/ 13345 h 422"/>
                <a:gd name="T96" fmla="+- 0 5795 5682"/>
                <a:gd name="T97" fmla="*/ T96 w 241"/>
                <a:gd name="T98" fmla="+- 0 13345 13273"/>
                <a:gd name="T99" fmla="*/ 13345 h 422"/>
                <a:gd name="T100" fmla="+- 0 5787 5682"/>
                <a:gd name="T101" fmla="*/ T100 w 241"/>
                <a:gd name="T102" fmla="+- 0 13352 13273"/>
                <a:gd name="T103" fmla="*/ 13352 h 422"/>
                <a:gd name="T104" fmla="+- 0 5783 5682"/>
                <a:gd name="T105" fmla="*/ T104 w 241"/>
                <a:gd name="T106" fmla="+- 0 13368 13273"/>
                <a:gd name="T107" fmla="*/ 13368 h 422"/>
                <a:gd name="T108" fmla="+- 0 5783 5682"/>
                <a:gd name="T109" fmla="*/ T108 w 241"/>
                <a:gd name="T110" fmla="+- 0 13428 13273"/>
                <a:gd name="T111" fmla="*/ 13428 h 422"/>
                <a:gd name="T112" fmla="+- 0 5682 5682"/>
                <a:gd name="T113" fmla="*/ T112 w 241"/>
                <a:gd name="T114" fmla="+- 0 13408 13273"/>
                <a:gd name="T115" fmla="*/ 13408 h 422"/>
                <a:gd name="T116" fmla="+- 0 5684 5682"/>
                <a:gd name="T117" fmla="*/ T116 w 241"/>
                <a:gd name="T118" fmla="+- 0 13365 13273"/>
                <a:gd name="T119" fmla="*/ 13365 h 422"/>
                <a:gd name="T120" fmla="+- 0 5691 5682"/>
                <a:gd name="T121" fmla="*/ T120 w 241"/>
                <a:gd name="T122" fmla="+- 0 13335 13273"/>
                <a:gd name="T123" fmla="*/ 13335 h 422"/>
                <a:gd name="T124" fmla="+- 0 5717 5682"/>
                <a:gd name="T125" fmla="*/ T124 w 241"/>
                <a:gd name="T126" fmla="+- 0 13298 13273"/>
                <a:gd name="T127" fmla="*/ 13298 h 422"/>
                <a:gd name="T128" fmla="+- 0 5742 5682"/>
                <a:gd name="T129" fmla="*/ T128 w 241"/>
                <a:gd name="T130" fmla="+- 0 13283 13273"/>
                <a:gd name="T131" fmla="*/ 13283 h 422"/>
                <a:gd name="T132" fmla="+- 0 5779 5682"/>
                <a:gd name="T133" fmla="*/ T132 w 241"/>
                <a:gd name="T134" fmla="+- 0 13274 13273"/>
                <a:gd name="T135" fmla="*/ 13274 h 4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41" h="422">
                  <a:moveTo>
                    <a:pt x="114" y="0"/>
                  </a:moveTo>
                  <a:lnTo>
                    <a:pt x="138" y="1"/>
                  </a:lnTo>
                  <a:lnTo>
                    <a:pt x="159" y="5"/>
                  </a:lnTo>
                  <a:lnTo>
                    <a:pt x="178" y="11"/>
                  </a:lnTo>
                  <a:lnTo>
                    <a:pt x="195" y="20"/>
                  </a:lnTo>
                  <a:lnTo>
                    <a:pt x="209" y="31"/>
                  </a:lnTo>
                  <a:lnTo>
                    <a:pt x="222" y="47"/>
                  </a:lnTo>
                  <a:lnTo>
                    <a:pt x="232" y="64"/>
                  </a:lnTo>
                  <a:lnTo>
                    <a:pt x="239" y="83"/>
                  </a:lnTo>
                  <a:lnTo>
                    <a:pt x="241" y="104"/>
                  </a:lnTo>
                  <a:lnTo>
                    <a:pt x="241" y="110"/>
                  </a:lnTo>
                  <a:lnTo>
                    <a:pt x="240" y="129"/>
                  </a:lnTo>
                  <a:lnTo>
                    <a:pt x="237" y="148"/>
                  </a:lnTo>
                  <a:lnTo>
                    <a:pt x="231" y="168"/>
                  </a:lnTo>
                  <a:lnTo>
                    <a:pt x="224" y="185"/>
                  </a:lnTo>
                  <a:lnTo>
                    <a:pt x="213" y="205"/>
                  </a:lnTo>
                  <a:lnTo>
                    <a:pt x="206" y="218"/>
                  </a:lnTo>
                  <a:lnTo>
                    <a:pt x="197" y="233"/>
                  </a:lnTo>
                  <a:lnTo>
                    <a:pt x="186" y="249"/>
                  </a:lnTo>
                  <a:lnTo>
                    <a:pt x="174" y="268"/>
                  </a:lnTo>
                  <a:lnTo>
                    <a:pt x="160" y="288"/>
                  </a:lnTo>
                  <a:lnTo>
                    <a:pt x="145" y="309"/>
                  </a:lnTo>
                  <a:lnTo>
                    <a:pt x="128" y="333"/>
                  </a:lnTo>
                  <a:lnTo>
                    <a:pt x="122" y="342"/>
                  </a:lnTo>
                  <a:lnTo>
                    <a:pt x="232" y="342"/>
                  </a:lnTo>
                  <a:lnTo>
                    <a:pt x="232" y="421"/>
                  </a:lnTo>
                  <a:lnTo>
                    <a:pt x="0" y="421"/>
                  </a:lnTo>
                  <a:lnTo>
                    <a:pt x="0" y="357"/>
                  </a:lnTo>
                  <a:lnTo>
                    <a:pt x="17" y="330"/>
                  </a:lnTo>
                  <a:lnTo>
                    <a:pt x="32" y="305"/>
                  </a:lnTo>
                  <a:lnTo>
                    <a:pt x="46" y="281"/>
                  </a:lnTo>
                  <a:lnTo>
                    <a:pt x="59" y="260"/>
                  </a:lnTo>
                  <a:lnTo>
                    <a:pt x="71" y="240"/>
                  </a:lnTo>
                  <a:lnTo>
                    <a:pt x="81" y="223"/>
                  </a:lnTo>
                  <a:lnTo>
                    <a:pt x="91" y="207"/>
                  </a:lnTo>
                  <a:lnTo>
                    <a:pt x="99" y="193"/>
                  </a:lnTo>
                  <a:lnTo>
                    <a:pt x="106" y="180"/>
                  </a:lnTo>
                  <a:lnTo>
                    <a:pt x="111" y="170"/>
                  </a:lnTo>
                  <a:lnTo>
                    <a:pt x="116" y="161"/>
                  </a:lnTo>
                  <a:lnTo>
                    <a:pt x="128" y="134"/>
                  </a:lnTo>
                  <a:lnTo>
                    <a:pt x="134" y="115"/>
                  </a:lnTo>
                  <a:lnTo>
                    <a:pt x="136" y="100"/>
                  </a:lnTo>
                  <a:lnTo>
                    <a:pt x="136" y="90"/>
                  </a:lnTo>
                  <a:lnTo>
                    <a:pt x="134" y="83"/>
                  </a:lnTo>
                  <a:lnTo>
                    <a:pt x="131" y="78"/>
                  </a:lnTo>
                  <a:lnTo>
                    <a:pt x="129" y="74"/>
                  </a:lnTo>
                  <a:lnTo>
                    <a:pt x="124" y="72"/>
                  </a:lnTo>
                  <a:lnTo>
                    <a:pt x="118" y="72"/>
                  </a:lnTo>
                  <a:lnTo>
                    <a:pt x="113" y="72"/>
                  </a:lnTo>
                  <a:lnTo>
                    <a:pt x="108" y="74"/>
                  </a:lnTo>
                  <a:lnTo>
                    <a:pt x="105" y="79"/>
                  </a:lnTo>
                  <a:lnTo>
                    <a:pt x="102" y="84"/>
                  </a:lnTo>
                  <a:lnTo>
                    <a:pt x="101" y="95"/>
                  </a:lnTo>
                  <a:lnTo>
                    <a:pt x="101" y="111"/>
                  </a:lnTo>
                  <a:lnTo>
                    <a:pt x="101" y="155"/>
                  </a:lnTo>
                  <a:lnTo>
                    <a:pt x="0" y="155"/>
                  </a:lnTo>
                  <a:lnTo>
                    <a:pt x="0" y="135"/>
                  </a:lnTo>
                  <a:lnTo>
                    <a:pt x="1" y="112"/>
                  </a:lnTo>
                  <a:lnTo>
                    <a:pt x="2" y="92"/>
                  </a:lnTo>
                  <a:lnTo>
                    <a:pt x="4" y="80"/>
                  </a:lnTo>
                  <a:lnTo>
                    <a:pt x="9" y="62"/>
                  </a:lnTo>
                  <a:lnTo>
                    <a:pt x="19" y="44"/>
                  </a:lnTo>
                  <a:lnTo>
                    <a:pt x="35" y="25"/>
                  </a:lnTo>
                  <a:lnTo>
                    <a:pt x="52" y="14"/>
                  </a:lnTo>
                  <a:lnTo>
                    <a:pt x="60" y="10"/>
                  </a:lnTo>
                  <a:lnTo>
                    <a:pt x="77" y="4"/>
                  </a:lnTo>
                  <a:lnTo>
                    <a:pt x="97" y="1"/>
                  </a:lnTo>
                  <a:lnTo>
                    <a:pt x="11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3" name="Freeform 22"/>
            <p:cNvSpPr>
              <a:spLocks/>
            </p:cNvSpPr>
            <p:nvPr/>
          </p:nvSpPr>
          <p:spPr bwMode="auto">
            <a:xfrm>
              <a:off x="379413" y="74613"/>
              <a:ext cx="160337" cy="273050"/>
            </a:xfrm>
            <a:custGeom>
              <a:avLst/>
              <a:gdLst>
                <a:gd name="T0" fmla="+- 0 5436 5310"/>
                <a:gd name="T1" fmla="*/ T0 w 253"/>
                <a:gd name="T2" fmla="+- 0 13272 13272"/>
                <a:gd name="T3" fmla="*/ 13272 h 431"/>
                <a:gd name="T4" fmla="+- 0 5458 5310"/>
                <a:gd name="T5" fmla="*/ T4 w 253"/>
                <a:gd name="T6" fmla="+- 0 13273 13272"/>
                <a:gd name="T7" fmla="*/ 13273 h 431"/>
                <a:gd name="T8" fmla="+- 0 5477 5310"/>
                <a:gd name="T9" fmla="*/ T8 w 253"/>
                <a:gd name="T10" fmla="+- 0 13277 13272"/>
                <a:gd name="T11" fmla="*/ 13277 h 431"/>
                <a:gd name="T12" fmla="+- 0 5496 5310"/>
                <a:gd name="T13" fmla="*/ T12 w 253"/>
                <a:gd name="T14" fmla="+- 0 13283 13272"/>
                <a:gd name="T15" fmla="*/ 13283 h 431"/>
                <a:gd name="T16" fmla="+- 0 5515 5310"/>
                <a:gd name="T17" fmla="*/ T16 w 253"/>
                <a:gd name="T18" fmla="+- 0 13293 13272"/>
                <a:gd name="T19" fmla="*/ 13293 h 431"/>
                <a:gd name="T20" fmla="+- 0 5531 5310"/>
                <a:gd name="T21" fmla="*/ T20 w 253"/>
                <a:gd name="T22" fmla="+- 0 13305 13272"/>
                <a:gd name="T23" fmla="*/ 13305 h 431"/>
                <a:gd name="T24" fmla="+- 0 5540 5310"/>
                <a:gd name="T25" fmla="*/ T24 w 253"/>
                <a:gd name="T26" fmla="+- 0 13316 13272"/>
                <a:gd name="T27" fmla="*/ 13316 h 431"/>
                <a:gd name="T28" fmla="+- 0 5551 5310"/>
                <a:gd name="T29" fmla="*/ T28 w 253"/>
                <a:gd name="T30" fmla="+- 0 13334 13272"/>
                <a:gd name="T31" fmla="*/ 13334 h 431"/>
                <a:gd name="T32" fmla="+- 0 5558 5310"/>
                <a:gd name="T33" fmla="*/ T32 w 253"/>
                <a:gd name="T34" fmla="+- 0 13353 13272"/>
                <a:gd name="T35" fmla="*/ 13353 h 431"/>
                <a:gd name="T36" fmla="+- 0 5561 5310"/>
                <a:gd name="T37" fmla="*/ T36 w 253"/>
                <a:gd name="T38" fmla="+- 0 13378 13272"/>
                <a:gd name="T39" fmla="*/ 13378 h 431"/>
                <a:gd name="T40" fmla="+- 0 5562 5310"/>
                <a:gd name="T41" fmla="*/ T40 w 253"/>
                <a:gd name="T42" fmla="+- 0 13396 13272"/>
                <a:gd name="T43" fmla="*/ 13396 h 431"/>
                <a:gd name="T44" fmla="+- 0 5563 5310"/>
                <a:gd name="T45" fmla="*/ T44 w 253"/>
                <a:gd name="T46" fmla="+- 0 13417 13272"/>
                <a:gd name="T47" fmla="*/ 13417 h 431"/>
                <a:gd name="T48" fmla="+- 0 5563 5310"/>
                <a:gd name="T49" fmla="*/ T48 w 253"/>
                <a:gd name="T50" fmla="+- 0 13442 13272"/>
                <a:gd name="T51" fmla="*/ 13442 h 431"/>
                <a:gd name="T52" fmla="+- 0 5563 5310"/>
                <a:gd name="T53" fmla="*/ T52 w 253"/>
                <a:gd name="T54" fmla="+- 0 13453 13272"/>
                <a:gd name="T55" fmla="*/ 13453 h 431"/>
                <a:gd name="T56" fmla="+- 0 5563 5310"/>
                <a:gd name="T57" fmla="*/ T56 w 253"/>
                <a:gd name="T58" fmla="+- 0 13522 13272"/>
                <a:gd name="T59" fmla="*/ 13522 h 431"/>
                <a:gd name="T60" fmla="+- 0 5563 5310"/>
                <a:gd name="T61" fmla="*/ T60 w 253"/>
                <a:gd name="T62" fmla="+- 0 13548 13272"/>
                <a:gd name="T63" fmla="*/ 13548 h 431"/>
                <a:gd name="T64" fmla="+- 0 5562 5310"/>
                <a:gd name="T65" fmla="*/ T64 w 253"/>
                <a:gd name="T66" fmla="+- 0 13570 13272"/>
                <a:gd name="T67" fmla="*/ 13570 h 431"/>
                <a:gd name="T68" fmla="+- 0 5562 5310"/>
                <a:gd name="T69" fmla="*/ T68 w 253"/>
                <a:gd name="T70" fmla="+- 0 13589 13272"/>
                <a:gd name="T71" fmla="*/ 13589 h 431"/>
                <a:gd name="T72" fmla="+- 0 5561 5310"/>
                <a:gd name="T73" fmla="*/ T72 w 253"/>
                <a:gd name="T74" fmla="+- 0 13605 13272"/>
                <a:gd name="T75" fmla="*/ 13605 h 431"/>
                <a:gd name="T76" fmla="+- 0 5556 5310"/>
                <a:gd name="T77" fmla="*/ T76 w 253"/>
                <a:gd name="T78" fmla="+- 0 13629 13272"/>
                <a:gd name="T79" fmla="*/ 13629 h 431"/>
                <a:gd name="T80" fmla="+- 0 5548 5310"/>
                <a:gd name="T81" fmla="*/ T80 w 253"/>
                <a:gd name="T82" fmla="+- 0 13647 13272"/>
                <a:gd name="T83" fmla="*/ 13647 h 431"/>
                <a:gd name="T84" fmla="+- 0 5528 5310"/>
                <a:gd name="T85" fmla="*/ T84 w 253"/>
                <a:gd name="T86" fmla="+- 0 13672 13272"/>
                <a:gd name="T87" fmla="*/ 13672 h 431"/>
                <a:gd name="T88" fmla="+- 0 5512 5310"/>
                <a:gd name="T89" fmla="*/ T88 w 253"/>
                <a:gd name="T90" fmla="+- 0 13684 13272"/>
                <a:gd name="T91" fmla="*/ 13684 h 431"/>
                <a:gd name="T92" fmla="+- 0 5499 5310"/>
                <a:gd name="T93" fmla="*/ T92 w 253"/>
                <a:gd name="T94" fmla="+- 0 13691 13272"/>
                <a:gd name="T95" fmla="*/ 13691 h 431"/>
                <a:gd name="T96" fmla="+- 0 5481 5310"/>
                <a:gd name="T97" fmla="*/ T96 w 253"/>
                <a:gd name="T98" fmla="+- 0 13697 13272"/>
                <a:gd name="T99" fmla="*/ 13697 h 431"/>
                <a:gd name="T100" fmla="+- 0 5461 5310"/>
                <a:gd name="T101" fmla="*/ T100 w 253"/>
                <a:gd name="T102" fmla="+- 0 13701 13272"/>
                <a:gd name="T103" fmla="*/ 13701 h 431"/>
                <a:gd name="T104" fmla="+- 0 5440 5310"/>
                <a:gd name="T105" fmla="*/ T104 w 253"/>
                <a:gd name="T106" fmla="+- 0 13703 13272"/>
                <a:gd name="T107" fmla="*/ 13703 h 431"/>
                <a:gd name="T108" fmla="+- 0 5436 5310"/>
                <a:gd name="T109" fmla="*/ T108 w 253"/>
                <a:gd name="T110" fmla="+- 0 13703 13272"/>
                <a:gd name="T111" fmla="*/ 13703 h 431"/>
                <a:gd name="T112" fmla="+- 0 5415 5310"/>
                <a:gd name="T113" fmla="*/ T112 w 253"/>
                <a:gd name="T114" fmla="+- 0 13702 13272"/>
                <a:gd name="T115" fmla="*/ 13702 h 431"/>
                <a:gd name="T116" fmla="+- 0 5396 5310"/>
                <a:gd name="T117" fmla="*/ T116 w 253"/>
                <a:gd name="T118" fmla="+- 0 13698 13272"/>
                <a:gd name="T119" fmla="*/ 13698 h 431"/>
                <a:gd name="T120" fmla="+- 0 5377 5310"/>
                <a:gd name="T121" fmla="*/ T120 w 253"/>
                <a:gd name="T122" fmla="+- 0 13692 13272"/>
                <a:gd name="T123" fmla="*/ 13692 h 431"/>
                <a:gd name="T124" fmla="+- 0 5358 5310"/>
                <a:gd name="T125" fmla="*/ T124 w 253"/>
                <a:gd name="T126" fmla="+- 0 13682 13272"/>
                <a:gd name="T127" fmla="*/ 13682 h 431"/>
                <a:gd name="T128" fmla="+- 0 5342 5310"/>
                <a:gd name="T129" fmla="*/ T128 w 253"/>
                <a:gd name="T130" fmla="+- 0 13670 13272"/>
                <a:gd name="T131" fmla="*/ 13670 h 431"/>
                <a:gd name="T132" fmla="+- 0 5333 5310"/>
                <a:gd name="T133" fmla="*/ T132 w 253"/>
                <a:gd name="T134" fmla="+- 0 13658 13272"/>
                <a:gd name="T135" fmla="*/ 13658 h 431"/>
                <a:gd name="T136" fmla="+- 0 5322 5310"/>
                <a:gd name="T137" fmla="*/ T136 w 253"/>
                <a:gd name="T138" fmla="+- 0 13641 13272"/>
                <a:gd name="T139" fmla="*/ 13641 h 431"/>
                <a:gd name="T140" fmla="+- 0 5315 5310"/>
                <a:gd name="T141" fmla="*/ T140 w 253"/>
                <a:gd name="T142" fmla="+- 0 13622 13272"/>
                <a:gd name="T143" fmla="*/ 13622 h 431"/>
                <a:gd name="T144" fmla="+- 0 5312 5310"/>
                <a:gd name="T145" fmla="*/ T144 w 253"/>
                <a:gd name="T146" fmla="+- 0 13597 13272"/>
                <a:gd name="T147" fmla="*/ 13597 h 431"/>
                <a:gd name="T148" fmla="+- 0 5311 5310"/>
                <a:gd name="T149" fmla="*/ T148 w 253"/>
                <a:gd name="T150" fmla="+- 0 13580 13272"/>
                <a:gd name="T151" fmla="*/ 13580 h 431"/>
                <a:gd name="T152" fmla="+- 0 5310 5310"/>
                <a:gd name="T153" fmla="*/ T152 w 253"/>
                <a:gd name="T154" fmla="+- 0 13559 13272"/>
                <a:gd name="T155" fmla="*/ 13559 h 431"/>
                <a:gd name="T156" fmla="+- 0 5310 5310"/>
                <a:gd name="T157" fmla="*/ T156 w 253"/>
                <a:gd name="T158" fmla="+- 0 13534 13272"/>
                <a:gd name="T159" fmla="*/ 13534 h 431"/>
                <a:gd name="T160" fmla="+- 0 5310 5310"/>
                <a:gd name="T161" fmla="*/ T160 w 253"/>
                <a:gd name="T162" fmla="+- 0 13522 13272"/>
                <a:gd name="T163" fmla="*/ 13522 h 431"/>
                <a:gd name="T164" fmla="+- 0 5310 5310"/>
                <a:gd name="T165" fmla="*/ T164 w 253"/>
                <a:gd name="T166" fmla="+- 0 13453 13272"/>
                <a:gd name="T167" fmla="*/ 13453 h 431"/>
                <a:gd name="T168" fmla="+- 0 5310 5310"/>
                <a:gd name="T169" fmla="*/ T168 w 253"/>
                <a:gd name="T170" fmla="+- 0 13427 13272"/>
                <a:gd name="T171" fmla="*/ 13427 h 431"/>
                <a:gd name="T172" fmla="+- 0 5311 5310"/>
                <a:gd name="T173" fmla="*/ T172 w 253"/>
                <a:gd name="T174" fmla="+- 0 13404 13272"/>
                <a:gd name="T175" fmla="*/ 13404 h 431"/>
                <a:gd name="T176" fmla="+- 0 5311 5310"/>
                <a:gd name="T177" fmla="*/ T176 w 253"/>
                <a:gd name="T178" fmla="+- 0 13385 13272"/>
                <a:gd name="T179" fmla="*/ 13385 h 431"/>
                <a:gd name="T180" fmla="+- 0 5313 5310"/>
                <a:gd name="T181" fmla="*/ T180 w 253"/>
                <a:gd name="T182" fmla="+- 0 13370 13272"/>
                <a:gd name="T183" fmla="*/ 13370 h 431"/>
                <a:gd name="T184" fmla="+- 0 5317 5310"/>
                <a:gd name="T185" fmla="*/ T184 w 253"/>
                <a:gd name="T186" fmla="+- 0 13346 13272"/>
                <a:gd name="T187" fmla="*/ 13346 h 431"/>
                <a:gd name="T188" fmla="+- 0 5325 5310"/>
                <a:gd name="T189" fmla="*/ T188 w 253"/>
                <a:gd name="T190" fmla="+- 0 13328 13272"/>
                <a:gd name="T191" fmla="*/ 13328 h 431"/>
                <a:gd name="T192" fmla="+- 0 5345 5310"/>
                <a:gd name="T193" fmla="*/ T192 w 253"/>
                <a:gd name="T194" fmla="+- 0 13303 13272"/>
                <a:gd name="T195" fmla="*/ 13303 h 431"/>
                <a:gd name="T196" fmla="+- 0 5361 5310"/>
                <a:gd name="T197" fmla="*/ T196 w 253"/>
                <a:gd name="T198" fmla="+- 0 13291 13272"/>
                <a:gd name="T199" fmla="*/ 13291 h 431"/>
                <a:gd name="T200" fmla="+- 0 5375 5310"/>
                <a:gd name="T201" fmla="*/ T200 w 253"/>
                <a:gd name="T202" fmla="+- 0 13284 13272"/>
                <a:gd name="T203" fmla="*/ 13284 h 431"/>
                <a:gd name="T204" fmla="+- 0 5392 5310"/>
                <a:gd name="T205" fmla="*/ T204 w 253"/>
                <a:gd name="T206" fmla="+- 0 13278 13272"/>
                <a:gd name="T207" fmla="*/ 13278 h 431"/>
                <a:gd name="T208" fmla="+- 0 5412 5310"/>
                <a:gd name="T209" fmla="*/ T208 w 253"/>
                <a:gd name="T210" fmla="+- 0 13274 13272"/>
                <a:gd name="T211" fmla="*/ 13274 h 431"/>
                <a:gd name="T212" fmla="+- 0 5433 5310"/>
                <a:gd name="T213" fmla="*/ T212 w 253"/>
                <a:gd name="T214" fmla="+- 0 13272 13272"/>
                <a:gd name="T215" fmla="*/ 13272 h 431"/>
                <a:gd name="T216" fmla="+- 0 5436 5310"/>
                <a:gd name="T217" fmla="*/ T216 w 253"/>
                <a:gd name="T218" fmla="+- 0 13272 13272"/>
                <a:gd name="T219" fmla="*/ 13272 h 4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253" h="431">
                  <a:moveTo>
                    <a:pt x="126" y="0"/>
                  </a:moveTo>
                  <a:lnTo>
                    <a:pt x="148" y="1"/>
                  </a:lnTo>
                  <a:lnTo>
                    <a:pt x="167" y="5"/>
                  </a:lnTo>
                  <a:lnTo>
                    <a:pt x="186" y="11"/>
                  </a:lnTo>
                  <a:lnTo>
                    <a:pt x="205" y="21"/>
                  </a:lnTo>
                  <a:lnTo>
                    <a:pt x="221" y="33"/>
                  </a:lnTo>
                  <a:lnTo>
                    <a:pt x="230" y="44"/>
                  </a:lnTo>
                  <a:lnTo>
                    <a:pt x="241" y="62"/>
                  </a:lnTo>
                  <a:lnTo>
                    <a:pt x="248" y="81"/>
                  </a:lnTo>
                  <a:lnTo>
                    <a:pt x="251" y="106"/>
                  </a:lnTo>
                  <a:lnTo>
                    <a:pt x="252" y="124"/>
                  </a:lnTo>
                  <a:lnTo>
                    <a:pt x="253" y="145"/>
                  </a:lnTo>
                  <a:lnTo>
                    <a:pt x="253" y="170"/>
                  </a:lnTo>
                  <a:lnTo>
                    <a:pt x="253" y="181"/>
                  </a:lnTo>
                  <a:lnTo>
                    <a:pt x="253" y="250"/>
                  </a:lnTo>
                  <a:lnTo>
                    <a:pt x="253" y="276"/>
                  </a:lnTo>
                  <a:lnTo>
                    <a:pt x="252" y="298"/>
                  </a:lnTo>
                  <a:lnTo>
                    <a:pt x="252" y="317"/>
                  </a:lnTo>
                  <a:lnTo>
                    <a:pt x="251" y="333"/>
                  </a:lnTo>
                  <a:lnTo>
                    <a:pt x="246" y="357"/>
                  </a:lnTo>
                  <a:lnTo>
                    <a:pt x="238" y="375"/>
                  </a:lnTo>
                  <a:lnTo>
                    <a:pt x="218" y="400"/>
                  </a:lnTo>
                  <a:lnTo>
                    <a:pt x="202" y="412"/>
                  </a:lnTo>
                  <a:lnTo>
                    <a:pt x="189" y="419"/>
                  </a:lnTo>
                  <a:lnTo>
                    <a:pt x="171" y="425"/>
                  </a:lnTo>
                  <a:lnTo>
                    <a:pt x="151" y="429"/>
                  </a:lnTo>
                  <a:lnTo>
                    <a:pt x="130" y="431"/>
                  </a:lnTo>
                  <a:lnTo>
                    <a:pt x="126" y="431"/>
                  </a:lnTo>
                  <a:lnTo>
                    <a:pt x="105" y="430"/>
                  </a:lnTo>
                  <a:lnTo>
                    <a:pt x="86" y="426"/>
                  </a:lnTo>
                  <a:lnTo>
                    <a:pt x="67" y="420"/>
                  </a:lnTo>
                  <a:lnTo>
                    <a:pt x="48" y="410"/>
                  </a:lnTo>
                  <a:lnTo>
                    <a:pt x="32" y="398"/>
                  </a:lnTo>
                  <a:lnTo>
                    <a:pt x="23" y="386"/>
                  </a:lnTo>
                  <a:lnTo>
                    <a:pt x="12" y="369"/>
                  </a:lnTo>
                  <a:lnTo>
                    <a:pt x="5" y="350"/>
                  </a:lnTo>
                  <a:lnTo>
                    <a:pt x="2" y="325"/>
                  </a:lnTo>
                  <a:lnTo>
                    <a:pt x="1" y="308"/>
                  </a:lnTo>
                  <a:lnTo>
                    <a:pt x="0" y="287"/>
                  </a:lnTo>
                  <a:lnTo>
                    <a:pt x="0" y="262"/>
                  </a:lnTo>
                  <a:lnTo>
                    <a:pt x="0" y="250"/>
                  </a:lnTo>
                  <a:lnTo>
                    <a:pt x="0" y="181"/>
                  </a:lnTo>
                  <a:lnTo>
                    <a:pt x="0" y="155"/>
                  </a:lnTo>
                  <a:lnTo>
                    <a:pt x="1" y="132"/>
                  </a:lnTo>
                  <a:lnTo>
                    <a:pt x="1" y="113"/>
                  </a:lnTo>
                  <a:lnTo>
                    <a:pt x="3" y="98"/>
                  </a:lnTo>
                  <a:lnTo>
                    <a:pt x="7" y="74"/>
                  </a:lnTo>
                  <a:lnTo>
                    <a:pt x="15" y="56"/>
                  </a:lnTo>
                  <a:lnTo>
                    <a:pt x="35" y="31"/>
                  </a:lnTo>
                  <a:lnTo>
                    <a:pt x="51" y="19"/>
                  </a:lnTo>
                  <a:lnTo>
                    <a:pt x="65" y="12"/>
                  </a:lnTo>
                  <a:lnTo>
                    <a:pt x="82" y="6"/>
                  </a:lnTo>
                  <a:lnTo>
                    <a:pt x="102" y="2"/>
                  </a:lnTo>
                  <a:lnTo>
                    <a:pt x="123" y="0"/>
                  </a:lnTo>
                  <a:lnTo>
                    <a:pt x="126"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4" name="Freeform 23"/>
            <p:cNvSpPr>
              <a:spLocks/>
            </p:cNvSpPr>
            <p:nvPr/>
          </p:nvSpPr>
          <p:spPr bwMode="auto">
            <a:xfrm>
              <a:off x="209550" y="23813"/>
              <a:ext cx="139700" cy="53975"/>
            </a:xfrm>
            <a:custGeom>
              <a:avLst/>
              <a:gdLst>
                <a:gd name="T0" fmla="+- 0 5214 5042"/>
                <a:gd name="T1" fmla="*/ T0 w 221"/>
                <a:gd name="T2" fmla="+- 0 13192 13192"/>
                <a:gd name="T3" fmla="*/ 13192 h 86"/>
                <a:gd name="T4" fmla="+- 0 5263 5042"/>
                <a:gd name="T5" fmla="*/ T4 w 221"/>
                <a:gd name="T6" fmla="+- 0 13224 13192"/>
                <a:gd name="T7" fmla="*/ 13224 h 86"/>
                <a:gd name="T8" fmla="+- 0 5252 5042"/>
                <a:gd name="T9" fmla="*/ T8 w 221"/>
                <a:gd name="T10" fmla="+- 0 13244 13192"/>
                <a:gd name="T11" fmla="*/ 13244 h 86"/>
                <a:gd name="T12" fmla="+- 0 5240 5042"/>
                <a:gd name="T13" fmla="*/ T12 w 221"/>
                <a:gd name="T14" fmla="+- 0 13259 13192"/>
                <a:gd name="T15" fmla="*/ 13259 h 86"/>
                <a:gd name="T16" fmla="+- 0 5232 5042"/>
                <a:gd name="T17" fmla="*/ T16 w 221"/>
                <a:gd name="T18" fmla="+- 0 13265 13192"/>
                <a:gd name="T19" fmla="*/ 13265 h 86"/>
                <a:gd name="T20" fmla="+- 0 5220 5042"/>
                <a:gd name="T21" fmla="*/ T20 w 221"/>
                <a:gd name="T22" fmla="+- 0 13272 13192"/>
                <a:gd name="T23" fmla="*/ 13272 h 86"/>
                <a:gd name="T24" fmla="+- 0 5209 5042"/>
                <a:gd name="T25" fmla="*/ T24 w 221"/>
                <a:gd name="T26" fmla="+- 0 13276 13192"/>
                <a:gd name="T27" fmla="*/ 13276 h 86"/>
                <a:gd name="T28" fmla="+- 0 5200 5042"/>
                <a:gd name="T29" fmla="*/ T28 w 221"/>
                <a:gd name="T30" fmla="+- 0 13276 13192"/>
                <a:gd name="T31" fmla="*/ 13276 h 86"/>
                <a:gd name="T32" fmla="+- 0 5181 5042"/>
                <a:gd name="T33" fmla="*/ T32 w 221"/>
                <a:gd name="T34" fmla="+- 0 13274 13192"/>
                <a:gd name="T35" fmla="*/ 13274 h 86"/>
                <a:gd name="T36" fmla="+- 0 5161 5042"/>
                <a:gd name="T37" fmla="*/ T36 w 221"/>
                <a:gd name="T38" fmla="+- 0 13267 13192"/>
                <a:gd name="T39" fmla="*/ 13267 h 86"/>
                <a:gd name="T40" fmla="+- 0 5160 5042"/>
                <a:gd name="T41" fmla="*/ T40 w 221"/>
                <a:gd name="T42" fmla="+- 0 13267 13192"/>
                <a:gd name="T43" fmla="*/ 13267 h 86"/>
                <a:gd name="T44" fmla="+- 0 5139 5042"/>
                <a:gd name="T45" fmla="*/ T44 w 221"/>
                <a:gd name="T46" fmla="+- 0 13259 13192"/>
                <a:gd name="T47" fmla="*/ 13259 h 86"/>
                <a:gd name="T48" fmla="+- 0 5129 5042"/>
                <a:gd name="T49" fmla="*/ T48 w 221"/>
                <a:gd name="T50" fmla="+- 0 13255 13192"/>
                <a:gd name="T51" fmla="*/ 13255 h 86"/>
                <a:gd name="T52" fmla="+- 0 5122 5042"/>
                <a:gd name="T53" fmla="*/ T52 w 221"/>
                <a:gd name="T54" fmla="+- 0 13253 13192"/>
                <a:gd name="T55" fmla="*/ 13253 h 86"/>
                <a:gd name="T56" fmla="+- 0 5117 5042"/>
                <a:gd name="T57" fmla="*/ T56 w 221"/>
                <a:gd name="T58" fmla="+- 0 13253 13192"/>
                <a:gd name="T59" fmla="*/ 13253 h 86"/>
                <a:gd name="T60" fmla="+- 0 5107 5042"/>
                <a:gd name="T61" fmla="*/ T60 w 221"/>
                <a:gd name="T62" fmla="+- 0 13253 13192"/>
                <a:gd name="T63" fmla="*/ 13253 h 86"/>
                <a:gd name="T64" fmla="+- 0 5097 5042"/>
                <a:gd name="T65" fmla="*/ T64 w 221"/>
                <a:gd name="T66" fmla="+- 0 13261 13192"/>
                <a:gd name="T67" fmla="*/ 13261 h 86"/>
                <a:gd name="T68" fmla="+- 0 5088 5042"/>
                <a:gd name="T69" fmla="*/ T68 w 221"/>
                <a:gd name="T70" fmla="+- 0 13278 13192"/>
                <a:gd name="T71" fmla="*/ 13278 h 86"/>
                <a:gd name="T72" fmla="+- 0 5042 5042"/>
                <a:gd name="T73" fmla="*/ T72 w 221"/>
                <a:gd name="T74" fmla="+- 0 13248 13192"/>
                <a:gd name="T75" fmla="*/ 13248 h 86"/>
                <a:gd name="T76" fmla="+- 0 5056 5042"/>
                <a:gd name="T77" fmla="*/ T76 w 221"/>
                <a:gd name="T78" fmla="+- 0 13226 13192"/>
                <a:gd name="T79" fmla="*/ 13226 h 86"/>
                <a:gd name="T80" fmla="+- 0 5071 5042"/>
                <a:gd name="T81" fmla="*/ T80 w 221"/>
                <a:gd name="T82" fmla="+- 0 13209 13192"/>
                <a:gd name="T83" fmla="*/ 13209 h 86"/>
                <a:gd name="T84" fmla="+- 0 5086 5042"/>
                <a:gd name="T85" fmla="*/ T84 w 221"/>
                <a:gd name="T86" fmla="+- 0 13198 13192"/>
                <a:gd name="T87" fmla="*/ 13198 h 86"/>
                <a:gd name="T88" fmla="+- 0 5103 5042"/>
                <a:gd name="T89" fmla="*/ T88 w 221"/>
                <a:gd name="T90" fmla="+- 0 13194 13192"/>
                <a:gd name="T91" fmla="*/ 13194 h 86"/>
                <a:gd name="T92" fmla="+- 0 5109 5042"/>
                <a:gd name="T93" fmla="*/ T92 w 221"/>
                <a:gd name="T94" fmla="+- 0 13193 13192"/>
                <a:gd name="T95" fmla="*/ 13193 h 86"/>
                <a:gd name="T96" fmla="+- 0 5121 5042"/>
                <a:gd name="T97" fmla="*/ T96 w 221"/>
                <a:gd name="T98" fmla="+- 0 13193 13192"/>
                <a:gd name="T99" fmla="*/ 13193 h 86"/>
                <a:gd name="T100" fmla="+- 0 5133 5042"/>
                <a:gd name="T101" fmla="*/ T100 w 221"/>
                <a:gd name="T102" fmla="+- 0 13196 13192"/>
                <a:gd name="T103" fmla="*/ 13196 h 86"/>
                <a:gd name="T104" fmla="+- 0 5143 5042"/>
                <a:gd name="T105" fmla="*/ T104 w 221"/>
                <a:gd name="T106" fmla="+- 0 13201 13192"/>
                <a:gd name="T107" fmla="*/ 13201 h 86"/>
                <a:gd name="T108" fmla="+- 0 5165 5042"/>
                <a:gd name="T109" fmla="*/ T108 w 221"/>
                <a:gd name="T110" fmla="+- 0 13207 13192"/>
                <a:gd name="T111" fmla="*/ 13207 h 86"/>
                <a:gd name="T112" fmla="+- 0 5178 5042"/>
                <a:gd name="T113" fmla="*/ T112 w 221"/>
                <a:gd name="T114" fmla="+- 0 13212 13192"/>
                <a:gd name="T115" fmla="*/ 13212 h 86"/>
                <a:gd name="T116" fmla="+- 0 5186 5042"/>
                <a:gd name="T117" fmla="*/ T116 w 221"/>
                <a:gd name="T118" fmla="+- 0 13214 13192"/>
                <a:gd name="T119" fmla="*/ 13214 h 86"/>
                <a:gd name="T120" fmla="+- 0 5190 5042"/>
                <a:gd name="T121" fmla="*/ T120 w 221"/>
                <a:gd name="T122" fmla="+- 0 13214 13192"/>
                <a:gd name="T123" fmla="*/ 13214 h 86"/>
                <a:gd name="T124" fmla="+- 0 5201 5042"/>
                <a:gd name="T125" fmla="*/ T124 w 221"/>
                <a:gd name="T126" fmla="+- 0 13214 13192"/>
                <a:gd name="T127" fmla="*/ 13214 h 86"/>
                <a:gd name="T128" fmla="+- 0 5209 5042"/>
                <a:gd name="T129" fmla="*/ T128 w 221"/>
                <a:gd name="T130" fmla="+- 0 13207 13192"/>
                <a:gd name="T131" fmla="*/ 13207 h 86"/>
                <a:gd name="T132" fmla="+- 0 5214 5042"/>
                <a:gd name="T133" fmla="*/ T132 w 221"/>
                <a:gd name="T134" fmla="+- 0 13192 13192"/>
                <a:gd name="T135" fmla="*/ 13192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21" h="86">
                  <a:moveTo>
                    <a:pt x="172" y="0"/>
                  </a:moveTo>
                  <a:lnTo>
                    <a:pt x="221" y="32"/>
                  </a:lnTo>
                  <a:lnTo>
                    <a:pt x="210" y="52"/>
                  </a:lnTo>
                  <a:lnTo>
                    <a:pt x="198" y="67"/>
                  </a:lnTo>
                  <a:lnTo>
                    <a:pt x="190" y="73"/>
                  </a:lnTo>
                  <a:lnTo>
                    <a:pt x="178" y="80"/>
                  </a:lnTo>
                  <a:lnTo>
                    <a:pt x="167" y="84"/>
                  </a:lnTo>
                  <a:lnTo>
                    <a:pt x="158" y="84"/>
                  </a:lnTo>
                  <a:lnTo>
                    <a:pt x="139" y="82"/>
                  </a:lnTo>
                  <a:lnTo>
                    <a:pt x="119" y="75"/>
                  </a:lnTo>
                  <a:lnTo>
                    <a:pt x="118" y="75"/>
                  </a:lnTo>
                  <a:lnTo>
                    <a:pt x="97" y="67"/>
                  </a:lnTo>
                  <a:lnTo>
                    <a:pt x="87" y="63"/>
                  </a:lnTo>
                  <a:lnTo>
                    <a:pt x="80" y="61"/>
                  </a:lnTo>
                  <a:lnTo>
                    <a:pt x="75" y="61"/>
                  </a:lnTo>
                  <a:lnTo>
                    <a:pt x="65" y="61"/>
                  </a:lnTo>
                  <a:lnTo>
                    <a:pt x="55" y="69"/>
                  </a:lnTo>
                  <a:lnTo>
                    <a:pt x="46" y="86"/>
                  </a:lnTo>
                  <a:lnTo>
                    <a:pt x="0" y="56"/>
                  </a:lnTo>
                  <a:lnTo>
                    <a:pt x="14" y="34"/>
                  </a:lnTo>
                  <a:lnTo>
                    <a:pt x="29" y="17"/>
                  </a:lnTo>
                  <a:lnTo>
                    <a:pt x="44" y="6"/>
                  </a:lnTo>
                  <a:lnTo>
                    <a:pt x="61" y="2"/>
                  </a:lnTo>
                  <a:lnTo>
                    <a:pt x="67" y="1"/>
                  </a:lnTo>
                  <a:lnTo>
                    <a:pt x="79" y="1"/>
                  </a:lnTo>
                  <a:lnTo>
                    <a:pt x="91" y="4"/>
                  </a:lnTo>
                  <a:lnTo>
                    <a:pt x="101" y="9"/>
                  </a:lnTo>
                  <a:lnTo>
                    <a:pt x="123" y="15"/>
                  </a:lnTo>
                  <a:lnTo>
                    <a:pt x="136" y="20"/>
                  </a:lnTo>
                  <a:lnTo>
                    <a:pt x="144" y="22"/>
                  </a:lnTo>
                  <a:lnTo>
                    <a:pt x="148" y="22"/>
                  </a:lnTo>
                  <a:lnTo>
                    <a:pt x="159" y="22"/>
                  </a:lnTo>
                  <a:lnTo>
                    <a:pt x="167" y="15"/>
                  </a:lnTo>
                  <a:lnTo>
                    <a:pt x="172"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5" name="Freeform 24"/>
            <p:cNvSpPr>
              <a:spLocks/>
            </p:cNvSpPr>
            <p:nvPr/>
          </p:nvSpPr>
          <p:spPr bwMode="auto">
            <a:xfrm>
              <a:off x="1198563" y="120650"/>
              <a:ext cx="15875" cy="180975"/>
            </a:xfrm>
            <a:custGeom>
              <a:avLst/>
              <a:gdLst>
                <a:gd name="T0" fmla="+- 0 6613 6600"/>
                <a:gd name="T1" fmla="*/ T0 w 26"/>
                <a:gd name="T2" fmla="+- 0 13345 13345"/>
                <a:gd name="T3" fmla="*/ 13345 h 285"/>
                <a:gd name="T4" fmla="+- 0 6608 6600"/>
                <a:gd name="T5" fmla="*/ T4 w 26"/>
                <a:gd name="T6" fmla="+- 0 13345 13345"/>
                <a:gd name="T7" fmla="*/ 13345 h 285"/>
                <a:gd name="T8" fmla="+- 0 6604 6600"/>
                <a:gd name="T9" fmla="*/ T8 w 26"/>
                <a:gd name="T10" fmla="+- 0 13347 13345"/>
                <a:gd name="T11" fmla="*/ 13347 h 285"/>
                <a:gd name="T12" fmla="+- 0 6602 6600"/>
                <a:gd name="T13" fmla="*/ T12 w 26"/>
                <a:gd name="T14" fmla="+- 0 13352 13345"/>
                <a:gd name="T15" fmla="*/ 13352 h 285"/>
                <a:gd name="T16" fmla="+- 0 6600 6600"/>
                <a:gd name="T17" fmla="*/ T16 w 26"/>
                <a:gd name="T18" fmla="+- 0 13356 13345"/>
                <a:gd name="T19" fmla="*/ 13356 h 285"/>
                <a:gd name="T20" fmla="+- 0 6600 6600"/>
                <a:gd name="T21" fmla="*/ T20 w 26"/>
                <a:gd name="T22" fmla="+- 0 13368 13345"/>
                <a:gd name="T23" fmla="*/ 13368 h 285"/>
                <a:gd name="T24" fmla="+- 0 6600 6600"/>
                <a:gd name="T25" fmla="*/ T24 w 26"/>
                <a:gd name="T26" fmla="+- 0 13388 13345"/>
                <a:gd name="T27" fmla="*/ 13388 h 285"/>
                <a:gd name="T28" fmla="+- 0 6600 6600"/>
                <a:gd name="T29" fmla="*/ T28 w 26"/>
                <a:gd name="T30" fmla="+- 0 13585 13345"/>
                <a:gd name="T31" fmla="*/ 13585 h 285"/>
                <a:gd name="T32" fmla="+- 0 6600 6600"/>
                <a:gd name="T33" fmla="*/ T32 w 26"/>
                <a:gd name="T34" fmla="+- 0 13608 13345"/>
                <a:gd name="T35" fmla="*/ 13608 h 285"/>
                <a:gd name="T36" fmla="+- 0 6600 6600"/>
                <a:gd name="T37" fmla="*/ T36 w 26"/>
                <a:gd name="T38" fmla="+- 0 13621 13345"/>
                <a:gd name="T39" fmla="*/ 13621 h 285"/>
                <a:gd name="T40" fmla="+- 0 6602 6600"/>
                <a:gd name="T41" fmla="*/ T40 w 26"/>
                <a:gd name="T42" fmla="+- 0 13625 13345"/>
                <a:gd name="T43" fmla="*/ 13625 h 285"/>
                <a:gd name="T44" fmla="+- 0 6604 6600"/>
                <a:gd name="T45" fmla="*/ T44 w 26"/>
                <a:gd name="T46" fmla="+- 0 13628 13345"/>
                <a:gd name="T47" fmla="*/ 13628 h 285"/>
                <a:gd name="T48" fmla="+- 0 6607 6600"/>
                <a:gd name="T49" fmla="*/ T48 w 26"/>
                <a:gd name="T50" fmla="+- 0 13630 13345"/>
                <a:gd name="T51" fmla="*/ 13630 h 285"/>
                <a:gd name="T52" fmla="+- 0 6612 6600"/>
                <a:gd name="T53" fmla="*/ T52 w 26"/>
                <a:gd name="T54" fmla="+- 0 13630 13345"/>
                <a:gd name="T55" fmla="*/ 13630 h 285"/>
                <a:gd name="T56" fmla="+- 0 6617 6600"/>
                <a:gd name="T57" fmla="*/ T56 w 26"/>
                <a:gd name="T58" fmla="+- 0 13630 13345"/>
                <a:gd name="T59" fmla="*/ 13630 h 285"/>
                <a:gd name="T60" fmla="+- 0 6621 6600"/>
                <a:gd name="T61" fmla="*/ T60 w 26"/>
                <a:gd name="T62" fmla="+- 0 13628 13345"/>
                <a:gd name="T63" fmla="*/ 13628 h 285"/>
                <a:gd name="T64" fmla="+- 0 6623 6600"/>
                <a:gd name="T65" fmla="*/ T64 w 26"/>
                <a:gd name="T66" fmla="+- 0 13623 13345"/>
                <a:gd name="T67" fmla="*/ 13623 h 285"/>
                <a:gd name="T68" fmla="+- 0 6624 6600"/>
                <a:gd name="T69" fmla="*/ T68 w 26"/>
                <a:gd name="T70" fmla="+- 0 13619 13345"/>
                <a:gd name="T71" fmla="*/ 13619 h 285"/>
                <a:gd name="T72" fmla="+- 0 6625 6600"/>
                <a:gd name="T73" fmla="*/ T72 w 26"/>
                <a:gd name="T74" fmla="+- 0 13607 13345"/>
                <a:gd name="T75" fmla="*/ 13607 h 285"/>
                <a:gd name="T76" fmla="+- 0 6625 6600"/>
                <a:gd name="T77" fmla="*/ T76 w 26"/>
                <a:gd name="T78" fmla="+- 0 13588 13345"/>
                <a:gd name="T79" fmla="*/ 13588 h 285"/>
                <a:gd name="T80" fmla="+- 0 6625 6600"/>
                <a:gd name="T81" fmla="*/ T80 w 26"/>
                <a:gd name="T82" fmla="+- 0 13388 13345"/>
                <a:gd name="T83" fmla="*/ 13388 h 285"/>
                <a:gd name="T84" fmla="+- 0 6625 6600"/>
                <a:gd name="T85" fmla="*/ T84 w 26"/>
                <a:gd name="T86" fmla="+- 0 13368 13345"/>
                <a:gd name="T87" fmla="*/ 13368 h 285"/>
                <a:gd name="T88" fmla="+- 0 6624 6600"/>
                <a:gd name="T89" fmla="*/ T88 w 26"/>
                <a:gd name="T90" fmla="+- 0 13355 13345"/>
                <a:gd name="T91" fmla="*/ 13355 h 285"/>
                <a:gd name="T92" fmla="+- 0 6623 6600"/>
                <a:gd name="T93" fmla="*/ T92 w 26"/>
                <a:gd name="T94" fmla="+- 0 13351 13345"/>
                <a:gd name="T95" fmla="*/ 13351 h 285"/>
                <a:gd name="T96" fmla="+- 0 6621 6600"/>
                <a:gd name="T97" fmla="*/ T96 w 26"/>
                <a:gd name="T98" fmla="+- 0 13347 13345"/>
                <a:gd name="T99" fmla="*/ 13347 h 285"/>
                <a:gd name="T100" fmla="+- 0 6618 6600"/>
                <a:gd name="T101" fmla="*/ T100 w 26"/>
                <a:gd name="T102" fmla="+- 0 13345 13345"/>
                <a:gd name="T103" fmla="*/ 13345 h 285"/>
                <a:gd name="T104" fmla="+- 0 6613 6600"/>
                <a:gd name="T105" fmla="*/ T104 w 26"/>
                <a:gd name="T106" fmla="+- 0 13345 13345"/>
                <a:gd name="T107" fmla="*/ 13345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285">
                  <a:moveTo>
                    <a:pt x="13" y="0"/>
                  </a:moveTo>
                  <a:lnTo>
                    <a:pt x="8" y="0"/>
                  </a:lnTo>
                  <a:lnTo>
                    <a:pt x="4" y="2"/>
                  </a:lnTo>
                  <a:lnTo>
                    <a:pt x="2" y="7"/>
                  </a:lnTo>
                  <a:lnTo>
                    <a:pt x="0" y="11"/>
                  </a:lnTo>
                  <a:lnTo>
                    <a:pt x="0" y="23"/>
                  </a:lnTo>
                  <a:lnTo>
                    <a:pt x="0" y="43"/>
                  </a:lnTo>
                  <a:lnTo>
                    <a:pt x="0" y="240"/>
                  </a:lnTo>
                  <a:lnTo>
                    <a:pt x="0" y="263"/>
                  </a:lnTo>
                  <a:lnTo>
                    <a:pt x="0" y="276"/>
                  </a:lnTo>
                  <a:lnTo>
                    <a:pt x="2" y="280"/>
                  </a:lnTo>
                  <a:lnTo>
                    <a:pt x="4" y="283"/>
                  </a:lnTo>
                  <a:lnTo>
                    <a:pt x="7" y="285"/>
                  </a:lnTo>
                  <a:lnTo>
                    <a:pt x="12" y="285"/>
                  </a:lnTo>
                  <a:lnTo>
                    <a:pt x="17" y="285"/>
                  </a:lnTo>
                  <a:lnTo>
                    <a:pt x="21" y="283"/>
                  </a:lnTo>
                  <a:lnTo>
                    <a:pt x="23" y="278"/>
                  </a:lnTo>
                  <a:lnTo>
                    <a:pt x="24" y="274"/>
                  </a:lnTo>
                  <a:lnTo>
                    <a:pt x="25" y="262"/>
                  </a:lnTo>
                  <a:lnTo>
                    <a:pt x="25" y="243"/>
                  </a:lnTo>
                  <a:lnTo>
                    <a:pt x="25" y="43"/>
                  </a:lnTo>
                  <a:lnTo>
                    <a:pt x="25" y="23"/>
                  </a:lnTo>
                  <a:lnTo>
                    <a:pt x="24" y="10"/>
                  </a:lnTo>
                  <a:lnTo>
                    <a:pt x="23" y="6"/>
                  </a:lnTo>
                  <a:lnTo>
                    <a:pt x="21" y="2"/>
                  </a:lnTo>
                  <a:lnTo>
                    <a:pt x="18" y="0"/>
                  </a:lnTo>
                  <a:lnTo>
                    <a:pt x="13"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6" name="Freeform 25"/>
            <p:cNvSpPr>
              <a:spLocks/>
            </p:cNvSpPr>
            <p:nvPr/>
          </p:nvSpPr>
          <p:spPr bwMode="auto">
            <a:xfrm>
              <a:off x="1127125" y="74613"/>
              <a:ext cx="157163" cy="273050"/>
            </a:xfrm>
            <a:custGeom>
              <a:avLst/>
              <a:gdLst>
                <a:gd name="T0" fmla="+- 0 6610 6488"/>
                <a:gd name="T1" fmla="*/ T0 w 248"/>
                <a:gd name="T2" fmla="+- 0 13273 13273"/>
                <a:gd name="T3" fmla="*/ 13273 h 429"/>
                <a:gd name="T4" fmla="+- 0 6632 6488"/>
                <a:gd name="T5" fmla="*/ T4 w 248"/>
                <a:gd name="T6" fmla="+- 0 13274 13273"/>
                <a:gd name="T7" fmla="*/ 13274 h 429"/>
                <a:gd name="T8" fmla="+- 0 6651 6488"/>
                <a:gd name="T9" fmla="*/ T8 w 248"/>
                <a:gd name="T10" fmla="+- 0 13278 13273"/>
                <a:gd name="T11" fmla="*/ 13278 h 429"/>
                <a:gd name="T12" fmla="+- 0 6670 6488"/>
                <a:gd name="T13" fmla="*/ T12 w 248"/>
                <a:gd name="T14" fmla="+- 0 13284 13273"/>
                <a:gd name="T15" fmla="*/ 13284 h 429"/>
                <a:gd name="T16" fmla="+- 0 6692 6488"/>
                <a:gd name="T17" fmla="*/ T16 w 248"/>
                <a:gd name="T18" fmla="+- 0 13295 13273"/>
                <a:gd name="T19" fmla="*/ 13295 h 429"/>
                <a:gd name="T20" fmla="+- 0 6707 6488"/>
                <a:gd name="T21" fmla="*/ T20 w 248"/>
                <a:gd name="T22" fmla="+- 0 13308 13273"/>
                <a:gd name="T23" fmla="*/ 13308 h 429"/>
                <a:gd name="T24" fmla="+- 0 6724 6488"/>
                <a:gd name="T25" fmla="*/ T24 w 248"/>
                <a:gd name="T26" fmla="+- 0 13332 13273"/>
                <a:gd name="T27" fmla="*/ 13332 h 429"/>
                <a:gd name="T28" fmla="+- 0 6731 6488"/>
                <a:gd name="T29" fmla="*/ T28 w 248"/>
                <a:gd name="T30" fmla="+- 0 13350 13273"/>
                <a:gd name="T31" fmla="*/ 13350 h 429"/>
                <a:gd name="T32" fmla="+- 0 6734 6488"/>
                <a:gd name="T33" fmla="*/ T32 w 248"/>
                <a:gd name="T34" fmla="+- 0 13369 13273"/>
                <a:gd name="T35" fmla="*/ 13369 h 429"/>
                <a:gd name="T36" fmla="+- 0 6736 6488"/>
                <a:gd name="T37" fmla="*/ T36 w 248"/>
                <a:gd name="T38" fmla="+- 0 13388 13273"/>
                <a:gd name="T39" fmla="*/ 13388 h 429"/>
                <a:gd name="T40" fmla="+- 0 6736 6488"/>
                <a:gd name="T41" fmla="*/ T40 w 248"/>
                <a:gd name="T42" fmla="+- 0 13411 13273"/>
                <a:gd name="T43" fmla="*/ 13411 h 429"/>
                <a:gd name="T44" fmla="+- 0 6736 6488"/>
                <a:gd name="T45" fmla="*/ T44 w 248"/>
                <a:gd name="T46" fmla="+- 0 13422 13273"/>
                <a:gd name="T47" fmla="*/ 13422 h 429"/>
                <a:gd name="T48" fmla="+- 0 6736 6488"/>
                <a:gd name="T49" fmla="*/ T48 w 248"/>
                <a:gd name="T50" fmla="+- 0 13557 13273"/>
                <a:gd name="T51" fmla="*/ 13557 h 429"/>
                <a:gd name="T52" fmla="+- 0 6736 6488"/>
                <a:gd name="T53" fmla="*/ T52 w 248"/>
                <a:gd name="T54" fmla="+- 0 13582 13273"/>
                <a:gd name="T55" fmla="*/ 13582 h 429"/>
                <a:gd name="T56" fmla="+- 0 6735 6488"/>
                <a:gd name="T57" fmla="*/ T56 w 248"/>
                <a:gd name="T58" fmla="+- 0 13603 13273"/>
                <a:gd name="T59" fmla="*/ 13603 h 429"/>
                <a:gd name="T60" fmla="+- 0 6732 6488"/>
                <a:gd name="T61" fmla="*/ T60 w 248"/>
                <a:gd name="T62" fmla="+- 0 13619 13273"/>
                <a:gd name="T63" fmla="*/ 13619 h 429"/>
                <a:gd name="T64" fmla="+- 0 6725 6488"/>
                <a:gd name="T65" fmla="*/ T64 w 248"/>
                <a:gd name="T66" fmla="+- 0 13643 13273"/>
                <a:gd name="T67" fmla="*/ 13643 h 429"/>
                <a:gd name="T68" fmla="+- 0 6714 6488"/>
                <a:gd name="T69" fmla="*/ T68 w 248"/>
                <a:gd name="T70" fmla="+- 0 13661 13273"/>
                <a:gd name="T71" fmla="*/ 13661 h 429"/>
                <a:gd name="T72" fmla="+- 0 6695 6488"/>
                <a:gd name="T73" fmla="*/ T72 w 248"/>
                <a:gd name="T74" fmla="+- 0 13680 13273"/>
                <a:gd name="T75" fmla="*/ 13680 h 429"/>
                <a:gd name="T76" fmla="+- 0 6677 6488"/>
                <a:gd name="T77" fmla="*/ T76 w 248"/>
                <a:gd name="T78" fmla="+- 0 13690 13273"/>
                <a:gd name="T79" fmla="*/ 13690 h 429"/>
                <a:gd name="T80" fmla="+- 0 6651 6488"/>
                <a:gd name="T81" fmla="*/ T80 w 248"/>
                <a:gd name="T82" fmla="+- 0 13699 13273"/>
                <a:gd name="T83" fmla="*/ 13699 h 429"/>
                <a:gd name="T84" fmla="+- 0 6631 6488"/>
                <a:gd name="T85" fmla="*/ T84 w 248"/>
                <a:gd name="T86" fmla="+- 0 13702 13273"/>
                <a:gd name="T87" fmla="*/ 13702 h 429"/>
                <a:gd name="T88" fmla="+- 0 6618 6488"/>
                <a:gd name="T89" fmla="*/ T88 w 248"/>
                <a:gd name="T90" fmla="+- 0 13702 13273"/>
                <a:gd name="T91" fmla="*/ 13702 h 429"/>
                <a:gd name="T92" fmla="+- 0 6596 6488"/>
                <a:gd name="T93" fmla="*/ T92 w 248"/>
                <a:gd name="T94" fmla="+- 0 13701 13273"/>
                <a:gd name="T95" fmla="*/ 13701 h 429"/>
                <a:gd name="T96" fmla="+- 0 6576 6488"/>
                <a:gd name="T97" fmla="*/ T96 w 248"/>
                <a:gd name="T98" fmla="+- 0 13699 13273"/>
                <a:gd name="T99" fmla="*/ 13699 h 429"/>
                <a:gd name="T100" fmla="+- 0 6558 6488"/>
                <a:gd name="T101" fmla="*/ T100 w 248"/>
                <a:gd name="T102" fmla="+- 0 13694 13273"/>
                <a:gd name="T103" fmla="*/ 13694 h 429"/>
                <a:gd name="T104" fmla="+- 0 6537 6488"/>
                <a:gd name="T105" fmla="*/ T104 w 248"/>
                <a:gd name="T106" fmla="+- 0 13685 13273"/>
                <a:gd name="T107" fmla="*/ 13685 h 429"/>
                <a:gd name="T108" fmla="+- 0 6521 6488"/>
                <a:gd name="T109" fmla="*/ T108 w 248"/>
                <a:gd name="T110" fmla="+- 0 13672 13273"/>
                <a:gd name="T111" fmla="*/ 13672 h 429"/>
                <a:gd name="T112" fmla="+- 0 6504 6488"/>
                <a:gd name="T113" fmla="*/ T112 w 248"/>
                <a:gd name="T114" fmla="+- 0 13649 13273"/>
                <a:gd name="T115" fmla="*/ 13649 h 429"/>
                <a:gd name="T116" fmla="+- 0 6496 6488"/>
                <a:gd name="T117" fmla="*/ T116 w 248"/>
                <a:gd name="T118" fmla="+- 0 13631 13273"/>
                <a:gd name="T119" fmla="*/ 13631 h 429"/>
                <a:gd name="T120" fmla="+- 0 6491 6488"/>
                <a:gd name="T121" fmla="*/ T120 w 248"/>
                <a:gd name="T122" fmla="+- 0 13612 13273"/>
                <a:gd name="T123" fmla="*/ 13612 h 429"/>
                <a:gd name="T124" fmla="+- 0 6489 6488"/>
                <a:gd name="T125" fmla="*/ T124 w 248"/>
                <a:gd name="T126" fmla="+- 0 13593 13273"/>
                <a:gd name="T127" fmla="*/ 13593 h 429"/>
                <a:gd name="T128" fmla="+- 0 6488 6488"/>
                <a:gd name="T129" fmla="*/ T128 w 248"/>
                <a:gd name="T130" fmla="+- 0 13569 13273"/>
                <a:gd name="T131" fmla="*/ 13569 h 429"/>
                <a:gd name="T132" fmla="+- 0 6488 6488"/>
                <a:gd name="T133" fmla="*/ T132 w 248"/>
                <a:gd name="T134" fmla="+- 0 13563 13273"/>
                <a:gd name="T135" fmla="*/ 13563 h 429"/>
                <a:gd name="T136" fmla="+- 0 6488 6488"/>
                <a:gd name="T137" fmla="*/ T136 w 248"/>
                <a:gd name="T138" fmla="+- 0 13422 13273"/>
                <a:gd name="T139" fmla="*/ 13422 h 429"/>
                <a:gd name="T140" fmla="+- 0 6489 6488"/>
                <a:gd name="T141" fmla="*/ T140 w 248"/>
                <a:gd name="T142" fmla="+- 0 13397 13273"/>
                <a:gd name="T143" fmla="*/ 13397 h 429"/>
                <a:gd name="T144" fmla="+- 0 6491 6488"/>
                <a:gd name="T145" fmla="*/ T144 w 248"/>
                <a:gd name="T146" fmla="+- 0 13376 13273"/>
                <a:gd name="T147" fmla="*/ 13376 h 429"/>
                <a:gd name="T148" fmla="+- 0 6493 6488"/>
                <a:gd name="T149" fmla="*/ T148 w 248"/>
                <a:gd name="T150" fmla="+- 0 13357 13273"/>
                <a:gd name="T151" fmla="*/ 13357 h 429"/>
                <a:gd name="T152" fmla="+- 0 6497 6488"/>
                <a:gd name="T153" fmla="*/ T152 w 248"/>
                <a:gd name="T154" fmla="+- 0 13341 13273"/>
                <a:gd name="T155" fmla="*/ 13341 h 429"/>
                <a:gd name="T156" fmla="+- 0 6507 6488"/>
                <a:gd name="T157" fmla="*/ T156 w 248"/>
                <a:gd name="T158" fmla="+- 0 13319 13273"/>
                <a:gd name="T159" fmla="*/ 13319 h 429"/>
                <a:gd name="T160" fmla="+- 0 6520 6488"/>
                <a:gd name="T161" fmla="*/ T160 w 248"/>
                <a:gd name="T162" fmla="+- 0 13304 13273"/>
                <a:gd name="T163" fmla="*/ 13304 h 429"/>
                <a:gd name="T164" fmla="+- 0 6537 6488"/>
                <a:gd name="T165" fmla="*/ T164 w 248"/>
                <a:gd name="T166" fmla="+- 0 13291 13273"/>
                <a:gd name="T167" fmla="*/ 13291 h 429"/>
                <a:gd name="T168" fmla="+- 0 6555 6488"/>
                <a:gd name="T169" fmla="*/ T168 w 248"/>
                <a:gd name="T170" fmla="+- 0 13282 13273"/>
                <a:gd name="T171" fmla="*/ 13282 h 429"/>
                <a:gd name="T172" fmla="+- 0 6574 6488"/>
                <a:gd name="T173" fmla="*/ T172 w 248"/>
                <a:gd name="T174" fmla="+- 0 13277 13273"/>
                <a:gd name="T175" fmla="*/ 13277 h 429"/>
                <a:gd name="T176" fmla="+- 0 6595 6488"/>
                <a:gd name="T177" fmla="*/ T176 w 248"/>
                <a:gd name="T178" fmla="+- 0 13273 13273"/>
                <a:gd name="T179" fmla="*/ 13273 h 429"/>
                <a:gd name="T180" fmla="+- 0 6610 6488"/>
                <a:gd name="T181" fmla="*/ T180 w 248"/>
                <a:gd name="T182" fmla="+- 0 13273 13273"/>
                <a:gd name="T183" fmla="*/ 13273 h 4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48" h="429">
                  <a:moveTo>
                    <a:pt x="122" y="0"/>
                  </a:moveTo>
                  <a:lnTo>
                    <a:pt x="144" y="1"/>
                  </a:lnTo>
                  <a:lnTo>
                    <a:pt x="163" y="5"/>
                  </a:lnTo>
                  <a:lnTo>
                    <a:pt x="182" y="11"/>
                  </a:lnTo>
                  <a:lnTo>
                    <a:pt x="204" y="22"/>
                  </a:lnTo>
                  <a:lnTo>
                    <a:pt x="219" y="35"/>
                  </a:lnTo>
                  <a:lnTo>
                    <a:pt x="236" y="59"/>
                  </a:lnTo>
                  <a:lnTo>
                    <a:pt x="243" y="77"/>
                  </a:lnTo>
                  <a:lnTo>
                    <a:pt x="246" y="96"/>
                  </a:lnTo>
                  <a:lnTo>
                    <a:pt x="248" y="115"/>
                  </a:lnTo>
                  <a:lnTo>
                    <a:pt x="248" y="138"/>
                  </a:lnTo>
                  <a:lnTo>
                    <a:pt x="248" y="149"/>
                  </a:lnTo>
                  <a:lnTo>
                    <a:pt x="248" y="284"/>
                  </a:lnTo>
                  <a:lnTo>
                    <a:pt x="248" y="309"/>
                  </a:lnTo>
                  <a:lnTo>
                    <a:pt x="247" y="330"/>
                  </a:lnTo>
                  <a:lnTo>
                    <a:pt x="244" y="346"/>
                  </a:lnTo>
                  <a:lnTo>
                    <a:pt x="237" y="370"/>
                  </a:lnTo>
                  <a:lnTo>
                    <a:pt x="226" y="388"/>
                  </a:lnTo>
                  <a:lnTo>
                    <a:pt x="207" y="407"/>
                  </a:lnTo>
                  <a:lnTo>
                    <a:pt x="189" y="417"/>
                  </a:lnTo>
                  <a:lnTo>
                    <a:pt x="163" y="426"/>
                  </a:lnTo>
                  <a:lnTo>
                    <a:pt x="143" y="429"/>
                  </a:lnTo>
                  <a:lnTo>
                    <a:pt x="130" y="429"/>
                  </a:lnTo>
                  <a:lnTo>
                    <a:pt x="108" y="428"/>
                  </a:lnTo>
                  <a:lnTo>
                    <a:pt x="88" y="426"/>
                  </a:lnTo>
                  <a:lnTo>
                    <a:pt x="70" y="421"/>
                  </a:lnTo>
                  <a:lnTo>
                    <a:pt x="49" y="412"/>
                  </a:lnTo>
                  <a:lnTo>
                    <a:pt x="33" y="399"/>
                  </a:lnTo>
                  <a:lnTo>
                    <a:pt x="16" y="376"/>
                  </a:lnTo>
                  <a:lnTo>
                    <a:pt x="8" y="358"/>
                  </a:lnTo>
                  <a:lnTo>
                    <a:pt x="3" y="339"/>
                  </a:lnTo>
                  <a:lnTo>
                    <a:pt x="1" y="320"/>
                  </a:lnTo>
                  <a:lnTo>
                    <a:pt x="0" y="296"/>
                  </a:lnTo>
                  <a:lnTo>
                    <a:pt x="0" y="290"/>
                  </a:lnTo>
                  <a:lnTo>
                    <a:pt x="0" y="149"/>
                  </a:lnTo>
                  <a:lnTo>
                    <a:pt x="1" y="124"/>
                  </a:lnTo>
                  <a:lnTo>
                    <a:pt x="3" y="103"/>
                  </a:lnTo>
                  <a:lnTo>
                    <a:pt x="5" y="84"/>
                  </a:lnTo>
                  <a:lnTo>
                    <a:pt x="9" y="68"/>
                  </a:lnTo>
                  <a:lnTo>
                    <a:pt x="19" y="46"/>
                  </a:lnTo>
                  <a:lnTo>
                    <a:pt x="32" y="31"/>
                  </a:lnTo>
                  <a:lnTo>
                    <a:pt x="49" y="18"/>
                  </a:lnTo>
                  <a:lnTo>
                    <a:pt x="67" y="9"/>
                  </a:lnTo>
                  <a:lnTo>
                    <a:pt x="86" y="4"/>
                  </a:lnTo>
                  <a:lnTo>
                    <a:pt x="107" y="0"/>
                  </a:lnTo>
                  <a:lnTo>
                    <a:pt x="122"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7" name="Freeform 26"/>
            <p:cNvSpPr>
              <a:spLocks/>
            </p:cNvSpPr>
            <p:nvPr/>
          </p:nvSpPr>
          <p:spPr bwMode="auto">
            <a:xfrm>
              <a:off x="958850" y="74613"/>
              <a:ext cx="152400" cy="268287"/>
            </a:xfrm>
            <a:custGeom>
              <a:avLst/>
              <a:gdLst>
                <a:gd name="T0" fmla="+- 0 6360 6222"/>
                <a:gd name="T1" fmla="*/ T0 w 241"/>
                <a:gd name="T2" fmla="+- 0 13274 13273"/>
                <a:gd name="T3" fmla="*/ 13274 h 422"/>
                <a:gd name="T4" fmla="+- 0 6400 6222"/>
                <a:gd name="T5" fmla="*/ T4 w 241"/>
                <a:gd name="T6" fmla="+- 0 13284 13273"/>
                <a:gd name="T7" fmla="*/ 13284 h 422"/>
                <a:gd name="T8" fmla="+- 0 6431 6222"/>
                <a:gd name="T9" fmla="*/ T8 w 241"/>
                <a:gd name="T10" fmla="+- 0 13304 13273"/>
                <a:gd name="T11" fmla="*/ 13304 h 422"/>
                <a:gd name="T12" fmla="+- 0 6454 6222"/>
                <a:gd name="T13" fmla="*/ T12 w 241"/>
                <a:gd name="T14" fmla="+- 0 13337 13273"/>
                <a:gd name="T15" fmla="*/ 13337 h 422"/>
                <a:gd name="T16" fmla="+- 0 6463 6222"/>
                <a:gd name="T17" fmla="*/ T16 w 241"/>
                <a:gd name="T18" fmla="+- 0 13377 13273"/>
                <a:gd name="T19" fmla="*/ 13377 h 422"/>
                <a:gd name="T20" fmla="+- 0 6462 6222"/>
                <a:gd name="T21" fmla="*/ T20 w 241"/>
                <a:gd name="T22" fmla="+- 0 13402 13273"/>
                <a:gd name="T23" fmla="*/ 13402 h 422"/>
                <a:gd name="T24" fmla="+- 0 6453 6222"/>
                <a:gd name="T25" fmla="*/ T24 w 241"/>
                <a:gd name="T26" fmla="+- 0 13441 13273"/>
                <a:gd name="T27" fmla="*/ 13441 h 422"/>
                <a:gd name="T28" fmla="+- 0 6435 6222"/>
                <a:gd name="T29" fmla="*/ T28 w 241"/>
                <a:gd name="T30" fmla="+- 0 13478 13273"/>
                <a:gd name="T31" fmla="*/ 13478 h 422"/>
                <a:gd name="T32" fmla="+- 0 6419 6222"/>
                <a:gd name="T33" fmla="*/ T32 w 241"/>
                <a:gd name="T34" fmla="+- 0 13506 13273"/>
                <a:gd name="T35" fmla="*/ 13506 h 422"/>
                <a:gd name="T36" fmla="+- 0 6396 6222"/>
                <a:gd name="T37" fmla="*/ T36 w 241"/>
                <a:gd name="T38" fmla="+- 0 13541 13273"/>
                <a:gd name="T39" fmla="*/ 13541 h 422"/>
                <a:gd name="T40" fmla="+- 0 6367 6222"/>
                <a:gd name="T41" fmla="*/ T40 w 241"/>
                <a:gd name="T42" fmla="+- 0 13582 13273"/>
                <a:gd name="T43" fmla="*/ 13582 h 422"/>
                <a:gd name="T44" fmla="+- 0 6344 6222"/>
                <a:gd name="T45" fmla="*/ T44 w 241"/>
                <a:gd name="T46" fmla="+- 0 13615 13273"/>
                <a:gd name="T47" fmla="*/ 13615 h 422"/>
                <a:gd name="T48" fmla="+- 0 6454 6222"/>
                <a:gd name="T49" fmla="*/ T48 w 241"/>
                <a:gd name="T50" fmla="+- 0 13694 13273"/>
                <a:gd name="T51" fmla="*/ 13694 h 422"/>
                <a:gd name="T52" fmla="+- 0 6222 6222"/>
                <a:gd name="T53" fmla="*/ T52 w 241"/>
                <a:gd name="T54" fmla="+- 0 13630 13273"/>
                <a:gd name="T55" fmla="*/ 13630 h 422"/>
                <a:gd name="T56" fmla="+- 0 6254 6222"/>
                <a:gd name="T57" fmla="*/ T56 w 241"/>
                <a:gd name="T58" fmla="+- 0 13578 13273"/>
                <a:gd name="T59" fmla="*/ 13578 h 422"/>
                <a:gd name="T60" fmla="+- 0 6281 6222"/>
                <a:gd name="T61" fmla="*/ T60 w 241"/>
                <a:gd name="T62" fmla="+- 0 13533 13273"/>
                <a:gd name="T63" fmla="*/ 13533 h 422"/>
                <a:gd name="T64" fmla="+- 0 6303 6222"/>
                <a:gd name="T65" fmla="*/ T64 w 241"/>
                <a:gd name="T66" fmla="+- 0 13496 13273"/>
                <a:gd name="T67" fmla="*/ 13496 h 422"/>
                <a:gd name="T68" fmla="+- 0 6321 6222"/>
                <a:gd name="T69" fmla="*/ T68 w 241"/>
                <a:gd name="T70" fmla="+- 0 13466 13273"/>
                <a:gd name="T71" fmla="*/ 13466 h 422"/>
                <a:gd name="T72" fmla="+- 0 6333 6222"/>
                <a:gd name="T73" fmla="*/ T72 w 241"/>
                <a:gd name="T74" fmla="+- 0 13443 13273"/>
                <a:gd name="T75" fmla="*/ 13443 h 422"/>
                <a:gd name="T76" fmla="+- 0 6350 6222"/>
                <a:gd name="T77" fmla="*/ T76 w 241"/>
                <a:gd name="T78" fmla="+- 0 13407 13273"/>
                <a:gd name="T79" fmla="*/ 13407 h 422"/>
                <a:gd name="T80" fmla="+- 0 6358 6222"/>
                <a:gd name="T81" fmla="*/ T80 w 241"/>
                <a:gd name="T82" fmla="+- 0 13373 13273"/>
                <a:gd name="T83" fmla="*/ 13373 h 422"/>
                <a:gd name="T84" fmla="+- 0 6358 6222"/>
                <a:gd name="T85" fmla="*/ T84 w 241"/>
                <a:gd name="T86" fmla="+- 0 13363 13273"/>
                <a:gd name="T87" fmla="*/ 13363 h 422"/>
                <a:gd name="T88" fmla="+- 0 6353 6222"/>
                <a:gd name="T89" fmla="*/ T88 w 241"/>
                <a:gd name="T90" fmla="+- 0 13351 13273"/>
                <a:gd name="T91" fmla="*/ 13351 h 422"/>
                <a:gd name="T92" fmla="+- 0 6346 6222"/>
                <a:gd name="T93" fmla="*/ T92 w 241"/>
                <a:gd name="T94" fmla="+- 0 13345 13273"/>
                <a:gd name="T95" fmla="*/ 13345 h 422"/>
                <a:gd name="T96" fmla="+- 0 6335 6222"/>
                <a:gd name="T97" fmla="*/ T96 w 241"/>
                <a:gd name="T98" fmla="+- 0 13345 13273"/>
                <a:gd name="T99" fmla="*/ 13345 h 422"/>
                <a:gd name="T100" fmla="+- 0 6327 6222"/>
                <a:gd name="T101" fmla="*/ T100 w 241"/>
                <a:gd name="T102" fmla="+- 0 13352 13273"/>
                <a:gd name="T103" fmla="*/ 13352 h 422"/>
                <a:gd name="T104" fmla="+- 0 6323 6222"/>
                <a:gd name="T105" fmla="*/ T104 w 241"/>
                <a:gd name="T106" fmla="+- 0 13368 13273"/>
                <a:gd name="T107" fmla="*/ 13368 h 422"/>
                <a:gd name="T108" fmla="+- 0 6323 6222"/>
                <a:gd name="T109" fmla="*/ T108 w 241"/>
                <a:gd name="T110" fmla="+- 0 13428 13273"/>
                <a:gd name="T111" fmla="*/ 13428 h 422"/>
                <a:gd name="T112" fmla="+- 0 6222 6222"/>
                <a:gd name="T113" fmla="*/ T112 w 241"/>
                <a:gd name="T114" fmla="+- 0 13408 13273"/>
                <a:gd name="T115" fmla="*/ 13408 h 422"/>
                <a:gd name="T116" fmla="+- 0 6224 6222"/>
                <a:gd name="T117" fmla="*/ T116 w 241"/>
                <a:gd name="T118" fmla="+- 0 13365 13273"/>
                <a:gd name="T119" fmla="*/ 13365 h 422"/>
                <a:gd name="T120" fmla="+- 0 6231 6222"/>
                <a:gd name="T121" fmla="*/ T120 w 241"/>
                <a:gd name="T122" fmla="+- 0 13335 13273"/>
                <a:gd name="T123" fmla="*/ 13335 h 422"/>
                <a:gd name="T124" fmla="+- 0 6257 6222"/>
                <a:gd name="T125" fmla="*/ T124 w 241"/>
                <a:gd name="T126" fmla="+- 0 13298 13273"/>
                <a:gd name="T127" fmla="*/ 13298 h 422"/>
                <a:gd name="T128" fmla="+- 0 6282 6222"/>
                <a:gd name="T129" fmla="*/ T128 w 241"/>
                <a:gd name="T130" fmla="+- 0 13283 13273"/>
                <a:gd name="T131" fmla="*/ 13283 h 422"/>
                <a:gd name="T132" fmla="+- 0 6319 6222"/>
                <a:gd name="T133" fmla="*/ T132 w 241"/>
                <a:gd name="T134" fmla="+- 0 13274 13273"/>
                <a:gd name="T135" fmla="*/ 13274 h 4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41" h="422">
                  <a:moveTo>
                    <a:pt x="114" y="0"/>
                  </a:moveTo>
                  <a:lnTo>
                    <a:pt x="138" y="1"/>
                  </a:lnTo>
                  <a:lnTo>
                    <a:pt x="159" y="5"/>
                  </a:lnTo>
                  <a:lnTo>
                    <a:pt x="178" y="11"/>
                  </a:lnTo>
                  <a:lnTo>
                    <a:pt x="195" y="20"/>
                  </a:lnTo>
                  <a:lnTo>
                    <a:pt x="209" y="31"/>
                  </a:lnTo>
                  <a:lnTo>
                    <a:pt x="222" y="47"/>
                  </a:lnTo>
                  <a:lnTo>
                    <a:pt x="232" y="64"/>
                  </a:lnTo>
                  <a:lnTo>
                    <a:pt x="239" y="83"/>
                  </a:lnTo>
                  <a:lnTo>
                    <a:pt x="241" y="104"/>
                  </a:lnTo>
                  <a:lnTo>
                    <a:pt x="241" y="110"/>
                  </a:lnTo>
                  <a:lnTo>
                    <a:pt x="240" y="129"/>
                  </a:lnTo>
                  <a:lnTo>
                    <a:pt x="237" y="148"/>
                  </a:lnTo>
                  <a:lnTo>
                    <a:pt x="231" y="168"/>
                  </a:lnTo>
                  <a:lnTo>
                    <a:pt x="224" y="185"/>
                  </a:lnTo>
                  <a:lnTo>
                    <a:pt x="213" y="205"/>
                  </a:lnTo>
                  <a:lnTo>
                    <a:pt x="206" y="218"/>
                  </a:lnTo>
                  <a:lnTo>
                    <a:pt x="197" y="233"/>
                  </a:lnTo>
                  <a:lnTo>
                    <a:pt x="186" y="249"/>
                  </a:lnTo>
                  <a:lnTo>
                    <a:pt x="174" y="268"/>
                  </a:lnTo>
                  <a:lnTo>
                    <a:pt x="160" y="288"/>
                  </a:lnTo>
                  <a:lnTo>
                    <a:pt x="145" y="309"/>
                  </a:lnTo>
                  <a:lnTo>
                    <a:pt x="128" y="333"/>
                  </a:lnTo>
                  <a:lnTo>
                    <a:pt x="122" y="342"/>
                  </a:lnTo>
                  <a:lnTo>
                    <a:pt x="232" y="342"/>
                  </a:lnTo>
                  <a:lnTo>
                    <a:pt x="232" y="421"/>
                  </a:lnTo>
                  <a:lnTo>
                    <a:pt x="0" y="421"/>
                  </a:lnTo>
                  <a:lnTo>
                    <a:pt x="0" y="357"/>
                  </a:lnTo>
                  <a:lnTo>
                    <a:pt x="17" y="330"/>
                  </a:lnTo>
                  <a:lnTo>
                    <a:pt x="32" y="305"/>
                  </a:lnTo>
                  <a:lnTo>
                    <a:pt x="46" y="281"/>
                  </a:lnTo>
                  <a:lnTo>
                    <a:pt x="59" y="260"/>
                  </a:lnTo>
                  <a:lnTo>
                    <a:pt x="71" y="240"/>
                  </a:lnTo>
                  <a:lnTo>
                    <a:pt x="81" y="223"/>
                  </a:lnTo>
                  <a:lnTo>
                    <a:pt x="91" y="207"/>
                  </a:lnTo>
                  <a:lnTo>
                    <a:pt x="99" y="193"/>
                  </a:lnTo>
                  <a:lnTo>
                    <a:pt x="106" y="180"/>
                  </a:lnTo>
                  <a:lnTo>
                    <a:pt x="111" y="170"/>
                  </a:lnTo>
                  <a:lnTo>
                    <a:pt x="116" y="161"/>
                  </a:lnTo>
                  <a:lnTo>
                    <a:pt x="128" y="134"/>
                  </a:lnTo>
                  <a:lnTo>
                    <a:pt x="134" y="115"/>
                  </a:lnTo>
                  <a:lnTo>
                    <a:pt x="136" y="100"/>
                  </a:lnTo>
                  <a:lnTo>
                    <a:pt x="136" y="90"/>
                  </a:lnTo>
                  <a:lnTo>
                    <a:pt x="134" y="83"/>
                  </a:lnTo>
                  <a:lnTo>
                    <a:pt x="131" y="78"/>
                  </a:lnTo>
                  <a:lnTo>
                    <a:pt x="129" y="74"/>
                  </a:lnTo>
                  <a:lnTo>
                    <a:pt x="124" y="72"/>
                  </a:lnTo>
                  <a:lnTo>
                    <a:pt x="118" y="72"/>
                  </a:lnTo>
                  <a:lnTo>
                    <a:pt x="113" y="72"/>
                  </a:lnTo>
                  <a:lnTo>
                    <a:pt x="108" y="74"/>
                  </a:lnTo>
                  <a:lnTo>
                    <a:pt x="105" y="79"/>
                  </a:lnTo>
                  <a:lnTo>
                    <a:pt x="102" y="84"/>
                  </a:lnTo>
                  <a:lnTo>
                    <a:pt x="101" y="95"/>
                  </a:lnTo>
                  <a:lnTo>
                    <a:pt x="101" y="111"/>
                  </a:lnTo>
                  <a:lnTo>
                    <a:pt x="101" y="155"/>
                  </a:lnTo>
                  <a:lnTo>
                    <a:pt x="0" y="155"/>
                  </a:lnTo>
                  <a:lnTo>
                    <a:pt x="0" y="135"/>
                  </a:lnTo>
                  <a:lnTo>
                    <a:pt x="1" y="112"/>
                  </a:lnTo>
                  <a:lnTo>
                    <a:pt x="2" y="92"/>
                  </a:lnTo>
                  <a:lnTo>
                    <a:pt x="4" y="80"/>
                  </a:lnTo>
                  <a:lnTo>
                    <a:pt x="9" y="62"/>
                  </a:lnTo>
                  <a:lnTo>
                    <a:pt x="19" y="44"/>
                  </a:lnTo>
                  <a:lnTo>
                    <a:pt x="35" y="25"/>
                  </a:lnTo>
                  <a:lnTo>
                    <a:pt x="52" y="14"/>
                  </a:lnTo>
                  <a:lnTo>
                    <a:pt x="60" y="10"/>
                  </a:lnTo>
                  <a:lnTo>
                    <a:pt x="77" y="4"/>
                  </a:lnTo>
                  <a:lnTo>
                    <a:pt x="97" y="1"/>
                  </a:lnTo>
                  <a:lnTo>
                    <a:pt x="114" y="0"/>
                  </a:lnTo>
                  <a:close/>
                </a:path>
              </a:pathLst>
            </a:custGeom>
            <a:noFill/>
            <a:ln w="12700">
              <a:solidFill>
                <a:srgbClr val="8063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grpSp>
      <p:sp>
        <p:nvSpPr>
          <p:cNvPr id="98" name="Rectángulo 97"/>
          <p:cNvSpPr/>
          <p:nvPr/>
        </p:nvSpPr>
        <p:spPr>
          <a:xfrm>
            <a:off x="318480" y="4601406"/>
            <a:ext cx="8497711" cy="276999"/>
          </a:xfrm>
          <a:prstGeom prst="rect">
            <a:avLst/>
          </a:prstGeom>
        </p:spPr>
        <p:txBody>
          <a:bodyPr wrap="square">
            <a:spAutoFit/>
          </a:bodyPr>
          <a:lstStyle/>
          <a:p>
            <a:r>
              <a:rPr lang="es-PE" sz="1200">
                <a:solidFill>
                  <a:srgbClr val="C00000"/>
                </a:solidFill>
                <a:latin typeface="Franklin Gothic Medium Cond" panose="020B0606030402020204" pitchFamily="34" charset="0"/>
              </a:rPr>
              <a:t>EL MISMO PACIENTE CONTINÚA EN EL REGISTRO DEL MINISTERIO DE SALUD EN EL SIGUIENTE AÑO </a:t>
            </a:r>
          </a:p>
        </p:txBody>
      </p:sp>
    </p:spTree>
    <p:extLst>
      <p:ext uri="{BB962C8B-B14F-4D97-AF65-F5344CB8AC3E}">
        <p14:creationId xmlns:p14="http://schemas.microsoft.com/office/powerpoint/2010/main" val="273865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p:cNvSpPr/>
          <p:nvPr/>
        </p:nvSpPr>
        <p:spPr>
          <a:xfrm>
            <a:off x="288633" y="231884"/>
            <a:ext cx="8497711" cy="2631490"/>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 registre:</a:t>
            </a:r>
          </a:p>
          <a:p>
            <a:r>
              <a:rPr lang="es-PE" sz="1100" dirty="0">
                <a:latin typeface="Franklin Gothic Medium Cond" panose="020B0606030402020204" pitchFamily="34" charset="0"/>
              </a:rPr>
              <a:t> En el casillero 1º el Diagnóstico de Hepatitis B Crónica</a:t>
            </a:r>
          </a:p>
          <a:p>
            <a:r>
              <a:rPr lang="es-PE" sz="1100" dirty="0">
                <a:latin typeface="Franklin Gothic Medium Cond" panose="020B0606030402020204" pitchFamily="34" charset="0"/>
              </a:rPr>
              <a:t> En el casillero 2º Consejería/Orientación en prevención de ITS, VIH, Hepatitis B  </a:t>
            </a:r>
          </a:p>
          <a:p>
            <a:r>
              <a:rPr lang="es-PE" sz="1100" dirty="0">
                <a:latin typeface="Franklin Gothic Medium Cond" panose="020B0606030402020204" pitchFamily="34" charset="0"/>
              </a:rPr>
              <a:t> En el casillero 3º Administración de Tratamiento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casillero 1º y 2º marque “D” si son procedimientos que se realizan por primera vez en el año o “R” si los procedimientos son repetidos en la misma persona durante mismo año.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la sigla de la POBLACIÓN EN RIESGO al que corresponde el paciente.</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HSH = Hombre que tiene sexo con hombre 		o G = Gestante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r>
              <a:rPr lang="es-PE" sz="1100" dirty="0">
                <a:latin typeface="Franklin Gothic Medium Cond" panose="020B0606030402020204" pitchFamily="34" charset="0"/>
              </a:rPr>
              <a:t>o HTS = HSH que es TS </a:t>
            </a:r>
          </a:p>
          <a:p>
            <a:r>
              <a:rPr lang="es-PE" sz="1100" dirty="0">
                <a:latin typeface="Franklin Gothic Medium Cond" panose="020B0606030402020204" pitchFamily="34" charset="0"/>
              </a:rPr>
              <a:t> En el casillero 3º el numero de tratamiento en el año “IA”, 2,3…12 según corresponda </a:t>
            </a:r>
          </a:p>
        </p:txBody>
      </p:sp>
      <p:sp>
        <p:nvSpPr>
          <p:cNvPr id="53" name="Rectángulo 52"/>
          <p:cNvSpPr/>
          <p:nvPr/>
        </p:nvSpPr>
        <p:spPr>
          <a:xfrm>
            <a:off x="288634" y="3709877"/>
            <a:ext cx="8497710" cy="600164"/>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En el caso de Hepatitis Crónica, los tratamientos serán enumerados en cada entrega durante el año según normatividad vigente. Al iniciar cada año el 1er tratamiento deberá empezar por 1.</a:t>
            </a:r>
          </a:p>
          <a:p>
            <a:pPr algn="just"/>
            <a:r>
              <a:rPr lang="es-PE" sz="1100" dirty="0">
                <a:solidFill>
                  <a:srgbClr val="3333FF"/>
                </a:solidFill>
                <a:latin typeface="Franklin Gothic Medium Cond" panose="020B0606030402020204" pitchFamily="34" charset="0"/>
              </a:rPr>
              <a:t>Registre “IA” sólo cuando el paciente inicia tratamiento e ingresa por primera vez al sistema de registro del Ministerio de Salud</a:t>
            </a:r>
          </a:p>
        </p:txBody>
      </p:sp>
      <p:pic>
        <p:nvPicPr>
          <p:cNvPr id="55" name="Imagen 54"/>
          <p:cNvPicPr>
            <a:picLocks noChangeAspect="1"/>
          </p:cNvPicPr>
          <p:nvPr/>
        </p:nvPicPr>
        <p:blipFill>
          <a:blip r:embed="rId2"/>
          <a:stretch>
            <a:fillRect/>
          </a:stretch>
        </p:blipFill>
        <p:spPr>
          <a:xfrm>
            <a:off x="288633" y="2791488"/>
            <a:ext cx="8497711" cy="922192"/>
          </a:xfrm>
          <a:prstGeom prst="rect">
            <a:avLst/>
          </a:prstGeom>
        </p:spPr>
      </p:pic>
      <p:sp>
        <p:nvSpPr>
          <p:cNvPr id="69" name="Rectángulo 68"/>
          <p:cNvSpPr/>
          <p:nvPr/>
        </p:nvSpPr>
        <p:spPr>
          <a:xfrm>
            <a:off x="280699" y="4272996"/>
            <a:ext cx="8505645"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PACIENTE CON INFECCIÓN CRÓNICA POR VHB QUE INICIA TRATAMIENTO ANTIVIRAL</a:t>
            </a:r>
          </a:p>
          <a:p>
            <a:pPr algn="just"/>
            <a:r>
              <a:rPr lang="es-PE" sz="1100" dirty="0">
                <a:solidFill>
                  <a:srgbClr val="C00000"/>
                </a:solidFill>
                <a:latin typeface="Franklin Gothic Medium Cond" panose="020B0606030402020204" pitchFamily="34" charset="0"/>
              </a:rPr>
              <a:t>CUANDO EN LA CONSULTA MÉDICA SÓLO SE REALIZA EL DIAGNÓSTICO Y CONSEJERÍA</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el Diagnóstico Hepatitis Virus Tipo B Crónica, sin Agente Delta </a:t>
            </a:r>
          </a:p>
          <a:p>
            <a:pPr algn="just"/>
            <a:r>
              <a:rPr lang="es-PE" sz="1100" dirty="0">
                <a:latin typeface="Franklin Gothic Medium Cond" panose="020B0606030402020204" pitchFamily="34" charset="0"/>
              </a:rPr>
              <a:t> En el casillero 2º Consejería/Orientación en prevención de ITS, VIH, Hepatitis B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casillero 2º marque “D” si la </a:t>
            </a:r>
            <a:r>
              <a:rPr lang="es-PE" sz="1100" dirty="0" err="1">
                <a:latin typeface="Franklin Gothic Medium Cond" panose="020B0606030402020204" pitchFamily="34" charset="0"/>
              </a:rPr>
              <a:t>Consjería</a:t>
            </a:r>
            <a:r>
              <a:rPr lang="es-PE" sz="1100" dirty="0">
                <a:latin typeface="Franklin Gothic Medium Cond" panose="020B0606030402020204" pitchFamily="34" charset="0"/>
              </a:rPr>
              <a:t> brindada al paciente es por primera vez en el año o “R” si el paciente previamente recibió Consejería/Orientación en prevención de ITS, VIH, Hepatitis B, durante el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o HSH = Hombre que tiene sexo con hombre	</a:t>
            </a:r>
          </a:p>
          <a:p>
            <a:pPr algn="just"/>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p:txBody>
      </p:sp>
    </p:spTree>
    <p:extLst>
      <p:ext uri="{BB962C8B-B14F-4D97-AF65-F5344CB8AC3E}">
        <p14:creationId xmlns:p14="http://schemas.microsoft.com/office/powerpoint/2010/main" val="72048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7802" y="1250550"/>
            <a:ext cx="8566032"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CUANDO EL TRATAMIENTO ES BRINDADO POR OTRO PRESTADOR</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el Diagnóstico Hepatitis Virus Tipo B Crónica, sin Agente Delta </a:t>
            </a:r>
          </a:p>
          <a:p>
            <a:pPr algn="just"/>
            <a:r>
              <a:rPr lang="es-PE" sz="1100" dirty="0">
                <a:latin typeface="Franklin Gothic Medium Cond" panose="020B0606030402020204" pitchFamily="34" charset="0"/>
              </a:rPr>
              <a:t> En el casillero 2º Consejería/Orientación en prevención de ITS, VIH, Hepatitis B </a:t>
            </a:r>
          </a:p>
          <a:p>
            <a:pPr algn="just"/>
            <a:r>
              <a:rPr lang="es-PE" sz="1100" dirty="0">
                <a:latin typeface="Franklin Gothic Medium Cond" panose="020B0606030402020204" pitchFamily="34" charset="0"/>
              </a:rPr>
              <a:t> En el casillero 3º Administración de tratamiento</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casillero 1º y 2º marque “D” si son procedimientos que se realizan por primera vez en el año o “R” si los procedimientos son repetidos en la misma persona durante mismo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a:t>
            </a:r>
          </a:p>
          <a:p>
            <a:pPr algn="just"/>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pPr algn="just"/>
            <a:r>
              <a:rPr lang="es-PE" sz="1100" dirty="0">
                <a:latin typeface="Franklin Gothic Medium Cond" panose="020B0606030402020204" pitchFamily="34" charset="0"/>
              </a:rPr>
              <a:t>o HSH = Hombre que tiene sexo con hombre 		o G = Gestante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pPr algn="just"/>
            <a:r>
              <a:rPr lang="es-PE" sz="1100" dirty="0">
                <a:latin typeface="Franklin Gothic Medium Cond" panose="020B0606030402020204" pitchFamily="34" charset="0"/>
              </a:rPr>
              <a:t>o HTS = HSH que es TS </a:t>
            </a:r>
          </a:p>
          <a:p>
            <a:pPr algn="just"/>
            <a:r>
              <a:rPr lang="es-PE" sz="1100" dirty="0">
                <a:latin typeface="Franklin Gothic Medium Cond" panose="020B0606030402020204" pitchFamily="34" charset="0"/>
              </a:rPr>
              <a:t>En el casillero 3º de Administración de tratamiento anote “IA, 2, 3…12” </a:t>
            </a:r>
            <a:r>
              <a:rPr lang="es-PE" sz="1100" dirty="0" err="1">
                <a:latin typeface="Franklin Gothic Medium Cond" panose="020B0606030402020204" pitchFamily="34" charset="0"/>
              </a:rPr>
              <a:t>ó</a:t>
            </a:r>
            <a:r>
              <a:rPr lang="es-PE" sz="1100" dirty="0">
                <a:latin typeface="Franklin Gothic Medium Cond" panose="020B0606030402020204" pitchFamily="34" charset="0"/>
              </a:rPr>
              <a:t> “1,2,3…12” según sea el caso. </a:t>
            </a:r>
          </a:p>
        </p:txBody>
      </p:sp>
      <p:pic>
        <p:nvPicPr>
          <p:cNvPr id="4" name="Imagen 3"/>
          <p:cNvPicPr>
            <a:picLocks noChangeAspect="1"/>
          </p:cNvPicPr>
          <p:nvPr/>
        </p:nvPicPr>
        <p:blipFill>
          <a:blip r:embed="rId2"/>
          <a:stretch>
            <a:fillRect/>
          </a:stretch>
        </p:blipFill>
        <p:spPr>
          <a:xfrm>
            <a:off x="327801" y="339905"/>
            <a:ext cx="8566033" cy="910649"/>
          </a:xfrm>
          <a:prstGeom prst="rect">
            <a:avLst/>
          </a:prstGeom>
        </p:spPr>
      </p:pic>
      <p:pic>
        <p:nvPicPr>
          <p:cNvPr id="5" name="Imagen 4"/>
          <p:cNvPicPr>
            <a:picLocks noChangeAspect="1"/>
          </p:cNvPicPr>
          <p:nvPr/>
        </p:nvPicPr>
        <p:blipFill>
          <a:blip r:embed="rId3"/>
          <a:stretch>
            <a:fillRect/>
          </a:stretch>
        </p:blipFill>
        <p:spPr>
          <a:xfrm>
            <a:off x="327801" y="3988872"/>
            <a:ext cx="8566033" cy="969996"/>
          </a:xfrm>
          <a:prstGeom prst="rect">
            <a:avLst/>
          </a:prstGeom>
        </p:spPr>
      </p:pic>
      <p:sp>
        <p:nvSpPr>
          <p:cNvPr id="6" name="Rectángulo 5"/>
          <p:cNvSpPr/>
          <p:nvPr/>
        </p:nvSpPr>
        <p:spPr>
          <a:xfrm>
            <a:off x="185466" y="4932242"/>
            <a:ext cx="8522897" cy="430887"/>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Los ejemplos anteriores suponen que el paciente inicia tratamiento e ingresa por primera vez al sistema de registro del Ministerio de Salud; Cuando se brinde el primer tratamiento del siguiente año, el número de tratamiento inicia en 1</a:t>
            </a:r>
          </a:p>
        </p:txBody>
      </p:sp>
      <p:sp>
        <p:nvSpPr>
          <p:cNvPr id="7" name="Rectángulo 6"/>
          <p:cNvSpPr/>
          <p:nvPr/>
        </p:nvSpPr>
        <p:spPr>
          <a:xfrm>
            <a:off x="448573" y="6305902"/>
            <a:ext cx="8324489" cy="261610"/>
          </a:xfrm>
          <a:prstGeom prst="rect">
            <a:avLst/>
          </a:prstGeom>
        </p:spPr>
        <p:txBody>
          <a:bodyPr wrap="square">
            <a:spAutoFit/>
          </a:bodyPr>
          <a:lstStyle/>
          <a:p>
            <a:r>
              <a:rPr lang="es-PE" sz="1100" dirty="0">
                <a:solidFill>
                  <a:srgbClr val="3333FF"/>
                </a:solidFill>
                <a:latin typeface="Franklin Gothic Medium Cond" panose="020B0606030402020204" pitchFamily="34" charset="0"/>
              </a:rPr>
              <a:t>Para el registro de la morbilidad en gestantes debe utilizar el código CIE O98.4 Hepatitis viral que complica el embarazo, el parto y el puerperio </a:t>
            </a:r>
          </a:p>
        </p:txBody>
      </p:sp>
      <p:pic>
        <p:nvPicPr>
          <p:cNvPr id="8" name="Imagen 7"/>
          <p:cNvPicPr>
            <a:picLocks noChangeAspect="1"/>
          </p:cNvPicPr>
          <p:nvPr/>
        </p:nvPicPr>
        <p:blipFill>
          <a:blip r:embed="rId4"/>
          <a:stretch>
            <a:fillRect/>
          </a:stretch>
        </p:blipFill>
        <p:spPr>
          <a:xfrm>
            <a:off x="185466" y="5393907"/>
            <a:ext cx="8665236" cy="925601"/>
          </a:xfrm>
          <a:prstGeom prst="rect">
            <a:avLst/>
          </a:prstGeom>
        </p:spPr>
      </p:pic>
    </p:spTree>
    <p:extLst>
      <p:ext uri="{BB962C8B-B14F-4D97-AF65-F5344CB8AC3E}">
        <p14:creationId xmlns:p14="http://schemas.microsoft.com/office/powerpoint/2010/main" val="3995078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5466" y="190324"/>
            <a:ext cx="8665236" cy="26161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PACIENTE PERTENEZCA A POBLACIÓN CLAVE O POBLACIÓN EN RIESGO </a:t>
            </a:r>
          </a:p>
        </p:txBody>
      </p:sp>
      <p:pic>
        <p:nvPicPr>
          <p:cNvPr id="7" name="Imagen 6"/>
          <p:cNvPicPr>
            <a:picLocks noChangeAspect="1"/>
          </p:cNvPicPr>
          <p:nvPr/>
        </p:nvPicPr>
        <p:blipFill>
          <a:blip r:embed="rId2"/>
          <a:stretch>
            <a:fillRect/>
          </a:stretch>
        </p:blipFill>
        <p:spPr>
          <a:xfrm>
            <a:off x="185466" y="467324"/>
            <a:ext cx="8665236" cy="932454"/>
          </a:xfrm>
          <a:prstGeom prst="rect">
            <a:avLst/>
          </a:prstGeom>
        </p:spPr>
      </p:pic>
      <p:sp>
        <p:nvSpPr>
          <p:cNvPr id="6" name="Rectángulo 5"/>
          <p:cNvSpPr/>
          <p:nvPr/>
        </p:nvSpPr>
        <p:spPr>
          <a:xfrm>
            <a:off x="185466" y="1392926"/>
            <a:ext cx="8665236"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PACIENTE ABANDONA EL TRATAMIENTO</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casillero 1º el Diagnóstico Hepatitis Virus Tipo B Crónica, sin Agente Delta </a:t>
            </a:r>
          </a:p>
          <a:p>
            <a:r>
              <a:rPr lang="es-PE" sz="1100" dirty="0">
                <a:solidFill>
                  <a:srgbClr val="000000"/>
                </a:solidFill>
                <a:latin typeface="Franklin Gothic Medium Cond" panose="020B0606030402020204" pitchFamily="34" charset="0"/>
              </a:rPr>
              <a:t> En el casillero 2º Administración de tratamiento</a:t>
            </a:r>
          </a:p>
          <a:p>
            <a:r>
              <a:rPr lang="es-PE" sz="1100" dirty="0">
                <a:solidFill>
                  <a:srgbClr val="000000"/>
                </a:solidFill>
                <a:latin typeface="Franklin Gothic Medium Cond" panose="020B0606030402020204" pitchFamily="34" charset="0"/>
              </a:rPr>
              <a:t>En el ítem Tipo de diagnóstico: </a:t>
            </a:r>
          </a:p>
          <a:p>
            <a:r>
              <a:rPr lang="es-PE" sz="1100" dirty="0">
                <a:solidFill>
                  <a:srgbClr val="000000"/>
                </a:solidFill>
                <a:latin typeface="Franklin Gothic Medium Cond" panose="020B0606030402020204" pitchFamily="34" charset="0"/>
              </a:rPr>
              <a:t> En el casillero 1º  y 2º Marque siempre “R”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3º de Administración de tratamiento anote la sigla “AB” para indicar el Abandono </a:t>
            </a:r>
            <a:endParaRPr lang="es-PE" sz="1100" dirty="0">
              <a:latin typeface="Franklin Gothic Medium Cond" panose="020B0606030402020204" pitchFamily="34" charset="0"/>
            </a:endParaRPr>
          </a:p>
        </p:txBody>
      </p:sp>
      <p:pic>
        <p:nvPicPr>
          <p:cNvPr id="8" name="Imagen 7"/>
          <p:cNvPicPr>
            <a:picLocks noChangeAspect="1"/>
          </p:cNvPicPr>
          <p:nvPr/>
        </p:nvPicPr>
        <p:blipFill>
          <a:blip r:embed="rId3"/>
          <a:stretch>
            <a:fillRect/>
          </a:stretch>
        </p:blipFill>
        <p:spPr>
          <a:xfrm>
            <a:off x="185466" y="2798688"/>
            <a:ext cx="8665236" cy="955726"/>
          </a:xfrm>
          <a:prstGeom prst="rect">
            <a:avLst/>
          </a:prstGeom>
        </p:spPr>
      </p:pic>
      <p:sp>
        <p:nvSpPr>
          <p:cNvPr id="9" name="Rectángulo 8"/>
          <p:cNvSpPr/>
          <p:nvPr/>
        </p:nvSpPr>
        <p:spPr>
          <a:xfrm>
            <a:off x="185466" y="3741926"/>
            <a:ext cx="8665236"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PACIENTE ES DERIVADO PARA LA CONTINUACIÓN DE TRATAMIENTO</a:t>
            </a:r>
          </a:p>
          <a:p>
            <a:r>
              <a:rPr lang="es-PE" sz="1100" dirty="0">
                <a:solidFill>
                  <a:srgbClr val="000000"/>
                </a:solidFill>
                <a:latin typeface="Franklin Gothic Medium Cond" panose="020B0606030402020204" pitchFamily="34" charset="0"/>
              </a:rPr>
              <a:t>En la IPRESS que realiza la derivación</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casillero 1º el Diagnóstico Hepatitis Virus Tipo B Crónica, sin Agente Delta</a:t>
            </a:r>
          </a:p>
          <a:p>
            <a:pPr lvl="0"/>
            <a:r>
              <a:rPr lang="es-PE" sz="1100" dirty="0">
                <a:solidFill>
                  <a:srgbClr val="000000"/>
                </a:solidFill>
                <a:latin typeface="Franklin Gothic Medium Cond" panose="020B0606030402020204" pitchFamily="34" charset="0"/>
              </a:rPr>
              <a:t> En el casillero 2º Administración de tratamiento</a:t>
            </a:r>
          </a:p>
          <a:p>
            <a:pPr lvl="0"/>
            <a:r>
              <a:rPr lang="es-PE" sz="1100" dirty="0">
                <a:solidFill>
                  <a:srgbClr val="000000"/>
                </a:solidFill>
                <a:latin typeface="Franklin Gothic Medium Cond" panose="020B0606030402020204" pitchFamily="34" charset="0"/>
              </a:rPr>
              <a:t>En el ítem Tipo de diagnóstico:</a:t>
            </a:r>
          </a:p>
          <a:p>
            <a:pPr lvl="0"/>
            <a:r>
              <a:rPr lang="es-PE" sz="1100" dirty="0">
                <a:solidFill>
                  <a:srgbClr val="000000"/>
                </a:solidFill>
                <a:latin typeface="Franklin Gothic Medium Cond" panose="020B0606030402020204" pitchFamily="34" charset="0"/>
              </a:rPr>
              <a:t> En el casillero 1º  y 2º Marque siempre “R” </a:t>
            </a:r>
          </a:p>
          <a:p>
            <a:pPr lvl="0"/>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r>
              <a:rPr lang="es-PE" sz="1100" dirty="0">
                <a:solidFill>
                  <a:srgbClr val="000000"/>
                </a:solidFill>
                <a:latin typeface="Franklin Gothic Medium Cond" panose="020B0606030402020204" pitchFamily="34" charset="0"/>
              </a:rPr>
              <a:t> En el casillero 3º de Administración de tratamiento anote la sigla “DVR” para indicar la derivación </a:t>
            </a:r>
          </a:p>
          <a:p>
            <a:pPr lvl="0"/>
            <a:r>
              <a:rPr lang="es-PE" sz="1100" dirty="0">
                <a:solidFill>
                  <a:srgbClr val="000000"/>
                </a:solidFill>
                <a:latin typeface="Franklin Gothic Medium Cond" panose="020B0606030402020204" pitchFamily="34" charset="0"/>
              </a:rPr>
              <a:t>DVR  Para indicar Derivación Realizada                       DVC  Para indicar Derivación Confirmada </a:t>
            </a:r>
          </a:p>
        </p:txBody>
      </p:sp>
      <p:pic>
        <p:nvPicPr>
          <p:cNvPr id="11" name="Imagen 10">
            <a:extLst>
              <a:ext uri="{FF2B5EF4-FFF2-40B4-BE49-F238E27FC236}">
                <a16:creationId xmlns:a16="http://schemas.microsoft.com/office/drawing/2014/main" id="{8083A57A-506F-4B95-8CB8-CD3C99325C3D}"/>
              </a:ext>
            </a:extLst>
          </p:cNvPr>
          <p:cNvPicPr>
            <a:picLocks noChangeAspect="1"/>
          </p:cNvPicPr>
          <p:nvPr/>
        </p:nvPicPr>
        <p:blipFill>
          <a:blip r:embed="rId4"/>
          <a:stretch>
            <a:fillRect/>
          </a:stretch>
        </p:blipFill>
        <p:spPr>
          <a:xfrm>
            <a:off x="254046" y="5527030"/>
            <a:ext cx="8635907" cy="958508"/>
          </a:xfrm>
          <a:prstGeom prst="rect">
            <a:avLst/>
          </a:prstGeom>
        </p:spPr>
      </p:pic>
    </p:spTree>
    <p:extLst>
      <p:ext uri="{BB962C8B-B14F-4D97-AF65-F5344CB8AC3E}">
        <p14:creationId xmlns:p14="http://schemas.microsoft.com/office/powerpoint/2010/main" val="48758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3411" y="457515"/>
            <a:ext cx="8296835" cy="1107996"/>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 En el casillero 1º anote el tipo de población con la sigla de la POBLACIÓN EN RIESGO según el siguiente detalle: </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HSH= Hombre que tiene sexo con hombre 	o TRA=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a:t>
            </a:r>
          </a:p>
          <a:p>
            <a:r>
              <a:rPr lang="es-PE" sz="1100" dirty="0">
                <a:latin typeface="Franklin Gothic Medium Cond" panose="020B0606030402020204" pitchFamily="34" charset="0"/>
              </a:rPr>
              <a:t>o G = Gestante			o PPL = Persona privada de su libertad</a:t>
            </a:r>
          </a:p>
        </p:txBody>
      </p:sp>
      <p:pic>
        <p:nvPicPr>
          <p:cNvPr id="3" name="Imagen 2"/>
          <p:cNvPicPr>
            <a:picLocks noChangeAspect="1"/>
          </p:cNvPicPr>
          <p:nvPr/>
        </p:nvPicPr>
        <p:blipFill>
          <a:blip r:embed="rId2"/>
          <a:stretch>
            <a:fillRect/>
          </a:stretch>
        </p:blipFill>
        <p:spPr>
          <a:xfrm>
            <a:off x="403412" y="1565525"/>
            <a:ext cx="8417032" cy="950362"/>
          </a:xfrm>
          <a:prstGeom prst="rect">
            <a:avLst/>
          </a:prstGeom>
        </p:spPr>
      </p:pic>
      <p:sp>
        <p:nvSpPr>
          <p:cNvPr id="4" name="Rectángulo 3"/>
          <p:cNvSpPr/>
          <p:nvPr/>
        </p:nvSpPr>
        <p:spPr>
          <a:xfrm>
            <a:off x="403411" y="2519328"/>
            <a:ext cx="8417034"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LA ATENCIÓN INTEGRAL DE ADOLESCENTE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casillero 1º registrar “Examen del Estado del Desarrollo del Adolescente” y el correspondiente número de control: 1, 2 ,3… según corresponda.</a:t>
            </a:r>
          </a:p>
          <a:p>
            <a:r>
              <a:rPr lang="es-PE" sz="1100" dirty="0">
                <a:latin typeface="Franklin Gothic Medium Cond" panose="020B0606030402020204" pitchFamily="34" charset="0"/>
              </a:rPr>
              <a:t> En los siguientes casilleros las demás actividades y procedimientos del control [dentro de ellas la consejería en ITS]</a:t>
            </a:r>
          </a:p>
          <a:p>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 Para el registro de “Consejería/Orientación en prevención de ITS, VIH, Hepatitis B” en el casillero [Tipo de diagnóstico] marcar sólo por primera vez como “D” para contabilizar el número de adolescentes que vengan por primera vez durante el año; cuando reciba la 2da, 3ra o más consejerías registrar como “R” de actividad repetitiva. Esto permitirá diferenciar el número de personas que reciben consejería durante el año en relación al número de consejerías realizadas en la misma persona.</a:t>
            </a:r>
          </a:p>
        </p:txBody>
      </p:sp>
      <p:pic>
        <p:nvPicPr>
          <p:cNvPr id="5" name="Imagen 4"/>
          <p:cNvPicPr>
            <a:picLocks noChangeAspect="1"/>
          </p:cNvPicPr>
          <p:nvPr/>
        </p:nvPicPr>
        <p:blipFill>
          <a:blip r:embed="rId3"/>
          <a:stretch>
            <a:fillRect/>
          </a:stretch>
        </p:blipFill>
        <p:spPr>
          <a:xfrm>
            <a:off x="403411" y="4117871"/>
            <a:ext cx="8417033" cy="962229"/>
          </a:xfrm>
          <a:prstGeom prst="rect">
            <a:avLst/>
          </a:prstGeom>
        </p:spPr>
      </p:pic>
      <p:sp>
        <p:nvSpPr>
          <p:cNvPr id="6" name="Rectángulo 5"/>
          <p:cNvSpPr/>
          <p:nvPr/>
        </p:nvSpPr>
        <p:spPr>
          <a:xfrm>
            <a:off x="376517" y="5084663"/>
            <a:ext cx="6952129" cy="276999"/>
          </a:xfrm>
          <a:prstGeom prst="rect">
            <a:avLst/>
          </a:prstGeom>
        </p:spPr>
        <p:txBody>
          <a:bodyPr wrap="square">
            <a:spAutoFit/>
          </a:bodyPr>
          <a:lstStyle/>
          <a:p>
            <a:r>
              <a:rPr lang="es-PE" sz="1200" dirty="0">
                <a:latin typeface="Franklin Gothic Medium Cond" panose="020B0606030402020204" pitchFamily="34" charset="0"/>
                <a:ea typeface="Dotum" panose="020B0600000101010101" pitchFamily="34" charset="-127"/>
              </a:rPr>
              <a:t>Cuando el adolescente requiera de más consejerías en prevención de ITS, registrar “R” en </a:t>
            </a:r>
            <a:r>
              <a:rPr lang="es-PE" sz="1200" i="1" dirty="0">
                <a:latin typeface="Franklin Gothic Medium Cond" panose="020B0606030402020204" pitchFamily="34" charset="0"/>
                <a:ea typeface="Dotum" panose="020B0600000101010101" pitchFamily="34" charset="-127"/>
              </a:rPr>
              <a:t>[Tipo de Diagnóstico]</a:t>
            </a:r>
          </a:p>
        </p:txBody>
      </p:sp>
      <p:pic>
        <p:nvPicPr>
          <p:cNvPr id="7" name="Imagen 6"/>
          <p:cNvPicPr>
            <a:picLocks noChangeAspect="1"/>
          </p:cNvPicPr>
          <p:nvPr/>
        </p:nvPicPr>
        <p:blipFill>
          <a:blip r:embed="rId4"/>
          <a:stretch>
            <a:fillRect/>
          </a:stretch>
        </p:blipFill>
        <p:spPr>
          <a:xfrm>
            <a:off x="376518" y="5352556"/>
            <a:ext cx="8444754" cy="962229"/>
          </a:xfrm>
          <a:prstGeom prst="rect">
            <a:avLst/>
          </a:prstGeom>
        </p:spPr>
      </p:pic>
    </p:spTree>
    <p:extLst>
      <p:ext uri="{BB962C8B-B14F-4D97-AF65-F5344CB8AC3E}">
        <p14:creationId xmlns:p14="http://schemas.microsoft.com/office/powerpoint/2010/main" val="392188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8942" y="234289"/>
            <a:ext cx="2225289"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En la IPRESS que confirma la derivación</a:t>
            </a:r>
          </a:p>
        </p:txBody>
      </p:sp>
      <p:pic>
        <p:nvPicPr>
          <p:cNvPr id="5" name="Imagen 4"/>
          <p:cNvPicPr>
            <a:picLocks noChangeAspect="1"/>
          </p:cNvPicPr>
          <p:nvPr/>
        </p:nvPicPr>
        <p:blipFill>
          <a:blip r:embed="rId2"/>
          <a:stretch>
            <a:fillRect/>
          </a:stretch>
        </p:blipFill>
        <p:spPr>
          <a:xfrm>
            <a:off x="268942" y="462478"/>
            <a:ext cx="8635907" cy="958508"/>
          </a:xfrm>
          <a:prstGeom prst="rect">
            <a:avLst/>
          </a:prstGeom>
        </p:spPr>
      </p:pic>
      <p:sp>
        <p:nvSpPr>
          <p:cNvPr id="6" name="Rectángulo 5"/>
          <p:cNvSpPr/>
          <p:nvPr/>
        </p:nvSpPr>
        <p:spPr>
          <a:xfrm>
            <a:off x="268941" y="1405129"/>
            <a:ext cx="8635907"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TRANSMISIÓN MATERNO INFANTIL (HEPATITIS) </a:t>
            </a:r>
          </a:p>
          <a:p>
            <a:r>
              <a:rPr lang="es-PE" sz="1100" dirty="0">
                <a:solidFill>
                  <a:srgbClr val="C00000"/>
                </a:solidFill>
                <a:latin typeface="Franklin Gothic Medium Cond" panose="020B0606030402020204" pitchFamily="34" charset="0"/>
              </a:rPr>
              <a:t>TAMIZAJE CON PRUEBA RÁPIDA EN GESTANTES</a:t>
            </a:r>
          </a:p>
          <a:p>
            <a:r>
              <a:rPr lang="es-PE" sz="1100" dirty="0">
                <a:solidFill>
                  <a:srgbClr val="C00000"/>
                </a:solidFill>
                <a:latin typeface="Franklin Gothic Medium Cond" panose="020B0606030402020204" pitchFamily="34" charset="0"/>
              </a:rPr>
              <a:t>Resultado No Reactivo </a:t>
            </a:r>
          </a:p>
          <a:p>
            <a:r>
              <a:rPr lang="es-PE" sz="1100" dirty="0">
                <a:solidFill>
                  <a:srgbClr val="000000"/>
                </a:solidFill>
                <a:latin typeface="Franklin Gothic Medium Cond" panose="020B0606030402020204" pitchFamily="34" charset="0"/>
              </a:rPr>
              <a:t>En el ítem Diagnóstico motivo de consulta y/o Actividad de Salud, registre:</a:t>
            </a:r>
          </a:p>
          <a:p>
            <a:r>
              <a:rPr lang="es-PE" sz="1100" dirty="0">
                <a:solidFill>
                  <a:srgbClr val="000000"/>
                </a:solidFill>
                <a:latin typeface="Franklin Gothic Medium Cond" panose="020B0606030402020204" pitchFamily="34" charset="0"/>
              </a:rPr>
              <a:t> En el casillero 1º Supervisión de Embarazo Normal/Alto riesgo</a:t>
            </a:r>
          </a:p>
          <a:p>
            <a:r>
              <a:rPr lang="es-PE" sz="1100" dirty="0">
                <a:solidFill>
                  <a:srgbClr val="000000"/>
                </a:solidFill>
                <a:latin typeface="Franklin Gothic Medium Cond" panose="020B0606030402020204" pitchFamily="34" charset="0"/>
              </a:rPr>
              <a:t> En el casillero 2º Detección de Hepatitis B (</a:t>
            </a:r>
            <a:r>
              <a:rPr lang="es-PE" sz="1100" dirty="0" err="1">
                <a:solidFill>
                  <a:srgbClr val="000000"/>
                </a:solidFill>
                <a:latin typeface="Franklin Gothic Medium Cond" panose="020B0606030402020204" pitchFamily="34" charset="0"/>
              </a:rPr>
              <a:t>HBsAg</a:t>
            </a:r>
            <a:r>
              <a:rPr lang="es-PE" sz="1100" dirty="0">
                <a:solidFill>
                  <a:srgbClr val="000000"/>
                </a:solidFill>
                <a:latin typeface="Franklin Gothic Medium Cond" panose="020B0606030402020204" pitchFamily="34" charset="0"/>
              </a:rPr>
              <a:t>)  (Tamizaje para Hepatitis con código 87342)</a:t>
            </a:r>
          </a:p>
          <a:p>
            <a:r>
              <a:rPr lang="es-PE" sz="1100" dirty="0">
                <a:solidFill>
                  <a:srgbClr val="000000"/>
                </a:solidFill>
                <a:latin typeface="Franklin Gothic Medium Cond" panose="020B0606030402020204" pitchFamily="34" charset="0"/>
              </a:rPr>
              <a:t> En el casillero 3º Consejería/Orientación en prevención de ITS, VIH, Hepatitis B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el trimestre de gestación 1,2,3 según corresponda </a:t>
            </a:r>
          </a:p>
          <a:p>
            <a:r>
              <a:rPr lang="es-PE" sz="1100" dirty="0">
                <a:solidFill>
                  <a:srgbClr val="000000"/>
                </a:solidFill>
                <a:latin typeface="Franklin Gothic Medium Cond" panose="020B0606030402020204" pitchFamily="34" charset="0"/>
              </a:rPr>
              <a:t> En el casillero 2º registre la sigla que determine el resultado</a:t>
            </a:r>
          </a:p>
          <a:p>
            <a:r>
              <a:rPr lang="es-PE" sz="1100" dirty="0">
                <a:solidFill>
                  <a:srgbClr val="000000"/>
                </a:solidFill>
                <a:latin typeface="Franklin Gothic Medium Cond" panose="020B0606030402020204" pitchFamily="34" charset="0"/>
              </a:rPr>
              <a:t>o RP si el resultado es Reactivo		o RN si el resultado es No Reactivo </a:t>
            </a:r>
          </a:p>
        </p:txBody>
      </p:sp>
      <p:pic>
        <p:nvPicPr>
          <p:cNvPr id="7" name="Imagen 6"/>
          <p:cNvPicPr>
            <a:picLocks noChangeAspect="1"/>
          </p:cNvPicPr>
          <p:nvPr/>
        </p:nvPicPr>
        <p:blipFill>
          <a:blip r:embed="rId3"/>
          <a:stretch>
            <a:fillRect/>
          </a:stretch>
        </p:blipFill>
        <p:spPr>
          <a:xfrm>
            <a:off x="268941" y="3299113"/>
            <a:ext cx="8635907" cy="958508"/>
          </a:xfrm>
          <a:prstGeom prst="rect">
            <a:avLst/>
          </a:prstGeom>
        </p:spPr>
      </p:pic>
      <p:sp>
        <p:nvSpPr>
          <p:cNvPr id="8" name="Rectángulo 7">
            <a:extLst>
              <a:ext uri="{FF2B5EF4-FFF2-40B4-BE49-F238E27FC236}">
                <a16:creationId xmlns:a16="http://schemas.microsoft.com/office/drawing/2014/main" id="{3382FDB8-E222-4C5D-BB82-7908FAA1E782}"/>
              </a:ext>
            </a:extLst>
          </p:cNvPr>
          <p:cNvSpPr/>
          <p:nvPr/>
        </p:nvSpPr>
        <p:spPr>
          <a:xfrm>
            <a:off x="267416" y="4251488"/>
            <a:ext cx="8531525"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RESULTADO REACTIVO </a:t>
            </a:r>
          </a:p>
          <a:p>
            <a:pPr algn="just"/>
            <a:r>
              <a:rPr lang="es-PE" sz="1100" dirty="0">
                <a:latin typeface="Franklin Gothic Medium Cond" panose="020B0606030402020204" pitchFamily="34" charset="0"/>
              </a:rPr>
              <a:t> En el casillero 1º Supervisión de Embarazo Normal/Alto riesgo</a:t>
            </a:r>
          </a:p>
          <a:p>
            <a:pPr algn="just"/>
            <a:r>
              <a:rPr lang="es-PE" sz="1100" dirty="0">
                <a:latin typeface="Franklin Gothic Medium Cond" panose="020B0606030402020204" pitchFamily="34" charset="0"/>
              </a:rPr>
              <a:t> En el casillero 2º Detección de Hepatitis B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 En el casillero 3º Consejería/Orientación en prevención de ITS, VIH, Hepatitis B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algn="just"/>
            <a:r>
              <a:rPr lang="es-PE" sz="1100" dirty="0">
                <a:latin typeface="Franklin Gothic Medium Cond" panose="020B0606030402020204" pitchFamily="34" charset="0"/>
              </a:rPr>
              <a:t> En el casillero 1º el trimestre de gestación 1,2,3 según corresponda </a:t>
            </a:r>
          </a:p>
          <a:p>
            <a:pPr algn="just"/>
            <a:r>
              <a:rPr lang="es-PE" sz="1100" dirty="0">
                <a:latin typeface="Franklin Gothic Medium Cond" panose="020B0606030402020204" pitchFamily="34" charset="0"/>
              </a:rPr>
              <a:t> En el casillero 2º la sigla que determine el resultado</a:t>
            </a:r>
          </a:p>
          <a:p>
            <a:pPr algn="just"/>
            <a:r>
              <a:rPr lang="es-PE" sz="1100" dirty="0">
                <a:latin typeface="Franklin Gothic Medium Cond" panose="020B0606030402020204" pitchFamily="34" charset="0"/>
              </a:rPr>
              <a:t>o RP si el resultado es Reactivo		o RN si el resultado es No Reactivo </a:t>
            </a:r>
          </a:p>
        </p:txBody>
      </p:sp>
      <p:pic>
        <p:nvPicPr>
          <p:cNvPr id="9" name="Imagen 8">
            <a:extLst>
              <a:ext uri="{FF2B5EF4-FFF2-40B4-BE49-F238E27FC236}">
                <a16:creationId xmlns:a16="http://schemas.microsoft.com/office/drawing/2014/main" id="{0DCFB31B-15E5-4306-AE26-2D626F59C90C}"/>
              </a:ext>
            </a:extLst>
          </p:cNvPr>
          <p:cNvPicPr>
            <a:picLocks noChangeAspect="1"/>
          </p:cNvPicPr>
          <p:nvPr/>
        </p:nvPicPr>
        <p:blipFill>
          <a:blip r:embed="rId4"/>
          <a:stretch>
            <a:fillRect/>
          </a:stretch>
        </p:blipFill>
        <p:spPr>
          <a:xfrm>
            <a:off x="267415" y="5659700"/>
            <a:ext cx="8609169" cy="954084"/>
          </a:xfrm>
          <a:prstGeom prst="rect">
            <a:avLst/>
          </a:prstGeom>
        </p:spPr>
      </p:pic>
    </p:spTree>
    <p:extLst>
      <p:ext uri="{BB962C8B-B14F-4D97-AF65-F5344CB8AC3E}">
        <p14:creationId xmlns:p14="http://schemas.microsoft.com/office/powerpoint/2010/main" val="4055645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1923" y="273980"/>
            <a:ext cx="4572000" cy="430887"/>
          </a:xfrm>
          <a:prstGeom prst="rect">
            <a:avLst/>
          </a:prstGeom>
        </p:spPr>
        <p:txBody>
          <a:bodyPr>
            <a:spAutoFit/>
          </a:bodyPr>
          <a:lstStyle/>
          <a:p>
            <a:r>
              <a:rPr lang="es-PE" sz="1100" dirty="0">
                <a:solidFill>
                  <a:srgbClr val="C00000"/>
                </a:solidFill>
                <a:latin typeface="Franklin Gothic Medium Cond" panose="020B0606030402020204" pitchFamily="34" charset="0"/>
              </a:rPr>
              <a:t>RECIÉN NACIDO EXPUESTO A HEPATITIS B </a:t>
            </a:r>
          </a:p>
          <a:p>
            <a:r>
              <a:rPr lang="es-PE" sz="1100" dirty="0">
                <a:latin typeface="Franklin Gothic Medium Cond" panose="020B0606030402020204" pitchFamily="34" charset="0"/>
              </a:rPr>
              <a:t>Son los recién nacidos de gestantes con </a:t>
            </a:r>
            <a:r>
              <a:rPr lang="es-PE" sz="1100" dirty="0" err="1">
                <a:latin typeface="Franklin Gothic Medium Cond" panose="020B0606030402020204" pitchFamily="34" charset="0"/>
              </a:rPr>
              <a:t>HBsAg</a:t>
            </a:r>
            <a:r>
              <a:rPr lang="es-PE" sz="1100" dirty="0">
                <a:latin typeface="Franklin Gothic Medium Cond" panose="020B0606030402020204" pitchFamily="34" charset="0"/>
              </a:rPr>
              <a:t> reactivo. </a:t>
            </a:r>
          </a:p>
        </p:txBody>
      </p:sp>
      <p:pic>
        <p:nvPicPr>
          <p:cNvPr id="5" name="Imagen 4"/>
          <p:cNvPicPr>
            <a:picLocks noChangeAspect="1"/>
          </p:cNvPicPr>
          <p:nvPr/>
        </p:nvPicPr>
        <p:blipFill>
          <a:blip r:embed="rId2"/>
          <a:stretch>
            <a:fillRect/>
          </a:stretch>
        </p:blipFill>
        <p:spPr>
          <a:xfrm>
            <a:off x="301923" y="704867"/>
            <a:ext cx="8531525" cy="971433"/>
          </a:xfrm>
          <a:prstGeom prst="rect">
            <a:avLst/>
          </a:prstGeom>
        </p:spPr>
      </p:pic>
    </p:spTree>
    <p:extLst>
      <p:ext uri="{BB962C8B-B14F-4D97-AF65-F5344CB8AC3E}">
        <p14:creationId xmlns:p14="http://schemas.microsoft.com/office/powerpoint/2010/main" val="15714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3297" y="654961"/>
            <a:ext cx="8488393" cy="584775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HEPATITIS C</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Definiciones de monitoreo de la información operacional </a:t>
            </a:r>
          </a:p>
          <a:p>
            <a:pPr algn="just"/>
            <a:r>
              <a:rPr lang="es-PE" sz="1100" dirty="0">
                <a:solidFill>
                  <a:srgbClr val="C00000"/>
                </a:solidFill>
                <a:latin typeface="Franklin Gothic Medium Cond" panose="020B0606030402020204" pitchFamily="34" charset="0"/>
              </a:rPr>
              <a:t>Persona tamizada para Hepatitis C.- </a:t>
            </a:r>
            <a:r>
              <a:rPr lang="es-PE" sz="1100" dirty="0">
                <a:latin typeface="Franklin Gothic Medium Cond" panose="020B0606030402020204" pitchFamily="34" charset="0"/>
              </a:rPr>
              <a:t>Es toda persona a la que se le realiza una prueba de tamizaje para detectar anticuerpos contra el VHC (incluye pre- quirúrgicos, banco de sangre, hemodiálisis, campañas, etc.).</a:t>
            </a:r>
          </a:p>
          <a:p>
            <a:pPr algn="just"/>
            <a:r>
              <a:rPr lang="es-PE" sz="1100" dirty="0">
                <a:solidFill>
                  <a:srgbClr val="C00000"/>
                </a:solidFill>
                <a:latin typeface="Franklin Gothic Medium Cond" panose="020B0606030402020204" pitchFamily="34" charset="0"/>
              </a:rPr>
              <a:t>Persona con prueba de tamizaje reactivo para Hepatitis C.- </a:t>
            </a:r>
            <a:r>
              <a:rPr lang="es-PE" sz="1100" dirty="0">
                <a:latin typeface="Franklin Gothic Medium Cond" panose="020B0606030402020204" pitchFamily="34" charset="0"/>
              </a:rPr>
              <a:t>Es toda persona tamizada para Hepatitis C con prueba de detección de anticuerpo contra el VHC con resultado reactivo.</a:t>
            </a:r>
          </a:p>
          <a:p>
            <a:pPr algn="just"/>
            <a:r>
              <a:rPr lang="es-PE" sz="1100" dirty="0">
                <a:solidFill>
                  <a:srgbClr val="C00000"/>
                </a:solidFill>
                <a:latin typeface="Franklin Gothic Medium Cond" panose="020B0606030402020204" pitchFamily="34" charset="0"/>
              </a:rPr>
              <a:t>Persona con prueba de detección de ARN VHC .- </a:t>
            </a:r>
            <a:r>
              <a:rPr lang="es-PE" sz="1100" dirty="0">
                <a:latin typeface="Franklin Gothic Medium Cond" panose="020B0606030402020204" pitchFamily="34" charset="0"/>
              </a:rPr>
              <a:t>Es toda persona con prueba de tamizaje reactivo para Hepatitis C a la que se le realiza una prueba cuantitativa o cualitativa de amplificación de ácidos nucleicos para detectar el ARN del VHC. </a:t>
            </a:r>
          </a:p>
          <a:p>
            <a:pPr algn="just"/>
            <a:r>
              <a:rPr lang="es-PE" sz="1100" dirty="0">
                <a:solidFill>
                  <a:srgbClr val="C00000"/>
                </a:solidFill>
                <a:latin typeface="Franklin Gothic Medium Cond" panose="020B0606030402020204" pitchFamily="34" charset="0"/>
              </a:rPr>
              <a:t>Persona con infección crónica por el Virus de la Hepatitis C.- </a:t>
            </a:r>
            <a:r>
              <a:rPr lang="es-PE" sz="1100" dirty="0">
                <a:latin typeface="Franklin Gothic Medium Cond" panose="020B0606030402020204" pitchFamily="34" charset="0"/>
              </a:rPr>
              <a:t>Es toda persona con prueba de detección de ARN VHC con resultado que indica presencia de carga viral.  </a:t>
            </a:r>
          </a:p>
          <a:p>
            <a:pPr algn="just"/>
            <a:r>
              <a:rPr lang="es-PE" sz="1100" dirty="0">
                <a:solidFill>
                  <a:srgbClr val="C00000"/>
                </a:solidFill>
                <a:latin typeface="Franklin Gothic Medium Cond" panose="020B0606030402020204" pitchFamily="34" charset="0"/>
              </a:rPr>
              <a:t>Caso VHC que inicia tratamiento.-</a:t>
            </a:r>
            <a:r>
              <a:rPr lang="es-PE" sz="1100" dirty="0">
                <a:latin typeface="Franklin Gothic Medium Cond" panose="020B0606030402020204" pitchFamily="34" charset="0"/>
              </a:rPr>
              <a:t> Es toda persona que inicia terapia antiviral e ingresa por primera vez al sistema de registro del Ministerio de Salud, en establecimientos públicos o privados del ámbito nacional. </a:t>
            </a:r>
          </a:p>
          <a:p>
            <a:pPr algn="just"/>
            <a:r>
              <a:rPr lang="es-PE" sz="1100" dirty="0">
                <a:solidFill>
                  <a:srgbClr val="C00000"/>
                </a:solidFill>
                <a:latin typeface="Franklin Gothic Medium Cond" panose="020B0606030402020204" pitchFamily="34" charset="0"/>
              </a:rPr>
              <a:t>Caso VHC que está en tratamiento.- </a:t>
            </a:r>
            <a:r>
              <a:rPr lang="es-PE" sz="1100" dirty="0">
                <a:latin typeface="Franklin Gothic Medium Cond" panose="020B0606030402020204" pitchFamily="34" charset="0"/>
              </a:rPr>
              <a:t>Es todo persona que actualmente está recibiendo tratamiento antiviral.</a:t>
            </a:r>
          </a:p>
          <a:p>
            <a:pPr algn="just"/>
            <a:r>
              <a:rPr lang="es-PE" sz="1100" dirty="0">
                <a:solidFill>
                  <a:srgbClr val="C00000"/>
                </a:solidFill>
                <a:latin typeface="Franklin Gothic Medium Cond" panose="020B0606030402020204" pitchFamily="34" charset="0"/>
              </a:rPr>
              <a:t>Caso VHC que completó tratamiento.- </a:t>
            </a:r>
            <a:r>
              <a:rPr lang="es-PE" sz="1100" dirty="0">
                <a:latin typeface="Franklin Gothic Medium Cond" panose="020B0606030402020204" pitchFamily="34" charset="0"/>
              </a:rPr>
              <a:t>Es toda persona que completo el tratamiento antiviral indicado.</a:t>
            </a:r>
          </a:p>
          <a:p>
            <a:pPr algn="just"/>
            <a:r>
              <a:rPr lang="es-PE" sz="1100" dirty="0">
                <a:solidFill>
                  <a:srgbClr val="C00000"/>
                </a:solidFill>
                <a:latin typeface="Franklin Gothic Medium Cond" panose="020B0606030402020204" pitchFamily="34" charset="0"/>
              </a:rPr>
              <a:t>Caso VHC curado.- </a:t>
            </a:r>
            <a:r>
              <a:rPr lang="es-PE" sz="1100" dirty="0">
                <a:latin typeface="Franklin Gothic Medium Cond" panose="020B0606030402020204" pitchFamily="34" charset="0"/>
              </a:rPr>
              <a:t>Es todo caso que completó tratamiento y que presenta supresión virológica 12 semanas después de haberlo culminado.</a:t>
            </a:r>
          </a:p>
          <a:p>
            <a:pPr algn="just"/>
            <a:r>
              <a:rPr lang="es-PE" sz="1100" dirty="0">
                <a:solidFill>
                  <a:srgbClr val="C00000"/>
                </a:solidFill>
                <a:latin typeface="Franklin Gothic Medium Cond" panose="020B0606030402020204" pitchFamily="34" charset="0"/>
              </a:rPr>
              <a:t>Caso VHC que abandonó tratamiento.- </a:t>
            </a:r>
            <a:r>
              <a:rPr lang="es-PE" sz="1100" dirty="0">
                <a:latin typeface="Franklin Gothic Medium Cond" panose="020B0606030402020204" pitchFamily="34" charset="0"/>
              </a:rPr>
              <a:t>Es toda persona que habiendo iniciado tratamiento según lo estipulado, no acude a recibir su medicación acorde a la indicación de su médico tratante por más de 30 días.</a:t>
            </a:r>
          </a:p>
          <a:p>
            <a:pPr algn="just"/>
            <a:r>
              <a:rPr lang="es-PE" sz="1100" dirty="0">
                <a:solidFill>
                  <a:srgbClr val="C00000"/>
                </a:solidFill>
                <a:latin typeface="Franklin Gothic Medium Cond" panose="020B0606030402020204" pitchFamily="34" charset="0"/>
              </a:rPr>
              <a:t>Caso derivado.- </a:t>
            </a:r>
            <a:r>
              <a:rPr lang="es-PE" sz="1100" dirty="0">
                <a:latin typeface="Franklin Gothic Medium Cond" panose="020B0606030402020204" pitchFamily="34" charset="0"/>
              </a:rPr>
              <a:t>Es todo persona con infección crónica  por el Virus de la Hepatitis C referida a otra IPRESS de salud para la continuación de su tratamiento antiviral.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TAMIZAJE PARA HEPATITIS C </a:t>
            </a:r>
          </a:p>
          <a:p>
            <a:pPr algn="just"/>
            <a:r>
              <a:rPr lang="es-PE" sz="1100" dirty="0">
                <a:solidFill>
                  <a:srgbClr val="C00000"/>
                </a:solidFill>
                <a:latin typeface="Franklin Gothic Medium Cond" panose="020B0606030402020204" pitchFamily="34" charset="0"/>
              </a:rPr>
              <a:t>Resultado No Reactivo</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el Diagnóstico Anticuerpo contra la Hepatitis C</a:t>
            </a:r>
          </a:p>
          <a:p>
            <a:pPr algn="just"/>
            <a:r>
              <a:rPr lang="es-PE" sz="1100" dirty="0">
                <a:latin typeface="Franklin Gothic Medium Cond" panose="020B0606030402020204" pitchFamily="34" charset="0"/>
              </a:rPr>
              <a:t> En el casillero 2º Consejería/Orientación en prevención de ITS, VIH, Hepatitis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casillero 1º y 2º marque “D” por tratarse de procedimientos realizados en la persona por primera vez durante el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1º anote el resultado del tamizaje:</a:t>
            </a:r>
          </a:p>
          <a:p>
            <a:pPr algn="just"/>
            <a:r>
              <a:rPr lang="es-PE" sz="1100" dirty="0">
                <a:latin typeface="Franklin Gothic Medium Cond" panose="020B0606030402020204" pitchFamily="34" charset="0"/>
              </a:rPr>
              <a:t>o RP si el resultado es reactivo		o RN si el resultado es negativo</a:t>
            </a:r>
          </a:p>
          <a:p>
            <a:pPr algn="just"/>
            <a:r>
              <a:rPr lang="es-PE" sz="1100" dirty="0">
                <a:latin typeface="Franklin Gothic Medium Cond" panose="020B0606030402020204" pitchFamily="34" charset="0"/>
              </a:rPr>
              <a:t> En el casillero 2º de Consejería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a:t>
            </a:r>
          </a:p>
          <a:p>
            <a:pPr algn="just"/>
            <a:r>
              <a:rPr lang="es-PE" sz="1100" dirty="0">
                <a:latin typeface="Franklin Gothic Medium Cond" panose="020B0606030402020204" pitchFamily="34" charset="0"/>
              </a:rPr>
              <a:t>o HSH = Hombre que tiene sexo con hombre 	o HTS = HSH que es TS</a:t>
            </a:r>
          </a:p>
          <a:p>
            <a:pPr algn="just"/>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pPr algn="just"/>
            <a:r>
              <a:rPr lang="es-PE" sz="1100" dirty="0">
                <a:latin typeface="Franklin Gothic Medium Cond" panose="020B0606030402020204" pitchFamily="34" charset="0"/>
              </a:rPr>
              <a:t> </a:t>
            </a:r>
          </a:p>
        </p:txBody>
      </p:sp>
    </p:spTree>
    <p:extLst>
      <p:ext uri="{BB962C8B-B14F-4D97-AF65-F5344CB8AC3E}">
        <p14:creationId xmlns:p14="http://schemas.microsoft.com/office/powerpoint/2010/main" val="38795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419" y="1327426"/>
            <a:ext cx="8531524" cy="229293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REACTIVO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casillero 1º el Diagnóstico de Anticuerpo contra la Hepatitis C </a:t>
            </a:r>
          </a:p>
          <a:p>
            <a:r>
              <a:rPr lang="es-PE" sz="1100" dirty="0">
                <a:latin typeface="Franklin Gothic Medium Cond" panose="020B0606030402020204" pitchFamily="34" charset="0"/>
              </a:rPr>
              <a:t> En el casillero 2º Consejería/Orientación en prevención de ITS, VIH, Hepatitis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casillero 1º y 2º marque “D” por tratarse procedimientos realizados por primera vez en el año.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“RP” de resultado reactivo</a:t>
            </a:r>
          </a:p>
          <a:p>
            <a:r>
              <a:rPr lang="es-PE" sz="1100" dirty="0">
                <a:latin typeface="Franklin Gothic Medium Cond" panose="020B0606030402020204" pitchFamily="34" charset="0"/>
              </a:rPr>
              <a:t> En el casillero 2º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HSH = Hombre que tiene sexo con hombre 	o HTS = HSH que es TS</a:t>
            </a:r>
          </a:p>
          <a:p>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p:txBody>
      </p:sp>
      <p:pic>
        <p:nvPicPr>
          <p:cNvPr id="3" name="Imagen 2"/>
          <p:cNvPicPr>
            <a:picLocks noChangeAspect="1"/>
          </p:cNvPicPr>
          <p:nvPr/>
        </p:nvPicPr>
        <p:blipFill>
          <a:blip r:embed="rId2"/>
          <a:stretch>
            <a:fillRect/>
          </a:stretch>
        </p:blipFill>
        <p:spPr>
          <a:xfrm>
            <a:off x="267420" y="370359"/>
            <a:ext cx="8531524" cy="954721"/>
          </a:xfrm>
          <a:prstGeom prst="rect">
            <a:avLst/>
          </a:prstGeom>
        </p:spPr>
      </p:pic>
      <p:pic>
        <p:nvPicPr>
          <p:cNvPr id="4" name="Imagen 3"/>
          <p:cNvPicPr>
            <a:picLocks noChangeAspect="1"/>
          </p:cNvPicPr>
          <p:nvPr/>
        </p:nvPicPr>
        <p:blipFill>
          <a:blip r:embed="rId3"/>
          <a:stretch>
            <a:fillRect/>
          </a:stretch>
        </p:blipFill>
        <p:spPr>
          <a:xfrm>
            <a:off x="267420" y="3559979"/>
            <a:ext cx="8531524" cy="962295"/>
          </a:xfrm>
          <a:prstGeom prst="rect">
            <a:avLst/>
          </a:prstGeom>
        </p:spPr>
      </p:pic>
      <p:sp>
        <p:nvSpPr>
          <p:cNvPr id="5" name="Rectángulo 4"/>
          <p:cNvSpPr/>
          <p:nvPr/>
        </p:nvSpPr>
        <p:spPr>
          <a:xfrm>
            <a:off x="267419" y="4538074"/>
            <a:ext cx="8531524" cy="1954381"/>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PERSONA CON INFECCIÓN CRÓNICA POR EL VIRUS DE HEPATITIS C </a:t>
            </a:r>
          </a:p>
          <a:p>
            <a:pPr lvl="0"/>
            <a:r>
              <a:rPr lang="es-PE" sz="1100" dirty="0">
                <a:solidFill>
                  <a:srgbClr val="C00000"/>
                </a:solidFill>
                <a:latin typeface="Franklin Gothic Medium Cond" panose="020B0606030402020204" pitchFamily="34" charset="0"/>
              </a:rPr>
              <a:t>En el Consultorio:</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casillero 1º el Diagnóstico Hepatitis Viral Tipo C Crónica</a:t>
            </a:r>
          </a:p>
          <a:p>
            <a:pPr lvl="0"/>
            <a:r>
              <a:rPr lang="es-PE" sz="1100" dirty="0">
                <a:solidFill>
                  <a:srgbClr val="000000"/>
                </a:solidFill>
                <a:latin typeface="Franklin Gothic Medium Cond" panose="020B0606030402020204" pitchFamily="34" charset="0"/>
              </a:rPr>
              <a:t> En el casillero 2º el Procedimiento Detección Molecular del Virus Hepatitis C (HCV) - PCR en Tiempo Real</a:t>
            </a:r>
          </a:p>
          <a:p>
            <a:pPr lvl="0"/>
            <a:r>
              <a:rPr lang="es-PE" sz="1100" dirty="0">
                <a:solidFill>
                  <a:srgbClr val="000000"/>
                </a:solidFill>
                <a:latin typeface="Franklin Gothic Medium Cond" panose="020B0606030402020204" pitchFamily="34" charset="0"/>
              </a:rPr>
              <a:t> En el casillero 3º Consejería/Orientación en prevención de ITS, VIH, Hepatitis </a:t>
            </a:r>
          </a:p>
          <a:p>
            <a:r>
              <a:rPr lang="es-PE" sz="1100" dirty="0">
                <a:latin typeface="Franklin Gothic Medium Cond" panose="020B0606030402020204" pitchFamily="34" charset="0"/>
              </a:rPr>
              <a:t>En el Tipo de Diagnóstico, anote:</a:t>
            </a:r>
          </a:p>
          <a:p>
            <a:r>
              <a:rPr lang="es-PE" sz="1100" dirty="0">
                <a:latin typeface="Franklin Gothic Medium Cond" panose="020B0606030402020204" pitchFamily="34" charset="0"/>
              </a:rPr>
              <a:t> En el casillero 1º, 2º Y 3º marque “D” si son procedimientos que se realizan por primera vez en el año o “R” si los procedimientos son repetidos en la misma persona durante el mismo año.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anote “RP” </a:t>
            </a:r>
          </a:p>
        </p:txBody>
      </p:sp>
    </p:spTree>
    <p:extLst>
      <p:ext uri="{BB962C8B-B14F-4D97-AF65-F5344CB8AC3E}">
        <p14:creationId xmlns:p14="http://schemas.microsoft.com/office/powerpoint/2010/main" val="332130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420" y="234867"/>
            <a:ext cx="8453886" cy="938719"/>
          </a:xfrm>
          <a:prstGeom prst="rect">
            <a:avLst/>
          </a:prstGeom>
        </p:spPr>
        <p:txBody>
          <a:bodyPr wrap="square">
            <a:spAutoFit/>
          </a:bodyPr>
          <a:lstStyle/>
          <a:p>
            <a:r>
              <a:rPr lang="es-PE" sz="1100" dirty="0">
                <a:latin typeface="Franklin Gothic Medium Cond" panose="020B0606030402020204" pitchFamily="34" charset="0"/>
              </a:rPr>
              <a:t> En el casillero 3º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HSH = Hombre que tiene sexo con hombre 	o HTS = HSH que es TS</a:t>
            </a:r>
          </a:p>
          <a:p>
            <a:r>
              <a:rPr lang="es-PE" sz="1100" dirty="0">
                <a:latin typeface="Franklin Gothic Medium Cond" panose="020B0606030402020204" pitchFamily="34" charset="0"/>
              </a:rPr>
              <a:t>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p:txBody>
      </p:sp>
      <p:sp>
        <p:nvSpPr>
          <p:cNvPr id="3" name="Rectángulo 2"/>
          <p:cNvSpPr/>
          <p:nvPr/>
        </p:nvSpPr>
        <p:spPr>
          <a:xfrm>
            <a:off x="319176" y="2116812"/>
            <a:ext cx="8453886" cy="280076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ADMINISTRACIÓN DE TRATAMIENTO PARA HEPATITIS C </a:t>
            </a:r>
          </a:p>
          <a:p>
            <a:r>
              <a:rPr lang="es-PE" sz="1100" dirty="0">
                <a:solidFill>
                  <a:srgbClr val="C00000"/>
                </a:solidFill>
                <a:latin typeface="Franklin Gothic Medium Cond" panose="020B0606030402020204" pitchFamily="34" charset="0"/>
              </a:rPr>
              <a:t>INICIO DE TRATAMIENTO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casillero 1º el Diagnóstico Hepatitis Viral Tipo C Crónica</a:t>
            </a:r>
          </a:p>
          <a:p>
            <a:r>
              <a:rPr lang="es-PE" sz="1100" dirty="0">
                <a:latin typeface="Franklin Gothic Medium Cond" panose="020B0606030402020204" pitchFamily="34" charset="0"/>
              </a:rPr>
              <a:t> En el casillero 2º Consejería/Orientación en prevención de ITS, VIH, Hepatitis B </a:t>
            </a:r>
          </a:p>
          <a:p>
            <a:r>
              <a:rPr lang="es-PE" sz="1100" dirty="0">
                <a:latin typeface="Franklin Gothic Medium Cond" panose="020B0606030402020204" pitchFamily="34" charset="0"/>
              </a:rPr>
              <a:t> En el casillero 3º Administración de tratamiento</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casillero 1º Marque siempre “R” por tratarse de un diagnóstico Repetido </a:t>
            </a:r>
          </a:p>
          <a:p>
            <a:r>
              <a:rPr lang="es-PE" sz="1100" dirty="0">
                <a:latin typeface="Franklin Gothic Medium Cond" panose="020B0606030402020204" pitchFamily="34" charset="0"/>
              </a:rPr>
              <a:t> En el casillero 2º Marque “R”, si el paciente previamente recibió Consejería</a:t>
            </a:r>
          </a:p>
          <a:p>
            <a:r>
              <a:rPr lang="es-PE" sz="1100" dirty="0">
                <a:latin typeface="Franklin Gothic Medium Cond" panose="020B0606030402020204" pitchFamily="34" charset="0"/>
              </a:rPr>
              <a:t> En el casillero 3º marque “D” siempre que inicie el tratamiento, en la entrega del resto de tratamiento marcar “R”</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o HSH = Hombre que tiene sexo con hombre </a:t>
            </a:r>
          </a:p>
          <a:p>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r>
              <a:rPr lang="es-PE" sz="1100" dirty="0">
                <a:latin typeface="Franklin Gothic Medium Cond" panose="020B0606030402020204" pitchFamily="34" charset="0"/>
              </a:rPr>
              <a:t> En el casillero 3º de Administración de tratamiento anote “IA”  cuando inicia el tratamiento.   </a:t>
            </a:r>
          </a:p>
        </p:txBody>
      </p:sp>
      <p:pic>
        <p:nvPicPr>
          <p:cNvPr id="4" name="Imagen 3"/>
          <p:cNvPicPr>
            <a:picLocks noChangeAspect="1"/>
          </p:cNvPicPr>
          <p:nvPr/>
        </p:nvPicPr>
        <p:blipFill>
          <a:blip r:embed="rId2"/>
          <a:stretch>
            <a:fillRect/>
          </a:stretch>
        </p:blipFill>
        <p:spPr>
          <a:xfrm>
            <a:off x="322960" y="1173586"/>
            <a:ext cx="8567091" cy="958508"/>
          </a:xfrm>
          <a:prstGeom prst="rect">
            <a:avLst/>
          </a:prstGeom>
        </p:spPr>
      </p:pic>
      <p:pic>
        <p:nvPicPr>
          <p:cNvPr id="8" name="Imagen 7">
            <a:extLst>
              <a:ext uri="{FF2B5EF4-FFF2-40B4-BE49-F238E27FC236}">
                <a16:creationId xmlns:a16="http://schemas.microsoft.com/office/drawing/2014/main" id="{40A7001F-3C74-4CB1-94A5-E17EC7DF0BB5}"/>
              </a:ext>
            </a:extLst>
          </p:cNvPr>
          <p:cNvPicPr>
            <a:picLocks noChangeAspect="1"/>
          </p:cNvPicPr>
          <p:nvPr/>
        </p:nvPicPr>
        <p:blipFill>
          <a:blip r:embed="rId3"/>
          <a:stretch>
            <a:fillRect/>
          </a:stretch>
        </p:blipFill>
        <p:spPr>
          <a:xfrm>
            <a:off x="319176" y="4837107"/>
            <a:ext cx="8529401" cy="958508"/>
          </a:xfrm>
          <a:prstGeom prst="rect">
            <a:avLst/>
          </a:prstGeom>
        </p:spPr>
      </p:pic>
      <p:sp>
        <p:nvSpPr>
          <p:cNvPr id="11" name="CuadroTexto 10">
            <a:extLst>
              <a:ext uri="{FF2B5EF4-FFF2-40B4-BE49-F238E27FC236}">
                <a16:creationId xmlns:a16="http://schemas.microsoft.com/office/drawing/2014/main" id="{53D347FB-825E-4EDA-ADA5-9D40D30D997D}"/>
              </a:ext>
            </a:extLst>
          </p:cNvPr>
          <p:cNvSpPr txBox="1"/>
          <p:nvPr/>
        </p:nvSpPr>
        <p:spPr>
          <a:xfrm>
            <a:off x="319176" y="5771174"/>
            <a:ext cx="8425881" cy="938719"/>
          </a:xfrm>
          <a:prstGeom prst="rect">
            <a:avLst/>
          </a:prstGeom>
          <a:noFill/>
        </p:spPr>
        <p:txBody>
          <a:bodyPr wrap="square">
            <a:spAutoFit/>
          </a:bodyPr>
          <a:lstStyle/>
          <a:p>
            <a:r>
              <a:rPr lang="es-PE" sz="1100" dirty="0">
                <a:solidFill>
                  <a:srgbClr val="C00000"/>
                </a:solidFill>
                <a:latin typeface="Franklin Gothic Medium Cond" panose="020B0606030402020204" pitchFamily="34" charset="0"/>
              </a:rPr>
              <a:t>PACIENTES CONTINÚAN EL TRATAMIENTO</a:t>
            </a:r>
          </a:p>
          <a:p>
            <a:r>
              <a:rPr lang="es-PE" sz="1100" dirty="0">
                <a:latin typeface="Franklin Gothic Medium Cond" panose="020B0606030402020204" pitchFamily="34" charset="0"/>
              </a:rPr>
              <a:t>En el ítem Diagnóstico motivo de consulta y/o Actividad de Salud, registre:</a:t>
            </a:r>
          </a:p>
          <a:p>
            <a:r>
              <a:rPr lang="es-PE" sz="1100" dirty="0">
                <a:latin typeface="Franklin Gothic Medium Cond" panose="020B0606030402020204" pitchFamily="34" charset="0"/>
              </a:rPr>
              <a:t> En el casillero 1º el Diagnóstico Hepatitis Viral Tipo C Crónica</a:t>
            </a:r>
          </a:p>
          <a:p>
            <a:r>
              <a:rPr lang="es-PE" sz="1100" dirty="0">
                <a:latin typeface="Franklin Gothic Medium Cond" panose="020B0606030402020204" pitchFamily="34" charset="0"/>
              </a:rPr>
              <a:t> En el casillero 2º Consejería/Orientación en prevención de ITS, VIH, Hepatitis  </a:t>
            </a:r>
          </a:p>
          <a:p>
            <a:r>
              <a:rPr lang="es-PE" sz="1100" dirty="0">
                <a:latin typeface="Franklin Gothic Medium Cond" panose="020B0606030402020204" pitchFamily="34" charset="0"/>
              </a:rPr>
              <a:t> En el casillero 3º Administración de tratamiento</a:t>
            </a:r>
          </a:p>
        </p:txBody>
      </p:sp>
    </p:spTree>
    <p:extLst>
      <p:ext uri="{BB962C8B-B14F-4D97-AF65-F5344CB8AC3E}">
        <p14:creationId xmlns:p14="http://schemas.microsoft.com/office/powerpoint/2010/main" val="252374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1539" y="279924"/>
            <a:ext cx="8514271" cy="1785104"/>
          </a:xfrm>
          <a:prstGeom prst="rect">
            <a:avLst/>
          </a:prstGeom>
        </p:spPr>
        <p:txBody>
          <a:bodyPr wrap="square">
            <a:spAutoFit/>
          </a:bodyPr>
          <a:lstStyle/>
          <a:p>
            <a:r>
              <a:rPr lang="es-PE" sz="1100" dirty="0">
                <a:latin typeface="Franklin Gothic Medium Cond" panose="020B0606030402020204" pitchFamily="34" charset="0"/>
              </a:rPr>
              <a:t>En el ítem Tipo de diagnóstico, anote</a:t>
            </a:r>
          </a:p>
          <a:p>
            <a:r>
              <a:rPr lang="es-PE" sz="1100" dirty="0">
                <a:latin typeface="Franklin Gothic Medium Cond" panose="020B0606030402020204" pitchFamily="34" charset="0"/>
              </a:rPr>
              <a:t> En el casillero 1º Marque siempre “R” por tratarse de un diagnóstico Repetido</a:t>
            </a:r>
          </a:p>
          <a:p>
            <a:r>
              <a:rPr lang="es-PE" sz="1100" dirty="0">
                <a:latin typeface="Franklin Gothic Medium Cond" panose="020B0606030402020204" pitchFamily="34" charset="0"/>
              </a:rPr>
              <a:t> En el casillero 2º Marque “R”, si el paciente previamente recibió Consejería </a:t>
            </a:r>
          </a:p>
          <a:p>
            <a:r>
              <a:rPr lang="es-PE" sz="1100" dirty="0">
                <a:latin typeface="Franklin Gothic Medium Cond" panose="020B0606030402020204" pitchFamily="34" charset="0"/>
              </a:rPr>
              <a:t> En el casillero 3º marque “R” por tratarse de la 2da o 3ra dosis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o HSH = Hombre que tiene sexo con hombre </a:t>
            </a:r>
          </a:p>
          <a:p>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Trabajador de Salud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p>
          <a:p>
            <a:r>
              <a:rPr lang="es-PE" sz="1100" dirty="0">
                <a:latin typeface="Franklin Gothic Medium Cond" panose="020B0606030402020204" pitchFamily="34" charset="0"/>
              </a:rPr>
              <a:t> En el casillero 3º de Administración de tratamiento anote “2, 3”  según sea el caso de la entrega de tratamiento </a:t>
            </a:r>
          </a:p>
        </p:txBody>
      </p:sp>
      <p:pic>
        <p:nvPicPr>
          <p:cNvPr id="5" name="Imagen 4"/>
          <p:cNvPicPr>
            <a:picLocks noChangeAspect="1"/>
          </p:cNvPicPr>
          <p:nvPr/>
        </p:nvPicPr>
        <p:blipFill>
          <a:blip r:embed="rId2"/>
          <a:stretch>
            <a:fillRect/>
          </a:stretch>
        </p:blipFill>
        <p:spPr>
          <a:xfrm>
            <a:off x="226409" y="2045568"/>
            <a:ext cx="8529401" cy="980716"/>
          </a:xfrm>
          <a:prstGeom prst="rect">
            <a:avLst/>
          </a:prstGeom>
        </p:spPr>
      </p:pic>
      <p:sp>
        <p:nvSpPr>
          <p:cNvPr id="6" name="Rectángulo 5"/>
          <p:cNvSpPr/>
          <p:nvPr/>
        </p:nvSpPr>
        <p:spPr>
          <a:xfrm>
            <a:off x="226408" y="3026284"/>
            <a:ext cx="8514271" cy="2800767"/>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FIN DE TRATAMIENTO</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casillero 1º el Diagnóstico Hepatitis Viral Tipo C Crónica</a:t>
            </a:r>
          </a:p>
          <a:p>
            <a:pPr lvl="0"/>
            <a:r>
              <a:rPr lang="es-PE" sz="1100" dirty="0">
                <a:solidFill>
                  <a:srgbClr val="000000"/>
                </a:solidFill>
                <a:latin typeface="Franklin Gothic Medium Cond" panose="020B0606030402020204" pitchFamily="34" charset="0"/>
              </a:rPr>
              <a:t> En el casillero 2º Consejería/Orientación en prevención de ITS, VIH, Hepatitis  </a:t>
            </a:r>
          </a:p>
          <a:p>
            <a:pPr lvl="0"/>
            <a:r>
              <a:rPr lang="es-PE" sz="1100" dirty="0">
                <a:solidFill>
                  <a:srgbClr val="000000"/>
                </a:solidFill>
                <a:latin typeface="Franklin Gothic Medium Cond" panose="020B0606030402020204" pitchFamily="34" charset="0"/>
              </a:rPr>
              <a:t> En el casillero 3º Administración de tratamiento</a:t>
            </a:r>
          </a:p>
          <a:p>
            <a:pPr lvl="0"/>
            <a:r>
              <a:rPr lang="es-PE" sz="1100" dirty="0">
                <a:solidFill>
                  <a:srgbClr val="000000"/>
                </a:solidFill>
                <a:latin typeface="Franklin Gothic Medium Cond" panose="020B0606030402020204" pitchFamily="34" charset="0"/>
              </a:rPr>
              <a:t> En el ítem Tipo de diagnóstico:</a:t>
            </a:r>
          </a:p>
          <a:p>
            <a:pPr lvl="0"/>
            <a:r>
              <a:rPr lang="es-PE" sz="1100" dirty="0">
                <a:solidFill>
                  <a:srgbClr val="000000"/>
                </a:solidFill>
                <a:latin typeface="Franklin Gothic Medium Cond" panose="020B0606030402020204" pitchFamily="34" charset="0"/>
              </a:rPr>
              <a:t> En el casillero 1º Marque siempre “R” por tratarse de un diagnóstico Repetido</a:t>
            </a:r>
          </a:p>
          <a:p>
            <a:pPr lvl="0"/>
            <a:r>
              <a:rPr lang="es-PE" sz="1100" dirty="0">
                <a:solidFill>
                  <a:srgbClr val="000000"/>
                </a:solidFill>
                <a:latin typeface="Franklin Gothic Medium Cond" panose="020B0606030402020204" pitchFamily="34" charset="0"/>
              </a:rPr>
              <a:t> En el casillero 2º Marque “R”, si el paciente previamente recibió Consejería </a:t>
            </a:r>
          </a:p>
          <a:p>
            <a:pPr lvl="0"/>
            <a:r>
              <a:rPr lang="es-PE" sz="1100" dirty="0">
                <a:solidFill>
                  <a:srgbClr val="000000"/>
                </a:solidFill>
                <a:latin typeface="Franklin Gothic Medium Cond" panose="020B0606030402020204" pitchFamily="34" charset="0"/>
              </a:rPr>
              <a:t> En el casillero 3º marque “R” por tratarse de un procedimiento repetido</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de Consejería la sigla de la POBLACIÓN EN RIESGO al que corresponde el paciente.</a:t>
            </a:r>
          </a:p>
          <a:p>
            <a:r>
              <a:rPr lang="es-PE" sz="1100" dirty="0">
                <a:latin typeface="Franklin Gothic Medium Cond" panose="020B0606030402020204" pitchFamily="34" charset="0"/>
              </a:rPr>
              <a:t>o [En Blanco] = Población General		o TS = Trabajador Sexual 		o HSH = Hombre que tiene sexo con hombre </a:t>
            </a:r>
          </a:p>
          <a:p>
            <a:r>
              <a:rPr lang="es-PE" sz="1100" dirty="0">
                <a:latin typeface="Franklin Gothic Medium Cond" panose="020B0606030402020204" pitchFamily="34" charset="0"/>
              </a:rPr>
              <a:t>o HTS = HSH que es TS		o TTS = Transgénero que es TS		o ST      = Trabajador de Salud </a:t>
            </a:r>
          </a:p>
          <a:p>
            <a:r>
              <a:rPr lang="es-PE" sz="1100" dirty="0">
                <a:latin typeface="Franklin Gothic Medium Cond" panose="020B0606030402020204" pitchFamily="34" charset="0"/>
              </a:rPr>
              <a:t>o TRA = Transgénero 		o PPL = Persona privada de su libertad </a:t>
            </a:r>
          </a:p>
          <a:p>
            <a:r>
              <a:rPr lang="es-PE" sz="1100" dirty="0">
                <a:latin typeface="Franklin Gothic Medium Cond" panose="020B0606030402020204" pitchFamily="34" charset="0"/>
              </a:rPr>
              <a:t> En el casillero 3º de Administración de tratamiento anote “TA”  cuando se brinda la última dosis del tratamiento.  </a:t>
            </a:r>
          </a:p>
          <a:p>
            <a:pPr lvl="0"/>
            <a:endParaRPr lang="es-PE" sz="1100" dirty="0">
              <a:solidFill>
                <a:srgbClr val="000000"/>
              </a:solidFill>
              <a:latin typeface="Franklin Gothic Medium Cond" panose="020B0606030402020204" pitchFamily="34" charset="0"/>
            </a:endParaRPr>
          </a:p>
        </p:txBody>
      </p:sp>
      <p:pic>
        <p:nvPicPr>
          <p:cNvPr id="7" name="Imagen 6">
            <a:extLst>
              <a:ext uri="{FF2B5EF4-FFF2-40B4-BE49-F238E27FC236}">
                <a16:creationId xmlns:a16="http://schemas.microsoft.com/office/drawing/2014/main" id="{60D9EF62-167D-4042-9F74-8B74FB144ACC}"/>
              </a:ext>
            </a:extLst>
          </p:cNvPr>
          <p:cNvPicPr>
            <a:picLocks noChangeAspect="1"/>
          </p:cNvPicPr>
          <p:nvPr/>
        </p:nvPicPr>
        <p:blipFill>
          <a:blip r:embed="rId3"/>
          <a:stretch>
            <a:fillRect/>
          </a:stretch>
        </p:blipFill>
        <p:spPr>
          <a:xfrm>
            <a:off x="241539" y="5619568"/>
            <a:ext cx="8514271" cy="958508"/>
          </a:xfrm>
          <a:prstGeom prst="rect">
            <a:avLst/>
          </a:prstGeom>
        </p:spPr>
      </p:pic>
    </p:spTree>
    <p:extLst>
      <p:ext uri="{BB962C8B-B14F-4D97-AF65-F5344CB8AC3E}">
        <p14:creationId xmlns:p14="http://schemas.microsoft.com/office/powerpoint/2010/main" val="2217156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4800" y="355217"/>
            <a:ext cx="851535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PACIENTE ABANDONA EL TRATAMIENTO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casillero 1º el Diagnóstico Hepatitis Viral Tipo C Crónica</a:t>
            </a:r>
          </a:p>
          <a:p>
            <a:r>
              <a:rPr lang="es-PE" sz="1100" dirty="0">
                <a:latin typeface="Franklin Gothic Medium Cond" panose="020B0606030402020204" pitchFamily="34" charset="0"/>
              </a:rPr>
              <a:t> En el casillero 2º Administración de tratamiento</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casillero 1º  y 2º Marque siempre “R”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3º de Administración de tratamiento anote la sigla “AB” para indicar el Abandono </a:t>
            </a:r>
          </a:p>
        </p:txBody>
      </p:sp>
      <p:sp>
        <p:nvSpPr>
          <p:cNvPr id="7" name="Rectángulo 6">
            <a:extLst>
              <a:ext uri="{FF2B5EF4-FFF2-40B4-BE49-F238E27FC236}">
                <a16:creationId xmlns:a16="http://schemas.microsoft.com/office/drawing/2014/main" id="{6FB2F410-EDB7-4C9E-84E8-851BD89A628B}"/>
              </a:ext>
            </a:extLst>
          </p:cNvPr>
          <p:cNvSpPr/>
          <p:nvPr/>
        </p:nvSpPr>
        <p:spPr>
          <a:xfrm>
            <a:off x="262433" y="2760275"/>
            <a:ext cx="8372475" cy="223138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PACIENTE ES DERIVADO PARA TRATAMIENTO</a:t>
            </a:r>
          </a:p>
          <a:p>
            <a:r>
              <a:rPr lang="es-PE" sz="1100" dirty="0">
                <a:solidFill>
                  <a:srgbClr val="000099"/>
                </a:solidFill>
                <a:latin typeface="Franklin Gothic Medium Cond" panose="020B0606030402020204" pitchFamily="34" charset="0"/>
              </a:rPr>
              <a:t>DVR  Para indicar Derivación Realizada                       DVC  Para indicar Derivación Confirmada</a:t>
            </a:r>
            <a:r>
              <a:rPr lang="es-PE" b="1" dirty="0">
                <a:solidFill>
                  <a:srgbClr val="000099"/>
                </a:solidFill>
              </a:rPr>
              <a:t>.</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casillero 1º el Diagnóstico  Anticuerpo contra la Hepatitis C</a:t>
            </a:r>
          </a:p>
          <a:p>
            <a:r>
              <a:rPr lang="es-PE" sz="1100" dirty="0">
                <a:latin typeface="Franklin Gothic Medium Cond" panose="020B0606030402020204" pitchFamily="34" charset="0"/>
              </a:rPr>
              <a:t> En el casillero 2º Consejería/Orientación en prevención de ITS, VIH, Hepatitis</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DVR = Para indicar Derivación Realizada                       DVC = Para indicar Derivación Confirmada.</a:t>
            </a:r>
          </a:p>
          <a:p>
            <a:r>
              <a:rPr lang="es-PE" sz="1100" dirty="0">
                <a:latin typeface="Franklin Gothic Medium Cond" panose="020B0606030402020204" pitchFamily="34" charset="0"/>
              </a:rPr>
              <a:t>  En el casillero 1º  y 2º Marque siempre “R”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 registre la sigla “DVR” para indicar la derivación a otra IPRESS para el tratamiento.</a:t>
            </a:r>
          </a:p>
          <a:p>
            <a:r>
              <a:rPr lang="es-PE" sz="1100" dirty="0">
                <a:latin typeface="Franklin Gothic Medium Cond" panose="020B0606030402020204" pitchFamily="34" charset="0"/>
              </a:rPr>
              <a:t>En la IPRESS que realiza la derivación:</a:t>
            </a:r>
          </a:p>
          <a:p>
            <a:r>
              <a:rPr lang="es-PE" sz="1100" dirty="0">
                <a:latin typeface="Franklin Gothic Medium Cond" panose="020B0606030402020204" pitchFamily="34" charset="0"/>
              </a:rPr>
              <a:t> </a:t>
            </a:r>
          </a:p>
        </p:txBody>
      </p:sp>
      <p:pic>
        <p:nvPicPr>
          <p:cNvPr id="8" name="Imagen 7">
            <a:extLst>
              <a:ext uri="{FF2B5EF4-FFF2-40B4-BE49-F238E27FC236}">
                <a16:creationId xmlns:a16="http://schemas.microsoft.com/office/drawing/2014/main" id="{A216BA50-9348-4596-8680-2B913F6204FA}"/>
              </a:ext>
            </a:extLst>
          </p:cNvPr>
          <p:cNvPicPr>
            <a:picLocks noChangeAspect="1"/>
          </p:cNvPicPr>
          <p:nvPr/>
        </p:nvPicPr>
        <p:blipFill>
          <a:blip r:embed="rId2"/>
          <a:stretch>
            <a:fillRect/>
          </a:stretch>
        </p:blipFill>
        <p:spPr>
          <a:xfrm>
            <a:off x="304799" y="4772148"/>
            <a:ext cx="8515351" cy="958508"/>
          </a:xfrm>
          <a:prstGeom prst="rect">
            <a:avLst/>
          </a:prstGeom>
        </p:spPr>
      </p:pic>
      <p:sp>
        <p:nvSpPr>
          <p:cNvPr id="9" name="Rectángulo 8">
            <a:extLst>
              <a:ext uri="{FF2B5EF4-FFF2-40B4-BE49-F238E27FC236}">
                <a16:creationId xmlns:a16="http://schemas.microsoft.com/office/drawing/2014/main" id="{4CE0E045-1EE3-4060-B88D-F0CFE22F308C}"/>
              </a:ext>
            </a:extLst>
          </p:cNvPr>
          <p:cNvSpPr/>
          <p:nvPr/>
        </p:nvSpPr>
        <p:spPr>
          <a:xfrm>
            <a:off x="262433" y="5694869"/>
            <a:ext cx="8458200" cy="93871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LA IPRESS QUE CONFIRMA LA DERIVACIÓN</a:t>
            </a:r>
            <a:r>
              <a:rPr lang="es-PE" sz="1100" b="1" dirty="0">
                <a:solidFill>
                  <a:srgbClr val="C00000"/>
                </a:solidFill>
              </a:rPr>
              <a:t>:</a:t>
            </a:r>
          </a:p>
          <a:p>
            <a:r>
              <a:rPr lang="es-PE" sz="1100" dirty="0">
                <a:latin typeface="Franklin Gothic Medium Cond" panose="020B0606030402020204" pitchFamily="34" charset="0"/>
              </a:rPr>
              <a:t>En la IPRESS que confirma la derivación:</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casillero 1º el Diagnóstico  Anticuerpo contra la Hepatitis C</a:t>
            </a:r>
          </a:p>
          <a:p>
            <a:r>
              <a:rPr lang="es-PE" sz="1100" dirty="0">
                <a:latin typeface="Franklin Gothic Medium Cond" panose="020B0606030402020204" pitchFamily="34" charset="0"/>
              </a:rPr>
              <a:t> En el casillero 2º Consejería/Orientación en prevención de ITS, VIH, Hepatitis</a:t>
            </a:r>
          </a:p>
        </p:txBody>
      </p:sp>
      <p:pic>
        <p:nvPicPr>
          <p:cNvPr id="4" name="Imagen 3">
            <a:extLst>
              <a:ext uri="{FF2B5EF4-FFF2-40B4-BE49-F238E27FC236}">
                <a16:creationId xmlns:a16="http://schemas.microsoft.com/office/drawing/2014/main" id="{1B1E7C1B-94A0-4251-836E-622E98E7BA21}"/>
              </a:ext>
            </a:extLst>
          </p:cNvPr>
          <p:cNvPicPr>
            <a:picLocks noChangeAspect="1"/>
          </p:cNvPicPr>
          <p:nvPr/>
        </p:nvPicPr>
        <p:blipFill>
          <a:blip r:embed="rId3"/>
          <a:stretch>
            <a:fillRect/>
          </a:stretch>
        </p:blipFill>
        <p:spPr>
          <a:xfrm>
            <a:off x="304798" y="1773979"/>
            <a:ext cx="8515351" cy="958508"/>
          </a:xfrm>
          <a:prstGeom prst="rect">
            <a:avLst/>
          </a:prstGeom>
        </p:spPr>
      </p:pic>
    </p:spTree>
    <p:extLst>
      <p:ext uri="{BB962C8B-B14F-4D97-AF65-F5344CB8AC3E}">
        <p14:creationId xmlns:p14="http://schemas.microsoft.com/office/powerpoint/2010/main" val="3271266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04799" y="1054526"/>
            <a:ext cx="8515351" cy="958508"/>
          </a:xfrm>
          <a:prstGeom prst="rect">
            <a:avLst/>
          </a:prstGeom>
        </p:spPr>
      </p:pic>
      <p:sp>
        <p:nvSpPr>
          <p:cNvPr id="6" name="Rectángulo 5"/>
          <p:cNvSpPr/>
          <p:nvPr/>
        </p:nvSpPr>
        <p:spPr>
          <a:xfrm>
            <a:off x="314325" y="296072"/>
            <a:ext cx="8458200" cy="769441"/>
          </a:xfrm>
          <a:prstGeom prst="rect">
            <a:avLst/>
          </a:prstGeom>
        </p:spPr>
        <p:txBody>
          <a:bodyPr wrap="square">
            <a:spAutoFit/>
          </a:bodyPr>
          <a:lstStyle/>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casillero 1º  y 2º Marque siempre “R”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 registre la sigla “DVC” para confirmar la derivación para el tratamiento</a:t>
            </a:r>
          </a:p>
        </p:txBody>
      </p:sp>
      <p:sp>
        <p:nvSpPr>
          <p:cNvPr id="9" name="CuadroTexto 8">
            <a:extLst>
              <a:ext uri="{FF2B5EF4-FFF2-40B4-BE49-F238E27FC236}">
                <a16:creationId xmlns:a16="http://schemas.microsoft.com/office/drawing/2014/main" id="{065205E7-74E9-4DF5-B020-5513C02BE5F7}"/>
              </a:ext>
            </a:extLst>
          </p:cNvPr>
          <p:cNvSpPr txBox="1"/>
          <p:nvPr/>
        </p:nvSpPr>
        <p:spPr>
          <a:xfrm>
            <a:off x="304799" y="1987413"/>
            <a:ext cx="853440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CUANDO EL PACIENTE PRESENTA SUPRESIÓN VIROLÓGICA 12 SEMANAS DESPUÉS DE COMPLETAR TRATAMIENTO (CURADO</a:t>
            </a: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Diagnóstico motivo de consulta y/o Actividad de Salud, anote: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el casillero 1º el Diagnóstico Hepatitis Viral Tipo C Crónica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el casillero 2º Administración de tratamiento</a:t>
            </a:r>
          </a:p>
        </p:txBody>
      </p:sp>
      <p:sp>
        <p:nvSpPr>
          <p:cNvPr id="7" name="Rectángulo 6">
            <a:extLst>
              <a:ext uri="{FF2B5EF4-FFF2-40B4-BE49-F238E27FC236}">
                <a16:creationId xmlns:a16="http://schemas.microsoft.com/office/drawing/2014/main" id="{18B0EAC1-4977-451D-9EE7-F9E7E146FFA0}"/>
              </a:ext>
            </a:extLst>
          </p:cNvPr>
          <p:cNvSpPr/>
          <p:nvPr/>
        </p:nvSpPr>
        <p:spPr>
          <a:xfrm>
            <a:off x="314325" y="2661714"/>
            <a:ext cx="8458200" cy="1277273"/>
          </a:xfrm>
          <a:prstGeom prst="rect">
            <a:avLst/>
          </a:prstGeom>
        </p:spPr>
        <p:txBody>
          <a:bodyPr wrap="square">
            <a:spAutoFit/>
          </a:bodyPr>
          <a:lstStyle/>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casillero 1º  Marque siempre “R” </a:t>
            </a:r>
          </a:p>
          <a:p>
            <a:r>
              <a:rPr lang="es-PE" sz="1100" dirty="0">
                <a:latin typeface="Franklin Gothic Medium Cond" panose="020B0606030402020204" pitchFamily="34" charset="0"/>
              </a:rPr>
              <a:t> En el casillero 2º  Marque “D”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de la morbilidad anote la sigla “PR” </a:t>
            </a:r>
          </a:p>
          <a:p>
            <a:r>
              <a:rPr lang="es-PE" sz="1100" dirty="0">
                <a:latin typeface="Franklin Gothic Medium Cond" panose="020B0606030402020204" pitchFamily="34" charset="0"/>
              </a:rPr>
              <a:t> En el casillero 2º registre el Resultado Negativo con “RN” </a:t>
            </a:r>
          </a:p>
          <a:p>
            <a:r>
              <a:rPr lang="es-PE" sz="1100" dirty="0">
                <a:latin typeface="Franklin Gothic Medium Cond" panose="020B0606030402020204" pitchFamily="34" charset="0"/>
              </a:rPr>
              <a:t> </a:t>
            </a:r>
          </a:p>
        </p:txBody>
      </p:sp>
      <p:pic>
        <p:nvPicPr>
          <p:cNvPr id="8" name="Imagen 7">
            <a:extLst>
              <a:ext uri="{FF2B5EF4-FFF2-40B4-BE49-F238E27FC236}">
                <a16:creationId xmlns:a16="http://schemas.microsoft.com/office/drawing/2014/main" id="{E07326DD-2FD1-4202-A091-F212340D5CC4}"/>
              </a:ext>
            </a:extLst>
          </p:cNvPr>
          <p:cNvPicPr>
            <a:picLocks noChangeAspect="1"/>
          </p:cNvPicPr>
          <p:nvPr/>
        </p:nvPicPr>
        <p:blipFill>
          <a:blip r:embed="rId3"/>
          <a:stretch>
            <a:fillRect/>
          </a:stretch>
        </p:blipFill>
        <p:spPr>
          <a:xfrm>
            <a:off x="314325" y="3727984"/>
            <a:ext cx="8458200" cy="958508"/>
          </a:xfrm>
          <a:prstGeom prst="rect">
            <a:avLst/>
          </a:prstGeom>
        </p:spPr>
      </p:pic>
    </p:spTree>
    <p:extLst>
      <p:ext uri="{BB962C8B-B14F-4D97-AF65-F5344CB8AC3E}">
        <p14:creationId xmlns:p14="http://schemas.microsoft.com/office/powerpoint/2010/main" val="129682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443" y="242244"/>
            <a:ext cx="8401050" cy="449353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VIH Y SIDA </a:t>
            </a:r>
          </a:p>
          <a:p>
            <a:pPr algn="just"/>
            <a:r>
              <a:rPr lang="es-PE" sz="1100" dirty="0">
                <a:solidFill>
                  <a:srgbClr val="C00000"/>
                </a:solidFill>
                <a:latin typeface="Franklin Gothic Medium Cond" panose="020B0606030402020204" pitchFamily="34" charset="0"/>
              </a:rPr>
              <a:t>TAMIZAJE PARA VIH </a:t>
            </a:r>
          </a:p>
          <a:p>
            <a:pPr algn="just"/>
            <a:r>
              <a:rPr lang="es-PE" sz="1100" dirty="0">
                <a:solidFill>
                  <a:srgbClr val="000099"/>
                </a:solidFill>
                <a:latin typeface="Franklin Gothic Medium Cond" panose="020B0606030402020204" pitchFamily="34" charset="0"/>
              </a:rPr>
              <a:t> Las pruebas para el Tamizaje de VIH pueden ser realizadas a través de:</a:t>
            </a:r>
          </a:p>
          <a:p>
            <a:pPr algn="just"/>
            <a:r>
              <a:rPr lang="es-PE" sz="1100" dirty="0">
                <a:solidFill>
                  <a:srgbClr val="000099"/>
                </a:solidFill>
                <a:latin typeface="Franklin Gothic Medium Cond" panose="020B0606030402020204" pitchFamily="34" charset="0"/>
              </a:rPr>
              <a:t> Prueba Rápida de VIH   código “86703”</a:t>
            </a:r>
          </a:p>
          <a:p>
            <a:pPr algn="just"/>
            <a:r>
              <a:rPr lang="es-PE" sz="1100" dirty="0">
                <a:solidFill>
                  <a:srgbClr val="000099"/>
                </a:solidFill>
                <a:latin typeface="Franklin Gothic Medium Cond" panose="020B0606030402020204" pitchFamily="34" charset="0"/>
              </a:rPr>
              <a:t> ELISA                                   código “87389” </a:t>
            </a:r>
          </a:p>
          <a:p>
            <a:pPr algn="just"/>
            <a:r>
              <a:rPr lang="es-PE" sz="1100" dirty="0">
                <a:solidFill>
                  <a:srgbClr val="000099"/>
                </a:solidFill>
                <a:latin typeface="Franklin Gothic Medium Cond" panose="020B0606030402020204" pitchFamily="34" charset="0"/>
              </a:rPr>
              <a:t>Toda vez que Laboratorio no registra información en el HIS, el prestador deberá anotar el procedimiento “87389” con su respectivo resultado “RP” o “RN”</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TAMIZAJE DE PRUEBA RÁPIDA PARA VIH: </a:t>
            </a:r>
            <a:r>
              <a:rPr lang="es-PE" sz="1100" dirty="0">
                <a:latin typeface="Franklin Gothic Medium Cond" panose="020B0606030402020204" pitchFamily="34" charset="0"/>
              </a:rPr>
              <a:t>Es una prueba de tamizaje (</a:t>
            </a:r>
            <a:r>
              <a:rPr lang="es-PE" sz="1100" dirty="0" err="1">
                <a:latin typeface="Franklin Gothic Medium Cond" panose="020B0606030402020204" pitchFamily="34" charset="0"/>
              </a:rPr>
              <a:t>inmunoensayo</a:t>
            </a:r>
            <a:r>
              <a:rPr lang="es-PE" sz="1100" dirty="0">
                <a:latin typeface="Franklin Gothic Medium Cond" panose="020B0606030402020204" pitchFamily="34" charset="0"/>
              </a:rPr>
              <a:t> enzimático rápido) para la detección</a:t>
            </a:r>
          </a:p>
          <a:p>
            <a:pPr algn="just"/>
            <a:r>
              <a:rPr lang="es-PE" sz="1100" dirty="0">
                <a:latin typeface="Franklin Gothic Medium Cond" panose="020B0606030402020204" pitchFamily="34" charset="0"/>
              </a:rPr>
              <a:t>rápida de anticuerpos contra el VIH en muestras como la sangre capilar, suero entre otras. También existen pruebas rápidas que detectan la presencia de anticuerpos y antígenos contra el VIH.</a:t>
            </a:r>
          </a:p>
          <a:p>
            <a:pPr algn="just"/>
            <a:r>
              <a:rPr lang="es-PE" sz="1100" dirty="0">
                <a:solidFill>
                  <a:srgbClr val="C00000"/>
                </a:solidFill>
                <a:latin typeface="Franklin Gothic Medium Cond" panose="020B0606030402020204" pitchFamily="34" charset="0"/>
              </a:rPr>
              <a:t>CUANDO SE REALIZA EN EL CONSULTORIO (PRUEBA RÁPIDA)</a:t>
            </a:r>
          </a:p>
          <a:p>
            <a:pPr algn="just"/>
            <a:r>
              <a:rPr lang="es-PE" sz="1100" dirty="0">
                <a:latin typeface="Franklin Gothic Medium Cond" panose="020B0606030402020204" pitchFamily="34" charset="0"/>
              </a:rPr>
              <a:t>En el ítem Diagnóstico motivo de consulta y/o actividad de salud, registre claramente: </a:t>
            </a:r>
          </a:p>
          <a:p>
            <a:pPr algn="just"/>
            <a:r>
              <a:rPr lang="es-PE" sz="1100" dirty="0">
                <a:latin typeface="Franklin Gothic Medium Cond" panose="020B0606030402020204" pitchFamily="34" charset="0"/>
              </a:rPr>
              <a:t> En el casillero 1º Consejería Pre Test para VIH </a:t>
            </a:r>
          </a:p>
          <a:p>
            <a:pPr algn="just"/>
            <a:r>
              <a:rPr lang="es-PE" sz="1100" dirty="0">
                <a:latin typeface="Franklin Gothic Medium Cond" panose="020B0606030402020204" pitchFamily="34" charset="0"/>
              </a:rPr>
              <a:t>  En el casillero 2º Anticuerpos; HIV-1 y HIV-2, análisis único (El prestador podrá escribir “Tamizaje para VIH” para la abreviatura del procedimiento) </a:t>
            </a:r>
          </a:p>
          <a:p>
            <a:pPr algn="just"/>
            <a:r>
              <a:rPr lang="es-PE" sz="1100" dirty="0">
                <a:latin typeface="Franklin Gothic Medium Cond" panose="020B0606030402020204" pitchFamily="34" charset="0"/>
              </a:rPr>
              <a:t> En el casillero 3º la Consejería Post-Test de acuerdo al resultado, puede ser:</a:t>
            </a:r>
          </a:p>
          <a:p>
            <a:pPr algn="just"/>
            <a:r>
              <a:rPr lang="es-PE" sz="1100" dirty="0">
                <a:latin typeface="Franklin Gothic Medium Cond" panose="020B0606030402020204" pitchFamily="34" charset="0"/>
              </a:rPr>
              <a:t>	o NO REACTIVO  RN 		o REACTIVO         RP </a:t>
            </a:r>
          </a:p>
          <a:p>
            <a:pPr algn="just"/>
            <a:r>
              <a:rPr lang="es-PE" sz="1100" dirty="0">
                <a:latin typeface="Franklin Gothic Medium Cond" panose="020B0606030402020204" pitchFamily="34" charset="0"/>
              </a:rPr>
              <a:t> En el ítem Tipo de diagnóstico marque  “D” si el procedimiento se realiza por primera vez en el año, “R” para registrar los procedimientos repetidos en el mismo año. </a:t>
            </a:r>
          </a:p>
          <a:p>
            <a:pPr algn="just"/>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algn="just"/>
            <a:r>
              <a:rPr lang="es-PE" sz="1100" dirty="0">
                <a:latin typeface="Franklin Gothic Medium Cond" panose="020B0606030402020204" pitchFamily="34" charset="0"/>
              </a:rPr>
              <a:t> En el 1º y casillero 3º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a:t>
            </a:r>
          </a:p>
          <a:p>
            <a:pPr algn="just"/>
            <a:r>
              <a:rPr lang="es-PE" sz="1100" dirty="0">
                <a:latin typeface="Franklin Gothic Medium Cond" panose="020B0606030402020204" pitchFamily="34" charset="0"/>
              </a:rPr>
              <a:t>o ST = Trabajador de Salud 		o HSH = Hombre que tiene sexo con hombre 	o P = Puérpera 		</a:t>
            </a:r>
          </a:p>
          <a:p>
            <a:pPr algn="just"/>
            <a:r>
              <a:rPr lang="es-PE" sz="1100" dirty="0">
                <a:latin typeface="Franklin Gothic Medium Cond" panose="020B0606030402020204" pitchFamily="34" charset="0"/>
              </a:rPr>
              <a:t> 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HTS = HSH que es TS 		o TBC = Paciente con Tuberculosis	</a:t>
            </a:r>
          </a:p>
          <a:p>
            <a:pPr algn="just"/>
            <a:r>
              <a:rPr lang="es-PE" sz="1100" dirty="0">
                <a:latin typeface="Franklin Gothic Medium Cond" panose="020B0606030402020204" pitchFamily="34" charset="0"/>
              </a:rPr>
              <a:t>o PPL = Persona privada de su libertad </a:t>
            </a:r>
          </a:p>
          <a:p>
            <a:pPr algn="just"/>
            <a:r>
              <a:rPr lang="es-PE" sz="1100" dirty="0">
                <a:latin typeface="Franklin Gothic Medium Cond" panose="020B0606030402020204" pitchFamily="34" charset="0"/>
              </a:rPr>
              <a:t> En el casillero 2º la sigla que corresponda al resultado de la prueba realizada</a:t>
            </a:r>
          </a:p>
          <a:p>
            <a:pPr algn="just"/>
            <a:r>
              <a:rPr lang="es-PE" sz="1100" dirty="0">
                <a:latin typeface="Franklin Gothic Medium Cond" panose="020B0606030402020204" pitchFamily="34" charset="0"/>
              </a:rPr>
              <a:t>	o RP si el resultado es positivo	o RN si el resultado es negativo</a:t>
            </a:r>
          </a:p>
        </p:txBody>
      </p:sp>
      <p:pic>
        <p:nvPicPr>
          <p:cNvPr id="3" name="Imagen 2"/>
          <p:cNvPicPr>
            <a:picLocks noChangeAspect="1"/>
          </p:cNvPicPr>
          <p:nvPr/>
        </p:nvPicPr>
        <p:blipFill>
          <a:blip r:embed="rId2"/>
          <a:stretch>
            <a:fillRect/>
          </a:stretch>
        </p:blipFill>
        <p:spPr>
          <a:xfrm>
            <a:off x="347444" y="4517279"/>
            <a:ext cx="8401050" cy="958508"/>
          </a:xfrm>
          <a:prstGeom prst="rect">
            <a:avLst/>
          </a:prstGeom>
        </p:spPr>
      </p:pic>
      <p:sp>
        <p:nvSpPr>
          <p:cNvPr id="5" name="Rectángulo 4">
            <a:extLst>
              <a:ext uri="{FF2B5EF4-FFF2-40B4-BE49-F238E27FC236}">
                <a16:creationId xmlns:a16="http://schemas.microsoft.com/office/drawing/2014/main" id="{3F26A96E-630F-4345-B26F-B76FE4775D3C}"/>
              </a:ext>
            </a:extLst>
          </p:cNvPr>
          <p:cNvSpPr/>
          <p:nvPr/>
        </p:nvSpPr>
        <p:spPr>
          <a:xfrm>
            <a:off x="344676" y="5467161"/>
            <a:ext cx="4572000" cy="261610"/>
          </a:xfrm>
          <a:prstGeom prst="rect">
            <a:avLst/>
          </a:prstGeom>
        </p:spPr>
        <p:txBody>
          <a:bodyPr>
            <a:spAutoFit/>
          </a:bodyPr>
          <a:lstStyle/>
          <a:p>
            <a:r>
              <a:rPr lang="es-PE" sz="1100" dirty="0">
                <a:solidFill>
                  <a:srgbClr val="C00000"/>
                </a:solidFill>
                <a:latin typeface="Franklin Gothic Medium Cond" panose="020B0606030402020204" pitchFamily="34" charset="0"/>
              </a:rPr>
              <a:t>Registro del segundo tamizaje en el mismo año </a:t>
            </a:r>
          </a:p>
        </p:txBody>
      </p:sp>
      <p:pic>
        <p:nvPicPr>
          <p:cNvPr id="6" name="Imagen 5">
            <a:extLst>
              <a:ext uri="{FF2B5EF4-FFF2-40B4-BE49-F238E27FC236}">
                <a16:creationId xmlns:a16="http://schemas.microsoft.com/office/drawing/2014/main" id="{CCE7EEF9-B966-4235-8D68-92EEDD5D9750}"/>
              </a:ext>
            </a:extLst>
          </p:cNvPr>
          <p:cNvPicPr>
            <a:picLocks noChangeAspect="1"/>
          </p:cNvPicPr>
          <p:nvPr/>
        </p:nvPicPr>
        <p:blipFill>
          <a:blip r:embed="rId3"/>
          <a:stretch>
            <a:fillRect/>
          </a:stretch>
        </p:blipFill>
        <p:spPr>
          <a:xfrm>
            <a:off x="386880" y="5715644"/>
            <a:ext cx="8420097" cy="956188"/>
          </a:xfrm>
          <a:prstGeom prst="rect">
            <a:avLst/>
          </a:prstGeom>
        </p:spPr>
      </p:pic>
    </p:spTree>
    <p:extLst>
      <p:ext uri="{BB962C8B-B14F-4D97-AF65-F5344CB8AC3E}">
        <p14:creationId xmlns:p14="http://schemas.microsoft.com/office/powerpoint/2010/main" val="933048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1254" y="236181"/>
            <a:ext cx="8524875" cy="26161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Registro del tercer tamizaje en el mismo año y el resultado es reactivo “RP”</a:t>
            </a:r>
          </a:p>
        </p:txBody>
      </p:sp>
      <p:sp>
        <p:nvSpPr>
          <p:cNvPr id="4" name="Rectángulo 3"/>
          <p:cNvSpPr/>
          <p:nvPr/>
        </p:nvSpPr>
        <p:spPr>
          <a:xfrm>
            <a:off x="281253" y="1454178"/>
            <a:ext cx="8524875" cy="65146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Ante un segundo tamizaje reactivo y/o se confirme el caso de VIH, éste deberá ser reportado en la Ficha de notificación de VIH de acuerdo a la normatividad vigente, y ser remitido a la Oficina de Epidemiología correspondiente</a:t>
            </a:r>
            <a:r>
              <a:rPr lang="es-PE" sz="1100" dirty="0">
                <a:latin typeface="Franklin Gothic Medium Cond" panose="020B0606030402020204" pitchFamily="34" charset="0"/>
              </a:rPr>
              <a:t>. </a:t>
            </a:r>
          </a:p>
          <a:p>
            <a:pPr>
              <a:spcBef>
                <a:spcPts val="400"/>
              </a:spcBef>
            </a:pPr>
            <a:r>
              <a:rPr lang="es-PE" sz="1100" dirty="0">
                <a:solidFill>
                  <a:srgbClr val="C00000"/>
                </a:solidFill>
                <a:latin typeface="Franklin Gothic Medium Cond" panose="020B0606030402020204" pitchFamily="34" charset="0"/>
              </a:rPr>
              <a:t>Cuando el tamizaje se realiza a población de un “GRUPO DE RIESGO</a:t>
            </a:r>
            <a:r>
              <a:rPr lang="es-PE" sz="1100" dirty="0">
                <a:latin typeface="Franklin Gothic Medium Cond" panose="020B0606030402020204" pitchFamily="34" charset="0"/>
              </a:rPr>
              <a:t>”.</a:t>
            </a:r>
          </a:p>
        </p:txBody>
      </p:sp>
      <p:sp>
        <p:nvSpPr>
          <p:cNvPr id="5" name="Rectángulo 4"/>
          <p:cNvSpPr/>
          <p:nvPr/>
        </p:nvSpPr>
        <p:spPr>
          <a:xfrm>
            <a:off x="333010" y="3009606"/>
            <a:ext cx="8524875" cy="43088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Recuerde: que en el ítem [Tipo de diagnóstico] deberá marcar "D" siempre que el procedimiento se realice por primera vez en el año; a partir del segundo procedimiento marque “R” para el mismo período.</a:t>
            </a:r>
          </a:p>
        </p:txBody>
      </p:sp>
      <p:pic>
        <p:nvPicPr>
          <p:cNvPr id="7" name="Imagen 6"/>
          <p:cNvPicPr>
            <a:picLocks noChangeAspect="1"/>
          </p:cNvPicPr>
          <p:nvPr/>
        </p:nvPicPr>
        <p:blipFill>
          <a:blip r:embed="rId2"/>
          <a:stretch>
            <a:fillRect/>
          </a:stretch>
        </p:blipFill>
        <p:spPr>
          <a:xfrm>
            <a:off x="308462" y="510900"/>
            <a:ext cx="8524875" cy="943857"/>
          </a:xfrm>
          <a:prstGeom prst="rect">
            <a:avLst/>
          </a:prstGeom>
        </p:spPr>
      </p:pic>
      <p:pic>
        <p:nvPicPr>
          <p:cNvPr id="9" name="Imagen 8"/>
          <p:cNvPicPr>
            <a:picLocks noChangeAspect="1"/>
          </p:cNvPicPr>
          <p:nvPr/>
        </p:nvPicPr>
        <p:blipFill>
          <a:blip r:embed="rId3"/>
          <a:stretch>
            <a:fillRect/>
          </a:stretch>
        </p:blipFill>
        <p:spPr>
          <a:xfrm>
            <a:off x="308462" y="2058129"/>
            <a:ext cx="8524875" cy="958509"/>
          </a:xfrm>
          <a:prstGeom prst="rect">
            <a:avLst/>
          </a:prstGeom>
        </p:spPr>
      </p:pic>
      <p:sp>
        <p:nvSpPr>
          <p:cNvPr id="11" name="Rectángulo 10">
            <a:extLst>
              <a:ext uri="{FF2B5EF4-FFF2-40B4-BE49-F238E27FC236}">
                <a16:creationId xmlns:a16="http://schemas.microsoft.com/office/drawing/2014/main" id="{4B6ADF69-B6C5-47E1-83A9-225C39F9D2FC}"/>
              </a:ext>
            </a:extLst>
          </p:cNvPr>
          <p:cNvSpPr/>
          <p:nvPr/>
        </p:nvSpPr>
        <p:spPr>
          <a:xfrm>
            <a:off x="332298" y="3408229"/>
            <a:ext cx="8430699"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TAMIZAJE CON PRUEBA DE ELISA </a:t>
            </a:r>
          </a:p>
          <a:p>
            <a:pPr algn="just"/>
            <a:r>
              <a:rPr lang="es-PE" sz="1100" dirty="0">
                <a:solidFill>
                  <a:srgbClr val="000099"/>
                </a:solidFill>
                <a:latin typeface="Franklin Gothic Medium Cond" panose="020B0606030402020204" pitchFamily="34" charset="0"/>
              </a:rPr>
              <a:t>El personal de salud que se encuentra en los consultorios registra en un primer momento sólo la Consejería Pre Test, al evaluar el resultado debe registrar: [87389] “Detección de antígenos de agente infeccioso HIV-1 y HIV-2, resultado único” la consejería Post Test, toda vez que en laboratorio NO se registra HIS.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EN EL CONSULTORIO:</a:t>
            </a:r>
          </a:p>
          <a:p>
            <a:pPr algn="just"/>
            <a:r>
              <a:rPr lang="es-PE" sz="1100" dirty="0">
                <a:latin typeface="Franklin Gothic Medium Cond" panose="020B0606030402020204" pitchFamily="34" charset="0"/>
              </a:rPr>
              <a:t>En el ítem Tipo de diagnóstico marque  “D” si se trata de la primera consejería en el año o “R” a partir de la segunda consejería en el mismo año.</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casillero 1º Consejería Pre Test para VIH </a:t>
            </a:r>
          </a:p>
          <a:p>
            <a:pPr algn="just"/>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algn="just"/>
            <a:r>
              <a:rPr lang="es-PE" sz="1100" dirty="0">
                <a:latin typeface="Franklin Gothic Medium Cond" panose="020B0606030402020204" pitchFamily="34" charset="0"/>
              </a:rPr>
              <a:t> En el casillero 1º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a:t>
            </a:r>
          </a:p>
          <a:p>
            <a:pPr algn="just"/>
            <a:r>
              <a:rPr lang="es-PE" sz="1100" dirty="0">
                <a:latin typeface="Franklin Gothic Medium Cond" panose="020B0606030402020204" pitchFamily="34" charset="0"/>
              </a:rPr>
              <a:t>o ST = Trabajador de Salud 		o HSH = Hombre que tiene sexo con hombre 	o P = Puérpera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HTS = HSH que es TS 		o TBC = Paciente con Tuberculosis</a:t>
            </a:r>
          </a:p>
          <a:p>
            <a:pPr algn="just"/>
            <a:r>
              <a:rPr lang="es-PE" sz="1100" dirty="0">
                <a:latin typeface="Franklin Gothic Medium Cond" panose="020B0606030402020204" pitchFamily="34" charset="0"/>
              </a:rPr>
              <a:t>o PPL = Persona privada de su libertad </a:t>
            </a:r>
          </a:p>
        </p:txBody>
      </p:sp>
      <p:pic>
        <p:nvPicPr>
          <p:cNvPr id="12" name="Imagen 11">
            <a:extLst>
              <a:ext uri="{FF2B5EF4-FFF2-40B4-BE49-F238E27FC236}">
                <a16:creationId xmlns:a16="http://schemas.microsoft.com/office/drawing/2014/main" id="{D4BA537B-7A01-4352-BE09-276728667367}"/>
              </a:ext>
            </a:extLst>
          </p:cNvPr>
          <p:cNvPicPr>
            <a:picLocks noChangeAspect="1"/>
          </p:cNvPicPr>
          <p:nvPr/>
        </p:nvPicPr>
        <p:blipFill>
          <a:blip r:embed="rId4"/>
          <a:stretch>
            <a:fillRect/>
          </a:stretch>
        </p:blipFill>
        <p:spPr>
          <a:xfrm>
            <a:off x="328706" y="5648842"/>
            <a:ext cx="8477422" cy="956834"/>
          </a:xfrm>
          <a:prstGeom prst="rect">
            <a:avLst/>
          </a:prstGeom>
        </p:spPr>
      </p:pic>
    </p:spTree>
    <p:extLst>
      <p:ext uri="{BB962C8B-B14F-4D97-AF65-F5344CB8AC3E}">
        <p14:creationId xmlns:p14="http://schemas.microsoft.com/office/powerpoint/2010/main" val="400218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67891" y="262703"/>
            <a:ext cx="5997389" cy="261610"/>
          </a:xfrm>
          <a:prstGeom prst="rect">
            <a:avLst/>
          </a:prstGeom>
          <a:noFill/>
        </p:spPr>
        <p:txBody>
          <a:bodyPr wrap="square" rtlCol="0">
            <a:spAutoFit/>
          </a:bodyPr>
          <a:lstStyle/>
          <a:p>
            <a:r>
              <a:rPr lang="es-PE" sz="1100" dirty="0">
                <a:solidFill>
                  <a:srgbClr val="C00000"/>
                </a:solidFill>
                <a:latin typeface="Franklin Gothic Medium Cond" panose="020B0606030402020204" pitchFamily="34" charset="0"/>
              </a:rPr>
              <a:t>Modelo de abordaje y tamizaje en adolescentes</a:t>
            </a:r>
          </a:p>
        </p:txBody>
      </p:sp>
      <p:pic>
        <p:nvPicPr>
          <p:cNvPr id="8" name="Imagen 7"/>
          <p:cNvPicPr>
            <a:picLocks noChangeAspect="1"/>
          </p:cNvPicPr>
          <p:nvPr/>
        </p:nvPicPr>
        <p:blipFill>
          <a:blip r:embed="rId2"/>
          <a:stretch>
            <a:fillRect/>
          </a:stretch>
        </p:blipFill>
        <p:spPr>
          <a:xfrm>
            <a:off x="367891" y="547510"/>
            <a:ext cx="8444755" cy="1738492"/>
          </a:xfrm>
          <a:prstGeom prst="rect">
            <a:avLst/>
          </a:prstGeom>
        </p:spPr>
      </p:pic>
      <p:sp>
        <p:nvSpPr>
          <p:cNvPr id="9" name="Rectángulo 8"/>
          <p:cNvSpPr/>
          <p:nvPr/>
        </p:nvSpPr>
        <p:spPr>
          <a:xfrm>
            <a:off x="367890" y="2293810"/>
            <a:ext cx="8444755" cy="4349909"/>
          </a:xfrm>
          <a:prstGeom prst="rect">
            <a:avLst/>
          </a:prstGeom>
        </p:spPr>
        <p:txBody>
          <a:bodyPr wrap="square">
            <a:spAutoFit/>
          </a:bodyPr>
          <a:lstStyle/>
          <a:p>
            <a:pPr lvl="0" algn="ctr"/>
            <a:r>
              <a:rPr lang="es-PE" sz="1100" dirty="0">
                <a:solidFill>
                  <a:srgbClr val="C00000"/>
                </a:solidFill>
                <a:latin typeface="Franklin Gothic Medium Cond" panose="020B0606030402020204" pitchFamily="34" charset="0"/>
              </a:rPr>
              <a:t>INFECCIONES DE TRANSMISIÓN SEXUAL</a:t>
            </a:r>
          </a:p>
          <a:p>
            <a:pPr lvl="0" algn="just"/>
            <a:r>
              <a:rPr lang="es-PE" sz="1100" dirty="0">
                <a:solidFill>
                  <a:srgbClr val="C00000"/>
                </a:solidFill>
                <a:latin typeface="Franklin Gothic Medium Cond" panose="020B0606030402020204" pitchFamily="34" charset="0"/>
              </a:rPr>
              <a:t> ITS POR MANEJO SINDRÓMICO  </a:t>
            </a:r>
          </a:p>
          <a:p>
            <a:pPr lvl="0" algn="just"/>
            <a:r>
              <a:rPr lang="es-PE" sz="1100" dirty="0">
                <a:solidFill>
                  <a:srgbClr val="000000"/>
                </a:solidFill>
                <a:latin typeface="Franklin Gothic Medium Cond" panose="020B0606030402020204" pitchFamily="34" charset="0"/>
              </a:rPr>
              <a:t>El manejo </a:t>
            </a:r>
            <a:r>
              <a:rPr lang="es-PE" sz="1100" dirty="0" err="1">
                <a:solidFill>
                  <a:srgbClr val="000000"/>
                </a:solidFill>
                <a:latin typeface="Franklin Gothic Medium Cond" panose="020B0606030402020204" pitchFamily="34" charset="0"/>
              </a:rPr>
              <a:t>sindrómico</a:t>
            </a:r>
            <a:r>
              <a:rPr lang="es-PE" sz="1100" dirty="0">
                <a:solidFill>
                  <a:srgbClr val="000000"/>
                </a:solidFill>
                <a:latin typeface="Franklin Gothic Medium Cond" panose="020B0606030402020204" pitchFamily="34" charset="0"/>
              </a:rPr>
              <a:t> de las ITS es una herramienta de salud pública promovida por la OMS que permite el manejo oportuno y adecuado de los casos con sintomatología de ITS. Se basa en la identificación de síntomas y/o signos fácilmente reconocibles (un síndrome) y la administración de tratamiento para las etiologías más frecuentes del mismo.</a:t>
            </a:r>
          </a:p>
          <a:p>
            <a:pPr lvl="0" algn="just"/>
            <a:r>
              <a:rPr lang="es-PE" sz="1100" dirty="0">
                <a:solidFill>
                  <a:srgbClr val="000000"/>
                </a:solidFill>
                <a:latin typeface="Franklin Gothic Medium Cond" panose="020B0606030402020204" pitchFamily="34" charset="0"/>
              </a:rPr>
              <a:t>Los síndromes de ITS incluidos en el manejo </a:t>
            </a:r>
            <a:r>
              <a:rPr lang="es-PE" sz="1100" dirty="0" err="1">
                <a:solidFill>
                  <a:srgbClr val="000000"/>
                </a:solidFill>
                <a:latin typeface="Franklin Gothic Medium Cond" panose="020B0606030402020204" pitchFamily="34" charset="0"/>
              </a:rPr>
              <a:t>sindrómico</a:t>
            </a:r>
            <a:r>
              <a:rPr lang="es-PE" sz="1100" dirty="0">
                <a:solidFill>
                  <a:srgbClr val="000000"/>
                </a:solidFill>
                <a:latin typeface="Franklin Gothic Medium Cond" panose="020B0606030402020204" pitchFamily="34" charset="0"/>
              </a:rPr>
              <a:t> son:</a:t>
            </a:r>
          </a:p>
          <a:p>
            <a:pPr lvl="0"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Descarga Uretral en hombres (A64X6)		</a:t>
            </a:r>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Ulcera Genital en hombres y mujeres (A64X4)</a:t>
            </a:r>
          </a:p>
          <a:p>
            <a:pPr lvl="0"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Flujo Vaginal compatible con ITS (A64X9) 		</a:t>
            </a:r>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Dolor Abdominal Bajo en mujeres (A64X5)</a:t>
            </a:r>
          </a:p>
          <a:p>
            <a:pPr lvl="0"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Bubón Inguinal en hombres (A64X1)		</a:t>
            </a:r>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Proctitis en hombres (A64X7)</a:t>
            </a:r>
          </a:p>
          <a:p>
            <a:pPr lvl="0" algn="just"/>
            <a:r>
              <a:rPr lang="es-PE" sz="1100" dirty="0">
                <a:solidFill>
                  <a:srgbClr val="000000"/>
                </a:solidFill>
                <a:latin typeface="Franklin Gothic Medium Cond" panose="020B0606030402020204" pitchFamily="34" charset="0"/>
              </a:rPr>
              <a:t>En el ítem Diagnóstico motivo de consulta y/o actividad de salud, anote:</a:t>
            </a:r>
          </a:p>
          <a:p>
            <a:pPr lvl="0" algn="just"/>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endParaRPr lang="es-PE" sz="1100" dirty="0">
              <a:solidFill>
                <a:srgbClr val="000000"/>
              </a:solidFill>
              <a:latin typeface="Franklin Gothic Medium Cond" panose="020B0606030402020204" pitchFamily="34" charset="0"/>
            </a:endParaRPr>
          </a:p>
          <a:p>
            <a:pPr lvl="0" algn="just"/>
            <a:r>
              <a:rPr lang="es-PE" sz="1100" dirty="0">
                <a:solidFill>
                  <a:srgbClr val="000000"/>
                </a:solidFill>
                <a:latin typeface="Franklin Gothic Medium Cond" panose="020B0606030402020204" pitchFamily="34" charset="0"/>
              </a:rPr>
              <a:t> En los demás casilleros las actividades realizadas por el prestador en el momento de la atención (consejería, tratamiento, toma de muestra, etc.)</a:t>
            </a:r>
          </a:p>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casillero 1º “D” cuando se tiene certeza del diagnóstico por evaluación clínica.</a:t>
            </a:r>
          </a:p>
          <a:p>
            <a:pPr algn="just"/>
            <a:r>
              <a:rPr lang="es-PE" sz="1100" dirty="0">
                <a:solidFill>
                  <a:srgbClr val="000000"/>
                </a:solidFill>
                <a:latin typeface="Franklin Gothic Medium Cond" panose="020B0606030402020204" pitchFamily="34" charset="0"/>
              </a:rPr>
              <a:t> En los siguientes casilleros los demás procedimientos considerando que la “Consejería” deberá consignar en </a:t>
            </a:r>
            <a:r>
              <a:rPr lang="es-PE" sz="1100" i="1" dirty="0">
                <a:solidFill>
                  <a:srgbClr val="000000"/>
                </a:solidFill>
                <a:latin typeface="Franklin Gothic Medium Cond" panose="020B0606030402020204" pitchFamily="34" charset="0"/>
              </a:rPr>
              <a:t>[Tipo de Diagnóstico] “D” siempre que sea la 1ra consejería; a partir de la 2da consejería marcar “R”.</a:t>
            </a:r>
          </a:p>
          <a:p>
            <a:pPr algn="just"/>
            <a:r>
              <a:rPr lang="es-PE" sz="1100" dirty="0">
                <a:solidFill>
                  <a:srgbClr val="3333FF"/>
                </a:solidFill>
                <a:latin typeface="Franklin Gothic Medium Cond" panose="020B0606030402020204" pitchFamily="34" charset="0"/>
              </a:rPr>
              <a:t>El tipo de diagnóstico “D” debe ser registrado cuando se tenga una confirmación diagnóstica. En las siguientes  atenciones que pertenezcan al mismo episodio de enfermedad debe registrarse SIEMPRE con el tipo de diagnóstico “R”. </a:t>
            </a:r>
          </a:p>
          <a:p>
            <a:pPr algn="just">
              <a:spcBef>
                <a:spcPts val="200"/>
              </a:spcBef>
            </a:pPr>
            <a:r>
              <a:rPr lang="es-PE" sz="1100" dirty="0">
                <a:solidFill>
                  <a:srgbClr val="C00000"/>
                </a:solidFill>
                <a:latin typeface="Franklin Gothic Medium Cond" panose="020B0606030402020204" pitchFamily="34" charset="0"/>
              </a:rPr>
              <a:t>PACIENTE CON DIAGNÓSTICO DE FLUJO VAGINAL COMPATIBLE A ITS </a:t>
            </a:r>
          </a:p>
          <a:p>
            <a:pPr algn="just"/>
            <a:r>
              <a:rPr lang="es-PE" sz="1100" dirty="0">
                <a:solidFill>
                  <a:srgbClr val="000000"/>
                </a:solidFill>
                <a:latin typeface="Franklin Gothic Medium Cond" panose="020B0606030402020204" pitchFamily="34" charset="0"/>
              </a:rPr>
              <a:t> </a:t>
            </a:r>
            <a:r>
              <a:rPr lang="es-PE" sz="1100" dirty="0">
                <a:solidFill>
                  <a:srgbClr val="3333FF"/>
                </a:solidFill>
                <a:latin typeface="Franklin Gothic Medium Cond" panose="020B0606030402020204" pitchFamily="34" charset="0"/>
              </a:rPr>
              <a:t>Para el caso de Población General el registro de Síndrome de Flujo Vaginal debe contar con la indicación de que es por transmisión sexual; para ello se utiliza la sigla “ITS” en el campo </a:t>
            </a:r>
            <a:r>
              <a:rPr lang="es-PE" sz="1100" dirty="0" err="1">
                <a:solidFill>
                  <a:srgbClr val="3333FF"/>
                </a:solidFill>
                <a:latin typeface="Franklin Gothic Medium Cond" panose="020B0606030402020204" pitchFamily="34" charset="0"/>
              </a:rPr>
              <a:t>Lab</a:t>
            </a:r>
            <a:r>
              <a:rPr lang="es-PE" sz="1100" dirty="0">
                <a:solidFill>
                  <a:srgbClr val="3333FF"/>
                </a:solidFill>
                <a:latin typeface="Franklin Gothic Medium Cond" panose="020B0606030402020204" pitchFamily="34" charset="0"/>
              </a:rPr>
              <a:t> del diagnóstico que  permita realizar esta puntualización; en caso contrario el campo </a:t>
            </a:r>
            <a:r>
              <a:rPr lang="es-PE" sz="1100" dirty="0" err="1">
                <a:solidFill>
                  <a:srgbClr val="3333FF"/>
                </a:solidFill>
                <a:latin typeface="Franklin Gothic Medium Cond" panose="020B0606030402020204" pitchFamily="34" charset="0"/>
              </a:rPr>
              <a:t>Lab</a:t>
            </a:r>
            <a:r>
              <a:rPr lang="es-PE" sz="1100" dirty="0">
                <a:solidFill>
                  <a:srgbClr val="3333FF"/>
                </a:solidFill>
                <a:latin typeface="Franklin Gothic Medium Cond" panose="020B0606030402020204" pitchFamily="34" charset="0"/>
              </a:rPr>
              <a:t> debe dejarse en blanco.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 En los demás casilleros las actividades realizadas por el prestador en el momento de la atención (consejería, tratamiento, toma de muestra, etc.)</a:t>
            </a:r>
          </a:p>
          <a:p>
            <a:pPr algn="just"/>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4263474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1311" y="338935"/>
            <a:ext cx="8296275"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RETORNA CON EL RESULTADO DE LABORATORIO </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casillero 1º Detección de antígenos de agente infeccioso HIV-1 y HIV-2, resultado único:</a:t>
            </a:r>
          </a:p>
          <a:p>
            <a:r>
              <a:rPr lang="es-PE" sz="1100" dirty="0">
                <a:latin typeface="Franklin Gothic Medium Cond" panose="020B0606030402020204" pitchFamily="34" charset="0"/>
              </a:rPr>
              <a:t> En el casillero 2º Consejería Post test para VIH de acuerdo al resultado:</a:t>
            </a:r>
          </a:p>
          <a:p>
            <a:r>
              <a:rPr lang="es-PE" sz="1100" dirty="0">
                <a:latin typeface="Franklin Gothic Medium Cond" panose="020B0606030402020204" pitchFamily="34" charset="0"/>
              </a:rPr>
              <a:t>      o NO REACTIVO  99401.34</a:t>
            </a:r>
          </a:p>
          <a:p>
            <a:r>
              <a:rPr lang="es-PE" sz="1100" dirty="0">
                <a:latin typeface="Franklin Gothic Medium Cond" panose="020B0606030402020204" pitchFamily="34" charset="0"/>
              </a:rPr>
              <a:t>      o REACTIVO         99403.03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En el casillero 1º el resultado del tamizaje:</a:t>
            </a:r>
          </a:p>
          <a:p>
            <a:r>
              <a:rPr lang="es-PE" sz="1100" dirty="0">
                <a:latin typeface="Franklin Gothic Medium Cond" panose="020B0606030402020204" pitchFamily="34" charset="0"/>
              </a:rPr>
              <a:t>o RP si el resultado es positivo		o RN si el resultado es negativo</a:t>
            </a:r>
          </a:p>
          <a:p>
            <a:r>
              <a:rPr lang="es-PE" sz="1100" dirty="0">
                <a:latin typeface="Franklin Gothic Medium Cond" panose="020B0606030402020204" pitchFamily="34" charset="0"/>
              </a:rPr>
              <a:t>En el casillero 2º la sigla de la POBLACIÓN EN RIESGO al que corresponde el paciente.</a:t>
            </a:r>
          </a:p>
          <a:p>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a:t>
            </a:r>
          </a:p>
          <a:p>
            <a:r>
              <a:rPr lang="es-PE" sz="1100" dirty="0">
                <a:latin typeface="Franklin Gothic Medium Cond" panose="020B0606030402020204" pitchFamily="34" charset="0"/>
              </a:rPr>
              <a:t>o ST = Trabajador de Salud		o P = Puérpera 			o HSH = Hombre que tiene sexo con hombre</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HTS = HSH que es TS 		o TBC = Paciente con Tuberculosis</a:t>
            </a:r>
          </a:p>
          <a:p>
            <a:r>
              <a:rPr lang="es-PE" sz="1100" dirty="0">
                <a:latin typeface="Franklin Gothic Medium Cond" panose="020B0606030402020204" pitchFamily="34" charset="0"/>
              </a:rPr>
              <a:t>o PPL = Persona privada de su libertad </a:t>
            </a:r>
          </a:p>
        </p:txBody>
      </p:sp>
      <p:pic>
        <p:nvPicPr>
          <p:cNvPr id="7" name="Imagen 6">
            <a:extLst>
              <a:ext uri="{FF2B5EF4-FFF2-40B4-BE49-F238E27FC236}">
                <a16:creationId xmlns:a16="http://schemas.microsoft.com/office/drawing/2014/main" id="{C3705C35-DC36-4B01-B193-C1C2AE00FAC4}"/>
              </a:ext>
            </a:extLst>
          </p:cNvPr>
          <p:cNvPicPr>
            <a:picLocks noChangeAspect="1"/>
          </p:cNvPicPr>
          <p:nvPr/>
        </p:nvPicPr>
        <p:blipFill>
          <a:blip r:embed="rId2"/>
          <a:stretch>
            <a:fillRect/>
          </a:stretch>
        </p:blipFill>
        <p:spPr>
          <a:xfrm>
            <a:off x="304800" y="2776883"/>
            <a:ext cx="8534399" cy="966290"/>
          </a:xfrm>
          <a:prstGeom prst="rect">
            <a:avLst/>
          </a:prstGeom>
        </p:spPr>
      </p:pic>
      <p:sp>
        <p:nvSpPr>
          <p:cNvPr id="8" name="Rectángulo 7">
            <a:extLst>
              <a:ext uri="{FF2B5EF4-FFF2-40B4-BE49-F238E27FC236}">
                <a16:creationId xmlns:a16="http://schemas.microsoft.com/office/drawing/2014/main" id="{C6752D3B-ED97-47BC-8E64-BC2C4B505EE4}"/>
              </a:ext>
            </a:extLst>
          </p:cNvPr>
          <p:cNvSpPr/>
          <p:nvPr/>
        </p:nvSpPr>
        <p:spPr>
          <a:xfrm>
            <a:off x="304800" y="3743173"/>
            <a:ext cx="8343900" cy="261610"/>
          </a:xfrm>
          <a:prstGeom prst="rect">
            <a:avLst/>
          </a:prstGeom>
        </p:spPr>
        <p:txBody>
          <a:bodyPr wrap="square">
            <a:spAutoFit/>
          </a:bodyPr>
          <a:lstStyle/>
          <a:p>
            <a:pPr algn="ctr"/>
            <a:r>
              <a:rPr lang="es-PE" sz="1100" dirty="0">
                <a:solidFill>
                  <a:srgbClr val="000099"/>
                </a:solidFill>
                <a:latin typeface="Franklin Gothic Medium Cond" panose="020B0606030402020204" pitchFamily="34" charset="0"/>
              </a:rPr>
              <a:t>Recuerde: Si el tamizaje es a un grupo de riesgo, debe registrar la sigla tanto en el PRE TEST como en el POST TEST</a:t>
            </a:r>
          </a:p>
        </p:txBody>
      </p:sp>
      <p:sp>
        <p:nvSpPr>
          <p:cNvPr id="9" name="Rectángulo 8">
            <a:extLst>
              <a:ext uri="{FF2B5EF4-FFF2-40B4-BE49-F238E27FC236}">
                <a16:creationId xmlns:a16="http://schemas.microsoft.com/office/drawing/2014/main" id="{906184A4-0FB0-4F9F-9CB6-2619CAC9510A}"/>
              </a:ext>
            </a:extLst>
          </p:cNvPr>
          <p:cNvSpPr/>
          <p:nvPr/>
        </p:nvSpPr>
        <p:spPr>
          <a:xfrm>
            <a:off x="304800" y="3933565"/>
            <a:ext cx="2356735"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CUANDO EL TAMIZAJE ES A UN CONTACTO </a:t>
            </a:r>
          </a:p>
        </p:txBody>
      </p:sp>
      <p:pic>
        <p:nvPicPr>
          <p:cNvPr id="10" name="Imagen 9">
            <a:extLst>
              <a:ext uri="{FF2B5EF4-FFF2-40B4-BE49-F238E27FC236}">
                <a16:creationId xmlns:a16="http://schemas.microsoft.com/office/drawing/2014/main" id="{0F12030B-C38B-4B1D-AA42-C60A0EAE8942}"/>
              </a:ext>
            </a:extLst>
          </p:cNvPr>
          <p:cNvPicPr>
            <a:picLocks noChangeAspect="1"/>
          </p:cNvPicPr>
          <p:nvPr/>
        </p:nvPicPr>
        <p:blipFill>
          <a:blip r:embed="rId3"/>
          <a:stretch>
            <a:fillRect/>
          </a:stretch>
        </p:blipFill>
        <p:spPr>
          <a:xfrm>
            <a:off x="304800" y="4181408"/>
            <a:ext cx="8534399" cy="952739"/>
          </a:xfrm>
          <a:prstGeom prst="rect">
            <a:avLst/>
          </a:prstGeom>
        </p:spPr>
      </p:pic>
      <p:sp>
        <p:nvSpPr>
          <p:cNvPr id="11" name="CuadroTexto 10">
            <a:extLst>
              <a:ext uri="{FF2B5EF4-FFF2-40B4-BE49-F238E27FC236}">
                <a16:creationId xmlns:a16="http://schemas.microsoft.com/office/drawing/2014/main" id="{805512AD-C745-41B6-97AE-06ED6586BE87}"/>
              </a:ext>
            </a:extLst>
          </p:cNvPr>
          <p:cNvSpPr txBox="1"/>
          <p:nvPr/>
        </p:nvSpPr>
        <p:spPr>
          <a:xfrm>
            <a:off x="207033" y="5134147"/>
            <a:ext cx="8632165"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99"/>
                </a:solidFill>
                <a:effectLst/>
                <a:uLnTx/>
                <a:uFillTx/>
                <a:latin typeface="Franklin Gothic Medium Cond" panose="020B0606030402020204" pitchFamily="34" charset="0"/>
                <a:ea typeface="+mn-ea"/>
                <a:cs typeface="Arial"/>
              </a:rPr>
              <a:t>Contacto con y </a:t>
            </a:r>
            <a:r>
              <a:rPr kumimoji="0" lang="es-PE" sz="1100" b="0" i="0" u="none" strike="noStrike" kern="1200" cap="none" spc="0" normalizeH="0" baseline="0" noProof="0" dirty="0" err="1">
                <a:ln>
                  <a:noFill/>
                </a:ln>
                <a:solidFill>
                  <a:srgbClr val="000099"/>
                </a:solidFill>
                <a:effectLst/>
                <a:uLnTx/>
                <a:uFillTx/>
                <a:latin typeface="Franklin Gothic Medium Cond" panose="020B0606030402020204" pitchFamily="34" charset="0"/>
                <a:ea typeface="+mn-ea"/>
                <a:cs typeface="Arial"/>
              </a:rPr>
              <a:t>Exposicion</a:t>
            </a:r>
            <a:r>
              <a:rPr kumimoji="0" lang="es-PE" sz="1100" b="0" i="0" u="none" strike="noStrike" kern="1200" cap="none" spc="0" normalizeH="0" baseline="0" noProof="0" dirty="0">
                <a:ln>
                  <a:noFill/>
                </a:ln>
                <a:solidFill>
                  <a:srgbClr val="000099"/>
                </a:solidFill>
                <a:effectLst/>
                <a:uLnTx/>
                <a:uFillTx/>
                <a:latin typeface="Franklin Gothic Medium Cond" panose="020B0606030402020204" pitchFamily="34" charset="0"/>
                <a:ea typeface="+mn-ea"/>
                <a:cs typeface="Arial"/>
              </a:rPr>
              <a:t> VIH se registra en “R” ya que solo es “D” en la primera atención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99"/>
                </a:solidFill>
                <a:effectLst/>
                <a:uLnTx/>
                <a:uFillTx/>
                <a:latin typeface="Franklin Gothic Medium Cond" panose="020B0606030402020204" pitchFamily="34" charset="0"/>
                <a:ea typeface="+mn-ea"/>
                <a:cs typeface="Arial"/>
              </a:rPr>
              <a:t> Es necesario precisar que: “Nadie podrá referirse a esta enfermedad, pública ni privadamente sin el consentimiento previo del paciente. El personal de salud que conozca la condición de un paciente infectado por el VIH-SIDA, guardará la confidencialidad necesaria referente a los resultados diagnósticos, las consultas y la evolución de la enfermedad”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ATENCIÓN INTEGRAL DE LA PERSONA VIVIENDO CON VIH-SIDA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Definición Operacional.- Es la atención a las personas con infección por VIH de acuerdo a sus expectativas y necesidades de salud, para mejorar su calidad de vida.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a:t>
            </a: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DEFINICIONES DE CASO PARA VIH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99"/>
                </a:solidFill>
                <a:effectLst/>
                <a:uLnTx/>
                <a:uFillTx/>
                <a:latin typeface="Franklin Gothic Medium Cond" panose="020B0606030402020204" pitchFamily="34" charset="0"/>
                <a:ea typeface="+mn-ea"/>
                <a:cs typeface="Arial"/>
              </a:rPr>
              <a:t>"Se considerará caso de VIH, con fines de vigilancia epidemiológica…,  si cumple con alguno de los siguientes 3 criterios:</a:t>
            </a:r>
          </a:p>
        </p:txBody>
      </p:sp>
    </p:spTree>
    <p:extLst>
      <p:ext uri="{BB962C8B-B14F-4D97-AF65-F5344CB8AC3E}">
        <p14:creationId xmlns:p14="http://schemas.microsoft.com/office/powerpoint/2010/main" val="3107342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0167" y="392923"/>
            <a:ext cx="8463665" cy="3477875"/>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a. Dos pruebas diagnósticas para VIH reactivas o positivas, según lo siguiente:</a:t>
            </a:r>
          </a:p>
          <a:p>
            <a:pPr algn="just"/>
            <a:r>
              <a:rPr lang="es-PE" sz="1100" dirty="0">
                <a:solidFill>
                  <a:srgbClr val="000099"/>
                </a:solidFill>
                <a:latin typeface="Franklin Gothic Medium Cond" panose="020B0606030402020204" pitchFamily="34" charset="0"/>
              </a:rPr>
              <a:t>- Un resultado reactivo de una prueba de tamizaje para VIH, y</a:t>
            </a:r>
          </a:p>
          <a:p>
            <a:pPr algn="just"/>
            <a:r>
              <a:rPr lang="es-PE" sz="1100" dirty="0">
                <a:solidFill>
                  <a:srgbClr val="000099"/>
                </a:solidFill>
                <a:latin typeface="Franklin Gothic Medium Cond" panose="020B0606030402020204" pitchFamily="34" charset="0"/>
              </a:rPr>
              <a:t>- Un resultado positivo o reactivo posterior de una prueba para VIH, diferente de la prueba inicial.</a:t>
            </a:r>
          </a:p>
          <a:p>
            <a:pPr algn="just"/>
            <a:r>
              <a:rPr lang="es-PE" sz="1100" dirty="0">
                <a:solidFill>
                  <a:srgbClr val="000099"/>
                </a:solidFill>
                <a:latin typeface="Franklin Gothic Medium Cond" panose="020B0606030402020204" pitchFamily="34" charset="0"/>
              </a:rPr>
              <a:t>Se aceptan las siguientes combinaciones de pruebas:</a:t>
            </a:r>
          </a:p>
          <a:p>
            <a:pPr algn="just"/>
            <a:r>
              <a:rPr lang="es-PE" sz="1100" dirty="0">
                <a:solidFill>
                  <a:srgbClr val="000099"/>
                </a:solidFill>
                <a:latin typeface="Franklin Gothic Medium Cond" panose="020B0606030402020204" pitchFamily="34" charset="0"/>
              </a:rPr>
              <a:t>- Una prueba de tamizaje (prueba rápida o ELISA) y una prueba confirmatoria (Western </a:t>
            </a:r>
            <a:r>
              <a:rPr lang="es-PE" sz="1100" dirty="0" err="1">
                <a:solidFill>
                  <a:srgbClr val="000099"/>
                </a:solidFill>
                <a:latin typeface="Franklin Gothic Medium Cond" panose="020B0606030402020204" pitchFamily="34" charset="0"/>
              </a:rPr>
              <a:t>Blot</a:t>
            </a:r>
            <a:r>
              <a:rPr lang="es-PE" sz="1100" dirty="0">
                <a:solidFill>
                  <a:srgbClr val="000099"/>
                </a:solidFill>
                <a:latin typeface="Franklin Gothic Medium Cond" panose="020B0606030402020204" pitchFamily="34" charset="0"/>
              </a:rPr>
              <a:t>, IFI o LIA)</a:t>
            </a:r>
          </a:p>
          <a:p>
            <a:pPr algn="just"/>
            <a:r>
              <a:rPr lang="es-PE" sz="1100" dirty="0">
                <a:solidFill>
                  <a:srgbClr val="000099"/>
                </a:solidFill>
                <a:latin typeface="Franklin Gothic Medium Cond" panose="020B0606030402020204" pitchFamily="34" charset="0"/>
              </a:rPr>
              <a:t>- Una prueba rápida para VIH y una prueba de ELISA para VIH.</a:t>
            </a:r>
          </a:p>
          <a:p>
            <a:pPr marL="171450" indent="-171450" algn="just">
              <a:buFontTx/>
              <a:buChar char="-"/>
            </a:pPr>
            <a:r>
              <a:rPr lang="es-PE" sz="1100" dirty="0">
                <a:solidFill>
                  <a:srgbClr val="000099"/>
                </a:solidFill>
                <a:latin typeface="Franklin Gothic Medium Cond" panose="020B0606030402020204" pitchFamily="34" charset="0"/>
              </a:rPr>
              <a:t>Dos pruebas de tamizaje del mismo tipo (por ejemplo: Dos pruebas de ELISA para VIH, o dos pruebas rápidas para VIH), de diferente fabricante.</a:t>
            </a:r>
          </a:p>
          <a:p>
            <a:pPr lvl="0" algn="just"/>
            <a:r>
              <a:rPr lang="es-PE" sz="1100" dirty="0">
                <a:solidFill>
                  <a:srgbClr val="000099"/>
                </a:solidFill>
                <a:latin typeface="Franklin Gothic Medium Cond" panose="020B0606030402020204" pitchFamily="34" charset="0"/>
              </a:rPr>
              <a:t>b. Un resultado positivo o una cantidad detectable (según límites establecidos de la prueba), en una prueba confirmatoria de tipo virológica para VIH (que detecta o aísla material genético del VIH). </a:t>
            </a:r>
          </a:p>
          <a:p>
            <a:pPr lvl="0" algn="just"/>
            <a:r>
              <a:rPr lang="es-PE" sz="1100" dirty="0">
                <a:solidFill>
                  <a:srgbClr val="000099"/>
                </a:solidFill>
                <a:latin typeface="Franklin Gothic Medium Cond" panose="020B0606030402020204" pitchFamily="34" charset="0"/>
              </a:rPr>
              <a:t>c. Una prueba de tamizaje reactiva asociada a la presencia de al menos una enfermedad oportunista que define estadio SIDA (Anexo 1), que no pueda ser explicada por otra condición". </a:t>
            </a:r>
          </a:p>
          <a:p>
            <a:pPr lvl="0" algn="just"/>
            <a:r>
              <a:rPr lang="es-PE" sz="1100" dirty="0">
                <a:solidFill>
                  <a:srgbClr val="000099"/>
                </a:solidFill>
                <a:latin typeface="Franklin Gothic Medium Cond" panose="020B0606030402020204" pitchFamily="34" charset="0"/>
              </a:rPr>
              <a:t>Asimismo el diagnóstico de infección VIH para inicio de atención puede contemplar una prueba de tamizaje reactiva + síntomas de enfermedad avanzada (SIDA). </a:t>
            </a:r>
          </a:p>
          <a:p>
            <a:pPr lvl="0" algn="just"/>
            <a:r>
              <a:rPr lang="es-PE" sz="1100" dirty="0">
                <a:solidFill>
                  <a:srgbClr val="000000"/>
                </a:solidFill>
                <a:latin typeface="Franklin Gothic Medium Cond" panose="020B0606030402020204" pitchFamily="34" charset="0"/>
              </a:rPr>
              <a:t>En el ítem Diagnóstico motivo de consulta y/o actividad de salud, registre claramente:  En el casillero 1º, según corresponda:</a:t>
            </a:r>
          </a:p>
          <a:p>
            <a:pPr lvl="0" algn="just"/>
            <a:r>
              <a:rPr lang="es-PE" sz="1100" dirty="0">
                <a:solidFill>
                  <a:srgbClr val="000000"/>
                </a:solidFill>
                <a:latin typeface="Franklin Gothic Medium Cond" panose="020B0606030402020204" pitchFamily="34" charset="0"/>
              </a:rPr>
              <a:t>o Infección por VIH sin SIDA o SIDA  </a:t>
            </a:r>
          </a:p>
          <a:p>
            <a:pPr lvl="0" algn="just"/>
            <a:r>
              <a:rPr lang="es-PE" sz="1100" dirty="0">
                <a:solidFill>
                  <a:srgbClr val="000000"/>
                </a:solidFill>
                <a:latin typeface="Franklin Gothic Medium Cond" panose="020B0606030402020204" pitchFamily="34" charset="0"/>
              </a:rPr>
              <a:t>En el casillero 2º Consejería Post Test para VIH - Reactivo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En el casillero 1º colocar el grupo poblacional al que corresponde o deje en blanco cuando se atienda población general.</a:t>
            </a:r>
          </a:p>
          <a:p>
            <a:pPr lvl="0" algn="just"/>
            <a:r>
              <a:rPr lang="es-PE" sz="1100" dirty="0">
                <a:solidFill>
                  <a:srgbClr val="000000"/>
                </a:solidFill>
                <a:latin typeface="Franklin Gothic Medium Cond" panose="020B0606030402020204" pitchFamily="34" charset="0"/>
              </a:rPr>
              <a:t>Si se cuenta con resultados discordantes  entonces se procederán a pruebas confirmatorias:</a:t>
            </a:r>
          </a:p>
          <a:p>
            <a:pPr lvl="0" algn="just"/>
            <a:r>
              <a:rPr lang="es-PE" sz="1100" dirty="0">
                <a:solidFill>
                  <a:srgbClr val="000000"/>
                </a:solidFill>
                <a:latin typeface="Franklin Gothic Medium Cond" panose="020B0606030402020204" pitchFamily="34" charset="0"/>
              </a:rPr>
              <a:t>En el casillero 2º   se registra el tipo de prueba confirmatoria, sólo si corresponden.</a:t>
            </a:r>
          </a:p>
          <a:p>
            <a:pPr lvl="0" algn="just"/>
            <a:r>
              <a:rPr lang="es-PE" sz="1100" dirty="0">
                <a:solidFill>
                  <a:srgbClr val="000000"/>
                </a:solidFill>
                <a:latin typeface="Franklin Gothic Medium Cond" panose="020B0606030402020204" pitchFamily="34" charset="0"/>
              </a:rPr>
              <a:t>          o IFI = Para referirse a  Inmunofluorescencia Indirecta (IFI) 	o WBL = Para referirse a Prueba de Western </a:t>
            </a:r>
            <a:r>
              <a:rPr lang="es-PE" sz="1100" dirty="0" err="1">
                <a:solidFill>
                  <a:srgbClr val="000000"/>
                </a:solidFill>
                <a:latin typeface="Franklin Gothic Medium Cond" panose="020B0606030402020204" pitchFamily="34" charset="0"/>
              </a:rPr>
              <a:t>Blot</a:t>
            </a:r>
            <a:r>
              <a:rPr lang="es-PE" sz="1100" dirty="0">
                <a:solidFill>
                  <a:srgbClr val="000000"/>
                </a:solidFill>
                <a:latin typeface="Franklin Gothic Medium Cond" panose="020B0606030402020204" pitchFamily="34" charset="0"/>
              </a:rPr>
              <a:t> (WB)</a:t>
            </a:r>
          </a:p>
        </p:txBody>
      </p:sp>
      <p:sp>
        <p:nvSpPr>
          <p:cNvPr id="8" name="Rectángulo 7">
            <a:extLst>
              <a:ext uri="{FF2B5EF4-FFF2-40B4-BE49-F238E27FC236}">
                <a16:creationId xmlns:a16="http://schemas.microsoft.com/office/drawing/2014/main" id="{863E58B7-463B-4B75-9565-A651DBAD93C8}"/>
              </a:ext>
            </a:extLst>
          </p:cNvPr>
          <p:cNvSpPr/>
          <p:nvPr/>
        </p:nvSpPr>
        <p:spPr>
          <a:xfrm>
            <a:off x="340167" y="4823942"/>
            <a:ext cx="8486775" cy="43088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El diagnóstico de VIH/SIDA deberán registrarse POR ÚNICA VEZ con tipo de diagnóstico “D” cuando se evalúen sus resultados por 1º vez, posteriormente, en cada control debe registrarse con tipo de diagnóstico “R”</a:t>
            </a:r>
          </a:p>
        </p:txBody>
      </p:sp>
      <p:pic>
        <p:nvPicPr>
          <p:cNvPr id="9" name="Imagen 8">
            <a:extLst>
              <a:ext uri="{FF2B5EF4-FFF2-40B4-BE49-F238E27FC236}">
                <a16:creationId xmlns:a16="http://schemas.microsoft.com/office/drawing/2014/main" id="{CD58EBA9-5121-45F0-9482-D7260AAA7688}"/>
              </a:ext>
            </a:extLst>
          </p:cNvPr>
          <p:cNvPicPr>
            <a:picLocks noChangeAspect="1"/>
          </p:cNvPicPr>
          <p:nvPr/>
        </p:nvPicPr>
        <p:blipFill>
          <a:blip r:embed="rId2"/>
          <a:stretch>
            <a:fillRect/>
          </a:stretch>
        </p:blipFill>
        <p:spPr>
          <a:xfrm>
            <a:off x="340168" y="3853546"/>
            <a:ext cx="8486775" cy="970528"/>
          </a:xfrm>
          <a:prstGeom prst="rect">
            <a:avLst/>
          </a:prstGeom>
        </p:spPr>
      </p:pic>
      <p:pic>
        <p:nvPicPr>
          <p:cNvPr id="10" name="Imagen 9">
            <a:extLst>
              <a:ext uri="{FF2B5EF4-FFF2-40B4-BE49-F238E27FC236}">
                <a16:creationId xmlns:a16="http://schemas.microsoft.com/office/drawing/2014/main" id="{E9134FF4-CCB3-4E06-859D-1E7F099B15BC}"/>
              </a:ext>
            </a:extLst>
          </p:cNvPr>
          <p:cNvPicPr>
            <a:picLocks noChangeAspect="1"/>
          </p:cNvPicPr>
          <p:nvPr/>
        </p:nvPicPr>
        <p:blipFill>
          <a:blip r:embed="rId3"/>
          <a:stretch>
            <a:fillRect/>
          </a:stretch>
        </p:blipFill>
        <p:spPr>
          <a:xfrm>
            <a:off x="340167" y="5271470"/>
            <a:ext cx="8486775" cy="958508"/>
          </a:xfrm>
          <a:prstGeom prst="rect">
            <a:avLst/>
          </a:prstGeom>
        </p:spPr>
      </p:pic>
    </p:spTree>
    <p:extLst>
      <p:ext uri="{BB962C8B-B14F-4D97-AF65-F5344CB8AC3E}">
        <p14:creationId xmlns:p14="http://schemas.microsoft.com/office/powerpoint/2010/main" val="1858411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374" y="195531"/>
            <a:ext cx="8467725" cy="2462213"/>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casillero 1º, según corresponda:</a:t>
            </a:r>
          </a:p>
          <a:p>
            <a:r>
              <a:rPr lang="es-PE" sz="1100" dirty="0">
                <a:latin typeface="Franklin Gothic Medium Cond" panose="020B0606030402020204" pitchFamily="34" charset="0"/>
              </a:rPr>
              <a:t>o Infección por VIH sin SIDA  </a:t>
            </a:r>
          </a:p>
          <a:p>
            <a:r>
              <a:rPr lang="es-PE" sz="1100" dirty="0">
                <a:latin typeface="Franklin Gothic Medium Cond" panose="020B0606030402020204" pitchFamily="34" charset="0"/>
              </a:rPr>
              <a:t>  En el casillero 2º Consejería  Pre Test para VIH</a:t>
            </a:r>
          </a:p>
          <a:p>
            <a:r>
              <a:rPr lang="es-PE" sz="1100" dirty="0">
                <a:latin typeface="Franklin Gothic Medium Cond" panose="020B0606030402020204" pitchFamily="34" charset="0"/>
              </a:rPr>
              <a:t> En el casillero 3º Anticuerpos; HIV-1 y HIV-2, análisis único (Tamizaje para VIH)</a:t>
            </a:r>
          </a:p>
          <a:p>
            <a:r>
              <a:rPr lang="es-PE" sz="1100" dirty="0">
                <a:latin typeface="Franklin Gothic Medium Cond" panose="020B0606030402020204" pitchFamily="34" charset="0"/>
              </a:rPr>
              <a:t> En el casillero 4º Consejería Post Test Negativo o Reactivo según corresponda</a:t>
            </a:r>
          </a:p>
          <a:p>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registre la sigla que identifique a la POBLACIÓN EN RIESGO al que corresponde el paciente.</a:t>
            </a:r>
          </a:p>
          <a:p>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a:t>
            </a:r>
          </a:p>
          <a:p>
            <a:r>
              <a:rPr lang="es-PE" sz="1100" dirty="0">
                <a:latin typeface="Franklin Gothic Medium Cond" panose="020B0606030402020204" pitchFamily="34" charset="0"/>
              </a:rPr>
              <a:t>o ST = Trabajador de Salud 		o HSH = Hombre que tiene sexo con hombre 	o G = Gestante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 = Puérpera  			o HTS = HSH que es TS </a:t>
            </a:r>
          </a:p>
          <a:p>
            <a:r>
              <a:rPr lang="es-PE" sz="1100" dirty="0">
                <a:latin typeface="Franklin Gothic Medium Cond" panose="020B0606030402020204" pitchFamily="34" charset="0"/>
              </a:rPr>
              <a:t>o PPL = Persona privada de su libertad 	</a:t>
            </a:r>
          </a:p>
          <a:p>
            <a:r>
              <a:rPr lang="es-PE" sz="1100" dirty="0">
                <a:latin typeface="Franklin Gothic Medium Cond" panose="020B0606030402020204" pitchFamily="34" charset="0"/>
              </a:rPr>
              <a:t> En el casillero 3º el resultado del tamizaje</a:t>
            </a:r>
          </a:p>
          <a:p>
            <a:r>
              <a:rPr lang="es-PE" sz="1100" dirty="0">
                <a:latin typeface="Franklin Gothic Medium Cond" panose="020B0606030402020204" pitchFamily="34" charset="0"/>
              </a:rPr>
              <a:t>        o RP si el resultado es positivo		o RN si el resultado es negativo</a:t>
            </a:r>
          </a:p>
        </p:txBody>
      </p:sp>
      <p:sp>
        <p:nvSpPr>
          <p:cNvPr id="3" name="Rectángulo 2"/>
          <p:cNvSpPr/>
          <p:nvPr/>
        </p:nvSpPr>
        <p:spPr>
          <a:xfrm>
            <a:off x="333373" y="4225005"/>
            <a:ext cx="8467725" cy="261610"/>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El ejemplo se refiere al paciente con 2da Prueba Diagnóstica, sea prueba confirmatoria, tamizajes reactivos por ELISA o Prueba Rápida (de diferente marca o lote) </a:t>
            </a:r>
          </a:p>
        </p:txBody>
      </p:sp>
      <p:sp>
        <p:nvSpPr>
          <p:cNvPr id="4" name="Rectángulo 3"/>
          <p:cNvSpPr/>
          <p:nvPr/>
        </p:nvSpPr>
        <p:spPr>
          <a:xfrm>
            <a:off x="333372" y="4419940"/>
            <a:ext cx="8467725"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 DE SOPORTE A PERSONAS QUE VIVEN CON VIH/SIDA  </a:t>
            </a:r>
          </a:p>
          <a:p>
            <a:pPr algn="just"/>
            <a:r>
              <a:rPr lang="es-PE" sz="1100" dirty="0">
                <a:latin typeface="Franklin Gothic Medium Cond" panose="020B0606030402020204" pitchFamily="34" charset="0"/>
              </a:rPr>
              <a:t>Definición Operativa.- Es un proceso de diálogo e interacción, dinámico y confidencial, entre el(la) consejero(a) y el(la) consultante. Es un tipo especial de acercamiento humano, empatía y confianza mutua orientada a ofrecer soporte emocional, información y educación sobre el cuidado de la salud.</a:t>
            </a:r>
          </a:p>
          <a:p>
            <a:pPr algn="just"/>
            <a:r>
              <a:rPr lang="es-PE" sz="1100" dirty="0">
                <a:latin typeface="Franklin Gothic Medium Cond" panose="020B0606030402020204" pitchFamily="34" charset="0"/>
              </a:rPr>
              <a:t>Para el ítem Diagnóstico motivo de consulta y/o actividad de salud registre: </a:t>
            </a:r>
          </a:p>
          <a:p>
            <a:pPr algn="just"/>
            <a:r>
              <a:rPr lang="es-PE" sz="1100" dirty="0">
                <a:latin typeface="Franklin Gothic Medium Cond" panose="020B0606030402020204" pitchFamily="34" charset="0"/>
              </a:rPr>
              <a:t> En el casillero 1º Consejería de Soporte a Personas que viven con VIH/SIDA  </a:t>
            </a:r>
          </a:p>
          <a:p>
            <a:pPr algn="just"/>
            <a:r>
              <a:rPr lang="es-PE" sz="1100" dirty="0">
                <a:latin typeface="Franklin Gothic Medium Cond" panose="020B0606030402020204" pitchFamily="34" charset="0"/>
              </a:rPr>
              <a:t> En Los siguientes casilleros se pueden registrar otras </a:t>
            </a:r>
            <a:r>
              <a:rPr lang="es-PE" sz="1100" dirty="0" err="1">
                <a:latin typeface="Franklin Gothic Medium Cond" panose="020B0606030402020204" pitchFamily="34" charset="0"/>
              </a:rPr>
              <a:t>atenciónes</a:t>
            </a:r>
            <a:r>
              <a:rPr lang="es-PE" sz="1100" dirty="0">
                <a:latin typeface="Franklin Gothic Medium Cond" panose="020B0606030402020204" pitchFamily="34" charset="0"/>
              </a:rPr>
              <a:t> o actividades que recibe el paciente .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1º la sigla de la POBLACIÓN EN RIESGO al que corresponde el paciente.</a:t>
            </a:r>
          </a:p>
          <a:p>
            <a:pPr algn="just"/>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a:t>
            </a:r>
          </a:p>
          <a:p>
            <a:pPr algn="just"/>
            <a:r>
              <a:rPr lang="es-PE" sz="1100" dirty="0">
                <a:latin typeface="Franklin Gothic Medium Cond" panose="020B0606030402020204" pitchFamily="34" charset="0"/>
              </a:rPr>
              <a:t>o ST = Trabajador de Salud 		o HSH = Hombre que tiene sexo con hombre 	o G = Gestante </a:t>
            </a:r>
          </a:p>
          <a:p>
            <a:pPr algn="just"/>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 = Puérpera  			o HTS = HSH que es TS </a:t>
            </a:r>
          </a:p>
          <a:p>
            <a:pPr algn="just"/>
            <a:r>
              <a:rPr lang="es-PE" sz="1100" dirty="0">
                <a:latin typeface="Franklin Gothic Medium Cond" panose="020B0606030402020204" pitchFamily="34" charset="0"/>
              </a:rPr>
              <a:t>o PPL = Persona privada de su libertad </a:t>
            </a:r>
          </a:p>
        </p:txBody>
      </p:sp>
      <p:pic>
        <p:nvPicPr>
          <p:cNvPr id="5" name="Imagen 4"/>
          <p:cNvPicPr>
            <a:picLocks noChangeAspect="1"/>
          </p:cNvPicPr>
          <p:nvPr/>
        </p:nvPicPr>
        <p:blipFill>
          <a:blip r:embed="rId2"/>
          <a:stretch>
            <a:fillRect/>
          </a:stretch>
        </p:blipFill>
        <p:spPr>
          <a:xfrm>
            <a:off x="333372" y="2628800"/>
            <a:ext cx="8467726" cy="1571457"/>
          </a:xfrm>
          <a:prstGeom prst="rect">
            <a:avLst/>
          </a:prstGeom>
        </p:spPr>
      </p:pic>
    </p:spTree>
    <p:extLst>
      <p:ext uri="{BB962C8B-B14F-4D97-AF65-F5344CB8AC3E}">
        <p14:creationId xmlns:p14="http://schemas.microsoft.com/office/powerpoint/2010/main" val="1684195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4324" y="1218945"/>
            <a:ext cx="8505825" cy="246221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CON VIH-SIDA Y COINFECCIONES</a:t>
            </a:r>
          </a:p>
          <a:p>
            <a:pPr algn="just"/>
            <a:r>
              <a:rPr lang="es-PE" sz="1100" dirty="0">
                <a:solidFill>
                  <a:srgbClr val="C00000"/>
                </a:solidFill>
                <a:latin typeface="Franklin Gothic Medium Cond" panose="020B0606030402020204" pitchFamily="34" charset="0"/>
              </a:rPr>
              <a:t>INFECCIONES OPORTUNISTAS </a:t>
            </a:r>
          </a:p>
          <a:p>
            <a:pPr algn="just"/>
            <a:r>
              <a:rPr lang="es-PE" sz="1100" dirty="0">
                <a:latin typeface="Franklin Gothic Medium Cond" panose="020B0606030402020204" pitchFamily="34" charset="0"/>
              </a:rPr>
              <a:t>Definición Operacional.- Se trata de infecciones comunes en casos de VIH-SIDA que se producen cuando el sistema inmunológico del cuerpo está debilitado. </a:t>
            </a:r>
          </a:p>
          <a:p>
            <a:pPr algn="just"/>
            <a:r>
              <a:rPr lang="es-PE" sz="1100" dirty="0">
                <a:latin typeface="Franklin Gothic Medium Cond" panose="020B0606030402020204" pitchFamily="34" charset="0"/>
              </a:rPr>
              <a:t>Algunas de las más frecuentes son: </a:t>
            </a:r>
          </a:p>
          <a:p>
            <a:pPr algn="just"/>
            <a:r>
              <a:rPr lang="es-PE" sz="1100" dirty="0">
                <a:solidFill>
                  <a:srgbClr val="000099"/>
                </a:solidFill>
                <a:latin typeface="Franklin Gothic Medium Cond" panose="020B0606030402020204" pitchFamily="34" charset="0"/>
              </a:rPr>
              <a:t> Candidiasis (B204) 		 </a:t>
            </a:r>
            <a:r>
              <a:rPr lang="es-PE" sz="1100" dirty="0" err="1">
                <a:solidFill>
                  <a:srgbClr val="000099"/>
                </a:solidFill>
                <a:latin typeface="Franklin Gothic Medium Cond" panose="020B0606030402020204" pitchFamily="34" charset="0"/>
              </a:rPr>
              <a:t>Criptosporidium</a:t>
            </a:r>
            <a:r>
              <a:rPr lang="es-PE" sz="1100" dirty="0">
                <a:solidFill>
                  <a:srgbClr val="000099"/>
                </a:solidFill>
                <a:latin typeface="Franklin Gothic Medium Cond" panose="020B0606030402020204" pitchFamily="34" charset="0"/>
              </a:rPr>
              <a:t> (A072) 		 </a:t>
            </a:r>
            <a:r>
              <a:rPr lang="es-PE" sz="1100" dirty="0" err="1">
                <a:solidFill>
                  <a:srgbClr val="000099"/>
                </a:solidFill>
                <a:latin typeface="Franklin Gothic Medium Cond" panose="020B0606030402020204" pitchFamily="34" charset="0"/>
              </a:rPr>
              <a:t>Citomegalovirus</a:t>
            </a:r>
            <a:r>
              <a:rPr lang="es-PE" sz="1100" dirty="0">
                <a:solidFill>
                  <a:srgbClr val="000099"/>
                </a:solidFill>
                <a:latin typeface="Franklin Gothic Medium Cond" panose="020B0606030402020204" pitchFamily="34" charset="0"/>
              </a:rPr>
              <a:t> (B202) </a:t>
            </a:r>
          </a:p>
          <a:p>
            <a:pPr algn="just"/>
            <a:r>
              <a:rPr lang="es-PE" sz="1100" dirty="0">
                <a:solidFill>
                  <a:srgbClr val="000099"/>
                </a:solidFill>
                <a:latin typeface="Franklin Gothic Medium Cond" panose="020B0606030402020204" pitchFamily="34" charset="0"/>
              </a:rPr>
              <a:t> Neumonía por </a:t>
            </a:r>
            <a:r>
              <a:rPr lang="es-PE" sz="1100" dirty="0" err="1">
                <a:solidFill>
                  <a:srgbClr val="000099"/>
                </a:solidFill>
                <a:latin typeface="Franklin Gothic Medium Cond" panose="020B0606030402020204" pitchFamily="34" charset="0"/>
              </a:rPr>
              <a:t>Pneumocystis</a:t>
            </a:r>
            <a:r>
              <a:rPr lang="es-PE" sz="1100" dirty="0">
                <a:solidFill>
                  <a:srgbClr val="000099"/>
                </a:solidFill>
                <a:latin typeface="Franklin Gothic Medium Cond" panose="020B0606030402020204" pitchFamily="34" charset="0"/>
              </a:rPr>
              <a:t> </a:t>
            </a:r>
            <a:r>
              <a:rPr lang="es-PE" sz="1100" dirty="0" err="1">
                <a:solidFill>
                  <a:srgbClr val="000099"/>
                </a:solidFill>
                <a:latin typeface="Franklin Gothic Medium Cond" panose="020B0606030402020204" pitchFamily="34" charset="0"/>
              </a:rPr>
              <a:t>jirovecci</a:t>
            </a:r>
            <a:r>
              <a:rPr lang="es-PE" sz="1100" dirty="0">
                <a:solidFill>
                  <a:srgbClr val="000099"/>
                </a:solidFill>
                <a:latin typeface="Franklin Gothic Medium Cond" panose="020B0606030402020204" pitchFamily="34" charset="0"/>
              </a:rPr>
              <a:t> (B206) 	 Herpes (B203) 		 Herpes Zoster (B02)</a:t>
            </a:r>
          </a:p>
          <a:p>
            <a:pPr algn="just"/>
            <a:r>
              <a:rPr lang="es-PE" sz="1100" dirty="0">
                <a:solidFill>
                  <a:srgbClr val="000099"/>
                </a:solidFill>
                <a:latin typeface="Franklin Gothic Medium Cond" panose="020B0606030402020204" pitchFamily="34" charset="0"/>
              </a:rPr>
              <a:t> Asociación TB - VIH/SIDA (B200)	 </a:t>
            </a:r>
            <a:r>
              <a:rPr lang="es-PE" sz="1100" dirty="0" err="1">
                <a:solidFill>
                  <a:srgbClr val="000099"/>
                </a:solidFill>
                <a:latin typeface="Franklin Gothic Medium Cond" panose="020B0606030402020204" pitchFamily="34" charset="0"/>
              </a:rPr>
              <a:t>Criptococosis</a:t>
            </a:r>
            <a:r>
              <a:rPr lang="es-PE" sz="1100" dirty="0">
                <a:solidFill>
                  <a:srgbClr val="000099"/>
                </a:solidFill>
                <a:latin typeface="Franklin Gothic Medium Cond" panose="020B0606030402020204" pitchFamily="34" charset="0"/>
              </a:rPr>
              <a:t> (B458)		 Sarcoma de Kaposi (B210)</a:t>
            </a:r>
          </a:p>
          <a:p>
            <a:pPr algn="just"/>
            <a:r>
              <a:rPr lang="es-PE" sz="1100" dirty="0">
                <a:solidFill>
                  <a:srgbClr val="000099"/>
                </a:solidFill>
                <a:latin typeface="Franklin Gothic Medium Cond" panose="020B0606030402020204" pitchFamily="34" charset="0"/>
              </a:rPr>
              <a:t> Toxoplasmosis (B208)</a:t>
            </a:r>
          </a:p>
          <a:p>
            <a:pPr algn="just"/>
            <a:r>
              <a:rPr lang="es-PE" sz="1100" dirty="0">
                <a:latin typeface="Franklin Gothic Medium Cond" panose="020B0606030402020204" pitchFamily="34" charset="0"/>
              </a:rPr>
              <a:t>Para el ítem Diagnóstico motivo de consulta y/o actividad de salud registre: </a:t>
            </a:r>
          </a:p>
          <a:p>
            <a:pPr algn="just"/>
            <a:r>
              <a:rPr lang="es-PE" sz="1100" dirty="0">
                <a:latin typeface="Franklin Gothic Medium Cond" panose="020B0606030402020204" pitchFamily="34" charset="0"/>
              </a:rPr>
              <a:t> En el casillero 1º el diagnóstico de la infección oportunista </a:t>
            </a:r>
          </a:p>
          <a:p>
            <a:pPr algn="just"/>
            <a:r>
              <a:rPr lang="es-PE" sz="1100" dirty="0">
                <a:latin typeface="Franklin Gothic Medium Cond" panose="020B0606030402020204" pitchFamily="34" charset="0"/>
              </a:rPr>
              <a:t> En el casillero 2º el diagnóstico de VIH o SIDA</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algn="just"/>
            <a:r>
              <a:rPr lang="es-PE" sz="1100" dirty="0">
                <a:latin typeface="Franklin Gothic Medium Cond" panose="020B0606030402020204" pitchFamily="34" charset="0"/>
              </a:rPr>
              <a:t> En el casillero 2º la sigla “TAR” para indicar si el paciente recibe Tratamiento Antirretroviral (TARV) y en blanco si no lo recibe.</a:t>
            </a:r>
          </a:p>
          <a:p>
            <a:pPr algn="just"/>
            <a:r>
              <a:rPr lang="es-PE" sz="1100" dirty="0">
                <a:latin typeface="Franklin Gothic Medium Cond" panose="020B0606030402020204" pitchFamily="34" charset="0"/>
              </a:rPr>
              <a:t> </a:t>
            </a:r>
          </a:p>
        </p:txBody>
      </p:sp>
      <p:sp>
        <p:nvSpPr>
          <p:cNvPr id="3" name="Rectángulo 2"/>
          <p:cNvSpPr/>
          <p:nvPr/>
        </p:nvSpPr>
        <p:spPr>
          <a:xfrm>
            <a:off x="483136" y="4425934"/>
            <a:ext cx="8505825" cy="26161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Al citar a los pacientes para continuar con el tratamiento se colocará el Diagnóstico de la Infección y el tipo de diagnóstico será Repetido “R”. </a:t>
            </a:r>
          </a:p>
        </p:txBody>
      </p:sp>
      <p:pic>
        <p:nvPicPr>
          <p:cNvPr id="4" name="Imagen 3"/>
          <p:cNvPicPr>
            <a:picLocks noChangeAspect="1"/>
          </p:cNvPicPr>
          <p:nvPr/>
        </p:nvPicPr>
        <p:blipFill>
          <a:blip r:embed="rId2"/>
          <a:stretch>
            <a:fillRect/>
          </a:stretch>
        </p:blipFill>
        <p:spPr>
          <a:xfrm>
            <a:off x="314323" y="272576"/>
            <a:ext cx="8505825" cy="945888"/>
          </a:xfrm>
          <a:prstGeom prst="rect">
            <a:avLst/>
          </a:prstGeom>
        </p:spPr>
      </p:pic>
      <p:pic>
        <p:nvPicPr>
          <p:cNvPr id="5" name="Imagen 4"/>
          <p:cNvPicPr>
            <a:picLocks noChangeAspect="1"/>
          </p:cNvPicPr>
          <p:nvPr/>
        </p:nvPicPr>
        <p:blipFill>
          <a:blip r:embed="rId3"/>
          <a:stretch>
            <a:fillRect/>
          </a:stretch>
        </p:blipFill>
        <p:spPr>
          <a:xfrm>
            <a:off x="314323" y="3487199"/>
            <a:ext cx="8505825" cy="945888"/>
          </a:xfrm>
          <a:prstGeom prst="rect">
            <a:avLst/>
          </a:prstGeom>
        </p:spPr>
      </p:pic>
      <p:sp>
        <p:nvSpPr>
          <p:cNvPr id="6" name="Rectángulo 5"/>
          <p:cNvSpPr/>
          <p:nvPr/>
        </p:nvSpPr>
        <p:spPr>
          <a:xfrm>
            <a:off x="314323" y="4647129"/>
            <a:ext cx="8505825" cy="584775"/>
          </a:xfrm>
          <a:prstGeom prst="rect">
            <a:avLst/>
          </a:prstGeom>
        </p:spPr>
        <p:txBody>
          <a:bodyPr wrap="square">
            <a:spAutoFit/>
          </a:bodyPr>
          <a:lstStyle/>
          <a:p>
            <a:r>
              <a:rPr lang="es-PE" sz="1200" dirty="0">
                <a:solidFill>
                  <a:srgbClr val="C00000"/>
                </a:solidFill>
                <a:latin typeface="Franklin Gothic Medium Cond" panose="020B0606030402020204" pitchFamily="34" charset="0"/>
              </a:rPr>
              <a:t>PERSONAS CON COINFECCIÓN VIH/SIDA-TB</a:t>
            </a:r>
            <a:endParaRPr lang="es-PE" sz="1000" dirty="0">
              <a:solidFill>
                <a:srgbClr val="C00000"/>
              </a:solidFill>
              <a:latin typeface="Franklin Gothic Medium Cond" panose="020B0606030402020204" pitchFamily="34" charset="0"/>
            </a:endParaRPr>
          </a:p>
          <a:p>
            <a:r>
              <a:rPr lang="es-PE" sz="1000" dirty="0">
                <a:solidFill>
                  <a:srgbClr val="000000"/>
                </a:solidFill>
                <a:latin typeface="Franklin Gothic Medium Cond" panose="020B0606030402020204" pitchFamily="34" charset="0"/>
              </a:rPr>
              <a:t>Para el ítem Diagnóstico motivo de consulta y/o actividad de salud registre:</a:t>
            </a:r>
          </a:p>
          <a:p>
            <a:r>
              <a:rPr lang="es-PE" sz="1000" dirty="0">
                <a:solidFill>
                  <a:srgbClr val="000000"/>
                </a:solidFill>
                <a:latin typeface="Franklin Gothic Medium Cond" panose="020B0606030402020204" pitchFamily="34" charset="0"/>
              </a:rPr>
              <a:t>En el casillero 1º Asociación VIH/SIDA-TB </a:t>
            </a:r>
            <a:endParaRPr lang="es-PE" dirty="0">
              <a:latin typeface="Franklin Gothic Medium Cond" panose="020B0606030402020204" pitchFamily="34" charset="0"/>
            </a:endParaRPr>
          </a:p>
        </p:txBody>
      </p:sp>
      <p:pic>
        <p:nvPicPr>
          <p:cNvPr id="8" name="Imagen 7">
            <a:extLst>
              <a:ext uri="{FF2B5EF4-FFF2-40B4-BE49-F238E27FC236}">
                <a16:creationId xmlns:a16="http://schemas.microsoft.com/office/drawing/2014/main" id="{4DE7E3CD-05C6-4A4D-A77B-4AF66A90BE92}"/>
              </a:ext>
            </a:extLst>
          </p:cNvPr>
          <p:cNvPicPr>
            <a:picLocks noChangeAspect="1"/>
          </p:cNvPicPr>
          <p:nvPr/>
        </p:nvPicPr>
        <p:blipFill>
          <a:blip r:embed="rId4"/>
          <a:stretch>
            <a:fillRect/>
          </a:stretch>
        </p:blipFill>
        <p:spPr>
          <a:xfrm>
            <a:off x="314323" y="5206026"/>
            <a:ext cx="8477250" cy="958508"/>
          </a:xfrm>
          <a:prstGeom prst="rect">
            <a:avLst/>
          </a:prstGeom>
        </p:spPr>
      </p:pic>
    </p:spTree>
    <p:extLst>
      <p:ext uri="{BB962C8B-B14F-4D97-AF65-F5344CB8AC3E}">
        <p14:creationId xmlns:p14="http://schemas.microsoft.com/office/powerpoint/2010/main" val="1274651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 y="313925"/>
            <a:ext cx="8477250" cy="1785104"/>
          </a:xfrm>
          <a:prstGeom prst="rect">
            <a:avLst/>
          </a:prstGeom>
        </p:spPr>
        <p:txBody>
          <a:bodyPr wrap="square">
            <a:spAutoFit/>
          </a:bodyPr>
          <a:lstStyle/>
          <a:p>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EN EL CONSULTORIO DE TARV</a:t>
            </a:r>
          </a:p>
          <a:p>
            <a:r>
              <a:rPr lang="es-PE" sz="1100" dirty="0">
                <a:latin typeface="Franklin Gothic Medium Cond" panose="020B0606030402020204" pitchFamily="34" charset="0"/>
              </a:rPr>
              <a:t>Para el ítem Diagnóstico motivo de consulta y/o actividad de salud registre:</a:t>
            </a:r>
          </a:p>
          <a:p>
            <a:r>
              <a:rPr lang="es-PE" sz="1100" dirty="0">
                <a:latin typeface="Franklin Gothic Medium Cond" panose="020B0606030402020204" pitchFamily="34" charset="0"/>
              </a:rPr>
              <a:t> En el casillero 1º Asociación VIH/SIDA-TB</a:t>
            </a:r>
          </a:p>
          <a:p>
            <a:r>
              <a:rPr lang="es-PE" sz="1100" dirty="0">
                <a:latin typeface="Franklin Gothic Medium Cond" panose="020B0606030402020204" pitchFamily="34" charset="0"/>
              </a:rPr>
              <a:t> En el casillero 2º Si el paciente inicia TARV entonces el registro es “Administración de Tratamiento”</a:t>
            </a:r>
          </a:p>
          <a:p>
            <a:r>
              <a:rPr lang="es-PE" sz="1100" dirty="0">
                <a:latin typeface="Franklin Gothic Medium Cond" panose="020B0606030402020204" pitchFamily="34" charset="0"/>
              </a:rPr>
              <a:t>En el ítem Tipo de diagnóstico marque </a:t>
            </a:r>
          </a:p>
          <a:p>
            <a:r>
              <a:rPr lang="es-PE" sz="1100" dirty="0">
                <a:latin typeface="Franklin Gothic Medium Cond" panose="020B0606030402020204" pitchFamily="34" charset="0"/>
              </a:rPr>
              <a:t> En el casillero 1º : “R”, de diagnóstico repetido</a:t>
            </a:r>
          </a:p>
          <a:p>
            <a:r>
              <a:rPr lang="es-PE" sz="1100" dirty="0">
                <a:latin typeface="Franklin Gothic Medium Cond" panose="020B0606030402020204" pitchFamily="34" charset="0"/>
              </a:rPr>
              <a:t> En el casillero 2º “D” como primera actividad de administración de tratamiento del año.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2º : Se registrará IA para indicar que inicia tratamiento</a:t>
            </a:r>
          </a:p>
          <a:p>
            <a:r>
              <a:rPr lang="es-PE" sz="1100" dirty="0">
                <a:latin typeface="Franklin Gothic Medium Cond" panose="020B0606030402020204" pitchFamily="34" charset="0"/>
              </a:rPr>
              <a:t> En el casillero 3º : Se registrará “TAR” para el registro de Tratamiento antirretroviral </a:t>
            </a:r>
          </a:p>
        </p:txBody>
      </p:sp>
      <p:sp>
        <p:nvSpPr>
          <p:cNvPr id="4" name="Rectángulo 3"/>
          <p:cNvSpPr/>
          <p:nvPr/>
        </p:nvSpPr>
        <p:spPr>
          <a:xfrm>
            <a:off x="304800" y="3034102"/>
            <a:ext cx="8477250" cy="430887"/>
          </a:xfrm>
          <a:prstGeom prst="rect">
            <a:avLst/>
          </a:prstGeom>
        </p:spPr>
        <p:txBody>
          <a:bodyPr wrap="square">
            <a:spAutoFit/>
          </a:bodyPr>
          <a:lstStyle/>
          <a:p>
            <a:pPr algn="ctr"/>
            <a:r>
              <a:rPr lang="es-PE" sz="1100" dirty="0">
                <a:solidFill>
                  <a:srgbClr val="000099"/>
                </a:solidFill>
                <a:latin typeface="Franklin Gothic Medium Cond" panose="020B0606030402020204" pitchFamily="34" charset="0"/>
              </a:rPr>
              <a:t>Se registra la Asociación VIH/SIDA-TB por primera y única vez con tipo de diagnóstico Definitivo “D”.</a:t>
            </a:r>
          </a:p>
          <a:p>
            <a:pPr algn="ctr"/>
            <a:r>
              <a:rPr lang="es-PE" sz="1100" dirty="0">
                <a:solidFill>
                  <a:srgbClr val="000099"/>
                </a:solidFill>
                <a:latin typeface="Franklin Gothic Medium Cond" panose="020B0606030402020204" pitchFamily="34" charset="0"/>
              </a:rPr>
              <a:t>Este registro se realiza con la confirmación del diagnóstico de TB </a:t>
            </a:r>
          </a:p>
        </p:txBody>
      </p:sp>
      <p:pic>
        <p:nvPicPr>
          <p:cNvPr id="6" name="Imagen 5"/>
          <p:cNvPicPr>
            <a:picLocks noChangeAspect="1"/>
          </p:cNvPicPr>
          <p:nvPr/>
        </p:nvPicPr>
        <p:blipFill>
          <a:blip r:embed="rId2"/>
          <a:stretch>
            <a:fillRect/>
          </a:stretch>
        </p:blipFill>
        <p:spPr>
          <a:xfrm>
            <a:off x="304801" y="2076693"/>
            <a:ext cx="8458198" cy="958508"/>
          </a:xfrm>
          <a:prstGeom prst="rect">
            <a:avLst/>
          </a:prstGeom>
        </p:spPr>
      </p:pic>
      <p:sp>
        <p:nvSpPr>
          <p:cNvPr id="7" name="Rectángulo 6"/>
          <p:cNvSpPr/>
          <p:nvPr/>
        </p:nvSpPr>
        <p:spPr>
          <a:xfrm>
            <a:off x="352424" y="3456867"/>
            <a:ext cx="8410575"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TERAPIA PREVENTIVA PARA PERSONAS CON VIH-SIDA </a:t>
            </a:r>
          </a:p>
          <a:p>
            <a:r>
              <a:rPr lang="es-PE" sz="1100" dirty="0">
                <a:latin typeface="Franklin Gothic Medium Cond" panose="020B0606030402020204" pitchFamily="34" charset="0"/>
              </a:rPr>
              <a:t>Para el ítem Diagnóstico motivo de consulta y/o actividad de salud anote:</a:t>
            </a:r>
          </a:p>
          <a:p>
            <a:r>
              <a:rPr lang="es-PE" sz="1100" dirty="0">
                <a:latin typeface="Franklin Gothic Medium Cond" panose="020B0606030402020204" pitchFamily="34" charset="0"/>
              </a:rPr>
              <a:t> En el casillero 1º el diagnóstico de la Infección VIH sin SIDA</a:t>
            </a:r>
          </a:p>
          <a:p>
            <a:r>
              <a:rPr lang="es-PE" sz="1100" dirty="0">
                <a:latin typeface="Franklin Gothic Medium Cond" panose="020B0606030402020204" pitchFamily="34" charset="0"/>
              </a:rPr>
              <a:t> En el casillero 2º:</a:t>
            </a:r>
          </a:p>
          <a:p>
            <a:r>
              <a:rPr lang="es-PE" sz="1100" dirty="0">
                <a:latin typeface="Franklin Gothic Medium Cond" panose="020B0606030402020204" pitchFamily="34" charset="0"/>
              </a:rPr>
              <a:t>o Terapia Preventiva para Tuberculosis  (TPTB)</a:t>
            </a:r>
          </a:p>
          <a:p>
            <a:r>
              <a:rPr lang="es-PE" sz="1100" dirty="0">
                <a:latin typeface="Franklin Gothic Medium Cond" panose="020B0606030402020204" pitchFamily="34" charset="0"/>
              </a:rPr>
              <a:t>o Terapia Preventiva con </a:t>
            </a:r>
            <a:r>
              <a:rPr lang="es-PE" sz="1100" dirty="0" err="1">
                <a:latin typeface="Franklin Gothic Medium Cond" panose="020B0606030402020204" pitchFamily="34" charset="0"/>
              </a:rPr>
              <a:t>Cotrimoxazol</a:t>
            </a:r>
            <a:r>
              <a:rPr lang="es-PE" sz="1100" dirty="0">
                <a:latin typeface="Franklin Gothic Medium Cond" panose="020B0606030402020204" pitchFamily="34" charset="0"/>
              </a:rPr>
              <a:t> (TPC)</a:t>
            </a:r>
          </a:p>
          <a:p>
            <a:r>
              <a:rPr lang="es-PE" sz="1100" dirty="0">
                <a:latin typeface="Franklin Gothic Medium Cond" panose="020B0606030402020204" pitchFamily="34" charset="0"/>
              </a:rPr>
              <a:t>En el ítem Tipo de diagnóstico marque: </a:t>
            </a:r>
          </a:p>
          <a:p>
            <a:r>
              <a:rPr lang="es-PE" sz="1100" dirty="0">
                <a:latin typeface="Franklin Gothic Medium Cond" panose="020B0606030402020204" pitchFamily="34" charset="0"/>
              </a:rPr>
              <a:t> En el casillero 1º SIEMPRE “R” [Salvo que sea la 1º vez que se diagnostique]</a:t>
            </a:r>
          </a:p>
        </p:txBody>
      </p:sp>
      <p:sp>
        <p:nvSpPr>
          <p:cNvPr id="9" name="Rectángulo 8">
            <a:extLst>
              <a:ext uri="{FF2B5EF4-FFF2-40B4-BE49-F238E27FC236}">
                <a16:creationId xmlns:a16="http://schemas.microsoft.com/office/drawing/2014/main" id="{30C6AB95-47AE-4A2A-9B9D-8A32033A9D64}"/>
              </a:ext>
            </a:extLst>
          </p:cNvPr>
          <p:cNvSpPr/>
          <p:nvPr/>
        </p:nvSpPr>
        <p:spPr>
          <a:xfrm>
            <a:off x="361949" y="4877539"/>
            <a:ext cx="8410575" cy="600164"/>
          </a:xfrm>
          <a:prstGeom prst="rect">
            <a:avLst/>
          </a:prstGeom>
        </p:spPr>
        <p:txBody>
          <a:bodyPr wrap="square">
            <a:spAutoFit/>
          </a:bodyPr>
          <a:lstStyle/>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2º el tratamiento: “IA” solo si inicia tratamiento, caso contrario EN BLANCO</a:t>
            </a:r>
          </a:p>
          <a:p>
            <a:r>
              <a:rPr lang="es-PE" sz="1100" dirty="0">
                <a:solidFill>
                  <a:srgbClr val="C00000"/>
                </a:solidFill>
                <a:latin typeface="Franklin Gothic Medium Cond" panose="020B0606030402020204" pitchFamily="34" charset="0"/>
              </a:rPr>
              <a:t>TERAPIA PREVENTIVA CON COTRIMOXAZOL (TPC): INICIO</a:t>
            </a:r>
          </a:p>
        </p:txBody>
      </p:sp>
      <p:pic>
        <p:nvPicPr>
          <p:cNvPr id="10" name="Imagen 9">
            <a:extLst>
              <a:ext uri="{FF2B5EF4-FFF2-40B4-BE49-F238E27FC236}">
                <a16:creationId xmlns:a16="http://schemas.microsoft.com/office/drawing/2014/main" id="{9B6C69B8-9E39-40AE-B518-6266AC239078}"/>
              </a:ext>
            </a:extLst>
          </p:cNvPr>
          <p:cNvPicPr>
            <a:picLocks noChangeAspect="1"/>
          </p:cNvPicPr>
          <p:nvPr/>
        </p:nvPicPr>
        <p:blipFill>
          <a:blip r:embed="rId3"/>
          <a:stretch>
            <a:fillRect/>
          </a:stretch>
        </p:blipFill>
        <p:spPr>
          <a:xfrm>
            <a:off x="361949" y="5477703"/>
            <a:ext cx="8410575" cy="958509"/>
          </a:xfrm>
          <a:prstGeom prst="rect">
            <a:avLst/>
          </a:prstGeom>
        </p:spPr>
      </p:pic>
    </p:spTree>
    <p:extLst>
      <p:ext uri="{BB962C8B-B14F-4D97-AF65-F5344CB8AC3E}">
        <p14:creationId xmlns:p14="http://schemas.microsoft.com/office/powerpoint/2010/main" val="2574469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2423" y="368158"/>
            <a:ext cx="8410575" cy="261610"/>
          </a:xfrm>
          <a:prstGeom prst="rect">
            <a:avLst/>
          </a:prstGeom>
        </p:spPr>
        <p:txBody>
          <a:bodyPr wrap="square">
            <a:spAutoFit/>
          </a:bodyPr>
          <a:lstStyle/>
          <a:p>
            <a:pPr algn="ctr"/>
            <a:r>
              <a:rPr lang="es-PE" sz="1100" dirty="0">
                <a:solidFill>
                  <a:srgbClr val="000099"/>
                </a:solidFill>
                <a:latin typeface="Franklin Gothic Medium Cond" panose="020B0606030402020204" pitchFamily="34" charset="0"/>
              </a:rPr>
              <a:t>Las personas que INICIAN tratamiento deberán registrarse con “IA”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y los CONTINUADORES en blanco. </a:t>
            </a:r>
          </a:p>
        </p:txBody>
      </p:sp>
      <p:sp>
        <p:nvSpPr>
          <p:cNvPr id="4" name="Rectángulo 3"/>
          <p:cNvSpPr/>
          <p:nvPr/>
        </p:nvSpPr>
        <p:spPr>
          <a:xfrm>
            <a:off x="352424" y="593892"/>
            <a:ext cx="4572000" cy="261610"/>
          </a:xfrm>
          <a:prstGeom prst="rect">
            <a:avLst/>
          </a:prstGeom>
        </p:spPr>
        <p:txBody>
          <a:bodyPr>
            <a:spAutoFit/>
          </a:bodyPr>
          <a:lstStyle/>
          <a:p>
            <a:r>
              <a:rPr lang="pt-BR" sz="1100" dirty="0">
                <a:solidFill>
                  <a:srgbClr val="C00000"/>
                </a:solidFill>
                <a:latin typeface="Franklin Gothic Medium Cond" panose="020B0606030402020204" pitchFamily="34" charset="0"/>
              </a:rPr>
              <a:t>TERAPIA PREVENTIVA PARA TUBERCULOSIS (TPTB): INICIO </a:t>
            </a:r>
            <a:endParaRPr lang="es-PE" sz="1100" dirty="0">
              <a:solidFill>
                <a:srgbClr val="C00000"/>
              </a:solidFill>
              <a:latin typeface="Franklin Gothic Medium Cond" panose="020B0606030402020204" pitchFamily="34" charset="0"/>
            </a:endParaRPr>
          </a:p>
        </p:txBody>
      </p:sp>
      <p:sp>
        <p:nvSpPr>
          <p:cNvPr id="5" name="Rectángulo 4"/>
          <p:cNvSpPr/>
          <p:nvPr/>
        </p:nvSpPr>
        <p:spPr>
          <a:xfrm>
            <a:off x="352423" y="1814669"/>
            <a:ext cx="8410575" cy="461665"/>
          </a:xfrm>
          <a:prstGeom prst="rect">
            <a:avLst/>
          </a:prstGeom>
        </p:spPr>
        <p:txBody>
          <a:bodyPr wrap="square">
            <a:spAutoFit/>
          </a:bodyPr>
          <a:lstStyle/>
          <a:p>
            <a:pPr algn="just"/>
            <a:r>
              <a:rPr lang="es-PE" sz="1200" dirty="0">
                <a:solidFill>
                  <a:srgbClr val="000099"/>
                </a:solidFill>
                <a:latin typeface="Franklin Gothic Medium Cond" panose="020B0606030402020204" pitchFamily="34" charset="0"/>
              </a:rPr>
              <a:t>Las personas que INICIAN terapia preventiva serán determinadas con “IA” en el campo </a:t>
            </a:r>
            <a:r>
              <a:rPr lang="es-PE" sz="1200" dirty="0" err="1">
                <a:solidFill>
                  <a:srgbClr val="000099"/>
                </a:solidFill>
                <a:latin typeface="Franklin Gothic Medium Cond" panose="020B0606030402020204" pitchFamily="34" charset="0"/>
              </a:rPr>
              <a:t>Lab</a:t>
            </a:r>
            <a:r>
              <a:rPr lang="es-PE" sz="1200" dirty="0">
                <a:solidFill>
                  <a:srgbClr val="000099"/>
                </a:solidFill>
                <a:latin typeface="Franklin Gothic Medium Cond" panose="020B0606030402020204" pitchFamily="34" charset="0"/>
              </a:rPr>
              <a:t> y las continuadoras con el campo </a:t>
            </a:r>
            <a:r>
              <a:rPr lang="es-PE" sz="1200" dirty="0" err="1">
                <a:solidFill>
                  <a:srgbClr val="000099"/>
                </a:solidFill>
                <a:latin typeface="Franklin Gothic Medium Cond" panose="020B0606030402020204" pitchFamily="34" charset="0"/>
              </a:rPr>
              <a:t>Lab</a:t>
            </a:r>
            <a:r>
              <a:rPr lang="es-PE" sz="1200" dirty="0">
                <a:solidFill>
                  <a:srgbClr val="000099"/>
                </a:solidFill>
                <a:latin typeface="Franklin Gothic Medium Cond" panose="020B0606030402020204" pitchFamily="34" charset="0"/>
              </a:rPr>
              <a:t> de acuerdo al número de dosis entregada según indicación médica. Cuando la persona culmina el tratamiento se coloca “TA” en el campo </a:t>
            </a:r>
            <a:r>
              <a:rPr lang="es-PE" sz="1200" dirty="0" err="1">
                <a:solidFill>
                  <a:srgbClr val="000099"/>
                </a:solidFill>
                <a:latin typeface="Franklin Gothic Medium Cond" panose="020B0606030402020204" pitchFamily="34" charset="0"/>
              </a:rPr>
              <a:t>Lab</a:t>
            </a:r>
            <a:r>
              <a:rPr lang="es-PE" sz="1200" dirty="0">
                <a:solidFill>
                  <a:srgbClr val="000099"/>
                </a:solidFill>
                <a:latin typeface="Franklin Gothic Medium Cond" panose="020B0606030402020204" pitchFamily="34" charset="0"/>
              </a:rPr>
              <a:t> </a:t>
            </a:r>
          </a:p>
        </p:txBody>
      </p:sp>
      <p:pic>
        <p:nvPicPr>
          <p:cNvPr id="8" name="Imagen 7"/>
          <p:cNvPicPr>
            <a:picLocks noChangeAspect="1"/>
          </p:cNvPicPr>
          <p:nvPr/>
        </p:nvPicPr>
        <p:blipFill>
          <a:blip r:embed="rId2"/>
          <a:stretch>
            <a:fillRect/>
          </a:stretch>
        </p:blipFill>
        <p:spPr>
          <a:xfrm>
            <a:off x="352423" y="855502"/>
            <a:ext cx="8410575" cy="958509"/>
          </a:xfrm>
          <a:prstGeom prst="rect">
            <a:avLst/>
          </a:prstGeom>
        </p:spPr>
      </p:pic>
      <p:sp>
        <p:nvSpPr>
          <p:cNvPr id="9" name="Rectángulo 8"/>
          <p:cNvSpPr/>
          <p:nvPr/>
        </p:nvSpPr>
        <p:spPr>
          <a:xfrm>
            <a:off x="333375" y="2218359"/>
            <a:ext cx="4572000" cy="261610"/>
          </a:xfrm>
          <a:prstGeom prst="rect">
            <a:avLst/>
          </a:prstGeom>
        </p:spPr>
        <p:txBody>
          <a:bodyPr>
            <a:spAutoFit/>
          </a:bodyPr>
          <a:lstStyle/>
          <a:p>
            <a:r>
              <a:rPr lang="es-PE" sz="1100" dirty="0">
                <a:solidFill>
                  <a:srgbClr val="B40000"/>
                </a:solidFill>
                <a:latin typeface="Franklin Gothic Medium Cond" panose="020B0606030402020204" pitchFamily="34" charset="0"/>
              </a:rPr>
              <a:t>TERAPIA PREVENTIVA PARA TUBERCULOSIS (TPTB): TÉRMINO </a:t>
            </a:r>
          </a:p>
        </p:txBody>
      </p:sp>
      <p:pic>
        <p:nvPicPr>
          <p:cNvPr id="10" name="Imagen 9"/>
          <p:cNvPicPr>
            <a:picLocks noChangeAspect="1"/>
          </p:cNvPicPr>
          <p:nvPr/>
        </p:nvPicPr>
        <p:blipFill>
          <a:blip r:embed="rId3"/>
          <a:stretch>
            <a:fillRect/>
          </a:stretch>
        </p:blipFill>
        <p:spPr>
          <a:xfrm>
            <a:off x="333375" y="2444094"/>
            <a:ext cx="8429623" cy="958508"/>
          </a:xfrm>
          <a:prstGeom prst="rect">
            <a:avLst/>
          </a:prstGeom>
        </p:spPr>
      </p:pic>
      <p:sp>
        <p:nvSpPr>
          <p:cNvPr id="12" name="Rectángulo 11">
            <a:extLst>
              <a:ext uri="{FF2B5EF4-FFF2-40B4-BE49-F238E27FC236}">
                <a16:creationId xmlns:a16="http://schemas.microsoft.com/office/drawing/2014/main" id="{BE0DCEB9-7D63-4A16-8418-33BB3AE19C4B}"/>
              </a:ext>
            </a:extLst>
          </p:cNvPr>
          <p:cNvSpPr/>
          <p:nvPr/>
        </p:nvSpPr>
        <p:spPr>
          <a:xfrm>
            <a:off x="333375" y="3401938"/>
            <a:ext cx="4572000" cy="261610"/>
          </a:xfrm>
          <a:prstGeom prst="rect">
            <a:avLst/>
          </a:prstGeom>
        </p:spPr>
        <p:txBody>
          <a:bodyPr>
            <a:spAutoFit/>
          </a:bodyPr>
          <a:lstStyle/>
          <a:p>
            <a:r>
              <a:rPr lang="es-PE" sz="1100" dirty="0">
                <a:solidFill>
                  <a:srgbClr val="B40000"/>
                </a:solidFill>
                <a:latin typeface="Franklin Gothic Medium Cond" panose="020B0606030402020204" pitchFamily="34" charset="0"/>
              </a:rPr>
              <a:t>ABANDONO A LA TERAPIA PREVENTIVA PARA TUBERCULOSIS (TPTB) </a:t>
            </a:r>
          </a:p>
        </p:txBody>
      </p:sp>
      <p:pic>
        <p:nvPicPr>
          <p:cNvPr id="13" name="Imagen 12">
            <a:extLst>
              <a:ext uri="{FF2B5EF4-FFF2-40B4-BE49-F238E27FC236}">
                <a16:creationId xmlns:a16="http://schemas.microsoft.com/office/drawing/2014/main" id="{B4C7C29B-CC63-4DB6-989F-919DBE7A6C7F}"/>
              </a:ext>
            </a:extLst>
          </p:cNvPr>
          <p:cNvPicPr>
            <a:picLocks noChangeAspect="1"/>
          </p:cNvPicPr>
          <p:nvPr/>
        </p:nvPicPr>
        <p:blipFill>
          <a:blip r:embed="rId4"/>
          <a:stretch>
            <a:fillRect/>
          </a:stretch>
        </p:blipFill>
        <p:spPr>
          <a:xfrm>
            <a:off x="333376" y="3644961"/>
            <a:ext cx="8496300" cy="968469"/>
          </a:xfrm>
          <a:prstGeom prst="rect">
            <a:avLst/>
          </a:prstGeom>
        </p:spPr>
      </p:pic>
      <p:sp>
        <p:nvSpPr>
          <p:cNvPr id="15" name="Rectángulo 14">
            <a:extLst>
              <a:ext uri="{FF2B5EF4-FFF2-40B4-BE49-F238E27FC236}">
                <a16:creationId xmlns:a16="http://schemas.microsoft.com/office/drawing/2014/main" id="{BE1CA273-82C2-4FAA-BE4B-DCD8EAA5CBB6}"/>
              </a:ext>
            </a:extLst>
          </p:cNvPr>
          <p:cNvSpPr/>
          <p:nvPr/>
        </p:nvSpPr>
        <p:spPr>
          <a:xfrm>
            <a:off x="245672" y="4613430"/>
            <a:ext cx="8496300" cy="1785104"/>
          </a:xfrm>
          <a:prstGeom prst="rect">
            <a:avLst/>
          </a:prstGeom>
        </p:spPr>
        <p:txBody>
          <a:bodyPr wrap="square">
            <a:spAutoFit/>
          </a:bodyPr>
          <a:lstStyle/>
          <a:p>
            <a:r>
              <a:rPr lang="es-PE" sz="1100" dirty="0">
                <a:solidFill>
                  <a:srgbClr val="B40000"/>
                </a:solidFill>
                <a:latin typeface="Franklin Gothic Medium Cond" panose="020B0606030402020204" pitchFamily="34" charset="0"/>
              </a:rPr>
              <a:t>PERSONAS QUE VIVEN CON VIH/SIDA CON HEPATITIS B CRÓNICA</a:t>
            </a:r>
          </a:p>
          <a:p>
            <a:r>
              <a:rPr lang="es-PE" sz="1100" dirty="0">
                <a:latin typeface="Franklin Gothic Medium Cond" panose="020B0606030402020204" pitchFamily="34" charset="0"/>
              </a:rPr>
              <a:t>En el ítem Diagnóstico motivo de consulta y/o Actividad de Salud, registre:</a:t>
            </a:r>
          </a:p>
          <a:p>
            <a:r>
              <a:rPr lang="es-PE" sz="1100" dirty="0">
                <a:latin typeface="Franklin Gothic Medium Cond" panose="020B0606030402020204" pitchFamily="34" charset="0"/>
              </a:rPr>
              <a:t> En el casillero 1º el Diagnóstico de Hepatitis B Crónica</a:t>
            </a:r>
          </a:p>
          <a:p>
            <a:r>
              <a:rPr lang="es-PE" sz="1100" dirty="0">
                <a:latin typeface="Franklin Gothic Medium Cond" panose="020B0606030402020204" pitchFamily="34" charset="0"/>
              </a:rPr>
              <a:t> En el casillero 2º Detección de Hepatitis B (</a:t>
            </a:r>
            <a:r>
              <a:rPr lang="es-PE" sz="1100" dirty="0" err="1">
                <a:latin typeface="Franklin Gothic Medium Cond" panose="020B0606030402020204" pitchFamily="34" charset="0"/>
              </a:rPr>
              <a:t>HBsAg</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En el casillero 3º Consejería/Orientación en prevención de ITS, VIH, Hepatitis B</a:t>
            </a:r>
          </a:p>
          <a:p>
            <a:r>
              <a:rPr lang="es-PE" sz="1100" dirty="0">
                <a:latin typeface="Franklin Gothic Medium Cond" panose="020B0606030402020204" pitchFamily="34" charset="0"/>
              </a:rPr>
              <a:t> En el casillero 4º, según corresponda:</a:t>
            </a:r>
          </a:p>
          <a:p>
            <a:r>
              <a:rPr lang="es-PE" sz="1100" dirty="0">
                <a:latin typeface="Franklin Gothic Medium Cond" panose="020B0606030402020204" pitchFamily="34" charset="0"/>
              </a:rPr>
              <a:t>o Infección por VIH sin SIDA		 o SIDA  </a:t>
            </a:r>
          </a:p>
          <a:p>
            <a:r>
              <a:rPr lang="es-PE" sz="1100" dirty="0">
                <a:latin typeface="Franklin Gothic Medium Cond" panose="020B0606030402020204" pitchFamily="34" charset="0"/>
              </a:rPr>
              <a:t>El registro corresponde a una persona con </a:t>
            </a:r>
            <a:r>
              <a:rPr lang="es-PE" sz="1100" dirty="0" err="1">
                <a:latin typeface="Franklin Gothic Medium Cond" panose="020B0606030402020204" pitchFamily="34" charset="0"/>
              </a:rPr>
              <a:t>coinfección</a:t>
            </a:r>
            <a:r>
              <a:rPr lang="es-PE" sz="1100" dirty="0">
                <a:latin typeface="Franklin Gothic Medium Cond" panose="020B0606030402020204" pitchFamily="34" charset="0"/>
              </a:rPr>
              <a:t> por VIH y Hepatitis B Crónica </a:t>
            </a:r>
          </a:p>
          <a:p>
            <a:r>
              <a:rPr lang="es-PE" sz="1100" dirty="0">
                <a:latin typeface="Franklin Gothic Medium Cond" panose="020B0606030402020204" pitchFamily="34" charset="0"/>
              </a:rPr>
              <a:t>  En el casillero 5º Administración de Tratamiento [TARV] </a:t>
            </a:r>
          </a:p>
          <a:p>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p:txBody>
      </p:sp>
    </p:spTree>
    <p:extLst>
      <p:ext uri="{BB962C8B-B14F-4D97-AF65-F5344CB8AC3E}">
        <p14:creationId xmlns:p14="http://schemas.microsoft.com/office/powerpoint/2010/main" val="2888197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3375" y="278378"/>
            <a:ext cx="8496300" cy="1277273"/>
          </a:xfrm>
          <a:prstGeom prst="rect">
            <a:avLst/>
          </a:prstGeom>
        </p:spPr>
        <p:txBody>
          <a:bodyPr wrap="square">
            <a:spAutoFit/>
          </a:bodyPr>
          <a:lstStyle/>
          <a:p>
            <a:r>
              <a:rPr lang="es-PE" sz="1100" dirty="0">
                <a:latin typeface="Franklin Gothic Medium Cond" panose="020B0606030402020204" pitchFamily="34" charset="0"/>
              </a:rPr>
              <a:t> En el casillero 1º la sigla de la POBLACIÓN EN RIESGO al que corresponde el paciente.</a:t>
            </a:r>
          </a:p>
          <a:p>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a:t>
            </a:r>
          </a:p>
          <a:p>
            <a:r>
              <a:rPr lang="es-PE" sz="1100" dirty="0">
                <a:latin typeface="Franklin Gothic Medium Cond" panose="020B0606030402020204" pitchFamily="34" charset="0"/>
              </a:rPr>
              <a:t>o ST = Trabajador de Salud 		o HSH = Hombre que tiene sexo con hombre 	o G = Gestante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 = Puérpera  			o HTS = HSH que es TS </a:t>
            </a:r>
          </a:p>
          <a:p>
            <a:r>
              <a:rPr lang="es-PE" sz="1100" dirty="0">
                <a:latin typeface="Franklin Gothic Medium Cond" panose="020B0606030402020204" pitchFamily="34" charset="0"/>
              </a:rPr>
              <a:t>o PPL = Persona privada de su libertad 	 En el casillero 2º “RP” de resultado positivo</a:t>
            </a:r>
          </a:p>
          <a:p>
            <a:pPr algn="just"/>
            <a:r>
              <a:rPr lang="es-PE" sz="1100" dirty="0">
                <a:latin typeface="Franklin Gothic Medium Cond" panose="020B0606030402020204" pitchFamily="34" charset="0"/>
              </a:rPr>
              <a:t> En el casillero 5º el tratamiento: “IA” y en el siguiente campo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“TAR” sólo al inicio de TARV, en los continuadores sólo “TAR” en el casillero que corresponde a Administración de Tratamiento.  </a:t>
            </a:r>
          </a:p>
        </p:txBody>
      </p:sp>
      <p:pic>
        <p:nvPicPr>
          <p:cNvPr id="6" name="Imagen 5"/>
          <p:cNvPicPr>
            <a:picLocks noChangeAspect="1"/>
          </p:cNvPicPr>
          <p:nvPr/>
        </p:nvPicPr>
        <p:blipFill>
          <a:blip r:embed="rId2"/>
          <a:stretch>
            <a:fillRect/>
          </a:stretch>
        </p:blipFill>
        <p:spPr>
          <a:xfrm>
            <a:off x="402386" y="1529773"/>
            <a:ext cx="8496300" cy="1578271"/>
          </a:xfrm>
          <a:prstGeom prst="rect">
            <a:avLst/>
          </a:prstGeom>
        </p:spPr>
      </p:pic>
      <p:sp>
        <p:nvSpPr>
          <p:cNvPr id="9" name="Rectángulo 8">
            <a:extLst>
              <a:ext uri="{FF2B5EF4-FFF2-40B4-BE49-F238E27FC236}">
                <a16:creationId xmlns:a16="http://schemas.microsoft.com/office/drawing/2014/main" id="{0C1D0125-2D94-4AEA-9F5E-42929CBE0D40}"/>
              </a:ext>
            </a:extLst>
          </p:cNvPr>
          <p:cNvSpPr/>
          <p:nvPr/>
        </p:nvSpPr>
        <p:spPr>
          <a:xfrm>
            <a:off x="304800" y="3077629"/>
            <a:ext cx="8458200" cy="261610"/>
          </a:xfrm>
          <a:prstGeom prst="rect">
            <a:avLst/>
          </a:prstGeom>
        </p:spPr>
        <p:txBody>
          <a:bodyPr wrap="square">
            <a:spAutoFit/>
          </a:bodyPr>
          <a:lstStyle/>
          <a:p>
            <a:pPr algn="ctr"/>
            <a:r>
              <a:rPr lang="es-PE" sz="1100" dirty="0">
                <a:solidFill>
                  <a:srgbClr val="000099"/>
                </a:solidFill>
                <a:latin typeface="Franklin Gothic Medium Cond" panose="020B0606030402020204" pitchFamily="34" charset="0"/>
              </a:rPr>
              <a:t>Sólo se registra la sigla “IA” al inicio del tratamiento antirretroviral (TARV), en las siguientes atenciones sólo se registra la sigla “TAR”</a:t>
            </a:r>
          </a:p>
        </p:txBody>
      </p:sp>
      <p:sp>
        <p:nvSpPr>
          <p:cNvPr id="10" name="Rectángulo 9">
            <a:extLst>
              <a:ext uri="{FF2B5EF4-FFF2-40B4-BE49-F238E27FC236}">
                <a16:creationId xmlns:a16="http://schemas.microsoft.com/office/drawing/2014/main" id="{1C3B0D55-2FA6-4392-A330-BA9B2AA0E68C}"/>
              </a:ext>
            </a:extLst>
          </p:cNvPr>
          <p:cNvSpPr/>
          <p:nvPr/>
        </p:nvSpPr>
        <p:spPr>
          <a:xfrm>
            <a:off x="371474" y="3339239"/>
            <a:ext cx="8391525"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PERSONAS CON VIH/SIDA QUE COMPLETAN VACUNACIÓN DE HEPATITIS B </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casillero 1º Vacunación </a:t>
            </a:r>
            <a:r>
              <a:rPr lang="es-PE" sz="1100" dirty="0" err="1">
                <a:latin typeface="Franklin Gothic Medium Cond" panose="020B0606030402020204" pitchFamily="34" charset="0"/>
              </a:rPr>
              <a:t>Antihepatitis</a:t>
            </a:r>
            <a:r>
              <a:rPr lang="es-PE" sz="1100" dirty="0">
                <a:latin typeface="Franklin Gothic Medium Cond" panose="020B0606030402020204" pitchFamily="34" charset="0"/>
              </a:rPr>
              <a:t> B  (HVB)</a:t>
            </a:r>
          </a:p>
          <a:p>
            <a:pPr algn="just"/>
            <a:r>
              <a:rPr lang="es-PE" sz="1100" dirty="0">
                <a:latin typeface="Franklin Gothic Medium Cond" panose="020B0606030402020204" pitchFamily="34" charset="0"/>
              </a:rPr>
              <a:t> En el casillero 2º según corresponda:</a:t>
            </a:r>
          </a:p>
          <a:p>
            <a:pPr algn="just"/>
            <a:r>
              <a:rPr lang="es-PE" sz="1100" dirty="0">
                <a:latin typeface="Franklin Gothic Medium Cond" panose="020B0606030402020204" pitchFamily="34" charset="0"/>
              </a:rPr>
              <a:t>o Infección por VIH sin SIDA o</a:t>
            </a:r>
          </a:p>
          <a:p>
            <a:pPr algn="just"/>
            <a:r>
              <a:rPr lang="es-PE" sz="1100" dirty="0">
                <a:latin typeface="Franklin Gothic Medium Cond" panose="020B0606030402020204" pitchFamily="34" charset="0"/>
              </a:rPr>
              <a:t>o SIDA</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algn="just"/>
            <a:r>
              <a:rPr lang="es-PE" sz="1100" dirty="0">
                <a:latin typeface="Franklin Gothic Medium Cond" panose="020B0606030402020204" pitchFamily="34" charset="0"/>
              </a:rPr>
              <a:t> En el casillero 1º el número de dosis 1, 2 </a:t>
            </a:r>
            <a:r>
              <a:rPr lang="es-PE" sz="1100" dirty="0" err="1">
                <a:latin typeface="Franklin Gothic Medium Cond" panose="020B0606030402020204" pitchFamily="34" charset="0"/>
              </a:rPr>
              <a:t>ó</a:t>
            </a:r>
            <a:r>
              <a:rPr lang="es-PE" sz="1100" dirty="0">
                <a:latin typeface="Franklin Gothic Medium Cond" panose="020B0606030402020204" pitchFamily="34" charset="0"/>
              </a:rPr>
              <a:t> 3 según corresponda; cuando la vacunación es extramural use D1, D2 </a:t>
            </a:r>
            <a:r>
              <a:rPr lang="es-PE" sz="1100" dirty="0" err="1">
                <a:latin typeface="Franklin Gothic Medium Cond" panose="020B0606030402020204" pitchFamily="34" charset="0"/>
              </a:rPr>
              <a:t>ó</a:t>
            </a:r>
            <a:r>
              <a:rPr lang="es-PE" sz="1100" dirty="0">
                <a:latin typeface="Franklin Gothic Medium Cond" panose="020B0606030402020204" pitchFamily="34" charset="0"/>
              </a:rPr>
              <a:t> D3 identificar la dosis.</a:t>
            </a:r>
          </a:p>
          <a:p>
            <a:pPr algn="just"/>
            <a:r>
              <a:rPr lang="es-PE" sz="1100" dirty="0">
                <a:latin typeface="Franklin Gothic Medium Cond" panose="020B0606030402020204" pitchFamily="34" charset="0"/>
              </a:rPr>
              <a:t> En el casillero 2º anote la sigla de acuerdo al grupo de riesgo</a:t>
            </a:r>
          </a:p>
          <a:p>
            <a:pPr algn="just"/>
            <a:r>
              <a:rPr lang="es-PE" sz="1100" dirty="0">
                <a:latin typeface="Franklin Gothic Medium Cond" panose="020B0606030402020204" pitchFamily="34" charset="0"/>
              </a:rPr>
              <a:t>o TS = Trabajador Sexual		o HSH = Hombre que tiene sexo con Hombre	o TRA = </a:t>
            </a:r>
            <a:r>
              <a:rPr lang="es-PE" sz="1100" dirty="0" err="1">
                <a:latin typeface="Franklin Gothic Medium Cond" panose="020B0606030402020204" pitchFamily="34" charset="0"/>
              </a:rPr>
              <a:t>Transgénero</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o ST = Personal de Salud (Trabajador de Salud)</a:t>
            </a:r>
          </a:p>
          <a:p>
            <a:pPr algn="just"/>
            <a:r>
              <a:rPr lang="es-PE" sz="1100" dirty="0">
                <a:latin typeface="Franklin Gothic Medium Cond" panose="020B0606030402020204" pitchFamily="34" charset="0"/>
              </a:rPr>
              <a:t>o PNP = Policía Nacional		o M = Fuerzas Armadas		o BOM = Bomberos</a:t>
            </a:r>
          </a:p>
          <a:p>
            <a:pPr algn="just"/>
            <a:r>
              <a:rPr lang="es-PE" sz="1100" dirty="0">
                <a:latin typeface="Franklin Gothic Medium Cond" panose="020B0606030402020204" pitchFamily="34" charset="0"/>
              </a:rPr>
              <a:t>o DCI = Defensa Civil		o EST = Estudiantes de Ciencias de la Salud</a:t>
            </a:r>
          </a:p>
        </p:txBody>
      </p:sp>
      <p:pic>
        <p:nvPicPr>
          <p:cNvPr id="11" name="Imagen 10">
            <a:extLst>
              <a:ext uri="{FF2B5EF4-FFF2-40B4-BE49-F238E27FC236}">
                <a16:creationId xmlns:a16="http://schemas.microsoft.com/office/drawing/2014/main" id="{8E3C53B0-3134-4005-AF69-66C0105017D2}"/>
              </a:ext>
            </a:extLst>
          </p:cNvPr>
          <p:cNvPicPr>
            <a:picLocks noChangeAspect="1"/>
          </p:cNvPicPr>
          <p:nvPr/>
        </p:nvPicPr>
        <p:blipFill>
          <a:blip r:embed="rId3"/>
          <a:stretch>
            <a:fillRect/>
          </a:stretch>
        </p:blipFill>
        <p:spPr>
          <a:xfrm>
            <a:off x="352425" y="5586508"/>
            <a:ext cx="8458199" cy="958508"/>
          </a:xfrm>
          <a:prstGeom prst="rect">
            <a:avLst/>
          </a:prstGeom>
        </p:spPr>
      </p:pic>
    </p:spTree>
    <p:extLst>
      <p:ext uri="{BB962C8B-B14F-4D97-AF65-F5344CB8AC3E}">
        <p14:creationId xmlns:p14="http://schemas.microsoft.com/office/powerpoint/2010/main" val="117715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0697" y="289312"/>
            <a:ext cx="6553200" cy="246221"/>
          </a:xfrm>
          <a:prstGeom prst="rect">
            <a:avLst/>
          </a:prstGeom>
        </p:spPr>
        <p:txBody>
          <a:bodyPr wrap="square">
            <a:spAutoFit/>
          </a:bodyPr>
          <a:lstStyle/>
          <a:p>
            <a:r>
              <a:rPr lang="es-PE" sz="1000" b="1" dirty="0">
                <a:solidFill>
                  <a:srgbClr val="000099"/>
                </a:solidFill>
                <a:latin typeface="Calibri" panose="020F0502020204030204" pitchFamily="34" charset="0"/>
              </a:rPr>
              <a:t>El diagnóstico de Infección por VIH sin SIDA o </a:t>
            </a:r>
            <a:r>
              <a:rPr lang="es-PE" sz="1000" b="1" dirty="0" err="1">
                <a:solidFill>
                  <a:srgbClr val="000099"/>
                </a:solidFill>
                <a:latin typeface="Calibri" panose="020F0502020204030204" pitchFamily="34" charset="0"/>
              </a:rPr>
              <a:t>estadío</a:t>
            </a:r>
            <a:r>
              <a:rPr lang="es-PE" sz="1000" b="1" dirty="0">
                <a:solidFill>
                  <a:srgbClr val="000099"/>
                </a:solidFill>
                <a:latin typeface="Calibri" panose="020F0502020204030204" pitchFamily="34" charset="0"/>
              </a:rPr>
              <a:t> SIDA deben ser registrados SIEMBRE con tipo de diagnóstico “R”</a:t>
            </a:r>
            <a:endParaRPr lang="es-PE" dirty="0">
              <a:solidFill>
                <a:srgbClr val="000099"/>
              </a:solidFill>
            </a:endParaRPr>
          </a:p>
        </p:txBody>
      </p:sp>
      <p:sp>
        <p:nvSpPr>
          <p:cNvPr id="6" name="Rectángulo 5"/>
          <p:cNvSpPr/>
          <p:nvPr/>
        </p:nvSpPr>
        <p:spPr>
          <a:xfrm>
            <a:off x="342900" y="519329"/>
            <a:ext cx="8458199" cy="297004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TRATAMIENTO ANTIRRETROVIRAL (TARV</a:t>
            </a:r>
            <a:r>
              <a:rPr lang="es-PE" sz="1100" dirty="0">
                <a:solidFill>
                  <a:srgbClr val="000000"/>
                </a:solidFill>
                <a:latin typeface="Franklin Gothic Medium Cond" panose="020B0606030402020204" pitchFamily="34" charset="0"/>
              </a:rPr>
              <a:t>) </a:t>
            </a:r>
          </a:p>
          <a:p>
            <a:r>
              <a:rPr lang="es-PE" sz="1100" dirty="0">
                <a:solidFill>
                  <a:srgbClr val="000099"/>
                </a:solidFill>
                <a:latin typeface="Franklin Gothic Medium Cond" panose="020B0606030402020204" pitchFamily="34" charset="0"/>
              </a:rPr>
              <a:t> “La Evaluación inicial, la definición del ingreso al TARV y el seguimiento serán realizados en los institutos especializados, hospitales, centros de salud y otras instituciones que tengan el equipo multidisciplinario para la atención integral del paciente con VIH." </a:t>
            </a:r>
          </a:p>
          <a:p>
            <a:r>
              <a:rPr lang="es-PE" sz="1100" dirty="0">
                <a:solidFill>
                  <a:srgbClr val="000000"/>
                </a:solidFill>
                <a:latin typeface="Franklin Gothic Medium Cond" panose="020B0606030402020204" pitchFamily="34" charset="0"/>
              </a:rPr>
              <a:t>Para el ítem Diagnóstico motivo de consulta y/o actividad de salud anote: </a:t>
            </a:r>
          </a:p>
          <a:p>
            <a:r>
              <a:rPr lang="es-PE" sz="1100" dirty="0">
                <a:solidFill>
                  <a:srgbClr val="000000"/>
                </a:solidFill>
                <a:latin typeface="Franklin Gothic Medium Cond" panose="020B0606030402020204" pitchFamily="34" charset="0"/>
              </a:rPr>
              <a:t> En el casillero 1º el diagnóstico SIDA </a:t>
            </a:r>
          </a:p>
          <a:p>
            <a:r>
              <a:rPr lang="es-PE" sz="1100" dirty="0">
                <a:solidFill>
                  <a:srgbClr val="000000"/>
                </a:solidFill>
                <a:latin typeface="Franklin Gothic Medium Cond" panose="020B0606030402020204" pitchFamily="34" charset="0"/>
              </a:rPr>
              <a:t> En el casillero 2º Consejería de Soporte a PVVS </a:t>
            </a:r>
          </a:p>
          <a:p>
            <a:r>
              <a:rPr lang="es-PE" sz="1100" dirty="0">
                <a:solidFill>
                  <a:srgbClr val="000000"/>
                </a:solidFill>
                <a:latin typeface="Franklin Gothic Medium Cond" panose="020B0606030402020204" pitchFamily="34" charset="0"/>
              </a:rPr>
              <a:t> En el casillero 2º Administración de Tratamiento </a:t>
            </a:r>
          </a:p>
          <a:p>
            <a:r>
              <a:rPr lang="es-PE" sz="1100" dirty="0">
                <a:solidFill>
                  <a:srgbClr val="C00000"/>
                </a:solidFill>
                <a:latin typeface="Franklin Gothic Medium Cond" panose="020B0606030402020204" pitchFamily="34" charset="0"/>
              </a:rPr>
              <a:t>PACIENTES DE “PRIMERA LINEA” O DE INICIO </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Esquema de primera línea.- Es el tratamiento antirretroviral estandarizado indicado a todo paciente sin experiencia previa de tratamiento. </a:t>
            </a:r>
          </a:p>
          <a:p>
            <a:r>
              <a:rPr lang="es-PE" sz="1100" dirty="0">
                <a:solidFill>
                  <a:srgbClr val="000000"/>
                </a:solidFill>
                <a:latin typeface="Franklin Gothic Medium Cond" panose="020B0606030402020204" pitchFamily="34" charset="0"/>
              </a:rPr>
              <a:t> Para el ítem Diagnóstico motivo de consulta y/o actividad de salud anote:</a:t>
            </a:r>
          </a:p>
          <a:p>
            <a:r>
              <a:rPr lang="es-PE" sz="1100" dirty="0">
                <a:solidFill>
                  <a:srgbClr val="000000"/>
                </a:solidFill>
                <a:latin typeface="Franklin Gothic Medium Cond" panose="020B0606030402020204" pitchFamily="34" charset="0"/>
              </a:rPr>
              <a:t> En el casillero 1º, según corresponda:</a:t>
            </a:r>
          </a:p>
          <a:p>
            <a:r>
              <a:rPr lang="es-PE" sz="1100" dirty="0">
                <a:solidFill>
                  <a:srgbClr val="000000"/>
                </a:solidFill>
                <a:latin typeface="Franklin Gothic Medium Cond" panose="020B0606030402020204" pitchFamily="34" charset="0"/>
              </a:rPr>
              <a:t>o Infección por VIH sin SIDA o SIDA  </a:t>
            </a:r>
          </a:p>
          <a:p>
            <a:r>
              <a:rPr lang="es-PE" sz="1100" dirty="0">
                <a:solidFill>
                  <a:srgbClr val="000000"/>
                </a:solidFill>
                <a:latin typeface="Franklin Gothic Medium Cond" panose="020B0606030402020204" pitchFamily="34" charset="0"/>
              </a:rPr>
              <a:t> En el casillero 2º Administración de Tratamiento</a:t>
            </a:r>
          </a:p>
          <a:p>
            <a:pPr lvl="0"/>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r>
              <a:rPr lang="es-PE" sz="1100" dirty="0">
                <a:solidFill>
                  <a:srgbClr val="000000"/>
                </a:solidFill>
                <a:latin typeface="Franklin Gothic Medium Cond" panose="020B0606030402020204" pitchFamily="34" charset="0"/>
              </a:rPr>
              <a:t> En el casillero 2º la sigla “PLI” que identifica a Medicamentos de primera línea.</a:t>
            </a:r>
          </a:p>
          <a:p>
            <a:pPr lvl="0"/>
            <a:r>
              <a:rPr lang="es-PE" sz="1100" dirty="0">
                <a:solidFill>
                  <a:srgbClr val="C00000"/>
                </a:solidFill>
                <a:latin typeface="Franklin Gothic Medium Cond" panose="020B0606030402020204" pitchFamily="34" charset="0"/>
              </a:rPr>
              <a:t>PACIENTES INICIAN TARV </a:t>
            </a:r>
          </a:p>
          <a:p>
            <a:endParaRPr lang="es-PE" sz="1100" dirty="0">
              <a:solidFill>
                <a:srgbClr val="000000"/>
              </a:solidFill>
              <a:latin typeface="Franklin Gothic Medium Cond" panose="020B0606030402020204" pitchFamily="34" charset="0"/>
            </a:endParaRPr>
          </a:p>
        </p:txBody>
      </p:sp>
      <p:pic>
        <p:nvPicPr>
          <p:cNvPr id="8" name="Imagen 7">
            <a:extLst>
              <a:ext uri="{FF2B5EF4-FFF2-40B4-BE49-F238E27FC236}">
                <a16:creationId xmlns:a16="http://schemas.microsoft.com/office/drawing/2014/main" id="{6A47A776-21CC-4B1E-819A-738FA2C75588}"/>
              </a:ext>
            </a:extLst>
          </p:cNvPr>
          <p:cNvPicPr>
            <a:picLocks noChangeAspect="1"/>
          </p:cNvPicPr>
          <p:nvPr/>
        </p:nvPicPr>
        <p:blipFill>
          <a:blip r:embed="rId2"/>
          <a:stretch>
            <a:fillRect/>
          </a:stretch>
        </p:blipFill>
        <p:spPr>
          <a:xfrm>
            <a:off x="342900" y="3247854"/>
            <a:ext cx="8527436" cy="958507"/>
          </a:xfrm>
          <a:prstGeom prst="rect">
            <a:avLst/>
          </a:prstGeom>
        </p:spPr>
      </p:pic>
      <p:sp>
        <p:nvSpPr>
          <p:cNvPr id="10" name="CuadroTexto 9">
            <a:extLst>
              <a:ext uri="{FF2B5EF4-FFF2-40B4-BE49-F238E27FC236}">
                <a16:creationId xmlns:a16="http://schemas.microsoft.com/office/drawing/2014/main" id="{E81E7676-3212-4CED-AE3D-8C1AD14A60C0}"/>
              </a:ext>
            </a:extLst>
          </p:cNvPr>
          <p:cNvSpPr txBox="1"/>
          <p:nvPr/>
        </p:nvSpPr>
        <p:spPr>
          <a:xfrm>
            <a:off x="273664" y="4195194"/>
            <a:ext cx="8596672" cy="1446550"/>
          </a:xfrm>
          <a:prstGeom prst="rect">
            <a:avLst/>
          </a:prstGeom>
          <a:noFill/>
        </p:spPr>
        <p:txBody>
          <a:bodyPr wrap="square">
            <a:spAutoFit/>
          </a:bodyPr>
          <a:lstStyle/>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la sigla de la POBLACIÓN EN RIESGO al que corresponde el paciente.</a:t>
            </a:r>
          </a:p>
          <a:p>
            <a:r>
              <a:rPr lang="es-PE" sz="1100" dirty="0">
                <a:solidFill>
                  <a:srgbClr val="000000"/>
                </a:solidFill>
                <a:latin typeface="Franklin Gothic Medium Cond" panose="020B0606030402020204" pitchFamily="34" charset="0"/>
              </a:rPr>
              <a:t>o [En Blanco] = Población General		o TS = Trabajador Sexual</a:t>
            </a:r>
          </a:p>
          <a:p>
            <a:r>
              <a:rPr lang="es-PE" sz="1100" dirty="0">
                <a:solidFill>
                  <a:srgbClr val="000000"/>
                </a:solidFill>
                <a:latin typeface="Franklin Gothic Medium Cond" panose="020B0606030402020204" pitchFamily="34" charset="0"/>
              </a:rPr>
              <a:t>o HSH = Hombre que tiene sexo con hombre	o HTS = HSH que es TS</a:t>
            </a:r>
          </a:p>
          <a:p>
            <a:r>
              <a:rPr lang="es-PE" sz="1100" dirty="0">
                <a:solidFill>
                  <a:srgbClr val="000000"/>
                </a:solidFill>
                <a:latin typeface="Franklin Gothic Medium Cond" panose="020B0606030402020204" pitchFamily="34" charset="0"/>
              </a:rPr>
              <a:t>o TTS = Transgénero que es TS		o ST= Trabajador de Salud </a:t>
            </a:r>
          </a:p>
          <a:p>
            <a:r>
              <a:rPr lang="es-PE" sz="1100" dirty="0">
                <a:solidFill>
                  <a:srgbClr val="000000"/>
                </a:solidFill>
                <a:latin typeface="Franklin Gothic Medium Cond" panose="020B0606030402020204" pitchFamily="34" charset="0"/>
              </a:rPr>
              <a:t>o TRA = Transgénero		o PPL = Persona privada de su libertad </a:t>
            </a:r>
          </a:p>
          <a:p>
            <a:r>
              <a:rPr lang="es-PE" sz="1100" dirty="0">
                <a:solidFill>
                  <a:srgbClr val="000000"/>
                </a:solidFill>
                <a:latin typeface="Franklin Gothic Medium Cond" panose="020B0606030402020204" pitchFamily="34" charset="0"/>
              </a:rPr>
              <a:t>  En el casillero 3º el tratamiento: “IA” y en el siguiente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“TAR” solo al inicio de TARV, en los continuadores solo “TAR” </a:t>
            </a:r>
          </a:p>
          <a:p>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PACIENTES CONTINÚAN TARV </a:t>
            </a:r>
          </a:p>
        </p:txBody>
      </p:sp>
      <p:pic>
        <p:nvPicPr>
          <p:cNvPr id="11" name="Imagen 10">
            <a:extLst>
              <a:ext uri="{FF2B5EF4-FFF2-40B4-BE49-F238E27FC236}">
                <a16:creationId xmlns:a16="http://schemas.microsoft.com/office/drawing/2014/main" id="{CCCD3C6A-1372-4572-9172-9B2F227C638C}"/>
              </a:ext>
            </a:extLst>
          </p:cNvPr>
          <p:cNvPicPr>
            <a:picLocks noChangeAspect="1"/>
          </p:cNvPicPr>
          <p:nvPr/>
        </p:nvPicPr>
        <p:blipFill>
          <a:blip r:embed="rId3"/>
          <a:stretch>
            <a:fillRect/>
          </a:stretch>
        </p:blipFill>
        <p:spPr>
          <a:xfrm>
            <a:off x="299540" y="5604699"/>
            <a:ext cx="8527437" cy="958507"/>
          </a:xfrm>
          <a:prstGeom prst="rect">
            <a:avLst/>
          </a:prstGeom>
        </p:spPr>
      </p:pic>
    </p:spTree>
    <p:extLst>
      <p:ext uri="{BB962C8B-B14F-4D97-AF65-F5344CB8AC3E}">
        <p14:creationId xmlns:p14="http://schemas.microsoft.com/office/powerpoint/2010/main" val="205259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07074" y="377984"/>
            <a:ext cx="8527437"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PACIENTES ABANDONAN TARV</a:t>
            </a:r>
          </a:p>
          <a:p>
            <a:pPr algn="just"/>
            <a:r>
              <a:rPr lang="es-PE" sz="1100" dirty="0">
                <a:solidFill>
                  <a:srgbClr val="000000"/>
                </a:solidFill>
                <a:latin typeface="Franklin Gothic Medium Cond" panose="020B0606030402020204" pitchFamily="34" charset="0"/>
              </a:rPr>
              <a:t>Abandono al TARV.- Es la condición en la que el paciente no concurre a recibir tratamiento por más de treinta (30) días consecutivos, tiempo que también se considera cuando el paciente es referido a otra IPRESS y no se confirma su recepción.</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el Diagnóstico SIDA</a:t>
            </a:r>
          </a:p>
          <a:p>
            <a:pPr algn="just"/>
            <a:r>
              <a:rPr lang="es-PE" sz="1100" dirty="0">
                <a:solidFill>
                  <a:srgbClr val="000000"/>
                </a:solidFill>
                <a:latin typeface="Franklin Gothic Medium Cond" panose="020B0606030402020204" pitchFamily="34" charset="0"/>
              </a:rPr>
              <a:t> En el casillero 2º Administración de tratamiento</a:t>
            </a:r>
          </a:p>
          <a:p>
            <a:pPr algn="just"/>
            <a:r>
              <a:rPr lang="es-PE" sz="1100" dirty="0">
                <a:solidFill>
                  <a:srgbClr val="000000"/>
                </a:solidFill>
                <a:latin typeface="Franklin Gothic Medium Cond" panose="020B0606030402020204" pitchFamily="34" charset="0"/>
              </a:rPr>
              <a:t>En el ítem Tipo de diagnóstico: </a:t>
            </a:r>
          </a:p>
          <a:p>
            <a:pPr algn="just"/>
            <a:r>
              <a:rPr lang="es-PE" sz="1100" dirty="0">
                <a:solidFill>
                  <a:srgbClr val="000000"/>
                </a:solidFill>
                <a:latin typeface="Franklin Gothic Medium Cond" panose="020B0606030402020204" pitchFamily="34" charset="0"/>
              </a:rPr>
              <a:t> En el casillero 1º  y 2º Marque siempre “R”  </a:t>
            </a:r>
          </a:p>
        </p:txBody>
      </p:sp>
      <p:sp>
        <p:nvSpPr>
          <p:cNvPr id="8" name="Rectángulo 7">
            <a:extLst>
              <a:ext uri="{FF2B5EF4-FFF2-40B4-BE49-F238E27FC236}">
                <a16:creationId xmlns:a16="http://schemas.microsoft.com/office/drawing/2014/main" id="{E0395D7F-8BFC-475E-8ED5-1E3185FEE411}"/>
              </a:ext>
            </a:extLst>
          </p:cNvPr>
          <p:cNvSpPr/>
          <p:nvPr/>
        </p:nvSpPr>
        <p:spPr>
          <a:xfrm>
            <a:off x="307075" y="1739203"/>
            <a:ext cx="8475785" cy="938719"/>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lgn="just"/>
            <a:r>
              <a:rPr lang="es-PE" sz="1100" dirty="0">
                <a:solidFill>
                  <a:srgbClr val="000000"/>
                </a:solidFill>
                <a:latin typeface="Franklin Gothic Medium Cond" panose="020B0606030402020204" pitchFamily="34" charset="0"/>
              </a:rPr>
              <a:t> En el casillero 2º de Administración de tratamiento anote la sigla </a:t>
            </a:r>
          </a:p>
          <a:p>
            <a:pPr lvl="0" algn="just"/>
            <a:r>
              <a:rPr lang="es-PE" sz="1100" dirty="0">
                <a:solidFill>
                  <a:srgbClr val="000000"/>
                </a:solidFill>
                <a:latin typeface="Franklin Gothic Medium Cond" panose="020B0606030402020204" pitchFamily="34" charset="0"/>
              </a:rPr>
              <a:t>o PLI para Esquema de Primera Línea</a:t>
            </a:r>
          </a:p>
          <a:p>
            <a:pPr lvl="0" algn="just"/>
            <a:r>
              <a:rPr lang="es-PE" sz="1100" dirty="0">
                <a:solidFill>
                  <a:srgbClr val="000000"/>
                </a:solidFill>
                <a:latin typeface="Franklin Gothic Medium Cond" panose="020B0606030402020204" pitchFamily="34" charset="0"/>
              </a:rPr>
              <a:t>o SLI para Esquema de Segunda Línea</a:t>
            </a:r>
          </a:p>
          <a:p>
            <a:pPr lvl="0" algn="just"/>
            <a:r>
              <a:rPr lang="es-PE" sz="1100" dirty="0">
                <a:solidFill>
                  <a:srgbClr val="000000"/>
                </a:solidFill>
                <a:latin typeface="Franklin Gothic Medium Cond" panose="020B0606030402020204" pitchFamily="34" charset="0"/>
              </a:rPr>
              <a:t> En el casillero 3º “AB” para indicar el Abandono </a:t>
            </a:r>
          </a:p>
        </p:txBody>
      </p:sp>
      <p:pic>
        <p:nvPicPr>
          <p:cNvPr id="9" name="Imagen 8">
            <a:extLst>
              <a:ext uri="{FF2B5EF4-FFF2-40B4-BE49-F238E27FC236}">
                <a16:creationId xmlns:a16="http://schemas.microsoft.com/office/drawing/2014/main" id="{C7936E93-5786-4369-8A0C-355358B05FBE}"/>
              </a:ext>
            </a:extLst>
          </p:cNvPr>
          <p:cNvPicPr>
            <a:picLocks noChangeAspect="1"/>
          </p:cNvPicPr>
          <p:nvPr/>
        </p:nvPicPr>
        <p:blipFill>
          <a:blip r:embed="rId2"/>
          <a:stretch>
            <a:fillRect/>
          </a:stretch>
        </p:blipFill>
        <p:spPr>
          <a:xfrm>
            <a:off x="307074" y="2677923"/>
            <a:ext cx="8475785" cy="967134"/>
          </a:xfrm>
          <a:prstGeom prst="rect">
            <a:avLst/>
          </a:prstGeom>
        </p:spPr>
      </p:pic>
      <p:sp>
        <p:nvSpPr>
          <p:cNvPr id="10" name="Rectángulo 9">
            <a:extLst>
              <a:ext uri="{FF2B5EF4-FFF2-40B4-BE49-F238E27FC236}">
                <a16:creationId xmlns:a16="http://schemas.microsoft.com/office/drawing/2014/main" id="{DE386338-9172-4013-94B7-C0A4EF70F612}"/>
              </a:ext>
            </a:extLst>
          </p:cNvPr>
          <p:cNvSpPr/>
          <p:nvPr/>
        </p:nvSpPr>
        <p:spPr>
          <a:xfrm>
            <a:off x="307073" y="3645057"/>
            <a:ext cx="8475785" cy="297004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PACIENTES SON DERIVADOS CON TARV</a:t>
            </a:r>
          </a:p>
          <a:p>
            <a:r>
              <a:rPr lang="es-PE" sz="1100" dirty="0">
                <a:solidFill>
                  <a:srgbClr val="000000"/>
                </a:solidFill>
                <a:latin typeface="Franklin Gothic Medium Cond" panose="020B0606030402020204" pitchFamily="34" charset="0"/>
              </a:rPr>
              <a:t>En la IPRESS que realiza la derivación</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casillero 1º el Diagnóstico SIDA</a:t>
            </a:r>
          </a:p>
          <a:p>
            <a:r>
              <a:rPr lang="es-PE" sz="1100" dirty="0">
                <a:solidFill>
                  <a:srgbClr val="000000"/>
                </a:solidFill>
                <a:latin typeface="Franklin Gothic Medium Cond" panose="020B0606030402020204" pitchFamily="34" charset="0"/>
              </a:rPr>
              <a:t> En el casillero 2º Administración de tratamiento</a:t>
            </a:r>
          </a:p>
          <a:p>
            <a:r>
              <a:rPr lang="es-PE" sz="1100" dirty="0">
                <a:solidFill>
                  <a:srgbClr val="000000"/>
                </a:solidFill>
                <a:latin typeface="Franklin Gothic Medium Cond" panose="020B0606030402020204" pitchFamily="34" charset="0"/>
              </a:rPr>
              <a:t>En el ítem Tipo de diagnóstico: </a:t>
            </a:r>
          </a:p>
          <a:p>
            <a:r>
              <a:rPr lang="es-PE" sz="1100" dirty="0">
                <a:solidFill>
                  <a:srgbClr val="000000"/>
                </a:solidFill>
                <a:latin typeface="Franklin Gothic Medium Cond" panose="020B0606030402020204" pitchFamily="34" charset="0"/>
              </a:rPr>
              <a:t> En el casillero 1º  y 2º Marque siempre “R”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la sigla de la POBLACIÓN EN RIESGO al que corresponde el paciente.</a:t>
            </a:r>
          </a:p>
          <a:p>
            <a:r>
              <a:rPr lang="es-PE" sz="1100" dirty="0">
                <a:solidFill>
                  <a:srgbClr val="000000"/>
                </a:solidFill>
                <a:latin typeface="Franklin Gothic Medium Cond" panose="020B0606030402020204" pitchFamily="34" charset="0"/>
              </a:rPr>
              <a:t>o [En Blanco] = Población General			o TS = Trabajador Sexual </a:t>
            </a:r>
          </a:p>
          <a:p>
            <a:r>
              <a:rPr lang="es-PE" sz="1100" dirty="0">
                <a:solidFill>
                  <a:srgbClr val="000000"/>
                </a:solidFill>
                <a:latin typeface="Franklin Gothic Medium Cond" panose="020B0606030402020204" pitchFamily="34" charset="0"/>
              </a:rPr>
              <a:t>o HSH = Hombre que tiene sexo con hombre 		o HTS = HSH que es TS</a:t>
            </a:r>
          </a:p>
          <a:p>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ST = Trabajador de Salud </a:t>
            </a:r>
          </a:p>
          <a:p>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PPL = Persona privada de su libertad </a:t>
            </a:r>
          </a:p>
          <a:p>
            <a:r>
              <a:rPr lang="es-PE" sz="1100" dirty="0">
                <a:solidFill>
                  <a:srgbClr val="000000"/>
                </a:solidFill>
                <a:latin typeface="Franklin Gothic Medium Cond" panose="020B0606030402020204" pitchFamily="34" charset="0"/>
              </a:rPr>
              <a:t> En el casillero 2º de Administración de tratamiento anote la sigla </a:t>
            </a:r>
          </a:p>
          <a:p>
            <a:r>
              <a:rPr lang="es-PE" sz="1100" dirty="0">
                <a:solidFill>
                  <a:srgbClr val="000000"/>
                </a:solidFill>
                <a:latin typeface="Franklin Gothic Medium Cond" panose="020B0606030402020204" pitchFamily="34" charset="0"/>
              </a:rPr>
              <a:t>o PLI para Esquema de Primera Línea	o SLI para Esquema de Segunda Línea</a:t>
            </a:r>
          </a:p>
          <a:p>
            <a:r>
              <a:rPr lang="es-PE" sz="1100" dirty="0">
                <a:solidFill>
                  <a:srgbClr val="000000"/>
                </a:solidFill>
                <a:latin typeface="Franklin Gothic Medium Cond" panose="020B0606030402020204" pitchFamily="34" charset="0"/>
              </a:rPr>
              <a:t> En el casillero 3º “DVR” para indicar Derivación Realizada </a:t>
            </a:r>
          </a:p>
          <a:p>
            <a:r>
              <a:rPr lang="es-PE" sz="1100" dirty="0">
                <a:solidFill>
                  <a:srgbClr val="FF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360772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34107" y="310322"/>
            <a:ext cx="8475785" cy="967452"/>
          </a:xfrm>
          <a:prstGeom prst="rect">
            <a:avLst/>
          </a:prstGeom>
        </p:spPr>
      </p:pic>
      <p:sp>
        <p:nvSpPr>
          <p:cNvPr id="7" name="Rectángulo 6">
            <a:extLst>
              <a:ext uri="{FF2B5EF4-FFF2-40B4-BE49-F238E27FC236}">
                <a16:creationId xmlns:a16="http://schemas.microsoft.com/office/drawing/2014/main" id="{77BBC2B7-3D48-48FF-8695-529B22AD2959}"/>
              </a:ext>
            </a:extLst>
          </p:cNvPr>
          <p:cNvSpPr/>
          <p:nvPr/>
        </p:nvSpPr>
        <p:spPr>
          <a:xfrm>
            <a:off x="334107" y="1277774"/>
            <a:ext cx="8488907"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LA IPRESS QUE CONFIRMA LA DERIVACIÓN</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casillero 1º el Diagnóstico SIDA</a:t>
            </a:r>
          </a:p>
          <a:p>
            <a:r>
              <a:rPr lang="es-PE" sz="1100" dirty="0">
                <a:solidFill>
                  <a:srgbClr val="000000"/>
                </a:solidFill>
                <a:latin typeface="Franklin Gothic Medium Cond" panose="020B0606030402020204" pitchFamily="34" charset="0"/>
              </a:rPr>
              <a:t> En el casillero 2º Administración de tratamiento</a:t>
            </a:r>
          </a:p>
          <a:p>
            <a:r>
              <a:rPr lang="es-PE" sz="1100" dirty="0">
                <a:solidFill>
                  <a:srgbClr val="000000"/>
                </a:solidFill>
                <a:latin typeface="Franklin Gothic Medium Cond" panose="020B0606030402020204" pitchFamily="34" charset="0"/>
              </a:rPr>
              <a:t>En el ítem Tipo de diagnóstico: </a:t>
            </a:r>
          </a:p>
          <a:p>
            <a:r>
              <a:rPr lang="es-PE" sz="1100" dirty="0">
                <a:solidFill>
                  <a:srgbClr val="000000"/>
                </a:solidFill>
                <a:latin typeface="Franklin Gothic Medium Cond" panose="020B0606030402020204" pitchFamily="34" charset="0"/>
              </a:rPr>
              <a:t> En el casillero 1º  y 2º Marque siempre “R”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la sigla de la POBLACIÓN EN RIESGO al que corresponde el paciente.</a:t>
            </a:r>
          </a:p>
          <a:p>
            <a:r>
              <a:rPr lang="es-PE" sz="1100" dirty="0">
                <a:solidFill>
                  <a:srgbClr val="000000"/>
                </a:solidFill>
                <a:latin typeface="Franklin Gothic Medium Cond" panose="020B0606030402020204" pitchFamily="34" charset="0"/>
              </a:rPr>
              <a:t>o [En Blanco] = Población General		o TS = Trabajador Sexual </a:t>
            </a:r>
          </a:p>
          <a:p>
            <a:r>
              <a:rPr lang="es-PE" sz="1100" dirty="0">
                <a:solidFill>
                  <a:srgbClr val="000000"/>
                </a:solidFill>
                <a:latin typeface="Franklin Gothic Medium Cond" panose="020B0606030402020204" pitchFamily="34" charset="0"/>
              </a:rPr>
              <a:t>o HSH = Hombre que tiene sexo con hombre 	o HTS = HSH que es TS</a:t>
            </a:r>
          </a:p>
          <a:p>
            <a:r>
              <a:rPr lang="es-PE" sz="1100" dirty="0">
                <a:solidFill>
                  <a:srgbClr val="000000"/>
                </a:solidFill>
                <a:latin typeface="Franklin Gothic Medium Cond" panose="020B0606030402020204" pitchFamily="34" charset="0"/>
              </a:rPr>
              <a:t>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ST = Trabajador de Salud </a:t>
            </a:r>
          </a:p>
          <a:p>
            <a:r>
              <a:rPr lang="es-PE" sz="1100" dirty="0">
                <a:solidFill>
                  <a:srgbClr val="000000"/>
                </a:solidFill>
                <a:latin typeface="Franklin Gothic Medium Cond" panose="020B0606030402020204" pitchFamily="34" charset="0"/>
              </a:rPr>
              <a:t>o TRA=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PPL = Persona privada de su libertad </a:t>
            </a:r>
          </a:p>
          <a:p>
            <a:r>
              <a:rPr lang="es-PE" sz="1100" dirty="0">
                <a:solidFill>
                  <a:srgbClr val="000000"/>
                </a:solidFill>
                <a:latin typeface="Franklin Gothic Medium Cond" panose="020B0606030402020204" pitchFamily="34" charset="0"/>
              </a:rPr>
              <a:t> En el casillero 2º de Administración de tratamiento anote la sigla </a:t>
            </a:r>
          </a:p>
          <a:p>
            <a:r>
              <a:rPr lang="es-PE" sz="1100" dirty="0">
                <a:solidFill>
                  <a:srgbClr val="000000"/>
                </a:solidFill>
                <a:latin typeface="Franklin Gothic Medium Cond" panose="020B0606030402020204" pitchFamily="34" charset="0"/>
              </a:rPr>
              <a:t>o PLI para Esquema de Primera Línea	o SLI para Esquema de Segunda Línea</a:t>
            </a:r>
          </a:p>
          <a:p>
            <a:r>
              <a:rPr lang="es-PE" sz="1100" dirty="0">
                <a:solidFill>
                  <a:srgbClr val="000000"/>
                </a:solidFill>
                <a:latin typeface="Franklin Gothic Medium Cond" panose="020B0606030402020204" pitchFamily="34" charset="0"/>
              </a:rPr>
              <a:t> En el casillero 3º “DVC” para indicar Derivación Confirmada </a:t>
            </a:r>
            <a:r>
              <a:rPr lang="es-PE" sz="1100" dirty="0">
                <a:solidFill>
                  <a:srgbClr val="FF0000"/>
                </a:solidFill>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8" name="Imagen 7">
            <a:extLst>
              <a:ext uri="{FF2B5EF4-FFF2-40B4-BE49-F238E27FC236}">
                <a16:creationId xmlns:a16="http://schemas.microsoft.com/office/drawing/2014/main" id="{6FC01458-201D-4B43-AEC2-90E7444586BC}"/>
              </a:ext>
            </a:extLst>
          </p:cNvPr>
          <p:cNvPicPr>
            <a:picLocks noChangeAspect="1"/>
          </p:cNvPicPr>
          <p:nvPr/>
        </p:nvPicPr>
        <p:blipFill>
          <a:blip r:embed="rId3"/>
          <a:stretch>
            <a:fillRect/>
          </a:stretch>
        </p:blipFill>
        <p:spPr>
          <a:xfrm>
            <a:off x="334107" y="3876258"/>
            <a:ext cx="8488907" cy="958508"/>
          </a:xfrm>
          <a:prstGeom prst="rect">
            <a:avLst/>
          </a:prstGeom>
        </p:spPr>
      </p:pic>
      <p:sp>
        <p:nvSpPr>
          <p:cNvPr id="9" name="Rectángulo 8">
            <a:extLst>
              <a:ext uri="{FF2B5EF4-FFF2-40B4-BE49-F238E27FC236}">
                <a16:creationId xmlns:a16="http://schemas.microsoft.com/office/drawing/2014/main" id="{0E36D110-1518-4C68-BB85-7AF20199471F}"/>
              </a:ext>
            </a:extLst>
          </p:cNvPr>
          <p:cNvSpPr/>
          <p:nvPr/>
        </p:nvSpPr>
        <p:spPr>
          <a:xfrm>
            <a:off x="313899" y="4799101"/>
            <a:ext cx="8488907" cy="430887"/>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Sólo se registrará el inicio de TARV con “IA”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y “TAR” en el continuador </a:t>
            </a:r>
          </a:p>
          <a:p>
            <a:r>
              <a:rPr lang="es-PE" sz="1100" dirty="0">
                <a:solidFill>
                  <a:srgbClr val="000099"/>
                </a:solidFill>
                <a:latin typeface="Franklin Gothic Medium Cond" panose="020B0606030402020204" pitchFamily="34" charset="0"/>
              </a:rPr>
              <a:t>En el siguiente sólo se registrará Administración de Tratamiento con Tipo de Diagnóstico “R” y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 “TAR”</a:t>
            </a:r>
          </a:p>
        </p:txBody>
      </p:sp>
      <p:sp>
        <p:nvSpPr>
          <p:cNvPr id="10" name="Rectángulo 9">
            <a:extLst>
              <a:ext uri="{FF2B5EF4-FFF2-40B4-BE49-F238E27FC236}">
                <a16:creationId xmlns:a16="http://schemas.microsoft.com/office/drawing/2014/main" id="{C51606FC-8676-48AF-8FD7-733B02C90760}"/>
              </a:ext>
            </a:extLst>
          </p:cNvPr>
          <p:cNvSpPr/>
          <p:nvPr/>
        </p:nvSpPr>
        <p:spPr>
          <a:xfrm>
            <a:off x="313898" y="5229988"/>
            <a:ext cx="8488907"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PACIENTE QUE RECIBE ESQUEMAS ESPECIALES </a:t>
            </a:r>
          </a:p>
          <a:p>
            <a:pPr algn="just"/>
            <a:r>
              <a:rPr lang="es-PE" sz="1100" dirty="0">
                <a:solidFill>
                  <a:srgbClr val="000000"/>
                </a:solidFill>
                <a:latin typeface="Franklin Gothic Medium Cond" panose="020B0606030402020204" pitchFamily="34" charset="0"/>
              </a:rPr>
              <a:t>Esquema de segunda línea.- Es el tratamiento antirretroviral destinado a pacientes que fracasaron al esquema de primera línea. Debe ser elaborado en base a resultados de </a:t>
            </a:r>
            <a:r>
              <a:rPr lang="es-PE" sz="1100" dirty="0" err="1">
                <a:solidFill>
                  <a:srgbClr val="000000"/>
                </a:solidFill>
                <a:latin typeface="Franklin Gothic Medium Cond" panose="020B0606030402020204" pitchFamily="34" charset="0"/>
              </a:rPr>
              <a:t>genotipificación</a:t>
            </a:r>
            <a:r>
              <a:rPr lang="es-PE" sz="1100" dirty="0">
                <a:solidFill>
                  <a:srgbClr val="000000"/>
                </a:solidFill>
                <a:latin typeface="Franklin Gothic Medium Cond" panose="020B0606030402020204" pitchFamily="34" charset="0"/>
              </a:rPr>
              <a:t>.</a:t>
            </a:r>
          </a:p>
          <a:p>
            <a:pPr algn="just"/>
            <a:r>
              <a:rPr lang="es-PE" sz="1100" dirty="0">
                <a:solidFill>
                  <a:srgbClr val="000000"/>
                </a:solidFill>
                <a:latin typeface="Franklin Gothic Medium Cond" panose="020B0606030402020204" pitchFamily="34" charset="0"/>
              </a:rPr>
              <a:t>Para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según corresponda:</a:t>
            </a:r>
          </a:p>
          <a:p>
            <a:pPr algn="just"/>
            <a:r>
              <a:rPr lang="es-PE" sz="1100" dirty="0">
                <a:solidFill>
                  <a:srgbClr val="000000"/>
                </a:solidFill>
                <a:latin typeface="Franklin Gothic Medium Cond" panose="020B0606030402020204" pitchFamily="34" charset="0"/>
              </a:rPr>
              <a:t>o Infección por VIH sin SIDA 		o SIDA  </a:t>
            </a:r>
          </a:p>
          <a:p>
            <a:pPr algn="just"/>
            <a:r>
              <a:rPr lang="es-PE" sz="1100" dirty="0">
                <a:solidFill>
                  <a:srgbClr val="000000"/>
                </a:solidFill>
                <a:latin typeface="Franklin Gothic Medium Cond" panose="020B0606030402020204" pitchFamily="34" charset="0"/>
              </a:rPr>
              <a:t>  En el casillero 2º Consejería de Soporte a Personas que viven con VIH/SIDA</a:t>
            </a:r>
          </a:p>
          <a:p>
            <a:pPr algn="just"/>
            <a:r>
              <a:rPr lang="es-PE" sz="1100" dirty="0">
                <a:solidFill>
                  <a:srgbClr val="000000"/>
                </a:solidFill>
                <a:latin typeface="Franklin Gothic Medium Cond" panose="020B0606030402020204" pitchFamily="34" charset="0"/>
              </a:rPr>
              <a:t> En el casillero 3º Administración de Tratamiento</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67277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4314" y="274207"/>
            <a:ext cx="8444754" cy="1446550"/>
          </a:xfrm>
          <a:prstGeom prst="rect">
            <a:avLst/>
          </a:prstGeom>
        </p:spPr>
        <p:txBody>
          <a:bodyPr wrap="square">
            <a:spAutoFit/>
          </a:bodyPr>
          <a:lstStyle/>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1º del diagnóstico: “ITS” si el </a:t>
            </a:r>
            <a:r>
              <a:rPr lang="es-PE" sz="1100" dirty="0" err="1">
                <a:latin typeface="Franklin Gothic Medium Cond" panose="020B0606030402020204" pitchFamily="34" charset="0"/>
              </a:rPr>
              <a:t>Sindrome</a:t>
            </a:r>
            <a:r>
              <a:rPr lang="es-PE" sz="1100" dirty="0">
                <a:latin typeface="Franklin Gothic Medium Cond" panose="020B0606030402020204" pitchFamily="34" charset="0"/>
              </a:rPr>
              <a:t> de Flujo vaginal es compatible a ITS </a:t>
            </a:r>
          </a:p>
          <a:p>
            <a:r>
              <a:rPr lang="es-PE" sz="1100" dirty="0">
                <a:latin typeface="Franklin Gothic Medium Cond" panose="020B0606030402020204" pitchFamily="34" charset="0"/>
              </a:rPr>
              <a:t> En el casillero 2º Registrar “IA” para indicar que inicia tratamiento o “TA” cuando se concluya el tratamiento, </a:t>
            </a:r>
            <a:r>
              <a:rPr lang="es-PE" sz="1100" dirty="0" err="1">
                <a:latin typeface="Franklin Gothic Medium Cond" panose="020B0606030402020204" pitchFamily="34" charset="0"/>
              </a:rPr>
              <a:t>segúncorresponda</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casillero 3º, la sigla de la POBLACIÓN EN RIESGO según el siguiente detalle:</a:t>
            </a:r>
          </a:p>
          <a:p>
            <a:r>
              <a:rPr lang="es-PE" sz="1100" dirty="0">
                <a:latin typeface="Franklin Gothic Medium Cond" panose="020B0606030402020204" pitchFamily="34" charset="0"/>
              </a:rPr>
              <a:t>o [En Blanco] = Población General		o TS = Trabajador Sexual </a:t>
            </a:r>
          </a:p>
          <a:p>
            <a:r>
              <a:rPr lang="es-PE" sz="1100" dirty="0">
                <a:latin typeface="Franklin Gothic Medium Cond" panose="020B0606030402020204" pitchFamily="34" charset="0"/>
              </a:rPr>
              <a:t>o HTS = HSH que es TS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a:t>
            </a:r>
          </a:p>
          <a:p>
            <a:r>
              <a:rPr lang="es-PE" sz="1100" dirty="0">
                <a:latin typeface="Franklin Gothic Medium Cond" panose="020B0606030402020204" pitchFamily="34" charset="0"/>
              </a:rPr>
              <a:t>o HSH = Hombre que tiene sexo con hombre 		o G= Gestante </a:t>
            </a:r>
          </a:p>
          <a:p>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 Persona privada de su libertad </a:t>
            </a:r>
            <a:r>
              <a:rPr lang="es-PE" sz="1100" dirty="0">
                <a:solidFill>
                  <a:srgbClr val="000000"/>
                </a:solidFill>
                <a:latin typeface="Franklin Gothic Medium Cond" panose="020B0606030402020204" pitchFamily="34" charset="0"/>
              </a:rPr>
              <a:t> </a:t>
            </a:r>
          </a:p>
        </p:txBody>
      </p:sp>
      <p:pic>
        <p:nvPicPr>
          <p:cNvPr id="4" name="Imagen 3"/>
          <p:cNvPicPr>
            <a:picLocks noChangeAspect="1"/>
          </p:cNvPicPr>
          <p:nvPr/>
        </p:nvPicPr>
        <p:blipFill>
          <a:blip r:embed="rId2"/>
          <a:stretch>
            <a:fillRect/>
          </a:stretch>
        </p:blipFill>
        <p:spPr>
          <a:xfrm>
            <a:off x="334314" y="1666689"/>
            <a:ext cx="8444754" cy="958508"/>
          </a:xfrm>
          <a:prstGeom prst="rect">
            <a:avLst/>
          </a:prstGeom>
        </p:spPr>
      </p:pic>
      <p:sp>
        <p:nvSpPr>
          <p:cNvPr id="6" name="Rectángulo 5"/>
          <p:cNvSpPr/>
          <p:nvPr/>
        </p:nvSpPr>
        <p:spPr>
          <a:xfrm>
            <a:off x="256676" y="2615869"/>
            <a:ext cx="8522391" cy="2123658"/>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CUANDO LA PACIENTE ACUDA POR UNA SEGUNDA VEZ EN EL MISMO AÑO CON EL MISMO SÍNDROME</a:t>
            </a:r>
          </a:p>
          <a:p>
            <a:pPr lvl="0" algn="just"/>
            <a:r>
              <a:rPr lang="es-PE" sz="1100" dirty="0">
                <a:latin typeface="Franklin Gothic Medium Cond" panose="020B0606030402020204" pitchFamily="34" charset="0"/>
              </a:rPr>
              <a:t>En el ítem Diagnóstico motivo de consulta y/o actividad de salud anote: </a:t>
            </a:r>
          </a:p>
          <a:p>
            <a:pPr lvl="0" algn="just"/>
            <a:r>
              <a:rPr lang="es-PE" sz="1100" dirty="0">
                <a:latin typeface="Franklin Gothic Medium Cond" panose="020B0606030402020204" pitchFamily="34" charset="0"/>
              </a:rPr>
              <a:t> En el casillero 1º el Diagnóstico </a:t>
            </a:r>
            <a:r>
              <a:rPr lang="es-PE" sz="1100" dirty="0" err="1">
                <a:latin typeface="Franklin Gothic Medium Cond" panose="020B0606030402020204" pitchFamily="34" charset="0"/>
              </a:rPr>
              <a:t>Sindrómico</a:t>
            </a:r>
            <a:r>
              <a:rPr lang="es-PE" sz="1100" dirty="0">
                <a:latin typeface="Franklin Gothic Medium Cond" panose="020B0606030402020204" pitchFamily="34" charset="0"/>
              </a:rPr>
              <a:t>  </a:t>
            </a:r>
          </a:p>
          <a:p>
            <a:pPr lvl="0" algn="just"/>
            <a:r>
              <a:rPr lang="es-PE" sz="1100" dirty="0">
                <a:latin typeface="Franklin Gothic Medium Cond" panose="020B0606030402020204" pitchFamily="34" charset="0"/>
              </a:rPr>
              <a:t> En el casillero 2º Administración de Tratamiento </a:t>
            </a:r>
          </a:p>
          <a:p>
            <a:pPr lvl="0" algn="just"/>
            <a:r>
              <a:rPr lang="es-PE" sz="1100" dirty="0">
                <a:latin typeface="Franklin Gothic Medium Cond" panose="020B0606030402020204" pitchFamily="34" charset="0"/>
              </a:rPr>
              <a:t> En El casillero 3º Consejería /Orientación en prevención de ITS, VIH, Hepatitis B</a:t>
            </a:r>
          </a:p>
          <a:p>
            <a:pPr lvl="0" algn="just"/>
            <a:r>
              <a:rPr lang="es-PE" sz="1100" dirty="0">
                <a:latin typeface="Franklin Gothic Medium Cond" panose="020B0606030402020204" pitchFamily="34" charset="0"/>
              </a:rPr>
              <a:t>En el ítem Tipo de </a:t>
            </a:r>
            <a:r>
              <a:rPr lang="es-PE" sz="1100" dirty="0" err="1">
                <a:latin typeface="Franklin Gothic Medium Cond" panose="020B0606030402020204" pitchFamily="34" charset="0"/>
              </a:rPr>
              <a:t>diganóstico</a:t>
            </a:r>
            <a:r>
              <a:rPr lang="es-PE" sz="1100" dirty="0">
                <a:latin typeface="Franklin Gothic Medium Cond" panose="020B0606030402020204" pitchFamily="34" charset="0"/>
              </a:rPr>
              <a:t> marque: </a:t>
            </a:r>
          </a:p>
          <a:p>
            <a:pPr lvl="0" algn="just"/>
            <a:r>
              <a:rPr lang="es-PE" sz="1100" dirty="0">
                <a:latin typeface="Franklin Gothic Medium Cond" panose="020B0606030402020204" pitchFamily="34" charset="0"/>
              </a:rPr>
              <a:t> En el casillero 1º del Diagnóstico </a:t>
            </a:r>
            <a:r>
              <a:rPr lang="es-PE" sz="1100" dirty="0" err="1">
                <a:latin typeface="Franklin Gothic Medium Cond" panose="020B0606030402020204" pitchFamily="34" charset="0"/>
              </a:rPr>
              <a:t>Sindrómico</a:t>
            </a:r>
            <a:r>
              <a:rPr lang="es-PE" sz="1100" dirty="0">
                <a:latin typeface="Franklin Gothic Medium Cond" panose="020B0606030402020204" pitchFamily="34" charset="0"/>
              </a:rPr>
              <a:t> marque “D” por tratarse de un nuevo episodio </a:t>
            </a:r>
          </a:p>
          <a:p>
            <a:pPr lvl="0" algn="just"/>
            <a:r>
              <a:rPr lang="es-PE" sz="1100" dirty="0">
                <a:latin typeface="Franklin Gothic Medium Cond" panose="020B0606030402020204" pitchFamily="34" charset="0"/>
              </a:rPr>
              <a:t> En el casillero 3º de la Consejería marque “R”, toda vez que la paciente ya recibió Consejería/Orientación en prevención de ITS, VIH, Hepatitis B, en una atención anterior </a:t>
            </a:r>
          </a:p>
          <a:p>
            <a:pPr lvl="0"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pPr lvl="0" algn="just"/>
            <a:r>
              <a:rPr lang="es-PE" sz="1100" dirty="0">
                <a:latin typeface="Franklin Gothic Medium Cond" panose="020B0606030402020204" pitchFamily="34" charset="0"/>
              </a:rPr>
              <a:t> En el casillero 1º del diagnóstico: “ITS” si el </a:t>
            </a:r>
            <a:r>
              <a:rPr lang="es-PE" sz="1100" dirty="0" err="1">
                <a:latin typeface="Franklin Gothic Medium Cond" panose="020B0606030402020204" pitchFamily="34" charset="0"/>
              </a:rPr>
              <a:t>Sindrome</a:t>
            </a:r>
            <a:r>
              <a:rPr lang="es-PE" sz="1100" dirty="0">
                <a:latin typeface="Franklin Gothic Medium Cond" panose="020B0606030402020204" pitchFamily="34" charset="0"/>
              </a:rPr>
              <a:t> de Flujo vaginal es compatible a ITS </a:t>
            </a:r>
          </a:p>
          <a:p>
            <a:pPr lvl="0" algn="just"/>
            <a:r>
              <a:rPr lang="es-PE" sz="1100" dirty="0">
                <a:latin typeface="Franklin Gothic Medium Cond" panose="020B0606030402020204" pitchFamily="34" charset="0"/>
              </a:rPr>
              <a:t> En el casillero 2º “TA” cuando se concluya con el tratamiento</a:t>
            </a:r>
          </a:p>
        </p:txBody>
      </p:sp>
      <p:pic>
        <p:nvPicPr>
          <p:cNvPr id="2" name="Imagen 1"/>
          <p:cNvPicPr>
            <a:picLocks noChangeAspect="1"/>
          </p:cNvPicPr>
          <p:nvPr/>
        </p:nvPicPr>
        <p:blipFill>
          <a:blip r:embed="rId3"/>
          <a:stretch>
            <a:fillRect/>
          </a:stretch>
        </p:blipFill>
        <p:spPr>
          <a:xfrm>
            <a:off x="334314" y="4704877"/>
            <a:ext cx="8444754" cy="936810"/>
          </a:xfrm>
          <a:prstGeom prst="rect">
            <a:avLst/>
          </a:prstGeom>
        </p:spPr>
      </p:pic>
      <p:sp>
        <p:nvSpPr>
          <p:cNvPr id="5" name="Rectángulo 4"/>
          <p:cNvSpPr/>
          <p:nvPr/>
        </p:nvSpPr>
        <p:spPr>
          <a:xfrm>
            <a:off x="334314" y="5641689"/>
            <a:ext cx="8444754" cy="938719"/>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CUANDO SE ATIENDA POBLACIÓN EN RIESGO</a:t>
            </a:r>
          </a:p>
          <a:p>
            <a:pPr lvl="0"/>
            <a:r>
              <a:rPr lang="es-PE" sz="1100" dirty="0">
                <a:solidFill>
                  <a:srgbClr val="000000"/>
                </a:solidFill>
                <a:latin typeface="Franklin Gothic Medium Cond" panose="020B0606030402020204" pitchFamily="34" charset="0"/>
              </a:rPr>
              <a:t>En el ítem Diagnóstico motivo de consulta y/o actividad de salud anote: </a:t>
            </a:r>
          </a:p>
          <a:p>
            <a:pPr lvl="0"/>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r>
              <a:rPr lang="es-PE" sz="1100" dirty="0">
                <a:solidFill>
                  <a:srgbClr val="000000"/>
                </a:solidFill>
                <a:latin typeface="Franklin Gothic Medium Cond" panose="020B0606030402020204" pitchFamily="34" charset="0"/>
              </a:rPr>
              <a:t>  </a:t>
            </a:r>
          </a:p>
          <a:p>
            <a:pPr lvl="0"/>
            <a:r>
              <a:rPr lang="es-PE" sz="1100" dirty="0">
                <a:solidFill>
                  <a:srgbClr val="000000"/>
                </a:solidFill>
                <a:latin typeface="Franklin Gothic Medium Cond" panose="020B0606030402020204" pitchFamily="34" charset="0"/>
              </a:rPr>
              <a:t> En el casillero 2º Administración de Tratamiento </a:t>
            </a:r>
          </a:p>
          <a:p>
            <a:pPr lvl="0"/>
            <a:r>
              <a:rPr lang="es-PE" sz="1100" dirty="0">
                <a:solidFill>
                  <a:srgbClr val="000000"/>
                </a:solidFill>
                <a:latin typeface="Franklin Gothic Medium Cond" panose="020B0606030402020204" pitchFamily="34" charset="0"/>
              </a:rPr>
              <a:t> En El casillero 3º Consejería /Orientación en prevención de ITS, VIH, Hepatitis B</a:t>
            </a:r>
          </a:p>
        </p:txBody>
      </p:sp>
    </p:spTree>
    <p:extLst>
      <p:ext uri="{BB962C8B-B14F-4D97-AF65-F5344CB8AC3E}">
        <p14:creationId xmlns:p14="http://schemas.microsoft.com/office/powerpoint/2010/main" val="3484975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665" y="328263"/>
            <a:ext cx="8400197" cy="1107996"/>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lgn="just"/>
            <a:r>
              <a:rPr lang="es-PE" sz="1100" dirty="0">
                <a:solidFill>
                  <a:srgbClr val="000000"/>
                </a:solidFill>
                <a:latin typeface="Franklin Gothic Medium Cond" panose="020B0606030402020204" pitchFamily="34" charset="0"/>
              </a:rPr>
              <a:t> En el casillero 1º la sigla de la población en riesgo o </a:t>
            </a:r>
            <a:r>
              <a:rPr lang="es-PE" sz="1100" dirty="0" err="1">
                <a:solidFill>
                  <a:srgbClr val="000000"/>
                </a:solidFill>
                <a:latin typeface="Franklin Gothic Medium Cond" panose="020B0606030402020204" pitchFamily="34" charset="0"/>
              </a:rPr>
              <a:t>póblación</a:t>
            </a:r>
            <a:r>
              <a:rPr lang="es-PE" sz="1100" dirty="0">
                <a:solidFill>
                  <a:srgbClr val="000000"/>
                </a:solidFill>
                <a:latin typeface="Franklin Gothic Medium Cond" panose="020B0606030402020204" pitchFamily="34" charset="0"/>
              </a:rPr>
              <a:t> clave</a:t>
            </a:r>
          </a:p>
          <a:p>
            <a:pPr lvl="0" algn="just"/>
            <a:r>
              <a:rPr lang="es-PE" sz="1100" dirty="0">
                <a:solidFill>
                  <a:srgbClr val="000000"/>
                </a:solidFill>
                <a:latin typeface="Franklin Gothic Medium Cond" panose="020B0606030402020204" pitchFamily="34" charset="0"/>
              </a:rPr>
              <a:t> En el casillero 2º la sigla “SLI” que identifica a Medicamentos de segunda línea.</a:t>
            </a:r>
          </a:p>
          <a:p>
            <a:pPr lvl="0" algn="just"/>
            <a:r>
              <a:rPr lang="es-PE" sz="1100" dirty="0">
                <a:solidFill>
                  <a:srgbClr val="000000"/>
                </a:solidFill>
                <a:latin typeface="Franklin Gothic Medium Cond" panose="020B0606030402020204" pitchFamily="34" charset="0"/>
              </a:rPr>
              <a:t> En el casillero 3º el tratamiento: “IA” y en el siguiente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“TAR” solo al inicio de TARV, en los continuadores solo “TAR”</a:t>
            </a:r>
          </a:p>
          <a:p>
            <a:pPr lvl="0" algn="just"/>
            <a:r>
              <a:rPr lang="es-PE" sz="1100" dirty="0">
                <a:solidFill>
                  <a:srgbClr val="C00000"/>
                </a:solidFill>
                <a:latin typeface="Franklin Gothic Medium Cond" panose="020B0606030402020204" pitchFamily="34" charset="0"/>
              </a:rPr>
              <a:t>PACIENTE INICIA ESQUEMA DE SEGUNDA LÍNEA</a:t>
            </a:r>
          </a:p>
          <a:p>
            <a:pPr lvl="0" algn="just"/>
            <a:r>
              <a:rPr lang="es-PE" sz="1100" dirty="0">
                <a:solidFill>
                  <a:srgbClr val="000000"/>
                </a:solidFill>
                <a:latin typeface="Franklin Gothic Medium Cond" panose="020B0606030402020204" pitchFamily="34" charset="0"/>
              </a:rPr>
              <a:t> </a:t>
            </a:r>
            <a:endParaRPr lang="es-PE" dirty="0"/>
          </a:p>
        </p:txBody>
      </p:sp>
      <p:sp>
        <p:nvSpPr>
          <p:cNvPr id="3" name="Rectángulo 2"/>
          <p:cNvSpPr/>
          <p:nvPr/>
        </p:nvSpPr>
        <p:spPr>
          <a:xfrm>
            <a:off x="361665" y="2202150"/>
            <a:ext cx="3087705"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PACIENTE CONTINÚA TRATAMIENTO DE SEGUNDA LÍNEA</a:t>
            </a:r>
          </a:p>
        </p:txBody>
      </p:sp>
      <p:sp>
        <p:nvSpPr>
          <p:cNvPr id="4" name="Rectángulo 3"/>
          <p:cNvSpPr/>
          <p:nvPr/>
        </p:nvSpPr>
        <p:spPr>
          <a:xfrm>
            <a:off x="361664" y="3412681"/>
            <a:ext cx="8400197" cy="261610"/>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Para los casos de abandonos y derivados en pacientes de segunda línea se registrarán en forma similar que para los esquemas de primera línea.</a:t>
            </a:r>
          </a:p>
        </p:txBody>
      </p:sp>
      <p:sp>
        <p:nvSpPr>
          <p:cNvPr id="5" name="Rectángulo 4"/>
          <p:cNvSpPr/>
          <p:nvPr/>
        </p:nvSpPr>
        <p:spPr>
          <a:xfrm>
            <a:off x="361663" y="3674291"/>
            <a:ext cx="8400197" cy="297004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SE REALIZA EN EL CONSULTORIO (PRUEBA RÁPIDA) INDIVIDUAL  PRIMERA BATERIA</a:t>
            </a:r>
          </a:p>
          <a:p>
            <a:r>
              <a:rPr lang="es-PE" sz="1100" dirty="0">
                <a:solidFill>
                  <a:srgbClr val="000000"/>
                </a:solidFill>
                <a:latin typeface="Franklin Gothic Medium Cond" panose="020B0606030402020204" pitchFamily="34" charset="0"/>
              </a:rPr>
              <a:t>En el ítem Diagnóstico motivo de consulta y/o actividad de salud, anote claramente:</a:t>
            </a:r>
          </a:p>
          <a:p>
            <a:r>
              <a:rPr lang="es-PE" sz="1100" dirty="0">
                <a:solidFill>
                  <a:srgbClr val="000000"/>
                </a:solidFill>
                <a:latin typeface="Franklin Gothic Medium Cond" panose="020B0606030402020204" pitchFamily="34" charset="0"/>
              </a:rPr>
              <a:t> En el casillero 1º Supervisión de Embarazo con Riesgo </a:t>
            </a:r>
          </a:p>
          <a:p>
            <a:r>
              <a:rPr lang="es-PE" sz="1100" dirty="0">
                <a:solidFill>
                  <a:srgbClr val="000000"/>
                </a:solidFill>
                <a:latin typeface="Franklin Gothic Medium Cond" panose="020B0606030402020204" pitchFamily="34" charset="0"/>
              </a:rPr>
              <a:t> En el casillero 2º Consejería  Pre Test para VIH</a:t>
            </a:r>
          </a:p>
          <a:p>
            <a:r>
              <a:rPr lang="es-PE" sz="1100" dirty="0">
                <a:solidFill>
                  <a:srgbClr val="000000"/>
                </a:solidFill>
                <a:latin typeface="Franklin Gothic Medium Cond" panose="020B0606030402020204" pitchFamily="34" charset="0"/>
              </a:rPr>
              <a:t> En el casillero 3º Anticuerpos; HIV-1 y HIV-2, análisis único </a:t>
            </a:r>
            <a:r>
              <a:rPr lang="es-PE" sz="1100" i="1" dirty="0">
                <a:solidFill>
                  <a:srgbClr val="000000"/>
                </a:solidFill>
                <a:latin typeface="Franklin Gothic Medium Cond" panose="020B0606030402020204" pitchFamily="34" charset="0"/>
              </a:rPr>
              <a:t>(Tamizaje para VIH)</a:t>
            </a:r>
          </a:p>
          <a:p>
            <a:r>
              <a:rPr lang="es-PE" sz="1100" dirty="0">
                <a:solidFill>
                  <a:srgbClr val="000000"/>
                </a:solidFill>
                <a:latin typeface="Franklin Gothic Medium Cond" panose="020B0606030402020204" pitchFamily="34" charset="0"/>
              </a:rPr>
              <a:t> En el casillero 4º la Consejería Post Test de acuerdo al resultado:</a:t>
            </a:r>
          </a:p>
          <a:p>
            <a:pPr lvl="0"/>
            <a:r>
              <a:rPr lang="es-PE" sz="1100" dirty="0">
                <a:solidFill>
                  <a:srgbClr val="000000"/>
                </a:solidFill>
                <a:latin typeface="Franklin Gothic Medium Cond" panose="020B0606030402020204" pitchFamily="34" charset="0"/>
              </a:rPr>
              <a:t>o NEGATIVO  99401.34 	o REACTIVO 99403.03 </a:t>
            </a:r>
          </a:p>
          <a:p>
            <a:pPr lvl="0"/>
            <a:r>
              <a:rPr lang="es-PE" sz="1100" dirty="0">
                <a:solidFill>
                  <a:srgbClr val="000000"/>
                </a:solidFill>
                <a:latin typeface="Franklin Gothic Medium Cond" panose="020B0606030402020204" pitchFamily="34" charset="0"/>
              </a:rPr>
              <a:t> En el casillero 5º Administración de Tratamiento [TAR]</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1º correspondiente al trimestre del embarazo en que se toma la prueba, 1, 2 </a:t>
            </a:r>
            <a:r>
              <a:rPr lang="es-PE" sz="1100" dirty="0" err="1">
                <a:latin typeface="Franklin Gothic Medium Cond" panose="020B0606030402020204" pitchFamily="34" charset="0"/>
              </a:rPr>
              <a:t>ó</a:t>
            </a:r>
            <a:r>
              <a:rPr lang="es-PE" sz="1100" dirty="0">
                <a:latin typeface="Franklin Gothic Medium Cond" panose="020B0606030402020204" pitchFamily="34" charset="0"/>
              </a:rPr>
              <a:t> 3</a:t>
            </a:r>
          </a:p>
          <a:p>
            <a:r>
              <a:rPr lang="es-PE" sz="1100" dirty="0">
                <a:latin typeface="Franklin Gothic Medium Cond" panose="020B0606030402020204" pitchFamily="34" charset="0"/>
              </a:rPr>
              <a:t> En los casilleros 2º y 4º de la Consejería Pre y Post Test </a:t>
            </a:r>
          </a:p>
          <a:p>
            <a:r>
              <a:rPr lang="es-PE" sz="1100" dirty="0">
                <a:latin typeface="Franklin Gothic Medium Cond" panose="020B0606030402020204" pitchFamily="34" charset="0"/>
              </a:rPr>
              <a:t>o “1” si es la 1º Batería de laboratorio</a:t>
            </a:r>
          </a:p>
          <a:p>
            <a:r>
              <a:rPr lang="es-PE" sz="1100" dirty="0">
                <a:latin typeface="Franklin Gothic Medium Cond" panose="020B0606030402020204" pitchFamily="34" charset="0"/>
              </a:rPr>
              <a:t>o “2” si es la 2º Batería de laboratorio</a:t>
            </a:r>
          </a:p>
          <a:p>
            <a:r>
              <a:rPr lang="es-PE" sz="1100" dirty="0">
                <a:latin typeface="Franklin Gothic Medium Cond" panose="020B0606030402020204" pitchFamily="34" charset="0"/>
              </a:rPr>
              <a:t> En el casillero 3º registre la sigla que identifique el tipo de prueba realizada:</a:t>
            </a:r>
          </a:p>
          <a:p>
            <a:r>
              <a:rPr lang="es-PE" sz="1100" dirty="0">
                <a:latin typeface="Franklin Gothic Medium Cond" panose="020B0606030402020204" pitchFamily="34" charset="0"/>
              </a:rPr>
              <a:t>o RP si el resultado es positivo</a:t>
            </a:r>
          </a:p>
          <a:p>
            <a:r>
              <a:rPr lang="es-PE" sz="1100" dirty="0">
                <a:latin typeface="Franklin Gothic Medium Cond" panose="020B0606030402020204" pitchFamily="34" charset="0"/>
              </a:rPr>
              <a:t>o RN si el resultado es negativo</a:t>
            </a:r>
          </a:p>
          <a:p>
            <a:r>
              <a:rPr lang="es-PE" sz="1100" dirty="0">
                <a:latin typeface="Franklin Gothic Medium Cond" panose="020B0606030402020204" pitchFamily="34" charset="0"/>
              </a:rPr>
              <a:t> En el casillero 5º el número de tratamiento: “IA” solo al inicio de TARV y en el siguiente campo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“TAR”</a:t>
            </a:r>
            <a:endParaRPr lang="es-PE" sz="1100" dirty="0">
              <a:solidFill>
                <a:srgbClr val="000000"/>
              </a:solidFill>
              <a:latin typeface="Franklin Gothic Medium Cond" panose="020B0606030402020204" pitchFamily="34" charset="0"/>
            </a:endParaRPr>
          </a:p>
        </p:txBody>
      </p:sp>
      <p:pic>
        <p:nvPicPr>
          <p:cNvPr id="6" name="Imagen 5"/>
          <p:cNvPicPr>
            <a:picLocks noChangeAspect="1"/>
          </p:cNvPicPr>
          <p:nvPr/>
        </p:nvPicPr>
        <p:blipFill>
          <a:blip r:embed="rId2"/>
          <a:stretch>
            <a:fillRect/>
          </a:stretch>
        </p:blipFill>
        <p:spPr>
          <a:xfrm>
            <a:off x="361663" y="1235589"/>
            <a:ext cx="8400197" cy="955171"/>
          </a:xfrm>
          <a:prstGeom prst="rect">
            <a:avLst/>
          </a:prstGeom>
        </p:spPr>
      </p:pic>
      <p:pic>
        <p:nvPicPr>
          <p:cNvPr id="7" name="Imagen 6"/>
          <p:cNvPicPr>
            <a:picLocks noChangeAspect="1"/>
          </p:cNvPicPr>
          <p:nvPr/>
        </p:nvPicPr>
        <p:blipFill>
          <a:blip r:embed="rId3"/>
          <a:stretch>
            <a:fillRect/>
          </a:stretch>
        </p:blipFill>
        <p:spPr>
          <a:xfrm>
            <a:off x="361663" y="2460423"/>
            <a:ext cx="8400197" cy="955171"/>
          </a:xfrm>
          <a:prstGeom prst="rect">
            <a:avLst/>
          </a:prstGeom>
        </p:spPr>
      </p:pic>
    </p:spTree>
    <p:extLst>
      <p:ext uri="{BB962C8B-B14F-4D97-AF65-F5344CB8AC3E}">
        <p14:creationId xmlns:p14="http://schemas.microsoft.com/office/powerpoint/2010/main" val="74041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614180-EED7-4D56-9F7C-A44AFC52FB15}"/>
              </a:ext>
            </a:extLst>
          </p:cNvPr>
          <p:cNvPicPr>
            <a:picLocks noChangeAspect="1"/>
          </p:cNvPicPr>
          <p:nvPr/>
        </p:nvPicPr>
        <p:blipFill>
          <a:blip r:embed="rId2"/>
          <a:stretch>
            <a:fillRect/>
          </a:stretch>
        </p:blipFill>
        <p:spPr>
          <a:xfrm>
            <a:off x="448574" y="356476"/>
            <a:ext cx="8258698" cy="1569239"/>
          </a:xfrm>
          <a:prstGeom prst="rect">
            <a:avLst/>
          </a:prstGeom>
        </p:spPr>
      </p:pic>
      <p:sp>
        <p:nvSpPr>
          <p:cNvPr id="4" name="Rectángulo 3">
            <a:extLst>
              <a:ext uri="{FF2B5EF4-FFF2-40B4-BE49-F238E27FC236}">
                <a16:creationId xmlns:a16="http://schemas.microsoft.com/office/drawing/2014/main" id="{74668184-FF81-49BC-9650-D21D0A7FC85F}"/>
              </a:ext>
            </a:extLst>
          </p:cNvPr>
          <p:cNvSpPr/>
          <p:nvPr/>
        </p:nvSpPr>
        <p:spPr>
          <a:xfrm>
            <a:off x="436728" y="1925715"/>
            <a:ext cx="8536675" cy="26161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Sólo se registrará el inicio de TARV con “IA”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en las siguientes sólo se registrará Administración de Tratamiento y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 TAR </a:t>
            </a:r>
          </a:p>
        </p:txBody>
      </p:sp>
      <p:sp>
        <p:nvSpPr>
          <p:cNvPr id="5" name="Rectángulo 4">
            <a:extLst>
              <a:ext uri="{FF2B5EF4-FFF2-40B4-BE49-F238E27FC236}">
                <a16:creationId xmlns:a16="http://schemas.microsoft.com/office/drawing/2014/main" id="{2764F12A-3B3D-414C-81CC-493CF3523008}"/>
              </a:ext>
            </a:extLst>
          </p:cNvPr>
          <p:cNvSpPr/>
          <p:nvPr/>
        </p:nvSpPr>
        <p:spPr>
          <a:xfrm>
            <a:off x="436728" y="2131053"/>
            <a:ext cx="8270544" cy="1954381"/>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caso de gestantes con pruebas reactivas para VIH, serán referidas a una IPRESS que administren TARV.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1, 2 </a:t>
            </a:r>
            <a:r>
              <a:rPr lang="es-PE" sz="1100" dirty="0" err="1">
                <a:solidFill>
                  <a:srgbClr val="000000"/>
                </a:solidFill>
                <a:latin typeface="Franklin Gothic Medium Cond" panose="020B0606030402020204" pitchFamily="34" charset="0"/>
              </a:rPr>
              <a:t>ó</a:t>
            </a:r>
            <a:r>
              <a:rPr lang="es-PE" sz="1100" dirty="0">
                <a:solidFill>
                  <a:srgbClr val="000000"/>
                </a:solidFill>
                <a:latin typeface="Franklin Gothic Medium Cond" panose="020B0606030402020204" pitchFamily="34" charset="0"/>
              </a:rPr>
              <a:t> 3 correspondiente al trimestre del embarazo en que se toma la prueba</a:t>
            </a:r>
          </a:p>
          <a:p>
            <a:r>
              <a:rPr lang="es-PE" sz="1100" dirty="0">
                <a:solidFill>
                  <a:srgbClr val="000000"/>
                </a:solidFill>
                <a:latin typeface="Franklin Gothic Medium Cond" panose="020B0606030402020204" pitchFamily="34" charset="0"/>
              </a:rPr>
              <a:t> En los casilleros 2º y 4º de la Consejería/Orientación en prevención de ITS, VIH, Hepatitis B pre y post test </a:t>
            </a:r>
          </a:p>
          <a:p>
            <a:r>
              <a:rPr lang="es-PE" sz="1100" dirty="0">
                <a:solidFill>
                  <a:srgbClr val="000000"/>
                </a:solidFill>
                <a:latin typeface="Franklin Gothic Medium Cond" panose="020B0606030402020204" pitchFamily="34" charset="0"/>
              </a:rPr>
              <a:t>o 1 si es la 1º Batería de laboratorio</a:t>
            </a:r>
          </a:p>
          <a:p>
            <a:r>
              <a:rPr lang="es-PE" sz="1100" dirty="0">
                <a:solidFill>
                  <a:srgbClr val="000000"/>
                </a:solidFill>
                <a:latin typeface="Franklin Gothic Medium Cond" panose="020B0606030402020204" pitchFamily="34" charset="0"/>
              </a:rPr>
              <a:t>o 2 si es la 2º Batería de laboratorio</a:t>
            </a:r>
          </a:p>
          <a:p>
            <a:r>
              <a:rPr lang="es-PE" sz="1100" dirty="0">
                <a:solidFill>
                  <a:srgbClr val="000000"/>
                </a:solidFill>
                <a:latin typeface="Franklin Gothic Medium Cond" panose="020B0606030402020204" pitchFamily="34" charset="0"/>
              </a:rPr>
              <a:t> En el casillero 3º registre la sigla que identifique el tipo de prueba realizada:</a:t>
            </a:r>
          </a:p>
          <a:p>
            <a:r>
              <a:rPr lang="es-PE" sz="1100" dirty="0">
                <a:solidFill>
                  <a:srgbClr val="000000"/>
                </a:solidFill>
                <a:latin typeface="Franklin Gothic Medium Cond" panose="020B0606030402020204" pitchFamily="34" charset="0"/>
              </a:rPr>
              <a:t>o RP si el resultado es positivo</a:t>
            </a:r>
          </a:p>
          <a:p>
            <a:r>
              <a:rPr lang="es-PE" sz="1100" dirty="0">
                <a:solidFill>
                  <a:srgbClr val="000000"/>
                </a:solidFill>
                <a:latin typeface="Franklin Gothic Medium Cond" panose="020B0606030402020204" pitchFamily="34" charset="0"/>
              </a:rPr>
              <a:t>o RN si el resultado es negativo</a:t>
            </a:r>
          </a:p>
          <a:p>
            <a:r>
              <a:rPr lang="es-PE" sz="1100" dirty="0">
                <a:solidFill>
                  <a:srgbClr val="000000"/>
                </a:solidFill>
                <a:latin typeface="Franklin Gothic Medium Cond" panose="020B0606030402020204" pitchFamily="34" charset="0"/>
              </a:rPr>
              <a:t> En el casillero 5º “DRV” indica la referencia a una IPRESS de mayor complejidad para su ingreso al TARV</a:t>
            </a:r>
          </a:p>
          <a:p>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6" name="Imagen 5">
            <a:extLst>
              <a:ext uri="{FF2B5EF4-FFF2-40B4-BE49-F238E27FC236}">
                <a16:creationId xmlns:a16="http://schemas.microsoft.com/office/drawing/2014/main" id="{10451D79-FA34-47E2-95CE-304C2B241C64}"/>
              </a:ext>
            </a:extLst>
          </p:cNvPr>
          <p:cNvPicPr>
            <a:picLocks noChangeAspect="1"/>
          </p:cNvPicPr>
          <p:nvPr/>
        </p:nvPicPr>
        <p:blipFill>
          <a:blip r:embed="rId3"/>
          <a:stretch>
            <a:fillRect/>
          </a:stretch>
        </p:blipFill>
        <p:spPr>
          <a:xfrm>
            <a:off x="448574" y="3886930"/>
            <a:ext cx="8270544" cy="1567492"/>
          </a:xfrm>
          <a:prstGeom prst="rect">
            <a:avLst/>
          </a:prstGeom>
        </p:spPr>
      </p:pic>
      <p:sp>
        <p:nvSpPr>
          <p:cNvPr id="9" name="CuadroTexto 8">
            <a:extLst>
              <a:ext uri="{FF2B5EF4-FFF2-40B4-BE49-F238E27FC236}">
                <a16:creationId xmlns:a16="http://schemas.microsoft.com/office/drawing/2014/main" id="{6DA0A8ED-B8CC-4A43-B838-A37DC87EA275}"/>
              </a:ext>
            </a:extLst>
          </p:cNvPr>
          <p:cNvSpPr txBox="1"/>
          <p:nvPr/>
        </p:nvSpPr>
        <p:spPr>
          <a:xfrm>
            <a:off x="365529" y="5454422"/>
            <a:ext cx="8436634" cy="1107996"/>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CUANDO EL TAMIZAJE ES REALIZADO CON PRUEBAS RÁPIDAS DUALES</a:t>
            </a:r>
          </a:p>
          <a:p>
            <a:r>
              <a:rPr lang="es-ES" sz="1100" dirty="0">
                <a:latin typeface="Franklin Gothic Medium Cond" panose="020B0606030402020204" pitchFamily="34" charset="0"/>
              </a:rPr>
              <a:t>En el ítem Diagnóstico motivo de consulta y/o actividad de salud, anote claramente:</a:t>
            </a:r>
          </a:p>
          <a:p>
            <a:r>
              <a:rPr lang="es-ES" sz="1100" dirty="0">
                <a:latin typeface="Franklin Gothic Medium Cond" panose="020B0606030402020204" pitchFamily="34" charset="0"/>
              </a:rPr>
              <a:t> En el casillero 1º Supervisión de Embarazo con Riesgo </a:t>
            </a:r>
          </a:p>
          <a:p>
            <a:r>
              <a:rPr lang="es-ES" sz="1100" dirty="0">
                <a:latin typeface="Franklin Gothic Medium Cond" panose="020B0606030402020204" pitchFamily="34" charset="0"/>
              </a:rPr>
              <a:t> En el casillero 2º Consejería  Pre Test para VIH</a:t>
            </a:r>
          </a:p>
          <a:p>
            <a:r>
              <a:rPr lang="es-ES" sz="1100" dirty="0">
                <a:latin typeface="Franklin Gothic Medium Cond" panose="020B0606030402020204" pitchFamily="34" charset="0"/>
              </a:rPr>
              <a:t> En el casillero 3º Anticuerpos; HIV-1 y HIV-2, análisis único (El prestador podrá escribir “Tamizaje para VIH” para la abreviatura del procedimiento)</a:t>
            </a:r>
          </a:p>
          <a:p>
            <a:r>
              <a:rPr lang="es-ES" sz="1100" dirty="0">
                <a:latin typeface="Franklin Gothic Medium Cond" panose="020B0606030402020204" pitchFamily="34" charset="0"/>
              </a:rPr>
              <a:t> En el casillero 4º Consejería  Post Test para VIH (No Reactivo o Reactivo) según sea </a:t>
            </a:r>
          </a:p>
        </p:txBody>
      </p:sp>
    </p:spTree>
    <p:extLst>
      <p:ext uri="{BB962C8B-B14F-4D97-AF65-F5344CB8AC3E}">
        <p14:creationId xmlns:p14="http://schemas.microsoft.com/office/powerpoint/2010/main" val="601950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96C6D0-7503-488F-A8F7-6EA90A2AF5F3}"/>
              </a:ext>
            </a:extLst>
          </p:cNvPr>
          <p:cNvSpPr txBox="1"/>
          <p:nvPr/>
        </p:nvSpPr>
        <p:spPr>
          <a:xfrm>
            <a:off x="388189" y="335846"/>
            <a:ext cx="8436634" cy="2462213"/>
          </a:xfrm>
          <a:prstGeom prst="rect">
            <a:avLst/>
          </a:prstGeom>
          <a:noFill/>
        </p:spPr>
        <p:txBody>
          <a:bodyPr wrap="square">
            <a:spAutoFit/>
          </a:bodyPr>
          <a:lstStyle/>
          <a:p>
            <a:r>
              <a:rPr lang="es-ES" sz="1100" dirty="0">
                <a:latin typeface="Franklin Gothic Medium Cond" panose="020B0606030402020204" pitchFamily="34" charset="0"/>
              </a:rPr>
              <a:t> En el casillero 5º Anticuerpo; Treponema </a:t>
            </a:r>
            <a:r>
              <a:rPr lang="es-ES" sz="1100" dirty="0" err="1">
                <a:latin typeface="Franklin Gothic Medium Cond" panose="020B0606030402020204" pitchFamily="34" charset="0"/>
              </a:rPr>
              <a:t>Pallidum</a:t>
            </a:r>
            <a:r>
              <a:rPr lang="es-ES" sz="1100" dirty="0">
                <a:latin typeface="Franklin Gothic Medium Cond" panose="020B0606030402020204" pitchFamily="34" charset="0"/>
              </a:rPr>
              <a:t> (El prestador podrá escribir “Tamizaje de Sífilis” para la</a:t>
            </a:r>
          </a:p>
          <a:p>
            <a:r>
              <a:rPr lang="es-ES" sz="1100" dirty="0">
                <a:latin typeface="Franklin Gothic Medium Cond" panose="020B0606030402020204" pitchFamily="34" charset="0"/>
              </a:rPr>
              <a:t>abreviatura del procedimiento) </a:t>
            </a:r>
          </a:p>
          <a:p>
            <a:r>
              <a:rPr lang="es-ES" sz="1100" dirty="0">
                <a:latin typeface="Franklin Gothic Medium Cond" panose="020B0606030402020204" pitchFamily="34" charset="0"/>
              </a:rPr>
              <a:t> En el casillero 6º Consejería/Orientación en prevención de ITS, VIH, Hepatitis</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1, 2 </a:t>
            </a:r>
            <a:r>
              <a:rPr lang="es-PE" sz="1100" dirty="0" err="1">
                <a:solidFill>
                  <a:srgbClr val="000000"/>
                </a:solidFill>
                <a:latin typeface="Franklin Gothic Medium Cond" panose="020B0606030402020204" pitchFamily="34" charset="0"/>
              </a:rPr>
              <a:t>ó</a:t>
            </a:r>
            <a:r>
              <a:rPr lang="es-PE" sz="1100" dirty="0">
                <a:solidFill>
                  <a:srgbClr val="000000"/>
                </a:solidFill>
                <a:latin typeface="Franklin Gothic Medium Cond" panose="020B0606030402020204" pitchFamily="34" charset="0"/>
              </a:rPr>
              <a:t> 3 correspondiente al trimestre del embarazo en que se toma la prueba</a:t>
            </a:r>
          </a:p>
          <a:p>
            <a:r>
              <a:rPr lang="es-PE" sz="1100" dirty="0">
                <a:solidFill>
                  <a:srgbClr val="000000"/>
                </a:solidFill>
                <a:latin typeface="Franklin Gothic Medium Cond" panose="020B0606030402020204" pitchFamily="34" charset="0"/>
              </a:rPr>
              <a:t> En los casilleros 2º y 4º de la Consejería Pre y Post test </a:t>
            </a:r>
          </a:p>
          <a:p>
            <a:r>
              <a:rPr lang="es-PE" sz="1100" dirty="0">
                <a:solidFill>
                  <a:srgbClr val="000000"/>
                </a:solidFill>
                <a:latin typeface="Franklin Gothic Medium Cond" panose="020B0606030402020204" pitchFamily="34" charset="0"/>
              </a:rPr>
              <a:t>o 1 si es la 1º Batería de laboratorio</a:t>
            </a:r>
          </a:p>
          <a:p>
            <a:r>
              <a:rPr lang="es-PE" sz="1100" dirty="0">
                <a:solidFill>
                  <a:srgbClr val="000000"/>
                </a:solidFill>
                <a:latin typeface="Franklin Gothic Medium Cond" panose="020B0606030402020204" pitchFamily="34" charset="0"/>
              </a:rPr>
              <a:t>o 2 si es la 2º Batería de laboratorio</a:t>
            </a:r>
          </a:p>
          <a:p>
            <a:r>
              <a:rPr lang="es-PE" sz="1100" dirty="0">
                <a:solidFill>
                  <a:srgbClr val="000000"/>
                </a:solidFill>
                <a:latin typeface="Franklin Gothic Medium Cond" panose="020B0606030402020204" pitchFamily="34" charset="0"/>
              </a:rPr>
              <a:t> En el 3º y casillero 5º registre la sigla que identifique el resultado de cada anticuerpo del tamizaje realizado:</a:t>
            </a:r>
          </a:p>
          <a:p>
            <a:r>
              <a:rPr lang="es-PE" sz="1100" dirty="0">
                <a:solidFill>
                  <a:srgbClr val="000000"/>
                </a:solidFill>
                <a:latin typeface="Franklin Gothic Medium Cond" panose="020B0606030402020204" pitchFamily="34" charset="0"/>
              </a:rPr>
              <a:t>o RP si el resultado es positivo</a:t>
            </a:r>
          </a:p>
          <a:p>
            <a:r>
              <a:rPr lang="es-PE" sz="1100" dirty="0">
                <a:solidFill>
                  <a:srgbClr val="000000"/>
                </a:solidFill>
                <a:latin typeface="Franklin Gothic Medium Cond" panose="020B0606030402020204" pitchFamily="34" charset="0"/>
              </a:rPr>
              <a:t>o RN si el resultado es negativo</a:t>
            </a:r>
          </a:p>
          <a:p>
            <a:r>
              <a:rPr lang="es-PE" sz="1100" dirty="0">
                <a:solidFill>
                  <a:srgbClr val="000000"/>
                </a:solidFill>
                <a:latin typeface="Franklin Gothic Medium Cond" panose="020B0606030402020204" pitchFamily="34" charset="0"/>
              </a:rPr>
              <a:t> En el casillero 6º </a:t>
            </a:r>
          </a:p>
          <a:p>
            <a:r>
              <a:rPr lang="es-PE" sz="1100" dirty="0">
                <a:solidFill>
                  <a:srgbClr val="000000"/>
                </a:solidFill>
                <a:latin typeface="Franklin Gothic Medium Cond" panose="020B0606030402020204" pitchFamily="34" charset="0"/>
              </a:rPr>
              <a:t>o 1 si es la 1º Batería de laboratorio</a:t>
            </a:r>
          </a:p>
          <a:p>
            <a:r>
              <a:rPr lang="es-PE" sz="1100" dirty="0">
                <a:solidFill>
                  <a:srgbClr val="000000"/>
                </a:solidFill>
                <a:latin typeface="Franklin Gothic Medium Cond" panose="020B0606030402020204" pitchFamily="34" charset="0"/>
              </a:rPr>
              <a:t>o 2 si es la 2º Batería de laboratorio</a:t>
            </a:r>
          </a:p>
        </p:txBody>
      </p:sp>
      <p:sp>
        <p:nvSpPr>
          <p:cNvPr id="4" name="Rectángulo 3">
            <a:extLst>
              <a:ext uri="{FF2B5EF4-FFF2-40B4-BE49-F238E27FC236}">
                <a16:creationId xmlns:a16="http://schemas.microsoft.com/office/drawing/2014/main" id="{DB0C2959-B729-4B2C-BF8C-31785EF0C442}"/>
              </a:ext>
            </a:extLst>
          </p:cNvPr>
          <p:cNvSpPr/>
          <p:nvPr/>
        </p:nvSpPr>
        <p:spPr>
          <a:xfrm>
            <a:off x="388189" y="2652858"/>
            <a:ext cx="3127779"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Procedimientos realizados a través de la Primera Batería </a:t>
            </a:r>
          </a:p>
        </p:txBody>
      </p:sp>
      <p:pic>
        <p:nvPicPr>
          <p:cNvPr id="5" name="Imagen 4">
            <a:extLst>
              <a:ext uri="{FF2B5EF4-FFF2-40B4-BE49-F238E27FC236}">
                <a16:creationId xmlns:a16="http://schemas.microsoft.com/office/drawing/2014/main" id="{4C4905FB-2D56-4D20-AA85-A637E80800E4}"/>
              </a:ext>
            </a:extLst>
          </p:cNvPr>
          <p:cNvPicPr>
            <a:picLocks noChangeAspect="1"/>
          </p:cNvPicPr>
          <p:nvPr/>
        </p:nvPicPr>
        <p:blipFill>
          <a:blip r:embed="rId2"/>
          <a:stretch>
            <a:fillRect/>
          </a:stretch>
        </p:blipFill>
        <p:spPr>
          <a:xfrm>
            <a:off x="388189" y="2895351"/>
            <a:ext cx="8553600" cy="1569239"/>
          </a:xfrm>
          <a:prstGeom prst="rect">
            <a:avLst/>
          </a:prstGeom>
        </p:spPr>
      </p:pic>
      <p:sp>
        <p:nvSpPr>
          <p:cNvPr id="6" name="Rectángulo 5">
            <a:extLst>
              <a:ext uri="{FF2B5EF4-FFF2-40B4-BE49-F238E27FC236}">
                <a16:creationId xmlns:a16="http://schemas.microsoft.com/office/drawing/2014/main" id="{A0150B1A-79D3-4A28-A4B1-A8C081D40CEB}"/>
              </a:ext>
            </a:extLst>
          </p:cNvPr>
          <p:cNvSpPr/>
          <p:nvPr/>
        </p:nvSpPr>
        <p:spPr>
          <a:xfrm>
            <a:off x="297102" y="4431077"/>
            <a:ext cx="3695242"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PROCEDIMIENTOS REALIZADOS A TRAVÉS DE LA SEGUNDA BATERÍA </a:t>
            </a:r>
          </a:p>
        </p:txBody>
      </p:sp>
      <p:pic>
        <p:nvPicPr>
          <p:cNvPr id="9" name="Imagen 8">
            <a:extLst>
              <a:ext uri="{FF2B5EF4-FFF2-40B4-BE49-F238E27FC236}">
                <a16:creationId xmlns:a16="http://schemas.microsoft.com/office/drawing/2014/main" id="{338BD5C7-868C-452F-AA41-27ECE7A34246}"/>
              </a:ext>
            </a:extLst>
          </p:cNvPr>
          <p:cNvPicPr>
            <a:picLocks noChangeAspect="1"/>
          </p:cNvPicPr>
          <p:nvPr/>
        </p:nvPicPr>
        <p:blipFill>
          <a:blip r:embed="rId3"/>
          <a:stretch>
            <a:fillRect/>
          </a:stretch>
        </p:blipFill>
        <p:spPr>
          <a:xfrm>
            <a:off x="388189" y="4646470"/>
            <a:ext cx="8553600" cy="1569239"/>
          </a:xfrm>
          <a:prstGeom prst="rect">
            <a:avLst/>
          </a:prstGeom>
        </p:spPr>
      </p:pic>
    </p:spTree>
    <p:extLst>
      <p:ext uri="{BB962C8B-B14F-4D97-AF65-F5344CB8AC3E}">
        <p14:creationId xmlns:p14="http://schemas.microsoft.com/office/powerpoint/2010/main" val="3421437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8086" y="98290"/>
            <a:ext cx="8460730"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TAMIZAJE CON PRUEBA DE ELISA EN GESTANTES </a:t>
            </a:r>
          </a:p>
          <a:p>
            <a:pPr algn="just"/>
            <a:r>
              <a:rPr lang="es-PE" sz="1100" dirty="0">
                <a:solidFill>
                  <a:srgbClr val="000000"/>
                </a:solidFill>
                <a:latin typeface="Franklin Gothic Medium Cond" panose="020B0606030402020204" pitchFamily="34" charset="0"/>
              </a:rPr>
              <a:t>El personal de salud que se encuentra en los consultorios registra en un primer momento sólo la  Consejería Pre Test; al evaluar el resultado debe registrar: [87389] “Detección de antígenos de agente infeccioso HIV-1 y HIV-2, resultado único” la consejería Post Test, toda vez que en laboratorio NO se registra HIS. </a:t>
            </a:r>
          </a:p>
          <a:p>
            <a:pPr algn="just"/>
            <a:r>
              <a:rPr lang="es-PE" sz="1100" dirty="0">
                <a:solidFill>
                  <a:srgbClr val="FF000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En el consultorio:</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 el casillero 1º Supervisión de embarazo con riesgo</a:t>
            </a:r>
          </a:p>
          <a:p>
            <a:pPr algn="just"/>
            <a:r>
              <a:rPr lang="es-PE" sz="1100" dirty="0">
                <a:solidFill>
                  <a:srgbClr val="000000"/>
                </a:solidFill>
                <a:latin typeface="Franklin Gothic Medium Cond" panose="020B0606030402020204" pitchFamily="34" charset="0"/>
              </a:rPr>
              <a:t> En el casillero 2º Consejería Pre Test para VIH</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1º Escriba 1, 2 </a:t>
            </a:r>
            <a:r>
              <a:rPr lang="es-PE" sz="1100" dirty="0" err="1">
                <a:solidFill>
                  <a:srgbClr val="000000"/>
                </a:solidFill>
                <a:latin typeface="Franklin Gothic Medium Cond" panose="020B0606030402020204" pitchFamily="34" charset="0"/>
              </a:rPr>
              <a:t>ó</a:t>
            </a:r>
            <a:r>
              <a:rPr lang="es-PE" sz="1100" dirty="0">
                <a:solidFill>
                  <a:srgbClr val="000000"/>
                </a:solidFill>
                <a:latin typeface="Franklin Gothic Medium Cond" panose="020B0606030402020204" pitchFamily="34" charset="0"/>
              </a:rPr>
              <a:t> 3 que corresponde al trimestre de gestación</a:t>
            </a:r>
          </a:p>
          <a:p>
            <a:pPr algn="just"/>
            <a:r>
              <a:rPr lang="es-PE" sz="1100" dirty="0">
                <a:solidFill>
                  <a:srgbClr val="000000"/>
                </a:solidFill>
                <a:latin typeface="Franklin Gothic Medium Cond" panose="020B0606030402020204" pitchFamily="34" charset="0"/>
              </a:rPr>
              <a:t> En el casillero de la Consejería Pre Test </a:t>
            </a:r>
          </a:p>
          <a:p>
            <a:pPr algn="just"/>
            <a:r>
              <a:rPr lang="es-PE" sz="1100" dirty="0">
                <a:solidFill>
                  <a:srgbClr val="000000"/>
                </a:solidFill>
                <a:latin typeface="Franklin Gothic Medium Cond" panose="020B0606030402020204" pitchFamily="34" charset="0"/>
              </a:rPr>
              <a:t>o 1 si es la 1º Batería de Laboratorio</a:t>
            </a:r>
          </a:p>
          <a:p>
            <a:pPr algn="just"/>
            <a:r>
              <a:rPr lang="es-PE" sz="1100" dirty="0">
                <a:solidFill>
                  <a:srgbClr val="000000"/>
                </a:solidFill>
                <a:latin typeface="Franklin Gothic Medium Cond" panose="020B0606030402020204" pitchFamily="34" charset="0"/>
              </a:rPr>
              <a:t>o 2 si es la 2º Batería de Laboratorio </a:t>
            </a:r>
          </a:p>
        </p:txBody>
      </p:sp>
      <p:pic>
        <p:nvPicPr>
          <p:cNvPr id="5" name="Imagen 4">
            <a:extLst>
              <a:ext uri="{FF2B5EF4-FFF2-40B4-BE49-F238E27FC236}">
                <a16:creationId xmlns:a16="http://schemas.microsoft.com/office/drawing/2014/main" id="{319A7612-C7E0-4FC5-B5DF-8DDD552ACB83}"/>
              </a:ext>
            </a:extLst>
          </p:cNvPr>
          <p:cNvPicPr>
            <a:picLocks noChangeAspect="1"/>
          </p:cNvPicPr>
          <p:nvPr/>
        </p:nvPicPr>
        <p:blipFill>
          <a:blip r:embed="rId2"/>
          <a:stretch>
            <a:fillRect/>
          </a:stretch>
        </p:blipFill>
        <p:spPr>
          <a:xfrm>
            <a:off x="278086" y="2196070"/>
            <a:ext cx="8587828" cy="958508"/>
          </a:xfrm>
          <a:prstGeom prst="rect">
            <a:avLst/>
          </a:prstGeom>
        </p:spPr>
      </p:pic>
      <p:sp>
        <p:nvSpPr>
          <p:cNvPr id="6" name="Rectángulo 5">
            <a:extLst>
              <a:ext uri="{FF2B5EF4-FFF2-40B4-BE49-F238E27FC236}">
                <a16:creationId xmlns:a16="http://schemas.microsoft.com/office/drawing/2014/main" id="{7F9C7803-5422-484D-B4D6-ECD3AD579DBA}"/>
              </a:ext>
            </a:extLst>
          </p:cNvPr>
          <p:cNvSpPr/>
          <p:nvPr/>
        </p:nvSpPr>
        <p:spPr>
          <a:xfrm>
            <a:off x="278086" y="3128700"/>
            <a:ext cx="8587828"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RETORNA CON EL RESULTADO DE LABORATORIO </a:t>
            </a:r>
          </a:p>
          <a:p>
            <a:r>
              <a:rPr lang="es-PE" sz="1100" dirty="0">
                <a:solidFill>
                  <a:srgbClr val="000000"/>
                </a:solidFill>
                <a:latin typeface="Franklin Gothic Medium Cond" panose="020B0606030402020204" pitchFamily="34" charset="0"/>
              </a:rPr>
              <a:t>En el ítem Diagnóstico motivo de consulta y/o actividad de salud, anote claramente:</a:t>
            </a:r>
          </a:p>
          <a:p>
            <a:r>
              <a:rPr lang="es-PE" sz="1100" dirty="0">
                <a:solidFill>
                  <a:srgbClr val="000000"/>
                </a:solidFill>
                <a:latin typeface="Franklin Gothic Medium Cond" panose="020B0606030402020204" pitchFamily="34" charset="0"/>
              </a:rPr>
              <a:t> En el casillero 1º Supervisión de embarazo de alto riesgo</a:t>
            </a:r>
          </a:p>
          <a:p>
            <a:r>
              <a:rPr lang="es-PE" sz="1100" dirty="0">
                <a:solidFill>
                  <a:srgbClr val="000000"/>
                </a:solidFill>
                <a:latin typeface="Franklin Gothic Medium Cond" panose="020B0606030402020204" pitchFamily="34" charset="0"/>
              </a:rPr>
              <a:t> En el casillero 2º Detección de antígenos de agente infeccioso HIV-1 y HIV-2, resultado único:</a:t>
            </a:r>
          </a:p>
          <a:p>
            <a:r>
              <a:rPr lang="es-PE" sz="1100" dirty="0">
                <a:solidFill>
                  <a:srgbClr val="000000"/>
                </a:solidFill>
                <a:latin typeface="Franklin Gothic Medium Cond" panose="020B0606030402020204" pitchFamily="34" charset="0"/>
              </a:rPr>
              <a:t> En el casillero 3º Consejería Post test para VIH de acuerdo al resultado:</a:t>
            </a:r>
          </a:p>
          <a:p>
            <a:r>
              <a:rPr lang="es-PE" sz="1100" dirty="0">
                <a:solidFill>
                  <a:srgbClr val="000000"/>
                </a:solidFill>
                <a:latin typeface="Franklin Gothic Medium Cond" panose="020B0606030402020204" pitchFamily="34" charset="0"/>
              </a:rPr>
              <a:t>o NO REACTIVO  99401.34</a:t>
            </a:r>
          </a:p>
          <a:p>
            <a:r>
              <a:rPr lang="es-PE" sz="1100" dirty="0">
                <a:solidFill>
                  <a:srgbClr val="000000"/>
                </a:solidFill>
                <a:latin typeface="Franklin Gothic Medium Cond" panose="020B0606030402020204" pitchFamily="34" charset="0"/>
              </a:rPr>
              <a:t>o REACTIVO         99403.03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el trimestre de embarazo 1,2 </a:t>
            </a:r>
            <a:r>
              <a:rPr lang="es-PE" sz="1100" dirty="0" err="1">
                <a:solidFill>
                  <a:srgbClr val="000000"/>
                </a:solidFill>
                <a:latin typeface="Franklin Gothic Medium Cond" panose="020B0606030402020204" pitchFamily="34" charset="0"/>
              </a:rPr>
              <a:t>ó</a:t>
            </a:r>
            <a:r>
              <a:rPr lang="es-PE" sz="1100" dirty="0">
                <a:solidFill>
                  <a:srgbClr val="000000"/>
                </a:solidFill>
                <a:latin typeface="Franklin Gothic Medium Cond" panose="020B0606030402020204" pitchFamily="34" charset="0"/>
              </a:rPr>
              <a:t> 3 correspondiente al trimestre del embarazo en que se realiza el</a:t>
            </a:r>
          </a:p>
          <a:p>
            <a:r>
              <a:rPr lang="es-PE" sz="1100" dirty="0">
                <a:solidFill>
                  <a:srgbClr val="000000"/>
                </a:solidFill>
                <a:latin typeface="Franklin Gothic Medium Cond" panose="020B0606030402020204" pitchFamily="34" charset="0"/>
              </a:rPr>
              <a:t>tamizaje</a:t>
            </a:r>
          </a:p>
          <a:p>
            <a:r>
              <a:rPr lang="es-PE" sz="1100" dirty="0">
                <a:solidFill>
                  <a:srgbClr val="000000"/>
                </a:solidFill>
                <a:latin typeface="Franklin Gothic Medium Cond" panose="020B0606030402020204" pitchFamily="34" charset="0"/>
              </a:rPr>
              <a:t> En el casillero 2º el resultado del tamizaje:</a:t>
            </a:r>
          </a:p>
          <a:p>
            <a:r>
              <a:rPr lang="es-PE" sz="1100" dirty="0">
                <a:solidFill>
                  <a:srgbClr val="000000"/>
                </a:solidFill>
                <a:latin typeface="Franklin Gothic Medium Cond" panose="020B0606030402020204" pitchFamily="34" charset="0"/>
              </a:rPr>
              <a:t>o RP si el resultado es positivo		o RN si el resultado es negativo </a:t>
            </a:r>
          </a:p>
          <a:p>
            <a:r>
              <a:rPr lang="es-ES" sz="1100" dirty="0">
                <a:latin typeface="Franklin Gothic Medium Cond" panose="020B0606030402020204" pitchFamily="34" charset="0"/>
              </a:rPr>
              <a:t> En el casillero 3º el número de batería de laboratorio</a:t>
            </a:r>
          </a:p>
          <a:p>
            <a:r>
              <a:rPr lang="es-ES" sz="1100" dirty="0">
                <a:latin typeface="Franklin Gothic Medium Cond" panose="020B0606030402020204" pitchFamily="34" charset="0"/>
              </a:rPr>
              <a:t>o 1 si es la 1º Batería de Laboratorio	o 2 si es la 2º Batería de Laboratorio </a:t>
            </a:r>
            <a:endParaRPr lang="es-PE" sz="1100" dirty="0">
              <a:latin typeface="Franklin Gothic Medium Cond" panose="020B0606030402020204" pitchFamily="34" charset="0"/>
            </a:endParaRPr>
          </a:p>
        </p:txBody>
      </p:sp>
      <p:pic>
        <p:nvPicPr>
          <p:cNvPr id="8" name="Imagen 7">
            <a:extLst>
              <a:ext uri="{FF2B5EF4-FFF2-40B4-BE49-F238E27FC236}">
                <a16:creationId xmlns:a16="http://schemas.microsoft.com/office/drawing/2014/main" id="{711795CC-6955-410C-B6D7-C5BC687874BE}"/>
              </a:ext>
            </a:extLst>
          </p:cNvPr>
          <p:cNvPicPr>
            <a:picLocks noChangeAspect="1"/>
          </p:cNvPicPr>
          <p:nvPr/>
        </p:nvPicPr>
        <p:blipFill>
          <a:blip r:embed="rId3"/>
          <a:stretch>
            <a:fillRect/>
          </a:stretch>
        </p:blipFill>
        <p:spPr>
          <a:xfrm>
            <a:off x="278086" y="5539157"/>
            <a:ext cx="8587828" cy="958508"/>
          </a:xfrm>
          <a:prstGeom prst="rect">
            <a:avLst/>
          </a:prstGeom>
        </p:spPr>
      </p:pic>
    </p:spTree>
    <p:extLst>
      <p:ext uri="{BB962C8B-B14F-4D97-AF65-F5344CB8AC3E}">
        <p14:creationId xmlns:p14="http://schemas.microsoft.com/office/powerpoint/2010/main" val="3339965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1324" y="209421"/>
            <a:ext cx="8291014"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PACIENTE QUE RECIBE TARV E INICIA GESTACIÓN </a:t>
            </a:r>
          </a:p>
          <a:p>
            <a:r>
              <a:rPr lang="es-PE" sz="1100" dirty="0">
                <a:solidFill>
                  <a:srgbClr val="000000"/>
                </a:solidFill>
                <a:latin typeface="Franklin Gothic Medium Cond" panose="020B0606030402020204" pitchFamily="34" charset="0"/>
              </a:rPr>
              <a:t>Para el ítem Diagnóstico motivo de consulta y/o actividad de salud anote:</a:t>
            </a:r>
          </a:p>
          <a:p>
            <a:r>
              <a:rPr lang="es-PE" sz="1100" dirty="0">
                <a:solidFill>
                  <a:srgbClr val="000000"/>
                </a:solidFill>
                <a:latin typeface="Franklin Gothic Medium Cond" panose="020B0606030402020204" pitchFamily="34" charset="0"/>
              </a:rPr>
              <a:t> En el casillero 1º, según corresponda:</a:t>
            </a:r>
          </a:p>
          <a:p>
            <a:r>
              <a:rPr lang="es-PE" sz="1100" dirty="0">
                <a:solidFill>
                  <a:srgbClr val="000000"/>
                </a:solidFill>
                <a:latin typeface="Franklin Gothic Medium Cond" panose="020B0606030402020204" pitchFamily="34" charset="0"/>
              </a:rPr>
              <a:t>o Infección por VIH sin SIDA 		o SIDA  </a:t>
            </a:r>
          </a:p>
          <a:p>
            <a:r>
              <a:rPr lang="es-PE" sz="1100" dirty="0">
                <a:solidFill>
                  <a:srgbClr val="000000"/>
                </a:solidFill>
                <a:latin typeface="Franklin Gothic Medium Cond" panose="020B0606030402020204" pitchFamily="34" charset="0"/>
              </a:rPr>
              <a:t>  En el casillero 2º Consejería de Soporte a Personas que viven con VIH/SIDA</a:t>
            </a:r>
          </a:p>
          <a:p>
            <a:r>
              <a:rPr lang="es-PE" sz="1100" dirty="0">
                <a:solidFill>
                  <a:srgbClr val="000000"/>
                </a:solidFill>
                <a:latin typeface="Franklin Gothic Medium Cond" panose="020B0606030402020204" pitchFamily="34" charset="0"/>
              </a:rPr>
              <a:t> En el casillero 3º Administración de Tratamiento </a:t>
            </a:r>
          </a:p>
          <a:p>
            <a:r>
              <a:rPr lang="es-PE" sz="1100" dirty="0">
                <a:solidFill>
                  <a:srgbClr val="000000"/>
                </a:solidFill>
                <a:latin typeface="Franklin Gothic Medium Cond" panose="020B0606030402020204" pitchFamily="34" charset="0"/>
              </a:rPr>
              <a:t> 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3º “TAR” de TARV  </a:t>
            </a:r>
            <a:endParaRPr lang="es-PE" sz="1100" dirty="0">
              <a:latin typeface="Franklin Gothic Medium Cond" panose="020B0606030402020204" pitchFamily="34" charset="0"/>
            </a:endParaRPr>
          </a:p>
        </p:txBody>
      </p:sp>
      <p:sp>
        <p:nvSpPr>
          <p:cNvPr id="6" name="CuadroTexto 5">
            <a:extLst>
              <a:ext uri="{FF2B5EF4-FFF2-40B4-BE49-F238E27FC236}">
                <a16:creationId xmlns:a16="http://schemas.microsoft.com/office/drawing/2014/main" id="{A350C7E5-A7FF-4ED8-865E-2D906E109216}"/>
              </a:ext>
            </a:extLst>
          </p:cNvPr>
          <p:cNvSpPr txBox="1"/>
          <p:nvPr/>
        </p:nvSpPr>
        <p:spPr>
          <a:xfrm>
            <a:off x="2458529" y="2761121"/>
            <a:ext cx="4572000" cy="261610"/>
          </a:xfrm>
          <a:prstGeom prst="rect">
            <a:avLst/>
          </a:prstGeom>
          <a:noFill/>
        </p:spPr>
        <p:txBody>
          <a:bodyPr wrap="square">
            <a:spAutoFit/>
          </a:bodyPr>
          <a:lstStyle/>
          <a:p>
            <a:r>
              <a:rPr lang="es-ES" sz="1100" dirty="0">
                <a:solidFill>
                  <a:srgbClr val="000099"/>
                </a:solidFill>
                <a:latin typeface="Franklin Gothic Medium Cond" panose="020B0606030402020204" pitchFamily="34" charset="0"/>
              </a:rPr>
              <a:t>Los casos de gestantes con VIH se deben codificar con O987 </a:t>
            </a:r>
            <a:endParaRPr lang="es-PE" sz="1100" dirty="0">
              <a:solidFill>
                <a:srgbClr val="000099"/>
              </a:solidFill>
              <a:latin typeface="Franklin Gothic Medium Cond" panose="020B0606030402020204" pitchFamily="34" charset="0"/>
            </a:endParaRPr>
          </a:p>
        </p:txBody>
      </p:sp>
      <p:pic>
        <p:nvPicPr>
          <p:cNvPr id="8" name="Imagen 7">
            <a:extLst>
              <a:ext uri="{FF2B5EF4-FFF2-40B4-BE49-F238E27FC236}">
                <a16:creationId xmlns:a16="http://schemas.microsoft.com/office/drawing/2014/main" id="{6370F334-C40E-497F-A271-D6EB6775DBA1}"/>
              </a:ext>
            </a:extLst>
          </p:cNvPr>
          <p:cNvPicPr>
            <a:picLocks noChangeAspect="1"/>
          </p:cNvPicPr>
          <p:nvPr/>
        </p:nvPicPr>
        <p:blipFill>
          <a:blip r:embed="rId2"/>
          <a:stretch>
            <a:fillRect/>
          </a:stretch>
        </p:blipFill>
        <p:spPr>
          <a:xfrm>
            <a:off x="331759" y="1799126"/>
            <a:ext cx="8518944" cy="958508"/>
          </a:xfrm>
          <a:prstGeom prst="rect">
            <a:avLst/>
          </a:prstGeom>
        </p:spPr>
      </p:pic>
      <p:sp>
        <p:nvSpPr>
          <p:cNvPr id="9" name="Rectángulo 8">
            <a:extLst>
              <a:ext uri="{FF2B5EF4-FFF2-40B4-BE49-F238E27FC236}">
                <a16:creationId xmlns:a16="http://schemas.microsoft.com/office/drawing/2014/main" id="{82832739-73BE-4C1E-8EFD-339ADDE7C20D}"/>
              </a:ext>
            </a:extLst>
          </p:cNvPr>
          <p:cNvSpPr/>
          <p:nvPr/>
        </p:nvSpPr>
        <p:spPr>
          <a:xfrm>
            <a:off x="331759" y="1570866"/>
            <a:ext cx="1382110" cy="261610"/>
          </a:xfrm>
          <a:prstGeom prst="rect">
            <a:avLst/>
          </a:prstGeom>
        </p:spPr>
        <p:txBody>
          <a:bodyPr wrap="none">
            <a:spAutoFit/>
          </a:bodyPr>
          <a:lstStyle/>
          <a:p>
            <a:pPr lvl="0"/>
            <a:r>
              <a:rPr lang="es-PE" sz="1100" dirty="0">
                <a:solidFill>
                  <a:srgbClr val="C00000"/>
                </a:solidFill>
                <a:latin typeface="Franklin Gothic Medium Cond" panose="020B0606030402020204" pitchFamily="34" charset="0"/>
              </a:rPr>
              <a:t> Continúan Tratamiento</a:t>
            </a:r>
          </a:p>
        </p:txBody>
      </p:sp>
      <p:sp>
        <p:nvSpPr>
          <p:cNvPr id="10" name="Rectángulo 9">
            <a:extLst>
              <a:ext uri="{FF2B5EF4-FFF2-40B4-BE49-F238E27FC236}">
                <a16:creationId xmlns:a16="http://schemas.microsoft.com/office/drawing/2014/main" id="{F4B24525-F339-4F70-A545-7E8AF9A3C383}"/>
              </a:ext>
            </a:extLst>
          </p:cNvPr>
          <p:cNvSpPr/>
          <p:nvPr/>
        </p:nvSpPr>
        <p:spPr>
          <a:xfrm>
            <a:off x="331759" y="2938780"/>
            <a:ext cx="8304663" cy="280076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TAMIZAJE PARA VIH EN TRABAJO DE PARTO </a:t>
            </a:r>
          </a:p>
          <a:p>
            <a:r>
              <a:rPr lang="es-PE" sz="1100" dirty="0">
                <a:solidFill>
                  <a:srgbClr val="000000"/>
                </a:solidFill>
                <a:latin typeface="Franklin Gothic Medium Cond" panose="020B0606030402020204" pitchFamily="34" charset="0"/>
              </a:rPr>
              <a:t>Esta forma de registro se usará sólo cuando no exista la certeza de que a la gestante se le realizó los tamizajes correspondientes a las baterías. Por ejemplo en gestantes referidas para atención de parto. </a:t>
            </a:r>
          </a:p>
          <a:p>
            <a:r>
              <a:rPr lang="es-PE" sz="1100" dirty="0">
                <a:solidFill>
                  <a:srgbClr val="000000"/>
                </a:solidFill>
                <a:latin typeface="Franklin Gothic Medium Cond" panose="020B0606030402020204" pitchFamily="34" charset="0"/>
              </a:rPr>
              <a:t> </a:t>
            </a:r>
            <a:r>
              <a:rPr lang="es-PE" sz="1100" dirty="0">
                <a:solidFill>
                  <a:srgbClr val="000099"/>
                </a:solidFill>
                <a:latin typeface="Franklin Gothic Medium Cond" panose="020B0606030402020204" pitchFamily="34" charset="0"/>
              </a:rPr>
              <a:t>Esta es una actividad que no se realiza en consulta externa, pero por su importancia como indicador dentro de la atención integral, hace que se incluya en el registro HIS para complementar la información de la Estrategia.</a:t>
            </a:r>
          </a:p>
          <a:p>
            <a:r>
              <a:rPr lang="es-PE" sz="1100" dirty="0">
                <a:solidFill>
                  <a:srgbClr val="000099"/>
                </a:solidFill>
                <a:latin typeface="Franklin Gothic Medium Cond" panose="020B0606030402020204" pitchFamily="34" charset="0"/>
              </a:rPr>
              <a:t> En el ítem Diagnóstico motivo de consulta y/o actividad de salud, anote claramente:</a:t>
            </a:r>
          </a:p>
          <a:p>
            <a:r>
              <a:rPr lang="es-PE" sz="1100" dirty="0">
                <a:solidFill>
                  <a:srgbClr val="000099"/>
                </a:solidFill>
                <a:latin typeface="Franklin Gothic Medium Cond" panose="020B0606030402020204" pitchFamily="34" charset="0"/>
              </a:rPr>
              <a:t> El registro es individual y como para esta actividad siempre la prueba es “Prueba Rápida” la indicación del tipo  de prueba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no es necesaria, solo se indicará el resultado y la diferenciación del registro de la consulta externa indicando utilizando el 2º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“RSA” de Riesgo Sanitario. </a:t>
            </a:r>
          </a:p>
          <a:p>
            <a:r>
              <a:rPr lang="es-PE" sz="1100" dirty="0">
                <a:latin typeface="Franklin Gothic Medium Cond" panose="020B0606030402020204" pitchFamily="34" charset="0"/>
              </a:rPr>
              <a:t> En el casillero 1º Consejería Pre Test para VIH</a:t>
            </a:r>
          </a:p>
          <a:p>
            <a:r>
              <a:rPr lang="es-PE" sz="1100" dirty="0">
                <a:latin typeface="Franklin Gothic Medium Cond" panose="020B0606030402020204" pitchFamily="34" charset="0"/>
              </a:rPr>
              <a:t> En el casillero 2º Anticuerpos; HIV-1 y HIV-2, análisis único</a:t>
            </a:r>
          </a:p>
          <a:p>
            <a:r>
              <a:rPr lang="es-PE" sz="1100" dirty="0">
                <a:latin typeface="Franklin Gothic Medium Cond" panose="020B0606030402020204" pitchFamily="34" charset="0"/>
              </a:rPr>
              <a:t> En el casillero 3º Consejería Post test para VIH de acuerdo al resultado:</a:t>
            </a:r>
          </a:p>
          <a:p>
            <a:r>
              <a:rPr lang="es-PE" sz="1100" dirty="0">
                <a:latin typeface="Franklin Gothic Medium Cond" panose="020B0606030402020204" pitchFamily="34" charset="0"/>
              </a:rPr>
              <a:t>o NO REACTIVO 	 99401.34		o REACTIVO	99403.03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r>
              <a:rPr lang="es-PE" sz="1100" dirty="0">
                <a:latin typeface="Franklin Gothic Medium Cond" panose="020B0606030402020204" pitchFamily="34" charset="0"/>
              </a:rPr>
              <a:t> En el  casillero 2º registre la sigla que identifique el resultado del tamizaje:</a:t>
            </a:r>
          </a:p>
          <a:p>
            <a:r>
              <a:rPr lang="es-PE" sz="1100" dirty="0">
                <a:latin typeface="Franklin Gothic Medium Cond" panose="020B0606030402020204" pitchFamily="34" charset="0"/>
              </a:rPr>
              <a:t>o RP si el resultado es positivo		o RN si el resultado es negativo</a:t>
            </a:r>
          </a:p>
          <a:p>
            <a:r>
              <a:rPr lang="es-PE" sz="1100" dirty="0">
                <a:latin typeface="Franklin Gothic Medium Cond" panose="020B0606030402020204" pitchFamily="34" charset="0"/>
              </a:rPr>
              <a:t> En el siguiente casillero registre SIEMPRE la sigla “RSA” para indicar Riesgo Sanitario</a:t>
            </a:r>
          </a:p>
        </p:txBody>
      </p:sp>
      <p:pic>
        <p:nvPicPr>
          <p:cNvPr id="2" name="Imagen 1">
            <a:extLst>
              <a:ext uri="{FF2B5EF4-FFF2-40B4-BE49-F238E27FC236}">
                <a16:creationId xmlns:a16="http://schemas.microsoft.com/office/drawing/2014/main" id="{2575DB6D-521B-4AC8-8AAC-E1E6759633BB}"/>
              </a:ext>
            </a:extLst>
          </p:cNvPr>
          <p:cNvPicPr>
            <a:picLocks noChangeAspect="1"/>
          </p:cNvPicPr>
          <p:nvPr/>
        </p:nvPicPr>
        <p:blipFill>
          <a:blip r:embed="rId3"/>
          <a:stretch>
            <a:fillRect/>
          </a:stretch>
        </p:blipFill>
        <p:spPr>
          <a:xfrm>
            <a:off x="331759" y="5690071"/>
            <a:ext cx="8518944" cy="958508"/>
          </a:xfrm>
          <a:prstGeom prst="rect">
            <a:avLst/>
          </a:prstGeom>
        </p:spPr>
      </p:pic>
    </p:spTree>
    <p:extLst>
      <p:ext uri="{BB962C8B-B14F-4D97-AF65-F5344CB8AC3E}">
        <p14:creationId xmlns:p14="http://schemas.microsoft.com/office/powerpoint/2010/main" val="3539392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9197" y="321999"/>
            <a:ext cx="8345606" cy="263149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La sigla “RSA” es la única forma en el registro que permite diferenciar los tamizajes de VIH en Trabajo de Parto </a:t>
            </a:r>
          </a:p>
          <a:p>
            <a:r>
              <a:rPr lang="es-PE" sz="1100" dirty="0">
                <a:solidFill>
                  <a:srgbClr val="C00000"/>
                </a:solidFill>
                <a:latin typeface="Franklin Gothic Medium Cond" panose="020B0606030402020204" pitchFamily="34" charset="0"/>
              </a:rPr>
              <a:t>CUANDO EL RESULTADO ES REACTIVO </a:t>
            </a:r>
          </a:p>
          <a:p>
            <a:r>
              <a:rPr lang="es-PE" sz="1100" dirty="0">
                <a:solidFill>
                  <a:srgbClr val="000000"/>
                </a:solidFill>
                <a:latin typeface="Franklin Gothic Medium Cond" panose="020B0606030402020204" pitchFamily="34" charset="0"/>
              </a:rPr>
              <a:t>En el ítem Diagnóstico motivo de consulta y/o actividad de salud, anote claramente:</a:t>
            </a:r>
          </a:p>
          <a:p>
            <a:r>
              <a:rPr lang="es-PE" sz="1100" dirty="0">
                <a:solidFill>
                  <a:srgbClr val="000000"/>
                </a:solidFill>
                <a:latin typeface="Franklin Gothic Medium Cond" panose="020B0606030402020204" pitchFamily="34" charset="0"/>
              </a:rPr>
              <a:t> En el casillero 1º Consejería Pre Test para VIH</a:t>
            </a:r>
          </a:p>
          <a:p>
            <a:r>
              <a:rPr lang="es-PE" sz="1100" dirty="0">
                <a:solidFill>
                  <a:srgbClr val="000000"/>
                </a:solidFill>
                <a:latin typeface="Franklin Gothic Medium Cond" panose="020B0606030402020204" pitchFamily="34" charset="0"/>
              </a:rPr>
              <a:t> En el casillero 2º Anticuerpos; HIV-1 y HIV-2, análisis único </a:t>
            </a:r>
          </a:p>
          <a:p>
            <a:r>
              <a:rPr lang="es-PE" sz="1100" dirty="0">
                <a:solidFill>
                  <a:srgbClr val="000000"/>
                </a:solidFill>
                <a:latin typeface="Franklin Gothic Medium Cond" panose="020B0606030402020204" pitchFamily="34" charset="0"/>
              </a:rPr>
              <a:t>  En el casillero 3º Consejería Post Test para VIH Reactivo</a:t>
            </a:r>
          </a:p>
          <a:p>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csillero</a:t>
            </a:r>
            <a:r>
              <a:rPr lang="es-PE" sz="1100" dirty="0">
                <a:solidFill>
                  <a:srgbClr val="000000"/>
                </a:solidFill>
                <a:latin typeface="Franklin Gothic Medium Cond" panose="020B0606030402020204" pitchFamily="34" charset="0"/>
              </a:rPr>
              <a:t> 4º Administración de Tratamiento [</a:t>
            </a:r>
            <a:r>
              <a:rPr lang="es-PE" sz="1100" i="1" dirty="0">
                <a:solidFill>
                  <a:srgbClr val="000000"/>
                </a:solidFill>
                <a:latin typeface="Franklin Gothic Medium Cond" panose="020B0606030402020204" pitchFamily="34" charset="0"/>
              </a:rPr>
              <a:t>TARV]</a:t>
            </a:r>
          </a:p>
          <a:p>
            <a:r>
              <a:rPr lang="es-PE" sz="1100" dirty="0">
                <a:solidFill>
                  <a:srgbClr val="000099"/>
                </a:solidFill>
                <a:latin typeface="Franklin Gothic Medium Cond" panose="020B0606030402020204" pitchFamily="34" charset="0"/>
              </a:rPr>
              <a:t> Se iniciará terapia antirretroviral triple desde las 14 semanas de gestación en adelante.</a:t>
            </a:r>
          </a:p>
          <a:p>
            <a:r>
              <a:rPr lang="es-PE" sz="1100" dirty="0">
                <a:solidFill>
                  <a:srgbClr val="000099"/>
                </a:solidFill>
                <a:latin typeface="Franklin Gothic Medium Cond" panose="020B0606030402020204" pitchFamily="34" charset="0"/>
              </a:rPr>
              <a:t> El tratamiento se continuará después del embarazo, independientemente del CD4 y carga viral y la mujer será incluida con el mismo esquema en el manejo TARV de adultos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2º registre la sigla que identifique el tipo de prueba realizada:</a:t>
            </a:r>
          </a:p>
          <a:p>
            <a:r>
              <a:rPr lang="es-PE" sz="1100" dirty="0">
                <a:solidFill>
                  <a:srgbClr val="000000"/>
                </a:solidFill>
                <a:latin typeface="Franklin Gothic Medium Cond" panose="020B0606030402020204" pitchFamily="34" charset="0"/>
              </a:rPr>
              <a:t> En el casillero 3º registre SIEMPRE la sigla “RSA” para indicar Riesgo Sanitario</a:t>
            </a:r>
          </a:p>
          <a:p>
            <a:r>
              <a:rPr lang="es-PE" sz="1100" dirty="0">
                <a:solidFill>
                  <a:srgbClr val="000000"/>
                </a:solidFill>
                <a:latin typeface="Franklin Gothic Medium Cond" panose="020B0606030402020204" pitchFamily="34" charset="0"/>
              </a:rPr>
              <a:t> En el casillero 4º el inicio de tratamiento “IA” sólo al inicio de TARV.</a:t>
            </a:r>
          </a:p>
          <a:p>
            <a:r>
              <a:rPr lang="es-PE" sz="1100" dirty="0">
                <a:solidFill>
                  <a:srgbClr val="000000"/>
                </a:solidFill>
                <a:latin typeface="Franklin Gothic Medium Cond" panose="020B0606030402020204" pitchFamily="34" charset="0"/>
              </a:rPr>
              <a:t> En el siguiente casillero “TAR”</a:t>
            </a:r>
          </a:p>
        </p:txBody>
      </p:sp>
      <p:sp>
        <p:nvSpPr>
          <p:cNvPr id="3" name="Rectángulo 2"/>
          <p:cNvSpPr/>
          <p:nvPr/>
        </p:nvSpPr>
        <p:spPr>
          <a:xfrm>
            <a:off x="399195" y="4481032"/>
            <a:ext cx="8345606" cy="769441"/>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Sólo se registrará el inicio de TARV con “IA”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en las siguientes atenciones sólo se registrará Administración de Tratamiento y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 TAR</a:t>
            </a:r>
          </a:p>
          <a:p>
            <a:pPr algn="just"/>
            <a:r>
              <a:rPr lang="es-PE" sz="1100" dirty="0">
                <a:solidFill>
                  <a:srgbClr val="000099"/>
                </a:solidFill>
                <a:latin typeface="Franklin Gothic Medium Cond" panose="020B0606030402020204" pitchFamily="34" charset="0"/>
              </a:rPr>
              <a:t>En el caso de gestantes con pruebas reactivas para VIH atendidas en el 1º nivel de atención que no brinden </a:t>
            </a:r>
            <a:r>
              <a:rPr lang="es-PE" sz="1100" dirty="0" err="1">
                <a:solidFill>
                  <a:srgbClr val="000099"/>
                </a:solidFill>
                <a:latin typeface="Franklin Gothic Medium Cond" panose="020B0606030402020204" pitchFamily="34" charset="0"/>
              </a:rPr>
              <a:t>atenciónintegral</a:t>
            </a:r>
            <a:r>
              <a:rPr lang="es-PE" sz="1100" dirty="0">
                <a:solidFill>
                  <a:srgbClr val="000099"/>
                </a:solidFill>
                <a:latin typeface="Franklin Gothic Medium Cond" panose="020B0606030402020204" pitchFamily="34" charset="0"/>
              </a:rPr>
              <a:t> de TARV serán referidas a una IPRESS de mayor complejidad </a:t>
            </a:r>
          </a:p>
        </p:txBody>
      </p:sp>
      <p:sp>
        <p:nvSpPr>
          <p:cNvPr id="6" name="CuadroTexto 5">
            <a:extLst>
              <a:ext uri="{FF2B5EF4-FFF2-40B4-BE49-F238E27FC236}">
                <a16:creationId xmlns:a16="http://schemas.microsoft.com/office/drawing/2014/main" id="{E15642D1-9EE0-4EE9-B3CE-83C8A4D2E810}"/>
              </a:ext>
            </a:extLst>
          </p:cNvPr>
          <p:cNvSpPr txBox="1"/>
          <p:nvPr/>
        </p:nvSpPr>
        <p:spPr>
          <a:xfrm>
            <a:off x="399192" y="5213945"/>
            <a:ext cx="8345605"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TAMIZAJE PARA VIH EN CASOS DE ABORTOS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Esta es una actividad que no se realiza en consulta externa pero por su importancia como indicador dentro de la atención integral, hace que se incluya en el registro HIS para complementar la información de la Estrategia.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El registro es individual y como para esta actividad siempre la prueba es “Prueba Rápida” la indicación del tipo de prueba en el campo </a:t>
            </a:r>
            <a:r>
              <a:rPr kumimoji="0" lang="es-PE"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no es necesaria, solo se indicará el resultado y la diferenciación del registro de la consulta externa anotando en el 2º campo </a:t>
            </a:r>
            <a:r>
              <a:rPr kumimoji="0" lang="es-PE"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“RMA” de Riesgo Sanitario.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Diagnóstico motivo de consulta y/o actividad de salud, anote claramente:</a:t>
            </a:r>
            <a:endParaRPr lang="es-PE" dirty="0"/>
          </a:p>
        </p:txBody>
      </p:sp>
      <p:pic>
        <p:nvPicPr>
          <p:cNvPr id="7" name="Imagen 6">
            <a:extLst>
              <a:ext uri="{FF2B5EF4-FFF2-40B4-BE49-F238E27FC236}">
                <a16:creationId xmlns:a16="http://schemas.microsoft.com/office/drawing/2014/main" id="{A5C8A498-0C92-494F-B662-24D637BFD78D}"/>
              </a:ext>
            </a:extLst>
          </p:cNvPr>
          <p:cNvPicPr>
            <a:picLocks noChangeAspect="1"/>
          </p:cNvPicPr>
          <p:nvPr/>
        </p:nvPicPr>
        <p:blipFill>
          <a:blip r:embed="rId2"/>
          <a:stretch>
            <a:fillRect/>
          </a:stretch>
        </p:blipFill>
        <p:spPr>
          <a:xfrm>
            <a:off x="399192" y="2911793"/>
            <a:ext cx="8345605" cy="1569239"/>
          </a:xfrm>
          <a:prstGeom prst="rect">
            <a:avLst/>
          </a:prstGeom>
        </p:spPr>
      </p:pic>
    </p:spTree>
    <p:extLst>
      <p:ext uri="{BB962C8B-B14F-4D97-AF65-F5344CB8AC3E}">
        <p14:creationId xmlns:p14="http://schemas.microsoft.com/office/powerpoint/2010/main" val="2871567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842" y="229079"/>
            <a:ext cx="8338782" cy="1446550"/>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 En el casillero 1º Consejería Pre Test para VIH</a:t>
            </a:r>
          </a:p>
          <a:p>
            <a:pPr algn="just"/>
            <a:r>
              <a:rPr lang="es-PE" sz="1100" dirty="0">
                <a:solidFill>
                  <a:srgbClr val="000000"/>
                </a:solidFill>
                <a:latin typeface="Franklin Gothic Medium Cond" panose="020B0606030402020204" pitchFamily="34" charset="0"/>
              </a:rPr>
              <a:t> En el casillero 2º HIV-1 y HIV-2, análisis único </a:t>
            </a:r>
          </a:p>
          <a:p>
            <a:pPr algn="just"/>
            <a:r>
              <a:rPr lang="es-PE" sz="1100" dirty="0">
                <a:solidFill>
                  <a:srgbClr val="000000"/>
                </a:solidFill>
                <a:latin typeface="Franklin Gothic Medium Cond" panose="020B0606030402020204" pitchFamily="34" charset="0"/>
              </a:rPr>
              <a:t>  En el casillero 3º Consejería Post Test Negativo o Reactivo según corresponda</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2º registre la sigla que identifique el tipo de prueba realizada:</a:t>
            </a:r>
          </a:p>
          <a:p>
            <a:pPr algn="just"/>
            <a:r>
              <a:rPr lang="es-PE" sz="1100" dirty="0">
                <a:solidFill>
                  <a:srgbClr val="000000"/>
                </a:solidFill>
                <a:latin typeface="Franklin Gothic Medium Cond" panose="020B0606030402020204" pitchFamily="34" charset="0"/>
              </a:rPr>
              <a:t>o RP si el resultado es positivo</a:t>
            </a:r>
          </a:p>
          <a:p>
            <a:pPr algn="just"/>
            <a:r>
              <a:rPr lang="es-PE" sz="1100" dirty="0">
                <a:solidFill>
                  <a:srgbClr val="000000"/>
                </a:solidFill>
                <a:latin typeface="Franklin Gothic Medium Cond" panose="020B0606030402020204" pitchFamily="34" charset="0"/>
              </a:rPr>
              <a:t>o RN si el resultado es negativo</a:t>
            </a:r>
          </a:p>
          <a:p>
            <a:pPr algn="just"/>
            <a:r>
              <a:rPr lang="es-PE" sz="1100" dirty="0">
                <a:solidFill>
                  <a:srgbClr val="000000"/>
                </a:solidFill>
                <a:latin typeface="Franklin Gothic Medium Cond" panose="020B0606030402020204" pitchFamily="34" charset="0"/>
              </a:rPr>
              <a:t> En el siguiente casillero registre SIEMPRE la sigla “RMA” para indicar Riesgo Sanitario</a:t>
            </a:r>
          </a:p>
        </p:txBody>
      </p:sp>
      <p:sp>
        <p:nvSpPr>
          <p:cNvPr id="3" name="Rectángulo 2"/>
          <p:cNvSpPr/>
          <p:nvPr/>
        </p:nvSpPr>
        <p:spPr>
          <a:xfrm>
            <a:off x="354842" y="2634137"/>
            <a:ext cx="8447964" cy="26161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La sigla “RMA” es la única forma en el registro que permite diferenciar los tamizajes de VIH en Aborto </a:t>
            </a:r>
          </a:p>
        </p:txBody>
      </p:sp>
      <p:sp>
        <p:nvSpPr>
          <p:cNvPr id="4" name="Rectángulo 3"/>
          <p:cNvSpPr/>
          <p:nvPr/>
        </p:nvSpPr>
        <p:spPr>
          <a:xfrm>
            <a:off x="354842" y="2835365"/>
            <a:ext cx="8338782" cy="415498"/>
          </a:xfrm>
          <a:prstGeom prst="rect">
            <a:avLst/>
          </a:prstGeom>
        </p:spPr>
        <p:txBody>
          <a:bodyPr wrap="square">
            <a:spAutoFit/>
          </a:bodyPr>
          <a:lstStyle/>
          <a:p>
            <a:r>
              <a:rPr lang="es-PE" sz="1100" b="1" dirty="0">
                <a:solidFill>
                  <a:srgbClr val="C00000"/>
                </a:solidFill>
                <a:latin typeface="Calibri" panose="020F0502020204030204" pitchFamily="34" charset="0"/>
              </a:rPr>
              <a:t>RECIÉN NACIDO EXPUESTO (HIJO DE MADRE CON VIH)  LACTANCIA ARTIFICIAL (SUCEDÁNEOS DE LECHE MATERNA) </a:t>
            </a:r>
            <a:r>
              <a:rPr lang="es-PE" sz="1000" b="1" dirty="0">
                <a:solidFill>
                  <a:srgbClr val="C00000"/>
                </a:solidFill>
                <a:latin typeface="Calibri" panose="020F0502020204030204" pitchFamily="34" charset="0"/>
              </a:rPr>
              <a:t>ESQUEMA DE ENTREGA DE LECHE MATERNIZADA </a:t>
            </a:r>
            <a:endParaRPr lang="es-PE" dirty="0">
              <a:solidFill>
                <a:srgbClr val="C00000"/>
              </a:solidFill>
            </a:endParaRPr>
          </a:p>
        </p:txBody>
      </p:sp>
      <p:pic>
        <p:nvPicPr>
          <p:cNvPr id="5" name="Imagen 4">
            <a:extLst>
              <a:ext uri="{FF2B5EF4-FFF2-40B4-BE49-F238E27FC236}">
                <a16:creationId xmlns:a16="http://schemas.microsoft.com/office/drawing/2014/main" id="{5DD88203-2340-4467-894E-C27940244B31}"/>
              </a:ext>
            </a:extLst>
          </p:cNvPr>
          <p:cNvPicPr>
            <a:picLocks noChangeAspect="1"/>
          </p:cNvPicPr>
          <p:nvPr/>
        </p:nvPicPr>
        <p:blipFill>
          <a:blip r:embed="rId2"/>
          <a:stretch>
            <a:fillRect/>
          </a:stretch>
        </p:blipFill>
        <p:spPr>
          <a:xfrm>
            <a:off x="354842" y="1675629"/>
            <a:ext cx="8338782" cy="958508"/>
          </a:xfrm>
          <a:prstGeom prst="rect">
            <a:avLst/>
          </a:prstGeom>
        </p:spPr>
      </p:pic>
      <p:pic>
        <p:nvPicPr>
          <p:cNvPr id="7" name="Imagen 6">
            <a:extLst>
              <a:ext uri="{FF2B5EF4-FFF2-40B4-BE49-F238E27FC236}">
                <a16:creationId xmlns:a16="http://schemas.microsoft.com/office/drawing/2014/main" id="{C70D9B1E-8CAE-4230-8544-B91BDF18D4F6}"/>
              </a:ext>
            </a:extLst>
          </p:cNvPr>
          <p:cNvPicPr>
            <a:picLocks noChangeAspect="1"/>
          </p:cNvPicPr>
          <p:nvPr/>
        </p:nvPicPr>
        <p:blipFill>
          <a:blip r:embed="rId3"/>
          <a:stretch>
            <a:fillRect/>
          </a:stretch>
        </p:blipFill>
        <p:spPr>
          <a:xfrm>
            <a:off x="451940" y="3230366"/>
            <a:ext cx="8296275" cy="542925"/>
          </a:xfrm>
          <a:prstGeom prst="rect">
            <a:avLst/>
          </a:prstGeom>
        </p:spPr>
      </p:pic>
      <p:sp>
        <p:nvSpPr>
          <p:cNvPr id="8" name="Rectángulo 7">
            <a:extLst>
              <a:ext uri="{FF2B5EF4-FFF2-40B4-BE49-F238E27FC236}">
                <a16:creationId xmlns:a16="http://schemas.microsoft.com/office/drawing/2014/main" id="{76EA5484-AEDB-455C-959A-8B4A2FF119DA}"/>
              </a:ext>
            </a:extLst>
          </p:cNvPr>
          <p:cNvSpPr/>
          <p:nvPr/>
        </p:nvSpPr>
        <p:spPr>
          <a:xfrm>
            <a:off x="451940" y="3746603"/>
            <a:ext cx="8386549" cy="2174954"/>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Para el ítem Diagnóstico motivo de consulta y/o actividad de salud anote: </a:t>
            </a:r>
          </a:p>
          <a:p>
            <a:r>
              <a:rPr lang="es-PE" sz="1100" dirty="0">
                <a:solidFill>
                  <a:srgbClr val="000000"/>
                </a:solidFill>
                <a:latin typeface="Franklin Gothic Medium Cond" panose="020B0606030402020204" pitchFamily="34" charset="0"/>
              </a:rPr>
              <a:t> En el casillero 1º Administración de Tratamiento </a:t>
            </a:r>
          </a:p>
          <a:p>
            <a:r>
              <a:rPr lang="es-PE" sz="1100" dirty="0">
                <a:solidFill>
                  <a:srgbClr val="000000"/>
                </a:solidFill>
                <a:latin typeface="Franklin Gothic Medium Cond" panose="020B0606030402020204" pitchFamily="34" charset="0"/>
              </a:rPr>
              <a:t> En el casillero 2º Lactancia Artificial RN de Madre con VIH </a:t>
            </a:r>
          </a:p>
          <a:p>
            <a:r>
              <a:rPr lang="es-PE" sz="1100" dirty="0">
                <a:solidFill>
                  <a:srgbClr val="000000"/>
                </a:solidFill>
                <a:latin typeface="Franklin Gothic Medium Cond" panose="020B0606030402020204" pitchFamily="34" charset="0"/>
              </a:rPr>
              <a:t> En el casillero 3º Hijo de Madre Infectada con VIH</a:t>
            </a:r>
          </a:p>
          <a:p>
            <a:r>
              <a:rPr lang="es-PE" sz="1100" dirty="0">
                <a:solidFill>
                  <a:srgbClr val="000000"/>
                </a:solidFill>
                <a:latin typeface="Franklin Gothic Medium Cond" panose="020B0606030402020204" pitchFamily="34" charset="0"/>
              </a:rPr>
              <a:t>En el ítem Tipo de diagnóstico marque: </a:t>
            </a:r>
          </a:p>
          <a:p>
            <a:r>
              <a:rPr lang="es-PE" sz="1100" dirty="0">
                <a:solidFill>
                  <a:srgbClr val="000000"/>
                </a:solidFill>
                <a:latin typeface="Franklin Gothic Medium Cond" panose="020B0606030402020204" pitchFamily="34" charset="0"/>
              </a:rPr>
              <a:t> En el casillero1º y 2º “D” si es la primera entrega, en los siguientes “R” </a:t>
            </a:r>
          </a:p>
          <a:p>
            <a:r>
              <a:rPr lang="es-PE" sz="1100" dirty="0">
                <a:solidFill>
                  <a:srgbClr val="000000"/>
                </a:solidFill>
                <a:latin typeface="Franklin Gothic Medium Cond" panose="020B0606030402020204" pitchFamily="34" charset="0"/>
              </a:rPr>
              <a:t> En el casillero 3º SIEMPRE “R”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el número de tratamiento entregado (del 1 al 12) </a:t>
            </a:r>
          </a:p>
          <a:p>
            <a:r>
              <a:rPr lang="es-PE" sz="1100" dirty="0">
                <a:solidFill>
                  <a:srgbClr val="000000"/>
                </a:solidFill>
                <a:latin typeface="Franklin Gothic Medium Cond" panose="020B0606030402020204" pitchFamily="34" charset="0"/>
              </a:rPr>
              <a:t> En el casillero 2º de Lactancia artificial registrar “IA” y del 2 al 11 y en la última entrega (12º mes) se registrará como “TA”</a:t>
            </a:r>
          </a:p>
          <a:p>
            <a:pPr>
              <a:spcBef>
                <a:spcPts val="200"/>
              </a:spcBef>
            </a:pPr>
            <a:r>
              <a:rPr lang="es-PE" sz="1100" dirty="0">
                <a:solidFill>
                  <a:srgbClr val="C00000"/>
                </a:solidFill>
                <a:latin typeface="Franklin Gothic Medium Cond" panose="020B0606030402020204" pitchFamily="34" charset="0"/>
              </a:rPr>
              <a:t>RN EXPUESTO A VIH INICIA PROFILAXIS CON TRATAMIENTO ANTIRRETROVIRAL</a:t>
            </a:r>
          </a:p>
          <a:p>
            <a:endParaRPr lang="es-PE" sz="1100" dirty="0">
              <a:solidFill>
                <a:srgbClr val="000000"/>
              </a:solidFill>
              <a:latin typeface="Franklin Gothic Medium Cond" panose="020B0606030402020204" pitchFamily="34" charset="0"/>
            </a:endParaRPr>
          </a:p>
        </p:txBody>
      </p:sp>
      <p:pic>
        <p:nvPicPr>
          <p:cNvPr id="11" name="Imagen 10">
            <a:extLst>
              <a:ext uri="{FF2B5EF4-FFF2-40B4-BE49-F238E27FC236}">
                <a16:creationId xmlns:a16="http://schemas.microsoft.com/office/drawing/2014/main" id="{1F9575ED-4ED8-4BA5-B923-265C6002E98E}"/>
              </a:ext>
            </a:extLst>
          </p:cNvPr>
          <p:cNvPicPr>
            <a:picLocks noChangeAspect="1"/>
          </p:cNvPicPr>
          <p:nvPr/>
        </p:nvPicPr>
        <p:blipFill>
          <a:blip r:embed="rId4"/>
          <a:stretch>
            <a:fillRect/>
          </a:stretch>
        </p:blipFill>
        <p:spPr>
          <a:xfrm>
            <a:off x="451940" y="5670413"/>
            <a:ext cx="8296275" cy="958508"/>
          </a:xfrm>
          <a:prstGeom prst="rect">
            <a:avLst/>
          </a:prstGeom>
        </p:spPr>
      </p:pic>
    </p:spTree>
    <p:extLst>
      <p:ext uri="{BB962C8B-B14F-4D97-AF65-F5344CB8AC3E}">
        <p14:creationId xmlns:p14="http://schemas.microsoft.com/office/powerpoint/2010/main" val="2555485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0B203A-C3CE-44C5-8929-51EDE877BC7C}"/>
              </a:ext>
            </a:extLst>
          </p:cNvPr>
          <p:cNvSpPr/>
          <p:nvPr/>
        </p:nvSpPr>
        <p:spPr>
          <a:xfrm>
            <a:off x="388186" y="227341"/>
            <a:ext cx="4572000" cy="430887"/>
          </a:xfrm>
          <a:prstGeom prst="rect">
            <a:avLst/>
          </a:prstGeom>
        </p:spPr>
        <p:txBody>
          <a:bodyPr>
            <a:spAutoFit/>
          </a:bodyPr>
          <a:lstStyle/>
          <a:p>
            <a:endParaRPr lang="es-PE" sz="1100" dirty="0">
              <a:solidFill>
                <a:srgbClr val="C00000"/>
              </a:solidFill>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RN EXPUESTO A VIH TERMINA PROFILAXIS CON TRATAMIENTO ANTIRRETROVIRAL</a:t>
            </a:r>
          </a:p>
        </p:txBody>
      </p:sp>
      <p:sp>
        <p:nvSpPr>
          <p:cNvPr id="6" name="Rectángulo 5">
            <a:extLst>
              <a:ext uri="{FF2B5EF4-FFF2-40B4-BE49-F238E27FC236}">
                <a16:creationId xmlns:a16="http://schemas.microsoft.com/office/drawing/2014/main" id="{4079769B-063B-40EF-B720-9D81D3663C92}"/>
              </a:ext>
            </a:extLst>
          </p:cNvPr>
          <p:cNvSpPr/>
          <p:nvPr/>
        </p:nvSpPr>
        <p:spPr>
          <a:xfrm>
            <a:off x="379559" y="1651710"/>
            <a:ext cx="8436638"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NIÑOS(AS) TAMIZADOS CON PCR (Reacción en Cadena de la Polimerasa) ANTES DE LOS 18 MESES </a:t>
            </a:r>
          </a:p>
          <a:p>
            <a:r>
              <a:rPr lang="es-PE" sz="1100" dirty="0">
                <a:solidFill>
                  <a:srgbClr val="000000"/>
                </a:solidFill>
                <a:latin typeface="Franklin Gothic Medium Cond" panose="020B0606030402020204" pitchFamily="34" charset="0"/>
              </a:rPr>
              <a:t>Para el ítem Diagnóstico motivo de consulta y/o actividad de salud registre: </a:t>
            </a:r>
          </a:p>
          <a:p>
            <a:r>
              <a:rPr lang="es-PE" sz="1100" dirty="0">
                <a:solidFill>
                  <a:srgbClr val="000000"/>
                </a:solidFill>
                <a:latin typeface="Franklin Gothic Medium Cond" panose="020B0606030402020204" pitchFamily="34" charset="0"/>
              </a:rPr>
              <a:t> En el casillero 1º Tamizaje con Prueba de PCR (Reacción en cadena de polimerasa)   </a:t>
            </a:r>
          </a:p>
          <a:p>
            <a:r>
              <a:rPr lang="es-PE" sz="1100" dirty="0">
                <a:solidFill>
                  <a:srgbClr val="000000"/>
                </a:solidFill>
                <a:latin typeface="Franklin Gothic Medium Cond" panose="020B0606030402020204" pitchFamily="34" charset="0"/>
              </a:rPr>
              <a:t>  En el casillero 2º Hijo de Madre Infectada con VIH </a:t>
            </a:r>
          </a:p>
          <a:p>
            <a:r>
              <a:rPr lang="es-PE" sz="1100" dirty="0">
                <a:solidFill>
                  <a:srgbClr val="000000"/>
                </a:solidFill>
                <a:latin typeface="Franklin Gothic Medium Cond" panose="020B0606030402020204" pitchFamily="34" charset="0"/>
              </a:rPr>
              <a:t> En el ítem Tipo de diagnóstico marque </a:t>
            </a:r>
          </a:p>
          <a:p>
            <a:r>
              <a:rPr lang="es-PE" sz="1100" dirty="0">
                <a:solidFill>
                  <a:srgbClr val="000000"/>
                </a:solidFill>
                <a:latin typeface="Franklin Gothic Medium Cond" panose="020B0606030402020204" pitchFamily="34" charset="0"/>
              </a:rPr>
              <a:t> En el casillero 1º “D”</a:t>
            </a:r>
          </a:p>
          <a:p>
            <a:r>
              <a:rPr lang="es-PE" sz="1100" dirty="0">
                <a:solidFill>
                  <a:srgbClr val="000000"/>
                </a:solidFill>
                <a:latin typeface="Franklin Gothic Medium Cond" panose="020B0606030402020204" pitchFamily="34" charset="0"/>
              </a:rPr>
              <a:t> En el casillero 2º “R” siempre</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en número de prueba 1 </a:t>
            </a:r>
            <a:r>
              <a:rPr lang="es-PE" sz="1100" dirty="0" err="1">
                <a:solidFill>
                  <a:srgbClr val="000000"/>
                </a:solidFill>
                <a:latin typeface="Franklin Gothic Medium Cond" panose="020B0606030402020204" pitchFamily="34" charset="0"/>
              </a:rPr>
              <a:t>ó</a:t>
            </a:r>
            <a:r>
              <a:rPr lang="es-PE" sz="1100" dirty="0">
                <a:solidFill>
                  <a:srgbClr val="000000"/>
                </a:solidFill>
                <a:latin typeface="Franklin Gothic Medium Cond" panose="020B0606030402020204" pitchFamily="34" charset="0"/>
              </a:rPr>
              <a:t> 2… según corresponda </a:t>
            </a:r>
            <a:endParaRPr lang="es-PE" sz="1100" dirty="0">
              <a:latin typeface="Franklin Gothic Medium Cond" panose="020B0606030402020204" pitchFamily="34" charset="0"/>
            </a:endParaRPr>
          </a:p>
        </p:txBody>
      </p:sp>
      <p:pic>
        <p:nvPicPr>
          <p:cNvPr id="7" name="Imagen 6">
            <a:extLst>
              <a:ext uri="{FF2B5EF4-FFF2-40B4-BE49-F238E27FC236}">
                <a16:creationId xmlns:a16="http://schemas.microsoft.com/office/drawing/2014/main" id="{5FA97AF0-A4ED-4723-A087-4C0CD21B50A5}"/>
              </a:ext>
            </a:extLst>
          </p:cNvPr>
          <p:cNvPicPr>
            <a:picLocks noChangeAspect="1"/>
          </p:cNvPicPr>
          <p:nvPr/>
        </p:nvPicPr>
        <p:blipFill>
          <a:blip r:embed="rId2"/>
          <a:stretch>
            <a:fillRect/>
          </a:stretch>
        </p:blipFill>
        <p:spPr>
          <a:xfrm>
            <a:off x="379559" y="693198"/>
            <a:ext cx="8436638" cy="958508"/>
          </a:xfrm>
          <a:prstGeom prst="rect">
            <a:avLst/>
          </a:prstGeom>
        </p:spPr>
      </p:pic>
      <p:sp>
        <p:nvSpPr>
          <p:cNvPr id="3" name="Rectángulo 2"/>
          <p:cNvSpPr/>
          <p:nvPr/>
        </p:nvSpPr>
        <p:spPr>
          <a:xfrm>
            <a:off x="379559" y="4206062"/>
            <a:ext cx="8436638" cy="430887"/>
          </a:xfrm>
          <a:prstGeom prst="rect">
            <a:avLst/>
          </a:prstGeom>
        </p:spPr>
        <p:txBody>
          <a:bodyPr wrap="square">
            <a:spAutoFit/>
          </a:bodyPr>
          <a:lstStyle/>
          <a:p>
            <a:pPr lvl="0"/>
            <a:r>
              <a:rPr lang="es-PE" sz="1100" dirty="0">
                <a:solidFill>
                  <a:srgbClr val="000099"/>
                </a:solidFill>
                <a:latin typeface="Franklin Gothic Medium Cond" panose="020B0606030402020204" pitchFamily="34" charset="0"/>
              </a:rPr>
              <a:t>El Tamizaje con PCR se realiza al primer y tercer mes (1 y 3 meses) de edad. </a:t>
            </a:r>
          </a:p>
          <a:p>
            <a:pPr lvl="0"/>
            <a:r>
              <a:rPr lang="es-PE" sz="1100" dirty="0">
                <a:solidFill>
                  <a:srgbClr val="000099"/>
                </a:solidFill>
                <a:latin typeface="Franklin Gothic Medium Cond" panose="020B0606030402020204" pitchFamily="34" charset="0"/>
              </a:rPr>
              <a:t>Sólo cuando corresponda como prueba adicional a los 6 meses de edad según Norma Técnica vigente </a:t>
            </a:r>
          </a:p>
        </p:txBody>
      </p:sp>
      <p:sp>
        <p:nvSpPr>
          <p:cNvPr id="8" name="Rectángulo 7"/>
          <p:cNvSpPr/>
          <p:nvPr/>
        </p:nvSpPr>
        <p:spPr>
          <a:xfrm>
            <a:off x="379559" y="4560336"/>
            <a:ext cx="8291014" cy="93871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SE TIENE EL RESULTADO</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registre: </a:t>
            </a:r>
          </a:p>
          <a:p>
            <a:r>
              <a:rPr lang="es-PE" sz="1100" dirty="0">
                <a:solidFill>
                  <a:srgbClr val="000000"/>
                </a:solidFill>
                <a:latin typeface="Franklin Gothic Medium Cond" panose="020B0606030402020204" pitchFamily="34" charset="0"/>
              </a:rPr>
              <a:t>o RP cuando el resultado es POSITIVO	o RN cuando el resultado es NEGATIVO</a:t>
            </a:r>
          </a:p>
          <a:p>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3"/>
          <a:stretch>
            <a:fillRect/>
          </a:stretch>
        </p:blipFill>
        <p:spPr>
          <a:xfrm>
            <a:off x="388186" y="3237807"/>
            <a:ext cx="8428011" cy="958508"/>
          </a:xfrm>
          <a:prstGeom prst="rect">
            <a:avLst/>
          </a:prstGeom>
        </p:spPr>
      </p:pic>
      <p:pic>
        <p:nvPicPr>
          <p:cNvPr id="10" name="Imagen 9"/>
          <p:cNvPicPr>
            <a:picLocks noChangeAspect="1"/>
          </p:cNvPicPr>
          <p:nvPr/>
        </p:nvPicPr>
        <p:blipFill>
          <a:blip r:embed="rId4"/>
          <a:stretch>
            <a:fillRect/>
          </a:stretch>
        </p:blipFill>
        <p:spPr>
          <a:xfrm>
            <a:off x="388185" y="5308027"/>
            <a:ext cx="8428011" cy="948769"/>
          </a:xfrm>
          <a:prstGeom prst="rect">
            <a:avLst/>
          </a:prstGeom>
        </p:spPr>
      </p:pic>
    </p:spTree>
    <p:extLst>
      <p:ext uri="{BB962C8B-B14F-4D97-AF65-F5344CB8AC3E}">
        <p14:creationId xmlns:p14="http://schemas.microsoft.com/office/powerpoint/2010/main" val="248395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376" y="255757"/>
            <a:ext cx="8420668" cy="466281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EXPOSICIÓN OCUPACIONAL Y NO OCUPACIONAL </a:t>
            </a:r>
          </a:p>
          <a:p>
            <a:pPr algn="just"/>
            <a:r>
              <a:rPr lang="es-PE" sz="1100" dirty="0">
                <a:solidFill>
                  <a:srgbClr val="C00000"/>
                </a:solidFill>
                <a:latin typeface="Franklin Gothic Medium Cond" panose="020B0606030402020204" pitchFamily="34" charset="0"/>
              </a:rPr>
              <a:t>EXPOSICIÓN OCUPACIONAL A VIH </a:t>
            </a:r>
          </a:p>
          <a:p>
            <a:pPr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Exposición Ocupacional. Acto en el cual un personal de salud (o personal sanitario), durante su jornada laboral, se expone a sangre, tejidos o fluidos potencialmente contaminados con VIH a través de una lesión percutánea (pinchazo </a:t>
            </a:r>
            <a:r>
              <a:rPr lang="pt-BR" sz="1100" dirty="0">
                <a:solidFill>
                  <a:srgbClr val="000000"/>
                </a:solidFill>
                <a:latin typeface="Franklin Gothic Medium Cond" panose="020B0606030402020204" pitchFamily="34" charset="0"/>
              </a:rPr>
              <a:t>o corte), o de mucosas o </a:t>
            </a:r>
            <a:r>
              <a:rPr lang="pt-BR" sz="1100" dirty="0" err="1">
                <a:solidFill>
                  <a:srgbClr val="000000"/>
                </a:solidFill>
                <a:latin typeface="Franklin Gothic Medium Cond" panose="020B0606030402020204" pitchFamily="34" charset="0"/>
              </a:rPr>
              <a:t>piel</a:t>
            </a:r>
            <a:r>
              <a:rPr lang="pt-BR" sz="1100" dirty="0">
                <a:solidFill>
                  <a:srgbClr val="000000"/>
                </a:solidFill>
                <a:latin typeface="Franklin Gothic Medium Cond" panose="020B0606030402020204" pitchFamily="34" charset="0"/>
              </a:rPr>
              <a:t>.</a:t>
            </a:r>
          </a:p>
          <a:p>
            <a:pPr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Exposición No Ocupacional. Acto en le cual una persona se expone a fluidos potencialmente contaminados con VIH fuera de situaciones ocupacionales.</a:t>
            </a:r>
          </a:p>
          <a:p>
            <a:pPr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Violencia Sexual. Acto de coacción hacia una persona con el objeto de que lleve a cabo una determinada conducta sexual. La violación sexual ocurre cuando un individuo obliga a otro a participar en un acto sexual en contra de su voluntad. </a:t>
            </a:r>
          </a:p>
          <a:p>
            <a:pPr algn="just"/>
            <a:r>
              <a:rPr lang="es-PE" sz="1100" dirty="0">
                <a:solidFill>
                  <a:srgbClr val="7030A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Pareja Discordante. Cuando en una pareja uno de sus miembros está infectado con VIH y el otro no. </a:t>
            </a:r>
          </a:p>
          <a:p>
            <a:pPr algn="just"/>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EN EL CASO DE EXPOSICIÓN OCUPACIONAL</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Para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Exposición Ocupacional a Agentes Biológicos</a:t>
            </a:r>
          </a:p>
          <a:p>
            <a:pPr algn="just"/>
            <a:r>
              <a:rPr lang="es-PE" sz="1100" dirty="0">
                <a:solidFill>
                  <a:srgbClr val="000000"/>
                </a:solidFill>
                <a:latin typeface="Franklin Gothic Medium Cond" panose="020B0606030402020204" pitchFamily="34" charset="0"/>
              </a:rPr>
              <a:t> En el casillero 2º Consejería Pre Test para VIH</a:t>
            </a:r>
          </a:p>
          <a:p>
            <a:pPr algn="just"/>
            <a:r>
              <a:rPr lang="es-PE" sz="1100" dirty="0">
                <a:solidFill>
                  <a:srgbClr val="000000"/>
                </a:solidFill>
                <a:latin typeface="Franklin Gothic Medium Cond" panose="020B0606030402020204" pitchFamily="34" charset="0"/>
              </a:rPr>
              <a:t> En el casillero 3º Anticuerpos; HIV-1 y HIV-2, análisis único  (El prestador podrá escribir “Tamizaje para VIH” para la abreviatura del procedimiento)</a:t>
            </a:r>
          </a:p>
          <a:p>
            <a:pPr algn="just"/>
            <a:r>
              <a:rPr lang="es-PE" sz="1100" dirty="0">
                <a:solidFill>
                  <a:srgbClr val="000000"/>
                </a:solidFill>
                <a:latin typeface="Franklin Gothic Medium Cond" panose="020B0606030402020204" pitchFamily="34" charset="0"/>
              </a:rPr>
              <a:t> En el casillero 4º Consejería Post Test para VIH [puede ser reactivo 99403.03 o no reactivo 99401.34]</a:t>
            </a:r>
          </a:p>
          <a:p>
            <a:pPr algn="just"/>
            <a:r>
              <a:rPr lang="es-PE" sz="1100" dirty="0">
                <a:solidFill>
                  <a:srgbClr val="000000"/>
                </a:solidFill>
                <a:latin typeface="Franklin Gothic Medium Cond" panose="020B0606030402020204" pitchFamily="34" charset="0"/>
              </a:rPr>
              <a:t> En el casillero 5º Administración de Tratamiento </a:t>
            </a:r>
          </a:p>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casillero 1º “D” [</a:t>
            </a:r>
            <a:r>
              <a:rPr lang="es-PE" sz="1100" i="1" dirty="0">
                <a:solidFill>
                  <a:srgbClr val="000000"/>
                </a:solidFill>
                <a:latin typeface="Franklin Gothic Medium Cond" panose="020B0606030402020204" pitchFamily="34" charset="0"/>
              </a:rPr>
              <a:t>si es la primera vez que se reporta como caso], si es un control o ya se notificó antes “R”</a:t>
            </a:r>
          </a:p>
          <a:p>
            <a:pPr algn="just"/>
            <a:r>
              <a:rPr lang="es-PE" sz="1100" dirty="0">
                <a:solidFill>
                  <a:srgbClr val="000000"/>
                </a:solidFill>
                <a:latin typeface="Franklin Gothic Medium Cond" panose="020B0606030402020204" pitchFamily="34" charset="0"/>
              </a:rPr>
              <a:t> En los siguientes casilleros todos “D” si el procedimiento se realiza por primera vez en el año, “R” para registrar los procedimientos repetidos en el mismo año.</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algn="just"/>
            <a:r>
              <a:rPr lang="es-PE" sz="1100" dirty="0">
                <a:solidFill>
                  <a:srgbClr val="000000"/>
                </a:solidFill>
                <a:latin typeface="Franklin Gothic Medium Cond" panose="020B0606030402020204" pitchFamily="34" charset="0"/>
              </a:rPr>
              <a:t> En el casillero 1º “VIH” para indicar el tipo de exposición</a:t>
            </a:r>
          </a:p>
          <a:p>
            <a:pPr algn="just"/>
            <a:r>
              <a:rPr lang="es-PE" sz="1100" dirty="0">
                <a:solidFill>
                  <a:srgbClr val="000000"/>
                </a:solidFill>
                <a:latin typeface="Franklin Gothic Medium Cond" panose="020B0606030402020204" pitchFamily="34" charset="0"/>
              </a:rPr>
              <a:t> En el casillero 2º y 4º anote  la sigla que </a:t>
            </a:r>
            <a:r>
              <a:rPr lang="es-PE" sz="1100" dirty="0" err="1">
                <a:solidFill>
                  <a:srgbClr val="000000"/>
                </a:solidFill>
                <a:latin typeface="Franklin Gothic Medium Cond" panose="020B0606030402020204" pitchFamily="34" charset="0"/>
              </a:rPr>
              <a:t>idetifique</a:t>
            </a:r>
            <a:r>
              <a:rPr lang="es-PE" sz="1100" dirty="0">
                <a:solidFill>
                  <a:srgbClr val="000000"/>
                </a:solidFill>
                <a:latin typeface="Franklin Gothic Medium Cond" panose="020B0606030402020204" pitchFamily="34" charset="0"/>
              </a:rPr>
              <a:t> al personal de salud</a:t>
            </a:r>
          </a:p>
          <a:p>
            <a:pPr algn="just"/>
            <a:r>
              <a:rPr lang="es-PE" sz="1100" dirty="0">
                <a:solidFill>
                  <a:srgbClr val="000000"/>
                </a:solidFill>
                <a:latin typeface="Franklin Gothic Medium Cond" panose="020B0606030402020204" pitchFamily="34" charset="0"/>
              </a:rPr>
              <a:t>o ST = Solo si es Trabajador de Salud, en caso contrario deje en blanco [</a:t>
            </a:r>
            <a:r>
              <a:rPr lang="es-PE" sz="1100" i="1" dirty="0">
                <a:solidFill>
                  <a:srgbClr val="000000"/>
                </a:solidFill>
                <a:latin typeface="Franklin Gothic Medium Cond" panose="020B0606030402020204" pitchFamily="34" charset="0"/>
              </a:rPr>
              <a:t>ejemplo: Personal de Limpieza]</a:t>
            </a:r>
          </a:p>
          <a:p>
            <a:pPr algn="just"/>
            <a:r>
              <a:rPr lang="es-PE" sz="1100" dirty="0">
                <a:solidFill>
                  <a:srgbClr val="000000"/>
                </a:solidFill>
                <a:latin typeface="Franklin Gothic Medium Cond" panose="020B0606030402020204" pitchFamily="34" charset="0"/>
              </a:rPr>
              <a:t> En el casillero 3º el resultado del tamizaje</a:t>
            </a:r>
          </a:p>
          <a:p>
            <a:pPr algn="just"/>
            <a:r>
              <a:rPr lang="es-PE" sz="1100" dirty="0">
                <a:solidFill>
                  <a:srgbClr val="000000"/>
                </a:solidFill>
                <a:latin typeface="Franklin Gothic Medium Cond" panose="020B0606030402020204" pitchFamily="34" charset="0"/>
              </a:rPr>
              <a:t>o RP si el resultado es positivo</a:t>
            </a:r>
          </a:p>
          <a:p>
            <a:pPr algn="just"/>
            <a:r>
              <a:rPr lang="es-PE" sz="1100" dirty="0">
                <a:solidFill>
                  <a:srgbClr val="000000"/>
                </a:solidFill>
                <a:latin typeface="Franklin Gothic Medium Cond" panose="020B0606030402020204" pitchFamily="34" charset="0"/>
              </a:rPr>
              <a:t>o RN si el resultado es negativo</a:t>
            </a:r>
          </a:p>
          <a:p>
            <a:pPr algn="just"/>
            <a:r>
              <a:rPr lang="es-PE" sz="1100" dirty="0">
                <a:solidFill>
                  <a:srgbClr val="000000"/>
                </a:solidFill>
                <a:latin typeface="Franklin Gothic Medium Cond" panose="020B0606030402020204" pitchFamily="34" charset="0"/>
              </a:rPr>
              <a:t> En el casillero 5º “IA” para indicar que inicia tratamiento o “TA” cuando se concluya el tratamiento, según corresponda.</a:t>
            </a:r>
          </a:p>
        </p:txBody>
      </p:sp>
      <p:pic>
        <p:nvPicPr>
          <p:cNvPr id="3" name="Imagen 2"/>
          <p:cNvPicPr>
            <a:picLocks noChangeAspect="1"/>
          </p:cNvPicPr>
          <p:nvPr/>
        </p:nvPicPr>
        <p:blipFill>
          <a:blip r:embed="rId2"/>
          <a:stretch>
            <a:fillRect/>
          </a:stretch>
        </p:blipFill>
        <p:spPr>
          <a:xfrm>
            <a:off x="450377" y="4507923"/>
            <a:ext cx="8420668" cy="1538036"/>
          </a:xfrm>
          <a:prstGeom prst="rect">
            <a:avLst/>
          </a:prstGeom>
        </p:spPr>
      </p:pic>
    </p:spTree>
    <p:extLst>
      <p:ext uri="{BB962C8B-B14F-4D97-AF65-F5344CB8AC3E}">
        <p14:creationId xmlns:p14="http://schemas.microsoft.com/office/powerpoint/2010/main" val="81517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3427" y="159379"/>
            <a:ext cx="8427492" cy="430887"/>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a:t>
            </a:r>
            <a:r>
              <a:rPr lang="es-PE" sz="1100" dirty="0">
                <a:solidFill>
                  <a:srgbClr val="000099"/>
                </a:solidFill>
                <a:latin typeface="Franklin Gothic Medium Cond" panose="020B0606030402020204" pitchFamily="34" charset="0"/>
              </a:rPr>
              <a:t>En todo caso de accidente ocupacional al personal de salud expuesto se debe proceder a realizar una prueba de tamizaje basal. Posteriormente se realizarán serologías para VIH a las 6 semanas, a los 3 meses y a los 6 meses post exposición" </a:t>
            </a:r>
          </a:p>
        </p:txBody>
      </p:sp>
      <p:sp>
        <p:nvSpPr>
          <p:cNvPr id="3" name="Rectángulo 2"/>
          <p:cNvSpPr/>
          <p:nvPr/>
        </p:nvSpPr>
        <p:spPr>
          <a:xfrm>
            <a:off x="293427" y="590266"/>
            <a:ext cx="8427492"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DURANTE LOS CONTROLES </a:t>
            </a:r>
          </a:p>
          <a:p>
            <a:r>
              <a:rPr lang="es-PE" sz="1100" dirty="0">
                <a:solidFill>
                  <a:srgbClr val="000000"/>
                </a:solidFill>
                <a:latin typeface="Franklin Gothic Medium Cond" panose="020B0606030402020204" pitchFamily="34" charset="0"/>
              </a:rPr>
              <a:t>Para el ítem Diagnóstico motivo de consulta y/o actividad de salud anote:</a:t>
            </a:r>
          </a:p>
          <a:p>
            <a:r>
              <a:rPr lang="es-PE" sz="1100" dirty="0">
                <a:solidFill>
                  <a:srgbClr val="000000"/>
                </a:solidFill>
                <a:latin typeface="Franklin Gothic Medium Cond" panose="020B0606030402020204" pitchFamily="34" charset="0"/>
              </a:rPr>
              <a:t> En el casillero 1º Exposición Ocupacional a Agentes Biológicos</a:t>
            </a:r>
          </a:p>
          <a:p>
            <a:r>
              <a:rPr lang="es-PE" sz="1100" dirty="0">
                <a:solidFill>
                  <a:srgbClr val="000000"/>
                </a:solidFill>
                <a:latin typeface="Franklin Gothic Medium Cond" panose="020B0606030402020204" pitchFamily="34" charset="0"/>
              </a:rPr>
              <a:t> En el casillero 2º Consejería/Orientación en prevención de ITS, VIH, Hepatitis B</a:t>
            </a:r>
          </a:p>
          <a:p>
            <a:r>
              <a:rPr lang="es-PE" sz="1100" dirty="0">
                <a:solidFill>
                  <a:srgbClr val="000000"/>
                </a:solidFill>
                <a:latin typeface="Franklin Gothic Medium Cond" panose="020B0606030402020204" pitchFamily="34" charset="0"/>
              </a:rPr>
              <a:t> En el casillero 3º Administración de Tratamiento </a:t>
            </a:r>
          </a:p>
          <a:p>
            <a:r>
              <a:rPr lang="es-PE" sz="1100" dirty="0">
                <a:solidFill>
                  <a:srgbClr val="000000"/>
                </a:solidFill>
                <a:latin typeface="Franklin Gothic Medium Cond" panose="020B0606030402020204" pitchFamily="34" charset="0"/>
              </a:rPr>
              <a:t> En el ítem Tipo de diagnóstico marque:</a:t>
            </a:r>
          </a:p>
          <a:p>
            <a:r>
              <a:rPr lang="es-PE" sz="1100" dirty="0">
                <a:solidFill>
                  <a:srgbClr val="000000"/>
                </a:solidFill>
                <a:latin typeface="Franklin Gothic Medium Cond" panose="020B0606030402020204" pitchFamily="34" charset="0"/>
              </a:rPr>
              <a:t> En el casillero 1º y 3º “R” SIEMPRE</a:t>
            </a:r>
          </a:p>
          <a:p>
            <a:r>
              <a:rPr lang="es-PE" sz="1100" dirty="0">
                <a:solidFill>
                  <a:srgbClr val="000000"/>
                </a:solidFill>
                <a:latin typeface="Franklin Gothic Medium Cond" panose="020B0606030402020204" pitchFamily="34" charset="0"/>
              </a:rPr>
              <a:t> En el 2º, casillero “D” por ser la primera Consejería/Orientación en prevención de ITS, VIH, Hepatitis B en el año</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“VIH” para indicar el tipo de exposición</a:t>
            </a:r>
          </a:p>
          <a:p>
            <a:r>
              <a:rPr lang="es-PE" sz="1100" dirty="0">
                <a:solidFill>
                  <a:srgbClr val="000000"/>
                </a:solidFill>
                <a:latin typeface="Franklin Gothic Medium Cond" panose="020B0606030402020204" pitchFamily="34" charset="0"/>
              </a:rPr>
              <a:t> En el casillero 2º “ST” SOLO si es Trabajador de Salud, en caso contrario deje en blanco</a:t>
            </a:r>
          </a:p>
          <a:p>
            <a:r>
              <a:rPr lang="es-PE" sz="1100" dirty="0">
                <a:solidFill>
                  <a:srgbClr val="000000"/>
                </a:solidFill>
                <a:latin typeface="Franklin Gothic Medium Cond" panose="020B0606030402020204" pitchFamily="34" charset="0"/>
              </a:rPr>
              <a:t> En el casillero 3º “2” para indicar que es la segunda administración del tratamiento </a:t>
            </a:r>
            <a:endParaRPr lang="es-PE" sz="1100" dirty="0">
              <a:latin typeface="Franklin Gothic Medium Cond" panose="020B0606030402020204" pitchFamily="34" charset="0"/>
            </a:endParaRPr>
          </a:p>
        </p:txBody>
      </p:sp>
      <p:sp>
        <p:nvSpPr>
          <p:cNvPr id="4" name="Rectángulo 3"/>
          <p:cNvSpPr/>
          <p:nvPr/>
        </p:nvSpPr>
        <p:spPr>
          <a:xfrm>
            <a:off x="293426" y="3633009"/>
            <a:ext cx="8427492" cy="600164"/>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La última dosis del tratamiento se registra con “TA”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para indicar término de actividad </a:t>
            </a:r>
          </a:p>
          <a:p>
            <a:pPr algn="just"/>
            <a:r>
              <a:rPr lang="es-PE" sz="1100" dirty="0">
                <a:solidFill>
                  <a:srgbClr val="000099"/>
                </a:solidFill>
                <a:latin typeface="Franklin Gothic Medium Cond" panose="020B0606030402020204" pitchFamily="34" charset="0"/>
              </a:rPr>
              <a:t>Para la consolidación de información de tratamientos: Relacionar la variable [99199.11] con [Z5781] sigla [VIH] </a:t>
            </a:r>
            <a:r>
              <a:rPr lang="es-PE" sz="1100" dirty="0" err="1">
                <a:solidFill>
                  <a:srgbClr val="000099"/>
                </a:solidFill>
                <a:latin typeface="Franklin Gothic Medium Cond" panose="020B0606030402020204" pitchFamily="34" charset="0"/>
              </a:rPr>
              <a:t>ó</a:t>
            </a:r>
            <a:r>
              <a:rPr lang="es-PE" sz="1100" dirty="0">
                <a:solidFill>
                  <a:srgbClr val="000099"/>
                </a:solidFill>
                <a:latin typeface="Franklin Gothic Medium Cond" panose="020B0606030402020204" pitchFamily="34" charset="0"/>
              </a:rPr>
              <a:t> variable [Z206] “Contacto con y Exposición al Virus de la Inmunodeficiencia Humana [VIH]”, así se obtendrán datos de Tratamiento Profiláctico para VIH por Exposición.</a:t>
            </a:r>
          </a:p>
        </p:txBody>
      </p:sp>
      <p:sp>
        <p:nvSpPr>
          <p:cNvPr id="5" name="Rectángulo 4"/>
          <p:cNvSpPr/>
          <p:nvPr/>
        </p:nvSpPr>
        <p:spPr>
          <a:xfrm>
            <a:off x="293425" y="4144077"/>
            <a:ext cx="8427491"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EXPOSICIÓN NO OCUPACIONAL </a:t>
            </a:r>
          </a:p>
          <a:p>
            <a:r>
              <a:rPr lang="es-PE" sz="1100" dirty="0">
                <a:solidFill>
                  <a:srgbClr val="C00000"/>
                </a:solidFill>
                <a:latin typeface="Franklin Gothic Medium Cond" panose="020B0606030402020204" pitchFamily="34" charset="0"/>
              </a:rPr>
              <a:t>VIOLENCIA SEXUAL </a:t>
            </a:r>
          </a:p>
          <a:p>
            <a:r>
              <a:rPr lang="es-PE" sz="1100" dirty="0">
                <a:solidFill>
                  <a:srgbClr val="000000"/>
                </a:solidFill>
                <a:latin typeface="Franklin Gothic Medium Cond" panose="020B0606030402020204" pitchFamily="34" charset="0"/>
              </a:rPr>
              <a:t>Para el ítem Diagnóstico motivo de consulta y/o actividad de salud anote:</a:t>
            </a:r>
          </a:p>
          <a:p>
            <a:r>
              <a:rPr lang="es-PE" sz="1100" dirty="0">
                <a:solidFill>
                  <a:srgbClr val="000000"/>
                </a:solidFill>
                <a:latin typeface="Franklin Gothic Medium Cond" panose="020B0606030402020204" pitchFamily="34" charset="0"/>
              </a:rPr>
              <a:t> En el casillero 1º Contacto con y </a:t>
            </a:r>
            <a:r>
              <a:rPr lang="es-PE" sz="1100" dirty="0" err="1">
                <a:solidFill>
                  <a:srgbClr val="000000"/>
                </a:solidFill>
                <a:latin typeface="Franklin Gothic Medium Cond" panose="020B0606030402020204" pitchFamily="34" charset="0"/>
              </a:rPr>
              <a:t>Exposicion</a:t>
            </a:r>
            <a:r>
              <a:rPr lang="es-PE" sz="1100" dirty="0">
                <a:solidFill>
                  <a:srgbClr val="000000"/>
                </a:solidFill>
                <a:latin typeface="Franklin Gothic Medium Cond" panose="020B0606030402020204" pitchFamily="34" charset="0"/>
              </a:rPr>
              <a:t> al Virus de la Inmunodeficiencia Humana [VIH]</a:t>
            </a:r>
          </a:p>
          <a:p>
            <a:r>
              <a:rPr lang="es-PE" sz="1100" dirty="0">
                <a:solidFill>
                  <a:srgbClr val="000000"/>
                </a:solidFill>
                <a:latin typeface="Franklin Gothic Medium Cond" panose="020B0606030402020204" pitchFamily="34" charset="0"/>
              </a:rPr>
              <a:t> En el casillero 2º Consejería Pre Test para VIH</a:t>
            </a:r>
          </a:p>
          <a:p>
            <a:r>
              <a:rPr lang="es-PE" sz="1100" dirty="0">
                <a:solidFill>
                  <a:srgbClr val="000000"/>
                </a:solidFill>
                <a:latin typeface="Franklin Gothic Medium Cond" panose="020B0606030402020204" pitchFamily="34" charset="0"/>
              </a:rPr>
              <a:t> En el casillero 3º Anticuerpos; HIV-1 y HIV-2, análisis único </a:t>
            </a:r>
          </a:p>
          <a:p>
            <a:r>
              <a:rPr lang="es-PE" sz="1100" i="1" dirty="0">
                <a:solidFill>
                  <a:srgbClr val="000000"/>
                </a:solidFill>
                <a:latin typeface="Franklin Gothic Medium Cond" panose="020B0606030402020204" pitchFamily="34" charset="0"/>
              </a:rPr>
              <a:t>(El prestador podrá escribir “Tamizaje para VIH” para la abreviatura del procedimiento)</a:t>
            </a:r>
          </a:p>
          <a:p>
            <a:r>
              <a:rPr lang="es-PE" sz="1100" dirty="0">
                <a:solidFill>
                  <a:srgbClr val="000000"/>
                </a:solidFill>
                <a:latin typeface="Franklin Gothic Medium Cond" panose="020B0606030402020204" pitchFamily="34" charset="0"/>
              </a:rPr>
              <a:t> En el casillero 4º Consejería Post Test para VIH [</a:t>
            </a:r>
            <a:r>
              <a:rPr lang="es-PE" sz="1100" i="1" dirty="0">
                <a:solidFill>
                  <a:srgbClr val="000000"/>
                </a:solidFill>
                <a:latin typeface="Franklin Gothic Medium Cond" panose="020B0606030402020204" pitchFamily="34" charset="0"/>
              </a:rPr>
              <a:t>puede ser reactivo 99403.03 o no reactivo 99401.34]</a:t>
            </a:r>
          </a:p>
          <a:p>
            <a:r>
              <a:rPr lang="es-PE" sz="1100" dirty="0">
                <a:solidFill>
                  <a:srgbClr val="000000"/>
                </a:solidFill>
                <a:latin typeface="Franklin Gothic Medium Cond" panose="020B0606030402020204" pitchFamily="34" charset="0"/>
              </a:rPr>
              <a:t> En el casillero 5º Administración de Tratamiento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 En el casillero 1º anote  la sigla que </a:t>
            </a:r>
            <a:r>
              <a:rPr lang="es-PE" sz="1100" dirty="0" err="1">
                <a:solidFill>
                  <a:srgbClr val="000000"/>
                </a:solidFill>
                <a:latin typeface="Franklin Gothic Medium Cond" panose="020B0606030402020204" pitchFamily="34" charset="0"/>
              </a:rPr>
              <a:t>idetifique</a:t>
            </a:r>
            <a:r>
              <a:rPr lang="es-PE" sz="1100" dirty="0">
                <a:solidFill>
                  <a:srgbClr val="000000"/>
                </a:solidFill>
                <a:latin typeface="Franklin Gothic Medium Cond" panose="020B0606030402020204" pitchFamily="34" charset="0"/>
              </a:rPr>
              <a:t> el motivo:</a:t>
            </a:r>
          </a:p>
          <a:p>
            <a:pPr lvl="0" algn="just"/>
            <a:r>
              <a:rPr lang="es-PE" sz="1100" dirty="0">
                <a:solidFill>
                  <a:srgbClr val="000000"/>
                </a:solidFill>
                <a:latin typeface="Franklin Gothic Medium Cond" panose="020B0606030402020204" pitchFamily="34" charset="0"/>
              </a:rPr>
              <a:t>o VSX = Por Violencia Sexual</a:t>
            </a:r>
          </a:p>
          <a:p>
            <a:pPr lvl="0" algn="just"/>
            <a:r>
              <a:rPr lang="es-PE" sz="1100" dirty="0">
                <a:solidFill>
                  <a:srgbClr val="000000"/>
                </a:solidFill>
                <a:latin typeface="Franklin Gothic Medium Cond" panose="020B0606030402020204" pitchFamily="34" charset="0"/>
              </a:rPr>
              <a:t> En el casillero 3º  anote el tipo de prueba realizada </a:t>
            </a:r>
          </a:p>
          <a:p>
            <a:pPr lvl="0" algn="just"/>
            <a:r>
              <a:rPr lang="es-PE" sz="1100" dirty="0">
                <a:solidFill>
                  <a:srgbClr val="000000"/>
                </a:solidFill>
                <a:latin typeface="Franklin Gothic Medium Cond" panose="020B0606030402020204" pitchFamily="34" charset="0"/>
              </a:rPr>
              <a:t> En el casillero 5º “IA” para indicar que inicia tratamiento o “TA” cuando se concluya el tratamiento, </a:t>
            </a:r>
            <a:r>
              <a:rPr lang="es-PE" sz="1100" dirty="0" err="1">
                <a:solidFill>
                  <a:srgbClr val="000000"/>
                </a:solidFill>
                <a:latin typeface="Franklin Gothic Medium Cond" panose="020B0606030402020204" pitchFamily="34" charset="0"/>
              </a:rPr>
              <a:t>segúncorresponda</a:t>
            </a:r>
            <a:r>
              <a:rPr lang="es-PE" sz="1100" dirty="0">
                <a:solidFill>
                  <a:srgbClr val="000000"/>
                </a:solidFill>
                <a:latin typeface="Franklin Gothic Medium Cond" panose="020B0606030402020204" pitchFamily="34" charset="0"/>
              </a:rPr>
              <a:t>.</a:t>
            </a:r>
            <a:r>
              <a:rPr lang="es-PE" sz="1100" dirty="0">
                <a:solidFill>
                  <a:srgbClr val="FF0000"/>
                </a:solidFill>
                <a:latin typeface="Franklin Gothic Medium Cond" panose="020B0606030402020204" pitchFamily="34" charset="0"/>
              </a:rPr>
              <a:t> </a:t>
            </a:r>
          </a:p>
        </p:txBody>
      </p:sp>
      <p:pic>
        <p:nvPicPr>
          <p:cNvPr id="6" name="Imagen 5"/>
          <p:cNvPicPr>
            <a:picLocks noChangeAspect="1"/>
          </p:cNvPicPr>
          <p:nvPr/>
        </p:nvPicPr>
        <p:blipFill>
          <a:blip r:embed="rId2"/>
          <a:stretch>
            <a:fillRect/>
          </a:stretch>
        </p:blipFill>
        <p:spPr>
          <a:xfrm>
            <a:off x="293427" y="2692219"/>
            <a:ext cx="8427491" cy="940790"/>
          </a:xfrm>
          <a:prstGeom prst="rect">
            <a:avLst/>
          </a:prstGeom>
        </p:spPr>
      </p:pic>
    </p:spTree>
    <p:extLst>
      <p:ext uri="{BB962C8B-B14F-4D97-AF65-F5344CB8AC3E}">
        <p14:creationId xmlns:p14="http://schemas.microsoft.com/office/powerpoint/2010/main" val="56145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6429" y="197346"/>
            <a:ext cx="8488393" cy="1277273"/>
          </a:xfrm>
          <a:prstGeom prst="rect">
            <a:avLst/>
          </a:prstGeom>
        </p:spPr>
        <p:txBody>
          <a:bodyPr wrap="square">
            <a:spAutoFit/>
          </a:bodyPr>
          <a:lstStyle/>
          <a:p>
            <a:r>
              <a:rPr lang="es-PE" sz="1100" dirty="0">
                <a:latin typeface="Franklin Gothic Medium Cond" panose="020B0606030402020204" pitchFamily="34" charset="0"/>
              </a:rPr>
              <a:t>En el ítem Tipo de </a:t>
            </a:r>
            <a:r>
              <a:rPr lang="es-PE" sz="1100" dirty="0" err="1">
                <a:latin typeface="Franklin Gothic Medium Cond" panose="020B0606030402020204" pitchFamily="34" charset="0"/>
              </a:rPr>
              <a:t>diganóstico</a:t>
            </a:r>
            <a:r>
              <a:rPr lang="es-PE" sz="1100" dirty="0">
                <a:latin typeface="Franklin Gothic Medium Cond" panose="020B0606030402020204" pitchFamily="34" charset="0"/>
              </a:rPr>
              <a:t> marque: </a:t>
            </a:r>
          </a:p>
          <a:p>
            <a:r>
              <a:rPr lang="es-PE" sz="1100" dirty="0">
                <a:latin typeface="Franklin Gothic Medium Cond" panose="020B0606030402020204" pitchFamily="34" charset="0"/>
              </a:rPr>
              <a:t> En el casillero 1º del Diagnóstico </a:t>
            </a:r>
            <a:r>
              <a:rPr lang="es-PE" sz="1100" dirty="0" err="1">
                <a:latin typeface="Franklin Gothic Medium Cond" panose="020B0606030402020204" pitchFamily="34" charset="0"/>
              </a:rPr>
              <a:t>Sindrómico</a:t>
            </a:r>
            <a:r>
              <a:rPr lang="es-PE" sz="1100" dirty="0">
                <a:latin typeface="Franklin Gothic Medium Cond" panose="020B0606030402020204" pitchFamily="34" charset="0"/>
              </a:rPr>
              <a:t> marque “D” por tratarse de un nuevo episodio </a:t>
            </a:r>
          </a:p>
          <a:p>
            <a:r>
              <a:rPr lang="es-PE" sz="1100" dirty="0">
                <a:latin typeface="Franklin Gothic Medium Cond" panose="020B0606030402020204" pitchFamily="34" charset="0"/>
              </a:rPr>
              <a:t> En el casillero 3º de la Consejería marque “D”, si se trata de la primera atención de consejería en el año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1º del diagnóstico: “ITS” si el </a:t>
            </a:r>
            <a:r>
              <a:rPr lang="es-PE" sz="1100" dirty="0" err="1">
                <a:latin typeface="Franklin Gothic Medium Cond" panose="020B0606030402020204" pitchFamily="34" charset="0"/>
              </a:rPr>
              <a:t>Sindrome</a:t>
            </a:r>
            <a:r>
              <a:rPr lang="es-PE" sz="1100" dirty="0">
                <a:latin typeface="Franklin Gothic Medium Cond" panose="020B0606030402020204" pitchFamily="34" charset="0"/>
              </a:rPr>
              <a:t> de Flujo vaginal es compatible a ITS </a:t>
            </a:r>
          </a:p>
          <a:p>
            <a:r>
              <a:rPr lang="es-PE" sz="1100" dirty="0">
                <a:latin typeface="Franklin Gothic Medium Cond" panose="020B0606030402020204" pitchFamily="34" charset="0"/>
              </a:rPr>
              <a:t> En el casillero 2º “TA” cuando se concluya con el tratamiento </a:t>
            </a:r>
          </a:p>
          <a:p>
            <a:r>
              <a:rPr lang="es-PE" sz="1100" dirty="0">
                <a:latin typeface="Franklin Gothic Medium Cond" panose="020B0606030402020204" pitchFamily="34" charset="0"/>
              </a:rPr>
              <a:t> En el casillero 3º de la Consejería, anote la sigla de la población en riesgo.</a:t>
            </a:r>
          </a:p>
        </p:txBody>
      </p:sp>
      <p:pic>
        <p:nvPicPr>
          <p:cNvPr id="8" name="Imagen 7"/>
          <p:cNvPicPr>
            <a:picLocks noChangeAspect="1"/>
          </p:cNvPicPr>
          <p:nvPr/>
        </p:nvPicPr>
        <p:blipFill>
          <a:blip r:embed="rId2"/>
          <a:stretch>
            <a:fillRect/>
          </a:stretch>
        </p:blipFill>
        <p:spPr>
          <a:xfrm>
            <a:off x="336428" y="1413977"/>
            <a:ext cx="8548779" cy="919017"/>
          </a:xfrm>
          <a:prstGeom prst="rect">
            <a:avLst/>
          </a:prstGeom>
        </p:spPr>
      </p:pic>
      <p:sp>
        <p:nvSpPr>
          <p:cNvPr id="9" name="Rectángulo 8"/>
          <p:cNvSpPr/>
          <p:nvPr/>
        </p:nvSpPr>
        <p:spPr>
          <a:xfrm>
            <a:off x="336428" y="2311875"/>
            <a:ext cx="8548779" cy="430887"/>
          </a:xfrm>
          <a:prstGeom prst="rect">
            <a:avLst/>
          </a:prstGeom>
        </p:spPr>
        <p:txBody>
          <a:bodyPr wrap="square">
            <a:spAutoFit/>
          </a:bodyPr>
          <a:lstStyle/>
          <a:p>
            <a:r>
              <a:rPr lang="es-PE" sz="1100" dirty="0">
                <a:solidFill>
                  <a:srgbClr val="3333FF"/>
                </a:solidFill>
                <a:latin typeface="Franklin Gothic Medium Cond" panose="020B0606030402020204" pitchFamily="34" charset="0"/>
              </a:rPr>
              <a:t>Debe marcar “D” en [Tipo de Diagnóstico] que corresponde a la “Consejería” sólo cuando la población reciba la Primera Consejería en ITS en el año, lo que permitirá obtener el número de personas con consejería en ITS. </a:t>
            </a:r>
          </a:p>
        </p:txBody>
      </p:sp>
      <p:sp>
        <p:nvSpPr>
          <p:cNvPr id="10" name="Rectángulo 9"/>
          <p:cNvSpPr/>
          <p:nvPr/>
        </p:nvSpPr>
        <p:spPr>
          <a:xfrm>
            <a:off x="467151" y="2684864"/>
            <a:ext cx="3046027" cy="261610"/>
          </a:xfrm>
          <a:prstGeom prst="rect">
            <a:avLst/>
          </a:prstGeom>
        </p:spPr>
        <p:txBody>
          <a:bodyPr wrap="none">
            <a:spAutoFit/>
          </a:bodyPr>
          <a:lstStyle/>
          <a:p>
            <a:pPr lvl="0" algn="just"/>
            <a:r>
              <a:rPr lang="es-PE" sz="1100" dirty="0">
                <a:solidFill>
                  <a:srgbClr val="C00000"/>
                </a:solidFill>
                <a:latin typeface="Franklin Gothic Medium Cond" panose="020B0606030402020204" pitchFamily="34" charset="0"/>
              </a:rPr>
              <a:t>En el caso de que el flujo vaginal NO esté asociada a ITS</a:t>
            </a:r>
          </a:p>
        </p:txBody>
      </p:sp>
      <p:pic>
        <p:nvPicPr>
          <p:cNvPr id="11" name="Imagen 10"/>
          <p:cNvPicPr>
            <a:picLocks noChangeAspect="1"/>
          </p:cNvPicPr>
          <p:nvPr/>
        </p:nvPicPr>
        <p:blipFill>
          <a:blip r:embed="rId3"/>
          <a:stretch>
            <a:fillRect/>
          </a:stretch>
        </p:blipFill>
        <p:spPr>
          <a:xfrm>
            <a:off x="336428" y="2935980"/>
            <a:ext cx="8520535" cy="978183"/>
          </a:xfrm>
          <a:prstGeom prst="rect">
            <a:avLst/>
          </a:prstGeom>
        </p:spPr>
      </p:pic>
      <p:sp>
        <p:nvSpPr>
          <p:cNvPr id="12" name="Rectángulo 11"/>
          <p:cNvSpPr/>
          <p:nvPr/>
        </p:nvSpPr>
        <p:spPr>
          <a:xfrm>
            <a:off x="328043" y="3896912"/>
            <a:ext cx="8557164"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OTROS DIAGNÓSTICOS SINDRÓMICOS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2º “IA” cuando inicia el tratamiento y “TA” para el término del procedimiento del tratamiento </a:t>
            </a:r>
          </a:p>
          <a:p>
            <a:r>
              <a:rPr lang="es-PE" sz="1100" dirty="0">
                <a:solidFill>
                  <a:srgbClr val="000000"/>
                </a:solidFill>
                <a:latin typeface="Franklin Gothic Medium Cond" panose="020B0606030402020204" pitchFamily="34" charset="0"/>
              </a:rPr>
              <a:t> En el casillero 3 º La sigla de la POBLACIÓN EN RIESGO según el siguiente detalle:</a:t>
            </a:r>
          </a:p>
          <a:p>
            <a:pPr defTabSz="823913">
              <a:tabLst>
                <a:tab pos="2517775" algn="l"/>
              </a:tabLst>
            </a:pPr>
            <a:r>
              <a:rPr lang="es-PE" sz="1100" dirty="0">
                <a:solidFill>
                  <a:srgbClr val="000000"/>
                </a:solidFill>
                <a:latin typeface="Franklin Gothic Medium Cond" panose="020B0606030402020204" pitchFamily="34" charset="0"/>
              </a:rPr>
              <a:t>o [En Blanco] = Población General	o TS  = Trabajador Sexual		o HSH = Hombre que tiene sexo con hombre 	</a:t>
            </a:r>
          </a:p>
          <a:p>
            <a:pPr defTabSz="823913">
              <a:tabLst>
                <a:tab pos="2517775" algn="l"/>
              </a:tabLst>
            </a:pPr>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HTS  = HSH que es TS		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a:t>
            </a:r>
          </a:p>
          <a:p>
            <a:pPr>
              <a:tabLst>
                <a:tab pos="2517775" algn="l"/>
                <a:tab pos="3770313" algn="l"/>
                <a:tab pos="4838700" algn="l"/>
              </a:tabLst>
            </a:pPr>
            <a:r>
              <a:rPr lang="es-PE" sz="1100" dirty="0">
                <a:solidFill>
                  <a:srgbClr val="000000"/>
                </a:solidFill>
                <a:latin typeface="Franklin Gothic Medium Cond" panose="020B0606030402020204" pitchFamily="34" charset="0"/>
              </a:rPr>
              <a:t>o G = Gestante	o PPL = Persona privada de su libertad </a:t>
            </a:r>
            <a:endParaRPr lang="es-PE" sz="1100" dirty="0">
              <a:latin typeface="Franklin Gothic Medium Cond" panose="020B0606030402020204" pitchFamily="34" charset="0"/>
            </a:endParaRPr>
          </a:p>
        </p:txBody>
      </p:sp>
      <p:pic>
        <p:nvPicPr>
          <p:cNvPr id="13" name="Imagen 12"/>
          <p:cNvPicPr>
            <a:picLocks noChangeAspect="1"/>
          </p:cNvPicPr>
          <p:nvPr/>
        </p:nvPicPr>
        <p:blipFill>
          <a:blip r:embed="rId4"/>
          <a:stretch>
            <a:fillRect/>
          </a:stretch>
        </p:blipFill>
        <p:spPr>
          <a:xfrm>
            <a:off x="407135" y="5460237"/>
            <a:ext cx="8520535" cy="914678"/>
          </a:xfrm>
          <a:prstGeom prst="rect">
            <a:avLst/>
          </a:prstGeom>
        </p:spPr>
      </p:pic>
      <p:sp>
        <p:nvSpPr>
          <p:cNvPr id="14" name="Rectángulo 13"/>
          <p:cNvSpPr/>
          <p:nvPr/>
        </p:nvSpPr>
        <p:spPr>
          <a:xfrm>
            <a:off x="2270094" y="6392160"/>
            <a:ext cx="4102405" cy="261610"/>
          </a:xfrm>
          <a:prstGeom prst="rect">
            <a:avLst/>
          </a:prstGeom>
        </p:spPr>
        <p:txBody>
          <a:bodyPr wrap="none">
            <a:spAutoFit/>
          </a:bodyPr>
          <a:lstStyle/>
          <a:p>
            <a:r>
              <a:rPr lang="es-PE" sz="1100" dirty="0">
                <a:solidFill>
                  <a:srgbClr val="3333FF"/>
                </a:solidFill>
                <a:latin typeface="Franklin Gothic Medium Cond" panose="020B0606030402020204" pitchFamily="34" charset="0"/>
              </a:rPr>
              <a:t>Si el paciente presenta 2 </a:t>
            </a:r>
            <a:r>
              <a:rPr lang="es-PE" sz="1100" dirty="0" err="1">
                <a:solidFill>
                  <a:srgbClr val="3333FF"/>
                </a:solidFill>
                <a:latin typeface="Franklin Gothic Medium Cond" panose="020B0606030402020204" pitchFamily="34" charset="0"/>
              </a:rPr>
              <a:t>ó</a:t>
            </a:r>
            <a:r>
              <a:rPr lang="es-PE" sz="1100" dirty="0">
                <a:solidFill>
                  <a:srgbClr val="3333FF"/>
                </a:solidFill>
                <a:latin typeface="Franklin Gothic Medium Cond" panose="020B0606030402020204" pitchFamily="34" charset="0"/>
              </a:rPr>
              <a:t> más síndromes anotar todo en un mismo registro </a:t>
            </a:r>
          </a:p>
        </p:txBody>
      </p:sp>
    </p:spTree>
    <p:extLst>
      <p:ext uri="{BB962C8B-B14F-4D97-AF65-F5344CB8AC3E}">
        <p14:creationId xmlns:p14="http://schemas.microsoft.com/office/powerpoint/2010/main" val="1582306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3003" y="3092280"/>
            <a:ext cx="8507106"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EXPOSICIÓN SEXUAL DE ALTO RIESGO (SEXO SIN PRESERVATIVO, SEXO CON TRABAJADORES/AS SEXUALES) </a:t>
            </a:r>
          </a:p>
          <a:p>
            <a:r>
              <a:rPr lang="es-PE" sz="1100" dirty="0">
                <a:solidFill>
                  <a:srgbClr val="000000"/>
                </a:solidFill>
                <a:latin typeface="Franklin Gothic Medium Cond" panose="020B0606030402020204" pitchFamily="34" charset="0"/>
              </a:rPr>
              <a:t>Para el ítem Diagnóstico motivo de consulta y/o actividad de salud anote:</a:t>
            </a:r>
          </a:p>
          <a:p>
            <a:r>
              <a:rPr lang="es-PE" sz="1100" dirty="0">
                <a:solidFill>
                  <a:srgbClr val="000000"/>
                </a:solidFill>
                <a:latin typeface="Franklin Gothic Medium Cond" panose="020B0606030402020204" pitchFamily="34" charset="0"/>
              </a:rPr>
              <a:t> En el casillero 1º Contacto con y </a:t>
            </a:r>
            <a:r>
              <a:rPr lang="es-PE" sz="1100" dirty="0" err="1">
                <a:solidFill>
                  <a:srgbClr val="000000"/>
                </a:solidFill>
                <a:latin typeface="Franklin Gothic Medium Cond" panose="020B0606030402020204" pitchFamily="34" charset="0"/>
              </a:rPr>
              <a:t>Exposicion</a:t>
            </a:r>
            <a:r>
              <a:rPr lang="es-PE" sz="1100" dirty="0">
                <a:solidFill>
                  <a:srgbClr val="000000"/>
                </a:solidFill>
                <a:latin typeface="Franklin Gothic Medium Cond" panose="020B0606030402020204" pitchFamily="34" charset="0"/>
              </a:rPr>
              <a:t> al Virus de la Inmunodeficiencia Humana [VIH]</a:t>
            </a:r>
          </a:p>
          <a:p>
            <a:r>
              <a:rPr lang="es-PE" sz="1100" dirty="0">
                <a:solidFill>
                  <a:srgbClr val="000000"/>
                </a:solidFill>
                <a:latin typeface="Franklin Gothic Medium Cond" panose="020B0606030402020204" pitchFamily="34" charset="0"/>
              </a:rPr>
              <a:t> En el casillero 2º Consejería Pre Test para VIH</a:t>
            </a:r>
          </a:p>
          <a:p>
            <a:r>
              <a:rPr lang="es-PE" sz="1100" dirty="0">
                <a:solidFill>
                  <a:srgbClr val="000000"/>
                </a:solidFill>
                <a:latin typeface="Franklin Gothic Medium Cond" panose="020B0606030402020204" pitchFamily="34" charset="0"/>
              </a:rPr>
              <a:t> En el casillero 3º Anticuerpos; HIV-1 y HIV-2, análisis único </a:t>
            </a:r>
            <a:r>
              <a:rPr lang="es-PE" sz="1100" i="1" dirty="0">
                <a:solidFill>
                  <a:srgbClr val="000000"/>
                </a:solidFill>
                <a:latin typeface="Franklin Gothic Medium Cond" panose="020B0606030402020204" pitchFamily="34" charset="0"/>
              </a:rPr>
              <a:t>(Tamizaje para VIH)</a:t>
            </a:r>
          </a:p>
          <a:p>
            <a:r>
              <a:rPr lang="es-PE" sz="1100" dirty="0">
                <a:solidFill>
                  <a:srgbClr val="000000"/>
                </a:solidFill>
                <a:latin typeface="Franklin Gothic Medium Cond" panose="020B0606030402020204" pitchFamily="34" charset="0"/>
              </a:rPr>
              <a:t> En el casillero 4º Consejería Post Test para VIH [</a:t>
            </a:r>
            <a:r>
              <a:rPr lang="es-PE" sz="1100" i="1" dirty="0">
                <a:solidFill>
                  <a:srgbClr val="000000"/>
                </a:solidFill>
                <a:latin typeface="Franklin Gothic Medium Cond" panose="020B0606030402020204" pitchFamily="34" charset="0"/>
              </a:rPr>
              <a:t>puede ser reactivo 99403.03 o no reactivo 99401.34]</a:t>
            </a:r>
          </a:p>
          <a:p>
            <a:r>
              <a:rPr lang="es-PE" sz="1100" dirty="0">
                <a:solidFill>
                  <a:srgbClr val="000000"/>
                </a:solidFill>
                <a:latin typeface="Franklin Gothic Medium Cond" panose="020B0606030402020204" pitchFamily="34" charset="0"/>
              </a:rPr>
              <a:t> En el casillero 5º Administración de Tratamiento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anote  la sigla que </a:t>
            </a:r>
            <a:r>
              <a:rPr lang="es-PE" sz="1100" dirty="0" err="1">
                <a:solidFill>
                  <a:srgbClr val="000000"/>
                </a:solidFill>
                <a:latin typeface="Franklin Gothic Medium Cond" panose="020B0606030402020204" pitchFamily="34" charset="0"/>
              </a:rPr>
              <a:t>idetifique</a:t>
            </a:r>
            <a:r>
              <a:rPr lang="es-PE" sz="1100" dirty="0">
                <a:solidFill>
                  <a:srgbClr val="000000"/>
                </a:solidFill>
                <a:latin typeface="Franklin Gothic Medium Cond" panose="020B0606030402020204" pitchFamily="34" charset="0"/>
              </a:rPr>
              <a:t> el motivo:</a:t>
            </a:r>
          </a:p>
          <a:p>
            <a:r>
              <a:rPr lang="es-PE" sz="1100" dirty="0">
                <a:solidFill>
                  <a:srgbClr val="000000"/>
                </a:solidFill>
                <a:latin typeface="Franklin Gothic Medium Cond" panose="020B0606030402020204" pitchFamily="34" charset="0"/>
              </a:rPr>
              <a:t>o RSA = Por Riesgo Sanitario Alto</a:t>
            </a:r>
          </a:p>
          <a:p>
            <a:r>
              <a:rPr lang="es-PE" sz="1100" dirty="0">
                <a:solidFill>
                  <a:srgbClr val="000000"/>
                </a:solidFill>
                <a:latin typeface="Franklin Gothic Medium Cond" panose="020B0606030402020204" pitchFamily="34" charset="0"/>
              </a:rPr>
              <a:t> En el casillero 3º  anote el tipo de prueba realizada </a:t>
            </a:r>
          </a:p>
          <a:p>
            <a:r>
              <a:rPr lang="es-PE" sz="1100" dirty="0">
                <a:solidFill>
                  <a:srgbClr val="000000"/>
                </a:solidFill>
                <a:latin typeface="Franklin Gothic Medium Cond" panose="020B0606030402020204" pitchFamily="34" charset="0"/>
              </a:rPr>
              <a:t> En el casillero 5º “IA” para indicar que inicia tratamiento o “TA” cuando se concluya el tratamiento, según corresponda. </a:t>
            </a:r>
            <a:endParaRPr lang="es-PE" sz="1100" dirty="0">
              <a:latin typeface="Franklin Gothic Medium Cond" panose="020B0606030402020204" pitchFamily="34" charset="0"/>
            </a:endParaRPr>
          </a:p>
        </p:txBody>
      </p:sp>
      <p:sp>
        <p:nvSpPr>
          <p:cNvPr id="6" name="CuadroTexto 5">
            <a:extLst>
              <a:ext uri="{FF2B5EF4-FFF2-40B4-BE49-F238E27FC236}">
                <a16:creationId xmlns:a16="http://schemas.microsoft.com/office/drawing/2014/main" id="{FFF5DFDC-DA20-4A36-B7A0-EAB331A9F00E}"/>
              </a:ext>
            </a:extLst>
          </p:cNvPr>
          <p:cNvSpPr txBox="1"/>
          <p:nvPr/>
        </p:nvSpPr>
        <p:spPr>
          <a:xfrm>
            <a:off x="358197" y="2719004"/>
            <a:ext cx="8416743"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99"/>
                </a:solidFill>
                <a:effectLst/>
                <a:uLnTx/>
                <a:uFillTx/>
                <a:latin typeface="Franklin Gothic Medium Cond" panose="020B0606030402020204" pitchFamily="34" charset="0"/>
                <a:ea typeface="+mn-ea"/>
                <a:cs typeface="Arial"/>
              </a:rPr>
              <a:t>Para el registro de Exposición al VIH por Violencia Sexual NO ES NECESARIO REGISTRAR el diagnóstico de la agresión  sexual si no se evidencia o se trata, es suficiente con la referencia del paciente. </a:t>
            </a:r>
          </a:p>
        </p:txBody>
      </p:sp>
      <p:pic>
        <p:nvPicPr>
          <p:cNvPr id="7" name="Imagen 6">
            <a:extLst>
              <a:ext uri="{FF2B5EF4-FFF2-40B4-BE49-F238E27FC236}">
                <a16:creationId xmlns:a16="http://schemas.microsoft.com/office/drawing/2014/main" id="{42413AD2-A068-4C42-A7BA-AADE9158AA11}"/>
              </a:ext>
            </a:extLst>
          </p:cNvPr>
          <p:cNvPicPr>
            <a:picLocks noChangeAspect="1"/>
          </p:cNvPicPr>
          <p:nvPr/>
        </p:nvPicPr>
        <p:blipFill>
          <a:blip r:embed="rId2"/>
          <a:stretch>
            <a:fillRect/>
          </a:stretch>
        </p:blipFill>
        <p:spPr>
          <a:xfrm>
            <a:off x="366813" y="197303"/>
            <a:ext cx="8507106" cy="1569239"/>
          </a:xfrm>
          <a:prstGeom prst="rect">
            <a:avLst/>
          </a:prstGeom>
        </p:spPr>
      </p:pic>
      <p:pic>
        <p:nvPicPr>
          <p:cNvPr id="8" name="Imagen 7">
            <a:extLst>
              <a:ext uri="{FF2B5EF4-FFF2-40B4-BE49-F238E27FC236}">
                <a16:creationId xmlns:a16="http://schemas.microsoft.com/office/drawing/2014/main" id="{28E4B749-86D9-4259-B244-70EB8A53CBFE}"/>
              </a:ext>
            </a:extLst>
          </p:cNvPr>
          <p:cNvPicPr>
            <a:picLocks noChangeAspect="1"/>
          </p:cNvPicPr>
          <p:nvPr/>
        </p:nvPicPr>
        <p:blipFill>
          <a:blip r:embed="rId3"/>
          <a:stretch>
            <a:fillRect/>
          </a:stretch>
        </p:blipFill>
        <p:spPr>
          <a:xfrm>
            <a:off x="366813" y="1806166"/>
            <a:ext cx="8507106" cy="958508"/>
          </a:xfrm>
          <a:prstGeom prst="rect">
            <a:avLst/>
          </a:prstGeom>
        </p:spPr>
      </p:pic>
      <p:pic>
        <p:nvPicPr>
          <p:cNvPr id="10" name="Imagen 9">
            <a:extLst>
              <a:ext uri="{FF2B5EF4-FFF2-40B4-BE49-F238E27FC236}">
                <a16:creationId xmlns:a16="http://schemas.microsoft.com/office/drawing/2014/main" id="{BBAC4BE3-4D18-4FAD-980F-04697CEE6F17}"/>
              </a:ext>
            </a:extLst>
          </p:cNvPr>
          <p:cNvPicPr>
            <a:picLocks noChangeAspect="1"/>
          </p:cNvPicPr>
          <p:nvPr/>
        </p:nvPicPr>
        <p:blipFill>
          <a:blip r:embed="rId4"/>
          <a:stretch>
            <a:fillRect/>
          </a:stretch>
        </p:blipFill>
        <p:spPr>
          <a:xfrm>
            <a:off x="366813" y="5169093"/>
            <a:ext cx="8507106" cy="1569239"/>
          </a:xfrm>
          <a:prstGeom prst="rect">
            <a:avLst/>
          </a:prstGeom>
        </p:spPr>
      </p:pic>
    </p:spTree>
    <p:extLst>
      <p:ext uri="{BB962C8B-B14F-4D97-AF65-F5344CB8AC3E}">
        <p14:creationId xmlns:p14="http://schemas.microsoft.com/office/powerpoint/2010/main" val="3988453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598" y="1691265"/>
            <a:ext cx="8495731" cy="430887"/>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En el caso de otras formas de Exposición No Ocupacionales realice el mismo registro y utilice la sigla “OTR”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de “Contacto con y Exposición al Virus de la Inmunodeficiencia Humana [VIH]” </a:t>
            </a:r>
          </a:p>
        </p:txBody>
      </p:sp>
      <p:pic>
        <p:nvPicPr>
          <p:cNvPr id="5" name="Imagen 4">
            <a:extLst>
              <a:ext uri="{FF2B5EF4-FFF2-40B4-BE49-F238E27FC236}">
                <a16:creationId xmlns:a16="http://schemas.microsoft.com/office/drawing/2014/main" id="{CC9E4F1C-FB76-4E69-8AED-CAA3A5EF32F0}"/>
              </a:ext>
            </a:extLst>
          </p:cNvPr>
          <p:cNvPicPr>
            <a:picLocks noChangeAspect="1"/>
          </p:cNvPicPr>
          <p:nvPr/>
        </p:nvPicPr>
        <p:blipFill>
          <a:blip r:embed="rId2"/>
          <a:stretch>
            <a:fillRect/>
          </a:stretch>
        </p:blipFill>
        <p:spPr>
          <a:xfrm>
            <a:off x="284671" y="732757"/>
            <a:ext cx="8574658" cy="958508"/>
          </a:xfrm>
          <a:prstGeom prst="rect">
            <a:avLst/>
          </a:prstGeom>
        </p:spPr>
      </p:pic>
      <p:pic>
        <p:nvPicPr>
          <p:cNvPr id="6" name="Imagen 5">
            <a:extLst>
              <a:ext uri="{FF2B5EF4-FFF2-40B4-BE49-F238E27FC236}">
                <a16:creationId xmlns:a16="http://schemas.microsoft.com/office/drawing/2014/main" id="{9659A562-DD92-4B4E-920E-7C163D9321BB}"/>
              </a:ext>
            </a:extLst>
          </p:cNvPr>
          <p:cNvPicPr>
            <a:picLocks noChangeAspect="1"/>
          </p:cNvPicPr>
          <p:nvPr/>
        </p:nvPicPr>
        <p:blipFill>
          <a:blip r:embed="rId3"/>
          <a:stretch>
            <a:fillRect/>
          </a:stretch>
        </p:blipFill>
        <p:spPr>
          <a:xfrm>
            <a:off x="284670" y="2122152"/>
            <a:ext cx="8574659" cy="958508"/>
          </a:xfrm>
          <a:prstGeom prst="rect">
            <a:avLst/>
          </a:prstGeom>
        </p:spPr>
      </p:pic>
      <p:pic>
        <p:nvPicPr>
          <p:cNvPr id="7" name="Imagen 6">
            <a:extLst>
              <a:ext uri="{FF2B5EF4-FFF2-40B4-BE49-F238E27FC236}">
                <a16:creationId xmlns:a16="http://schemas.microsoft.com/office/drawing/2014/main" id="{58F375B5-21A7-468C-AC27-7DD4E60C0D02}"/>
              </a:ext>
            </a:extLst>
          </p:cNvPr>
          <p:cNvPicPr>
            <a:picLocks noChangeAspect="1"/>
          </p:cNvPicPr>
          <p:nvPr/>
        </p:nvPicPr>
        <p:blipFill>
          <a:blip r:embed="rId4"/>
          <a:stretch>
            <a:fillRect/>
          </a:stretch>
        </p:blipFill>
        <p:spPr>
          <a:xfrm>
            <a:off x="284670" y="3105024"/>
            <a:ext cx="8574658" cy="958508"/>
          </a:xfrm>
          <a:prstGeom prst="rect">
            <a:avLst/>
          </a:prstGeom>
        </p:spPr>
      </p:pic>
      <p:sp>
        <p:nvSpPr>
          <p:cNvPr id="8" name="Rectángulo 7">
            <a:extLst>
              <a:ext uri="{FF2B5EF4-FFF2-40B4-BE49-F238E27FC236}">
                <a16:creationId xmlns:a16="http://schemas.microsoft.com/office/drawing/2014/main" id="{F9C57462-2BA6-42CB-AB27-7A03A557D77E}"/>
              </a:ext>
            </a:extLst>
          </p:cNvPr>
          <p:cNvSpPr/>
          <p:nvPr/>
        </p:nvSpPr>
        <p:spPr>
          <a:xfrm>
            <a:off x="284669" y="4063532"/>
            <a:ext cx="8574657"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EL CASO DE PAREJAS DISCORDANTES </a:t>
            </a:r>
          </a:p>
          <a:p>
            <a:r>
              <a:rPr lang="es-PE" sz="1100" dirty="0">
                <a:solidFill>
                  <a:srgbClr val="000000"/>
                </a:solidFill>
                <a:latin typeface="Franklin Gothic Medium Cond" panose="020B0606030402020204" pitchFamily="34" charset="0"/>
              </a:rPr>
              <a:t>Para el ítem Diagnóstico motivo de consulta y/o actividad de salud anote:</a:t>
            </a:r>
          </a:p>
          <a:p>
            <a:r>
              <a:rPr lang="es-PE" sz="1100" dirty="0">
                <a:solidFill>
                  <a:srgbClr val="000000"/>
                </a:solidFill>
                <a:latin typeface="Franklin Gothic Medium Cond" panose="020B0606030402020204" pitchFamily="34" charset="0"/>
              </a:rPr>
              <a:t> En el casillero 1º Contacto con y </a:t>
            </a:r>
            <a:r>
              <a:rPr lang="es-PE" sz="1100" dirty="0" err="1">
                <a:solidFill>
                  <a:srgbClr val="000000"/>
                </a:solidFill>
                <a:latin typeface="Franklin Gothic Medium Cond" panose="020B0606030402020204" pitchFamily="34" charset="0"/>
              </a:rPr>
              <a:t>Exposicion</a:t>
            </a:r>
            <a:r>
              <a:rPr lang="es-PE" sz="1100" dirty="0">
                <a:solidFill>
                  <a:srgbClr val="000000"/>
                </a:solidFill>
                <a:latin typeface="Franklin Gothic Medium Cond" panose="020B0606030402020204" pitchFamily="34" charset="0"/>
              </a:rPr>
              <a:t> al Virus de la Inmunodeficiencia Humana [VIH]</a:t>
            </a:r>
          </a:p>
          <a:p>
            <a:r>
              <a:rPr lang="es-PE" sz="1100" dirty="0">
                <a:solidFill>
                  <a:srgbClr val="000000"/>
                </a:solidFill>
                <a:latin typeface="Franklin Gothic Medium Cond" panose="020B0606030402020204" pitchFamily="34" charset="0"/>
              </a:rPr>
              <a:t> En el casillero 2º Consejería Pre Test para VIH</a:t>
            </a:r>
          </a:p>
          <a:p>
            <a:r>
              <a:rPr lang="es-PE" sz="1100" dirty="0">
                <a:solidFill>
                  <a:srgbClr val="000000"/>
                </a:solidFill>
                <a:latin typeface="Franklin Gothic Medium Cond" panose="020B0606030402020204" pitchFamily="34" charset="0"/>
              </a:rPr>
              <a:t> En el casillero 3º Anticuerpos; HIV-1 y HIV-2, análisis único </a:t>
            </a:r>
            <a:r>
              <a:rPr lang="es-PE" sz="1100" i="1" dirty="0">
                <a:solidFill>
                  <a:srgbClr val="000000"/>
                </a:solidFill>
                <a:latin typeface="Franklin Gothic Medium Cond" panose="020B0606030402020204" pitchFamily="34" charset="0"/>
              </a:rPr>
              <a:t>(Tamizaje para VIH)</a:t>
            </a:r>
          </a:p>
          <a:p>
            <a:r>
              <a:rPr lang="es-PE" sz="1100" dirty="0">
                <a:solidFill>
                  <a:srgbClr val="000000"/>
                </a:solidFill>
                <a:latin typeface="Franklin Gothic Medium Cond" panose="020B0606030402020204" pitchFamily="34" charset="0"/>
              </a:rPr>
              <a:t> En el casillero 4º Consejería Post Test para VIH [</a:t>
            </a:r>
            <a:r>
              <a:rPr lang="es-PE" sz="1100" i="1" dirty="0">
                <a:solidFill>
                  <a:srgbClr val="000000"/>
                </a:solidFill>
                <a:latin typeface="Franklin Gothic Medium Cond" panose="020B0606030402020204" pitchFamily="34" charset="0"/>
              </a:rPr>
              <a:t>puede ser reactivo 99403.03 o no reactivo 99401.34] </a:t>
            </a:r>
          </a:p>
          <a:p>
            <a:r>
              <a:rPr lang="es-PE" sz="1100" dirty="0">
                <a:solidFill>
                  <a:srgbClr val="000000"/>
                </a:solidFill>
                <a:latin typeface="Franklin Gothic Medium Cond" panose="020B0606030402020204" pitchFamily="34" charset="0"/>
              </a:rPr>
              <a:t> En el casillero 5º Administración de Tratamiento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anote  la sigla que </a:t>
            </a:r>
            <a:r>
              <a:rPr lang="es-PE" sz="1100" dirty="0" err="1">
                <a:solidFill>
                  <a:srgbClr val="000000"/>
                </a:solidFill>
                <a:latin typeface="Franklin Gothic Medium Cond" panose="020B0606030402020204" pitchFamily="34" charset="0"/>
              </a:rPr>
              <a:t>idetifique</a:t>
            </a:r>
            <a:r>
              <a:rPr lang="es-PE" sz="1100" dirty="0">
                <a:solidFill>
                  <a:srgbClr val="000000"/>
                </a:solidFill>
                <a:latin typeface="Franklin Gothic Medium Cond" panose="020B0606030402020204" pitchFamily="34" charset="0"/>
              </a:rPr>
              <a:t> el motivo: </a:t>
            </a:r>
          </a:p>
          <a:p>
            <a:r>
              <a:rPr lang="es-PE" sz="1100" dirty="0">
                <a:solidFill>
                  <a:srgbClr val="000000"/>
                </a:solidFill>
                <a:latin typeface="Franklin Gothic Medium Cond" panose="020B0606030402020204" pitchFamily="34" charset="0"/>
              </a:rPr>
              <a:t>o PAD = Parejas Discordantes </a:t>
            </a:r>
          </a:p>
          <a:p>
            <a:r>
              <a:rPr lang="es-PE" sz="1100" dirty="0">
                <a:solidFill>
                  <a:srgbClr val="000000"/>
                </a:solidFill>
                <a:latin typeface="Franklin Gothic Medium Cond" panose="020B0606030402020204" pitchFamily="34" charset="0"/>
              </a:rPr>
              <a:t> En el casillero 3º  anote el tipo de prueba realizada </a:t>
            </a:r>
          </a:p>
          <a:p>
            <a:r>
              <a:rPr lang="es-PE" sz="1100" dirty="0">
                <a:solidFill>
                  <a:srgbClr val="000000"/>
                </a:solidFill>
                <a:latin typeface="Franklin Gothic Medium Cond" panose="020B0606030402020204" pitchFamily="34" charset="0"/>
              </a:rPr>
              <a:t> En el casillero 5º “IA,2,…TA” “IA” para indicar que inicia tratamiento o “TA” cuando se concluya el tratamiento, según corresponda</a:t>
            </a:r>
          </a:p>
        </p:txBody>
      </p:sp>
    </p:spTree>
    <p:extLst>
      <p:ext uri="{BB962C8B-B14F-4D97-AF65-F5344CB8AC3E}">
        <p14:creationId xmlns:p14="http://schemas.microsoft.com/office/powerpoint/2010/main" val="2021041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65F20A-8802-4E6F-A10B-8D3FDF36F263}"/>
              </a:ext>
            </a:extLst>
          </p:cNvPr>
          <p:cNvPicPr>
            <a:picLocks noChangeAspect="1"/>
          </p:cNvPicPr>
          <p:nvPr/>
        </p:nvPicPr>
        <p:blipFill>
          <a:blip r:embed="rId2"/>
          <a:stretch>
            <a:fillRect/>
          </a:stretch>
        </p:blipFill>
        <p:spPr>
          <a:xfrm>
            <a:off x="388188" y="315248"/>
            <a:ext cx="8402129" cy="1569239"/>
          </a:xfrm>
          <a:prstGeom prst="rect">
            <a:avLst/>
          </a:prstGeom>
        </p:spPr>
      </p:pic>
      <p:pic>
        <p:nvPicPr>
          <p:cNvPr id="4" name="Imagen 3">
            <a:extLst>
              <a:ext uri="{FF2B5EF4-FFF2-40B4-BE49-F238E27FC236}">
                <a16:creationId xmlns:a16="http://schemas.microsoft.com/office/drawing/2014/main" id="{52DBCFB9-60FD-43E1-9ACD-0DD80DE841E5}"/>
              </a:ext>
            </a:extLst>
          </p:cNvPr>
          <p:cNvPicPr>
            <a:picLocks noChangeAspect="1"/>
          </p:cNvPicPr>
          <p:nvPr/>
        </p:nvPicPr>
        <p:blipFill>
          <a:blip r:embed="rId3"/>
          <a:stretch>
            <a:fillRect/>
          </a:stretch>
        </p:blipFill>
        <p:spPr>
          <a:xfrm>
            <a:off x="388188" y="2120219"/>
            <a:ext cx="8402129" cy="1569239"/>
          </a:xfrm>
          <a:prstGeom prst="rect">
            <a:avLst/>
          </a:prstGeom>
        </p:spPr>
      </p:pic>
      <p:sp>
        <p:nvSpPr>
          <p:cNvPr id="6" name="CuadroTexto 5">
            <a:extLst>
              <a:ext uri="{FF2B5EF4-FFF2-40B4-BE49-F238E27FC236}">
                <a16:creationId xmlns:a16="http://schemas.microsoft.com/office/drawing/2014/main" id="{2EB0F142-95A8-4279-9471-A4F09D06B8AB}"/>
              </a:ext>
            </a:extLst>
          </p:cNvPr>
          <p:cNvSpPr txBox="1"/>
          <p:nvPr/>
        </p:nvSpPr>
        <p:spPr>
          <a:xfrm>
            <a:off x="388188" y="1884487"/>
            <a:ext cx="4572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Fin de tratamiento </a:t>
            </a:r>
          </a:p>
        </p:txBody>
      </p:sp>
      <p:sp>
        <p:nvSpPr>
          <p:cNvPr id="7" name="Rectángulo 6">
            <a:extLst>
              <a:ext uri="{FF2B5EF4-FFF2-40B4-BE49-F238E27FC236}">
                <a16:creationId xmlns:a16="http://schemas.microsoft.com/office/drawing/2014/main" id="{6F03BDAE-0EAA-4FDE-8D01-5F714FEBAF6D}"/>
              </a:ext>
            </a:extLst>
          </p:cNvPr>
          <p:cNvSpPr/>
          <p:nvPr/>
        </p:nvSpPr>
        <p:spPr>
          <a:xfrm>
            <a:off x="414662" y="3689458"/>
            <a:ext cx="8314676" cy="430887"/>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En todos los casos de Contacto con y Exposición al Virus de la Inmunodeficiencia Humana [VIH] se registra con tipo de diagnóstico “D” cuando se diagnostica, en las siguientes atenciones o durante el tratamiento se debe registrar con tipo de diagnóstico “R” </a:t>
            </a:r>
          </a:p>
        </p:txBody>
      </p:sp>
      <p:sp>
        <p:nvSpPr>
          <p:cNvPr id="8" name="Rectángulo 7">
            <a:extLst>
              <a:ext uri="{FF2B5EF4-FFF2-40B4-BE49-F238E27FC236}">
                <a16:creationId xmlns:a16="http://schemas.microsoft.com/office/drawing/2014/main" id="{EE98FD70-B366-4CFA-A63C-923E4DE1F31D}"/>
              </a:ext>
            </a:extLst>
          </p:cNvPr>
          <p:cNvSpPr/>
          <p:nvPr/>
        </p:nvSpPr>
        <p:spPr>
          <a:xfrm>
            <a:off x="414662" y="4117264"/>
            <a:ext cx="8215952"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EXPOSICIÓN OCUPACIONAL Y NO OCUPACIONAL PARA HEPATITIS  </a:t>
            </a:r>
          </a:p>
          <a:p>
            <a:pPr algn="just"/>
            <a:r>
              <a:rPr lang="es-PE" sz="1100" dirty="0">
                <a:solidFill>
                  <a:srgbClr val="000000"/>
                </a:solidFill>
                <a:latin typeface="Franklin Gothic Medium Cond" panose="020B0606030402020204" pitchFamily="34" charset="0"/>
              </a:rPr>
              <a:t> Exposición Ocupacional para Hepatitis </a:t>
            </a:r>
          </a:p>
          <a:p>
            <a:pPr algn="just"/>
            <a:r>
              <a:rPr lang="es-PE" sz="1100" dirty="0">
                <a:solidFill>
                  <a:srgbClr val="000000"/>
                </a:solidFill>
                <a:latin typeface="Franklin Gothic Medium Cond" panose="020B0606030402020204" pitchFamily="34" charset="0"/>
              </a:rPr>
              <a:t>Contacto de Paciente con Infección con VHB: Es toda persona que tiene exposición a fluidos corporales (sangre, secreción vaginal, semen, etc.) o cohabita con un paciente con diagnóstico confirmado de infección por el </a:t>
            </a:r>
            <a:r>
              <a:rPr lang="es-PE" sz="1100" dirty="0" err="1">
                <a:solidFill>
                  <a:srgbClr val="000000"/>
                </a:solidFill>
                <a:latin typeface="Franklin Gothic Medium Cond" panose="020B0606030402020204" pitchFamily="34" charset="0"/>
              </a:rPr>
              <a:t>yHB</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Para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Exposición Ocupacional a Agentes Biológicos</a:t>
            </a:r>
          </a:p>
          <a:p>
            <a:pPr algn="just"/>
            <a:r>
              <a:rPr lang="es-PE" sz="1100" dirty="0">
                <a:solidFill>
                  <a:srgbClr val="000000"/>
                </a:solidFill>
                <a:latin typeface="Franklin Gothic Medium Cond" panose="020B0606030402020204" pitchFamily="34" charset="0"/>
              </a:rPr>
              <a:t> En el casillero 2º Consejería/Orientación en prevención de ITS, VIH, Hepatitis B</a:t>
            </a:r>
          </a:p>
          <a:p>
            <a:pPr algn="just"/>
            <a:r>
              <a:rPr lang="es-PE" sz="1100" dirty="0">
                <a:solidFill>
                  <a:srgbClr val="000000"/>
                </a:solidFill>
                <a:latin typeface="Franklin Gothic Medium Cond" panose="020B0606030402020204" pitchFamily="34" charset="0"/>
              </a:rPr>
              <a:t> En el casillero 5º Tratamiento Profiláctico VIH por Exposición. </a:t>
            </a:r>
          </a:p>
          <a:p>
            <a:pPr algn="just"/>
            <a:r>
              <a:rPr lang="es-PE" sz="1100" dirty="0">
                <a:solidFill>
                  <a:srgbClr val="000000"/>
                </a:solidFill>
                <a:latin typeface="Franklin Gothic Medium Cond" panose="020B0606030402020204" pitchFamily="34" charset="0"/>
              </a:rPr>
              <a:t> 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algn="just"/>
            <a:r>
              <a:rPr lang="es-PE" sz="1100" dirty="0">
                <a:solidFill>
                  <a:srgbClr val="000000"/>
                </a:solidFill>
                <a:latin typeface="Franklin Gothic Medium Cond" panose="020B0606030402020204" pitchFamily="34" charset="0"/>
              </a:rPr>
              <a:t> En el casillero 1º “HB” para indicar el tipo de exposición</a:t>
            </a:r>
          </a:p>
          <a:p>
            <a:pPr algn="just"/>
            <a:r>
              <a:rPr lang="es-PE" sz="1100" dirty="0">
                <a:solidFill>
                  <a:srgbClr val="000000"/>
                </a:solidFill>
                <a:latin typeface="Franklin Gothic Medium Cond" panose="020B0606030402020204" pitchFamily="34" charset="0"/>
              </a:rPr>
              <a:t> En el casillero 2º “RN” o “RP” el resultado según sea el caso</a:t>
            </a:r>
          </a:p>
          <a:p>
            <a:pPr algn="just"/>
            <a:r>
              <a:rPr lang="es-PE" sz="1100" dirty="0">
                <a:solidFill>
                  <a:srgbClr val="000000"/>
                </a:solidFill>
                <a:latin typeface="Franklin Gothic Medium Cond" panose="020B0606030402020204" pitchFamily="34" charset="0"/>
              </a:rPr>
              <a:t> En el casillero 3º la sigla de la POBLACIÓN EN RIESGO al que corresponde el paciente.</a:t>
            </a:r>
          </a:p>
          <a:p>
            <a:pPr algn="just"/>
            <a:r>
              <a:rPr lang="es-PE" sz="1100" dirty="0">
                <a:solidFill>
                  <a:srgbClr val="000000"/>
                </a:solidFill>
                <a:latin typeface="Franklin Gothic Medium Cond" panose="020B0606030402020204" pitchFamily="34" charset="0"/>
              </a:rPr>
              <a:t>o [En Blanco] = Población General</a:t>
            </a:r>
          </a:p>
          <a:p>
            <a:pPr algn="just"/>
            <a:r>
              <a:rPr lang="es-PE" sz="1100" dirty="0">
                <a:solidFill>
                  <a:srgbClr val="000000"/>
                </a:solidFill>
                <a:latin typeface="Franklin Gothic Medium Cond" panose="020B0606030402020204" pitchFamily="34" charset="0"/>
              </a:rPr>
              <a:t>o TS= Trabajador Sexual		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791100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4836" y="282766"/>
            <a:ext cx="8215952" cy="938719"/>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o ST= Trabajador de Salud 		o HSH= Hombre que tiene sexo con hombre </a:t>
            </a:r>
          </a:p>
          <a:p>
            <a:pPr algn="just"/>
            <a:r>
              <a:rPr lang="es-PE" sz="1100" dirty="0">
                <a:solidFill>
                  <a:srgbClr val="000000"/>
                </a:solidFill>
                <a:latin typeface="Franklin Gothic Medium Cond" panose="020B0606030402020204" pitchFamily="34" charset="0"/>
              </a:rPr>
              <a:t>o G = Gestante 			o TRA=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o P = Puérpera 			 o HTS= HSH que es TS </a:t>
            </a:r>
          </a:p>
          <a:p>
            <a:pPr algn="just"/>
            <a:r>
              <a:rPr lang="es-PE" sz="1100" dirty="0">
                <a:solidFill>
                  <a:srgbClr val="000000"/>
                </a:solidFill>
                <a:latin typeface="Franklin Gothic Medium Cond" panose="020B0606030402020204" pitchFamily="34" charset="0"/>
              </a:rPr>
              <a:t>o PPL = Persona privada de su libertad </a:t>
            </a:r>
          </a:p>
          <a:p>
            <a:pPr algn="just"/>
            <a:r>
              <a:rPr lang="es-PE" sz="1100" dirty="0">
                <a:solidFill>
                  <a:srgbClr val="000000"/>
                </a:solidFill>
                <a:latin typeface="Franklin Gothic Medium Cond" panose="020B0606030402020204" pitchFamily="34" charset="0"/>
              </a:rPr>
              <a:t> En el casillero 4º “NOV” si el paciente no hubiera sido vacunado previamente, </a:t>
            </a:r>
            <a:r>
              <a:rPr lang="es-PE" sz="1100" i="1" dirty="0">
                <a:solidFill>
                  <a:srgbClr val="000000"/>
                </a:solidFill>
                <a:latin typeface="Franklin Gothic Medium Cond" panose="020B0606030402020204" pitchFamily="34" charset="0"/>
              </a:rPr>
              <a:t>en caso contrario dejar en blanco </a:t>
            </a:r>
          </a:p>
        </p:txBody>
      </p:sp>
      <p:pic>
        <p:nvPicPr>
          <p:cNvPr id="7" name="Imagen 6">
            <a:extLst>
              <a:ext uri="{FF2B5EF4-FFF2-40B4-BE49-F238E27FC236}">
                <a16:creationId xmlns:a16="http://schemas.microsoft.com/office/drawing/2014/main" id="{470AA7C9-79B3-41D0-8279-ACEB475D676D}"/>
              </a:ext>
            </a:extLst>
          </p:cNvPr>
          <p:cNvPicPr>
            <a:picLocks noChangeAspect="1"/>
          </p:cNvPicPr>
          <p:nvPr/>
        </p:nvPicPr>
        <p:blipFill>
          <a:blip r:embed="rId2"/>
          <a:stretch>
            <a:fillRect/>
          </a:stretch>
        </p:blipFill>
        <p:spPr>
          <a:xfrm>
            <a:off x="334836" y="1221485"/>
            <a:ext cx="8474328" cy="1569239"/>
          </a:xfrm>
          <a:prstGeom prst="rect">
            <a:avLst/>
          </a:prstGeom>
        </p:spPr>
      </p:pic>
    </p:spTree>
    <p:extLst>
      <p:ext uri="{BB962C8B-B14F-4D97-AF65-F5344CB8AC3E}">
        <p14:creationId xmlns:p14="http://schemas.microsoft.com/office/powerpoint/2010/main" val="757705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3081" y="372964"/>
            <a:ext cx="8284191" cy="313932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ATENCIÓN PREVENTIVA DE ITS/VIH A POBLACIÓN CLAVE</a:t>
            </a:r>
          </a:p>
          <a:p>
            <a:pPr algn="just"/>
            <a:r>
              <a:rPr lang="es-PE" sz="1100" dirty="0">
                <a:solidFill>
                  <a:srgbClr val="000000"/>
                </a:solidFill>
                <a:latin typeface="Franklin Gothic Medium Cond" panose="020B0606030402020204" pitchFamily="34" charset="0"/>
              </a:rPr>
              <a:t> Definición Operacional.- Es la atención preventiva para las Infecciones de Transmisión Sexual dirigida a la población clave: Hombres que tienen sexo con otros hombres (HSH), Mujeres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(TRA) y Trabajadoras/es Sexuales y población privada de libertad, identificados para el diagnóstico y tratamiento respectivo de  acuerdo a la RM N° 263-2009, NTS de manejo de Infección de Transmisión Sexual </a:t>
            </a:r>
          </a:p>
          <a:p>
            <a:pPr algn="just"/>
            <a:r>
              <a:rPr lang="es-PE" sz="1100" dirty="0">
                <a:solidFill>
                  <a:srgbClr val="000000"/>
                </a:solidFill>
                <a:latin typeface="Franklin Gothic Medium Cond" panose="020B0606030402020204" pitchFamily="34" charset="0"/>
              </a:rPr>
              <a:t> Para el ítem Diagnóstico motivo de consulta y/o actividad de salud anote: </a:t>
            </a:r>
          </a:p>
          <a:p>
            <a:pPr algn="just"/>
            <a:r>
              <a:rPr lang="es-PE" sz="1100" dirty="0">
                <a:solidFill>
                  <a:srgbClr val="000000"/>
                </a:solidFill>
                <a:latin typeface="Franklin Gothic Medium Cond" panose="020B0606030402020204" pitchFamily="34" charset="0"/>
              </a:rPr>
              <a:t> En el casillero 1º Consulta de Atención Preventiva de ITS/VIH a Población Clave </a:t>
            </a:r>
          </a:p>
          <a:p>
            <a:pPr algn="just"/>
            <a:r>
              <a:rPr lang="es-PE" sz="1100" dirty="0">
                <a:solidFill>
                  <a:srgbClr val="000000"/>
                </a:solidFill>
                <a:latin typeface="Franklin Gothic Medium Cond" panose="020B0606030402020204" pitchFamily="34" charset="0"/>
              </a:rPr>
              <a:t> En los demás casilleros registrar las actividades que correspondan a la atención según el control</a:t>
            </a:r>
          </a:p>
          <a:p>
            <a:pPr algn="just"/>
            <a:r>
              <a:rPr lang="es-PE" sz="1100" dirty="0">
                <a:solidFill>
                  <a:srgbClr val="000000"/>
                </a:solidFill>
                <a:latin typeface="Franklin Gothic Medium Cond" panose="020B0606030402020204" pitchFamily="34" charset="0"/>
              </a:rPr>
              <a:t>En el ítem Tipo de diagnóstico marque “D” sólo si se trata de los procedimientos en el año</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algn="just"/>
            <a:r>
              <a:rPr lang="es-PE" sz="1100" dirty="0">
                <a:solidFill>
                  <a:srgbClr val="000000"/>
                </a:solidFill>
                <a:latin typeface="Franklin Gothic Medium Cond" panose="020B0606030402020204" pitchFamily="34" charset="0"/>
              </a:rPr>
              <a:t> En el casillero 1º anote el número de control 1, 2… según corresponda. Cuando el TS/HSH/TRA/HTS/TTS sea CONTROLADO (según definición de la condición RM 650-2009/MINSA) registre “P” </a:t>
            </a:r>
          </a:p>
          <a:p>
            <a:pPr algn="just"/>
            <a:r>
              <a:rPr lang="es-PE" sz="1100" dirty="0">
                <a:solidFill>
                  <a:srgbClr val="000000"/>
                </a:solidFill>
                <a:latin typeface="Franklin Gothic Medium Cond" panose="020B0606030402020204" pitchFamily="34" charset="0"/>
              </a:rPr>
              <a:t> En el casillero 2º anote las siglas para indicar la población clave: </a:t>
            </a:r>
          </a:p>
          <a:p>
            <a:pPr algn="just"/>
            <a:r>
              <a:rPr lang="es-PE" sz="1100" dirty="0">
                <a:solidFill>
                  <a:srgbClr val="000000"/>
                </a:solidFill>
                <a:latin typeface="Franklin Gothic Medium Cond" panose="020B0606030402020204" pitchFamily="34" charset="0"/>
              </a:rPr>
              <a:t>o TS Trabajador Sexual		o HTS HSH que es TS</a:t>
            </a:r>
          </a:p>
          <a:p>
            <a:pPr algn="just"/>
            <a:r>
              <a:rPr lang="es-PE" sz="1100" dirty="0">
                <a:solidFill>
                  <a:srgbClr val="000000"/>
                </a:solidFill>
                <a:latin typeface="Franklin Gothic Medium Cond" panose="020B0606030402020204" pitchFamily="34" charset="0"/>
              </a:rPr>
              <a:t>o TTS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que es TS 		o HSH Hombre que tiene sexo con hombre</a:t>
            </a:r>
          </a:p>
          <a:p>
            <a:pPr algn="just"/>
            <a:r>
              <a:rPr lang="es-PE" sz="1100" dirty="0">
                <a:solidFill>
                  <a:srgbClr val="000000"/>
                </a:solidFill>
                <a:latin typeface="Franklin Gothic Medium Cond" panose="020B0606030402020204" pitchFamily="34" charset="0"/>
              </a:rPr>
              <a:t>o TRA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En el casillero 3º </a:t>
            </a:r>
          </a:p>
          <a:p>
            <a:pPr algn="just"/>
            <a:r>
              <a:rPr lang="es-PE" sz="1100" dirty="0">
                <a:solidFill>
                  <a:srgbClr val="000000"/>
                </a:solidFill>
                <a:latin typeface="Franklin Gothic Medium Cond" panose="020B0606030402020204" pitchFamily="34" charset="0"/>
              </a:rPr>
              <a:t>o RP si el resultado es positivo		o RN si el resultado es negativo</a:t>
            </a:r>
          </a:p>
          <a:p>
            <a:pPr algn="just"/>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3" name="Rectángulo 2"/>
          <p:cNvSpPr/>
          <p:nvPr/>
        </p:nvSpPr>
        <p:spPr>
          <a:xfrm>
            <a:off x="423080" y="4912558"/>
            <a:ext cx="8284191" cy="246221"/>
          </a:xfrm>
          <a:prstGeom prst="rect">
            <a:avLst/>
          </a:prstGeom>
        </p:spPr>
        <p:txBody>
          <a:bodyPr wrap="square">
            <a:spAutoFit/>
          </a:bodyPr>
          <a:lstStyle/>
          <a:p>
            <a:r>
              <a:rPr lang="es-PE" sz="1000" b="1" dirty="0">
                <a:solidFill>
                  <a:srgbClr val="000099"/>
                </a:solidFill>
                <a:latin typeface="Calibri" panose="020F0502020204030204" pitchFamily="34" charset="0"/>
              </a:rPr>
              <a:t>En toda la población clave se deberá registrar “PV” en cualquier campo </a:t>
            </a:r>
            <a:r>
              <a:rPr lang="es-PE" sz="1000" b="1" dirty="0" err="1">
                <a:solidFill>
                  <a:srgbClr val="000099"/>
                </a:solidFill>
                <a:latin typeface="Calibri" panose="020F0502020204030204" pitchFamily="34" charset="0"/>
              </a:rPr>
              <a:t>Lab</a:t>
            </a:r>
            <a:r>
              <a:rPr lang="es-PE" sz="1000" b="1" dirty="0">
                <a:solidFill>
                  <a:srgbClr val="000099"/>
                </a:solidFill>
                <a:latin typeface="Calibri" panose="020F0502020204030204" pitchFamily="34" charset="0"/>
              </a:rPr>
              <a:t> libre, para indicar que ha sido tamizado para VIH por primera vez en su vida. </a:t>
            </a:r>
            <a:endParaRPr lang="es-PE" dirty="0">
              <a:solidFill>
                <a:srgbClr val="000099"/>
              </a:solidFill>
            </a:endParaRPr>
          </a:p>
        </p:txBody>
      </p:sp>
      <p:sp>
        <p:nvSpPr>
          <p:cNvPr id="4" name="Rectángulo 3"/>
          <p:cNvSpPr/>
          <p:nvPr/>
        </p:nvSpPr>
        <p:spPr>
          <a:xfrm>
            <a:off x="4472453" y="3344362"/>
            <a:ext cx="199093" cy="169277"/>
          </a:xfrm>
          <a:prstGeom prst="rect">
            <a:avLst/>
          </a:prstGeom>
        </p:spPr>
        <p:txBody>
          <a:bodyPr wrap="none">
            <a:spAutoFit/>
          </a:bodyPr>
          <a:lstStyle/>
          <a:p>
            <a:r>
              <a:rPr lang="es-PE" sz="500" b="1" dirty="0">
                <a:solidFill>
                  <a:srgbClr val="000000"/>
                </a:solidFill>
                <a:latin typeface="Calibri" panose="020F0502020204030204" pitchFamily="34" charset="0"/>
              </a:rPr>
              <a:t> </a:t>
            </a:r>
          </a:p>
        </p:txBody>
      </p:sp>
      <p:pic>
        <p:nvPicPr>
          <p:cNvPr id="5" name="Imagen 4"/>
          <p:cNvPicPr>
            <a:picLocks noChangeAspect="1"/>
          </p:cNvPicPr>
          <p:nvPr/>
        </p:nvPicPr>
        <p:blipFill>
          <a:blip r:embed="rId2"/>
          <a:stretch>
            <a:fillRect/>
          </a:stretch>
        </p:blipFill>
        <p:spPr>
          <a:xfrm>
            <a:off x="423079" y="3344362"/>
            <a:ext cx="8284191" cy="1569239"/>
          </a:xfrm>
          <a:prstGeom prst="rect">
            <a:avLst/>
          </a:prstGeom>
        </p:spPr>
      </p:pic>
      <p:sp>
        <p:nvSpPr>
          <p:cNvPr id="8" name="Rectángulo 7"/>
          <p:cNvSpPr/>
          <p:nvPr/>
        </p:nvSpPr>
        <p:spPr>
          <a:xfrm>
            <a:off x="429903" y="5136284"/>
            <a:ext cx="8284191" cy="1446550"/>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“N” </a:t>
            </a:r>
            <a:r>
              <a:rPr lang="es-PE" sz="1100" u="sng" dirty="0">
                <a:solidFill>
                  <a:srgbClr val="000099"/>
                </a:solidFill>
                <a:latin typeface="Franklin Gothic Medium Cond" panose="020B0606030402020204" pitchFamily="34" charset="0"/>
              </a:rPr>
              <a:t>Definición de la Condición:</a:t>
            </a:r>
          </a:p>
          <a:p>
            <a:pPr algn="just"/>
            <a:r>
              <a:rPr lang="es-PE" sz="1100" dirty="0">
                <a:solidFill>
                  <a:srgbClr val="000099"/>
                </a:solidFill>
                <a:latin typeface="Franklin Gothic Medium Cond" panose="020B0606030402020204" pitchFamily="34" charset="0"/>
              </a:rPr>
              <a:t>= TS/HSH  No controlado de 0 1 atención durante los cuatro meses previos a la atención actual, excluyendo esta última como atención.</a:t>
            </a:r>
          </a:p>
          <a:p>
            <a:pPr algn="just"/>
            <a:r>
              <a:rPr lang="es-PE" sz="1100" dirty="0">
                <a:solidFill>
                  <a:srgbClr val="000099"/>
                </a:solidFill>
                <a:latin typeface="Franklin Gothic Medium Cond" panose="020B0606030402020204" pitchFamily="34" charset="0"/>
              </a:rPr>
              <a:t>“P” = TS7HSH  Controlado 2 atenciones durante los últimos cuatro meses previos a la atención actual, excluyendo esta última como atención.</a:t>
            </a:r>
          </a:p>
          <a:p>
            <a:pPr algn="just"/>
            <a:r>
              <a:rPr lang="es-PE" sz="1100" dirty="0">
                <a:solidFill>
                  <a:srgbClr val="000099"/>
                </a:solidFill>
                <a:latin typeface="Franklin Gothic Medium Cond" panose="020B0606030402020204" pitchFamily="34" charset="0"/>
              </a:rPr>
              <a:t>“C” = TS/HSH  Continuador en su última condición de controlado 3 atenciones durante los cuatro meses previos a la atención actual, excluyendo esta última como atención.</a:t>
            </a:r>
          </a:p>
          <a:p>
            <a:pPr algn="just"/>
            <a:r>
              <a:rPr lang="es-PE" sz="1100" dirty="0">
                <a:solidFill>
                  <a:srgbClr val="000099"/>
                </a:solidFill>
                <a:latin typeface="Franklin Gothic Medium Cond" panose="020B0606030402020204" pitchFamily="34" charset="0"/>
              </a:rPr>
              <a:t>Para considerar Atención Preventiva al paciente (TS) Trabajador Sexual, (HSH) Hombre que tiene sexo con hombre, (TRA) </a:t>
            </a:r>
            <a:r>
              <a:rPr lang="es-PE" sz="1100" dirty="0" err="1">
                <a:solidFill>
                  <a:srgbClr val="000099"/>
                </a:solidFill>
                <a:latin typeface="Franklin Gothic Medium Cond" panose="020B0606030402020204" pitchFamily="34" charset="0"/>
              </a:rPr>
              <a:t>Transgénero</a:t>
            </a:r>
            <a:r>
              <a:rPr lang="es-PE" sz="1100" dirty="0">
                <a:solidFill>
                  <a:srgbClr val="000099"/>
                </a:solidFill>
                <a:latin typeface="Franklin Gothic Medium Cond" panose="020B0606030402020204" pitchFamily="34" charset="0"/>
              </a:rPr>
              <a:t>, (HTS) HSH que es TS, (TTS) </a:t>
            </a:r>
            <a:r>
              <a:rPr lang="es-PE" sz="1100" dirty="0" err="1">
                <a:solidFill>
                  <a:srgbClr val="000099"/>
                </a:solidFill>
                <a:latin typeface="Franklin Gothic Medium Cond" panose="020B0606030402020204" pitchFamily="34" charset="0"/>
              </a:rPr>
              <a:t>Transgénero</a:t>
            </a:r>
            <a:r>
              <a:rPr lang="es-PE" sz="1100" dirty="0">
                <a:solidFill>
                  <a:srgbClr val="000099"/>
                </a:solidFill>
                <a:latin typeface="Franklin Gothic Medium Cond" panose="020B0606030402020204" pitchFamily="34" charset="0"/>
              </a:rPr>
              <a:t> que es TS, se debe haber recibido 04 atenciones específicas mínimas:</a:t>
            </a:r>
          </a:p>
          <a:p>
            <a:pPr algn="just"/>
            <a:endParaRPr lang="es-PE" sz="1100" dirty="0">
              <a:solidFill>
                <a:srgbClr val="000099"/>
              </a:solidFill>
              <a:latin typeface="Franklin Gothic Medium Cond" panose="020B0606030402020204" pitchFamily="34" charset="0"/>
            </a:endParaRPr>
          </a:p>
        </p:txBody>
      </p:sp>
    </p:spTree>
    <p:extLst>
      <p:ext uri="{BB962C8B-B14F-4D97-AF65-F5344CB8AC3E}">
        <p14:creationId xmlns:p14="http://schemas.microsoft.com/office/powerpoint/2010/main" val="1870350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785" y="456368"/>
            <a:ext cx="8379725" cy="1107996"/>
          </a:xfrm>
          <a:prstGeom prst="rect">
            <a:avLst/>
          </a:prstGeom>
        </p:spPr>
        <p:txBody>
          <a:bodyPr wrap="square">
            <a:spAutoFit/>
          </a:bodyPr>
          <a:lstStyle/>
          <a:p>
            <a:pPr lvl="0"/>
            <a:r>
              <a:rPr lang="es-PE" sz="1100" dirty="0">
                <a:solidFill>
                  <a:srgbClr val="000099"/>
                </a:solidFill>
                <a:latin typeface="Franklin Gothic Medium Cond" panose="020B0606030402020204" pitchFamily="34" charset="0"/>
              </a:rPr>
              <a:t> Examen Clínico</a:t>
            </a:r>
          </a:p>
          <a:p>
            <a:pPr lvl="0"/>
            <a:r>
              <a:rPr lang="es-PE" sz="1100" dirty="0">
                <a:solidFill>
                  <a:srgbClr val="000099"/>
                </a:solidFill>
                <a:latin typeface="Franklin Gothic Medium Cond" panose="020B0606030402020204" pitchFamily="34" charset="0"/>
              </a:rPr>
              <a:t> Consejería Consejería/Orientación en prevención de ITS, VIH, Hepatitis B </a:t>
            </a:r>
          </a:p>
          <a:p>
            <a:pPr lvl="0"/>
            <a:r>
              <a:rPr lang="es-PE" sz="1100" dirty="0">
                <a:solidFill>
                  <a:srgbClr val="000099"/>
                </a:solidFill>
                <a:latin typeface="Franklin Gothic Medium Cond" panose="020B0606030402020204" pitchFamily="34" charset="0"/>
              </a:rPr>
              <a:t> Toma de Muestras para ITS (Sin incluir para Sífilis y VIH) </a:t>
            </a:r>
          </a:p>
          <a:p>
            <a:pPr lvl="0"/>
            <a:r>
              <a:rPr lang="es-PE" sz="1100" dirty="0">
                <a:solidFill>
                  <a:srgbClr val="000099"/>
                </a:solidFill>
                <a:latin typeface="Franklin Gothic Medium Cond" panose="020B0606030402020204" pitchFamily="34" charset="0"/>
              </a:rPr>
              <a:t> Entrega de Condones (no se registra en HIS) </a:t>
            </a:r>
          </a:p>
          <a:p>
            <a:pPr lvl="0"/>
            <a:r>
              <a:rPr lang="es-PE" sz="1100" dirty="0">
                <a:solidFill>
                  <a:srgbClr val="000099"/>
                </a:solidFill>
                <a:latin typeface="Franklin Gothic Medium Cond" panose="020B0606030402020204" pitchFamily="34" charset="0"/>
              </a:rPr>
              <a:t>En el caso de Tamizajes para VIH en espacios comunitarios (lugares de trabajo sexual, espacios de concentración, entre otros), se registrará de manera individual, de no contar con Historia Clínica se debe consignar de manera obligatoria el número de folio. </a:t>
            </a:r>
          </a:p>
        </p:txBody>
      </p:sp>
      <p:sp>
        <p:nvSpPr>
          <p:cNvPr id="3" name="Rectángulo 2"/>
          <p:cNvSpPr/>
          <p:nvPr/>
        </p:nvSpPr>
        <p:spPr>
          <a:xfrm>
            <a:off x="395786" y="1537068"/>
            <a:ext cx="8407020" cy="2123658"/>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Para el ítem Diagnóstico motivo de consulta y/o actividad de salud anote: </a:t>
            </a:r>
          </a:p>
          <a:p>
            <a:r>
              <a:rPr lang="es-PE" sz="1100" dirty="0">
                <a:solidFill>
                  <a:srgbClr val="000000"/>
                </a:solidFill>
                <a:latin typeface="Franklin Gothic Medium Cond" panose="020B0606030402020204" pitchFamily="34" charset="0"/>
              </a:rPr>
              <a:t> En el casillero 1º Consulta de Atención Preventiva de ITS/VIH a Población Clave </a:t>
            </a:r>
          </a:p>
          <a:p>
            <a:r>
              <a:rPr lang="es-PE" sz="1100" dirty="0">
                <a:solidFill>
                  <a:srgbClr val="000000"/>
                </a:solidFill>
                <a:latin typeface="Franklin Gothic Medium Cond" panose="020B0606030402020204" pitchFamily="34" charset="0"/>
              </a:rPr>
              <a:t> En los demás casilleros registrar las actividades que correspondan a la atención según el control</a:t>
            </a:r>
          </a:p>
          <a:p>
            <a:r>
              <a:rPr lang="es-PE" sz="1100" dirty="0">
                <a:solidFill>
                  <a:srgbClr val="000000"/>
                </a:solidFill>
                <a:latin typeface="Franklin Gothic Medium Cond" panose="020B0606030402020204" pitchFamily="34" charset="0"/>
              </a:rPr>
              <a:t>En el ítem Tipo de diagnóstico marque “R”</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anote el número de control 1, 2… según corresponda. Cuando el TS/HSH/TRA/HTS/TTS sea</a:t>
            </a:r>
          </a:p>
          <a:p>
            <a:r>
              <a:rPr lang="es-PE" sz="1100" dirty="0">
                <a:solidFill>
                  <a:srgbClr val="000000"/>
                </a:solidFill>
                <a:latin typeface="Franklin Gothic Medium Cond" panose="020B0606030402020204" pitchFamily="34" charset="0"/>
              </a:rPr>
              <a:t>CONTROLADO (según definición de la condición RM 650-2009/MINSA) registre “P” </a:t>
            </a:r>
          </a:p>
          <a:p>
            <a:r>
              <a:rPr lang="es-PE" sz="1100" dirty="0">
                <a:solidFill>
                  <a:srgbClr val="000000"/>
                </a:solidFill>
                <a:latin typeface="Franklin Gothic Medium Cond" panose="020B0606030402020204" pitchFamily="34" charset="0"/>
              </a:rPr>
              <a:t> En el casillero 2º el resultado de la prueba rápida:</a:t>
            </a:r>
          </a:p>
          <a:p>
            <a:r>
              <a:rPr lang="es-PE" sz="1100" dirty="0">
                <a:solidFill>
                  <a:srgbClr val="000000"/>
                </a:solidFill>
                <a:latin typeface="Franklin Gothic Medium Cond" panose="020B0606030402020204" pitchFamily="34" charset="0"/>
              </a:rPr>
              <a:t>o RP = Resultado Positivo	o RN = Resultado Negativo </a:t>
            </a:r>
          </a:p>
          <a:p>
            <a:r>
              <a:rPr lang="es-PE" sz="1100" dirty="0">
                <a:solidFill>
                  <a:srgbClr val="000000"/>
                </a:solidFill>
                <a:latin typeface="Franklin Gothic Medium Cond" panose="020B0606030402020204" pitchFamily="34" charset="0"/>
              </a:rPr>
              <a:t> En el casillero 3º anote las siglas para indicar el grupo de riesgo: </a:t>
            </a:r>
          </a:p>
          <a:p>
            <a:r>
              <a:rPr lang="es-PE" sz="1100" dirty="0">
                <a:solidFill>
                  <a:srgbClr val="000000"/>
                </a:solidFill>
                <a:latin typeface="Franklin Gothic Medium Cond" panose="020B0606030402020204" pitchFamily="34" charset="0"/>
              </a:rPr>
              <a:t>o TS =Trabajador Sexual		o HTS= HSH que es TS		o TTS =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que es TS </a:t>
            </a:r>
          </a:p>
          <a:p>
            <a:r>
              <a:rPr lang="es-PE" sz="1100" dirty="0">
                <a:solidFill>
                  <a:srgbClr val="000000"/>
                </a:solidFill>
                <a:latin typeface="Franklin Gothic Medium Cond" panose="020B0606030402020204" pitchFamily="34" charset="0"/>
              </a:rPr>
              <a:t>o HSH = Hombre que tiene sexo con hombre	o TRA =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95785" y="3674374"/>
            <a:ext cx="8407021" cy="953379"/>
          </a:xfrm>
          <a:prstGeom prst="rect">
            <a:avLst/>
          </a:prstGeom>
        </p:spPr>
      </p:pic>
      <p:sp>
        <p:nvSpPr>
          <p:cNvPr id="6" name="Rectángulo 5"/>
          <p:cNvSpPr/>
          <p:nvPr/>
        </p:nvSpPr>
        <p:spPr>
          <a:xfrm>
            <a:off x="395784" y="4641401"/>
            <a:ext cx="8379726" cy="769441"/>
          </a:xfrm>
          <a:prstGeom prst="rect">
            <a:avLst/>
          </a:prstGeom>
        </p:spPr>
        <p:txBody>
          <a:bodyPr wrap="square">
            <a:spAutoFit/>
          </a:bodyPr>
          <a:lstStyle/>
          <a:p>
            <a:pPr algn="just"/>
            <a:r>
              <a:rPr lang="es-PE" sz="1100" dirty="0">
                <a:solidFill>
                  <a:srgbClr val="000099"/>
                </a:solidFill>
                <a:latin typeface="Franklin Gothic Medium Cond" panose="020B0606030402020204" pitchFamily="34" charset="0"/>
              </a:rPr>
              <a:t>Debe considerar que la condición de ingreso “N”, “C” o “R” está relacionada al establecimiento o al servicio y no a la Atención Médica Periódica, es decir que si una persona TS/HSH/TRA/HTS/TTS está controlándose en algún establecimiento de salud y cambia a otro establecimiento, en el registro HIS se debe considerar en la condición al establecimiento y servicio N – N respectivamente, pero en el registro de la Consulta de Prevención de ITS/VIH se debe consignar el número de control que le corresponda (en el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según tarjeta de control de AMP; esto durante el año de evaluación.</a:t>
            </a:r>
          </a:p>
        </p:txBody>
      </p:sp>
      <p:sp>
        <p:nvSpPr>
          <p:cNvPr id="7" name="Rectángulo 6"/>
          <p:cNvSpPr/>
          <p:nvPr/>
        </p:nvSpPr>
        <p:spPr>
          <a:xfrm>
            <a:off x="395784" y="5383546"/>
            <a:ext cx="8379726" cy="110799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CONSEJERÍA/ORIENTACIÓN EN PREVENCIÓN DE ITS, VIH, HEPATITIS B PARA CAMBIO DE COMPORTAMIENTO EN TRABAJADORAS(ES) SEXUALES, HSH Y TRANSGÉNERO </a:t>
            </a:r>
          </a:p>
          <a:p>
            <a:r>
              <a:rPr lang="es-PE" sz="1100" dirty="0">
                <a:solidFill>
                  <a:srgbClr val="000000"/>
                </a:solidFill>
                <a:latin typeface="Franklin Gothic Medium Cond" panose="020B0606030402020204" pitchFamily="34" charset="0"/>
              </a:rPr>
              <a:t>Para el ítem Diagnóstico motivo de consulta y/o actividad de salud anote: </a:t>
            </a:r>
          </a:p>
          <a:p>
            <a:r>
              <a:rPr lang="es-PE" sz="1100" dirty="0">
                <a:solidFill>
                  <a:srgbClr val="000000"/>
                </a:solidFill>
                <a:latin typeface="Franklin Gothic Medium Cond" panose="020B0606030402020204" pitchFamily="34" charset="0"/>
              </a:rPr>
              <a:t> En el casillero 1º Consejería/Orientación en prevención de ITS, VIH, Hepatitis B Integral</a:t>
            </a:r>
          </a:p>
          <a:p>
            <a:r>
              <a:rPr lang="es-PE" sz="1100" dirty="0">
                <a:solidFill>
                  <a:srgbClr val="000000"/>
                </a:solidFill>
                <a:latin typeface="Franklin Gothic Medium Cond" panose="020B0606030402020204" pitchFamily="34" charset="0"/>
              </a:rPr>
              <a:t>En el ítem Tipo de diagnóstico marque “D” </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p:txBody>
      </p:sp>
    </p:spTree>
    <p:extLst>
      <p:ext uri="{BB962C8B-B14F-4D97-AF65-F5344CB8AC3E}">
        <p14:creationId xmlns:p14="http://schemas.microsoft.com/office/powerpoint/2010/main" val="4231446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256" y="210932"/>
            <a:ext cx="8263719" cy="600164"/>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casillero 1º anote el grupo de riesgo:</a:t>
            </a:r>
          </a:p>
          <a:p>
            <a:pPr lvl="0"/>
            <a:r>
              <a:rPr lang="es-PE" sz="1100" dirty="0">
                <a:solidFill>
                  <a:srgbClr val="000000"/>
                </a:solidFill>
                <a:latin typeface="Franklin Gothic Medium Cond" panose="020B0606030402020204" pitchFamily="34" charset="0"/>
              </a:rPr>
              <a:t>o TS Trabajador Sexual	o HSH Hombre que tiene sexo con hombre	o TRA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a:t>
            </a:r>
          </a:p>
          <a:p>
            <a:pPr lvl="0"/>
            <a:r>
              <a:rPr lang="es-PE" sz="1100" dirty="0">
                <a:solidFill>
                  <a:srgbClr val="000000"/>
                </a:solidFill>
                <a:latin typeface="Franklin Gothic Medium Cond" panose="020B0606030402020204" pitchFamily="34" charset="0"/>
              </a:rPr>
              <a:t>o HTS HSH que es TS	o TTS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		o ST Trabajador de Salud </a:t>
            </a:r>
          </a:p>
        </p:txBody>
      </p:sp>
      <p:pic>
        <p:nvPicPr>
          <p:cNvPr id="3" name="Imagen 2"/>
          <p:cNvPicPr>
            <a:picLocks noChangeAspect="1"/>
          </p:cNvPicPr>
          <p:nvPr/>
        </p:nvPicPr>
        <p:blipFill>
          <a:blip r:embed="rId2"/>
          <a:stretch>
            <a:fillRect/>
          </a:stretch>
        </p:blipFill>
        <p:spPr>
          <a:xfrm>
            <a:off x="416255" y="811096"/>
            <a:ext cx="8427493" cy="953379"/>
          </a:xfrm>
          <a:prstGeom prst="rect">
            <a:avLst/>
          </a:prstGeom>
        </p:spPr>
      </p:pic>
      <p:sp>
        <p:nvSpPr>
          <p:cNvPr id="7" name="Rectángulo 6"/>
          <p:cNvSpPr/>
          <p:nvPr/>
        </p:nvSpPr>
        <p:spPr>
          <a:xfrm>
            <a:off x="416257" y="1764475"/>
            <a:ext cx="8427492"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INTERVENCIÓN DE EDUCADORES PARES </a:t>
            </a:r>
          </a:p>
          <a:p>
            <a:pPr algn="just"/>
            <a:r>
              <a:rPr lang="es-PE" sz="1100" dirty="0">
                <a:solidFill>
                  <a:srgbClr val="000000"/>
                </a:solidFill>
                <a:latin typeface="Franklin Gothic Medium Cond" panose="020B0606030402020204" pitchFamily="34" charset="0"/>
              </a:rPr>
              <a:t>Estrategia educativa que consiste en brindar orientación y educación preventiva en ITS y VIH/SIDA a través de un par, sujeto con semejantes características y que pertenece a la población objetivo de grupos con elevada prevalencia para las ITS y el VIH/SIDA (trabajadoras(es) sexuales y hombres que tienen sexo con otros hombres y </a:t>
            </a:r>
            <a:r>
              <a:rPr lang="es-PE" sz="1100" dirty="0" err="1">
                <a:solidFill>
                  <a:srgbClr val="000000"/>
                </a:solidFill>
                <a:latin typeface="Franklin Gothic Medium Cond" panose="020B0606030402020204" pitchFamily="34" charset="0"/>
              </a:rPr>
              <a:t>Trans</a:t>
            </a:r>
            <a:r>
              <a:rPr lang="es-PE" sz="1100" dirty="0">
                <a:solidFill>
                  <a:srgbClr val="000000"/>
                </a:solidFill>
                <a:latin typeface="Franklin Gothic Medium Cond" panose="020B0606030402020204" pitchFamily="34" charset="0"/>
              </a:rPr>
              <a:t>.</a:t>
            </a:r>
          </a:p>
          <a:p>
            <a:pPr algn="just"/>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Sesiones Educativas a Población Clave </a:t>
            </a:r>
          </a:p>
          <a:p>
            <a:pPr algn="just"/>
            <a:r>
              <a:rPr lang="es-PE" sz="1100" dirty="0">
                <a:solidFill>
                  <a:srgbClr val="000000"/>
                </a:solidFill>
                <a:latin typeface="Franklin Gothic Medium Cond" panose="020B0606030402020204" pitchFamily="34" charset="0"/>
              </a:rPr>
              <a:t>En el ítem Historia Clínica anote el APP que corresponda al grupo poblacional o de riesgo.</a:t>
            </a:r>
          </a:p>
          <a:p>
            <a:pPr algn="just"/>
            <a:r>
              <a:rPr lang="es-PE" sz="1100" dirty="0">
                <a:solidFill>
                  <a:srgbClr val="000000"/>
                </a:solidFill>
                <a:latin typeface="Franklin Gothic Medium Cond" panose="020B0606030402020204" pitchFamily="34" charset="0"/>
              </a:rPr>
              <a:t> APP147  Actividades con Hombres que hacen Sexo con Hombres (HSH)</a:t>
            </a:r>
          </a:p>
          <a:p>
            <a:pPr algn="just"/>
            <a:r>
              <a:rPr lang="es-PE" sz="1100" dirty="0">
                <a:solidFill>
                  <a:srgbClr val="000000"/>
                </a:solidFill>
                <a:latin typeface="Franklin Gothic Medium Cond" panose="020B0606030402020204" pitchFamily="34" charset="0"/>
              </a:rPr>
              <a:t> APP148  Actividades con Trabajadores Sexuales (TS)</a:t>
            </a:r>
          </a:p>
          <a:p>
            <a:pPr algn="just"/>
            <a:r>
              <a:rPr lang="es-PE" sz="1100" dirty="0">
                <a:solidFill>
                  <a:srgbClr val="000000"/>
                </a:solidFill>
                <a:latin typeface="Franklin Gothic Medium Cond" panose="020B0606030402020204" pitchFamily="34" charset="0"/>
              </a:rPr>
              <a:t> APP167  Actividades con Población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(TRA)</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Sesión Educativa</a:t>
            </a:r>
          </a:p>
          <a:p>
            <a:pPr algn="just"/>
            <a:r>
              <a:rPr lang="es-PE" sz="1100" dirty="0">
                <a:solidFill>
                  <a:srgbClr val="000000"/>
                </a:solidFill>
                <a:latin typeface="Franklin Gothic Medium Cond" panose="020B0606030402020204" pitchFamily="34" charset="0"/>
              </a:rPr>
              <a:t> En el casillero 2º Actividades de la Estrategia Sanitaria Nacional de Infecciones de Trasmisión Sexual y VIH-SIDA</a:t>
            </a:r>
          </a:p>
          <a:p>
            <a:pPr algn="just"/>
            <a:r>
              <a:rPr lang="es-PE" sz="1100" dirty="0">
                <a:solidFill>
                  <a:srgbClr val="000000"/>
                </a:solidFill>
                <a:latin typeface="Franklin Gothic Medium Cond" panose="020B0606030402020204" pitchFamily="34" charset="0"/>
              </a:rPr>
              <a:t>En el ítem Tipo de diagnóstico marque siempre “D” para ambos casilleros</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1º el número de personas</a:t>
            </a:r>
          </a:p>
          <a:p>
            <a:pPr algn="just"/>
            <a:r>
              <a:rPr lang="es-PE" sz="1100" dirty="0">
                <a:solidFill>
                  <a:srgbClr val="000000"/>
                </a:solidFill>
                <a:latin typeface="Franklin Gothic Medium Cond" panose="020B0606030402020204" pitchFamily="34" charset="0"/>
              </a:rPr>
              <a:t> En el casillero 2º diferencie si son:</a:t>
            </a:r>
          </a:p>
          <a:p>
            <a:pPr algn="just"/>
            <a:r>
              <a:rPr lang="es-PE" sz="1100" dirty="0">
                <a:solidFill>
                  <a:srgbClr val="000000"/>
                </a:solidFill>
                <a:latin typeface="Franklin Gothic Medium Cond" panose="020B0606030402020204" pitchFamily="34" charset="0"/>
              </a:rPr>
              <a:t>o HTS = Si el TS es HSH		o TTS = Si el TS es </a:t>
            </a:r>
            <a:r>
              <a:rPr lang="es-PE" sz="1100" dirty="0" err="1">
                <a:solidFill>
                  <a:srgbClr val="000000"/>
                </a:solidFill>
                <a:latin typeface="Franklin Gothic Medium Cond" panose="020B0606030402020204" pitchFamily="34" charset="0"/>
              </a:rPr>
              <a:t>Trans</a:t>
            </a:r>
            <a:r>
              <a:rPr lang="es-PE" sz="1100" dirty="0">
                <a:solidFill>
                  <a:srgbClr val="000000"/>
                </a:solidFill>
                <a:latin typeface="Franklin Gothic Medium Cond" panose="020B0606030402020204" pitchFamily="34" charset="0"/>
              </a:rPr>
              <a:t>		o En Blanco = Si es TS femenina </a:t>
            </a:r>
            <a:endParaRPr lang="es-PE" sz="1100" dirty="0">
              <a:latin typeface="Franklin Gothic Medium Cond" panose="020B0606030402020204" pitchFamily="34" charset="0"/>
            </a:endParaRPr>
          </a:p>
        </p:txBody>
      </p:sp>
      <p:pic>
        <p:nvPicPr>
          <p:cNvPr id="9" name="Imagen 8"/>
          <p:cNvPicPr>
            <a:picLocks noChangeAspect="1"/>
          </p:cNvPicPr>
          <p:nvPr/>
        </p:nvPicPr>
        <p:blipFill>
          <a:blip r:embed="rId3"/>
          <a:stretch>
            <a:fillRect/>
          </a:stretch>
        </p:blipFill>
        <p:spPr>
          <a:xfrm>
            <a:off x="416255" y="4734519"/>
            <a:ext cx="8427493" cy="953379"/>
          </a:xfrm>
          <a:prstGeom prst="rect">
            <a:avLst/>
          </a:prstGeom>
        </p:spPr>
      </p:pic>
      <p:pic>
        <p:nvPicPr>
          <p:cNvPr id="10" name="Imagen 9"/>
          <p:cNvPicPr>
            <a:picLocks noChangeAspect="1"/>
          </p:cNvPicPr>
          <p:nvPr/>
        </p:nvPicPr>
        <p:blipFill>
          <a:blip r:embed="rId4"/>
          <a:stretch>
            <a:fillRect/>
          </a:stretch>
        </p:blipFill>
        <p:spPr>
          <a:xfrm>
            <a:off x="416255" y="5699901"/>
            <a:ext cx="8427493" cy="953379"/>
          </a:xfrm>
          <a:prstGeom prst="rect">
            <a:avLst/>
          </a:prstGeom>
        </p:spPr>
      </p:pic>
    </p:spTree>
    <p:extLst>
      <p:ext uri="{BB962C8B-B14F-4D97-AF65-F5344CB8AC3E}">
        <p14:creationId xmlns:p14="http://schemas.microsoft.com/office/powerpoint/2010/main" val="2986812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5000" y="344326"/>
            <a:ext cx="2528256"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CUANDO LA ACTIVIDAD ESTÉ DIRIGIDA A HSH</a:t>
            </a:r>
          </a:p>
        </p:txBody>
      </p:sp>
      <p:pic>
        <p:nvPicPr>
          <p:cNvPr id="3" name="Imagen 2"/>
          <p:cNvPicPr>
            <a:picLocks noChangeAspect="1"/>
          </p:cNvPicPr>
          <p:nvPr/>
        </p:nvPicPr>
        <p:blipFill>
          <a:blip r:embed="rId2"/>
          <a:stretch>
            <a:fillRect/>
          </a:stretch>
        </p:blipFill>
        <p:spPr>
          <a:xfrm>
            <a:off x="333236" y="641543"/>
            <a:ext cx="8496863" cy="951058"/>
          </a:xfrm>
          <a:prstGeom prst="rect">
            <a:avLst/>
          </a:prstGeom>
        </p:spPr>
      </p:pic>
      <p:sp>
        <p:nvSpPr>
          <p:cNvPr id="6" name="Rectángulo 5"/>
          <p:cNvSpPr/>
          <p:nvPr/>
        </p:nvSpPr>
        <p:spPr>
          <a:xfrm>
            <a:off x="265000" y="1531458"/>
            <a:ext cx="8401328" cy="26161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Las siglas en el 2º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son solo para HTS y TTS o TS femeninas, en el caso de HSH y TRANS no TS deje en blanco</a:t>
            </a:r>
          </a:p>
        </p:txBody>
      </p:sp>
      <p:sp>
        <p:nvSpPr>
          <p:cNvPr id="7" name="Rectángulo 6"/>
          <p:cNvSpPr/>
          <p:nvPr/>
        </p:nvSpPr>
        <p:spPr>
          <a:xfrm>
            <a:off x="265000" y="1765772"/>
            <a:ext cx="2749471" cy="273473"/>
          </a:xfrm>
          <a:prstGeom prst="rect">
            <a:avLst/>
          </a:prstGeom>
        </p:spPr>
        <p:txBody>
          <a:bodyPr wrap="none">
            <a:spAutoFit/>
          </a:bodyPr>
          <a:lstStyle/>
          <a:p>
            <a:pPr>
              <a:lnSpc>
                <a:spcPct val="107000"/>
              </a:lnSpc>
              <a:spcAft>
                <a:spcPts val="800"/>
              </a:spcAft>
            </a:pPr>
            <a:r>
              <a:rPr lang="es-PE" sz="1100" dirty="0">
                <a:solidFill>
                  <a:srgbClr val="C00000"/>
                </a:solidFill>
                <a:latin typeface="Franklin Gothic Medium Cond" panose="020B0606030402020204" pitchFamily="34" charset="0"/>
                <a:ea typeface="Calibri" panose="020F0502020204030204" pitchFamily="34" charset="0"/>
                <a:cs typeface="Times New Roman" panose="02020603050405020304" pitchFamily="18" charset="0"/>
              </a:rPr>
              <a:t>SESIONES DEMOSTRATIVAS A POBLACIÓN CLAVE </a:t>
            </a:r>
            <a:endParaRPr lang="es-PE"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64999" y="1984396"/>
            <a:ext cx="8496863" cy="2292935"/>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 APP147  Actividades con hombres que hacen sexo con hombres (HSH)</a:t>
            </a:r>
          </a:p>
          <a:p>
            <a:r>
              <a:rPr lang="es-PE" sz="1100" dirty="0">
                <a:solidFill>
                  <a:srgbClr val="000000"/>
                </a:solidFill>
                <a:latin typeface="Franklin Gothic Medium Cond" panose="020B0606030402020204" pitchFamily="34" charset="0"/>
              </a:rPr>
              <a:t> APP148  Actividades con trabajadores sexuales (TS)</a:t>
            </a:r>
          </a:p>
          <a:p>
            <a:r>
              <a:rPr lang="es-PE" sz="1100" dirty="0">
                <a:solidFill>
                  <a:srgbClr val="000000"/>
                </a:solidFill>
                <a:latin typeface="Franklin Gothic Medium Cond" panose="020B0606030402020204" pitchFamily="34" charset="0"/>
              </a:rPr>
              <a:t> APP167  Actividades con Población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(TRA)</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casillero 1º Sesión Demostrativa</a:t>
            </a:r>
          </a:p>
          <a:p>
            <a:r>
              <a:rPr lang="es-PE" sz="1100" dirty="0">
                <a:solidFill>
                  <a:srgbClr val="000000"/>
                </a:solidFill>
                <a:latin typeface="Franklin Gothic Medium Cond" panose="020B0606030402020204" pitchFamily="34" charset="0"/>
              </a:rPr>
              <a:t> En el casillero 2º Actividades de la Estrategia Sanitaria Nacional de Infecciones de Trasmisión Sexual y VIH-SIDA</a:t>
            </a:r>
          </a:p>
          <a:p>
            <a:r>
              <a:rPr lang="es-PE" sz="1100" dirty="0">
                <a:solidFill>
                  <a:srgbClr val="000000"/>
                </a:solidFill>
                <a:latin typeface="Franklin Gothic Medium Cond" panose="020B0606030402020204" pitchFamily="34" charset="0"/>
              </a:rPr>
              <a:t>En el ítem Tipo de diagnóstico marque siempre “D” para ambos casilleros</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1º el número de personas</a:t>
            </a:r>
          </a:p>
          <a:p>
            <a:r>
              <a:rPr lang="es-PE" sz="1100" dirty="0">
                <a:solidFill>
                  <a:srgbClr val="000000"/>
                </a:solidFill>
                <a:latin typeface="Franklin Gothic Medium Cond" panose="020B0606030402020204" pitchFamily="34" charset="0"/>
              </a:rPr>
              <a:t> En el casillero 2º diferencie si son:</a:t>
            </a:r>
          </a:p>
          <a:p>
            <a:r>
              <a:rPr lang="es-PE" sz="1100" dirty="0">
                <a:solidFill>
                  <a:srgbClr val="000000"/>
                </a:solidFill>
                <a:latin typeface="Franklin Gothic Medium Cond" panose="020B0606030402020204" pitchFamily="34" charset="0"/>
              </a:rPr>
              <a:t>o HTS = Si el TS es HSH</a:t>
            </a:r>
          </a:p>
          <a:p>
            <a:r>
              <a:rPr lang="es-PE" sz="1100" dirty="0">
                <a:solidFill>
                  <a:srgbClr val="000000"/>
                </a:solidFill>
                <a:latin typeface="Franklin Gothic Medium Cond" panose="020B0606030402020204" pitchFamily="34" charset="0"/>
              </a:rPr>
              <a:t>o TTS = Si el TS es </a:t>
            </a:r>
            <a:r>
              <a:rPr lang="es-PE" sz="1100" dirty="0" err="1">
                <a:solidFill>
                  <a:srgbClr val="000000"/>
                </a:solidFill>
                <a:latin typeface="Franklin Gothic Medium Cond" panose="020B0606030402020204" pitchFamily="34" charset="0"/>
              </a:rPr>
              <a:t>Trans</a:t>
            </a:r>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o En Blanco = Si es TS femenina </a:t>
            </a:r>
            <a:endParaRPr lang="es-PE" sz="1100" dirty="0">
              <a:latin typeface="Franklin Gothic Medium Cond" panose="020B0606030402020204" pitchFamily="34" charset="0"/>
            </a:endParaRPr>
          </a:p>
        </p:txBody>
      </p:sp>
      <p:pic>
        <p:nvPicPr>
          <p:cNvPr id="9" name="Imagen 8"/>
          <p:cNvPicPr>
            <a:picLocks noChangeAspect="1"/>
          </p:cNvPicPr>
          <p:nvPr/>
        </p:nvPicPr>
        <p:blipFill>
          <a:blip r:embed="rId3"/>
          <a:stretch>
            <a:fillRect/>
          </a:stretch>
        </p:blipFill>
        <p:spPr>
          <a:xfrm>
            <a:off x="333236" y="4263683"/>
            <a:ext cx="8565100" cy="945148"/>
          </a:xfrm>
          <a:prstGeom prst="rect">
            <a:avLst/>
          </a:prstGeom>
        </p:spPr>
      </p:pic>
      <p:sp>
        <p:nvSpPr>
          <p:cNvPr id="10" name="Rectángulo 9"/>
          <p:cNvSpPr/>
          <p:nvPr/>
        </p:nvSpPr>
        <p:spPr>
          <a:xfrm>
            <a:off x="264999" y="5208831"/>
            <a:ext cx="1047082" cy="246221"/>
          </a:xfrm>
          <a:prstGeom prst="rect">
            <a:avLst/>
          </a:prstGeom>
        </p:spPr>
        <p:txBody>
          <a:bodyPr wrap="none">
            <a:spAutoFit/>
          </a:bodyPr>
          <a:lstStyle/>
          <a:p>
            <a:r>
              <a:rPr lang="es-PE" sz="1000" dirty="0">
                <a:solidFill>
                  <a:srgbClr val="C00000"/>
                </a:solidFill>
                <a:latin typeface="Franklin Gothic Medium Cond" panose="020B0606030402020204" pitchFamily="34" charset="0"/>
              </a:rPr>
              <a:t>CUANDO SEA HSH</a:t>
            </a:r>
          </a:p>
        </p:txBody>
      </p:sp>
      <p:pic>
        <p:nvPicPr>
          <p:cNvPr id="11" name="Imagen 10"/>
          <p:cNvPicPr>
            <a:picLocks noChangeAspect="1"/>
          </p:cNvPicPr>
          <p:nvPr/>
        </p:nvPicPr>
        <p:blipFill>
          <a:blip r:embed="rId4"/>
          <a:stretch>
            <a:fillRect/>
          </a:stretch>
        </p:blipFill>
        <p:spPr>
          <a:xfrm>
            <a:off x="264999" y="5441404"/>
            <a:ext cx="8633337" cy="945148"/>
          </a:xfrm>
          <a:prstGeom prst="rect">
            <a:avLst/>
          </a:prstGeom>
        </p:spPr>
      </p:pic>
      <p:sp>
        <p:nvSpPr>
          <p:cNvPr id="12" name="Rectángulo 11"/>
          <p:cNvSpPr/>
          <p:nvPr/>
        </p:nvSpPr>
        <p:spPr>
          <a:xfrm>
            <a:off x="1070216" y="6386552"/>
            <a:ext cx="8633337" cy="261610"/>
          </a:xfrm>
          <a:prstGeom prst="rect">
            <a:avLst/>
          </a:prstGeom>
        </p:spPr>
        <p:txBody>
          <a:bodyPr wrap="square">
            <a:spAutoFit/>
          </a:bodyPr>
          <a:lstStyle/>
          <a:p>
            <a:r>
              <a:rPr lang="es-PE" sz="1100" dirty="0">
                <a:solidFill>
                  <a:srgbClr val="000099"/>
                </a:solidFill>
                <a:latin typeface="Franklin Gothic Medium Cond" panose="020B0606030402020204" pitchFamily="34" charset="0"/>
              </a:rPr>
              <a:t>Las siglas en el 2º campo </a:t>
            </a:r>
            <a:r>
              <a:rPr lang="es-PE" sz="1100" dirty="0" err="1">
                <a:solidFill>
                  <a:srgbClr val="000099"/>
                </a:solidFill>
                <a:latin typeface="Franklin Gothic Medium Cond" panose="020B0606030402020204" pitchFamily="34" charset="0"/>
              </a:rPr>
              <a:t>Lab</a:t>
            </a:r>
            <a:r>
              <a:rPr lang="es-PE" sz="1100" dirty="0">
                <a:solidFill>
                  <a:srgbClr val="000099"/>
                </a:solidFill>
                <a:latin typeface="Franklin Gothic Medium Cond" panose="020B0606030402020204" pitchFamily="34" charset="0"/>
              </a:rPr>
              <a:t> son sólo para HTS y TTS o TS femeninas, en el caso de HSH y TRANS no TS deje en blanco </a:t>
            </a:r>
          </a:p>
        </p:txBody>
      </p:sp>
    </p:spTree>
    <p:extLst>
      <p:ext uri="{BB962C8B-B14F-4D97-AF65-F5344CB8AC3E}">
        <p14:creationId xmlns:p14="http://schemas.microsoft.com/office/powerpoint/2010/main" val="1099915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842" y="541293"/>
            <a:ext cx="8393373" cy="618630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ACTIVIDADES PREVENTIVAS PROMOCIONALES (APP)</a:t>
            </a:r>
          </a:p>
          <a:p>
            <a:pPr algn="just"/>
            <a:r>
              <a:rPr lang="es-PE" sz="1100" dirty="0">
                <a:solidFill>
                  <a:srgbClr val="C00000"/>
                </a:solidFill>
                <a:latin typeface="Franklin Gothic Medium Cond" panose="020B0606030402020204" pitchFamily="34" charset="0"/>
              </a:rPr>
              <a:t>VISITA FAMILIAR INTEGRAL (C0011) </a:t>
            </a:r>
          </a:p>
          <a:p>
            <a:pPr algn="just"/>
            <a:r>
              <a:rPr lang="es-PE" sz="1100" dirty="0">
                <a:solidFill>
                  <a:srgbClr val="000000"/>
                </a:solidFill>
                <a:latin typeface="Franklin Gothic Medium Cond" panose="020B0606030402020204" pitchFamily="34" charset="0"/>
              </a:rPr>
              <a:t>Definición Operacional: Actividad de salud dirigida a la persona y/o familia en su domicilio, con el fin de realizar el seguimiento y control del daño, recoger información a través de la ficha familiar (que servirá como insumo para identificar a las familias que serán intervenidas según sector determinado), ficha de autodiagnóstico y evaluación de las familias.</a:t>
            </a:r>
          </a:p>
          <a:p>
            <a:pPr algn="just"/>
            <a:r>
              <a:rPr lang="es-PE" sz="1100" dirty="0">
                <a:solidFill>
                  <a:srgbClr val="000000"/>
                </a:solidFill>
                <a:latin typeface="Franklin Gothic Medium Cond" panose="020B0606030402020204" pitchFamily="34" charset="0"/>
              </a:rPr>
              <a:t> Otras Actividades </a:t>
            </a:r>
          </a:p>
          <a:p>
            <a:pPr algn="just"/>
            <a:r>
              <a:rPr lang="es-PE" sz="1100" dirty="0">
                <a:solidFill>
                  <a:srgbClr val="000000"/>
                </a:solidFill>
                <a:latin typeface="Franklin Gothic Medium Cond" panose="020B0606030402020204" pitchFamily="34" charset="0"/>
              </a:rPr>
              <a:t>Adicionalmente se pueden registrar las siguientes actividades:</a:t>
            </a:r>
          </a:p>
          <a:p>
            <a:pPr algn="just"/>
            <a:r>
              <a:rPr lang="es-PE" sz="1100" dirty="0">
                <a:solidFill>
                  <a:srgbClr val="000000"/>
                </a:solidFill>
                <a:latin typeface="Franklin Gothic Medium Cond" panose="020B0606030402020204" pitchFamily="34" charset="0"/>
              </a:rPr>
              <a:t> C2071 Organización de campaña de difusión a través de materiales impresos </a:t>
            </a:r>
          </a:p>
          <a:p>
            <a:pPr algn="just"/>
            <a:r>
              <a:rPr lang="es-PE" sz="1100" dirty="0">
                <a:solidFill>
                  <a:srgbClr val="000000"/>
                </a:solidFill>
                <a:latin typeface="Franklin Gothic Medium Cond" panose="020B0606030402020204" pitchFamily="34" charset="0"/>
              </a:rPr>
              <a:t> C2081  Difusión a través de materiales impresos y magnéticos (volantes, trípticos, afiches, </a:t>
            </a:r>
            <a:r>
              <a:rPr lang="es-PE" sz="1100" dirty="0" err="1">
                <a:solidFill>
                  <a:srgbClr val="000000"/>
                </a:solidFill>
                <a:latin typeface="Franklin Gothic Medium Cond" panose="020B0606030402020204" pitchFamily="34" charset="0"/>
              </a:rPr>
              <a:t>gigantografías</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C2091  Difusión a través de medios auditivos locales (perifoneo)  </a:t>
            </a:r>
          </a:p>
          <a:p>
            <a:pPr algn="just"/>
            <a:r>
              <a:rPr lang="es-PE" sz="1100" dirty="0">
                <a:solidFill>
                  <a:srgbClr val="000000"/>
                </a:solidFill>
                <a:latin typeface="Franklin Gothic Medium Cond" panose="020B0606030402020204" pitchFamily="34" charset="0"/>
              </a:rPr>
              <a:t> C2101  Difusión en medios Masivos </a:t>
            </a:r>
          </a:p>
          <a:p>
            <a:pPr algn="just"/>
            <a:r>
              <a:rPr lang="es-PE" sz="1100" dirty="0">
                <a:solidFill>
                  <a:srgbClr val="000000"/>
                </a:solidFill>
                <a:latin typeface="Franklin Gothic Medium Cond" panose="020B0606030402020204" pitchFamily="34" charset="0"/>
              </a:rPr>
              <a:t> C3031  Desarrollo de encuentros de participación comunitaria y empoderamiento social </a:t>
            </a:r>
          </a:p>
          <a:p>
            <a:pPr algn="just"/>
            <a:r>
              <a:rPr lang="es-PE" sz="1100" dirty="0">
                <a:solidFill>
                  <a:srgbClr val="000000"/>
                </a:solidFill>
                <a:latin typeface="Franklin Gothic Medium Cond" panose="020B0606030402020204" pitchFamily="34" charset="0"/>
              </a:rPr>
              <a:t> C3041  Constitución de Comités de Agentes Comunitarios en Salud </a:t>
            </a:r>
          </a:p>
          <a:p>
            <a:pPr algn="just"/>
            <a:r>
              <a:rPr lang="es-PE" sz="1100" dirty="0">
                <a:solidFill>
                  <a:srgbClr val="000000"/>
                </a:solidFill>
                <a:latin typeface="Franklin Gothic Medium Cond" panose="020B0606030402020204" pitchFamily="34" charset="0"/>
              </a:rPr>
              <a:t> C3151  Sesión de entrenamiento a agentes comunitarios en salud </a:t>
            </a:r>
          </a:p>
          <a:p>
            <a:pPr algn="just"/>
            <a:r>
              <a:rPr lang="es-PE" sz="1100" dirty="0">
                <a:solidFill>
                  <a:srgbClr val="000000"/>
                </a:solidFill>
                <a:latin typeface="Franklin Gothic Medium Cond" panose="020B0606030402020204" pitchFamily="34" charset="0"/>
              </a:rPr>
              <a:t> C3011  Taller de Participación Comunitaria y Empoderamiento Grupal </a:t>
            </a:r>
          </a:p>
          <a:p>
            <a:pPr algn="just"/>
            <a:r>
              <a:rPr lang="es-PE" sz="1100" dirty="0">
                <a:solidFill>
                  <a:srgbClr val="000000"/>
                </a:solidFill>
                <a:latin typeface="Franklin Gothic Medium Cond" panose="020B0606030402020204" pitchFamily="34" charset="0"/>
              </a:rPr>
              <a:t> C0021  Visita Comunitaria Integral  </a:t>
            </a:r>
          </a:p>
          <a:p>
            <a:pPr algn="just"/>
            <a:r>
              <a:rPr lang="es-PE" sz="1100" dirty="0">
                <a:solidFill>
                  <a:srgbClr val="000000"/>
                </a:solidFill>
                <a:latin typeface="Franklin Gothic Medium Cond" panose="020B0606030402020204" pitchFamily="34" charset="0"/>
              </a:rPr>
              <a:t> C3001  Reunión de Participación Comunitaria y Empoderamiento Grupal </a:t>
            </a:r>
          </a:p>
          <a:p>
            <a:pPr algn="just"/>
            <a:r>
              <a:rPr lang="es-PE" sz="1100" dirty="0">
                <a:solidFill>
                  <a:srgbClr val="000000"/>
                </a:solidFill>
                <a:latin typeface="Franklin Gothic Medium Cond" panose="020B0606030402020204" pitchFamily="34" charset="0"/>
              </a:rPr>
              <a:t> C0011  Visita familiar integral  </a:t>
            </a:r>
          </a:p>
          <a:p>
            <a:pPr algn="just"/>
            <a:r>
              <a:rPr lang="es-PE" sz="1100" dirty="0">
                <a:solidFill>
                  <a:srgbClr val="000000"/>
                </a:solidFill>
                <a:latin typeface="Franklin Gothic Medium Cond" panose="020B0606030402020204" pitchFamily="34" charset="0"/>
              </a:rPr>
              <a:t>Los ítems: Documento de Identidad, Financiador, Pertenencia Étnica, Edad, Sexo, Establecimiento y Servicio, NO SE REGISTRAN, por lo que se traza una línea oblicua sobre ellos.</a:t>
            </a:r>
          </a:p>
          <a:p>
            <a:pPr algn="just"/>
            <a:r>
              <a:rPr lang="es-PE" sz="1100" dirty="0">
                <a:solidFill>
                  <a:srgbClr val="000000"/>
                </a:solidFill>
                <a:latin typeface="Franklin Gothic Medium Cond" panose="020B0606030402020204" pitchFamily="34" charset="0"/>
              </a:rPr>
              <a:t>En el ítem Historia Clínica anote el APP que corresponda al grupo poblacional o de riesgo </a:t>
            </a:r>
          </a:p>
          <a:p>
            <a:pPr algn="just"/>
            <a:r>
              <a:rPr lang="es-PE" sz="1100" dirty="0">
                <a:solidFill>
                  <a:srgbClr val="000000"/>
                </a:solidFill>
                <a:latin typeface="Franklin Gothic Medium Cond" panose="020B0606030402020204" pitchFamily="34" charset="0"/>
              </a:rPr>
              <a:t> APP151 Actividades en mujeres</a:t>
            </a:r>
          </a:p>
          <a:p>
            <a:pPr algn="just"/>
            <a:r>
              <a:rPr lang="es-PE" sz="1100" dirty="0">
                <a:solidFill>
                  <a:srgbClr val="000000"/>
                </a:solidFill>
                <a:latin typeface="Franklin Gothic Medium Cond" panose="020B0606030402020204" pitchFamily="34" charset="0"/>
              </a:rPr>
              <a:t> APP152 Actividades en gestantes</a:t>
            </a:r>
          </a:p>
          <a:p>
            <a:pPr algn="just"/>
            <a:r>
              <a:rPr lang="es-PE" sz="1100" dirty="0">
                <a:solidFill>
                  <a:srgbClr val="000000"/>
                </a:solidFill>
                <a:latin typeface="Franklin Gothic Medium Cond" panose="020B0606030402020204" pitchFamily="34" charset="0"/>
              </a:rPr>
              <a:t> APP153  Actividades en </a:t>
            </a:r>
            <a:r>
              <a:rPr lang="es-PE" sz="1100" dirty="0" err="1">
                <a:solidFill>
                  <a:srgbClr val="000000"/>
                </a:solidFill>
                <a:latin typeface="Franklin Gothic Medium Cond" panose="020B0606030402020204" pitchFamily="34" charset="0"/>
              </a:rPr>
              <a:t>puerperas</a:t>
            </a:r>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 APP147  Actividades con hombres que hacen sexo con hombres</a:t>
            </a:r>
          </a:p>
          <a:p>
            <a:pPr algn="just"/>
            <a:r>
              <a:rPr lang="es-PE" sz="1100" dirty="0">
                <a:solidFill>
                  <a:srgbClr val="000000"/>
                </a:solidFill>
                <a:latin typeface="Franklin Gothic Medium Cond" panose="020B0606030402020204" pitchFamily="34" charset="0"/>
              </a:rPr>
              <a:t> APP148  Actividades con trabajadores sexuales</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casillero 1º: </a:t>
            </a:r>
          </a:p>
          <a:p>
            <a:pPr algn="just"/>
            <a:r>
              <a:rPr lang="es-PE" sz="1100" dirty="0">
                <a:solidFill>
                  <a:srgbClr val="000000"/>
                </a:solidFill>
                <a:latin typeface="Franklin Gothic Medium Cond" panose="020B0606030402020204" pitchFamily="34" charset="0"/>
              </a:rPr>
              <a:t>C2081  Difusión a través de materiales impresos y magnéticos (volantes, trípticos, afiches, </a:t>
            </a:r>
            <a:r>
              <a:rPr lang="es-PE" sz="1100" dirty="0" err="1">
                <a:solidFill>
                  <a:srgbClr val="000000"/>
                </a:solidFill>
                <a:latin typeface="Franklin Gothic Medium Cond" panose="020B0606030402020204" pitchFamily="34" charset="0"/>
              </a:rPr>
              <a:t>gigantografías</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C2091  Difusión a través de medios auditivos locales (perifoneo)  </a:t>
            </a:r>
          </a:p>
          <a:p>
            <a:pPr algn="just"/>
            <a:r>
              <a:rPr lang="es-PE" sz="1100" dirty="0">
                <a:solidFill>
                  <a:srgbClr val="000000"/>
                </a:solidFill>
                <a:latin typeface="Franklin Gothic Medium Cond" panose="020B0606030402020204" pitchFamily="34" charset="0"/>
              </a:rPr>
              <a:t>C2101  Difusión en medios Masivos </a:t>
            </a:r>
          </a:p>
          <a:p>
            <a:pPr algn="just"/>
            <a:r>
              <a:rPr lang="es-PE" sz="1100" dirty="0">
                <a:solidFill>
                  <a:srgbClr val="000000"/>
                </a:solidFill>
                <a:latin typeface="Franklin Gothic Medium Cond" panose="020B0606030402020204" pitchFamily="34" charset="0"/>
              </a:rPr>
              <a:t> En el casillero 2º Actividades de la Estrategia Sanitaria Nacional de Infecciones de Trasmisión Sexual y VIH-SIDA</a:t>
            </a:r>
          </a:p>
          <a:p>
            <a:pPr algn="just"/>
            <a:r>
              <a:rPr lang="es-PE" sz="1100" dirty="0">
                <a:solidFill>
                  <a:srgbClr val="000000"/>
                </a:solidFill>
                <a:latin typeface="Franklin Gothic Medium Cond" panose="020B0606030402020204" pitchFamily="34" charset="0"/>
              </a:rPr>
              <a:t>En el ítem Tipo de diagnóstico marque siempre “D” para ambos casilleros </a:t>
            </a: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algn="just"/>
            <a:r>
              <a:rPr lang="es-PE" sz="1100" dirty="0">
                <a:solidFill>
                  <a:srgbClr val="000000"/>
                </a:solidFill>
                <a:latin typeface="Franklin Gothic Medium Cond" panose="020B0606030402020204" pitchFamily="34" charset="0"/>
              </a:rPr>
              <a:t> En el casillero 1º el número de Spots</a:t>
            </a:r>
          </a:p>
        </p:txBody>
      </p:sp>
    </p:spTree>
    <p:extLst>
      <p:ext uri="{BB962C8B-B14F-4D97-AF65-F5344CB8AC3E}">
        <p14:creationId xmlns:p14="http://schemas.microsoft.com/office/powerpoint/2010/main" val="2395069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6130" y="322916"/>
            <a:ext cx="8366077" cy="945148"/>
          </a:xfrm>
          <a:prstGeom prst="rect">
            <a:avLst/>
          </a:prstGeom>
        </p:spPr>
      </p:pic>
      <p:sp>
        <p:nvSpPr>
          <p:cNvPr id="4" name="Rectángulo 3"/>
          <p:cNvSpPr/>
          <p:nvPr/>
        </p:nvSpPr>
        <p:spPr>
          <a:xfrm>
            <a:off x="409432" y="1268064"/>
            <a:ext cx="8366077"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ACTIVIDADES CON ADOLESCENTES: </a:t>
            </a:r>
          </a:p>
          <a:p>
            <a:r>
              <a:rPr lang="es-PE" sz="1100" dirty="0">
                <a:solidFill>
                  <a:srgbClr val="000000"/>
                </a:solidFill>
                <a:latin typeface="Franklin Gothic Medium Cond" panose="020B0606030402020204" pitchFamily="34" charset="0"/>
              </a:rPr>
              <a:t>En el ítem Historia Clínica anote SIEMPRE APP141 de Actividades con Adolescentes</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casillero 1º </a:t>
            </a:r>
            <a:r>
              <a:rPr lang="es-PE" sz="1100" dirty="0" err="1">
                <a:solidFill>
                  <a:srgbClr val="000000"/>
                </a:solidFill>
                <a:latin typeface="Franklin Gothic Medium Cond" panose="020B0606030402020204" pitchFamily="34" charset="0"/>
              </a:rPr>
              <a:t>Animacion</a:t>
            </a:r>
            <a:r>
              <a:rPr lang="es-PE" sz="1100" dirty="0">
                <a:solidFill>
                  <a:srgbClr val="000000"/>
                </a:solidFill>
                <a:latin typeface="Franklin Gothic Medium Cond" panose="020B0606030402020204" pitchFamily="34" charset="0"/>
              </a:rPr>
              <a:t> Socio Cultural (Encuentro Juvenil) </a:t>
            </a:r>
          </a:p>
          <a:p>
            <a:r>
              <a:rPr lang="es-PE" sz="1100" dirty="0">
                <a:solidFill>
                  <a:srgbClr val="000000"/>
                </a:solidFill>
                <a:latin typeface="Franklin Gothic Medium Cond" panose="020B0606030402020204" pitchFamily="34" charset="0"/>
              </a:rPr>
              <a:t> En el casillero 2º Estrategia Sanitaria Nacional de Infecciones de Trasmisión Sexual y VIH-SIDA</a:t>
            </a:r>
          </a:p>
          <a:p>
            <a:r>
              <a:rPr lang="es-PE" sz="1100" dirty="0">
                <a:solidFill>
                  <a:srgbClr val="000000"/>
                </a:solidFill>
                <a:latin typeface="Franklin Gothic Medium Cond" panose="020B0606030402020204" pitchFamily="34" charset="0"/>
              </a:rPr>
              <a:t>En el ítem Tipo de diagnóstico marque siempre “D” para ambos casilleros</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r>
              <a:rPr lang="es-PE" sz="1100" dirty="0">
                <a:solidFill>
                  <a:srgbClr val="000000"/>
                </a:solidFill>
                <a:latin typeface="Franklin Gothic Medium Cond" panose="020B0606030402020204" pitchFamily="34" charset="0"/>
              </a:rPr>
              <a:t> En el casillero 1º El número de Personas que participan de la sesión</a:t>
            </a:r>
          </a:p>
        </p:txBody>
      </p:sp>
      <p:pic>
        <p:nvPicPr>
          <p:cNvPr id="5" name="Imagen 4"/>
          <p:cNvPicPr>
            <a:picLocks noChangeAspect="1"/>
          </p:cNvPicPr>
          <p:nvPr/>
        </p:nvPicPr>
        <p:blipFill>
          <a:blip r:embed="rId3"/>
          <a:stretch>
            <a:fillRect/>
          </a:stretch>
        </p:blipFill>
        <p:spPr>
          <a:xfrm>
            <a:off x="266130" y="2714614"/>
            <a:ext cx="8366077" cy="1074923"/>
          </a:xfrm>
          <a:prstGeom prst="rect">
            <a:avLst/>
          </a:prstGeom>
        </p:spPr>
      </p:pic>
    </p:spTree>
    <p:extLst>
      <p:ext uri="{BB962C8B-B14F-4D97-AF65-F5344CB8AC3E}">
        <p14:creationId xmlns:p14="http://schemas.microsoft.com/office/powerpoint/2010/main" val="425741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28043" y="308669"/>
            <a:ext cx="8599627" cy="1563269"/>
          </a:xfrm>
          <a:prstGeom prst="rect">
            <a:avLst/>
          </a:prstGeom>
        </p:spPr>
      </p:pic>
      <p:sp>
        <p:nvSpPr>
          <p:cNvPr id="9" name="Rectángulo 8"/>
          <p:cNvSpPr/>
          <p:nvPr/>
        </p:nvSpPr>
        <p:spPr>
          <a:xfrm>
            <a:off x="328042" y="1837427"/>
            <a:ext cx="8599627" cy="430887"/>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Si la consejería y/o tratamiento se realizan en distintos momentos y/o por diferentes prestadores, el  registro de cada prestador de salud deberá SIEMPRE consignar el Documento de Identidad del paciente.</a:t>
            </a:r>
          </a:p>
        </p:txBody>
      </p:sp>
      <p:sp>
        <p:nvSpPr>
          <p:cNvPr id="10" name="Rectángulo 9"/>
          <p:cNvSpPr/>
          <p:nvPr/>
        </p:nvSpPr>
        <p:spPr>
          <a:xfrm>
            <a:off x="328041" y="2195539"/>
            <a:ext cx="8599628" cy="2292935"/>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PACIENTE CON DIAGNÓSTICO Y TRATAMIENTO ATENDIDO POR EL MISMO PRESTADOR </a:t>
            </a:r>
          </a:p>
          <a:p>
            <a:pPr lvl="0" algn="just"/>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endParaRPr lang="es-PE" sz="1100" dirty="0">
              <a:solidFill>
                <a:srgbClr val="000000"/>
              </a:solidFill>
              <a:latin typeface="Franklin Gothic Medium Cond" panose="020B0606030402020204" pitchFamily="34" charset="0"/>
            </a:endParaRPr>
          </a:p>
          <a:p>
            <a:pPr lvl="0" algn="just"/>
            <a:r>
              <a:rPr lang="es-PE" sz="1100" dirty="0">
                <a:solidFill>
                  <a:srgbClr val="000000"/>
                </a:solidFill>
                <a:latin typeface="Franklin Gothic Medium Cond" panose="020B0606030402020204" pitchFamily="34" charset="0"/>
              </a:rPr>
              <a:t> En los demás casilleros las actividades realizadas por el prestador en el momento de la atención (consejería, tratamiento, toma de muestra, etc.) </a:t>
            </a:r>
          </a:p>
          <a:p>
            <a:pPr lvl="0" algn="just"/>
            <a:r>
              <a:rPr lang="es-PE" sz="1100" dirty="0">
                <a:solidFill>
                  <a:srgbClr val="000000"/>
                </a:solidFill>
                <a:latin typeface="Franklin Gothic Medium Cond" panose="020B0606030402020204" pitchFamily="34" charset="0"/>
              </a:rPr>
              <a:t> En el ítem Tipo de diagnóstico marque:</a:t>
            </a:r>
          </a:p>
          <a:p>
            <a:pPr lvl="0" algn="just"/>
            <a:r>
              <a:rPr lang="es-PE" sz="1100" dirty="0">
                <a:solidFill>
                  <a:srgbClr val="000000"/>
                </a:solidFill>
                <a:latin typeface="Franklin Gothic Medium Cond" panose="020B0606030402020204" pitchFamily="34" charset="0"/>
              </a:rPr>
              <a:t> En el casillero 1º Marque “D” cuando se tiene certeza del diagnóstico por evaluación clínica y/o por exámenes auxiliares </a:t>
            </a:r>
          </a:p>
          <a:p>
            <a:pPr lvl="0" algn="just"/>
            <a:r>
              <a:rPr lang="es-PE" sz="1100" dirty="0">
                <a:solidFill>
                  <a:srgbClr val="000000"/>
                </a:solidFill>
                <a:latin typeface="Franklin Gothic Medium Cond" panose="020B0606030402020204" pitchFamily="34" charset="0"/>
              </a:rPr>
              <a:t> 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 En el casillero 1º del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registre:</a:t>
            </a:r>
          </a:p>
          <a:p>
            <a:pPr lvl="0" algn="just"/>
            <a:r>
              <a:rPr lang="es-PE" sz="1100" dirty="0">
                <a:solidFill>
                  <a:srgbClr val="000000"/>
                </a:solidFill>
                <a:latin typeface="Franklin Gothic Medium Cond" panose="020B0606030402020204" pitchFamily="34" charset="0"/>
              </a:rPr>
              <a:t>La sigla de la POBLACIÓN EN RIESGO según el siguiente detalle:</a:t>
            </a:r>
          </a:p>
          <a:p>
            <a:pPr lvl="0" algn="just" defTabSz="763588"/>
            <a:r>
              <a:rPr lang="es-PE" sz="1100" dirty="0">
                <a:solidFill>
                  <a:srgbClr val="000000"/>
                </a:solidFill>
                <a:latin typeface="Franklin Gothic Medium Cond" panose="020B0606030402020204" pitchFamily="34" charset="0"/>
              </a:rPr>
              <a:t>o [En Blanco] = Población General		o TS = Trabajador Sexual 		o HSH = Hombre que tiene sexo con hombre </a:t>
            </a:r>
          </a:p>
          <a:p>
            <a:pPr lvl="0" algn="just" defTabSz="763588"/>
            <a:r>
              <a:rPr lang="es-PE" sz="1100" dirty="0">
                <a:solidFill>
                  <a:srgbClr val="000000"/>
                </a:solidFill>
                <a:latin typeface="Franklin Gothic Medium Cond" panose="020B0606030402020204" pitchFamily="34" charset="0"/>
              </a:rPr>
              <a:t>o TRA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o HTS  = HSH que es TS		o TTS = </a:t>
            </a:r>
            <a:r>
              <a:rPr lang="es-PE" sz="1100" dirty="0" err="1">
                <a:solidFill>
                  <a:srgbClr val="000000"/>
                </a:solidFill>
                <a:latin typeface="Franklin Gothic Medium Cond" panose="020B0606030402020204" pitchFamily="34" charset="0"/>
              </a:rPr>
              <a:t>Transgénero</a:t>
            </a:r>
            <a:r>
              <a:rPr lang="es-PE" sz="1100" dirty="0">
                <a:solidFill>
                  <a:srgbClr val="000000"/>
                </a:solidFill>
                <a:latin typeface="Franklin Gothic Medium Cond" panose="020B0606030402020204" pitchFamily="34" charset="0"/>
              </a:rPr>
              <a:t> que es TS</a:t>
            </a:r>
          </a:p>
          <a:p>
            <a:pPr lvl="0" algn="just" defTabSz="763588"/>
            <a:r>
              <a:rPr lang="es-PE" sz="1100" dirty="0">
                <a:solidFill>
                  <a:srgbClr val="000000"/>
                </a:solidFill>
                <a:latin typeface="Franklin Gothic Medium Cond" panose="020B0606030402020204" pitchFamily="34" charset="0"/>
              </a:rPr>
              <a:t>o G = Gestante			o PPL = Persona privada de su libertad</a:t>
            </a:r>
          </a:p>
          <a:p>
            <a:pPr lvl="0" algn="just" defTabSz="763588"/>
            <a:r>
              <a:rPr lang="es-PE" sz="1100" dirty="0">
                <a:solidFill>
                  <a:srgbClr val="000000"/>
                </a:solidFill>
                <a:latin typeface="Franklin Gothic Medium Cond" panose="020B0606030402020204" pitchFamily="34" charset="0"/>
              </a:rPr>
              <a:t> En el casillero 2º “TA”.</a:t>
            </a:r>
          </a:p>
          <a:p>
            <a:pPr lvl="0" algn="just"/>
            <a:r>
              <a:rPr lang="es-PE" sz="1100" dirty="0">
                <a:solidFill>
                  <a:srgbClr val="000000"/>
                </a:solidFill>
                <a:latin typeface="Franklin Gothic Medium Cond" panose="020B0606030402020204" pitchFamily="34" charset="0"/>
              </a:rPr>
              <a:t> </a:t>
            </a:r>
          </a:p>
        </p:txBody>
      </p:sp>
      <p:pic>
        <p:nvPicPr>
          <p:cNvPr id="11" name="Imagen 10"/>
          <p:cNvPicPr>
            <a:picLocks noChangeAspect="1"/>
          </p:cNvPicPr>
          <p:nvPr/>
        </p:nvPicPr>
        <p:blipFill>
          <a:blip r:embed="rId3"/>
          <a:stretch>
            <a:fillRect/>
          </a:stretch>
        </p:blipFill>
        <p:spPr>
          <a:xfrm>
            <a:off x="407135" y="4264626"/>
            <a:ext cx="8520534" cy="989054"/>
          </a:xfrm>
          <a:prstGeom prst="rect">
            <a:avLst/>
          </a:prstGeom>
        </p:spPr>
      </p:pic>
      <p:sp>
        <p:nvSpPr>
          <p:cNvPr id="8" name="Rectángulo 7"/>
          <p:cNvSpPr/>
          <p:nvPr/>
        </p:nvSpPr>
        <p:spPr>
          <a:xfrm>
            <a:off x="326893" y="5205313"/>
            <a:ext cx="8485095" cy="261610"/>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Si el paciente es tratado por el mismo prestador que diagnostica, todos los procedimientos realizados serán anotados en un mismo registro. </a:t>
            </a:r>
          </a:p>
        </p:txBody>
      </p:sp>
      <p:sp>
        <p:nvSpPr>
          <p:cNvPr id="12" name="Rectángulo 11"/>
          <p:cNvSpPr/>
          <p:nvPr/>
        </p:nvSpPr>
        <p:spPr>
          <a:xfrm>
            <a:off x="326893" y="5482312"/>
            <a:ext cx="8485095"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DIAGNÓSTICO Y EL TRATAMIENTO LO REALIZAN DIFERENTES PRESTADORES: </a:t>
            </a:r>
          </a:p>
          <a:p>
            <a:r>
              <a:rPr lang="es-PE" sz="1100" dirty="0">
                <a:solidFill>
                  <a:srgbClr val="000000"/>
                </a:solidFill>
                <a:latin typeface="Franklin Gothic Medium Cond" panose="020B0606030402020204" pitchFamily="34" charset="0"/>
              </a:rPr>
              <a:t>En el caso que el paciente haya sido diagnosticado y pase a otro prestador para que le brinden consejería e inicie tratamiento: </a:t>
            </a:r>
          </a:p>
          <a:p>
            <a:r>
              <a:rPr lang="es-PE" sz="1100" dirty="0">
                <a:solidFill>
                  <a:srgbClr val="000000"/>
                </a:solidFill>
                <a:latin typeface="Franklin Gothic Medium Cond" panose="020B0606030402020204" pitchFamily="34" charset="0"/>
              </a:rPr>
              <a:t>El registro del diagnóstico: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casillero 1º el Diagnóstico </a:t>
            </a:r>
            <a:r>
              <a:rPr lang="es-PE" sz="1100" dirty="0" err="1">
                <a:solidFill>
                  <a:srgbClr val="000000"/>
                </a:solidFill>
                <a:latin typeface="Franklin Gothic Medium Cond" panose="020B0606030402020204" pitchFamily="34" charset="0"/>
              </a:rPr>
              <a:t>Sindrómico</a:t>
            </a:r>
            <a:r>
              <a:rPr lang="es-PE" sz="1100" dirty="0">
                <a:solidFill>
                  <a:srgbClr val="000000"/>
                </a:solidFill>
                <a:latin typeface="Franklin Gothic Medium Cond" panose="020B0606030402020204" pitchFamily="34" charset="0"/>
              </a:rPr>
              <a:t> </a:t>
            </a:r>
          </a:p>
          <a:p>
            <a:r>
              <a:rPr lang="es-PE" sz="1100" dirty="0">
                <a:latin typeface="Franklin Gothic Medium Cond" panose="020B0606030402020204" pitchFamily="34" charset="0"/>
              </a:rPr>
              <a:t> En los demás casilleros otras actividades y/o procedimientos.</a:t>
            </a:r>
          </a:p>
        </p:txBody>
      </p:sp>
    </p:spTree>
    <p:extLst>
      <p:ext uri="{BB962C8B-B14F-4D97-AF65-F5344CB8AC3E}">
        <p14:creationId xmlns:p14="http://schemas.microsoft.com/office/powerpoint/2010/main" val="3960210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1555B8-7954-4567-8B59-E0F88B87839E}"/>
              </a:ext>
            </a:extLst>
          </p:cNvPr>
          <p:cNvSpPr txBox="1"/>
          <p:nvPr/>
        </p:nvSpPr>
        <p:spPr>
          <a:xfrm>
            <a:off x="556404" y="361812"/>
            <a:ext cx="8393502" cy="6101670"/>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REGISTRO DE TELEMEDICINA (TELEORIENTACION Y TELEMONITOREO</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Los servicios de Tele orientación y Tele monitoreo que se brinda se registran en el formulario HIS al momento de su desarrollo y cuando se concluye en el servicio brindado</a:t>
            </a:r>
          </a:p>
          <a:p>
            <a:pPr algn="just"/>
            <a:r>
              <a:rPr lang="es-ES" sz="1100" dirty="0">
                <a:solidFill>
                  <a:srgbClr val="C00000"/>
                </a:solidFill>
                <a:latin typeface="Franklin Gothic Medium Cond" panose="020B0606030402020204" pitchFamily="34" charset="0"/>
              </a:rPr>
              <a:t>DEFINICIONES</a:t>
            </a:r>
            <a:r>
              <a:rPr lang="es-ES" sz="1100" dirty="0">
                <a:latin typeface="Franklin Gothic Medium Cond" panose="020B0606030402020204" pitchFamily="34" charset="0"/>
              </a:rPr>
              <a:t>:</a:t>
            </a:r>
          </a:p>
          <a:p>
            <a:pPr algn="just"/>
            <a:r>
              <a:rPr lang="es-ES" sz="1100" dirty="0">
                <a:solidFill>
                  <a:srgbClr val="C00000"/>
                </a:solidFill>
                <a:latin typeface="Franklin Gothic Medium Cond" panose="020B0606030402020204" pitchFamily="34" charset="0"/>
              </a:rPr>
              <a:t>• TELESALUD </a:t>
            </a:r>
          </a:p>
          <a:p>
            <a:pPr algn="just"/>
            <a:r>
              <a:rPr lang="es-ES" sz="1100" dirty="0">
                <a:latin typeface="Franklin Gothic Medium Cond" panose="020B0606030402020204" pitchFamily="34" charset="0"/>
              </a:rPr>
              <a:t>Servicio de salud a distancia prestado por personal de la salud competente, a través de las TIC para lograr que estos servicios y sus relacionados, sean accesibles y oportunos a la población.</a:t>
            </a:r>
          </a:p>
          <a:p>
            <a:pPr algn="just"/>
            <a:r>
              <a:rPr lang="es-ES" sz="1100" dirty="0">
                <a:latin typeface="Franklin Gothic Medium Cond" panose="020B0606030402020204" pitchFamily="34" charset="0"/>
              </a:rPr>
              <a:t>Asimismo, considera que la aplicación de la Tele salud está involucrada en alguno de los siguientes tres ejes de desarrollo: Telemedicina, Tele gestión y Tele</a:t>
            </a:r>
          </a:p>
          <a:p>
            <a:pPr algn="just"/>
            <a:r>
              <a:rPr lang="es-ES" sz="1100" dirty="0">
                <a:latin typeface="Franklin Gothic Medium Cond" panose="020B0606030402020204" pitchFamily="34" charset="0"/>
              </a:rPr>
              <a:t>capacitación. A continuación, se desarrollarán definiciones de Telemedicina.</a:t>
            </a:r>
          </a:p>
          <a:p>
            <a:pPr algn="just"/>
            <a:r>
              <a:rPr lang="es-ES" sz="1100" dirty="0">
                <a:solidFill>
                  <a:srgbClr val="C00000"/>
                </a:solidFill>
                <a:latin typeface="Franklin Gothic Medium Cond" panose="020B0606030402020204" pitchFamily="34" charset="0"/>
              </a:rPr>
              <a:t>• TELE MEDICINA </a:t>
            </a:r>
          </a:p>
          <a:p>
            <a:pPr algn="just"/>
            <a:r>
              <a:rPr lang="es-ES" sz="1100" dirty="0">
                <a:latin typeface="Franklin Gothic Medium Cond" panose="020B0606030402020204" pitchFamily="34" charset="0"/>
              </a:rPr>
              <a:t>Provisión de servicios de salud a distancia en los componentes de promoción, prevención, diagnóstico, recuperación o rehabilitación prestados por personal de</a:t>
            </a:r>
          </a:p>
          <a:p>
            <a:pPr algn="just"/>
            <a:r>
              <a:rPr lang="es-ES" sz="1100" dirty="0">
                <a:latin typeface="Franklin Gothic Medium Cond" panose="020B0606030402020204" pitchFamily="34" charset="0"/>
              </a:rPr>
              <a:t>salud que utiliza las TIC con el propósito de facilitar el acceso a los servicios de salud a la población.</a:t>
            </a:r>
          </a:p>
          <a:p>
            <a:pPr algn="just"/>
            <a:r>
              <a:rPr lang="es-ES" sz="1100" dirty="0">
                <a:solidFill>
                  <a:srgbClr val="C00000"/>
                </a:solidFill>
                <a:latin typeface="Franklin Gothic Medium Cond" panose="020B0606030402020204" pitchFamily="34" charset="0"/>
              </a:rPr>
              <a:t>• TELE ORIENTACIÓN</a:t>
            </a:r>
          </a:p>
          <a:p>
            <a:pPr algn="just"/>
            <a:r>
              <a:rPr lang="es-ES" sz="1100" dirty="0">
                <a:latin typeface="Franklin Gothic Medium Cond" panose="020B0606030402020204" pitchFamily="34" charset="0"/>
              </a:rPr>
              <a:t>Es el conjunto de acciones que desarrolla un profesional de la salud mediante el uso de las TIC, para proporcionar al usuario de la salud consejería y asesoría con fines de promoción de la salud prevención, recuperación o rehabilitación de las enfermedades.</a:t>
            </a:r>
          </a:p>
          <a:p>
            <a:pPr algn="just"/>
            <a:r>
              <a:rPr lang="es-ES" sz="1100" dirty="0">
                <a:solidFill>
                  <a:srgbClr val="C00000"/>
                </a:solidFill>
                <a:latin typeface="Franklin Gothic Medium Cond" panose="020B0606030402020204" pitchFamily="34" charset="0"/>
              </a:rPr>
              <a:t>• TELEORIENTADOR </a:t>
            </a:r>
          </a:p>
          <a:p>
            <a:pPr algn="just"/>
            <a:r>
              <a:rPr lang="es-ES" sz="1100" dirty="0">
                <a:latin typeface="Franklin Gothic Medium Cond" panose="020B0606030402020204" pitchFamily="34" charset="0"/>
              </a:rPr>
              <a:t>Profesional de la Salud que orienta o realiza seguimiento del estado de salud de los pacientes y brinda servicios de Tele monitoreo o Tele orientación.</a:t>
            </a:r>
          </a:p>
          <a:p>
            <a:pPr algn="just">
              <a:spcBef>
                <a:spcPts val="300"/>
              </a:spcBef>
            </a:pPr>
            <a:r>
              <a:rPr lang="es-ES" sz="1100" dirty="0">
                <a:solidFill>
                  <a:srgbClr val="000099"/>
                </a:solidFill>
                <a:latin typeface="Franklin Gothic Medium Cond" panose="020B0606030402020204" pitchFamily="34" charset="0"/>
              </a:rPr>
              <a:t>EL APLICATIVO HISMINSA TIENE DE 20 A MAS ACTIVIDADES </a:t>
            </a:r>
            <a:r>
              <a:rPr lang="es-ES" sz="1100" dirty="0" err="1">
                <a:solidFill>
                  <a:srgbClr val="000099"/>
                </a:solidFill>
                <a:latin typeface="Franklin Gothic Medium Cond" panose="020B0606030402020204" pitchFamily="34" charset="0"/>
              </a:rPr>
              <a:t>ACTIVIDADES</a:t>
            </a:r>
            <a:r>
              <a:rPr lang="es-ES" sz="1100" dirty="0">
                <a:solidFill>
                  <a:srgbClr val="000099"/>
                </a:solidFill>
                <a:latin typeface="Franklin Gothic Medium Cond" panose="020B0606030402020204" pitchFamily="34" charset="0"/>
              </a:rPr>
              <a:t> A REGISTRAR EN UNA MISMA ATENCIÓN </a:t>
            </a:r>
          </a:p>
          <a:p>
            <a:pPr algn="just">
              <a:spcBef>
                <a:spcPts val="300"/>
              </a:spcBef>
            </a:pPr>
            <a:r>
              <a:rPr lang="es-ES" sz="1100" dirty="0">
                <a:latin typeface="Franklin Gothic Medium Cond" panose="020B0606030402020204" pitchFamily="34" charset="0"/>
              </a:rPr>
              <a:t>• Tele orientación Asíncrona </a:t>
            </a:r>
          </a:p>
          <a:p>
            <a:pPr algn="just">
              <a:spcBef>
                <a:spcPts val="300"/>
              </a:spcBef>
            </a:pPr>
            <a:r>
              <a:rPr lang="es-ES" sz="1100" dirty="0">
                <a:latin typeface="Franklin Gothic Medium Cond" panose="020B0606030402020204" pitchFamily="34" charset="0"/>
              </a:rPr>
              <a:t>El Tele orientador del servicio de Tele orientación que usa las TIC, en tiempo diferido no se encuentra en comunicación directa con el paciente, quiere decir que no está en línea (off-line).</a:t>
            </a:r>
          </a:p>
          <a:p>
            <a:pPr algn="just">
              <a:spcBef>
                <a:spcPts val="300"/>
              </a:spcBef>
            </a:pPr>
            <a:r>
              <a:rPr lang="es-ES" sz="1100" dirty="0">
                <a:latin typeface="Franklin Gothic Medium Cond" panose="020B0606030402020204" pitchFamily="34" charset="0"/>
              </a:rPr>
              <a:t>• Tele orientación Síncrona </a:t>
            </a:r>
          </a:p>
          <a:p>
            <a:pPr algn="just">
              <a:spcBef>
                <a:spcPts val="300"/>
              </a:spcBef>
            </a:pPr>
            <a:r>
              <a:rPr lang="es-ES" sz="1100" dirty="0">
                <a:latin typeface="Franklin Gothic Medium Cond" panose="020B0606030402020204" pitchFamily="34" charset="0"/>
              </a:rPr>
              <a:t>El Tele orientador del servicio de Tele orientación que usa las TIC, consulta o tiene comunicación directa con el paciente en tiempo real a través de una TIC.</a:t>
            </a:r>
          </a:p>
          <a:p>
            <a:pPr algn="just">
              <a:spcBef>
                <a:spcPts val="300"/>
              </a:spcBef>
            </a:pPr>
            <a:r>
              <a:rPr lang="es-ES" sz="1100" dirty="0">
                <a:latin typeface="Franklin Gothic Medium Cond" panose="020B0606030402020204" pitchFamily="34" charset="0"/>
              </a:rPr>
              <a:t>•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pPr algn="just">
              <a:spcBef>
                <a:spcPts val="300"/>
              </a:spcBef>
            </a:pPr>
            <a:r>
              <a:rPr lang="es-ES" sz="1100" dirty="0">
                <a:latin typeface="Franklin Gothic Medium Cond" panose="020B0606030402020204" pitchFamily="34" charset="0"/>
              </a:rPr>
              <a:t>Es la monitorización o seguimiento a distancia de la persona usuaria, en las instituciones prestadoras de servicios de salud, en las que se transmite la información clínica de la persona usuaria, y si el caso lo amerita según criterio médico los parámetros biomédicos y/o exámenes auxiliares, como medio de control de su situación de salud. Se puede o no incluir la prescripción de medicamentos de acuerdo al criterio médico y según las competencias de otros profesionales de salud.</a:t>
            </a:r>
          </a:p>
          <a:p>
            <a:pPr algn="just">
              <a:spcBef>
                <a:spcPts val="300"/>
              </a:spcBef>
            </a:pPr>
            <a:r>
              <a:rPr lang="es-ES" sz="1100" dirty="0">
                <a:solidFill>
                  <a:srgbClr val="C00000"/>
                </a:solidFill>
                <a:latin typeface="Franklin Gothic Medium Cond" panose="020B0606030402020204" pitchFamily="34" charset="0"/>
              </a:rPr>
              <a:t>REGISTRO DE LA PRESTACION:</a:t>
            </a:r>
          </a:p>
          <a:p>
            <a:pPr algn="just">
              <a:spcBef>
                <a:spcPts val="300"/>
              </a:spcBef>
            </a:pPr>
            <a:r>
              <a:rPr lang="es-ES" sz="1100" dirty="0">
                <a:latin typeface="Franklin Gothic Medium Cond" panose="020B0606030402020204" pitchFamily="34" charset="0"/>
              </a:rPr>
              <a:t> Para el registro en el HIS el número de Historia clínica del usuario en salud, se toma en cuenta en lo estipulado en la Directiva 286 – 2020/MINSA/DIGTEL y Decreto Legislativo N.º 1490  que establece:</a:t>
            </a:r>
          </a:p>
          <a:p>
            <a:pPr algn="just">
              <a:spcBef>
                <a:spcPts val="300"/>
              </a:spcBef>
            </a:pPr>
            <a:r>
              <a:rPr lang="es-ES" sz="1100" dirty="0">
                <a:latin typeface="Franklin Gothic Medium Cond" panose="020B0606030402020204" pitchFamily="34" charset="0"/>
              </a:rPr>
              <a:t>El Tele orientador adjunta el FUAT  en la Historia Clínica del paciente todo acto </a:t>
            </a:r>
          </a:p>
          <a:p>
            <a:pPr algn="just">
              <a:spcBef>
                <a:spcPts val="300"/>
              </a:spcBef>
            </a:pPr>
            <a:r>
              <a:rPr lang="es-ES" sz="1100" dirty="0">
                <a:solidFill>
                  <a:srgbClr val="000099"/>
                </a:solidFill>
                <a:latin typeface="Franklin Gothic Medium Cond" panose="020B0606030402020204" pitchFamily="34" charset="0"/>
              </a:rPr>
              <a:t>El tele orientador registra en el campo de Historia clínica en el formato del HIS el </a:t>
            </a:r>
            <a:r>
              <a:rPr lang="es-ES" sz="1100" dirty="0" err="1">
                <a:solidFill>
                  <a:srgbClr val="000099"/>
                </a:solidFill>
                <a:latin typeface="Franklin Gothic Medium Cond" panose="020B0606030402020204" pitchFamily="34" charset="0"/>
              </a:rPr>
              <a:t>N°</a:t>
            </a:r>
            <a:r>
              <a:rPr lang="es-ES" sz="1100" dirty="0">
                <a:solidFill>
                  <a:srgbClr val="000099"/>
                </a:solidFill>
                <a:latin typeface="Franklin Gothic Medium Cond" panose="020B0606030402020204" pitchFamily="34" charset="0"/>
              </a:rPr>
              <a:t> de documento de identidad del paciente. </a:t>
            </a:r>
          </a:p>
        </p:txBody>
      </p:sp>
    </p:spTree>
    <p:extLst>
      <p:ext uri="{BB962C8B-B14F-4D97-AF65-F5344CB8AC3E}">
        <p14:creationId xmlns:p14="http://schemas.microsoft.com/office/powerpoint/2010/main" val="2282710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BEA2FF-773B-4BE4-A9AA-2FFC334D3413}"/>
              </a:ext>
            </a:extLst>
          </p:cNvPr>
          <p:cNvSpPr txBox="1"/>
          <p:nvPr/>
        </p:nvSpPr>
        <p:spPr>
          <a:xfrm>
            <a:off x="301925" y="265858"/>
            <a:ext cx="8488392" cy="846386"/>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kumimoji="0" lang="es-ES"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REGISTRO DE TELEMONITOREO Y TELEORIENTACION.</a:t>
            </a:r>
          </a:p>
          <a:p>
            <a:pPr marL="0" marR="0" lvl="0" indent="0" algn="just" defTabSz="914400" rtl="0" eaLnBrk="1" fontAlgn="auto" latinLnBrk="0" hangingPunct="1">
              <a:lnSpc>
                <a:spcPct val="100000"/>
              </a:lnSpc>
              <a:spcBef>
                <a:spcPts val="30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A continuación, se presentan las actividades propuestas para el registro de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telemonitoreo</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y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teleorientación</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esta primera versión.</a:t>
            </a:r>
          </a:p>
          <a:p>
            <a:pPr marL="0" marR="0" lvl="0" indent="0" algn="just" defTabSz="914400" rtl="0" eaLnBrk="1" fontAlgn="auto" latinLnBrk="0" hangingPunct="1">
              <a:lnSpc>
                <a:spcPct val="100000"/>
              </a:lnSpc>
              <a:spcBef>
                <a:spcPts val="30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Se precisa que en el campo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del HIS no se diferenciará el número de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telemonitoreo</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Teleorientaciones</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por lo que se dejará en blanco dicho campo y se colocará tipo de diagnóstico D.</a:t>
            </a:r>
          </a:p>
        </p:txBody>
      </p:sp>
      <p:sp>
        <p:nvSpPr>
          <p:cNvPr id="5" name="CuadroTexto 4">
            <a:extLst>
              <a:ext uri="{FF2B5EF4-FFF2-40B4-BE49-F238E27FC236}">
                <a16:creationId xmlns:a16="http://schemas.microsoft.com/office/drawing/2014/main" id="{42A7038B-5889-4542-BC65-CDF7474FB066}"/>
              </a:ext>
            </a:extLst>
          </p:cNvPr>
          <p:cNvSpPr txBox="1"/>
          <p:nvPr/>
        </p:nvSpPr>
        <p:spPr>
          <a:xfrm>
            <a:off x="301924" y="3718879"/>
            <a:ext cx="8488391" cy="2462213"/>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VIH Y SIDA </a:t>
            </a:r>
          </a:p>
          <a:p>
            <a:pPr algn="just"/>
            <a:r>
              <a:rPr lang="es-ES" sz="1100" dirty="0">
                <a:latin typeface="Franklin Gothic Medium Cond" panose="020B0606030402020204" pitchFamily="34" charset="0"/>
              </a:rPr>
              <a:t>▪ Consejería de Soporte a personas que con VIH-SIDA a través de</a:t>
            </a:r>
          </a:p>
          <a:p>
            <a:pPr algn="just"/>
            <a:r>
              <a:rPr lang="es-ES" sz="1100" dirty="0">
                <a:solidFill>
                  <a:srgbClr val="C00000"/>
                </a:solidFill>
                <a:latin typeface="Franklin Gothic Medium Cond" panose="020B0606030402020204" pitchFamily="34" charset="0"/>
              </a:rPr>
              <a:t>TELEMONITOREO</a:t>
            </a:r>
            <a:r>
              <a:rPr lang="es-ES" sz="1100" dirty="0">
                <a:latin typeface="Franklin Gothic Medium Cond" panose="020B0606030402020204" pitchFamily="34" charset="0"/>
              </a:rPr>
              <a:t>. </a:t>
            </a:r>
          </a:p>
          <a:p>
            <a:pPr algn="just"/>
            <a:r>
              <a:rPr lang="es-ES" sz="1100" dirty="0">
                <a:latin typeface="Franklin Gothic Medium Cond" panose="020B0606030402020204" pitchFamily="34" charset="0"/>
              </a:rPr>
              <a:t>Definición Operacional: Es un proceso de diálogo e interacción dinámico y confidencial, entre el(la) consejero(a) y el(la) consultante. Es un tipo especial de acercamiento humano, empatía y confianza mutua orientada a ofrecer soporte emocional, información y educación sobre el cuidado de la salud.</a:t>
            </a:r>
          </a:p>
          <a:p>
            <a:pPr algn="just"/>
            <a:r>
              <a:rPr lang="es-ES" sz="1100" dirty="0">
                <a:latin typeface="Franklin Gothic Medium Cond" panose="020B0606030402020204" pitchFamily="34" charset="0"/>
              </a:rPr>
              <a:t> En el ítem: Diagnóstico motivo de consulta y/o Actividad de salud registrar:</a:t>
            </a:r>
          </a:p>
          <a:p>
            <a:pPr algn="just"/>
            <a:r>
              <a:rPr lang="es-ES" sz="1100" dirty="0">
                <a:latin typeface="Franklin Gothic Medium Cond" panose="020B0606030402020204" pitchFamily="34" charset="0"/>
              </a:rPr>
              <a:t>• En el casillero 1°: Infección con VIH sin SIDA o SIDA</a:t>
            </a:r>
          </a:p>
          <a:p>
            <a:pPr algn="just"/>
            <a:r>
              <a:rPr lang="es-ES" sz="1100" dirty="0">
                <a:latin typeface="Franklin Gothic Medium Cond" panose="020B0606030402020204" pitchFamily="34" charset="0"/>
              </a:rPr>
              <a:t>• En el casillero 2°: Consejería de soporte a personas que viven con VIH/SIDA.</a:t>
            </a:r>
          </a:p>
          <a:p>
            <a:pPr algn="just"/>
            <a:r>
              <a:rPr lang="es-ES" sz="1100" dirty="0">
                <a:latin typeface="Franklin Gothic Medium Cond" panose="020B0606030402020204" pitchFamily="34" charset="0"/>
              </a:rPr>
              <a:t>• En el casillero 3° y siguientes casilleros se registrarán las actividades adicionales que se realicen, según correspondan.</a:t>
            </a:r>
          </a:p>
          <a:p>
            <a:pPr algn="just"/>
            <a:r>
              <a:rPr lang="es-ES" sz="1100" dirty="0">
                <a:latin typeface="Franklin Gothic Medium Cond" panose="020B0606030402020204" pitchFamily="34" charset="0"/>
              </a:rPr>
              <a:t>• En el último casillero: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En el ítem: Tipo de diagnóstico marque “D” o “R”, según corresponda. En caso de la actividad de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se colocará el diagnóstico “D”</a:t>
            </a:r>
          </a:p>
          <a:p>
            <a:pPr algn="just"/>
            <a:r>
              <a:rPr lang="es-ES" sz="1100" dirty="0">
                <a:latin typeface="Franklin Gothic Medium Cond" panose="020B0606030402020204" pitchFamily="34" charset="0"/>
              </a:rPr>
              <a:t>En el ítem LAB anote:</a:t>
            </a:r>
          </a:p>
          <a:p>
            <a:pPr algn="just"/>
            <a:r>
              <a:rPr lang="es-ES" sz="1100" dirty="0">
                <a:latin typeface="Franklin Gothic Medium Cond" panose="020B0606030402020204" pitchFamily="34" charset="0"/>
              </a:rPr>
              <a:t>• En el casillero 1º colocar el grupo poblacional al que corresponde o deje en blanco cuando se atienda población general.</a:t>
            </a:r>
          </a:p>
          <a:p>
            <a:pPr algn="just"/>
            <a:r>
              <a:rPr lang="es-ES" sz="1100" dirty="0">
                <a:latin typeface="Franklin Gothic Medium Cond" panose="020B0606030402020204" pitchFamily="34" charset="0"/>
              </a:rPr>
              <a:t>• En los casilleros 2°, 3° casilleros se dejarán en blanco </a:t>
            </a:r>
            <a:endParaRPr lang="es-PE" sz="1100" dirty="0">
              <a:latin typeface="Franklin Gothic Medium Cond" panose="020B0606030402020204" pitchFamily="34" charset="0"/>
            </a:endParaRPr>
          </a:p>
        </p:txBody>
      </p:sp>
      <p:pic>
        <p:nvPicPr>
          <p:cNvPr id="7" name="Imagen 6">
            <a:extLst>
              <a:ext uri="{FF2B5EF4-FFF2-40B4-BE49-F238E27FC236}">
                <a16:creationId xmlns:a16="http://schemas.microsoft.com/office/drawing/2014/main" id="{819102D3-108F-45F9-ADBD-67E4659B22A2}"/>
              </a:ext>
            </a:extLst>
          </p:cNvPr>
          <p:cNvPicPr>
            <a:picLocks noChangeAspect="1"/>
          </p:cNvPicPr>
          <p:nvPr/>
        </p:nvPicPr>
        <p:blipFill>
          <a:blip r:embed="rId2"/>
          <a:stretch>
            <a:fillRect/>
          </a:stretch>
        </p:blipFill>
        <p:spPr>
          <a:xfrm>
            <a:off x="1973292" y="1112244"/>
            <a:ext cx="4800600" cy="2590800"/>
          </a:xfrm>
          <a:prstGeom prst="rect">
            <a:avLst/>
          </a:prstGeom>
        </p:spPr>
      </p:pic>
      <p:sp>
        <p:nvSpPr>
          <p:cNvPr id="9" name="CuadroTexto 8">
            <a:extLst>
              <a:ext uri="{FF2B5EF4-FFF2-40B4-BE49-F238E27FC236}">
                <a16:creationId xmlns:a16="http://schemas.microsoft.com/office/drawing/2014/main" id="{5DC5F29F-2FC4-45D1-A9B6-2F4C90A92FBD}"/>
              </a:ext>
            </a:extLst>
          </p:cNvPr>
          <p:cNvSpPr txBox="1"/>
          <p:nvPr/>
        </p:nvSpPr>
        <p:spPr>
          <a:xfrm>
            <a:off x="301922" y="6124626"/>
            <a:ext cx="8488392" cy="261610"/>
          </a:xfrm>
          <a:prstGeom prst="rect">
            <a:avLst/>
          </a:prstGeom>
          <a:noFill/>
        </p:spPr>
        <p:txBody>
          <a:bodyPr wrap="square">
            <a:spAutoFit/>
          </a:bodyPr>
          <a:lstStyle/>
          <a:p>
            <a:r>
              <a:rPr lang="es-ES" sz="1100" dirty="0">
                <a:solidFill>
                  <a:srgbClr val="3333FF"/>
                </a:solidFill>
                <a:latin typeface="Franklin Gothic Medium Cond" panose="020B0606030402020204" pitchFamily="34" charset="0"/>
              </a:rPr>
              <a:t>La IPRESS contacta con los pacientes con VIH (continuadores) para su control y tratamiento respectivo. </a:t>
            </a:r>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3193314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8E1FA6-607D-47A7-A310-BA0696DD8B92}"/>
              </a:ext>
            </a:extLst>
          </p:cNvPr>
          <p:cNvPicPr>
            <a:picLocks noChangeAspect="1"/>
          </p:cNvPicPr>
          <p:nvPr/>
        </p:nvPicPr>
        <p:blipFill>
          <a:blip r:embed="rId2"/>
          <a:stretch>
            <a:fillRect/>
          </a:stretch>
        </p:blipFill>
        <p:spPr>
          <a:xfrm>
            <a:off x="323490" y="266936"/>
            <a:ext cx="8497019" cy="958508"/>
          </a:xfrm>
          <a:prstGeom prst="rect">
            <a:avLst/>
          </a:prstGeom>
        </p:spPr>
      </p:pic>
      <p:sp>
        <p:nvSpPr>
          <p:cNvPr id="4" name="CuadroTexto 3">
            <a:extLst>
              <a:ext uri="{FF2B5EF4-FFF2-40B4-BE49-F238E27FC236}">
                <a16:creationId xmlns:a16="http://schemas.microsoft.com/office/drawing/2014/main" id="{C74A68E5-8E99-43AD-9F78-CF446DA9845B}"/>
              </a:ext>
            </a:extLst>
          </p:cNvPr>
          <p:cNvSpPr txBox="1"/>
          <p:nvPr/>
        </p:nvSpPr>
        <p:spPr>
          <a:xfrm>
            <a:off x="323489" y="1225444"/>
            <a:ext cx="8497019" cy="261610"/>
          </a:xfrm>
          <a:prstGeom prst="rect">
            <a:avLst/>
          </a:prstGeom>
          <a:noFill/>
        </p:spPr>
        <p:txBody>
          <a:bodyPr wrap="square">
            <a:spAutoFit/>
          </a:bodyPr>
          <a:lstStyle/>
          <a:p>
            <a:r>
              <a:rPr lang="es-ES" sz="1100" dirty="0">
                <a:solidFill>
                  <a:srgbClr val="3333FF"/>
                </a:solidFill>
                <a:latin typeface="Franklin Gothic Medium Cond" panose="020B0606030402020204" pitchFamily="34" charset="0"/>
              </a:rPr>
              <a:t>La IPRESS contacta con los pacientes con VIH (continuadores) HSH para su control y tratamiento respectivo.</a:t>
            </a:r>
          </a:p>
        </p:txBody>
      </p:sp>
      <p:sp>
        <p:nvSpPr>
          <p:cNvPr id="7" name="CuadroTexto 6">
            <a:extLst>
              <a:ext uri="{FF2B5EF4-FFF2-40B4-BE49-F238E27FC236}">
                <a16:creationId xmlns:a16="http://schemas.microsoft.com/office/drawing/2014/main" id="{B62D0E39-C876-4F01-B163-1777CD618FE2}"/>
              </a:ext>
            </a:extLst>
          </p:cNvPr>
          <p:cNvSpPr txBox="1"/>
          <p:nvPr/>
        </p:nvSpPr>
        <p:spPr>
          <a:xfrm>
            <a:off x="323489" y="2445562"/>
            <a:ext cx="8497019" cy="2123658"/>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 TELEMONITOREO A LA PERSONA CON VIH-SIDA QUE ABANDONAN EL TRATAMIENTO.</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Infección con VIH sin SIDA o SIDA</a:t>
            </a:r>
          </a:p>
          <a:p>
            <a:r>
              <a:rPr lang="es-ES" sz="1100" dirty="0">
                <a:latin typeface="Franklin Gothic Medium Cond" panose="020B0606030402020204" pitchFamily="34" charset="0"/>
              </a:rPr>
              <a:t>• En el casillero 2°, Administración del tratamiento</a:t>
            </a:r>
          </a:p>
          <a:p>
            <a:r>
              <a:rPr lang="es-ES" sz="1100" dirty="0">
                <a:latin typeface="Franklin Gothic Medium Cond" panose="020B0606030402020204" pitchFamily="34" charset="0"/>
              </a:rPr>
              <a:t>• En el casillero 3° y siguientes casilleros se registrarán las actividades adicionales que se realicen, según correspondan.</a:t>
            </a:r>
          </a:p>
          <a:p>
            <a:r>
              <a:rPr lang="es-ES" sz="1100" dirty="0">
                <a:latin typeface="Franklin Gothic Medium Cond" panose="020B0606030402020204" pitchFamily="34" charset="0"/>
              </a:rPr>
              <a:t>• En el último casillero,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casillero 2° colocar la condición de abandono de tratamiento mediante AB, </a:t>
            </a:r>
          </a:p>
          <a:p>
            <a:r>
              <a:rPr lang="es-ES" sz="1100" dirty="0">
                <a:latin typeface="Franklin Gothic Medium Cond" panose="020B0606030402020204" pitchFamily="34" charset="0"/>
              </a:rPr>
              <a:t>• En el 3° casillero no se registrará el número de Tele monitoreos.</a:t>
            </a:r>
          </a:p>
          <a:p>
            <a:r>
              <a:rPr lang="es-ES" sz="1100" dirty="0">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10" name="CuadroTexto 9">
            <a:extLst>
              <a:ext uri="{FF2B5EF4-FFF2-40B4-BE49-F238E27FC236}">
                <a16:creationId xmlns:a16="http://schemas.microsoft.com/office/drawing/2014/main" id="{B682702A-6729-4219-8170-0248E1264185}"/>
              </a:ext>
            </a:extLst>
          </p:cNvPr>
          <p:cNvSpPr txBox="1"/>
          <p:nvPr/>
        </p:nvSpPr>
        <p:spPr>
          <a:xfrm>
            <a:off x="323487" y="5275572"/>
            <a:ext cx="8497018" cy="144655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CONSEJERÍA DE SOPORTE A PERSONAS QUE CON VIH-SIDA A TRAVÉS DE TELE ORIENTACIÓN. </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según corresponda: Infección con VIH sin SIDA o SIDA</a:t>
            </a:r>
          </a:p>
          <a:p>
            <a:r>
              <a:rPr lang="es-ES" sz="1100" dirty="0">
                <a:latin typeface="Franklin Gothic Medium Cond" panose="020B0606030402020204" pitchFamily="34" charset="0"/>
              </a:rPr>
              <a:t>• En el casillero 2° se registrará   la consejería de soporte a personas que viven con VIH/SIDA.</a:t>
            </a:r>
          </a:p>
          <a:p>
            <a:r>
              <a:rPr lang="es-ES" sz="1100" dirty="0">
                <a:latin typeface="Franklin Gothic Medium Cond" panose="020B0606030402020204" pitchFamily="34" charset="0"/>
              </a:rPr>
              <a:t>• En el casillero 3° y siguientes casilleros se registrarán las actividades adicionales que se realicen, según correspondan.</a:t>
            </a:r>
          </a:p>
          <a:p>
            <a:r>
              <a:rPr lang="es-ES" sz="1100" dirty="0">
                <a:latin typeface="Franklin Gothic Medium Cond" panose="020B0606030402020204" pitchFamily="34" charset="0"/>
              </a:rPr>
              <a:t>• En el último casillero, registrar el servicio realizado Tele orientación.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 </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8EAD6B35-33E2-4F6A-A334-328250A889D4}"/>
              </a:ext>
            </a:extLst>
          </p:cNvPr>
          <p:cNvPicPr>
            <a:picLocks noChangeAspect="1"/>
          </p:cNvPicPr>
          <p:nvPr/>
        </p:nvPicPr>
        <p:blipFill>
          <a:blip r:embed="rId3"/>
          <a:stretch>
            <a:fillRect/>
          </a:stretch>
        </p:blipFill>
        <p:spPr>
          <a:xfrm>
            <a:off x="323487" y="1479380"/>
            <a:ext cx="8497018" cy="958508"/>
          </a:xfrm>
          <a:prstGeom prst="rect">
            <a:avLst/>
          </a:prstGeom>
        </p:spPr>
      </p:pic>
      <p:pic>
        <p:nvPicPr>
          <p:cNvPr id="12" name="Imagen 11">
            <a:extLst>
              <a:ext uri="{FF2B5EF4-FFF2-40B4-BE49-F238E27FC236}">
                <a16:creationId xmlns:a16="http://schemas.microsoft.com/office/drawing/2014/main" id="{964411C3-87AE-4DFE-97AF-C9C29CF97972}"/>
              </a:ext>
            </a:extLst>
          </p:cNvPr>
          <p:cNvPicPr>
            <a:picLocks noChangeAspect="1"/>
          </p:cNvPicPr>
          <p:nvPr/>
        </p:nvPicPr>
        <p:blipFill>
          <a:blip r:embed="rId4"/>
          <a:stretch>
            <a:fillRect/>
          </a:stretch>
        </p:blipFill>
        <p:spPr>
          <a:xfrm>
            <a:off x="323486" y="4359242"/>
            <a:ext cx="8497019" cy="958508"/>
          </a:xfrm>
          <a:prstGeom prst="rect">
            <a:avLst/>
          </a:prstGeom>
        </p:spPr>
      </p:pic>
    </p:spTree>
    <p:extLst>
      <p:ext uri="{BB962C8B-B14F-4D97-AF65-F5344CB8AC3E}">
        <p14:creationId xmlns:p14="http://schemas.microsoft.com/office/powerpoint/2010/main" val="2674670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7D9159-79AA-4475-A7D4-6EA0578DB731}"/>
              </a:ext>
            </a:extLst>
          </p:cNvPr>
          <p:cNvSpPr txBox="1"/>
          <p:nvPr/>
        </p:nvSpPr>
        <p:spPr>
          <a:xfrm>
            <a:off x="336429" y="252920"/>
            <a:ext cx="8479766" cy="600164"/>
          </a:xfrm>
          <a:prstGeom prst="rect">
            <a:avLst/>
          </a:prstGeom>
          <a:noFill/>
        </p:spPr>
        <p:txBody>
          <a:bodyPr wrap="square">
            <a:spAutoFit/>
          </a:bodyPr>
          <a:lstStyle/>
          <a:p>
            <a:r>
              <a:rPr lang="es-ES" sz="1100" dirty="0">
                <a:latin typeface="Franklin Gothic Medium Cond" panose="020B0606030402020204" pitchFamily="34" charset="0"/>
              </a:rPr>
              <a:t>• En el casillero 1º colocar el grupo poblacional al que corresponde o deje en blanco cuando se atienda población general. </a:t>
            </a:r>
          </a:p>
          <a:p>
            <a:r>
              <a:rPr lang="es-ES" sz="1100" dirty="0">
                <a:latin typeface="Franklin Gothic Medium Cond" panose="020B0606030402020204" pitchFamily="34" charset="0"/>
              </a:rPr>
              <a:t>• En el 3° casilleros no se registrará el número de </a:t>
            </a:r>
            <a:r>
              <a:rPr lang="es-ES" sz="1100" dirty="0" err="1">
                <a:latin typeface="Franklin Gothic Medium Cond" panose="020B0606030402020204" pitchFamily="34" charset="0"/>
              </a:rPr>
              <a:t>Teleorientaciones</a:t>
            </a:r>
            <a:r>
              <a:rPr lang="es-ES" sz="1100" dirty="0">
                <a:latin typeface="Franklin Gothic Medium Cond" panose="020B0606030402020204" pitchFamily="34" charset="0"/>
              </a:rPr>
              <a:t> realizadas.</a:t>
            </a:r>
            <a:r>
              <a:rPr lang="es-ES" sz="1100" dirty="0">
                <a:solidFill>
                  <a:srgbClr val="C00000"/>
                </a:solidFill>
                <a:latin typeface="Franklin Gothic Medium Cond" panose="020B0606030402020204" pitchFamily="34" charset="0"/>
              </a:rPr>
              <a:t> </a:t>
            </a:r>
          </a:p>
          <a:p>
            <a:r>
              <a:rPr lang="es-ES" sz="1100" dirty="0">
                <a:solidFill>
                  <a:srgbClr val="3333FF"/>
                </a:solidFill>
                <a:latin typeface="Franklin Gothic Medium Cond" panose="020B0606030402020204" pitchFamily="34" charset="0"/>
              </a:rPr>
              <a:t>La IPRESS contacta con el paciente nuevo con VIH para brindarle una orientación sobre el  lugar de atención y/o tratamiento </a:t>
            </a:r>
            <a:endParaRPr lang="es-PE" sz="1100" dirty="0">
              <a:solidFill>
                <a:srgbClr val="3333FF"/>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506A690E-3427-4E96-B463-448D555B28B5}"/>
              </a:ext>
            </a:extLst>
          </p:cNvPr>
          <p:cNvPicPr>
            <a:picLocks noChangeAspect="1"/>
          </p:cNvPicPr>
          <p:nvPr/>
        </p:nvPicPr>
        <p:blipFill>
          <a:blip r:embed="rId2"/>
          <a:stretch>
            <a:fillRect/>
          </a:stretch>
        </p:blipFill>
        <p:spPr>
          <a:xfrm>
            <a:off x="336428" y="853084"/>
            <a:ext cx="8471143" cy="958508"/>
          </a:xfrm>
          <a:prstGeom prst="rect">
            <a:avLst/>
          </a:prstGeom>
        </p:spPr>
      </p:pic>
      <p:sp>
        <p:nvSpPr>
          <p:cNvPr id="6" name="CuadroTexto 5">
            <a:extLst>
              <a:ext uri="{FF2B5EF4-FFF2-40B4-BE49-F238E27FC236}">
                <a16:creationId xmlns:a16="http://schemas.microsoft.com/office/drawing/2014/main" id="{17F17C35-D24D-4390-B53D-ABAE641A144E}"/>
              </a:ext>
            </a:extLst>
          </p:cNvPr>
          <p:cNvSpPr txBox="1"/>
          <p:nvPr/>
        </p:nvSpPr>
        <p:spPr>
          <a:xfrm>
            <a:off x="336429" y="1795189"/>
            <a:ext cx="8471142" cy="2292935"/>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INFECCIONES DE TRANSMISIÓN SEXUAL </a:t>
            </a:r>
          </a:p>
          <a:p>
            <a:r>
              <a:rPr lang="es-ES" sz="1100" dirty="0">
                <a:latin typeface="Franklin Gothic Medium Cond" panose="020B0606030402020204" pitchFamily="34" charset="0"/>
              </a:rPr>
              <a:t>▪ Tele monitoreo a la persona con Sífilis Genital Primaria que abandonan el tratamiento. </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Sífilis Genital Primaria</a:t>
            </a:r>
          </a:p>
          <a:p>
            <a:r>
              <a:rPr lang="es-ES" sz="1100" dirty="0">
                <a:latin typeface="Franklin Gothic Medium Cond" panose="020B0606030402020204" pitchFamily="34" charset="0"/>
              </a:rPr>
              <a:t>• En el casillero 2°, Administración de tratamiento</a:t>
            </a:r>
          </a:p>
          <a:p>
            <a:r>
              <a:rPr lang="es-ES" sz="1100" dirty="0">
                <a:latin typeface="Franklin Gothic Medium Cond" panose="020B0606030402020204" pitchFamily="34" charset="0"/>
              </a:rPr>
              <a:t>• En el casillero 3° y siguientes casilleros se registrarán las actividades adicionales que se realicen.</a:t>
            </a:r>
          </a:p>
          <a:p>
            <a:r>
              <a:rPr lang="es-ES" sz="1100" dirty="0">
                <a:latin typeface="Franklin Gothic Medium Cond" panose="020B0606030402020204" pitchFamily="34" charset="0"/>
              </a:rPr>
              <a:t>• En el último casillero,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2° casillero se registrará la condición de abandono al tratamiento colocando AB</a:t>
            </a:r>
          </a:p>
          <a:p>
            <a:r>
              <a:rPr lang="es-ES" sz="1100" dirty="0">
                <a:latin typeface="Franklin Gothic Medium Cond" panose="020B0606030402020204" pitchFamily="34" charset="0"/>
              </a:rPr>
              <a:t>• En el 3° casillero no se registrará el número de tele monitoreos.</a:t>
            </a:r>
          </a:p>
          <a:p>
            <a:r>
              <a:rPr lang="es-ES" sz="1100" dirty="0">
                <a:solidFill>
                  <a:srgbClr val="3333FF"/>
                </a:solidFill>
                <a:latin typeface="Franklin Gothic Medium Cond" panose="020B0606030402020204" pitchFamily="34" charset="0"/>
              </a:rPr>
              <a:t>La IPRESS realiza un tele monitoreo a los pacientes que abandonaron el tratamiento para recuperarlos. </a:t>
            </a:r>
            <a:endParaRPr lang="es-PE" sz="1100" dirty="0">
              <a:solidFill>
                <a:srgbClr val="3333FF"/>
              </a:solidFill>
              <a:latin typeface="Franklin Gothic Medium Cond" panose="020B0606030402020204" pitchFamily="34" charset="0"/>
            </a:endParaRPr>
          </a:p>
        </p:txBody>
      </p:sp>
      <p:pic>
        <p:nvPicPr>
          <p:cNvPr id="7" name="Imagen 6">
            <a:extLst>
              <a:ext uri="{FF2B5EF4-FFF2-40B4-BE49-F238E27FC236}">
                <a16:creationId xmlns:a16="http://schemas.microsoft.com/office/drawing/2014/main" id="{247106EC-D0BC-45D5-A935-98625E61EABC}"/>
              </a:ext>
            </a:extLst>
          </p:cNvPr>
          <p:cNvPicPr>
            <a:picLocks noChangeAspect="1"/>
          </p:cNvPicPr>
          <p:nvPr/>
        </p:nvPicPr>
        <p:blipFill>
          <a:blip r:embed="rId3"/>
          <a:stretch>
            <a:fillRect/>
          </a:stretch>
        </p:blipFill>
        <p:spPr>
          <a:xfrm>
            <a:off x="336428" y="4010795"/>
            <a:ext cx="8479766" cy="958508"/>
          </a:xfrm>
          <a:prstGeom prst="rect">
            <a:avLst/>
          </a:prstGeom>
        </p:spPr>
      </p:pic>
      <p:sp>
        <p:nvSpPr>
          <p:cNvPr id="9" name="CuadroTexto 8">
            <a:extLst>
              <a:ext uri="{FF2B5EF4-FFF2-40B4-BE49-F238E27FC236}">
                <a16:creationId xmlns:a16="http://schemas.microsoft.com/office/drawing/2014/main" id="{D4F5A630-7002-40E8-95CC-F794FB2A6593}"/>
              </a:ext>
            </a:extLst>
          </p:cNvPr>
          <p:cNvSpPr txBox="1"/>
          <p:nvPr/>
        </p:nvSpPr>
        <p:spPr>
          <a:xfrm>
            <a:off x="327797" y="4952637"/>
            <a:ext cx="8471142" cy="1785104"/>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SEGUIMIENTO DE PACIENTES CON SÍFILIS QUE TIENEN UN PERFIL DE ABANDONAR EL TRATAMIENTO A TRAVÉS DE TELEMONITOREO. </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Sífilis Genital Primaria</a:t>
            </a:r>
          </a:p>
          <a:p>
            <a:r>
              <a:rPr lang="es-ES" sz="1100" dirty="0">
                <a:latin typeface="Franklin Gothic Medium Cond" panose="020B0606030402020204" pitchFamily="34" charset="0"/>
              </a:rPr>
              <a:t>• En el casillero 2°, identificación de factores de riesgo de abandono al tratamiento de TB, VIH</a:t>
            </a:r>
          </a:p>
          <a:p>
            <a:r>
              <a:rPr lang="es-ES" sz="1100" dirty="0">
                <a:latin typeface="Franklin Gothic Medium Cond" panose="020B0606030402020204" pitchFamily="34" charset="0"/>
              </a:rPr>
              <a:t>• En el casillero 3° y siguientes casilleros se registrarán las actividades adicionales que se realicen.</a:t>
            </a:r>
          </a:p>
          <a:p>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3° casilleros no se registrará el número de Tele monitoreos realizados.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881870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7896288-F7D8-4307-9605-118549EC5688}"/>
              </a:ext>
            </a:extLst>
          </p:cNvPr>
          <p:cNvPicPr>
            <a:picLocks noChangeAspect="1"/>
          </p:cNvPicPr>
          <p:nvPr/>
        </p:nvPicPr>
        <p:blipFill>
          <a:blip r:embed="rId2"/>
          <a:stretch>
            <a:fillRect/>
          </a:stretch>
        </p:blipFill>
        <p:spPr>
          <a:xfrm>
            <a:off x="362308" y="534345"/>
            <a:ext cx="8428009" cy="958508"/>
          </a:xfrm>
          <a:prstGeom prst="rect">
            <a:avLst/>
          </a:prstGeom>
        </p:spPr>
      </p:pic>
      <p:sp>
        <p:nvSpPr>
          <p:cNvPr id="4" name="CuadroTexto 3">
            <a:extLst>
              <a:ext uri="{FF2B5EF4-FFF2-40B4-BE49-F238E27FC236}">
                <a16:creationId xmlns:a16="http://schemas.microsoft.com/office/drawing/2014/main" id="{F812FD05-0BA4-45E9-9C1D-3BE914A638CD}"/>
              </a:ext>
            </a:extLst>
          </p:cNvPr>
          <p:cNvSpPr txBox="1"/>
          <p:nvPr/>
        </p:nvSpPr>
        <p:spPr>
          <a:xfrm>
            <a:off x="353683" y="1329308"/>
            <a:ext cx="8419384" cy="1954381"/>
          </a:xfrm>
          <a:prstGeom prst="rect">
            <a:avLst/>
          </a:prstGeom>
          <a:noFill/>
        </p:spPr>
        <p:txBody>
          <a:bodyPr wrap="square">
            <a:spAutoFit/>
          </a:bodyPr>
          <a:lstStyle/>
          <a:p>
            <a:r>
              <a:rPr lang="es-ES" sz="1100" dirty="0">
                <a:latin typeface="Franklin Gothic Medium Cond" panose="020B0606030402020204" pitchFamily="34" charset="0"/>
              </a:rPr>
              <a:t> </a:t>
            </a:r>
          </a:p>
          <a:p>
            <a:r>
              <a:rPr lang="es-ES" sz="1100" dirty="0">
                <a:solidFill>
                  <a:srgbClr val="C00000"/>
                </a:solidFill>
                <a:latin typeface="Franklin Gothic Medium Cond" panose="020B0606030402020204" pitchFamily="34" charset="0"/>
              </a:rPr>
              <a:t>▪ ATENCIÓN PREVENTIVA DE ITS/VIH A POBLACIÓN CLAVE A TRAVÉS DE TELE ORIENTACIÓN ASINCRÓNICA. </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Consulta de Atención Preventiva de ITS/VIH a Población Clave</a:t>
            </a:r>
          </a:p>
          <a:p>
            <a:r>
              <a:rPr lang="es-ES" sz="1100" dirty="0">
                <a:latin typeface="Franklin Gothic Medium Cond" panose="020B0606030402020204" pitchFamily="34" charset="0"/>
              </a:rPr>
              <a:t>• En el 2° casillero, servicio realizado Tele orientación asíncrona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 En el 3° casillero no se registrará el número de </a:t>
            </a:r>
            <a:r>
              <a:rPr lang="es-ES" sz="1100" dirty="0" err="1">
                <a:latin typeface="Franklin Gothic Medium Cond" panose="020B0606030402020204" pitchFamily="34" charset="0"/>
              </a:rPr>
              <a:t>Teleorientaciones</a:t>
            </a:r>
            <a:r>
              <a:rPr lang="es-ES" sz="1100" dirty="0">
                <a:latin typeface="Franklin Gothic Medium Cond" panose="020B0606030402020204" pitchFamily="34" charset="0"/>
              </a:rPr>
              <a:t> asíncronas realizadas, </a:t>
            </a:r>
          </a:p>
          <a:p>
            <a:r>
              <a:rPr lang="es-ES" sz="1100" dirty="0">
                <a:solidFill>
                  <a:srgbClr val="3333FF"/>
                </a:solidFill>
                <a:latin typeface="Franklin Gothic Medium Cond" panose="020B0606030402020204" pitchFamily="34" charset="0"/>
              </a:rPr>
              <a:t>Los pacientes se comunican vía mensajería instantánea con el personal de salud porque han tenido conductas  de riesgo y tienen algunos síntomas ante lo cual el personal de salud le brinda una orientación para su atención  </a:t>
            </a:r>
            <a:endParaRPr lang="es-PE" sz="1100" dirty="0">
              <a:solidFill>
                <a:srgbClr val="3333FF"/>
              </a:solidFill>
              <a:latin typeface="Franklin Gothic Medium Cond" panose="020B0606030402020204" pitchFamily="34" charset="0"/>
            </a:endParaRPr>
          </a:p>
        </p:txBody>
      </p:sp>
      <p:pic>
        <p:nvPicPr>
          <p:cNvPr id="5" name="Imagen 4">
            <a:extLst>
              <a:ext uri="{FF2B5EF4-FFF2-40B4-BE49-F238E27FC236}">
                <a16:creationId xmlns:a16="http://schemas.microsoft.com/office/drawing/2014/main" id="{CA041A7B-4886-49C5-B0F9-F625412933C9}"/>
              </a:ext>
            </a:extLst>
          </p:cNvPr>
          <p:cNvPicPr>
            <a:picLocks noChangeAspect="1"/>
          </p:cNvPicPr>
          <p:nvPr/>
        </p:nvPicPr>
        <p:blipFill>
          <a:blip r:embed="rId3"/>
          <a:stretch>
            <a:fillRect/>
          </a:stretch>
        </p:blipFill>
        <p:spPr>
          <a:xfrm>
            <a:off x="353682" y="3208533"/>
            <a:ext cx="8419385" cy="958508"/>
          </a:xfrm>
          <a:prstGeom prst="rect">
            <a:avLst/>
          </a:prstGeom>
        </p:spPr>
      </p:pic>
      <p:sp>
        <p:nvSpPr>
          <p:cNvPr id="7" name="CuadroTexto 6">
            <a:extLst>
              <a:ext uri="{FF2B5EF4-FFF2-40B4-BE49-F238E27FC236}">
                <a16:creationId xmlns:a16="http://schemas.microsoft.com/office/drawing/2014/main" id="{31D93C69-DC03-4410-8CEB-12E280624DAA}"/>
              </a:ext>
            </a:extLst>
          </p:cNvPr>
          <p:cNvSpPr txBox="1"/>
          <p:nvPr/>
        </p:nvSpPr>
        <p:spPr>
          <a:xfrm>
            <a:off x="353681" y="4168404"/>
            <a:ext cx="8419383" cy="2123658"/>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HEPATITIS B </a:t>
            </a:r>
          </a:p>
          <a:p>
            <a:r>
              <a:rPr lang="es-ES" sz="1100" dirty="0">
                <a:latin typeface="Franklin Gothic Medium Cond" panose="020B0606030402020204" pitchFamily="34" charset="0"/>
              </a:rPr>
              <a:t>▪ Seguimiento de pacientes con </a:t>
            </a:r>
            <a:r>
              <a:rPr lang="es-ES" sz="1100" dirty="0" err="1">
                <a:latin typeface="Franklin Gothic Medium Cond" panose="020B0606030402020204" pitchFamily="34" charset="0"/>
              </a:rPr>
              <a:t>HvB</a:t>
            </a:r>
            <a:r>
              <a:rPr lang="es-ES" sz="1100" dirty="0">
                <a:latin typeface="Franklin Gothic Medium Cond" panose="020B0606030402020204" pitchFamily="34" charset="0"/>
              </a:rPr>
              <a:t> que tienen un perfil de abandonar el tratamiento a través de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Hepatitis Virus Tipo B Crónica, sin Agente Delta</a:t>
            </a:r>
          </a:p>
          <a:p>
            <a:r>
              <a:rPr lang="es-ES" sz="1100" dirty="0">
                <a:latin typeface="Franklin Gothic Medium Cond" panose="020B0606030402020204" pitchFamily="34" charset="0"/>
              </a:rPr>
              <a:t>• En el casillero 2°, Identificación de factores de riesgo de abandono al tratamiento de hepatitis y otros</a:t>
            </a:r>
          </a:p>
          <a:p>
            <a:r>
              <a:rPr lang="es-ES" sz="1100" dirty="0">
                <a:latin typeface="Franklin Gothic Medium Cond" panose="020B0606030402020204" pitchFamily="34" charset="0"/>
              </a:rPr>
              <a:t>• En el casillero 3° y siguientes casilleros se registrarán las actividades adicionales que se realicen.</a:t>
            </a:r>
          </a:p>
          <a:p>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3° casilleros no se registrará el número de Tele monitoreos realizados.</a:t>
            </a:r>
          </a:p>
          <a:p>
            <a:r>
              <a:rPr lang="es-ES" sz="1100" dirty="0">
                <a:solidFill>
                  <a:srgbClr val="3333FF"/>
                </a:solidFill>
                <a:latin typeface="Franklin Gothic Medium Cond" panose="020B0606030402020204" pitchFamily="34" charset="0"/>
              </a:rPr>
              <a:t>La IPRESS realiza </a:t>
            </a:r>
            <a:r>
              <a:rPr lang="es-ES" sz="1100" dirty="0" err="1">
                <a:solidFill>
                  <a:srgbClr val="3333FF"/>
                </a:solidFill>
                <a:latin typeface="Franklin Gothic Medium Cond" panose="020B0606030402020204" pitchFamily="34" charset="0"/>
              </a:rPr>
              <a:t>telemonitoreo</a:t>
            </a:r>
            <a:r>
              <a:rPr lang="es-ES" sz="1100" dirty="0">
                <a:solidFill>
                  <a:srgbClr val="3333FF"/>
                </a:solidFill>
                <a:latin typeface="Franklin Gothic Medium Cond" panose="020B0606030402020204" pitchFamily="34" charset="0"/>
              </a:rPr>
              <a:t> a los pacientes en tratamiento y sobre todo aquellos que tienen un perfil de abandonar el tratamiento. </a:t>
            </a:r>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1291588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30A83D-2FA6-492C-9C3B-42176D238A04}"/>
              </a:ext>
            </a:extLst>
          </p:cNvPr>
          <p:cNvPicPr>
            <a:picLocks noChangeAspect="1"/>
          </p:cNvPicPr>
          <p:nvPr/>
        </p:nvPicPr>
        <p:blipFill>
          <a:blip r:embed="rId2"/>
          <a:stretch>
            <a:fillRect/>
          </a:stretch>
        </p:blipFill>
        <p:spPr>
          <a:xfrm>
            <a:off x="388189" y="379074"/>
            <a:ext cx="8376250" cy="958508"/>
          </a:xfrm>
          <a:prstGeom prst="rect">
            <a:avLst/>
          </a:prstGeom>
        </p:spPr>
      </p:pic>
      <p:sp>
        <p:nvSpPr>
          <p:cNvPr id="4" name="CuadroTexto 3">
            <a:extLst>
              <a:ext uri="{FF2B5EF4-FFF2-40B4-BE49-F238E27FC236}">
                <a16:creationId xmlns:a16="http://schemas.microsoft.com/office/drawing/2014/main" id="{C15F83FE-B52D-4449-8A2F-89965482B677}"/>
              </a:ext>
            </a:extLst>
          </p:cNvPr>
          <p:cNvSpPr txBox="1"/>
          <p:nvPr/>
        </p:nvSpPr>
        <p:spPr>
          <a:xfrm>
            <a:off x="383875" y="1339900"/>
            <a:ext cx="8376250" cy="2123658"/>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TELEMONITOREO A LA PERSONA CON HEPATITIS VIRUS TIPO B CRÓNICA QUE ABANDONAN EL TRATAMIENTO.</a:t>
            </a:r>
          </a:p>
          <a:p>
            <a:r>
              <a:rPr lang="es-ES" sz="1100" dirty="0">
                <a:latin typeface="Franklin Gothic Medium Cond" panose="020B0606030402020204" pitchFamily="34" charset="0"/>
              </a:rPr>
              <a:t> En el ítem: Diagnóstico motivo de consulta y/o Actividad de salud registrar:</a:t>
            </a:r>
          </a:p>
          <a:p>
            <a:r>
              <a:rPr lang="es-ES" sz="1100" dirty="0">
                <a:latin typeface="Franklin Gothic Medium Cond" panose="020B0606030402020204" pitchFamily="34" charset="0"/>
              </a:rPr>
              <a:t>• En el casillero 1°, Hepatitis Virus Tipo B crónica, sin agente Delta</a:t>
            </a:r>
          </a:p>
          <a:p>
            <a:r>
              <a:rPr lang="es-ES" sz="1100" dirty="0">
                <a:latin typeface="Franklin Gothic Medium Cond" panose="020B0606030402020204" pitchFamily="34" charset="0"/>
              </a:rPr>
              <a:t>• En el casillero 2°, Administración de Tratamiento</a:t>
            </a:r>
          </a:p>
          <a:p>
            <a:r>
              <a:rPr lang="es-ES" sz="1100" dirty="0">
                <a:latin typeface="Franklin Gothic Medium Cond" panose="020B0606030402020204" pitchFamily="34" charset="0"/>
              </a:rPr>
              <a:t>• En el casillero 3° y siguientes casilleros se registrarán las actividades adicionales que se realicen.</a:t>
            </a:r>
          </a:p>
          <a:p>
            <a:r>
              <a:rPr lang="es-ES" sz="1100" dirty="0">
                <a:latin typeface="Franklin Gothic Medium Cond" panose="020B0606030402020204" pitchFamily="34" charset="0"/>
              </a:rPr>
              <a:t>• En el último casillero, registrar el servicio realizado Tele monitoreo. </a:t>
            </a:r>
          </a:p>
          <a:p>
            <a:r>
              <a:rPr lang="es-ES" sz="1100" dirty="0">
                <a:latin typeface="Franklin Gothic Medium Cond" panose="020B0606030402020204" pitchFamily="34" charset="0"/>
              </a:rPr>
              <a:t>En el ítem: Tipo de diagnóstico marque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2°se registrará la condición de abandono del paciente AB</a:t>
            </a:r>
          </a:p>
          <a:p>
            <a:r>
              <a:rPr lang="es-ES" sz="1100" dirty="0">
                <a:latin typeface="Franklin Gothic Medium Cond" panose="020B0606030402020204" pitchFamily="34" charset="0"/>
              </a:rPr>
              <a:t>• En el 3ª no se registrará el número de tele monitoreos.</a:t>
            </a:r>
          </a:p>
          <a:p>
            <a:r>
              <a:rPr lang="es-ES" sz="1100" dirty="0">
                <a:latin typeface="Franklin Gothic Medium Cond" panose="020B0606030402020204" pitchFamily="34" charset="0"/>
              </a:rPr>
              <a:t>La IPRESS realiza un tele monitoreo a los pacientes que abandonaron el tratamiento para recuperarlos. </a:t>
            </a:r>
            <a:endParaRPr lang="es-PE" sz="1100" dirty="0">
              <a:latin typeface="Franklin Gothic Medium Cond" panose="020B0606030402020204" pitchFamily="34" charset="0"/>
            </a:endParaRPr>
          </a:p>
        </p:txBody>
      </p:sp>
      <p:pic>
        <p:nvPicPr>
          <p:cNvPr id="5" name="Imagen 4">
            <a:extLst>
              <a:ext uri="{FF2B5EF4-FFF2-40B4-BE49-F238E27FC236}">
                <a16:creationId xmlns:a16="http://schemas.microsoft.com/office/drawing/2014/main" id="{C976D73D-14DC-43E9-B7E4-25CCE7AF3327}"/>
              </a:ext>
            </a:extLst>
          </p:cNvPr>
          <p:cNvPicPr>
            <a:picLocks noChangeAspect="1"/>
          </p:cNvPicPr>
          <p:nvPr/>
        </p:nvPicPr>
        <p:blipFill>
          <a:blip r:embed="rId3"/>
          <a:stretch>
            <a:fillRect/>
          </a:stretch>
        </p:blipFill>
        <p:spPr>
          <a:xfrm>
            <a:off x="388188" y="3432822"/>
            <a:ext cx="8371937" cy="958508"/>
          </a:xfrm>
          <a:prstGeom prst="rect">
            <a:avLst/>
          </a:prstGeom>
        </p:spPr>
      </p:pic>
      <p:sp>
        <p:nvSpPr>
          <p:cNvPr id="7" name="CuadroTexto 6">
            <a:extLst>
              <a:ext uri="{FF2B5EF4-FFF2-40B4-BE49-F238E27FC236}">
                <a16:creationId xmlns:a16="http://schemas.microsoft.com/office/drawing/2014/main" id="{6DE28931-F2DF-4C81-AE3E-48787C6DC1FC}"/>
              </a:ext>
            </a:extLst>
          </p:cNvPr>
          <p:cNvSpPr txBox="1"/>
          <p:nvPr/>
        </p:nvSpPr>
        <p:spPr>
          <a:xfrm>
            <a:off x="383874" y="4391330"/>
            <a:ext cx="8371937" cy="2123658"/>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 CONSEJERÍA DE SOPORTE A PERSONAS CON HEPATITIS VIRUS TIPO B CRÓNICA, SIN AGENTE DELTA A TRAVÉS DE TELEMONITOREO. </a:t>
            </a:r>
          </a:p>
          <a:p>
            <a:pPr algn="just"/>
            <a:r>
              <a:rPr lang="es-ES" sz="1100" dirty="0">
                <a:latin typeface="Franklin Gothic Medium Cond" panose="020B0606030402020204" pitchFamily="34" charset="0"/>
              </a:rPr>
              <a:t>En el ítem: Diagnóstico motivo de consulta y/o Actividad de salud registrar:</a:t>
            </a:r>
          </a:p>
          <a:p>
            <a:pPr algn="just"/>
            <a:r>
              <a:rPr lang="es-ES" sz="1100" dirty="0">
                <a:latin typeface="Franklin Gothic Medium Cond" panose="020B0606030402020204" pitchFamily="34" charset="0"/>
              </a:rPr>
              <a:t>• En el casillero 1°, Hepatitis Virus Tipo B crónica, sin agente Delta</a:t>
            </a:r>
          </a:p>
          <a:p>
            <a:pPr algn="just"/>
            <a:r>
              <a:rPr lang="es-ES" sz="1100" dirty="0">
                <a:latin typeface="Franklin Gothic Medium Cond" panose="020B0606030402020204" pitchFamily="34" charset="0"/>
              </a:rPr>
              <a:t>• En el casillero 2°, Consejería/Orientación en prevención de ITS, VIH, Hepatitis B </a:t>
            </a:r>
          </a:p>
          <a:p>
            <a:pPr algn="just"/>
            <a:r>
              <a:rPr lang="es-ES" sz="1100" dirty="0">
                <a:latin typeface="Franklin Gothic Medium Cond" panose="020B0606030402020204" pitchFamily="34" charset="0"/>
              </a:rPr>
              <a:t>• En el casillero 3° y siguientes casilleros se registrarán las actividades adicionales que se realicen, según correspondan.</a:t>
            </a:r>
          </a:p>
          <a:p>
            <a:pPr algn="just"/>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En el ítem: Tipo de diagnóstico marque “D” o “R”, según corresponda</a:t>
            </a:r>
          </a:p>
          <a:p>
            <a:pPr algn="just"/>
            <a:r>
              <a:rPr lang="es-ES" sz="1100" dirty="0">
                <a:latin typeface="Franklin Gothic Medium Cond" panose="020B0606030402020204" pitchFamily="34" charset="0"/>
              </a:rPr>
              <a:t>En el ítem LAB anote:</a:t>
            </a:r>
          </a:p>
          <a:p>
            <a:pPr algn="just"/>
            <a:r>
              <a:rPr lang="es-ES" sz="1100" dirty="0">
                <a:latin typeface="Franklin Gothic Medium Cond" panose="020B0606030402020204" pitchFamily="34" charset="0"/>
              </a:rPr>
              <a:t>• En el casillero 1º colocar el grupo poblacional al que corresponde o deje en blanco cuando se atienda población general.</a:t>
            </a:r>
          </a:p>
          <a:p>
            <a:pPr algn="just"/>
            <a:r>
              <a:rPr lang="es-ES" sz="1100" dirty="0">
                <a:latin typeface="Franklin Gothic Medium Cond" panose="020B0606030402020204" pitchFamily="34" charset="0"/>
              </a:rPr>
              <a:t>• En el 3° casilleros no se registrará el número de </a:t>
            </a:r>
            <a:r>
              <a:rPr lang="es-ES" sz="1100" dirty="0" err="1">
                <a:latin typeface="Franklin Gothic Medium Cond" panose="020B0606030402020204" pitchFamily="34" charset="0"/>
              </a:rPr>
              <a:t>Telemonitoreos</a:t>
            </a:r>
            <a:r>
              <a:rPr lang="es-ES" sz="1100" dirty="0">
                <a:latin typeface="Franklin Gothic Medium Cond" panose="020B0606030402020204" pitchFamily="34" charset="0"/>
              </a:rPr>
              <a:t> realizados.</a:t>
            </a:r>
          </a:p>
          <a:p>
            <a:pPr algn="just"/>
            <a:r>
              <a:rPr lang="es-ES" sz="1100" dirty="0">
                <a:latin typeface="Franklin Gothic Medium Cond" panose="020B0606030402020204" pitchFamily="34" charset="0"/>
              </a:rPr>
              <a:t>La IPRESS realiza un monitoreo para sus pacientes continuadores para diversos temas como  su tratamiento , mensajes de lavado de manos y autocuidado en contexto de emergencia sanitaria.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620550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8EDE64-9085-4D93-943A-2CDD164F451B}"/>
              </a:ext>
            </a:extLst>
          </p:cNvPr>
          <p:cNvPicPr>
            <a:picLocks noChangeAspect="1"/>
          </p:cNvPicPr>
          <p:nvPr/>
        </p:nvPicPr>
        <p:blipFill>
          <a:blip r:embed="rId2"/>
          <a:stretch>
            <a:fillRect/>
          </a:stretch>
        </p:blipFill>
        <p:spPr>
          <a:xfrm>
            <a:off x="379562" y="310063"/>
            <a:ext cx="8419381" cy="958508"/>
          </a:xfrm>
          <a:prstGeom prst="rect">
            <a:avLst/>
          </a:prstGeom>
        </p:spPr>
      </p:pic>
      <p:sp>
        <p:nvSpPr>
          <p:cNvPr id="5" name="CuadroTexto 4">
            <a:extLst>
              <a:ext uri="{FF2B5EF4-FFF2-40B4-BE49-F238E27FC236}">
                <a16:creationId xmlns:a16="http://schemas.microsoft.com/office/drawing/2014/main" id="{9368CB74-36D7-4B39-9C72-8BE723AB317D}"/>
              </a:ext>
            </a:extLst>
          </p:cNvPr>
          <p:cNvSpPr txBox="1"/>
          <p:nvPr/>
        </p:nvSpPr>
        <p:spPr>
          <a:xfrm>
            <a:off x="362309" y="1268571"/>
            <a:ext cx="8419381" cy="2123658"/>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TRANSMISIÓN MATERNO INFANTIL  </a:t>
            </a:r>
          </a:p>
          <a:p>
            <a:pPr algn="just"/>
            <a:r>
              <a:rPr lang="es-ES" sz="1100" dirty="0">
                <a:latin typeface="Franklin Gothic Medium Cond" panose="020B0606030402020204" pitchFamily="34" charset="0"/>
              </a:rPr>
              <a:t>▪ Seguimiento de gestante con diagnóstico de Hepatitis a través de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pPr algn="just"/>
            <a:r>
              <a:rPr lang="es-ES" sz="1100" dirty="0">
                <a:latin typeface="Franklin Gothic Medium Cond" panose="020B0606030402020204" pitchFamily="34" charset="0"/>
              </a:rPr>
              <a:t>En el ítem: Diagnóstico motivo de consulta y/o Actividad de salud registrar:</a:t>
            </a:r>
          </a:p>
          <a:p>
            <a:pPr algn="just"/>
            <a:r>
              <a:rPr lang="es-ES" sz="1100" dirty="0">
                <a:latin typeface="Franklin Gothic Medium Cond" panose="020B0606030402020204" pitchFamily="34" charset="0"/>
              </a:rPr>
              <a:t>• En el 1° casillero, diagnóstico de Hepatitis Viral que complica el Embarazo, el parto y el puerperio.</a:t>
            </a:r>
          </a:p>
          <a:p>
            <a:pPr algn="just"/>
            <a:r>
              <a:rPr lang="es-ES" sz="1100" dirty="0">
                <a:latin typeface="Franklin Gothic Medium Cond" panose="020B0606030402020204" pitchFamily="34" charset="0"/>
              </a:rPr>
              <a:t>• En el 2° casillero, Consejería/Orientación en prevención de ITS, VIH, Hepatitis B</a:t>
            </a:r>
          </a:p>
          <a:p>
            <a:pPr algn="just"/>
            <a:r>
              <a:rPr lang="es-ES" sz="1100" dirty="0">
                <a:latin typeface="Franklin Gothic Medium Cond" panose="020B0606030402020204" pitchFamily="34" charset="0"/>
              </a:rPr>
              <a:t>• En el casillero 3° y siguientes casilleros, se registrarán las actividades adicionales que se realicen, según correspondan.</a:t>
            </a:r>
          </a:p>
          <a:p>
            <a:pPr algn="just"/>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a:t>
            </a:r>
          </a:p>
          <a:p>
            <a:pPr algn="just"/>
            <a:r>
              <a:rPr lang="es-ES" sz="1100" dirty="0">
                <a:latin typeface="Franklin Gothic Medium Cond" panose="020B0606030402020204" pitchFamily="34" charset="0"/>
              </a:rPr>
              <a:t>En el ítem: Tipo de diagnóstico marque siempre “D” o “R”, según corresponda</a:t>
            </a:r>
          </a:p>
          <a:p>
            <a:pPr algn="just"/>
            <a:r>
              <a:rPr lang="es-ES" sz="1100" dirty="0">
                <a:latin typeface="Franklin Gothic Medium Cond" panose="020B0606030402020204" pitchFamily="34" charset="0"/>
              </a:rPr>
              <a:t>En el ítem LAB anote:</a:t>
            </a:r>
          </a:p>
          <a:p>
            <a:pPr algn="just"/>
            <a:r>
              <a:rPr lang="es-ES" sz="1100" dirty="0">
                <a:latin typeface="Franklin Gothic Medium Cond" panose="020B0606030402020204" pitchFamily="34" charset="0"/>
              </a:rPr>
              <a:t>• En el casillero 1º colocar el grupo poblacional al que corresponde o deje en blanco cuando se atienda población general.</a:t>
            </a:r>
          </a:p>
          <a:p>
            <a:pPr algn="just"/>
            <a:r>
              <a:rPr lang="es-ES" sz="1100" dirty="0">
                <a:latin typeface="Franklin Gothic Medium Cond" panose="020B0606030402020204" pitchFamily="34" charset="0"/>
              </a:rPr>
              <a:t>• En el casillero 3° se registrará el número de </a:t>
            </a:r>
            <a:r>
              <a:rPr lang="es-ES" sz="1100" dirty="0" err="1">
                <a:latin typeface="Franklin Gothic Medium Cond" panose="020B0606030402020204" pitchFamily="34" charset="0"/>
              </a:rPr>
              <a:t>Telemonitoreos</a:t>
            </a:r>
            <a:r>
              <a:rPr lang="es-ES" sz="1100" dirty="0">
                <a:latin typeface="Franklin Gothic Medium Cond" panose="020B0606030402020204" pitchFamily="34" charset="0"/>
              </a:rPr>
              <a:t> realizados.</a:t>
            </a:r>
          </a:p>
          <a:p>
            <a:pPr algn="just"/>
            <a:r>
              <a:rPr lang="es-ES" sz="1100" dirty="0">
                <a:solidFill>
                  <a:srgbClr val="3333FF"/>
                </a:solidFill>
                <a:latin typeface="Franklin Gothic Medium Cond" panose="020B0606030402020204" pitchFamily="34" charset="0"/>
              </a:rPr>
              <a:t>La IPRESS  realizan un seguimiento de la paciente gestante con hepatitis (continuadora</a:t>
            </a:r>
            <a:r>
              <a:rPr lang="es-ES" sz="1100" dirty="0">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10" name="Imagen 9">
            <a:extLst>
              <a:ext uri="{FF2B5EF4-FFF2-40B4-BE49-F238E27FC236}">
                <a16:creationId xmlns:a16="http://schemas.microsoft.com/office/drawing/2014/main" id="{E414FC1D-D886-48FA-84A0-7CCBCE1655F1}"/>
              </a:ext>
            </a:extLst>
          </p:cNvPr>
          <p:cNvPicPr>
            <a:picLocks noChangeAspect="1"/>
          </p:cNvPicPr>
          <p:nvPr/>
        </p:nvPicPr>
        <p:blipFill>
          <a:blip r:embed="rId3"/>
          <a:stretch>
            <a:fillRect/>
          </a:stretch>
        </p:blipFill>
        <p:spPr>
          <a:xfrm>
            <a:off x="362308" y="3355186"/>
            <a:ext cx="8436635" cy="958508"/>
          </a:xfrm>
          <a:prstGeom prst="rect">
            <a:avLst/>
          </a:prstGeom>
        </p:spPr>
      </p:pic>
      <p:sp>
        <p:nvSpPr>
          <p:cNvPr id="12" name="CuadroTexto 11">
            <a:extLst>
              <a:ext uri="{FF2B5EF4-FFF2-40B4-BE49-F238E27FC236}">
                <a16:creationId xmlns:a16="http://schemas.microsoft.com/office/drawing/2014/main" id="{8F8D9805-ED21-4429-9744-FDDFAECDF92E}"/>
              </a:ext>
            </a:extLst>
          </p:cNvPr>
          <p:cNvSpPr txBox="1"/>
          <p:nvPr/>
        </p:nvSpPr>
        <p:spPr>
          <a:xfrm>
            <a:off x="362308" y="4313694"/>
            <a:ext cx="8436635" cy="1954381"/>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 SEGUIMIENTO DE GESTANTE CON DIAGNÓSTICO DE SÍFILIS A TRAVÉS DE TELEMONITOREO</a:t>
            </a:r>
          </a:p>
          <a:p>
            <a:r>
              <a:rPr lang="es-ES" sz="1100" dirty="0">
                <a:latin typeface="Franklin Gothic Medium Cond" panose="020B0606030402020204" pitchFamily="34" charset="0"/>
              </a:rPr>
              <a:t>En el ítem: Diagnóstico motivo de consulta y/o Actividad de salud registrar:</a:t>
            </a:r>
          </a:p>
          <a:p>
            <a:r>
              <a:rPr lang="es-ES" sz="1100" dirty="0">
                <a:latin typeface="Franklin Gothic Medium Cond" panose="020B0606030402020204" pitchFamily="34" charset="0"/>
              </a:rPr>
              <a:t>• En el 1° casillero, diagnóstico de Sífilis que complica el embarazo, el parto y el puerperio.</a:t>
            </a:r>
          </a:p>
          <a:p>
            <a:r>
              <a:rPr lang="es-ES" sz="1100" dirty="0">
                <a:latin typeface="Franklin Gothic Medium Cond" panose="020B0606030402020204" pitchFamily="34" charset="0"/>
              </a:rPr>
              <a:t>• En el 2° casillero, Consejería/Orientación en prevención de ITS, VIH, Hepatitis B</a:t>
            </a:r>
          </a:p>
          <a:p>
            <a:r>
              <a:rPr lang="es-ES" sz="1100" dirty="0">
                <a:latin typeface="Franklin Gothic Medium Cond" panose="020B0606030402020204" pitchFamily="34" charset="0"/>
              </a:rPr>
              <a:t>• En el casillero 3° y siguientes casilleros se registrarán las actividades adicionales que se realicen, según correspondan.</a:t>
            </a:r>
          </a:p>
          <a:p>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a:t>
            </a:r>
          </a:p>
          <a:p>
            <a:r>
              <a:rPr lang="es-ES" sz="1100" dirty="0">
                <a:latin typeface="Franklin Gothic Medium Cond" panose="020B0606030402020204" pitchFamily="34" charset="0"/>
              </a:rPr>
              <a:t>En el ítem: Tipo de diagnóstico marque siempre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3° casilleros no se registrará el número de </a:t>
            </a:r>
            <a:r>
              <a:rPr lang="es-ES" sz="1100" dirty="0" err="1">
                <a:latin typeface="Franklin Gothic Medium Cond" panose="020B0606030402020204" pitchFamily="34" charset="0"/>
              </a:rPr>
              <a:t>Telemonitoreos</a:t>
            </a:r>
            <a:r>
              <a:rPr lang="es-ES" sz="1100" dirty="0">
                <a:latin typeface="Franklin Gothic Medium Cond" panose="020B0606030402020204" pitchFamily="34" charset="0"/>
              </a:rPr>
              <a:t> realizados.</a:t>
            </a:r>
          </a:p>
          <a:p>
            <a:r>
              <a:rPr lang="es-ES" sz="1100" dirty="0">
                <a:solidFill>
                  <a:srgbClr val="3333FF"/>
                </a:solidFill>
                <a:latin typeface="Franklin Gothic Medium Cond" panose="020B0606030402020204" pitchFamily="34" charset="0"/>
              </a:rPr>
              <a:t>La IPRESS realizan un seguimiento de la paciente gestante con sífilis en relación a su tratamiento. </a:t>
            </a:r>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2610378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27D14C2-B785-4B3F-A1D2-8D8069C9EFB6}"/>
              </a:ext>
            </a:extLst>
          </p:cNvPr>
          <p:cNvPicPr>
            <a:picLocks noChangeAspect="1"/>
          </p:cNvPicPr>
          <p:nvPr/>
        </p:nvPicPr>
        <p:blipFill>
          <a:blip r:embed="rId2"/>
          <a:stretch>
            <a:fillRect/>
          </a:stretch>
        </p:blipFill>
        <p:spPr>
          <a:xfrm>
            <a:off x="362308" y="361822"/>
            <a:ext cx="8436635" cy="958508"/>
          </a:xfrm>
          <a:prstGeom prst="rect">
            <a:avLst/>
          </a:prstGeom>
        </p:spPr>
      </p:pic>
      <p:sp>
        <p:nvSpPr>
          <p:cNvPr id="8" name="CuadroTexto 7">
            <a:extLst>
              <a:ext uri="{FF2B5EF4-FFF2-40B4-BE49-F238E27FC236}">
                <a16:creationId xmlns:a16="http://schemas.microsoft.com/office/drawing/2014/main" id="{BF70EC63-70B9-4C58-88CE-CE09634652C5}"/>
              </a:ext>
            </a:extLst>
          </p:cNvPr>
          <p:cNvSpPr txBox="1"/>
          <p:nvPr/>
        </p:nvSpPr>
        <p:spPr>
          <a:xfrm>
            <a:off x="362308" y="1320330"/>
            <a:ext cx="8419384" cy="1954381"/>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 SEGUIMIENTO DE GESTANTE CON DIAGNÓSTICO DE VIH A TRAVÉS DE TELEMONITOREO</a:t>
            </a:r>
          </a:p>
          <a:p>
            <a:r>
              <a:rPr lang="es-ES" sz="1100" dirty="0">
                <a:latin typeface="Franklin Gothic Medium Cond" panose="020B0606030402020204" pitchFamily="34" charset="0"/>
              </a:rPr>
              <a:t>En el ítem: Diagnóstico motivo de consulta y/o Actividad de salud registrar:</a:t>
            </a:r>
          </a:p>
          <a:p>
            <a:r>
              <a:rPr lang="es-ES" sz="1100" dirty="0">
                <a:latin typeface="Franklin Gothic Medium Cond" panose="020B0606030402020204" pitchFamily="34" charset="0"/>
              </a:rPr>
              <a:t>• En el 1° casillero se colocará el diagnóstico de Enfermedad por Virus de la Inmunodeficiencia Humana (VIH) que complica el Embarazo, el parto y el puerperio.</a:t>
            </a:r>
          </a:p>
          <a:p>
            <a:r>
              <a:rPr lang="es-ES" sz="1100" dirty="0">
                <a:latin typeface="Franklin Gothic Medium Cond" panose="020B0606030402020204" pitchFamily="34" charset="0"/>
              </a:rPr>
              <a:t>• En el 2° casillero, Consejería/Orientación en prevención de ITS, VIH, Hepatitis B</a:t>
            </a:r>
          </a:p>
          <a:p>
            <a:r>
              <a:rPr lang="es-ES" sz="1100" dirty="0">
                <a:latin typeface="Franklin Gothic Medium Cond" panose="020B0606030402020204" pitchFamily="34" charset="0"/>
              </a:rPr>
              <a:t>• En el casillero 3° y siguientes casilleros se registrarán las actividades adicionales que se realicen, según correspondan.</a:t>
            </a:r>
          </a:p>
          <a:p>
            <a:r>
              <a:rPr lang="es-ES" sz="1100" dirty="0">
                <a:latin typeface="Franklin Gothic Medium Cond" panose="020B0606030402020204" pitchFamily="34" charset="0"/>
              </a:rPr>
              <a:t>• En el último casillero, registrar el servicio realizado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a:t>
            </a:r>
          </a:p>
          <a:p>
            <a:r>
              <a:rPr lang="es-ES" sz="1100" dirty="0">
                <a:latin typeface="Franklin Gothic Medium Cond" panose="020B0606030402020204" pitchFamily="34" charset="0"/>
              </a:rPr>
              <a:t>En el ítem: Tipo de diagnóstico marque siempre “D” o “R”, según corresponda</a:t>
            </a:r>
          </a:p>
          <a:p>
            <a:r>
              <a:rPr lang="es-ES" sz="1100" dirty="0">
                <a:latin typeface="Franklin Gothic Medium Cond" panose="020B0606030402020204" pitchFamily="34" charset="0"/>
              </a:rPr>
              <a:t>En el ítem LAB anote:</a:t>
            </a:r>
          </a:p>
          <a:p>
            <a:r>
              <a:rPr lang="es-ES" sz="1100" dirty="0">
                <a:latin typeface="Franklin Gothic Medium Cond" panose="020B0606030402020204" pitchFamily="34" charset="0"/>
              </a:rPr>
              <a:t>• En el casillero 1º colocar el grupo poblacional al que corresponde o deje en blanco cuando se atienda población general.</a:t>
            </a:r>
          </a:p>
          <a:p>
            <a:r>
              <a:rPr lang="es-ES" sz="1100" dirty="0">
                <a:latin typeface="Franklin Gothic Medium Cond" panose="020B0606030402020204" pitchFamily="34" charset="0"/>
              </a:rPr>
              <a:t>• En el 3° casilleros no se registrará el número de Tele monitoreos realizados. </a:t>
            </a:r>
          </a:p>
          <a:p>
            <a:r>
              <a:rPr lang="es-ES" sz="1100" dirty="0">
                <a:solidFill>
                  <a:srgbClr val="3333FF"/>
                </a:solidFill>
                <a:latin typeface="Franklin Gothic Medium Cond" panose="020B0606030402020204" pitchFamily="34" charset="0"/>
              </a:rPr>
              <a:t>La IPRESS realiza un seguimiento de la paciente gestante con VIH en relación a su tratamiento. </a:t>
            </a:r>
            <a:endParaRPr lang="es-PE" sz="1100" dirty="0">
              <a:solidFill>
                <a:srgbClr val="3333FF"/>
              </a:solidFill>
              <a:latin typeface="Franklin Gothic Medium Cond" panose="020B0606030402020204" pitchFamily="34" charset="0"/>
            </a:endParaRPr>
          </a:p>
        </p:txBody>
      </p:sp>
      <p:pic>
        <p:nvPicPr>
          <p:cNvPr id="11" name="Imagen 10">
            <a:extLst>
              <a:ext uri="{FF2B5EF4-FFF2-40B4-BE49-F238E27FC236}">
                <a16:creationId xmlns:a16="http://schemas.microsoft.com/office/drawing/2014/main" id="{CAFE0FAB-5BF1-4A08-AE8E-F54C758CABC9}"/>
              </a:ext>
            </a:extLst>
          </p:cNvPr>
          <p:cNvPicPr>
            <a:picLocks noChangeAspect="1"/>
          </p:cNvPicPr>
          <p:nvPr/>
        </p:nvPicPr>
        <p:blipFill>
          <a:blip r:embed="rId3"/>
          <a:stretch>
            <a:fillRect/>
          </a:stretch>
        </p:blipFill>
        <p:spPr>
          <a:xfrm>
            <a:off x="362308" y="3225789"/>
            <a:ext cx="8436635" cy="958508"/>
          </a:xfrm>
          <a:prstGeom prst="rect">
            <a:avLst/>
          </a:prstGeom>
        </p:spPr>
      </p:pic>
      <p:sp>
        <p:nvSpPr>
          <p:cNvPr id="13" name="CuadroTexto 12">
            <a:extLst>
              <a:ext uri="{FF2B5EF4-FFF2-40B4-BE49-F238E27FC236}">
                <a16:creationId xmlns:a16="http://schemas.microsoft.com/office/drawing/2014/main" id="{7C6D14D0-B471-4FE2-A7CE-EA79F5D6374F}"/>
              </a:ext>
            </a:extLst>
          </p:cNvPr>
          <p:cNvSpPr txBox="1"/>
          <p:nvPr/>
        </p:nvSpPr>
        <p:spPr>
          <a:xfrm>
            <a:off x="362308" y="4184297"/>
            <a:ext cx="8419384" cy="430887"/>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REGISTRO DE VISITA DOMICILIARIA </a:t>
            </a:r>
          </a:p>
          <a:p>
            <a:r>
              <a:rPr lang="es-ES" sz="1100" dirty="0">
                <a:latin typeface="Franklin Gothic Medium Cond" panose="020B0606030402020204" pitchFamily="34" charset="0"/>
              </a:rPr>
              <a:t>Ante los pacientes varados el EESS más cercano al pacientes continuador con VIH le entrega el tratamiento para su continuidad. </a:t>
            </a:r>
            <a:endParaRPr lang="es-PE" sz="1100" dirty="0">
              <a:latin typeface="Franklin Gothic Medium Cond" panose="020B0606030402020204" pitchFamily="34" charset="0"/>
            </a:endParaRPr>
          </a:p>
        </p:txBody>
      </p:sp>
      <p:pic>
        <p:nvPicPr>
          <p:cNvPr id="14" name="Imagen 13">
            <a:extLst>
              <a:ext uri="{FF2B5EF4-FFF2-40B4-BE49-F238E27FC236}">
                <a16:creationId xmlns:a16="http://schemas.microsoft.com/office/drawing/2014/main" id="{256468DB-599B-4345-BB81-D5BFAEBF9F18}"/>
              </a:ext>
            </a:extLst>
          </p:cNvPr>
          <p:cNvPicPr>
            <a:picLocks noChangeAspect="1"/>
          </p:cNvPicPr>
          <p:nvPr/>
        </p:nvPicPr>
        <p:blipFill>
          <a:blip r:embed="rId4"/>
          <a:stretch>
            <a:fillRect/>
          </a:stretch>
        </p:blipFill>
        <p:spPr>
          <a:xfrm>
            <a:off x="362307" y="4563163"/>
            <a:ext cx="8436635" cy="1569239"/>
          </a:xfrm>
          <a:prstGeom prst="rect">
            <a:avLst/>
          </a:prstGeom>
        </p:spPr>
      </p:pic>
      <p:sp>
        <p:nvSpPr>
          <p:cNvPr id="16" name="CuadroTexto 15">
            <a:extLst>
              <a:ext uri="{FF2B5EF4-FFF2-40B4-BE49-F238E27FC236}">
                <a16:creationId xmlns:a16="http://schemas.microsoft.com/office/drawing/2014/main" id="{139672F1-8126-4330-BAAC-B778EC50B999}"/>
              </a:ext>
            </a:extLst>
          </p:cNvPr>
          <p:cNvSpPr txBox="1"/>
          <p:nvPr/>
        </p:nvSpPr>
        <p:spPr>
          <a:xfrm>
            <a:off x="362305" y="6141520"/>
            <a:ext cx="8419383" cy="261610"/>
          </a:xfrm>
          <a:prstGeom prst="rect">
            <a:avLst/>
          </a:prstGeom>
          <a:noFill/>
        </p:spPr>
        <p:txBody>
          <a:bodyPr wrap="square">
            <a:spAutoFit/>
          </a:bodyPr>
          <a:lstStyle/>
          <a:p>
            <a:r>
              <a:rPr lang="es-ES" sz="1100" dirty="0">
                <a:solidFill>
                  <a:srgbClr val="3333FF"/>
                </a:solidFill>
                <a:latin typeface="Franklin Gothic Medium Cond" panose="020B0606030402020204" pitchFamily="34" charset="0"/>
              </a:rPr>
              <a:t>Ante el cumplimiento del distanciamiento social los servicios a la madre con VIH y al recién nacido se le brinda de manera domiciliaria. </a:t>
            </a:r>
            <a:endParaRPr lang="es-PE" sz="1100" dirty="0">
              <a:solidFill>
                <a:srgbClr val="3333FF"/>
              </a:solidFill>
              <a:latin typeface="Franklin Gothic Medium Cond" panose="020B0606030402020204" pitchFamily="34" charset="0"/>
            </a:endParaRPr>
          </a:p>
        </p:txBody>
      </p:sp>
    </p:spTree>
    <p:extLst>
      <p:ext uri="{BB962C8B-B14F-4D97-AF65-F5344CB8AC3E}">
        <p14:creationId xmlns:p14="http://schemas.microsoft.com/office/powerpoint/2010/main" val="3943369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27ADD7-DDDF-4C6F-A408-97D7A0DA9B1C}"/>
              </a:ext>
            </a:extLst>
          </p:cNvPr>
          <p:cNvPicPr>
            <a:picLocks noChangeAspect="1"/>
          </p:cNvPicPr>
          <p:nvPr/>
        </p:nvPicPr>
        <p:blipFill>
          <a:blip r:embed="rId2"/>
          <a:stretch>
            <a:fillRect/>
          </a:stretch>
        </p:blipFill>
        <p:spPr>
          <a:xfrm>
            <a:off x="414068" y="349754"/>
            <a:ext cx="8367623" cy="1569239"/>
          </a:xfrm>
          <a:prstGeom prst="rect">
            <a:avLst/>
          </a:prstGeom>
        </p:spPr>
      </p:pic>
    </p:spTree>
    <p:extLst>
      <p:ext uri="{BB962C8B-B14F-4D97-AF65-F5344CB8AC3E}">
        <p14:creationId xmlns:p14="http://schemas.microsoft.com/office/powerpoint/2010/main" val="10383336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4267B9-A3E8-44CE-8DA8-71BD0F089FE3}"/>
              </a:ext>
            </a:extLst>
          </p:cNvPr>
          <p:cNvPicPr>
            <a:picLocks noChangeAspect="1"/>
          </p:cNvPicPr>
          <p:nvPr/>
        </p:nvPicPr>
        <p:blipFill>
          <a:blip r:embed="rId2"/>
          <a:stretch>
            <a:fillRect/>
          </a:stretch>
        </p:blipFill>
        <p:spPr>
          <a:xfrm>
            <a:off x="1981590" y="362308"/>
            <a:ext cx="5180820" cy="6262779"/>
          </a:xfrm>
          <a:prstGeom prst="rect">
            <a:avLst/>
          </a:prstGeom>
        </p:spPr>
      </p:pic>
      <p:sp>
        <p:nvSpPr>
          <p:cNvPr id="4" name="CuadroTexto 3">
            <a:extLst>
              <a:ext uri="{FF2B5EF4-FFF2-40B4-BE49-F238E27FC236}">
                <a16:creationId xmlns:a16="http://schemas.microsoft.com/office/drawing/2014/main" id="{AAE167EA-FF4E-4D41-8C10-3C470E8AE085}"/>
              </a:ext>
            </a:extLst>
          </p:cNvPr>
          <p:cNvSpPr txBox="1"/>
          <p:nvPr/>
        </p:nvSpPr>
        <p:spPr>
          <a:xfrm>
            <a:off x="120771" y="977689"/>
            <a:ext cx="1940944" cy="600164"/>
          </a:xfrm>
          <a:prstGeom prst="rect">
            <a:avLst/>
          </a:prstGeom>
          <a:noFill/>
        </p:spPr>
        <p:txBody>
          <a:bodyPr wrap="square">
            <a:spAutoFit/>
          </a:bodyPr>
          <a:lstStyle/>
          <a:p>
            <a:pPr marL="64770">
              <a:spcBef>
                <a:spcPts val="60"/>
              </a:spcBef>
              <a:spcAft>
                <a:spcPts val="0"/>
              </a:spcAft>
            </a:pPr>
            <a:r>
              <a:rPr lang="en-US" sz="1100" b="1" dirty="0">
                <a:effectLst/>
                <a:latin typeface="Calibri" panose="020F0502020204030204" pitchFamily="34" charset="0"/>
                <a:ea typeface="Calibri" panose="020F0502020204030204" pitchFamily="34" charset="0"/>
              </a:rPr>
              <a:t>A</a:t>
            </a:r>
            <a:r>
              <a:rPr lang="en-US" sz="1100" b="1" spc="5" dirty="0">
                <a:effectLst/>
                <a:latin typeface="Calibri" panose="020F0502020204030204" pitchFamily="34" charset="0"/>
                <a:ea typeface="Calibri" panose="020F0502020204030204" pitchFamily="34" charset="0"/>
              </a:rPr>
              <a:t>N</a:t>
            </a:r>
            <a:r>
              <a:rPr lang="en-US" sz="1100" b="1" spc="-10" dirty="0">
                <a:effectLst/>
                <a:latin typeface="Calibri" panose="020F0502020204030204" pitchFamily="34" charset="0"/>
                <a:ea typeface="Calibri" panose="020F0502020204030204" pitchFamily="34" charset="0"/>
              </a:rPr>
              <a:t>E</a:t>
            </a:r>
            <a:r>
              <a:rPr lang="en-US" sz="1100" b="1" dirty="0">
                <a:effectLst/>
                <a:latin typeface="Calibri" panose="020F0502020204030204" pitchFamily="34" charset="0"/>
                <a:ea typeface="Calibri" panose="020F0502020204030204" pitchFamily="34" charset="0"/>
              </a:rPr>
              <a:t>XO</a:t>
            </a:r>
            <a:r>
              <a:rPr lang="en-US" sz="1100" b="1" spc="5"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F</a:t>
            </a:r>
            <a:r>
              <a:rPr lang="en-US" sz="1100" b="1" spc="-10" dirty="0" err="1">
                <a:effectLst/>
                <a:latin typeface="Calibri" panose="020F0502020204030204" pitchFamily="34" charset="0"/>
                <a:ea typeface="Calibri" panose="020F0502020204030204" pitchFamily="34" charset="0"/>
              </a:rPr>
              <a:t>or</a:t>
            </a:r>
            <a:r>
              <a:rPr lang="en-US" sz="1100" b="1" dirty="0" err="1">
                <a:effectLst/>
                <a:latin typeface="Calibri" panose="020F0502020204030204" pitchFamily="34" charset="0"/>
                <a:ea typeface="Calibri" panose="020F0502020204030204" pitchFamily="34" charset="0"/>
              </a:rPr>
              <a:t>mato</a:t>
            </a:r>
            <a:r>
              <a:rPr lang="en-US" sz="1100" b="1" spc="-5"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Ún</a:t>
            </a:r>
            <a:r>
              <a:rPr lang="en-US" sz="1100" b="1" spc="-10" dirty="0" err="1">
                <a:effectLst/>
                <a:latin typeface="Calibri" panose="020F0502020204030204" pitchFamily="34" charset="0"/>
                <a:ea typeface="Calibri" panose="020F0502020204030204" pitchFamily="34" charset="0"/>
              </a:rPr>
              <a:t>i</a:t>
            </a:r>
            <a:r>
              <a:rPr lang="en-US" sz="1100" b="1" spc="5" dirty="0" err="1">
                <a:effectLst/>
                <a:latin typeface="Calibri" panose="020F0502020204030204" pitchFamily="34" charset="0"/>
                <a:ea typeface="Calibri" panose="020F0502020204030204" pitchFamily="34" charset="0"/>
              </a:rPr>
              <a:t>c</a:t>
            </a:r>
            <a:r>
              <a:rPr lang="en-US" sz="1100" b="1" dirty="0" err="1">
                <a:effectLst/>
                <a:latin typeface="Calibri" panose="020F0502020204030204" pitchFamily="34" charset="0"/>
                <a:ea typeface="Calibri" panose="020F0502020204030204" pitchFamily="34" charset="0"/>
              </a:rPr>
              <a:t>o</a:t>
            </a:r>
            <a:r>
              <a:rPr lang="en-US" sz="1100" b="1" spc="-5"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de</a:t>
            </a:r>
            <a:r>
              <a:rPr lang="en-US" sz="1100" b="1" spc="-15"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A</a:t>
            </a:r>
            <a:r>
              <a:rPr lang="en-US" sz="1100" b="1" spc="5" dirty="0" err="1">
                <a:effectLst/>
                <a:latin typeface="Calibri" panose="020F0502020204030204" pitchFamily="34" charset="0"/>
                <a:ea typeface="Calibri" panose="020F0502020204030204" pitchFamily="34" charset="0"/>
              </a:rPr>
              <a:t>t</a:t>
            </a:r>
            <a:r>
              <a:rPr lang="en-US" sz="1100" b="1" spc="-5" dirty="0" err="1">
                <a:effectLst/>
                <a:latin typeface="Calibri" panose="020F0502020204030204" pitchFamily="34" charset="0"/>
                <a:ea typeface="Calibri" panose="020F0502020204030204" pitchFamily="34" charset="0"/>
              </a:rPr>
              <a:t>en</a:t>
            </a:r>
            <a:r>
              <a:rPr lang="en-US" sz="1100" b="1" spc="5" dirty="0" err="1">
                <a:effectLst/>
                <a:latin typeface="Calibri" panose="020F0502020204030204" pitchFamily="34" charset="0"/>
                <a:ea typeface="Calibri" panose="020F0502020204030204" pitchFamily="34" charset="0"/>
              </a:rPr>
              <a:t>ci</a:t>
            </a:r>
            <a:r>
              <a:rPr lang="en-US" sz="1100" b="1" spc="-5" dirty="0" err="1">
                <a:effectLst/>
                <a:latin typeface="Calibri" panose="020F0502020204030204" pitchFamily="34" charset="0"/>
                <a:ea typeface="Calibri" panose="020F0502020204030204" pitchFamily="34" charset="0"/>
              </a:rPr>
              <a:t>ó</a:t>
            </a:r>
            <a:r>
              <a:rPr lang="en-US" sz="1100" b="1" dirty="0" err="1">
                <a:effectLst/>
                <a:latin typeface="Calibri" panose="020F0502020204030204" pitchFamily="34" charset="0"/>
                <a:ea typeface="Calibri" panose="020F0502020204030204" pitchFamily="34" charset="0"/>
              </a:rPr>
              <a:t>n</a:t>
            </a:r>
            <a:r>
              <a:rPr lang="en-US" sz="1100" b="1" spc="-5"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de</a:t>
            </a:r>
            <a:r>
              <a:rPr lang="en-US" sz="1100" b="1" spc="-15" dirty="0">
                <a:effectLst/>
                <a:latin typeface="Calibri" panose="020F0502020204030204" pitchFamily="34" charset="0"/>
                <a:ea typeface="Calibri" panose="020F0502020204030204" pitchFamily="34" charset="0"/>
              </a:rPr>
              <a:t> </a:t>
            </a:r>
            <a:r>
              <a:rPr lang="en-US" sz="1100" b="1" spc="5" dirty="0">
                <a:effectLst/>
                <a:latin typeface="Calibri" panose="020F0502020204030204" pitchFamily="34" charset="0"/>
                <a:ea typeface="Calibri" panose="020F0502020204030204" pitchFamily="34" charset="0"/>
              </a:rPr>
              <a:t>T</a:t>
            </a:r>
            <a:r>
              <a:rPr lang="en-US" sz="1100" b="1" spc="-5"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l</a:t>
            </a:r>
            <a:r>
              <a:rPr lang="en-US" sz="1100" b="1"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 </a:t>
            </a:r>
            <a:r>
              <a:rPr lang="en-US" sz="1100" b="1" spc="-5" dirty="0" err="1">
                <a:effectLst/>
                <a:latin typeface="Calibri" panose="020F0502020204030204" pitchFamily="34" charset="0"/>
                <a:ea typeface="Calibri" panose="020F0502020204030204" pitchFamily="34" charset="0"/>
              </a:rPr>
              <a:t>o</a:t>
            </a:r>
            <a:r>
              <a:rPr lang="en-US" sz="1100" b="1" spc="-10" dirty="0" err="1">
                <a:effectLst/>
                <a:latin typeface="Calibri" panose="020F0502020204030204" pitchFamily="34" charset="0"/>
                <a:ea typeface="Calibri" panose="020F0502020204030204" pitchFamily="34" charset="0"/>
              </a:rPr>
              <a:t>r</a:t>
            </a:r>
            <a:r>
              <a:rPr lang="en-US" sz="1100" b="1" spc="5" dirty="0" err="1">
                <a:effectLst/>
                <a:latin typeface="Calibri" panose="020F0502020204030204" pitchFamily="34" charset="0"/>
                <a:ea typeface="Calibri" panose="020F0502020204030204" pitchFamily="34" charset="0"/>
              </a:rPr>
              <a:t>i</a:t>
            </a:r>
            <a:r>
              <a:rPr lang="en-US" sz="1100" b="1" spc="-5" dirty="0" err="1">
                <a:effectLst/>
                <a:latin typeface="Calibri" panose="020F0502020204030204" pitchFamily="34" charset="0"/>
                <a:ea typeface="Calibri" panose="020F0502020204030204" pitchFamily="34" charset="0"/>
              </a:rPr>
              <a:t>en</a:t>
            </a:r>
            <a:r>
              <a:rPr lang="en-US" sz="1100" b="1" dirty="0" err="1">
                <a:effectLst/>
                <a:latin typeface="Calibri" panose="020F0502020204030204" pitchFamily="34" charset="0"/>
                <a:ea typeface="Calibri" panose="020F0502020204030204" pitchFamily="34" charset="0"/>
              </a:rPr>
              <a:t>t</a:t>
            </a:r>
            <a:r>
              <a:rPr lang="en-US" sz="1100" b="1" spc="-5" dirty="0" err="1">
                <a:effectLst/>
                <a:latin typeface="Calibri" panose="020F0502020204030204" pitchFamily="34" charset="0"/>
                <a:ea typeface="Calibri" panose="020F0502020204030204" pitchFamily="34" charset="0"/>
              </a:rPr>
              <a:t>ació</a:t>
            </a:r>
            <a:r>
              <a:rPr lang="en-US" sz="1100" b="1" dirty="0" err="1">
                <a:effectLst/>
                <a:latin typeface="Calibri" panose="020F0502020204030204" pitchFamily="34" charset="0"/>
                <a:ea typeface="Calibri" panose="020F0502020204030204" pitchFamily="34" charset="0"/>
              </a:rPr>
              <a:t>n</a:t>
            </a:r>
            <a:r>
              <a:rPr lang="en-US" sz="1100" b="1" spc="-5"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y</a:t>
            </a:r>
            <a:r>
              <a:rPr lang="en-US" sz="1100" b="1" spc="10" dirty="0">
                <a:effectLst/>
                <a:latin typeface="Calibri" panose="020F0502020204030204" pitchFamily="34" charset="0"/>
                <a:ea typeface="Calibri" panose="020F0502020204030204" pitchFamily="34" charset="0"/>
              </a:rPr>
              <a:t> </a:t>
            </a:r>
            <a:r>
              <a:rPr lang="en-US" sz="1100" b="1" spc="5" dirty="0">
                <a:effectLst/>
                <a:latin typeface="Calibri" panose="020F0502020204030204" pitchFamily="34" charset="0"/>
                <a:ea typeface="Calibri" panose="020F0502020204030204" pitchFamily="34" charset="0"/>
              </a:rPr>
              <a:t>T</a:t>
            </a:r>
            <a:r>
              <a:rPr lang="en-US" sz="1100" b="1" spc="-15"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l</a:t>
            </a:r>
            <a:r>
              <a:rPr lang="en-US" sz="1100" b="1" dirty="0">
                <a:effectLst/>
                <a:latin typeface="Calibri" panose="020F0502020204030204" pitchFamily="34" charset="0"/>
                <a:ea typeface="Calibri" panose="020F0502020204030204" pitchFamily="34" charset="0"/>
              </a:rPr>
              <a:t>e</a:t>
            </a:r>
            <a:r>
              <a:rPr lang="en-US" sz="1100" b="1" spc="10"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m</a:t>
            </a:r>
            <a:r>
              <a:rPr lang="en-US" sz="1100" b="1" spc="-5" dirty="0" err="1">
                <a:effectLst/>
                <a:latin typeface="Calibri" panose="020F0502020204030204" pitchFamily="34" charset="0"/>
                <a:ea typeface="Calibri" panose="020F0502020204030204" pitchFamily="34" charset="0"/>
              </a:rPr>
              <a:t>on</a:t>
            </a:r>
            <a:r>
              <a:rPr lang="en-US" sz="1100" b="1" spc="5" dirty="0" err="1">
                <a:effectLst/>
                <a:latin typeface="Calibri" panose="020F0502020204030204" pitchFamily="34" charset="0"/>
                <a:ea typeface="Calibri" panose="020F0502020204030204" pitchFamily="34" charset="0"/>
              </a:rPr>
              <a:t>i</a:t>
            </a:r>
            <a:r>
              <a:rPr lang="en-US" sz="1100" b="1" dirty="0" err="1">
                <a:effectLst/>
                <a:latin typeface="Calibri" panose="020F0502020204030204" pitchFamily="34" charset="0"/>
                <a:ea typeface="Calibri" panose="020F0502020204030204" pitchFamily="34" charset="0"/>
              </a:rPr>
              <a:t>t</a:t>
            </a:r>
            <a:r>
              <a:rPr lang="en-US" sz="1100" b="1" spc="-15" dirty="0" err="1">
                <a:effectLst/>
                <a:latin typeface="Calibri" panose="020F0502020204030204" pitchFamily="34" charset="0"/>
                <a:ea typeface="Calibri" panose="020F0502020204030204" pitchFamily="34" charset="0"/>
              </a:rPr>
              <a:t>o</a:t>
            </a:r>
            <a:r>
              <a:rPr lang="en-US" sz="1100" b="1" spc="5" dirty="0" err="1">
                <a:effectLst/>
                <a:latin typeface="Calibri" panose="020F0502020204030204" pitchFamily="34" charset="0"/>
                <a:ea typeface="Calibri" panose="020F0502020204030204" pitchFamily="34" charset="0"/>
              </a:rPr>
              <a:t>r</a:t>
            </a:r>
            <a:r>
              <a:rPr lang="en-US" sz="1100" b="1" spc="-5" dirty="0" err="1">
                <a:effectLst/>
                <a:latin typeface="Calibri" panose="020F0502020204030204" pitchFamily="34" charset="0"/>
                <a:ea typeface="Calibri" panose="020F0502020204030204" pitchFamily="34" charset="0"/>
              </a:rPr>
              <a:t>e</a:t>
            </a:r>
            <a:r>
              <a:rPr lang="en-US" sz="1100" b="1" dirty="0" err="1">
                <a:effectLst/>
                <a:latin typeface="Calibri" panose="020F0502020204030204" pitchFamily="34" charset="0"/>
                <a:ea typeface="Calibri" panose="020F0502020204030204" pitchFamily="34" charset="0"/>
              </a:rPr>
              <a:t>o</a:t>
            </a:r>
            <a:endParaRPr lang="es-PE"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862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326893" y="324993"/>
            <a:ext cx="8567224" cy="934462"/>
          </a:xfrm>
          <a:prstGeom prst="rect">
            <a:avLst/>
          </a:prstGeom>
        </p:spPr>
      </p:pic>
      <p:sp>
        <p:nvSpPr>
          <p:cNvPr id="10" name="Rectángulo 9"/>
          <p:cNvSpPr/>
          <p:nvPr/>
        </p:nvSpPr>
        <p:spPr>
          <a:xfrm>
            <a:off x="326893" y="1250833"/>
            <a:ext cx="8567224" cy="1615827"/>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El registro del tratamiento: [Realizado por un prestador diferente al que realizó el diagnóstico]</a:t>
            </a:r>
          </a:p>
          <a:p>
            <a:r>
              <a:rPr lang="es-PE" sz="1100" dirty="0">
                <a:solidFill>
                  <a:srgbClr val="000000"/>
                </a:solidFill>
                <a:latin typeface="Franklin Gothic Medium Cond" panose="020B0606030402020204" pitchFamily="34" charset="0"/>
              </a:rPr>
              <a:t>En el ítem Tipo de Diagnóstico marque:</a:t>
            </a:r>
          </a:p>
          <a:p>
            <a:r>
              <a:rPr lang="es-PE" sz="1100" dirty="0">
                <a:solidFill>
                  <a:srgbClr val="000000"/>
                </a:solidFill>
                <a:latin typeface="Franklin Gothic Medium Cond" panose="020B0606030402020204" pitchFamily="34" charset="0"/>
              </a:rPr>
              <a:t> En el casillero 1º [Tipo de diagnóstico] SIEMPRE “R”</a:t>
            </a: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r>
              <a:rPr lang="es-PE" sz="1100" dirty="0">
                <a:solidFill>
                  <a:srgbClr val="000000"/>
                </a:solidFill>
                <a:latin typeface="Franklin Gothic Medium Cond" panose="020B0606030402020204" pitchFamily="34" charset="0"/>
              </a:rPr>
              <a:t> En el casillero 2º “IA” para indicar que inicia tratamiento o “TA” cuando se concluya el tratamiento, según corresponda</a:t>
            </a:r>
          </a:p>
          <a:p>
            <a:r>
              <a:rPr lang="es-PE" sz="1100" dirty="0">
                <a:solidFill>
                  <a:srgbClr val="000000"/>
                </a:solidFill>
                <a:latin typeface="Franklin Gothic Medium Cond" panose="020B0606030402020204" pitchFamily="34" charset="0"/>
              </a:rPr>
              <a:t> En el casillero 3º de la Consejería: La sigla de la POBLACIÓN EN RIESGO [si pertenece a uno]</a:t>
            </a:r>
          </a:p>
          <a:p>
            <a:r>
              <a:rPr lang="es-PE" sz="1100" dirty="0">
                <a:solidFill>
                  <a:srgbClr val="000000"/>
                </a:solidFill>
                <a:latin typeface="Franklin Gothic Medium Cond" panose="020B0606030402020204" pitchFamily="34" charset="0"/>
              </a:rPr>
              <a:t>En el ítem Tipo de diagnóstico:</a:t>
            </a:r>
          </a:p>
          <a:p>
            <a:r>
              <a:rPr lang="es-PE" sz="1100" dirty="0">
                <a:solidFill>
                  <a:srgbClr val="000000"/>
                </a:solidFill>
                <a:latin typeface="Franklin Gothic Medium Cond" panose="020B0606030402020204" pitchFamily="34" charset="0"/>
              </a:rPr>
              <a:t> En el casillero 3º dela Consejería marque “R” toda vez que en la atención previa, el profesional de la salud ya brindó Consejería/Orientación en prevención de ITS, VIH, Hepatitis B. </a:t>
            </a:r>
          </a:p>
        </p:txBody>
      </p:sp>
      <p:pic>
        <p:nvPicPr>
          <p:cNvPr id="11" name="Imagen 10"/>
          <p:cNvPicPr>
            <a:picLocks noChangeAspect="1"/>
          </p:cNvPicPr>
          <p:nvPr/>
        </p:nvPicPr>
        <p:blipFill>
          <a:blip r:embed="rId3"/>
          <a:stretch>
            <a:fillRect/>
          </a:stretch>
        </p:blipFill>
        <p:spPr>
          <a:xfrm>
            <a:off x="326893" y="2832627"/>
            <a:ext cx="8567224" cy="902610"/>
          </a:xfrm>
          <a:prstGeom prst="rect">
            <a:avLst/>
          </a:prstGeom>
        </p:spPr>
      </p:pic>
      <p:sp>
        <p:nvSpPr>
          <p:cNvPr id="12" name="Rectángulo 11"/>
          <p:cNvSpPr/>
          <p:nvPr/>
        </p:nvSpPr>
        <p:spPr>
          <a:xfrm>
            <a:off x="326893" y="3735244"/>
            <a:ext cx="8567224" cy="261610"/>
          </a:xfrm>
          <a:prstGeom prst="rect">
            <a:avLst/>
          </a:prstGeom>
        </p:spPr>
        <p:txBody>
          <a:bodyPr wrap="square">
            <a:spAutoFit/>
          </a:bodyPr>
          <a:lstStyle/>
          <a:p>
            <a:pPr lvl="0" algn="just"/>
            <a:r>
              <a:rPr lang="es-PE" sz="1100" dirty="0">
                <a:solidFill>
                  <a:srgbClr val="3333FF"/>
                </a:solidFill>
                <a:latin typeface="Franklin Gothic Medium Cond" panose="020B0606030402020204" pitchFamily="34" charset="0"/>
              </a:rPr>
              <a:t>Si el paciente es tratado por el mismo prestador que realiza el diagnóstico, se deberán llenar todas las actividades realizadas en un mismo registro. </a:t>
            </a:r>
          </a:p>
        </p:txBody>
      </p:sp>
      <p:sp>
        <p:nvSpPr>
          <p:cNvPr id="13" name="Rectángulo 12"/>
          <p:cNvSpPr/>
          <p:nvPr/>
        </p:nvSpPr>
        <p:spPr>
          <a:xfrm>
            <a:off x="326893" y="3892711"/>
            <a:ext cx="8404411" cy="1277273"/>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Como parte de la atención integral la Estrategia tiene normada la entrega de condones en los siguientes casos:</a:t>
            </a:r>
          </a:p>
          <a:p>
            <a:pPr algn="just"/>
            <a:r>
              <a:rPr lang="es-PE" sz="1100" dirty="0">
                <a:solidFill>
                  <a:srgbClr val="000000"/>
                </a:solidFill>
                <a:latin typeface="Franklin Gothic Medium Cond" panose="020B0606030402020204" pitchFamily="34" charset="0"/>
              </a:rPr>
              <a:t> Población General por consejería en ITS</a:t>
            </a:r>
          </a:p>
          <a:p>
            <a:pPr algn="just"/>
            <a:r>
              <a:rPr lang="es-PE" sz="1100" dirty="0">
                <a:solidFill>
                  <a:srgbClr val="000000"/>
                </a:solidFill>
                <a:latin typeface="Franklin Gothic Medium Cond" panose="020B0606030402020204" pitchFamily="34" charset="0"/>
              </a:rPr>
              <a:t> Población General en consejerías pre y post test</a:t>
            </a:r>
          </a:p>
          <a:p>
            <a:pPr algn="just"/>
            <a:r>
              <a:rPr lang="es-PE" sz="1100" dirty="0">
                <a:solidFill>
                  <a:srgbClr val="000000"/>
                </a:solidFill>
                <a:latin typeface="Franklin Gothic Medium Cond" panose="020B0606030402020204" pitchFamily="34" charset="0"/>
              </a:rPr>
              <a:t> Población General en campañas</a:t>
            </a:r>
          </a:p>
          <a:p>
            <a:pPr algn="just"/>
            <a:r>
              <a:rPr lang="es-PE" sz="1100" dirty="0">
                <a:solidFill>
                  <a:srgbClr val="000000"/>
                </a:solidFill>
                <a:latin typeface="Franklin Gothic Medium Cond" panose="020B0606030402020204" pitchFamily="34" charset="0"/>
              </a:rPr>
              <a:t> Personas viviendo con VIH-SIDA (PVVS)</a:t>
            </a:r>
          </a:p>
          <a:p>
            <a:pPr algn="just"/>
            <a:r>
              <a:rPr lang="es-PE" sz="1100" dirty="0">
                <a:solidFill>
                  <a:srgbClr val="000000"/>
                </a:solidFill>
                <a:latin typeface="Franklin Gothic Medium Cond" panose="020B0606030402020204" pitchFamily="34" charset="0"/>
              </a:rPr>
              <a:t> Trabajadores Sexuales (varones y mujeres), HSH,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en Atención Médica Periódica, Consejería pre y post test</a:t>
            </a:r>
          </a:p>
          <a:p>
            <a:pPr algn="just"/>
            <a:r>
              <a:rPr lang="es-PE" sz="1100" dirty="0">
                <a:solidFill>
                  <a:srgbClr val="000000"/>
                </a:solidFill>
                <a:latin typeface="Franklin Gothic Medium Cond" panose="020B0606030402020204" pitchFamily="34" charset="0"/>
              </a:rPr>
              <a:t> Trabajadores Sexuales (varones y mujeres), HSH, </a:t>
            </a:r>
            <a:r>
              <a:rPr lang="es-PE" sz="1100" dirty="0" err="1">
                <a:solidFill>
                  <a:srgbClr val="000000"/>
                </a:solidFill>
                <a:latin typeface="Franklin Gothic Medium Cond" panose="020B0606030402020204" pitchFamily="34" charset="0"/>
              </a:rPr>
              <a:t>Transgéneros</a:t>
            </a:r>
            <a:r>
              <a:rPr lang="es-PE" sz="1100" dirty="0">
                <a:solidFill>
                  <a:srgbClr val="000000"/>
                </a:solidFill>
                <a:latin typeface="Franklin Gothic Medium Cond" panose="020B0606030402020204" pitchFamily="34" charset="0"/>
              </a:rPr>
              <a:t> en Intervenciones de </a:t>
            </a:r>
            <a:r>
              <a:rPr lang="es-PE" sz="1100" dirty="0" err="1">
                <a:solidFill>
                  <a:srgbClr val="000000"/>
                </a:solidFill>
                <a:latin typeface="Franklin Gothic Medium Cond" panose="020B0606030402020204" pitchFamily="34" charset="0"/>
              </a:rPr>
              <a:t>PEPs</a:t>
            </a:r>
            <a:r>
              <a:rPr lang="es-PE" sz="1100" dirty="0">
                <a:solidFill>
                  <a:srgbClr val="000000"/>
                </a:solidFill>
                <a:latin typeface="Franklin Gothic Medium Cond" panose="020B0606030402020204" pitchFamily="34" charset="0"/>
              </a:rPr>
              <a:t>, campañas, etc.</a:t>
            </a:r>
          </a:p>
        </p:txBody>
      </p:sp>
      <p:sp>
        <p:nvSpPr>
          <p:cNvPr id="14" name="Rectángulo 13"/>
          <p:cNvSpPr/>
          <p:nvPr/>
        </p:nvSpPr>
        <p:spPr>
          <a:xfrm>
            <a:off x="327799" y="5107138"/>
            <a:ext cx="8482819" cy="430887"/>
          </a:xfrm>
          <a:prstGeom prst="rect">
            <a:avLst/>
          </a:prstGeom>
        </p:spPr>
        <p:txBody>
          <a:bodyPr wrap="square">
            <a:spAutoFit/>
          </a:bodyPr>
          <a:lstStyle/>
          <a:p>
            <a:pPr lvl="0" algn="just"/>
            <a:r>
              <a:rPr lang="es-PE" sz="1100" dirty="0">
                <a:solidFill>
                  <a:srgbClr val="3333FF"/>
                </a:solidFill>
                <a:latin typeface="Franklin Gothic Medium Cond" panose="020B0606030402020204" pitchFamily="34" charset="0"/>
              </a:rPr>
              <a:t>La entrega de preservativos no será registrada en el sistema de información HIS, la fuente de </a:t>
            </a:r>
            <a:r>
              <a:rPr lang="es-PE" sz="1100" dirty="0" err="1">
                <a:solidFill>
                  <a:srgbClr val="3333FF"/>
                </a:solidFill>
                <a:latin typeface="Franklin Gothic Medium Cond" panose="020B0606030402020204" pitchFamily="34" charset="0"/>
              </a:rPr>
              <a:t>datospara</a:t>
            </a:r>
            <a:r>
              <a:rPr lang="es-PE" sz="1100" dirty="0">
                <a:solidFill>
                  <a:srgbClr val="3333FF"/>
                </a:solidFill>
                <a:latin typeface="Franklin Gothic Medium Cond" panose="020B0606030402020204" pitchFamily="34" charset="0"/>
              </a:rPr>
              <a:t> la distribución de preservativos serán las recetas despachadas de Farmacia (SISMED).</a:t>
            </a:r>
          </a:p>
        </p:txBody>
      </p:sp>
      <p:sp>
        <p:nvSpPr>
          <p:cNvPr id="15" name="Rectángulo 14"/>
          <p:cNvSpPr/>
          <p:nvPr/>
        </p:nvSpPr>
        <p:spPr>
          <a:xfrm>
            <a:off x="327800" y="5489234"/>
            <a:ext cx="8482819" cy="110799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ITS CON MANEJO ETIOLÓGICO </a:t>
            </a:r>
          </a:p>
          <a:p>
            <a:pPr algn="just"/>
            <a:r>
              <a:rPr lang="es-PE" sz="1100" dirty="0">
                <a:solidFill>
                  <a:srgbClr val="000000"/>
                </a:solidFill>
                <a:latin typeface="Franklin Gothic Medium Cond" panose="020B0606030402020204" pitchFamily="34" charset="0"/>
              </a:rPr>
              <a:t>Se denomina manejo etiológico cuando el diagnóstico se basa en el hallazgo del agente causal o la confirmación de </a:t>
            </a:r>
            <a:r>
              <a:rPr lang="es-PE" sz="1100" dirty="0" err="1">
                <a:solidFill>
                  <a:srgbClr val="000000"/>
                </a:solidFill>
                <a:latin typeface="Franklin Gothic Medium Cond" panose="020B0606030402020204" pitchFamily="34" charset="0"/>
              </a:rPr>
              <a:t>supresencia</a:t>
            </a:r>
            <a:r>
              <a:rPr lang="es-PE" sz="1100" dirty="0">
                <a:solidFill>
                  <a:srgbClr val="000000"/>
                </a:solidFill>
                <a:latin typeface="Franklin Gothic Medium Cond" panose="020B0606030402020204" pitchFamily="34" charset="0"/>
              </a:rPr>
              <a:t> a través de pruebas serológicas, microbiológicas y otras de apoyo diagnóstico. </a:t>
            </a:r>
          </a:p>
          <a:p>
            <a:pPr algn="just"/>
            <a:r>
              <a:rPr lang="es-PE" sz="1100" dirty="0">
                <a:solidFill>
                  <a:srgbClr val="000000"/>
                </a:solidFill>
                <a:latin typeface="Franklin Gothic Medium Cond" panose="020B0606030402020204" pitchFamily="34" charset="0"/>
              </a:rPr>
              <a:t>Están considerados los siguientes diagnósticos:</a:t>
            </a:r>
          </a:p>
          <a:p>
            <a:pPr algn="just"/>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Trichomoniasis</a:t>
            </a:r>
            <a:r>
              <a:rPr lang="es-PE" sz="1100" dirty="0">
                <a:solidFill>
                  <a:srgbClr val="000000"/>
                </a:solidFill>
                <a:latin typeface="Franklin Gothic Medium Cond" panose="020B0606030402020204" pitchFamily="34" charset="0"/>
              </a:rPr>
              <a:t> 		 Gonorrea </a:t>
            </a:r>
          </a:p>
          <a:p>
            <a:pPr algn="just"/>
            <a:r>
              <a:rPr lang="es-PE" sz="1100" dirty="0">
                <a:solidFill>
                  <a:srgbClr val="000000"/>
                </a:solidFill>
                <a:latin typeface="Franklin Gothic Medium Cond" panose="020B0606030402020204" pitchFamily="34" charset="0"/>
              </a:rPr>
              <a:t> </a:t>
            </a:r>
            <a:r>
              <a:rPr lang="es-PE" sz="1100" dirty="0" err="1">
                <a:solidFill>
                  <a:srgbClr val="000000"/>
                </a:solidFill>
                <a:latin typeface="Franklin Gothic Medium Cond" panose="020B0606030402020204" pitchFamily="34" charset="0"/>
              </a:rPr>
              <a:t>Clamidiasis</a:t>
            </a:r>
            <a:r>
              <a:rPr lang="es-PE" sz="1100" dirty="0">
                <a:solidFill>
                  <a:srgbClr val="000000"/>
                </a:solidFill>
                <a:latin typeface="Franklin Gothic Medium Cond" panose="020B0606030402020204" pitchFamily="34" charset="0"/>
              </a:rPr>
              <a:t> 			 Sífilis </a:t>
            </a:r>
          </a:p>
        </p:txBody>
      </p:sp>
    </p:spTree>
    <p:extLst>
      <p:ext uri="{BB962C8B-B14F-4D97-AF65-F5344CB8AC3E}">
        <p14:creationId xmlns:p14="http://schemas.microsoft.com/office/powerpoint/2010/main" val="32894956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F1C982-D548-4A03-B13D-F6218397A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159" y="345057"/>
            <a:ext cx="5133975" cy="623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CD02CBBC-16D9-4F47-AB9E-999128CF32A3}"/>
              </a:ext>
            </a:extLst>
          </p:cNvPr>
          <p:cNvSpPr txBox="1"/>
          <p:nvPr/>
        </p:nvSpPr>
        <p:spPr>
          <a:xfrm>
            <a:off x="163902" y="1148109"/>
            <a:ext cx="2173857" cy="897682"/>
          </a:xfrm>
          <a:prstGeom prst="rect">
            <a:avLst/>
          </a:prstGeom>
          <a:noFill/>
        </p:spPr>
        <p:txBody>
          <a:bodyPr wrap="square">
            <a:spAutoFit/>
          </a:bodyPr>
          <a:lstStyle/>
          <a:p>
            <a:pPr marL="64770">
              <a:spcBef>
                <a:spcPts val="60"/>
              </a:spcBef>
              <a:spcAft>
                <a:spcPts val="0"/>
              </a:spcAft>
            </a:pPr>
            <a:r>
              <a:rPr lang="en-US" sz="1100" b="1" dirty="0">
                <a:effectLst/>
                <a:latin typeface="Calibri" panose="020F0502020204030204" pitchFamily="34" charset="0"/>
                <a:ea typeface="Calibri" panose="020F0502020204030204" pitchFamily="34" charset="0"/>
              </a:rPr>
              <a:t>A</a:t>
            </a:r>
            <a:r>
              <a:rPr lang="en-US" sz="1100" b="1" spc="5" dirty="0">
                <a:effectLst/>
                <a:latin typeface="Calibri" panose="020F0502020204030204" pitchFamily="34" charset="0"/>
                <a:ea typeface="Calibri" panose="020F0502020204030204" pitchFamily="34" charset="0"/>
              </a:rPr>
              <a:t>N</a:t>
            </a:r>
            <a:r>
              <a:rPr lang="en-US" sz="1100" b="1" spc="-10" dirty="0">
                <a:effectLst/>
                <a:latin typeface="Calibri" panose="020F0502020204030204" pitchFamily="34" charset="0"/>
                <a:ea typeface="Calibri" panose="020F0502020204030204" pitchFamily="34" charset="0"/>
              </a:rPr>
              <a:t>E</a:t>
            </a:r>
            <a:r>
              <a:rPr lang="en-US" sz="1100" b="1" dirty="0">
                <a:effectLst/>
                <a:latin typeface="Calibri" panose="020F0502020204030204" pitchFamily="34" charset="0"/>
                <a:ea typeface="Calibri" panose="020F0502020204030204" pitchFamily="34" charset="0"/>
              </a:rPr>
              <a:t>XO</a:t>
            </a:r>
            <a:r>
              <a:rPr lang="en-US" sz="1100" b="1" spc="5"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F</a:t>
            </a:r>
            <a:r>
              <a:rPr lang="en-US" sz="1100" b="1" spc="-10" dirty="0" err="1">
                <a:effectLst/>
                <a:latin typeface="Calibri" panose="020F0502020204030204" pitchFamily="34" charset="0"/>
                <a:ea typeface="Calibri" panose="020F0502020204030204" pitchFamily="34" charset="0"/>
              </a:rPr>
              <a:t>or</a:t>
            </a:r>
            <a:r>
              <a:rPr lang="en-US" sz="1100" b="1" dirty="0" err="1">
                <a:effectLst/>
                <a:latin typeface="Calibri" panose="020F0502020204030204" pitchFamily="34" charset="0"/>
                <a:ea typeface="Calibri" panose="020F0502020204030204" pitchFamily="34" charset="0"/>
              </a:rPr>
              <a:t>mato</a:t>
            </a:r>
            <a:r>
              <a:rPr lang="en-US" sz="1100" b="1" spc="-5" dirty="0">
                <a:effectLst/>
                <a:latin typeface="Calibri" panose="020F0502020204030204" pitchFamily="34" charset="0"/>
                <a:ea typeface="Calibri" panose="020F0502020204030204" pitchFamily="34" charset="0"/>
              </a:rPr>
              <a:t> d</a:t>
            </a:r>
            <a:r>
              <a:rPr lang="en-US" sz="1100" b="1"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 </a:t>
            </a:r>
            <a:r>
              <a:rPr lang="en-US" sz="1100" b="1" spc="5" dirty="0" err="1">
                <a:effectLst/>
                <a:latin typeface="Calibri" panose="020F0502020204030204" pitchFamily="34" charset="0"/>
                <a:ea typeface="Calibri" panose="020F0502020204030204" pitchFamily="34" charset="0"/>
              </a:rPr>
              <a:t>C</a:t>
            </a:r>
            <a:r>
              <a:rPr lang="en-US" sz="1100" b="1" spc="-5" dirty="0" err="1">
                <a:effectLst/>
                <a:latin typeface="Calibri" panose="020F0502020204030204" pitchFamily="34" charset="0"/>
                <a:ea typeface="Calibri" panose="020F0502020204030204" pitchFamily="34" charset="0"/>
              </a:rPr>
              <a:t>on</a:t>
            </a:r>
            <a:r>
              <a:rPr lang="en-US" sz="1100" b="1" dirty="0" err="1">
                <a:effectLst/>
                <a:latin typeface="Calibri" panose="020F0502020204030204" pitchFamily="34" charset="0"/>
                <a:ea typeface="Calibri" panose="020F0502020204030204" pitchFamily="34" charset="0"/>
              </a:rPr>
              <a:t>s</a:t>
            </a:r>
            <a:r>
              <a:rPr lang="en-US" sz="1100" b="1" spc="-15" dirty="0" err="1">
                <a:effectLst/>
                <a:latin typeface="Calibri" panose="020F0502020204030204" pitchFamily="34" charset="0"/>
                <a:ea typeface="Calibri" panose="020F0502020204030204" pitchFamily="34" charset="0"/>
              </a:rPr>
              <a:t>e</a:t>
            </a:r>
            <a:r>
              <a:rPr lang="en-US" sz="1100" b="1" spc="-5" dirty="0" err="1">
                <a:effectLst/>
                <a:latin typeface="Calibri" panose="020F0502020204030204" pitchFamily="34" charset="0"/>
                <a:ea typeface="Calibri" panose="020F0502020204030204" pitchFamily="34" charset="0"/>
              </a:rPr>
              <a:t>n</a:t>
            </a:r>
            <a:r>
              <a:rPr lang="en-US" sz="1100" b="1" dirty="0" err="1">
                <a:effectLst/>
                <a:latin typeface="Calibri" panose="020F0502020204030204" pitchFamily="34" charset="0"/>
                <a:ea typeface="Calibri" panose="020F0502020204030204" pitchFamily="34" charset="0"/>
              </a:rPr>
              <a:t>t</a:t>
            </a:r>
            <a:r>
              <a:rPr lang="en-US" sz="1100" b="1" spc="5" dirty="0" err="1">
                <a:effectLst/>
                <a:latin typeface="Calibri" panose="020F0502020204030204" pitchFamily="34" charset="0"/>
                <a:ea typeface="Calibri" panose="020F0502020204030204" pitchFamily="34" charset="0"/>
              </a:rPr>
              <a:t>i</a:t>
            </a:r>
            <a:r>
              <a:rPr lang="en-US" sz="1100" b="1" dirty="0" err="1">
                <a:effectLst/>
                <a:latin typeface="Calibri" panose="020F0502020204030204" pitchFamily="34" charset="0"/>
                <a:ea typeface="Calibri" panose="020F0502020204030204" pitchFamily="34" charset="0"/>
              </a:rPr>
              <a:t>m</a:t>
            </a:r>
            <a:r>
              <a:rPr lang="en-US" sz="1100" b="1" spc="5" dirty="0" err="1">
                <a:effectLst/>
                <a:latin typeface="Calibri" panose="020F0502020204030204" pitchFamily="34" charset="0"/>
                <a:ea typeface="Calibri" panose="020F0502020204030204" pitchFamily="34" charset="0"/>
              </a:rPr>
              <a:t>i</a:t>
            </a:r>
            <a:r>
              <a:rPr lang="en-US" sz="1100" b="1" spc="-5" dirty="0" err="1">
                <a:effectLst/>
                <a:latin typeface="Calibri" panose="020F0502020204030204" pitchFamily="34" charset="0"/>
                <a:ea typeface="Calibri" panose="020F0502020204030204" pitchFamily="34" charset="0"/>
              </a:rPr>
              <a:t>en</a:t>
            </a:r>
            <a:r>
              <a:rPr lang="en-US" sz="1100" b="1" dirty="0" err="1">
                <a:effectLst/>
                <a:latin typeface="Calibri" panose="020F0502020204030204" pitchFamily="34" charset="0"/>
                <a:ea typeface="Calibri" panose="020F0502020204030204" pitchFamily="34" charset="0"/>
              </a:rPr>
              <a:t>to</a:t>
            </a:r>
            <a:r>
              <a:rPr lang="en-US" sz="1100" b="1" spc="-15" dirty="0">
                <a:effectLst/>
                <a:latin typeface="Calibri" panose="020F0502020204030204" pitchFamily="34" charset="0"/>
                <a:ea typeface="Calibri" panose="020F0502020204030204" pitchFamily="34" charset="0"/>
              </a:rPr>
              <a:t> </a:t>
            </a:r>
            <a:r>
              <a:rPr lang="en-US" sz="1100" b="1" spc="5" dirty="0" err="1">
                <a:effectLst/>
                <a:latin typeface="Calibri" panose="020F0502020204030204" pitchFamily="34" charset="0"/>
                <a:ea typeface="Calibri" panose="020F0502020204030204" pitchFamily="34" charset="0"/>
              </a:rPr>
              <a:t>I</a:t>
            </a:r>
            <a:r>
              <a:rPr lang="en-US" sz="1100" b="1" spc="-5" dirty="0" err="1">
                <a:effectLst/>
                <a:latin typeface="Calibri" panose="020F0502020204030204" pitchFamily="34" charset="0"/>
                <a:ea typeface="Calibri" panose="020F0502020204030204" pitchFamily="34" charset="0"/>
              </a:rPr>
              <a:t>n</a:t>
            </a:r>
            <a:r>
              <a:rPr lang="en-US" sz="1100" b="1" dirty="0" err="1">
                <a:effectLst/>
                <a:latin typeface="Calibri" panose="020F0502020204030204" pitchFamily="34" charset="0"/>
                <a:ea typeface="Calibri" panose="020F0502020204030204" pitchFamily="34" charset="0"/>
              </a:rPr>
              <a:t>f</a:t>
            </a:r>
            <a:r>
              <a:rPr lang="en-US" sz="1100" b="1" spc="-5" dirty="0" err="1">
                <a:effectLst/>
                <a:latin typeface="Calibri" panose="020F0502020204030204" pitchFamily="34" charset="0"/>
                <a:ea typeface="Calibri" panose="020F0502020204030204" pitchFamily="34" charset="0"/>
              </a:rPr>
              <a:t>o</a:t>
            </a:r>
            <a:r>
              <a:rPr lang="en-US" sz="1100" b="1" spc="5" dirty="0" err="1">
                <a:effectLst/>
                <a:latin typeface="Calibri" panose="020F0502020204030204" pitchFamily="34" charset="0"/>
                <a:ea typeface="Calibri" panose="020F0502020204030204" pitchFamily="34" charset="0"/>
              </a:rPr>
              <a:t>r</a:t>
            </a:r>
            <a:r>
              <a:rPr lang="en-US" sz="1100" b="1" dirty="0" err="1">
                <a:effectLst/>
                <a:latin typeface="Calibri" panose="020F0502020204030204" pitchFamily="34" charset="0"/>
                <a:ea typeface="Calibri" panose="020F0502020204030204" pitchFamily="34" charset="0"/>
              </a:rPr>
              <a:t>ma</a:t>
            </a:r>
            <a:r>
              <a:rPr lang="en-US" sz="1100" b="1" spc="-5" dirty="0" err="1">
                <a:effectLst/>
                <a:latin typeface="Calibri" panose="020F0502020204030204" pitchFamily="34" charset="0"/>
                <a:ea typeface="Calibri" panose="020F0502020204030204" pitchFamily="34" charset="0"/>
              </a:rPr>
              <a:t>d</a:t>
            </a:r>
            <a:r>
              <a:rPr lang="en-US" sz="1100" b="1" dirty="0" err="1">
                <a:effectLst/>
                <a:latin typeface="Calibri" panose="020F0502020204030204" pitchFamily="34" charset="0"/>
                <a:ea typeface="Calibri" panose="020F0502020204030204" pitchFamily="34" charset="0"/>
              </a:rPr>
              <a:t>o</a:t>
            </a:r>
            <a:r>
              <a:rPr lang="en-US" sz="1100" b="1" spc="-5"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p</a:t>
            </a:r>
            <a:r>
              <a:rPr lang="en-US" sz="1100" b="1" spc="-5" dirty="0">
                <a:effectLst/>
                <a:latin typeface="Calibri" panose="020F0502020204030204" pitchFamily="34" charset="0"/>
                <a:ea typeface="Calibri" panose="020F0502020204030204" pitchFamily="34" charset="0"/>
              </a:rPr>
              <a:t>a</a:t>
            </a:r>
            <a:r>
              <a:rPr lang="en-US" sz="1100" b="1" spc="5" dirty="0">
                <a:effectLst/>
                <a:latin typeface="Calibri" panose="020F0502020204030204" pitchFamily="34" charset="0"/>
                <a:ea typeface="Calibri" panose="020F0502020204030204" pitchFamily="34" charset="0"/>
              </a:rPr>
              <a:t>r</a:t>
            </a:r>
            <a:r>
              <a:rPr lang="en-US" sz="1100" b="1" dirty="0">
                <a:effectLst/>
                <a:latin typeface="Calibri" panose="020F0502020204030204" pitchFamily="34" charset="0"/>
                <a:ea typeface="Calibri" panose="020F0502020204030204" pitchFamily="34" charset="0"/>
              </a:rPr>
              <a:t>a</a:t>
            </a:r>
            <a:r>
              <a:rPr lang="en-US" sz="1100" b="1" spc="-15" dirty="0">
                <a:effectLst/>
                <a:latin typeface="Calibri" panose="020F0502020204030204" pitchFamily="34" charset="0"/>
                <a:ea typeface="Calibri" panose="020F0502020204030204" pitchFamily="34" charset="0"/>
              </a:rPr>
              <a:t> </a:t>
            </a:r>
            <a:r>
              <a:rPr lang="en-US" sz="1100" b="1" spc="5" dirty="0">
                <a:effectLst/>
                <a:latin typeface="Calibri" panose="020F0502020204030204" pitchFamily="34" charset="0"/>
                <a:ea typeface="Calibri" panose="020F0502020204030204" pitchFamily="34" charset="0"/>
              </a:rPr>
              <a:t>T</a:t>
            </a:r>
            <a:r>
              <a:rPr lang="en-US" sz="1100" b="1" spc="-5"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l</a:t>
            </a:r>
            <a:r>
              <a:rPr lang="en-US" sz="1100" b="1"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 </a:t>
            </a:r>
            <a:r>
              <a:rPr lang="en-US" sz="1100" b="1" spc="-5" dirty="0" err="1">
                <a:effectLst/>
                <a:latin typeface="Calibri" panose="020F0502020204030204" pitchFamily="34" charset="0"/>
                <a:ea typeface="Calibri" panose="020F0502020204030204" pitchFamily="34" charset="0"/>
              </a:rPr>
              <a:t>o</a:t>
            </a:r>
            <a:r>
              <a:rPr lang="en-US" sz="1100" b="1" spc="-10" dirty="0" err="1">
                <a:effectLst/>
                <a:latin typeface="Calibri" panose="020F0502020204030204" pitchFamily="34" charset="0"/>
                <a:ea typeface="Calibri" panose="020F0502020204030204" pitchFamily="34" charset="0"/>
              </a:rPr>
              <a:t>r</a:t>
            </a:r>
            <a:r>
              <a:rPr lang="en-US" sz="1100" b="1" spc="5" dirty="0" err="1">
                <a:effectLst/>
                <a:latin typeface="Calibri" panose="020F0502020204030204" pitchFamily="34" charset="0"/>
                <a:ea typeface="Calibri" panose="020F0502020204030204" pitchFamily="34" charset="0"/>
              </a:rPr>
              <a:t>i</a:t>
            </a:r>
            <a:r>
              <a:rPr lang="en-US" sz="1100" b="1" spc="-5" dirty="0" err="1">
                <a:effectLst/>
                <a:latin typeface="Calibri" panose="020F0502020204030204" pitchFamily="34" charset="0"/>
                <a:ea typeface="Calibri" panose="020F0502020204030204" pitchFamily="34" charset="0"/>
              </a:rPr>
              <a:t>en</a:t>
            </a:r>
            <a:r>
              <a:rPr lang="en-US" sz="1100" b="1" dirty="0" err="1">
                <a:effectLst/>
                <a:latin typeface="Calibri" panose="020F0502020204030204" pitchFamily="34" charset="0"/>
                <a:ea typeface="Calibri" panose="020F0502020204030204" pitchFamily="34" charset="0"/>
              </a:rPr>
              <a:t>t</a:t>
            </a:r>
            <a:r>
              <a:rPr lang="en-US" sz="1100" b="1" spc="-5" dirty="0" err="1">
                <a:effectLst/>
                <a:latin typeface="Calibri" panose="020F0502020204030204" pitchFamily="34" charset="0"/>
                <a:ea typeface="Calibri" panose="020F0502020204030204" pitchFamily="34" charset="0"/>
              </a:rPr>
              <a:t>a</a:t>
            </a:r>
            <a:r>
              <a:rPr lang="en-US" sz="1100" b="1" spc="5" dirty="0" err="1">
                <a:effectLst/>
                <a:latin typeface="Calibri" panose="020F0502020204030204" pitchFamily="34" charset="0"/>
                <a:ea typeface="Calibri" panose="020F0502020204030204" pitchFamily="34" charset="0"/>
              </a:rPr>
              <a:t>ci</a:t>
            </a:r>
            <a:r>
              <a:rPr lang="en-US" sz="1100" b="1" spc="-5" dirty="0" err="1">
                <a:effectLst/>
                <a:latin typeface="Calibri" panose="020F0502020204030204" pitchFamily="34" charset="0"/>
                <a:ea typeface="Calibri" panose="020F0502020204030204" pitchFamily="34" charset="0"/>
              </a:rPr>
              <a:t>ó</a:t>
            </a:r>
            <a:r>
              <a:rPr lang="en-US" sz="1100" b="1" dirty="0" err="1">
                <a:effectLst/>
                <a:latin typeface="Calibri" panose="020F0502020204030204" pitchFamily="34" charset="0"/>
                <a:ea typeface="Calibri" panose="020F0502020204030204" pitchFamily="34" charset="0"/>
              </a:rPr>
              <a:t>n</a:t>
            </a:r>
            <a:r>
              <a:rPr lang="en-US" sz="1100" b="1" spc="-15"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y</a:t>
            </a:r>
            <a:r>
              <a:rPr lang="en-US" sz="1100" b="1" spc="-5" dirty="0">
                <a:effectLst/>
                <a:latin typeface="Calibri" panose="020F0502020204030204" pitchFamily="34" charset="0"/>
                <a:ea typeface="Calibri" panose="020F0502020204030204" pitchFamily="34" charset="0"/>
              </a:rPr>
              <a:t> </a:t>
            </a:r>
            <a:r>
              <a:rPr lang="en-US" sz="1100" b="1" spc="5" dirty="0">
                <a:effectLst/>
                <a:latin typeface="Calibri" panose="020F0502020204030204" pitchFamily="34" charset="0"/>
                <a:ea typeface="Calibri" panose="020F0502020204030204" pitchFamily="34" charset="0"/>
              </a:rPr>
              <a:t>T</a:t>
            </a:r>
            <a:r>
              <a:rPr lang="en-US" sz="1100" b="1" spc="-5" dirty="0">
                <a:effectLst/>
                <a:latin typeface="Calibri" panose="020F0502020204030204" pitchFamily="34" charset="0"/>
                <a:ea typeface="Calibri" panose="020F0502020204030204" pitchFamily="34" charset="0"/>
              </a:rPr>
              <a:t>e</a:t>
            </a:r>
            <a:r>
              <a:rPr lang="en-US" sz="1100" b="1" spc="5" dirty="0">
                <a:effectLst/>
                <a:latin typeface="Calibri" panose="020F0502020204030204" pitchFamily="34" charset="0"/>
                <a:ea typeface="Calibri" panose="020F0502020204030204" pitchFamily="34" charset="0"/>
              </a:rPr>
              <a:t>l</a:t>
            </a:r>
            <a:r>
              <a:rPr lang="en-US" sz="1100" b="1" dirty="0">
                <a:effectLst/>
                <a:latin typeface="Calibri" panose="020F0502020204030204" pitchFamily="34" charset="0"/>
                <a:ea typeface="Calibri" panose="020F0502020204030204" pitchFamily="34" charset="0"/>
              </a:rPr>
              <a:t>e</a:t>
            </a:r>
            <a:r>
              <a:rPr lang="en-US" sz="1100" b="1" spc="-15" dirty="0">
                <a:effectLst/>
                <a:latin typeface="Calibri" panose="020F0502020204030204" pitchFamily="34" charset="0"/>
                <a:ea typeface="Calibri" panose="020F0502020204030204" pitchFamily="34" charset="0"/>
              </a:rPr>
              <a:t> </a:t>
            </a:r>
            <a:r>
              <a:rPr lang="en-US" sz="1100" b="1" dirty="0" err="1">
                <a:effectLst/>
                <a:latin typeface="Calibri" panose="020F0502020204030204" pitchFamily="34" charset="0"/>
                <a:ea typeface="Calibri" panose="020F0502020204030204" pitchFamily="34" charset="0"/>
              </a:rPr>
              <a:t>m</a:t>
            </a:r>
            <a:r>
              <a:rPr lang="en-US" sz="1100" b="1" spc="-5" dirty="0" err="1">
                <a:effectLst/>
                <a:latin typeface="Calibri" panose="020F0502020204030204" pitchFamily="34" charset="0"/>
                <a:ea typeface="Calibri" panose="020F0502020204030204" pitchFamily="34" charset="0"/>
              </a:rPr>
              <a:t>on</a:t>
            </a:r>
            <a:r>
              <a:rPr lang="en-US" sz="1100" b="1" spc="5" dirty="0" err="1">
                <a:effectLst/>
                <a:latin typeface="Calibri" panose="020F0502020204030204" pitchFamily="34" charset="0"/>
                <a:ea typeface="Calibri" panose="020F0502020204030204" pitchFamily="34" charset="0"/>
              </a:rPr>
              <a:t>i</a:t>
            </a:r>
            <a:r>
              <a:rPr lang="en-US" sz="1100" b="1" dirty="0" err="1">
                <a:effectLst/>
                <a:latin typeface="Calibri" panose="020F0502020204030204" pitchFamily="34" charset="0"/>
                <a:ea typeface="Calibri" panose="020F0502020204030204" pitchFamily="34" charset="0"/>
              </a:rPr>
              <a:t>t</a:t>
            </a:r>
            <a:r>
              <a:rPr lang="en-US" sz="1100" b="1" spc="-5" dirty="0" err="1">
                <a:effectLst/>
                <a:latin typeface="Calibri" panose="020F0502020204030204" pitchFamily="34" charset="0"/>
                <a:ea typeface="Calibri" panose="020F0502020204030204" pitchFamily="34" charset="0"/>
              </a:rPr>
              <a:t>o</a:t>
            </a:r>
            <a:r>
              <a:rPr lang="en-US" sz="1100" b="1" spc="5" dirty="0" err="1">
                <a:effectLst/>
                <a:latin typeface="Calibri" panose="020F0502020204030204" pitchFamily="34" charset="0"/>
                <a:ea typeface="Calibri" panose="020F0502020204030204" pitchFamily="34" charset="0"/>
              </a:rPr>
              <a:t>r</a:t>
            </a:r>
            <a:r>
              <a:rPr lang="en-US" sz="1100" b="1" spc="-5" dirty="0" err="1">
                <a:effectLst/>
                <a:latin typeface="Calibri" panose="020F0502020204030204" pitchFamily="34" charset="0"/>
                <a:ea typeface="Calibri" panose="020F0502020204030204" pitchFamily="34" charset="0"/>
              </a:rPr>
              <a:t>e</a:t>
            </a:r>
            <a:r>
              <a:rPr lang="en-US" sz="1100" b="1" dirty="0" err="1">
                <a:effectLst/>
                <a:latin typeface="Calibri" panose="020F0502020204030204" pitchFamily="34" charset="0"/>
                <a:ea typeface="Calibri" panose="020F0502020204030204" pitchFamily="34" charset="0"/>
              </a:rPr>
              <a:t>o</a:t>
            </a:r>
            <a:endParaRPr lang="es-PE" sz="1000" dirty="0">
              <a:effectLst/>
              <a:latin typeface="Times New Roman" panose="02020603050405020304" pitchFamily="18" charset="0"/>
              <a:ea typeface="Times New Roman" panose="02020603050405020304" pitchFamily="18" charset="0"/>
            </a:endParaRPr>
          </a:p>
          <a:p>
            <a:pPr>
              <a:lnSpc>
                <a:spcPts val="1000"/>
              </a:lnSpc>
            </a:pPr>
            <a:r>
              <a:rPr lang="en-US" sz="1000" dirty="0">
                <a:effectLst/>
                <a:latin typeface="Times New Roman" panose="02020603050405020304" pitchFamily="18" charset="0"/>
                <a:ea typeface="Times New Roman" panose="02020603050405020304" pitchFamily="18" charset="0"/>
              </a:rPr>
              <a:t> </a:t>
            </a:r>
            <a:endParaRPr lang="es-PE"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1802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12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293296" y="235758"/>
            <a:ext cx="8482819" cy="2970044"/>
          </a:xfrm>
          <a:prstGeom prst="rect">
            <a:avLst/>
          </a:prstGeom>
        </p:spPr>
        <p:txBody>
          <a:bodyPr wrap="square">
            <a:spAutoFit/>
          </a:bodyPr>
          <a:lstStyle/>
          <a:p>
            <a:pPr algn="just"/>
            <a:r>
              <a:rPr lang="es-PE" sz="1100" dirty="0">
                <a:solidFill>
                  <a:srgbClr val="3333FF"/>
                </a:solidFill>
                <a:latin typeface="Franklin Gothic Medium Cond" panose="020B0606030402020204" pitchFamily="34" charset="0"/>
              </a:rPr>
              <a:t>Para realizar el diagnóstico de manejo etiológico es necesaria la confirmación diagnóstica, por lo que el registro de la primera intervención deberá registrarse como presuntivo, para luego ser confirmado y registrarse como definitivo o descartado con una prueba de laboratorio, según normatividad vigente. </a:t>
            </a:r>
          </a:p>
          <a:p>
            <a:r>
              <a:rPr lang="es-PE" sz="1100" dirty="0">
                <a:latin typeface="Franklin Gothic Medium Cond" panose="020B0606030402020204" pitchFamily="34" charset="0"/>
              </a:rPr>
              <a:t>Para el ítem Diagnóstico motivo de consulta y/o actividad de salud registre: </a:t>
            </a:r>
          </a:p>
          <a:p>
            <a:r>
              <a:rPr lang="es-PE" sz="1100" dirty="0">
                <a:latin typeface="Franklin Gothic Medium Cond" panose="020B0606030402020204" pitchFamily="34" charset="0"/>
              </a:rPr>
              <a:t> En el casillero 1º el Diagnóstico  </a:t>
            </a:r>
          </a:p>
          <a:p>
            <a:r>
              <a:rPr lang="es-PE" sz="1100" dirty="0">
                <a:latin typeface="Franklin Gothic Medium Cond" panose="020B0606030402020204" pitchFamily="34" charset="0"/>
              </a:rPr>
              <a:t> En el casillero 2º Obtención de muestra </a:t>
            </a:r>
          </a:p>
          <a:p>
            <a:r>
              <a:rPr lang="es-PE" sz="1100" dirty="0">
                <a:latin typeface="Franklin Gothic Medium Cond" panose="020B0606030402020204" pitchFamily="34" charset="0"/>
              </a:rPr>
              <a:t> En los demás casilleros las actividades y/o procedimientos que realice el prestador como consejería, tratamiento, </a:t>
            </a:r>
            <a:r>
              <a:rPr lang="es-PE" sz="1100" dirty="0" err="1">
                <a:latin typeface="Franklin Gothic Medium Cond" panose="020B0606030402020204" pitchFamily="34" charset="0"/>
              </a:rPr>
              <a:t>etc</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de acuerdo a la atención brindada</a:t>
            </a:r>
          </a:p>
          <a:p>
            <a:pPr algn="ctr"/>
            <a:r>
              <a:rPr lang="es-PE" sz="1100" dirty="0">
                <a:solidFill>
                  <a:srgbClr val="3333FF"/>
                </a:solidFill>
                <a:latin typeface="Franklin Gothic Medium Cond" panose="020B0606030402020204" pitchFamily="34" charset="0"/>
              </a:rPr>
              <a:t>El registro de las actividades de Tratamiento y Consejería se manejan al igual que para el manejo </a:t>
            </a:r>
            <a:r>
              <a:rPr lang="es-PE" sz="1100" dirty="0" err="1">
                <a:solidFill>
                  <a:srgbClr val="3333FF"/>
                </a:solidFill>
                <a:latin typeface="Franklin Gothic Medium Cond" panose="020B0606030402020204" pitchFamily="34" charset="0"/>
              </a:rPr>
              <a:t>Sindrómico</a:t>
            </a:r>
            <a:r>
              <a:rPr lang="es-PE" sz="1100" dirty="0">
                <a:solidFill>
                  <a:srgbClr val="3333FF"/>
                </a:solidFill>
                <a:latin typeface="Franklin Gothic Medium Cond" panose="020B0606030402020204" pitchFamily="34" charset="0"/>
              </a:rPr>
              <a:t>. </a:t>
            </a:r>
          </a:p>
          <a:p>
            <a:r>
              <a:rPr lang="es-PE" sz="1100" dirty="0">
                <a:latin typeface="Franklin Gothic Medium Cond" panose="020B0606030402020204" pitchFamily="34" charset="0"/>
              </a:rPr>
              <a:t>En el ítem Tipo de diagnóstico marque:</a:t>
            </a:r>
          </a:p>
          <a:p>
            <a:r>
              <a:rPr lang="es-PE" sz="1100" dirty="0">
                <a:latin typeface="Franklin Gothic Medium Cond" panose="020B0606030402020204" pitchFamily="34" charset="0"/>
              </a:rPr>
              <a:t> En el casillero 1º marque “P”</a:t>
            </a:r>
          </a:p>
          <a:p>
            <a:r>
              <a:rPr lang="es-PE" sz="1100" dirty="0">
                <a:latin typeface="Franklin Gothic Medium Cond" panose="020B0606030402020204" pitchFamily="34" charset="0"/>
              </a:rPr>
              <a:t> En los siguientes casilleros todas las actividades y/o procedimientos.</a:t>
            </a:r>
          </a:p>
          <a:p>
            <a:r>
              <a:rPr lang="es-PE" sz="1100" dirty="0">
                <a:latin typeface="Franklin Gothic Medium Cond" panose="020B0606030402020204" pitchFamily="34" charset="0"/>
              </a:rPr>
              <a:t> En el casillero de Consejería marque “D” sólo en la primera Consejería en el año, en las demás oportunidades marcar “R”</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 </a:t>
            </a:r>
          </a:p>
          <a:p>
            <a:r>
              <a:rPr lang="es-PE" sz="1100" dirty="0">
                <a:latin typeface="Franklin Gothic Medium Cond" panose="020B0606030402020204" pitchFamily="34" charset="0"/>
              </a:rPr>
              <a:t> En el casillero 3º la sigla de la POBLACIÓN EN RIESGO al que corresponde el paciente.</a:t>
            </a:r>
          </a:p>
          <a:p>
            <a:pPr defTabSz="865188"/>
            <a:r>
              <a:rPr lang="es-PE" sz="1100" dirty="0">
                <a:latin typeface="Franklin Gothic Medium Cond" panose="020B0606030402020204" pitchFamily="34" charset="0"/>
              </a:rPr>
              <a:t>o [En Blanco] = Población General	o TS = Trabajador Sexual 		o TTS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que es TS </a:t>
            </a:r>
          </a:p>
          <a:p>
            <a:pPr defTabSz="865188"/>
            <a:r>
              <a:rPr lang="es-PE" sz="1100" dirty="0">
                <a:latin typeface="Franklin Gothic Medium Cond" panose="020B0606030402020204" pitchFamily="34" charset="0"/>
              </a:rPr>
              <a:t>o ST = Trabajador de Salud 		o HSH= Hombre que tiene sexo con hombre 	o G= Gestante </a:t>
            </a:r>
          </a:p>
          <a:p>
            <a:pPr defTabSz="865188"/>
            <a:r>
              <a:rPr lang="es-PE" sz="1100" dirty="0">
                <a:latin typeface="Franklin Gothic Medium Cond" panose="020B0606030402020204" pitchFamily="34" charset="0"/>
              </a:rPr>
              <a:t>o TRA = </a:t>
            </a:r>
            <a:r>
              <a:rPr lang="es-PE" sz="1100" dirty="0" err="1">
                <a:latin typeface="Franklin Gothic Medium Cond" panose="020B0606030402020204" pitchFamily="34" charset="0"/>
              </a:rPr>
              <a:t>Transgénero</a:t>
            </a:r>
            <a:r>
              <a:rPr lang="es-PE" sz="1100" dirty="0">
                <a:latin typeface="Franklin Gothic Medium Cond" panose="020B0606030402020204" pitchFamily="34" charset="0"/>
              </a:rPr>
              <a:t> 		o PPL= Persona privada de su libertad 	o HTS= HSH que es TS </a:t>
            </a:r>
          </a:p>
        </p:txBody>
      </p:sp>
      <p:pic>
        <p:nvPicPr>
          <p:cNvPr id="13" name="Imagen 12"/>
          <p:cNvPicPr>
            <a:picLocks noChangeAspect="1"/>
          </p:cNvPicPr>
          <p:nvPr/>
        </p:nvPicPr>
        <p:blipFill>
          <a:blip r:embed="rId2"/>
          <a:stretch>
            <a:fillRect/>
          </a:stretch>
        </p:blipFill>
        <p:spPr>
          <a:xfrm>
            <a:off x="293296" y="3181463"/>
            <a:ext cx="8482819" cy="1010985"/>
          </a:xfrm>
          <a:prstGeom prst="rect">
            <a:avLst/>
          </a:prstGeom>
        </p:spPr>
      </p:pic>
      <p:sp>
        <p:nvSpPr>
          <p:cNvPr id="5" name="Rectángulo 4"/>
          <p:cNvSpPr/>
          <p:nvPr/>
        </p:nvSpPr>
        <p:spPr>
          <a:xfrm>
            <a:off x="293296" y="4192448"/>
            <a:ext cx="8405446"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CUANDO EL RESULTADO DE LA MUESTRA ES POSITIVO </a:t>
            </a:r>
          </a:p>
          <a:p>
            <a:pPr algn="just"/>
            <a:r>
              <a:rPr lang="es-PE" sz="1100" dirty="0">
                <a:solidFill>
                  <a:srgbClr val="000000"/>
                </a:solidFill>
                <a:latin typeface="Franklin Gothic Medium Cond" panose="020B0606030402020204" pitchFamily="34" charset="0"/>
              </a:rPr>
              <a:t> Para el ítem Diagnóstico motivo de consulta y/o actividad de salud registre:</a:t>
            </a:r>
          </a:p>
          <a:p>
            <a:pPr algn="just"/>
            <a:r>
              <a:rPr lang="es-PE" sz="1100" dirty="0">
                <a:latin typeface="Franklin Gothic Medium Cond" panose="020B0606030402020204" pitchFamily="34" charset="0"/>
              </a:rPr>
              <a:t> En el casillero 1º el Diagnóstico </a:t>
            </a:r>
          </a:p>
          <a:p>
            <a:pPr algn="just"/>
            <a:r>
              <a:rPr lang="es-PE" sz="1100" dirty="0">
                <a:latin typeface="Franklin Gothic Medium Cond" panose="020B0606030402020204" pitchFamily="34" charset="0"/>
              </a:rPr>
              <a:t> En el casillero 2º Administración de Tratamiento</a:t>
            </a:r>
          </a:p>
          <a:p>
            <a:pPr algn="just"/>
            <a:r>
              <a:rPr lang="es-PE" sz="1100" dirty="0">
                <a:latin typeface="Franklin Gothic Medium Cond" panose="020B0606030402020204" pitchFamily="34" charset="0"/>
              </a:rPr>
              <a:t> En los demás casilleros las actividades realizadas por el prestador en el momento de la atención (consejería. </a:t>
            </a:r>
            <a:r>
              <a:rPr lang="es-PE" sz="1100" dirty="0" err="1">
                <a:latin typeface="Franklin Gothic Medium Cond" panose="020B0606030402020204" pitchFamily="34" charset="0"/>
              </a:rPr>
              <a:t>etc</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En el ítem Tipo de Diagnóstico marque:</a:t>
            </a:r>
          </a:p>
          <a:p>
            <a:pPr algn="just"/>
            <a:r>
              <a:rPr lang="es-PE" sz="1100" dirty="0">
                <a:latin typeface="Franklin Gothic Medium Cond" panose="020B0606030402020204" pitchFamily="34" charset="0"/>
              </a:rPr>
              <a:t> En el casillero 1º [del diagnóstico confirmado] “D”</a:t>
            </a:r>
          </a:p>
          <a:p>
            <a:pPr algn="just"/>
            <a:r>
              <a:rPr lang="es-PE" sz="1100" dirty="0">
                <a:latin typeface="Franklin Gothic Medium Cond" panose="020B0606030402020204" pitchFamily="34" charset="0"/>
              </a:rPr>
              <a:t> En el casillero de los procedimientos marque “D” Definitivo si es la primera consejería o tratamiento en el año o “R” Repetido para las siguientes consejerías y tratamientos en el mismo año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anote:</a:t>
            </a:r>
          </a:p>
          <a:p>
            <a:pPr algn="just"/>
            <a:r>
              <a:rPr lang="es-PE" sz="1100" dirty="0">
                <a:latin typeface="Franklin Gothic Medium Cond" panose="020B0606030402020204" pitchFamily="34" charset="0"/>
              </a:rPr>
              <a:t> En el casillero 2º “IA” para indicar que inicia tratamiento, Nº de tratamiento; o “TA” cuando se concluya el tratamiento, según corresponda</a:t>
            </a:r>
          </a:p>
          <a:p>
            <a:pPr algn="just"/>
            <a:r>
              <a:rPr lang="es-PE" sz="1100" dirty="0">
                <a:latin typeface="Franklin Gothic Medium Cond" panose="020B0606030402020204" pitchFamily="34" charset="0"/>
              </a:rPr>
              <a:t> En el casillero 3º del procedimiento la sigla de la POBLACIÓN EN RIESGO [en el caso de Población General dejar en blanco] </a:t>
            </a:r>
          </a:p>
        </p:txBody>
      </p:sp>
    </p:spTree>
    <p:extLst>
      <p:ext uri="{BB962C8B-B14F-4D97-AF65-F5344CB8AC3E}">
        <p14:creationId xmlns:p14="http://schemas.microsoft.com/office/powerpoint/2010/main" val="3797298288"/>
      </p:ext>
    </p:extLst>
  </p:cSld>
  <p:clrMapOvr>
    <a:masterClrMapping/>
  </p:clrMapOvr>
</p:sld>
</file>

<file path=ppt/theme/theme1.xml><?xml version="1.0" encoding="utf-8"?>
<a:theme xmlns:a="http://schemas.openxmlformats.org/drawingml/2006/main" name="Tema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2" id="{F07783A0-97DD-4061-A96C-B012EC413E4E}" vid="{2713EBAF-D3E3-45B8-A7C3-12922600D98D}"/>
    </a:ext>
  </a:extLst>
</a:theme>
</file>

<file path=docProps/app.xml><?xml version="1.0" encoding="utf-8"?>
<Properties xmlns="http://schemas.openxmlformats.org/officeDocument/2006/extended-properties" xmlns:vt="http://schemas.openxmlformats.org/officeDocument/2006/docPropsVTypes">
  <Template>Tema2</Template>
  <TotalTime>2893</TotalTime>
  <Words>24756</Words>
  <Application>Microsoft Office PowerPoint</Application>
  <PresentationFormat>Presentación en pantalla (4:3)</PresentationFormat>
  <Paragraphs>1562</Paragraphs>
  <Slides>81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81</vt:i4>
      </vt:variant>
    </vt:vector>
  </HeadingPairs>
  <TitlesOfParts>
    <vt:vector size="89" baseType="lpstr">
      <vt:lpstr>Arial</vt:lpstr>
      <vt:lpstr>Arial Narrow</vt:lpstr>
      <vt:lpstr>Calibri</vt:lpstr>
      <vt:lpstr>Courier New</vt:lpstr>
      <vt:lpstr>Franklin Gothic Medium Cond</vt:lpstr>
      <vt:lpstr>Symbol</vt:lpstr>
      <vt:lpstr>Times New Roman</vt:lpstr>
      <vt:lpstr>Tema2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Drako</dc:creator>
  <cp:lastModifiedBy>Wilmer Vargas Torres</cp:lastModifiedBy>
  <cp:revision>216</cp:revision>
  <dcterms:created xsi:type="dcterms:W3CDTF">2020-02-22T04:18:59Z</dcterms:created>
  <dcterms:modified xsi:type="dcterms:W3CDTF">2020-12-16T14:47:42Z</dcterms:modified>
</cp:coreProperties>
</file>